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handoutMasterIdLst>
    <p:handoutMasterId r:id="rId79"/>
  </p:handoutMasterIdLst>
  <p:sldIdLst>
    <p:sldId id="256" r:id="rId2"/>
    <p:sldId id="325" r:id="rId3"/>
    <p:sldId id="369" r:id="rId4"/>
    <p:sldId id="559" r:id="rId5"/>
    <p:sldId id="436" r:id="rId6"/>
    <p:sldId id="529" r:id="rId7"/>
    <p:sldId id="583" r:id="rId8"/>
    <p:sldId id="435" r:id="rId9"/>
    <p:sldId id="370" r:id="rId10"/>
    <p:sldId id="432" r:id="rId11"/>
    <p:sldId id="563" r:id="rId12"/>
    <p:sldId id="560" r:id="rId13"/>
    <p:sldId id="580" r:id="rId14"/>
    <p:sldId id="561" r:id="rId15"/>
    <p:sldId id="581" r:id="rId16"/>
    <p:sldId id="582" r:id="rId17"/>
    <p:sldId id="562" r:id="rId18"/>
    <p:sldId id="467" r:id="rId19"/>
    <p:sldId id="565" r:id="rId20"/>
    <p:sldId id="469" r:id="rId21"/>
    <p:sldId id="470" r:id="rId22"/>
    <p:sldId id="471" r:id="rId23"/>
    <p:sldId id="472" r:id="rId24"/>
    <p:sldId id="473" r:id="rId25"/>
    <p:sldId id="474" r:id="rId26"/>
    <p:sldId id="475" r:id="rId27"/>
    <p:sldId id="579" r:id="rId28"/>
    <p:sldId id="477" r:id="rId29"/>
    <p:sldId id="478" r:id="rId30"/>
    <p:sldId id="534" r:id="rId31"/>
    <p:sldId id="545" r:id="rId32"/>
    <p:sldId id="538" r:id="rId33"/>
    <p:sldId id="546" r:id="rId34"/>
    <p:sldId id="567" r:id="rId35"/>
    <p:sldId id="547" r:id="rId36"/>
    <p:sldId id="549" r:id="rId37"/>
    <p:sldId id="568" r:id="rId38"/>
    <p:sldId id="483" r:id="rId39"/>
    <p:sldId id="569" r:id="rId40"/>
    <p:sldId id="484" r:id="rId41"/>
    <p:sldId id="570" r:id="rId42"/>
    <p:sldId id="572" r:id="rId43"/>
    <p:sldId id="571" r:id="rId44"/>
    <p:sldId id="574" r:id="rId45"/>
    <p:sldId id="490" r:id="rId46"/>
    <p:sldId id="575" r:id="rId47"/>
    <p:sldId id="381" r:id="rId48"/>
    <p:sldId id="493" r:id="rId49"/>
    <p:sldId id="576" r:id="rId50"/>
    <p:sldId id="509" r:id="rId51"/>
    <p:sldId id="511" r:id="rId52"/>
    <p:sldId id="513" r:id="rId53"/>
    <p:sldId id="514" r:id="rId54"/>
    <p:sldId id="515" r:id="rId55"/>
    <p:sldId id="577" r:id="rId56"/>
    <p:sldId id="578" r:id="rId57"/>
    <p:sldId id="517" r:id="rId58"/>
    <p:sldId id="519" r:id="rId59"/>
    <p:sldId id="520" r:id="rId60"/>
    <p:sldId id="524" r:id="rId61"/>
    <p:sldId id="584" r:id="rId62"/>
    <p:sldId id="585" r:id="rId63"/>
    <p:sldId id="522" r:id="rId64"/>
    <p:sldId id="586" r:id="rId65"/>
    <p:sldId id="587" r:id="rId66"/>
    <p:sldId id="527" r:id="rId67"/>
    <p:sldId id="550" r:id="rId68"/>
    <p:sldId id="551" r:id="rId69"/>
    <p:sldId id="552" r:id="rId70"/>
    <p:sldId id="553" r:id="rId71"/>
    <p:sldId id="554" r:id="rId72"/>
    <p:sldId id="555" r:id="rId73"/>
    <p:sldId id="556" r:id="rId74"/>
    <p:sldId id="557" r:id="rId75"/>
    <p:sldId id="558" r:id="rId76"/>
    <p:sldId id="265" r:id="rId77"/>
  </p:sldIdLst>
  <p:sldSz cx="9144000" cy="6858000" type="screen4x3"/>
  <p:notesSz cx="6797675" cy="9925050"/>
  <p:defaultTextStyle>
    <a:defPPr>
      <a:defRPr lang="en-US"/>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074">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65AAE9"/>
    <a:srgbClr val="FFD869"/>
    <a:srgbClr val="CCECFF"/>
    <a:srgbClr val="FFFF00"/>
    <a:srgbClr val="969696"/>
    <a:srgbClr val="A6E4F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1075" autoAdjust="0"/>
  </p:normalViewPr>
  <p:slideViewPr>
    <p:cSldViewPr showGuides="1">
      <p:cViewPr varScale="1">
        <p:scale>
          <a:sx n="93" d="100"/>
          <a:sy n="93" d="100"/>
        </p:scale>
        <p:origin x="2124" y="78"/>
      </p:cViewPr>
      <p:guideLst>
        <p:guide orient="horz" pos="2160"/>
        <p:guide orient="horz" pos="307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页眉占位符 46081"/>
          <p:cNvSpPr>
            <a:spLocks noGrp="1"/>
          </p:cNvSpPr>
          <p:nvPr>
            <p:ph type="hdr" sz="quarter"/>
          </p:nvPr>
        </p:nvSpPr>
        <p:spPr>
          <a:xfrm>
            <a:off x="0" y="0"/>
            <a:ext cx="2945659" cy="496253"/>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6083" name="日期占位符 46082"/>
          <p:cNvSpPr>
            <a:spLocks noGrp="1"/>
          </p:cNvSpPr>
          <p:nvPr>
            <p:ph type="dt" sz="quarter" idx="1"/>
          </p:nvPr>
        </p:nvSpPr>
        <p:spPr>
          <a:xfrm>
            <a:off x="3852016" y="0"/>
            <a:ext cx="2945659" cy="496253"/>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6084" name="页脚占位符 46083"/>
          <p:cNvSpPr>
            <a:spLocks noGrp="1"/>
          </p:cNvSpPr>
          <p:nvPr>
            <p:ph type="ftr" sz="quarter" idx="2"/>
          </p:nvPr>
        </p:nvSpPr>
        <p:spPr>
          <a:xfrm>
            <a:off x="0" y="9428797"/>
            <a:ext cx="2945659" cy="496253"/>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6085" name="灯片编号占位符 46084"/>
          <p:cNvSpPr>
            <a:spLocks noGrp="1"/>
          </p:cNvSpPr>
          <p:nvPr>
            <p:ph type="sldNum" sz="quarter" idx="3"/>
          </p:nvPr>
        </p:nvSpPr>
        <p:spPr>
          <a:xfrm>
            <a:off x="3852016" y="9428797"/>
            <a:ext cx="2945659" cy="496253"/>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pPr lvl="0" algn="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页眉占位符 48129"/>
          <p:cNvSpPr>
            <a:spLocks noGrp="1"/>
          </p:cNvSpPr>
          <p:nvPr>
            <p:ph type="hdr" sz="quarter"/>
          </p:nvPr>
        </p:nvSpPr>
        <p:spPr>
          <a:xfrm>
            <a:off x="0" y="0"/>
            <a:ext cx="2945659" cy="496253"/>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8131" name="日期占位符 48130"/>
          <p:cNvSpPr>
            <a:spLocks noGrp="1"/>
          </p:cNvSpPr>
          <p:nvPr>
            <p:ph type="dt" idx="1"/>
          </p:nvPr>
        </p:nvSpPr>
        <p:spPr>
          <a:xfrm>
            <a:off x="3852016" y="0"/>
            <a:ext cx="2945659" cy="496253"/>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8132" name="幻灯片图像占位符 48131"/>
          <p:cNvSpPr>
            <a:spLocks noGrp="1" noRot="1" noChangeAspect="1" noTextEdit="1"/>
          </p:cNvSpPr>
          <p:nvPr>
            <p:ph type="sldImg" idx="2"/>
          </p:nvPr>
        </p:nvSpPr>
        <p:spPr>
          <a:xfrm>
            <a:off x="919163" y="744538"/>
            <a:ext cx="4959350" cy="3721100"/>
          </a:xfrm>
          <a:prstGeom prst="rect">
            <a:avLst/>
          </a:prstGeom>
          <a:ln w="9525" cap="flat" cmpd="sng">
            <a:solidFill>
              <a:srgbClr val="000000"/>
            </a:solidFill>
            <a:prstDash val="solid"/>
            <a:miter/>
            <a:headEnd type="none" w="med" len="med"/>
            <a:tailEnd type="none" w="med" len="med"/>
          </a:ln>
        </p:spPr>
      </p:sp>
      <p:sp>
        <p:nvSpPr>
          <p:cNvPr id="48133" name="文本占位符 48132"/>
          <p:cNvSpPr>
            <a:spLocks noGrp="1"/>
          </p:cNvSpPr>
          <p:nvPr>
            <p:ph type="body" sz="quarter" idx="3"/>
          </p:nvPr>
        </p:nvSpPr>
        <p:spPr>
          <a:xfrm>
            <a:off x="906357" y="4714399"/>
            <a:ext cx="4984962" cy="446627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8134" name="页脚占位符 48133"/>
          <p:cNvSpPr>
            <a:spLocks noGrp="1"/>
          </p:cNvSpPr>
          <p:nvPr>
            <p:ph type="ftr" sz="quarter" idx="4"/>
          </p:nvPr>
        </p:nvSpPr>
        <p:spPr>
          <a:xfrm>
            <a:off x="0" y="9428797"/>
            <a:ext cx="2945659" cy="496253"/>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8135" name="灯片编号占位符 48134"/>
          <p:cNvSpPr>
            <a:spLocks noGrp="1"/>
          </p:cNvSpPr>
          <p:nvPr>
            <p:ph type="sldNum" sz="quarter" idx="5"/>
          </p:nvPr>
        </p:nvSpPr>
        <p:spPr>
          <a:xfrm>
            <a:off x="3852016" y="9428797"/>
            <a:ext cx="2945659" cy="496253"/>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pPr lvl="0" algn="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1</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sz="1200" b="1" dirty="0" smtClean="0">
                <a:solidFill>
                  <a:srgbClr val="00B050"/>
                </a:solidFill>
                <a:latin typeface="微软雅黑" pitchFamily="34" charset="-122"/>
                <a:ea typeface="微软雅黑" pitchFamily="34" charset="-122"/>
                <a:cs typeface="Times New Roman" pitchFamily="18" charset="0"/>
              </a:rPr>
              <a:t>Scanner</a:t>
            </a:r>
            <a:r>
              <a:rPr lang="zh-CN" altLang="en-US" sz="1200" b="1" dirty="0" smtClean="0">
                <a:solidFill>
                  <a:srgbClr val="00B050"/>
                </a:solidFill>
                <a:latin typeface="微软雅黑" pitchFamily="34" charset="-122"/>
                <a:ea typeface="微软雅黑" pitchFamily="34" charset="-122"/>
                <a:cs typeface="Times New Roman" pitchFamily="18" charset="0"/>
              </a:rPr>
              <a:t>创建的对象没有读取一个字符的方法，可通过</a:t>
            </a:r>
            <a:r>
              <a:rPr lang="en-US" altLang="zh-CN" sz="1200" b="1" dirty="0" smtClean="0">
                <a:solidFill>
                  <a:srgbClr val="00B050"/>
                </a:solidFill>
                <a:latin typeface="微软雅黑" pitchFamily="34" charset="-122"/>
                <a:ea typeface="微软雅黑" pitchFamily="34" charset="-122"/>
              </a:rPr>
              <a:t>String s=</a:t>
            </a:r>
            <a:r>
              <a:rPr lang="en-US" altLang="zh-CN" sz="1200" b="1" dirty="0" err="1" smtClean="0">
                <a:solidFill>
                  <a:srgbClr val="00B050"/>
                </a:solidFill>
                <a:latin typeface="微软雅黑" pitchFamily="34" charset="-122"/>
                <a:ea typeface="微软雅黑" pitchFamily="34" charset="-122"/>
              </a:rPr>
              <a:t>scanner.nextline</a:t>
            </a:r>
            <a:r>
              <a:rPr lang="en-US" altLang="zh-CN" sz="1200" b="1" dirty="0" smtClean="0">
                <a:solidFill>
                  <a:srgbClr val="00B050"/>
                </a:solidFill>
                <a:latin typeface="微软雅黑" pitchFamily="34" charset="-122"/>
                <a:ea typeface="微软雅黑" pitchFamily="34" charset="-122"/>
              </a:rPr>
              <a:t>(); char c=</a:t>
            </a:r>
            <a:r>
              <a:rPr lang="en-US" altLang="zh-CN" sz="1200" b="1" dirty="0" err="1" smtClean="0">
                <a:solidFill>
                  <a:srgbClr val="00B050"/>
                </a:solidFill>
                <a:latin typeface="微软雅黑" pitchFamily="34" charset="-122"/>
                <a:ea typeface="微软雅黑" pitchFamily="34" charset="-122"/>
              </a:rPr>
              <a:t>s.charAt</a:t>
            </a:r>
            <a:r>
              <a:rPr lang="en-US" altLang="zh-CN" sz="1200" b="1" dirty="0" smtClean="0">
                <a:solidFill>
                  <a:srgbClr val="00B050"/>
                </a:solidFill>
                <a:latin typeface="微软雅黑" pitchFamily="34" charset="-122"/>
                <a:ea typeface="微软雅黑" pitchFamily="34" charset="-122"/>
              </a:rPr>
              <a:t>(0);</a:t>
            </a:r>
            <a:r>
              <a:rPr lang="zh-CN" altLang="en-US" sz="1200" b="1" dirty="0" smtClean="0">
                <a:solidFill>
                  <a:srgbClr val="00B050"/>
                </a:solidFill>
                <a:latin typeface="微软雅黑" pitchFamily="34" charset="-122"/>
                <a:ea typeface="微软雅黑" pitchFamily="34" charset="-122"/>
              </a:rPr>
              <a:t>获得一个字符</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20</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import </a:t>
            </a:r>
            <a:r>
              <a:rPr lang="en-US" altLang="zh-CN" dirty="0" err="1" smtClean="0"/>
              <a:t>java.util.Scanner</a:t>
            </a:r>
            <a:r>
              <a:rPr lang="en-US" altLang="zh-CN" dirty="0" smtClean="0"/>
              <a:t>;</a:t>
            </a:r>
          </a:p>
          <a:p>
            <a:r>
              <a:rPr lang="en-US" altLang="zh-CN" dirty="0" smtClean="0"/>
              <a:t>class Demo1{</a:t>
            </a:r>
          </a:p>
          <a:p>
            <a:r>
              <a:rPr lang="en-US" altLang="zh-CN" dirty="0" smtClean="0"/>
              <a:t>	public static void main(String [] a){</a:t>
            </a:r>
          </a:p>
          <a:p>
            <a:endParaRPr lang="en-US" altLang="zh-CN" dirty="0" smtClean="0"/>
          </a:p>
          <a:p>
            <a:r>
              <a:rPr lang="en-US" altLang="zh-CN" dirty="0" smtClean="0"/>
              <a:t>	Scanner in=new Scanner(</a:t>
            </a:r>
            <a:r>
              <a:rPr lang="en-US" altLang="zh-CN" dirty="0" err="1" smtClean="0"/>
              <a:t>System.in</a:t>
            </a:r>
            <a:r>
              <a:rPr lang="en-US" altLang="zh-CN" dirty="0" smtClean="0"/>
              <a:t>);</a:t>
            </a:r>
          </a:p>
          <a:p>
            <a:r>
              <a:rPr lang="en-US" altLang="zh-CN" dirty="0" smtClean="0"/>
              <a:t>	</a:t>
            </a:r>
            <a:r>
              <a:rPr lang="en-US" altLang="zh-CN" dirty="0" err="1" smtClean="0"/>
              <a:t>int</a:t>
            </a:r>
            <a:r>
              <a:rPr lang="en-US" altLang="zh-CN" dirty="0" smtClean="0"/>
              <a:t> c=0;</a:t>
            </a:r>
          </a:p>
          <a:p>
            <a:r>
              <a:rPr lang="en-US" altLang="zh-CN" dirty="0" smtClean="0"/>
              <a:t>	while(</a:t>
            </a:r>
            <a:r>
              <a:rPr lang="en-US" altLang="zh-CN" dirty="0" err="1" smtClean="0"/>
              <a:t>in.hasNextInt</a:t>
            </a:r>
            <a:r>
              <a:rPr lang="en-US" altLang="zh-CN" dirty="0" smtClean="0"/>
              <a:t>()){</a:t>
            </a:r>
          </a:p>
          <a:p>
            <a:r>
              <a:rPr lang="en-US" altLang="zh-CN" dirty="0" smtClean="0"/>
              <a:t>		</a:t>
            </a:r>
            <a:r>
              <a:rPr lang="en-US" altLang="zh-CN" dirty="0" err="1" smtClean="0"/>
              <a:t>c++</a:t>
            </a:r>
            <a:r>
              <a:rPr lang="en-US" altLang="zh-CN" dirty="0" smtClean="0"/>
              <a:t>;</a:t>
            </a:r>
          </a:p>
          <a:p>
            <a:r>
              <a:rPr lang="en-US" altLang="zh-CN" dirty="0" smtClean="0"/>
              <a:t>		if(c==5) break;</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r>
              <a:rPr lang="en-US" altLang="zh-CN" dirty="0" err="1" smtClean="0"/>
              <a:t>in.nextInt</a:t>
            </a:r>
            <a:r>
              <a:rPr lang="en-US" altLang="zh-CN" dirty="0" smtClean="0"/>
              <a:t>();</a:t>
            </a:r>
          </a:p>
          <a:p>
            <a:r>
              <a:rPr lang="en-US" altLang="zh-CN" dirty="0" smtClean="0"/>
              <a:t>	</a:t>
            </a:r>
            <a:r>
              <a:rPr lang="en-US" altLang="zh-CN" dirty="0" err="1" smtClean="0"/>
              <a:t>System.out.print</a:t>
            </a:r>
            <a:r>
              <a:rPr lang="en-US" altLang="zh-CN" dirty="0" smtClean="0"/>
              <a:t>(</a:t>
            </a:r>
            <a:r>
              <a:rPr lang="en-US" altLang="zh-CN" dirty="0" err="1" smtClean="0"/>
              <a:t>i</a:t>
            </a:r>
            <a:r>
              <a:rPr lang="en-US" altLang="zh-CN" dirty="0" smtClean="0"/>
              <a:t>);</a:t>
            </a:r>
          </a:p>
          <a:p>
            <a:r>
              <a:rPr lang="en-US" altLang="zh-CN" dirty="0" smtClean="0"/>
              <a:t>	</a:t>
            </a:r>
            <a:r>
              <a:rPr lang="en-US" altLang="zh-CN" dirty="0" err="1" smtClean="0"/>
              <a:t>System.out.print</a:t>
            </a:r>
            <a:r>
              <a:rPr lang="en-US" altLang="zh-CN" dirty="0" smtClean="0"/>
              <a:t>("</a:t>
            </a:r>
            <a:r>
              <a:rPr lang="en-US" altLang="zh-CN" smtClean="0"/>
              <a:t>over");</a:t>
            </a:r>
            <a:endParaRPr lang="en-US" altLang="zh-CN" dirty="0" smtClean="0"/>
          </a:p>
          <a:p>
            <a:r>
              <a:rPr lang="en-US" altLang="zh-CN" dirty="0" smtClean="0"/>
              <a:t>	}</a:t>
            </a:r>
          </a:p>
          <a:p>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21</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kern="1200" baseline="0" smtClean="0">
                <a:solidFill>
                  <a:schemeClr val="tx1"/>
                </a:solidFill>
                <a:latin typeface="Times New Roman" panose="02020603050405020304" pitchFamily="18" charset="0"/>
                <a:ea typeface="宋体" panose="02010600030101010101" pitchFamily="2" charset="-122"/>
              </a:rPr>
              <a:t>System.</a:t>
            </a:r>
            <a:r>
              <a:rPr lang="en-US" altLang="zh-CN" sz="1200" b="1" i="1" u="none" kern="1200" baseline="0" smtClean="0">
                <a:solidFill>
                  <a:schemeClr val="tx1"/>
                </a:solidFill>
                <a:latin typeface="Times New Roman" panose="02020603050405020304" pitchFamily="18" charset="0"/>
                <a:ea typeface="宋体" panose="02010600030101010101" pitchFamily="2" charset="-122"/>
              </a:rPr>
              <a:t>out.println(1+2+"</a:t>
            </a:r>
            <a:r>
              <a:rPr lang="zh-CN" altLang="en-US" sz="1200" b="1" i="1" u="none" kern="1200" baseline="0" smtClean="0">
                <a:solidFill>
                  <a:schemeClr val="tx1"/>
                </a:solidFill>
                <a:latin typeface="Times New Roman" panose="02020603050405020304" pitchFamily="18" charset="0"/>
                <a:ea typeface="宋体" panose="02010600030101010101" pitchFamily="2" charset="-122"/>
              </a:rPr>
              <a:t>中国</a:t>
            </a:r>
            <a:r>
              <a:rPr lang="en-US" altLang="zh-CN" sz="1200" b="1" i="1" u="none" kern="1200" baseline="0" smtClean="0">
                <a:solidFill>
                  <a:schemeClr val="tx1"/>
                </a:solidFill>
                <a:latin typeface="Times New Roman" panose="02020603050405020304" pitchFamily="18" charset="0"/>
                <a:ea typeface="宋体" panose="02010600030101010101" pitchFamily="2" charset="-122"/>
              </a:rPr>
              <a:t>"+2+3);</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3</a:t>
            </a:r>
            <a:r>
              <a:rPr lang="zh-CN" altLang="en-US" sz="1200" b="0" i="0" u="none" kern="1200" baseline="0" smtClean="0">
                <a:solidFill>
                  <a:schemeClr val="tx1"/>
                </a:solidFill>
                <a:latin typeface="Times New Roman" panose="02020603050405020304" pitchFamily="18" charset="0"/>
                <a:ea typeface="宋体" panose="02010600030101010101" pitchFamily="2" charset="-122"/>
              </a:rPr>
              <a:t>中国</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23</a:t>
            </a:r>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22</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11548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solidFill>
                  <a:srgbClr val="0000FF"/>
                </a:solidFill>
              </a:rPr>
              <a:t>%</a:t>
            </a:r>
            <a:r>
              <a:rPr lang="en-US" altLang="zh-CN" sz="1200" dirty="0" err="1" smtClean="0">
                <a:solidFill>
                  <a:srgbClr val="0000FF"/>
                </a:solidFill>
              </a:rPr>
              <a:t>md</a:t>
            </a:r>
            <a:r>
              <a:rPr lang="en-US" altLang="zh-CN" sz="1200" dirty="0" smtClean="0">
                <a:solidFill>
                  <a:srgbClr val="0000FF"/>
                </a:solidFill>
              </a:rPr>
              <a:t>:</a:t>
            </a:r>
            <a:r>
              <a:rPr lang="zh-CN" altLang="en-US" sz="1200" dirty="0" smtClean="0">
                <a:solidFill>
                  <a:srgbClr val="0000FF"/>
                </a:solidFill>
              </a:rPr>
              <a:t>正数是右对齐</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23</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public class Example2_4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public static void main(String args[])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int a[]={1,2,3,4};</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int b[]={100,200,300};</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a</a:t>
            </a:r>
            <a:r>
              <a:rPr lang="zh-CN" altLang="en-US" sz="1200" smtClean="0"/>
              <a:t>的元素个数</a:t>
            </a:r>
            <a:r>
              <a:rPr lang="en-US" altLang="zh-CN" sz="1200" smtClean="0"/>
              <a:t>="+a.length);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b</a:t>
            </a:r>
            <a:r>
              <a:rPr lang="zh-CN" altLang="en-US" sz="1200" smtClean="0"/>
              <a:t>的元素个数</a:t>
            </a:r>
            <a:r>
              <a:rPr lang="en-US" altLang="zh-CN" sz="1200" smtClean="0"/>
              <a:t>="+b.length);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a</a:t>
            </a:r>
            <a:r>
              <a:rPr lang="zh-CN" altLang="en-US" sz="1200" smtClean="0"/>
              <a:t>的引用</a:t>
            </a:r>
            <a:r>
              <a:rPr lang="en-US" altLang="zh-CN" sz="1200" smtClean="0"/>
              <a:t>="+a);</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b</a:t>
            </a:r>
            <a:r>
              <a:rPr lang="zh-CN" altLang="en-US" sz="1200" smtClean="0"/>
              <a:t>的引用</a:t>
            </a:r>
            <a:r>
              <a:rPr lang="en-US" altLang="zh-CN" sz="1200" smtClean="0"/>
              <a:t>="+b);</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a=b;</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a</a:t>
            </a:r>
            <a:r>
              <a:rPr lang="zh-CN" altLang="en-US" sz="1200" smtClean="0"/>
              <a:t>的元素个数</a:t>
            </a:r>
            <a:r>
              <a:rPr lang="en-US" altLang="zh-CN" sz="1200" smtClean="0"/>
              <a:t>="+a.length);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t>
            </a:r>
            <a:r>
              <a:rPr lang="zh-CN" altLang="en-US" sz="1200" smtClean="0"/>
              <a:t>数组</a:t>
            </a:r>
            <a:r>
              <a:rPr lang="en-US" altLang="zh-CN" sz="1200" smtClean="0"/>
              <a:t>b</a:t>
            </a:r>
            <a:r>
              <a:rPr lang="zh-CN" altLang="en-US" sz="1200" smtClean="0"/>
              <a:t>的元素个数</a:t>
            </a:r>
            <a:r>
              <a:rPr lang="en-US" altLang="zh-CN" sz="1200" smtClean="0"/>
              <a:t>="+b.length);</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System.out.println("a[0]="+a[0]+",a[1]="+a[1]+",a[2]="+a[2]);</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System.out.print("b[0]="+b[0]+",b[1]="+b[1]+",b[2]="+b[2]);</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smtClean="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120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smtClean="0"/>
              <a:t> </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30</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smtClean="0">
                <a:ea typeface="宋体" pitchFamily="2" charset="-122"/>
                <a:cs typeface="Times New Roman" pitchFamily="18" charset="0"/>
              </a:rPr>
              <a:t>a )  </a:t>
            </a:r>
            <a:r>
              <a:rPr lang="zh-CN" altLang="en-US" sz="1200" smtClean="0">
                <a:ea typeface="宋体" pitchFamily="2" charset="-122"/>
                <a:cs typeface="Times New Roman" pitchFamily="18" charset="0"/>
              </a:rPr>
              <a:t> </a:t>
            </a:r>
            <a:r>
              <a:rPr lang="en-US" altLang="zh-CN" sz="1200" smtClean="0">
                <a:ea typeface="宋体" pitchFamily="2" charset="-122"/>
                <a:cs typeface="Times New Roman" pitchFamily="18" charset="0"/>
              </a:rPr>
              <a:t>x[0] = y;  //no</a:t>
            </a:r>
          </a:p>
          <a:p>
            <a:pPr algn="l"/>
            <a:endParaRPr lang="en-US" altLang="zh-CN" sz="900" smtClean="0">
              <a:ea typeface="宋体" pitchFamily="2" charset="-122"/>
              <a:cs typeface="Times New Roman" pitchFamily="18" charset="0"/>
            </a:endParaRPr>
          </a:p>
          <a:p>
            <a:pPr algn="l"/>
            <a:r>
              <a:rPr lang="en-US" altLang="zh-CN" sz="1200" smtClean="0">
                <a:ea typeface="宋体" pitchFamily="2" charset="-122"/>
                <a:cs typeface="Times New Roman" pitchFamily="18" charset="0"/>
              </a:rPr>
              <a:t>b)    y[0] = x; //yes</a:t>
            </a:r>
          </a:p>
          <a:p>
            <a:pPr algn="l"/>
            <a:endParaRPr lang="en-US" altLang="zh-CN" sz="900" smtClean="0">
              <a:ea typeface="宋体" pitchFamily="2" charset="-122"/>
              <a:cs typeface="Times New Roman" pitchFamily="18" charset="0"/>
            </a:endParaRPr>
          </a:p>
          <a:p>
            <a:pPr algn="l"/>
            <a:r>
              <a:rPr lang="en-US" altLang="zh-CN" sz="1200" smtClean="0">
                <a:ea typeface="宋体" pitchFamily="2" charset="-122"/>
                <a:cs typeface="Times New Roman" pitchFamily="18" charset="0"/>
              </a:rPr>
              <a:t>c)    y[0][0] = x;//no</a:t>
            </a:r>
          </a:p>
          <a:p>
            <a:pPr algn="l"/>
            <a:endParaRPr lang="en-US" altLang="zh-CN" sz="900" smtClean="0">
              <a:ea typeface="宋体" pitchFamily="2" charset="-122"/>
              <a:cs typeface="Times New Roman" pitchFamily="18" charset="0"/>
            </a:endParaRPr>
          </a:p>
          <a:p>
            <a:pPr algn="l"/>
            <a:r>
              <a:rPr lang="en-US" altLang="zh-CN" sz="1200" smtClean="0">
                <a:ea typeface="宋体" pitchFamily="2" charset="-122"/>
                <a:cs typeface="Times New Roman" pitchFamily="18" charset="0"/>
              </a:rPr>
              <a:t>d)    x[0][0] = y;//no</a:t>
            </a:r>
          </a:p>
          <a:p>
            <a:pPr algn="l"/>
            <a:endParaRPr lang="en-US" altLang="zh-CN" sz="900" smtClean="0">
              <a:ea typeface="宋体" pitchFamily="2" charset="-122"/>
              <a:cs typeface="Times New Roman" pitchFamily="18" charset="0"/>
            </a:endParaRPr>
          </a:p>
          <a:p>
            <a:pPr algn="l"/>
            <a:r>
              <a:rPr lang="en-US" altLang="zh-CN" sz="1200" smtClean="0">
                <a:ea typeface="宋体" pitchFamily="2" charset="-122"/>
                <a:cs typeface="Times New Roman" pitchFamily="18" charset="0"/>
              </a:rPr>
              <a:t>e)    y[0][0] = x[0];//yes</a:t>
            </a:r>
          </a:p>
          <a:p>
            <a:pPr algn="l"/>
            <a:endParaRPr lang="en-US" altLang="zh-CN" sz="900" smtClean="0">
              <a:ea typeface="宋体" pitchFamily="2" charset="-122"/>
              <a:cs typeface="Times New Roman" pitchFamily="18" charset="0"/>
            </a:endParaRPr>
          </a:p>
          <a:p>
            <a:pPr algn="l"/>
            <a:r>
              <a:rPr lang="en-US" altLang="zh-CN" sz="1200" smtClean="0">
                <a:ea typeface="宋体" pitchFamily="2" charset="-122"/>
                <a:cs typeface="Times New Roman" pitchFamily="18" charset="0"/>
              </a:rPr>
              <a:t>f)    x = y; //no</a:t>
            </a:r>
            <a:endParaRPr lang="zh-CN" altLang="en-US" sz="1200" smtClean="0">
              <a:ea typeface="宋体" pitchFamily="2" charset="-122"/>
              <a:cs typeface="Times New Roman" pitchFamily="18" charset="0"/>
            </a:endParaRP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34</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23794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55000" lnSpcReduction="20000"/>
          </a:bodyPr>
          <a:lstStyle/>
          <a:p>
            <a:r>
              <a:rPr lang="en-US" altLang="zh-CN" dirty="0" smtClean="0"/>
              <a:t>public class Demo6{</a:t>
            </a:r>
          </a:p>
          <a:p>
            <a:r>
              <a:rPr lang="en-US" altLang="zh-CN" dirty="0" smtClean="0"/>
              <a:t>	public static void main(String </a:t>
            </a:r>
            <a:r>
              <a:rPr lang="en-US" altLang="zh-CN" dirty="0" err="1" smtClean="0"/>
              <a:t>args</a:t>
            </a:r>
            <a:r>
              <a:rPr lang="en-US" altLang="zh-CN" dirty="0" smtClean="0"/>
              <a:t>[]){</a:t>
            </a:r>
          </a:p>
          <a:p>
            <a:r>
              <a:rPr lang="en-US" altLang="zh-CN" dirty="0" smtClean="0"/>
              <a:t>	</a:t>
            </a:r>
            <a:r>
              <a:rPr lang="en-US" altLang="zh-CN" dirty="0" err="1" smtClean="0"/>
              <a:t>int</a:t>
            </a:r>
            <a:r>
              <a:rPr lang="en-US" altLang="zh-CN" dirty="0" smtClean="0"/>
              <a:t>[][] a= new </a:t>
            </a:r>
            <a:r>
              <a:rPr lang="en-US" altLang="zh-CN" dirty="0" err="1" smtClean="0"/>
              <a:t>int</a:t>
            </a:r>
            <a:r>
              <a:rPr lang="en-US" altLang="zh-CN" dirty="0" smtClean="0"/>
              <a:t>[6][6];</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 = 0 ; </a:t>
            </a:r>
            <a:r>
              <a:rPr lang="en-US" altLang="zh-CN" dirty="0" err="1" smtClean="0"/>
              <a:t>i</a:t>
            </a:r>
            <a:r>
              <a:rPr lang="en-US" altLang="zh-CN" dirty="0" smtClean="0"/>
              <a:t> &lt; </a:t>
            </a:r>
            <a:r>
              <a:rPr lang="en-US" altLang="zh-CN" dirty="0" err="1" smtClean="0"/>
              <a:t>a.length</a:t>
            </a:r>
            <a:r>
              <a:rPr lang="en-US" altLang="zh-CN" dirty="0" smtClean="0"/>
              <a:t> ; </a:t>
            </a:r>
            <a:r>
              <a:rPr lang="en-US" altLang="zh-CN" dirty="0" err="1" smtClean="0"/>
              <a:t>i</a:t>
            </a:r>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j=0;j&lt;=</a:t>
            </a:r>
            <a:r>
              <a:rPr lang="en-US" altLang="zh-CN" dirty="0" err="1" smtClean="0"/>
              <a:t>i;j</a:t>
            </a:r>
            <a:r>
              <a:rPr lang="en-US" altLang="zh-CN" dirty="0" smtClean="0"/>
              <a:t>++)</a:t>
            </a:r>
          </a:p>
          <a:p>
            <a:r>
              <a:rPr lang="en-US" altLang="zh-CN" dirty="0" smtClean="0"/>
              <a:t>            {</a:t>
            </a:r>
          </a:p>
          <a:p>
            <a:r>
              <a:rPr lang="en-US" altLang="zh-CN" dirty="0" smtClean="0"/>
              <a:t>                    if(j==0 ||j==</a:t>
            </a:r>
            <a:r>
              <a:rPr lang="en-US" altLang="zh-CN" dirty="0" err="1" smtClean="0"/>
              <a:t>i</a:t>
            </a:r>
            <a:r>
              <a:rPr lang="en-US" altLang="zh-CN" dirty="0" smtClean="0"/>
              <a:t> )</a:t>
            </a:r>
          </a:p>
          <a:p>
            <a:r>
              <a:rPr lang="en-US" altLang="zh-CN" dirty="0" smtClean="0"/>
              <a:t>                        a[</a:t>
            </a:r>
            <a:r>
              <a:rPr lang="en-US" altLang="zh-CN" dirty="0" err="1" smtClean="0"/>
              <a:t>i</a:t>
            </a:r>
            <a:r>
              <a:rPr lang="en-US" altLang="zh-CN" dirty="0" smtClean="0"/>
              <a:t>][j]=1;</a:t>
            </a:r>
          </a:p>
          <a:p>
            <a:r>
              <a:rPr lang="en-US" altLang="zh-CN" dirty="0" smtClean="0"/>
              <a:t>                    else{</a:t>
            </a:r>
          </a:p>
          <a:p>
            <a:r>
              <a:rPr lang="en-US" altLang="zh-CN" dirty="0" smtClean="0"/>
              <a:t>                        a[</a:t>
            </a:r>
            <a:r>
              <a:rPr lang="en-US" altLang="zh-CN" dirty="0" err="1" smtClean="0"/>
              <a:t>i</a:t>
            </a:r>
            <a:r>
              <a:rPr lang="en-US" altLang="zh-CN" dirty="0" smtClean="0"/>
              <a:t>][j]=a[i-1][j-1]+a[i-1][j];</a:t>
            </a:r>
          </a:p>
          <a:p>
            <a:r>
              <a:rPr lang="en-US" altLang="zh-CN" dirty="0" smtClean="0"/>
              <a:t>                    }        </a:t>
            </a:r>
          </a:p>
          <a:p>
            <a:r>
              <a:rPr lang="en-US" altLang="zh-CN" dirty="0" smtClean="0"/>
              <a:t>            }</a:t>
            </a:r>
          </a:p>
          <a:p>
            <a:r>
              <a:rPr lang="en-US" altLang="zh-CN" dirty="0" smtClean="0"/>
              <a:t>        }</a:t>
            </a:r>
          </a:p>
          <a:p>
            <a:endParaRPr lang="en-US" altLang="zh-CN" dirty="0" smtClean="0"/>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 = 0 ; </a:t>
            </a:r>
            <a:r>
              <a:rPr lang="en-US" altLang="zh-CN" dirty="0" err="1" smtClean="0"/>
              <a:t>i</a:t>
            </a:r>
            <a:r>
              <a:rPr lang="en-US" altLang="zh-CN" dirty="0" smtClean="0"/>
              <a:t> &lt; </a:t>
            </a:r>
            <a:r>
              <a:rPr lang="en-US" altLang="zh-CN" dirty="0" err="1" smtClean="0"/>
              <a:t>a.length</a:t>
            </a:r>
            <a:r>
              <a:rPr lang="en-US" altLang="zh-CN" dirty="0" smtClean="0"/>
              <a:t> ; </a:t>
            </a:r>
            <a:r>
              <a:rPr lang="en-US" altLang="zh-CN" dirty="0" err="1" smtClean="0"/>
              <a:t>i</a:t>
            </a:r>
            <a:r>
              <a:rPr lang="en-US" altLang="zh-CN" dirty="0" smtClean="0"/>
              <a:t> ++)</a:t>
            </a:r>
          </a:p>
          <a:p>
            <a:r>
              <a:rPr lang="en-US" altLang="zh-CN" dirty="0" smtClean="0"/>
              <a:t>        {</a:t>
            </a:r>
          </a:p>
          <a:p>
            <a:r>
              <a:rPr lang="en-US" altLang="zh-CN" dirty="0" smtClean="0"/>
              <a:t>           </a:t>
            </a:r>
          </a:p>
          <a:p>
            <a:r>
              <a:rPr lang="en-US" altLang="zh-CN" dirty="0" smtClean="0"/>
              <a:t> 	    for(</a:t>
            </a:r>
            <a:r>
              <a:rPr lang="en-US" altLang="zh-CN" dirty="0" err="1" smtClean="0"/>
              <a:t>int</a:t>
            </a:r>
            <a:r>
              <a:rPr lang="en-US" altLang="zh-CN" dirty="0" smtClean="0"/>
              <a:t> j = 0 ; j &lt; 6-i-1 ; j ++ )</a:t>
            </a:r>
          </a:p>
          <a:p>
            <a:r>
              <a:rPr lang="en-US" altLang="zh-CN" dirty="0" smtClean="0"/>
              <a:t>            {</a:t>
            </a:r>
          </a:p>
          <a:p>
            <a:r>
              <a:rPr lang="en-US" altLang="zh-CN" dirty="0" smtClean="0"/>
              <a:t>                </a:t>
            </a:r>
            <a:r>
              <a:rPr lang="en-US" altLang="zh-CN" err="1" smtClean="0"/>
              <a:t>System.out.print</a:t>
            </a:r>
            <a:r>
              <a:rPr lang="en-US" altLang="zh-CN" smtClean="0"/>
              <a:t>("  ");</a:t>
            </a:r>
            <a:endParaRPr lang="en-US" altLang="zh-CN" dirty="0" smtClean="0"/>
          </a:p>
          <a:p>
            <a:r>
              <a:rPr lang="en-US" altLang="zh-CN" dirty="0" smtClean="0"/>
              <a:t>            }</a:t>
            </a:r>
          </a:p>
          <a:p>
            <a:endParaRPr lang="en-US" altLang="zh-CN" dirty="0" smtClean="0"/>
          </a:p>
          <a:p>
            <a:endParaRPr lang="en-US" altLang="zh-CN" dirty="0" smtClean="0"/>
          </a:p>
          <a:p>
            <a:r>
              <a:rPr lang="en-US" altLang="zh-CN" dirty="0" smtClean="0"/>
              <a:t>            for(</a:t>
            </a:r>
            <a:r>
              <a:rPr lang="en-US" altLang="zh-CN" dirty="0" err="1" smtClean="0"/>
              <a:t>int</a:t>
            </a:r>
            <a:r>
              <a:rPr lang="en-US" altLang="zh-CN" dirty="0" smtClean="0"/>
              <a:t> j = 0 ; j &lt;=</a:t>
            </a:r>
            <a:r>
              <a:rPr lang="en-US" altLang="zh-CN" dirty="0" err="1" smtClean="0"/>
              <a:t>i</a:t>
            </a:r>
            <a:r>
              <a:rPr lang="en-US" altLang="zh-CN" dirty="0" smtClean="0"/>
              <a:t> ; j ++ )</a:t>
            </a:r>
          </a:p>
          <a:p>
            <a:r>
              <a:rPr lang="en-US" altLang="zh-CN" dirty="0" smtClean="0"/>
              <a:t>            {</a:t>
            </a:r>
          </a:p>
          <a:p>
            <a:r>
              <a:rPr lang="en-US" altLang="zh-CN" dirty="0" smtClean="0"/>
              <a:t>                </a:t>
            </a:r>
            <a:r>
              <a:rPr lang="en-US" altLang="zh-CN" dirty="0" err="1" smtClean="0"/>
              <a:t>System.out.printf</a:t>
            </a:r>
            <a:r>
              <a:rPr lang="en-US" altLang="zh-CN" dirty="0" smtClean="0"/>
              <a:t>(" %2d ",a[</a:t>
            </a:r>
            <a:r>
              <a:rPr lang="en-US" altLang="zh-CN" dirty="0" err="1" smtClean="0"/>
              <a:t>i</a:t>
            </a:r>
            <a:r>
              <a:rPr lang="en-US" altLang="zh-CN" dirty="0" smtClean="0"/>
              <a:t>][j]);</a:t>
            </a:r>
          </a:p>
          <a:p>
            <a:r>
              <a:rPr lang="en-US" altLang="zh-CN" dirty="0" smtClean="0"/>
              <a:t>            }</a:t>
            </a:r>
          </a:p>
          <a:p>
            <a:r>
              <a:rPr lang="en-US" altLang="zh-CN" dirty="0" smtClean="0"/>
              <a:t>            </a:t>
            </a:r>
            <a:r>
              <a:rPr lang="en-US" altLang="zh-CN" dirty="0" err="1" smtClean="0"/>
              <a:t>System.out.println</a:t>
            </a:r>
            <a:r>
              <a:rPr lang="en-US" altLang="zh-CN" dirty="0" smtClean="0"/>
              <a:t>();</a:t>
            </a:r>
          </a:p>
          <a:p>
            <a:r>
              <a:rPr lang="en-US" altLang="zh-CN" dirty="0" smtClean="0"/>
              <a:t>        }		</a:t>
            </a:r>
          </a:p>
          <a:p>
            <a:endParaRPr lang="en-US" altLang="zh-CN" dirty="0" smtClean="0"/>
          </a:p>
          <a:p>
            <a:r>
              <a:rPr lang="en-US" altLang="zh-CN" dirty="0" smtClean="0"/>
              <a:t>	}</a:t>
            </a:r>
          </a:p>
          <a:p>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35</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36</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37</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93552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40</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3500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3</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1</a:t>
            </a:r>
            <a:r>
              <a:rPr lang="zh-CN" altLang="en-US" smtClean="0"/>
              <a:t>、在</a:t>
            </a:r>
            <a:r>
              <a:rPr lang="en-US" altLang="zh-CN" smtClean="0"/>
              <a:t>s = s + 2 </a:t>
            </a:r>
            <a:r>
              <a:rPr lang="zh-CN" altLang="en-US" smtClean="0"/>
              <a:t>中，等号右边是一个表达式，根据</a:t>
            </a:r>
            <a:r>
              <a:rPr lang="en-US" altLang="zh-CN" smtClean="0"/>
              <a:t>Java</a:t>
            </a:r>
            <a:r>
              <a:rPr lang="zh-CN" altLang="en-US" smtClean="0"/>
              <a:t>类型自动转换原则，</a:t>
            </a:r>
            <a:r>
              <a:rPr lang="en-US" altLang="zh-CN" smtClean="0"/>
              <a:t>s + 2 </a:t>
            </a:r>
            <a:r>
              <a:rPr lang="zh-CN" altLang="en-US" smtClean="0"/>
              <a:t>会自动转换成</a:t>
            </a:r>
            <a:r>
              <a:rPr lang="en-US" altLang="zh-CN" smtClean="0"/>
              <a:t>int</a:t>
            </a:r>
            <a:r>
              <a:rPr lang="zh-CN" altLang="en-US" smtClean="0"/>
              <a:t>型，将一个</a:t>
            </a:r>
            <a:r>
              <a:rPr lang="en-US" altLang="zh-CN" smtClean="0"/>
              <a:t>int</a:t>
            </a:r>
            <a:r>
              <a:rPr lang="zh-CN" altLang="en-US" smtClean="0"/>
              <a:t>型赋给一个</a:t>
            </a:r>
            <a:r>
              <a:rPr lang="en-US" altLang="zh-CN" smtClean="0"/>
              <a:t>short</a:t>
            </a:r>
            <a:r>
              <a:rPr lang="zh-CN" altLang="en-US" smtClean="0"/>
              <a:t>型，自然编译会出错。</a:t>
            </a:r>
            <a:r>
              <a:rPr lang="en-US" altLang="zh-CN" smtClean="0"/>
              <a:t>2</a:t>
            </a:r>
            <a:r>
              <a:rPr lang="zh-CN" altLang="en-US" smtClean="0"/>
              <a:t>、在</a:t>
            </a:r>
            <a:r>
              <a:rPr lang="en-US" altLang="zh-CN" smtClean="0"/>
              <a:t>s += 2 </a:t>
            </a:r>
            <a:r>
              <a:rPr lang="zh-CN" altLang="en-US" smtClean="0"/>
              <a:t>中，由于</a:t>
            </a:r>
            <a:r>
              <a:rPr lang="en-US" altLang="zh-CN" smtClean="0"/>
              <a:t>+=</a:t>
            </a:r>
            <a:r>
              <a:rPr lang="zh-CN" altLang="en-US" smtClean="0"/>
              <a:t>是一个运算符，因此</a:t>
            </a:r>
            <a:r>
              <a:rPr lang="en-US" altLang="zh-CN" smtClean="0"/>
              <a:t>2</a:t>
            </a:r>
            <a:r>
              <a:rPr lang="zh-CN" altLang="en-US" smtClean="0"/>
              <a:t>是</a:t>
            </a:r>
            <a:r>
              <a:rPr lang="en-US" altLang="zh-CN" smtClean="0"/>
              <a:t>short</a:t>
            </a:r>
            <a:r>
              <a:rPr lang="zh-CN" altLang="en-US" smtClean="0"/>
              <a:t>型，即该式可等价为：</a:t>
            </a:r>
            <a:r>
              <a:rPr lang="en-US" altLang="zh-CN" smtClean="0"/>
              <a:t>s = (short)(s + 2) </a:t>
            </a:r>
            <a:r>
              <a:rPr lang="zh-CN" altLang="en-US" smtClean="0"/>
              <a:t>，因此编译不会出错。</a:t>
            </a:r>
            <a:endParaRPr lang="en-US" altLang="zh-CN" smtClean="0"/>
          </a:p>
          <a:p>
            <a:endParaRPr lang="en-US" altLang="zh-CN" smtClean="0"/>
          </a:p>
          <a:p>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会进行内部处理</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 “+=”</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左边的数据</a:t>
            </a:r>
            <a:r>
              <a:rPr lang="zh-CN" altLang="en-US" sz="1200" b="0" i="0" u="none" strike="noStrike" kern="1200" baseline="0" smtClean="0">
                <a:solidFill>
                  <a:schemeClr val="tx1"/>
                </a:solidFill>
                <a:effectLst/>
                <a:latin typeface="Times New Roman" panose="02020603050405020304" pitchFamily="18" charset="0"/>
                <a:ea typeface="宋体" panose="02010600030101010101" pitchFamily="2" charset="-122"/>
              </a:rPr>
              <a:t>类型 </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会自动转换为右边的数据类型</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a:t>
            </a:r>
            <a:endParaRPr lang="zh-CN" altLang="en-US" smtClean="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43</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685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标识符由字母、下划线、美元符号和数字组成</a:t>
            </a:r>
            <a:r>
              <a:rPr lang="en-US" altLang="zh-CN" dirty="0" smtClean="0"/>
              <a:t>,</a:t>
            </a:r>
            <a:r>
              <a:rPr lang="zh-CN" altLang="en-US" dirty="0" smtClean="0"/>
              <a:t>并且第一个字符不能是数字字符</a:t>
            </a:r>
            <a:r>
              <a:rPr lang="en-US" altLang="zh-CN" dirty="0" smtClean="0"/>
              <a:t>(</a:t>
            </a:r>
            <a:r>
              <a:rPr lang="zh-CN" altLang="en-US" dirty="0" smtClean="0"/>
              <a:t>关键字不能做标识符</a:t>
            </a:r>
            <a:r>
              <a:rPr lang="en-US" altLang="zh-CN" dirty="0" smtClean="0"/>
              <a:t>).</a:t>
            </a:r>
            <a:endParaRPr lang="en-US" altLang="zh-CN" smtClean="0"/>
          </a:p>
          <a:p>
            <a:endParaRPr lang="en-US" altLang="zh-CN" smtClean="0"/>
          </a:p>
          <a:p>
            <a:r>
              <a:rPr lang="zh-CN" altLang="zh-CN" dirty="0" smtClean="0"/>
              <a:t>两个相同类型的数组如果具有相同的引用，它们就有完全相同的元素。</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66</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public class Example3_3 {</a:t>
            </a:r>
          </a:p>
          <a:p>
            <a:r>
              <a:rPr lang="en-US" altLang="zh-CN" dirty="0" smtClean="0"/>
              <a:t>    public static void main(String </a:t>
            </a:r>
            <a:r>
              <a:rPr lang="en-US" altLang="zh-CN" dirty="0" err="1" smtClean="0"/>
              <a:t>args</a:t>
            </a:r>
            <a:r>
              <a:rPr lang="en-US" altLang="zh-CN" dirty="0" smtClean="0"/>
              <a:t>[]) {</a:t>
            </a:r>
          </a:p>
          <a:p>
            <a:r>
              <a:rPr lang="en-US" altLang="zh-CN" dirty="0" smtClean="0"/>
              <a:t>       </a:t>
            </a:r>
            <a:r>
              <a:rPr lang="en-US" altLang="zh-CN" dirty="0" err="1" smtClean="0"/>
              <a:t>int</a:t>
            </a:r>
            <a:r>
              <a:rPr lang="en-US" altLang="zh-CN" dirty="0" smtClean="0"/>
              <a:t> math=65 ,</a:t>
            </a:r>
            <a:r>
              <a:rPr lang="en-US" altLang="zh-CN" dirty="0" err="1" smtClean="0"/>
              <a:t>english</a:t>
            </a:r>
            <a:r>
              <a:rPr lang="en-US" altLang="zh-CN" dirty="0" smtClean="0"/>
              <a:t>=85;</a:t>
            </a:r>
          </a:p>
          <a:p>
            <a:r>
              <a:rPr lang="en-US" altLang="zh-CN" dirty="0" smtClean="0"/>
              <a:t>       if(math&gt;60) { </a:t>
            </a:r>
          </a:p>
          <a:p>
            <a:r>
              <a:rPr lang="en-US" altLang="zh-CN" dirty="0" smtClean="0"/>
              <a:t>           </a:t>
            </a:r>
            <a:r>
              <a:rPr lang="en-US" altLang="zh-CN" dirty="0" err="1" smtClean="0"/>
              <a:t>System.out.println</a:t>
            </a:r>
            <a:r>
              <a:rPr lang="en-US" altLang="zh-CN" dirty="0" smtClean="0"/>
              <a:t>("</a:t>
            </a:r>
            <a:r>
              <a:rPr lang="zh-CN" altLang="en-US" dirty="0" smtClean="0"/>
              <a:t>数学及格了</a:t>
            </a:r>
            <a:r>
              <a:rPr lang="en-US" altLang="zh-CN" dirty="0" smtClean="0"/>
              <a:t>"); </a:t>
            </a:r>
          </a:p>
          <a:p>
            <a:r>
              <a:rPr lang="en-US" altLang="zh-CN" dirty="0" smtClean="0"/>
              <a:t>       }</a:t>
            </a:r>
          </a:p>
          <a:p>
            <a:r>
              <a:rPr lang="en-US" altLang="zh-CN" dirty="0" smtClean="0"/>
              <a:t>       else { </a:t>
            </a:r>
          </a:p>
          <a:p>
            <a:r>
              <a:rPr lang="en-US" altLang="zh-CN" dirty="0" smtClean="0"/>
              <a:t>           </a:t>
            </a:r>
            <a:r>
              <a:rPr lang="en-US" altLang="zh-CN" dirty="0" err="1" smtClean="0"/>
              <a:t>System.out.println</a:t>
            </a:r>
            <a:r>
              <a:rPr lang="en-US" altLang="zh-CN" dirty="0" smtClean="0"/>
              <a:t>("</a:t>
            </a:r>
            <a:r>
              <a:rPr lang="zh-CN" altLang="en-US" dirty="0" smtClean="0"/>
              <a:t>数学不及格</a:t>
            </a:r>
            <a:r>
              <a:rPr lang="en-US" altLang="zh-CN" dirty="0" smtClean="0"/>
              <a:t>"); </a:t>
            </a:r>
          </a:p>
          <a:p>
            <a:r>
              <a:rPr lang="en-US" altLang="zh-CN" dirty="0" smtClean="0"/>
              <a:t>       }</a:t>
            </a:r>
          </a:p>
          <a:p>
            <a:r>
              <a:rPr lang="en-US" altLang="zh-CN" dirty="0" smtClean="0"/>
              <a:t>       if(</a:t>
            </a:r>
            <a:r>
              <a:rPr lang="en-US" altLang="zh-CN" dirty="0" err="1" smtClean="0"/>
              <a:t>english</a:t>
            </a:r>
            <a:r>
              <a:rPr lang="en-US" altLang="zh-CN" dirty="0" smtClean="0"/>
              <a:t>&gt;90) {</a:t>
            </a:r>
          </a:p>
          <a:p>
            <a:r>
              <a:rPr lang="en-US" altLang="zh-CN" dirty="0" smtClean="0"/>
              <a:t>           </a:t>
            </a:r>
            <a:r>
              <a:rPr lang="en-US" altLang="zh-CN" dirty="0" err="1" smtClean="0"/>
              <a:t>System.out.println</a:t>
            </a:r>
            <a:r>
              <a:rPr lang="en-US" altLang="zh-CN" dirty="0" smtClean="0"/>
              <a:t>("</a:t>
            </a:r>
            <a:r>
              <a:rPr lang="zh-CN" altLang="en-US" dirty="0" smtClean="0"/>
              <a:t>英语是优</a:t>
            </a:r>
            <a:r>
              <a:rPr lang="en-US" altLang="zh-CN" dirty="0" smtClean="0"/>
              <a:t>");</a:t>
            </a:r>
          </a:p>
          <a:p>
            <a:r>
              <a:rPr lang="en-US" altLang="zh-CN" dirty="0" smtClean="0"/>
              <a:t>       }</a:t>
            </a:r>
          </a:p>
          <a:p>
            <a:r>
              <a:rPr lang="en-US" altLang="zh-CN" dirty="0" smtClean="0"/>
              <a:t>       else { </a:t>
            </a:r>
          </a:p>
          <a:p>
            <a:r>
              <a:rPr lang="en-US" altLang="zh-CN" dirty="0" smtClean="0"/>
              <a:t>           </a:t>
            </a:r>
            <a:r>
              <a:rPr lang="en-US" altLang="zh-CN" dirty="0" err="1" smtClean="0"/>
              <a:t>System.out.println</a:t>
            </a:r>
            <a:r>
              <a:rPr lang="en-US" altLang="zh-CN" dirty="0" smtClean="0"/>
              <a:t>("</a:t>
            </a:r>
            <a:r>
              <a:rPr lang="zh-CN" altLang="en-US" dirty="0" smtClean="0"/>
              <a:t>英语不是优</a:t>
            </a:r>
            <a:r>
              <a:rPr lang="en-US" altLang="zh-CN" dirty="0" smtClean="0"/>
              <a:t>");</a:t>
            </a:r>
          </a:p>
          <a:p>
            <a:r>
              <a:rPr lang="en-US" altLang="zh-CN" dirty="0" smtClean="0"/>
              <a:t>       }</a:t>
            </a:r>
          </a:p>
          <a:p>
            <a:r>
              <a:rPr lang="en-US" altLang="zh-CN" dirty="0" smtClean="0"/>
              <a:t>       </a:t>
            </a:r>
            <a:r>
              <a:rPr lang="en-US" altLang="zh-CN" dirty="0" err="1" smtClean="0"/>
              <a:t>System.out.println</a:t>
            </a:r>
            <a:r>
              <a:rPr lang="en-US" altLang="zh-CN" dirty="0" smtClean="0"/>
              <a:t>("</a:t>
            </a:r>
            <a:r>
              <a:rPr lang="zh-CN" altLang="en-US" dirty="0" smtClean="0"/>
              <a:t>我在学习</a:t>
            </a:r>
            <a:r>
              <a:rPr lang="en-US" altLang="zh-CN" dirty="0" smtClean="0"/>
              <a:t>if-else</a:t>
            </a:r>
            <a:r>
              <a:rPr lang="zh-CN" altLang="en-US" dirty="0" smtClean="0"/>
              <a:t>语句</a:t>
            </a:r>
            <a:r>
              <a:rPr lang="en-US" altLang="zh-CN" dirty="0" smtClean="0"/>
              <a:t>");  </a:t>
            </a:r>
          </a:p>
          <a:p>
            <a:r>
              <a:rPr lang="en-US" altLang="zh-CN" dirty="0" smtClean="0"/>
              <a:t>    }</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68</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import </a:t>
            </a:r>
            <a:r>
              <a:rPr lang="en-US" altLang="zh-CN" dirty="0" err="1" smtClean="0"/>
              <a:t>java.util</a:t>
            </a:r>
            <a:r>
              <a:rPr lang="en-US" altLang="zh-CN" dirty="0" smtClean="0"/>
              <a:t>.*;</a:t>
            </a:r>
          </a:p>
          <a:p>
            <a:r>
              <a:rPr lang="en-US" altLang="zh-CN" dirty="0" smtClean="0"/>
              <a:t>public class Example3_9 {</a:t>
            </a:r>
          </a:p>
          <a:p>
            <a:r>
              <a:rPr lang="en-US" altLang="zh-CN" dirty="0" smtClean="0"/>
              <a:t>    public static void main (String </a:t>
            </a:r>
            <a:r>
              <a:rPr lang="en-US" altLang="zh-CN" dirty="0" err="1" smtClean="0"/>
              <a:t>args</a:t>
            </a:r>
            <a:r>
              <a:rPr lang="en-US" altLang="zh-CN" dirty="0" smtClean="0"/>
              <a:t>[ ]){</a:t>
            </a:r>
          </a:p>
          <a:p>
            <a:r>
              <a:rPr lang="en-US" altLang="zh-CN" dirty="0" smtClean="0"/>
              <a:t>      Scanner reader=new Scanner(</a:t>
            </a:r>
            <a:r>
              <a:rPr lang="en-US" altLang="zh-CN" dirty="0" err="1" smtClean="0"/>
              <a:t>System.in</a:t>
            </a:r>
            <a:r>
              <a:rPr lang="en-US" altLang="zh-CN" dirty="0" smtClean="0"/>
              <a:t>);</a:t>
            </a:r>
          </a:p>
          <a:p>
            <a:r>
              <a:rPr lang="en-US" altLang="zh-CN" dirty="0" smtClean="0"/>
              <a:t>      double sum=0;</a:t>
            </a:r>
          </a:p>
          <a:p>
            <a:r>
              <a:rPr lang="en-US" altLang="zh-CN" dirty="0" smtClean="0"/>
              <a:t>       </a:t>
            </a:r>
            <a:r>
              <a:rPr lang="en-US" altLang="zh-CN" dirty="0" err="1" smtClean="0"/>
              <a:t>int</a:t>
            </a:r>
            <a:r>
              <a:rPr lang="en-US" altLang="zh-CN" dirty="0" smtClean="0"/>
              <a:t> m=0;</a:t>
            </a:r>
          </a:p>
          <a:p>
            <a:r>
              <a:rPr lang="en-US" altLang="zh-CN" dirty="0" smtClean="0"/>
              <a:t>       while(</a:t>
            </a:r>
            <a:r>
              <a:rPr lang="en-US" altLang="zh-CN" dirty="0" err="1" smtClean="0"/>
              <a:t>reader.hasNextDouble</a:t>
            </a:r>
            <a:r>
              <a:rPr lang="en-US" altLang="zh-CN" dirty="0" smtClean="0"/>
              <a:t>()){</a:t>
            </a:r>
          </a:p>
          <a:p>
            <a:r>
              <a:rPr lang="en-US" altLang="zh-CN" dirty="0" smtClean="0"/>
              <a:t>           double x=</a:t>
            </a:r>
            <a:r>
              <a:rPr lang="en-US" altLang="zh-CN" dirty="0" err="1" smtClean="0"/>
              <a:t>reader.nextDouble</a:t>
            </a:r>
            <a:r>
              <a:rPr lang="en-US" altLang="zh-CN" dirty="0" smtClean="0"/>
              <a:t>();</a:t>
            </a:r>
          </a:p>
          <a:p>
            <a:r>
              <a:rPr lang="en-US" altLang="zh-CN" dirty="0" smtClean="0"/>
              <a:t>           m=m+1;</a:t>
            </a:r>
          </a:p>
          <a:p>
            <a:r>
              <a:rPr lang="en-US" altLang="zh-CN" dirty="0" smtClean="0"/>
              <a:t>           sum=</a:t>
            </a:r>
            <a:r>
              <a:rPr lang="en-US" altLang="zh-CN" dirty="0" err="1" smtClean="0"/>
              <a:t>sum+x</a:t>
            </a:r>
            <a:r>
              <a:rPr lang="en-US" altLang="zh-CN" dirty="0" smtClean="0"/>
              <a:t>;</a:t>
            </a:r>
          </a:p>
          <a:p>
            <a:r>
              <a:rPr lang="en-US" altLang="zh-CN" dirty="0" smtClean="0"/>
              <a:t>       }</a:t>
            </a:r>
          </a:p>
          <a:p>
            <a:r>
              <a:rPr lang="en-US" altLang="zh-CN" dirty="0" smtClean="0"/>
              <a:t>       </a:t>
            </a:r>
            <a:r>
              <a:rPr lang="en-US" altLang="zh-CN" dirty="0" err="1" smtClean="0"/>
              <a:t>System.out.printf</a:t>
            </a:r>
            <a:r>
              <a:rPr lang="en-US" altLang="zh-CN" dirty="0" smtClean="0"/>
              <a:t>("%d</a:t>
            </a:r>
            <a:r>
              <a:rPr lang="zh-CN" altLang="en-US" dirty="0" smtClean="0"/>
              <a:t>个数的和为</a:t>
            </a:r>
            <a:r>
              <a:rPr lang="en-US" altLang="zh-CN" dirty="0" smtClean="0"/>
              <a:t>%f\</a:t>
            </a:r>
            <a:r>
              <a:rPr lang="en-US" altLang="zh-CN" dirty="0" err="1" smtClean="0"/>
              <a:t>n",m,sum</a:t>
            </a:r>
            <a:r>
              <a:rPr lang="en-US" altLang="zh-CN" dirty="0" smtClean="0"/>
              <a:t>);</a:t>
            </a:r>
          </a:p>
          <a:p>
            <a:r>
              <a:rPr lang="en-US" altLang="zh-CN" dirty="0" smtClean="0"/>
              <a:t>       </a:t>
            </a:r>
            <a:r>
              <a:rPr lang="en-US" altLang="zh-CN" dirty="0" err="1" smtClean="0"/>
              <a:t>System.out.printf</a:t>
            </a:r>
            <a:r>
              <a:rPr lang="en-US" altLang="zh-CN" dirty="0" smtClean="0"/>
              <a:t>("%d</a:t>
            </a:r>
            <a:r>
              <a:rPr lang="zh-CN" altLang="en-US" dirty="0" smtClean="0"/>
              <a:t>个数的平均值是</a:t>
            </a:r>
            <a:r>
              <a:rPr lang="en-US" altLang="zh-CN" dirty="0" smtClean="0"/>
              <a:t>%f\</a:t>
            </a:r>
            <a:r>
              <a:rPr lang="en-US" altLang="zh-CN" dirty="0" err="1" smtClean="0"/>
              <a:t>n",m,sum</a:t>
            </a:r>
            <a:r>
              <a:rPr lang="en-US" altLang="zh-CN" dirty="0" smtClean="0"/>
              <a:t>/m); </a:t>
            </a:r>
          </a:p>
          <a:p>
            <a:r>
              <a:rPr lang="en-US" altLang="zh-CN" dirty="0"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74</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r>
              <a:rPr lang="en-US" altLang="zh-CN" dirty="0" smtClean="0"/>
              <a:t>import </a:t>
            </a:r>
            <a:r>
              <a:rPr lang="en-US" altLang="zh-CN" dirty="0" err="1" smtClean="0"/>
              <a:t>java.util</a:t>
            </a:r>
            <a:r>
              <a:rPr lang="en-US" altLang="zh-CN" dirty="0" smtClean="0"/>
              <a:t>.*;</a:t>
            </a:r>
          </a:p>
          <a:p>
            <a:r>
              <a:rPr lang="en-US" altLang="zh-CN" dirty="0" smtClean="0"/>
              <a:t>class Example2_5 {</a:t>
            </a:r>
          </a:p>
          <a:p>
            <a:r>
              <a:rPr lang="en-US" altLang="zh-CN" dirty="0" smtClean="0"/>
              <a:t>   public static void main(String </a:t>
            </a:r>
            <a:r>
              <a:rPr lang="en-US" altLang="zh-CN" dirty="0" err="1" smtClean="0"/>
              <a:t>args</a:t>
            </a:r>
            <a:r>
              <a:rPr lang="en-US" altLang="zh-CN" dirty="0" smtClean="0"/>
              <a:t>[]) {</a:t>
            </a:r>
          </a:p>
          <a:p>
            <a:r>
              <a:rPr lang="en-US" altLang="zh-CN" dirty="0" smtClean="0"/>
              <a:t>      </a:t>
            </a:r>
            <a:r>
              <a:rPr lang="en-US" altLang="zh-CN" dirty="0" err="1" smtClean="0"/>
              <a:t>int</a:t>
            </a:r>
            <a:r>
              <a:rPr lang="en-US" altLang="zh-CN" dirty="0" smtClean="0"/>
              <a:t> start=0,end,middle;</a:t>
            </a:r>
          </a:p>
          <a:p>
            <a:r>
              <a:rPr lang="en-US" altLang="zh-CN" dirty="0" smtClean="0"/>
              <a:t>      </a:t>
            </a:r>
            <a:r>
              <a:rPr lang="en-US" altLang="zh-CN" dirty="0" err="1" smtClean="0"/>
              <a:t>int</a:t>
            </a:r>
            <a:r>
              <a:rPr lang="en-US" altLang="zh-CN" dirty="0" smtClean="0"/>
              <a:t> a[] = {12,45,67,89,123,-45,67};</a:t>
            </a:r>
          </a:p>
          <a:p>
            <a:r>
              <a:rPr lang="en-US" altLang="zh-CN" dirty="0" smtClean="0"/>
              <a:t>      </a:t>
            </a:r>
            <a:r>
              <a:rPr lang="en-US" altLang="zh-CN" dirty="0" err="1" smtClean="0"/>
              <a:t>int</a:t>
            </a:r>
            <a:r>
              <a:rPr lang="en-US" altLang="zh-CN" dirty="0" smtClean="0"/>
              <a:t> N = </a:t>
            </a:r>
            <a:r>
              <a:rPr lang="en-US" altLang="zh-CN" dirty="0" err="1" smtClean="0"/>
              <a:t>a.length</a:t>
            </a:r>
            <a:r>
              <a:rPr lang="en-US" altLang="zh-CN" dirty="0" smtClean="0"/>
              <a:t>;</a:t>
            </a:r>
          </a:p>
          <a:p>
            <a:r>
              <a:rPr lang="en-US" altLang="zh-CN" dirty="0" smtClean="0"/>
              <a:t>      for(</a:t>
            </a:r>
            <a:r>
              <a:rPr lang="en-US" altLang="zh-CN" dirty="0" err="1" smtClean="0"/>
              <a:t>int</a:t>
            </a:r>
            <a:r>
              <a:rPr lang="en-US" altLang="zh-CN" dirty="0" smtClean="0"/>
              <a:t> </a:t>
            </a:r>
            <a:r>
              <a:rPr lang="en-US" altLang="zh-CN" dirty="0" err="1" smtClean="0"/>
              <a:t>i</a:t>
            </a:r>
            <a:r>
              <a:rPr lang="en-US" altLang="zh-CN" dirty="0" smtClean="0"/>
              <a:t>=0; </a:t>
            </a:r>
            <a:r>
              <a:rPr lang="en-US" altLang="zh-CN" dirty="0" err="1" smtClean="0"/>
              <a:t>i</a:t>
            </a:r>
            <a:r>
              <a:rPr lang="en-US" altLang="zh-CN" dirty="0" smtClean="0"/>
              <a:t>&lt;N; </a:t>
            </a:r>
            <a:r>
              <a:rPr lang="en-US" altLang="zh-CN" dirty="0" err="1" smtClean="0"/>
              <a:t>i</a:t>
            </a:r>
            <a:r>
              <a:rPr lang="en-US" altLang="zh-CN" dirty="0" smtClean="0"/>
              <a:t>++) {     //</a:t>
            </a:r>
            <a:r>
              <a:rPr lang="zh-CN" altLang="en-US" dirty="0" smtClean="0"/>
              <a:t>选择法排序数组</a:t>
            </a:r>
          </a:p>
          <a:p>
            <a:r>
              <a:rPr lang="zh-CN" altLang="en-US" dirty="0" smtClean="0"/>
              <a:t>	 </a:t>
            </a:r>
            <a:r>
              <a:rPr lang="en-US" altLang="zh-CN" dirty="0" smtClean="0"/>
              <a:t>for(</a:t>
            </a:r>
            <a:r>
              <a:rPr lang="en-US" altLang="zh-CN" dirty="0" err="1" smtClean="0"/>
              <a:t>int</a:t>
            </a:r>
            <a:r>
              <a:rPr lang="en-US" altLang="zh-CN" dirty="0" smtClean="0"/>
              <a:t> j = i+1; j &lt; </a:t>
            </a:r>
            <a:r>
              <a:rPr lang="en-US" altLang="zh-CN" dirty="0" err="1" smtClean="0"/>
              <a:t>N;j</a:t>
            </a:r>
            <a:r>
              <a:rPr lang="en-US" altLang="zh-CN" dirty="0" smtClean="0"/>
              <a:t>++){</a:t>
            </a:r>
          </a:p>
          <a:p>
            <a:r>
              <a:rPr lang="en-US" altLang="zh-CN" dirty="0" smtClean="0"/>
              <a:t>           if(a[j] &lt; a[</a:t>
            </a:r>
            <a:r>
              <a:rPr lang="en-US" altLang="zh-CN" dirty="0" err="1" smtClean="0"/>
              <a:t>i</a:t>
            </a:r>
            <a:r>
              <a:rPr lang="en-US" altLang="zh-CN" dirty="0" smtClean="0"/>
              <a:t>]){</a:t>
            </a:r>
          </a:p>
          <a:p>
            <a:r>
              <a:rPr lang="en-US" altLang="zh-CN" dirty="0" smtClean="0"/>
              <a:t>             </a:t>
            </a:r>
            <a:r>
              <a:rPr lang="en-US" altLang="zh-CN" dirty="0" err="1" smtClean="0"/>
              <a:t>int</a:t>
            </a:r>
            <a:r>
              <a:rPr lang="en-US" altLang="zh-CN" dirty="0" smtClean="0"/>
              <a:t> t = a[j];</a:t>
            </a:r>
          </a:p>
          <a:p>
            <a:r>
              <a:rPr lang="en-US" altLang="zh-CN" dirty="0" smtClean="0"/>
              <a:t>             a[j] = a[</a:t>
            </a:r>
            <a:r>
              <a:rPr lang="en-US" altLang="zh-CN" dirty="0" err="1" smtClean="0"/>
              <a:t>i</a:t>
            </a:r>
            <a:r>
              <a:rPr lang="en-US" altLang="zh-CN" dirty="0" smtClean="0"/>
              <a:t>];</a:t>
            </a:r>
          </a:p>
          <a:p>
            <a:r>
              <a:rPr lang="en-US" altLang="zh-CN" dirty="0" smtClean="0"/>
              <a:t>             a[</a:t>
            </a:r>
            <a:r>
              <a:rPr lang="en-US" altLang="zh-CN" dirty="0" err="1" smtClean="0"/>
              <a:t>i</a:t>
            </a:r>
            <a:r>
              <a:rPr lang="en-US" altLang="zh-CN" dirty="0" smtClean="0"/>
              <a:t>] = t;</a:t>
            </a:r>
          </a:p>
          <a:p>
            <a:r>
              <a:rPr lang="en-US" altLang="zh-CN" dirty="0" smtClean="0"/>
              <a:t>           }</a:t>
            </a:r>
          </a:p>
          <a:p>
            <a:r>
              <a:rPr lang="en-US" altLang="zh-CN" dirty="0" smtClean="0"/>
              <a:t>         }  </a:t>
            </a:r>
          </a:p>
          <a:p>
            <a:r>
              <a:rPr lang="en-US" altLang="zh-CN" dirty="0" smtClean="0"/>
              <a:t>      }</a:t>
            </a:r>
          </a:p>
          <a:p>
            <a:r>
              <a:rPr lang="en-US" altLang="zh-CN" dirty="0" smtClean="0"/>
              <a:t>      </a:t>
            </a:r>
            <a:r>
              <a:rPr lang="en-US" altLang="zh-CN" dirty="0" err="1" smtClean="0"/>
              <a:t>System.out.println</a:t>
            </a:r>
            <a:r>
              <a:rPr lang="en-US" altLang="zh-CN" dirty="0" smtClean="0"/>
              <a:t>(Arrays. </a:t>
            </a:r>
            <a:r>
              <a:rPr lang="en-US" altLang="zh-CN" dirty="0" err="1" smtClean="0"/>
              <a:t>toString</a:t>
            </a:r>
            <a:r>
              <a:rPr lang="en-US" altLang="zh-CN" dirty="0" smtClean="0"/>
              <a:t>(a));</a:t>
            </a:r>
          </a:p>
          <a:p>
            <a:r>
              <a:rPr lang="en-US" altLang="zh-CN" dirty="0" smtClean="0"/>
              <a:t>      Scanner </a:t>
            </a:r>
            <a:r>
              <a:rPr lang="en-US" altLang="zh-CN" dirty="0" err="1" smtClean="0"/>
              <a:t>scanner</a:t>
            </a:r>
            <a:r>
              <a:rPr lang="en-US" altLang="zh-CN" dirty="0" smtClean="0"/>
              <a:t> = new Scanner(</a:t>
            </a:r>
            <a:r>
              <a:rPr lang="en-US" altLang="zh-CN" dirty="0" err="1" smtClean="0"/>
              <a:t>System.in</a:t>
            </a:r>
            <a:r>
              <a:rPr lang="en-US" altLang="zh-CN" dirty="0" smtClean="0"/>
              <a:t>);</a:t>
            </a:r>
          </a:p>
          <a:p>
            <a:r>
              <a:rPr lang="en-US" altLang="zh-CN" dirty="0" smtClean="0"/>
              <a:t>      </a:t>
            </a:r>
            <a:r>
              <a:rPr lang="en-US" altLang="zh-CN" dirty="0" err="1" smtClean="0"/>
              <a:t>System.out.println</a:t>
            </a:r>
            <a:r>
              <a:rPr lang="en-US" altLang="zh-CN" dirty="0" smtClean="0"/>
              <a:t>("</a:t>
            </a:r>
            <a:r>
              <a:rPr lang="zh-CN" altLang="en-US" dirty="0" smtClean="0"/>
              <a:t>输入整数，程序判断该整数是否在数组中</a:t>
            </a:r>
            <a:r>
              <a:rPr lang="en-US" altLang="zh-CN" dirty="0" smtClean="0"/>
              <a:t>:"); </a:t>
            </a:r>
          </a:p>
          <a:p>
            <a:r>
              <a:rPr lang="en-US" altLang="zh-CN" dirty="0" smtClean="0"/>
              <a:t>      </a:t>
            </a:r>
            <a:r>
              <a:rPr lang="en-US" altLang="zh-CN" dirty="0" err="1" smtClean="0"/>
              <a:t>int</a:t>
            </a:r>
            <a:r>
              <a:rPr lang="en-US" altLang="zh-CN" dirty="0" smtClean="0"/>
              <a:t> number = </a:t>
            </a:r>
            <a:r>
              <a:rPr lang="en-US" altLang="zh-CN" dirty="0" err="1" smtClean="0"/>
              <a:t>scanner.nextInt</a:t>
            </a:r>
            <a:r>
              <a:rPr lang="en-US" altLang="zh-CN" dirty="0" smtClean="0"/>
              <a:t>();</a:t>
            </a:r>
          </a:p>
          <a:p>
            <a:r>
              <a:rPr lang="en-US" altLang="zh-CN" dirty="0" smtClean="0"/>
              <a:t>      </a:t>
            </a:r>
            <a:r>
              <a:rPr lang="en-US" altLang="zh-CN" dirty="0" err="1" smtClean="0"/>
              <a:t>int</a:t>
            </a:r>
            <a:r>
              <a:rPr lang="en-US" altLang="zh-CN" dirty="0" smtClean="0"/>
              <a:t> count =0 ;</a:t>
            </a:r>
          </a:p>
          <a:p>
            <a:r>
              <a:rPr lang="en-US" altLang="zh-CN" dirty="0" smtClean="0"/>
              <a:t>      end = N;</a:t>
            </a:r>
          </a:p>
          <a:p>
            <a:r>
              <a:rPr lang="en-US" altLang="zh-CN" dirty="0" smtClean="0"/>
              <a:t>      middle=(</a:t>
            </a:r>
            <a:r>
              <a:rPr lang="en-US" altLang="zh-CN" dirty="0" err="1" smtClean="0"/>
              <a:t>start+end</a:t>
            </a:r>
            <a:r>
              <a:rPr lang="en-US" altLang="zh-CN" dirty="0" smtClean="0"/>
              <a:t>)/2;</a:t>
            </a:r>
          </a:p>
          <a:p>
            <a:r>
              <a:rPr lang="en-US" altLang="zh-CN" dirty="0" smtClean="0"/>
              <a:t>      while(number!=a[middle]){</a:t>
            </a:r>
          </a:p>
          <a:p>
            <a:r>
              <a:rPr lang="en-US" altLang="zh-CN" dirty="0" smtClean="0"/>
              <a:t>           if(number&gt;a[middle])</a:t>
            </a:r>
          </a:p>
          <a:p>
            <a:r>
              <a:rPr lang="en-US" altLang="zh-CN" dirty="0" smtClean="0"/>
              <a:t>              start=middle;</a:t>
            </a:r>
          </a:p>
          <a:p>
            <a:r>
              <a:rPr lang="en-US" altLang="zh-CN" dirty="0" smtClean="0"/>
              <a:t>           else if(number&lt;a[middle])</a:t>
            </a:r>
          </a:p>
          <a:p>
            <a:r>
              <a:rPr lang="en-US" altLang="zh-CN" dirty="0" smtClean="0"/>
              <a:t>              end=middle;</a:t>
            </a:r>
          </a:p>
          <a:p>
            <a:r>
              <a:rPr lang="en-US" altLang="zh-CN" dirty="0" smtClean="0"/>
              <a:t>           middle=(</a:t>
            </a:r>
            <a:r>
              <a:rPr lang="en-US" altLang="zh-CN" dirty="0" err="1" smtClean="0"/>
              <a:t>start+end</a:t>
            </a:r>
            <a:r>
              <a:rPr lang="en-US" altLang="zh-CN" dirty="0" smtClean="0"/>
              <a:t>)/2;</a:t>
            </a:r>
          </a:p>
          <a:p>
            <a:r>
              <a:rPr lang="en-US" altLang="zh-CN" dirty="0" smtClean="0"/>
              <a:t>           count++;</a:t>
            </a:r>
          </a:p>
          <a:p>
            <a:r>
              <a:rPr lang="en-US" altLang="zh-CN" dirty="0" smtClean="0"/>
              <a:t>          if(count&gt;N/2)</a:t>
            </a:r>
          </a:p>
          <a:p>
            <a:r>
              <a:rPr lang="en-US" altLang="zh-CN" dirty="0" smtClean="0"/>
              <a:t>             break;</a:t>
            </a:r>
          </a:p>
          <a:p>
            <a:r>
              <a:rPr lang="en-US" altLang="zh-CN" dirty="0" smtClean="0"/>
              <a:t>      }</a:t>
            </a:r>
          </a:p>
          <a:p>
            <a:r>
              <a:rPr lang="en-US" altLang="zh-CN" dirty="0" smtClean="0"/>
              <a:t>      if(count&gt;N/2)</a:t>
            </a:r>
          </a:p>
          <a:p>
            <a:r>
              <a:rPr lang="en-US" altLang="zh-CN" dirty="0" smtClean="0"/>
              <a:t>         </a:t>
            </a:r>
            <a:r>
              <a:rPr lang="en-US" altLang="zh-CN" dirty="0" err="1" smtClean="0"/>
              <a:t>System.out.printf</a:t>
            </a:r>
            <a:r>
              <a:rPr lang="en-US" altLang="zh-CN" dirty="0" smtClean="0"/>
              <a:t>("%d</a:t>
            </a:r>
            <a:r>
              <a:rPr lang="zh-CN" altLang="en-US" dirty="0" smtClean="0"/>
              <a:t>不在数组中</a:t>
            </a:r>
            <a:r>
              <a:rPr lang="en-US" altLang="zh-CN" dirty="0" smtClean="0"/>
              <a:t>.\</a:t>
            </a:r>
            <a:r>
              <a:rPr lang="en-US" altLang="zh-CN" dirty="0" err="1" smtClean="0"/>
              <a:t>n",number</a:t>
            </a:r>
            <a:r>
              <a:rPr lang="en-US" altLang="zh-CN" dirty="0" smtClean="0"/>
              <a:t>);</a:t>
            </a:r>
          </a:p>
          <a:p>
            <a:r>
              <a:rPr lang="en-US" altLang="zh-CN" dirty="0" smtClean="0"/>
              <a:t>      else</a:t>
            </a:r>
          </a:p>
          <a:p>
            <a:r>
              <a:rPr lang="en-US" altLang="zh-CN" dirty="0" smtClean="0"/>
              <a:t>         </a:t>
            </a:r>
            <a:r>
              <a:rPr lang="en-US" altLang="zh-CN" dirty="0" err="1" smtClean="0"/>
              <a:t>System.out.printf</a:t>
            </a:r>
            <a:r>
              <a:rPr lang="en-US" altLang="zh-CN" dirty="0" smtClean="0"/>
              <a:t>("%d</a:t>
            </a:r>
            <a:r>
              <a:rPr lang="zh-CN" altLang="en-US" dirty="0" smtClean="0"/>
              <a:t>在数组中</a:t>
            </a:r>
            <a:r>
              <a:rPr lang="en-US" altLang="zh-CN" dirty="0" smtClean="0"/>
              <a:t>.\</a:t>
            </a:r>
            <a:r>
              <a:rPr lang="en-US" altLang="zh-CN" dirty="0" err="1" smtClean="0"/>
              <a:t>n",number</a:t>
            </a:r>
            <a:r>
              <a:rPr lang="en-US" altLang="zh-CN" dirty="0" smtClean="0"/>
              <a:t>);</a:t>
            </a:r>
          </a:p>
          <a:p>
            <a:r>
              <a:rPr lang="en-US" altLang="zh-CN" dirty="0" smtClean="0"/>
              <a:t>   }</a:t>
            </a:r>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75</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pPr lvl="0" algn="r"/>
              <a:t>76</a:t>
            </a:fld>
            <a:endParaRPr lang="zh-CN" altLang="en-US" sz="1200" dirty="0">
              <a:latin typeface="Tahoma" panose="020B0604030504040204" pitchFamily="34" charset="0"/>
              <a:ea typeface="宋体" panose="02010600030101010101" pitchFamily="2" charset="-122"/>
            </a:endParaRPr>
          </a:p>
        </p:txBody>
      </p:sp>
      <p:sp>
        <p:nvSpPr>
          <p:cNvPr id="316418" name="幻灯片图像占位符 316417"/>
          <p:cNvSpPr>
            <a:spLocks noGrp="1" noRot="1" noChangeAspect="1" noTextEdit="1"/>
          </p:cNvSpPr>
          <p:nvPr>
            <p:ph type="sldImg"/>
          </p:nvPr>
        </p:nvSpPr>
        <p:spPr>
          <a:ln/>
        </p:spPr>
      </p:sp>
      <p:sp>
        <p:nvSpPr>
          <p:cNvPr id="316419" name="文本占位符 316418"/>
          <p:cNvSpPr>
            <a:spLocks noGrp="1"/>
          </p:cNvSpPr>
          <p:nvPr>
            <p:ph type="body" idx="1"/>
          </p:nvPr>
        </p:nvSpPr>
        <p:spPr>
          <a:ln/>
        </p:spPr>
        <p:txBody>
          <a:bodyPr/>
          <a:lstStyle/>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4</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142302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5</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85391AB-BB02-4C3A-AC7F-5039DC45A254}" type="slidenum">
              <a:rPr lang="en-US" altLang="zh-CN"/>
              <a:pPr/>
              <a:t>9</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e</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是</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exponent</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的缩写</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意为指数。 这里特指</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e</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右边的数是以</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10</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为底的指数。 例如</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3.4e-38</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表示</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3.4×10^(-38)(</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书面形式是次数上标</a:t>
            </a:r>
            <a:r>
              <a:rPr lang="en-US" altLang="zh-CN" sz="1200" b="0" i="0" u="none" kern="1200" baseline="0" smtClean="0">
                <a:solidFill>
                  <a:schemeClr val="tx1"/>
                </a:solidFill>
                <a:effectLst/>
                <a:latin typeface="Times New Roman" panose="02020603050405020304" pitchFamily="18" charset="0"/>
                <a:ea typeface="宋体" panose="02010600030101010101" pitchFamily="2" charset="-122"/>
              </a:rPr>
              <a:t>)</a:t>
            </a:r>
            <a:r>
              <a:rPr lang="zh-CN" altLang="en-US" sz="1200" b="0" i="0" u="none" kern="1200" baseline="0" smtClean="0">
                <a:solidFill>
                  <a:schemeClr val="tx1"/>
                </a:solidFill>
                <a:effectLst/>
                <a:latin typeface="Times New Roman" panose="02020603050405020304" pitchFamily="18" charset="0"/>
                <a:ea typeface="宋体" panose="02010600030101010101" pitchFamily="2" charset="-122"/>
              </a:rPr>
              <a:t>。</a:t>
            </a:r>
            <a:endParaRPr lang="en-US" altLang="zh-CN" sz="1200" b="0" i="0" u="none" kern="1200" baseline="0" smtClean="0">
              <a:solidFill>
                <a:schemeClr val="tx1"/>
              </a:solidFill>
              <a:latin typeface="Times New Roman" panose="02020603050405020304" pitchFamily="18" charset="0"/>
              <a:ea typeface="宋体" panose="02010600030101010101" pitchFamily="2" charset="-122"/>
            </a:endParaRPr>
          </a:p>
          <a:p>
            <a:endParaRPr lang="en-US"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zh-CN" altLang="zh-CN" sz="1200" b="0" i="0" u="none" kern="1200" baseline="0" smtClean="0">
                <a:solidFill>
                  <a:schemeClr val="tx1"/>
                </a:solidFill>
                <a:latin typeface="Times New Roman" panose="02020603050405020304" pitchFamily="18" charset="0"/>
                <a:ea typeface="宋体" panose="02010600030101010101" pitchFamily="2" charset="-122"/>
              </a:rPr>
              <a:t>根据官方文档的描述：</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boolean: The boolean data type has only two possible values: true and false. Use this data type for simple flags that track true/false conditions. This data type represents one bit of information, but its “size” isn’t something that’s precisely defined.</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可以看出</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类型的“大小”并没有精确的给出来。</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但是《</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虚拟机规范》一书中有表明：</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Although the Java Virtual Machine defines a boolean type, it only provides very limited support for it. There are no Java Virtual Machine instructions solely dedicated to operations on boolean values. Instead, expressions in the Java programming language that operate on boolean values are compiled to use values of the Java Virtual Machine int data type.</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虽然</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虚拟机定义了一个布尔类型，但它只为它提供非常有限的支持。 没有</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虚拟机指令专门用于对布尔值的操作。 相反，</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编程语言中对布尔值进行操作的表达式被编译为使用</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虚拟机</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int</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数据类型的值</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The Java Virtual Machine does directly support boolean arrays. Its newarray</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instruction (§newarray) enables creation of boolean arrays. Arrays of type</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 are accessed and modified using the byte array instructions baload and</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bastore</a:t>
            </a:r>
            <a:endParaRPr lang="zh-CN" altLang="zh-CN" sz="1200" b="0" i="0" u="none" kern="1200" baseline="0" smtClean="0">
              <a:solidFill>
                <a:schemeClr val="tx1"/>
              </a:solidFill>
              <a:latin typeface="Times New Roman" panose="02020603050405020304" pitchFamily="18" charset="0"/>
              <a:ea typeface="宋体" panose="02010600030101010101" pitchFamily="2" charset="-122"/>
            </a:endParaRP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Java</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虚拟机支持</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数组，可以创建</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类型数据，当使用</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数组的时候，允许使用</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byte</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数组去存储</a:t>
            </a:r>
          </a:p>
          <a:p>
            <a:r>
              <a:rPr lang="en-US" altLang="zh-CN" sz="1200" b="0" i="0" u="none" kern="1200" baseline="0" smtClean="0">
                <a:solidFill>
                  <a:schemeClr val="tx1"/>
                </a:solidFill>
                <a:latin typeface="Times New Roman" panose="02020603050405020304" pitchFamily="18" charset="0"/>
                <a:ea typeface="宋体" panose="02010600030101010101" pitchFamily="2" charset="-122"/>
              </a:rPr>
              <a:t>      </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也就是说，当单独使用的时候，以</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int</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形式，占</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4</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字节存储，当作为</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boolean</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数组的时候，就是以</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byte</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形式，占</a:t>
            </a:r>
            <a:r>
              <a:rPr lang="en-US" altLang="zh-CN" sz="1200" b="0" i="0" u="none" kern="1200" baseline="0" smtClean="0">
                <a:solidFill>
                  <a:schemeClr val="tx1"/>
                </a:solidFill>
                <a:latin typeface="Times New Roman" panose="02020603050405020304" pitchFamily="18" charset="0"/>
                <a:ea typeface="宋体" panose="02010600030101010101" pitchFamily="2" charset="-122"/>
              </a:rPr>
              <a:t>1</a:t>
            </a:r>
            <a:r>
              <a:rPr lang="zh-CN" altLang="zh-CN" sz="1200" b="0" i="0" u="none" kern="1200" baseline="0" smtClean="0">
                <a:solidFill>
                  <a:schemeClr val="tx1"/>
                </a:solidFill>
                <a:latin typeface="Times New Roman" panose="02020603050405020304" pitchFamily="18" charset="0"/>
                <a:ea typeface="宋体" panose="02010600030101010101" pitchFamily="2" charset="-122"/>
              </a:rPr>
              <a:t>字节去存储；</a:t>
            </a:r>
          </a:p>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mtClean="0">
                <a:latin typeface="Times New Roman" pitchFamily="18" charset="0"/>
              </a:rPr>
              <a:t>（</a:t>
            </a:r>
            <a:r>
              <a:rPr kumimoji="1" lang="en-US" altLang="zh-CN" smtClean="0">
                <a:latin typeface="Times New Roman" pitchFamily="18" charset="0"/>
              </a:rPr>
              <a:t>boolean</a:t>
            </a:r>
            <a:r>
              <a:rPr lang="zh-CN" altLang="zh-CN" smtClean="0">
                <a:latin typeface="Times New Roman" panose="02020603050405020304" pitchFamily="18" charset="0"/>
                <a:ea typeface="宋体" panose="02010600030101010101" pitchFamily="2" charset="-122"/>
              </a:rPr>
              <a:t>当单独使用的时候，以</a:t>
            </a:r>
            <a:r>
              <a:rPr lang="en-US" altLang="zh-CN" smtClean="0">
                <a:latin typeface="Times New Roman" panose="02020603050405020304" pitchFamily="18" charset="0"/>
                <a:ea typeface="宋体" panose="02010600030101010101" pitchFamily="2" charset="-122"/>
              </a:rPr>
              <a:t>int</a:t>
            </a:r>
            <a:r>
              <a:rPr lang="zh-CN" altLang="zh-CN" smtClean="0">
                <a:latin typeface="Times New Roman" panose="02020603050405020304" pitchFamily="18" charset="0"/>
                <a:ea typeface="宋体" panose="02010600030101010101" pitchFamily="2" charset="-122"/>
              </a:rPr>
              <a:t>形式，占</a:t>
            </a:r>
            <a:r>
              <a:rPr lang="en-US" altLang="zh-CN" smtClean="0">
                <a:latin typeface="Times New Roman" panose="02020603050405020304" pitchFamily="18" charset="0"/>
                <a:ea typeface="宋体" panose="02010600030101010101" pitchFamily="2" charset="-122"/>
              </a:rPr>
              <a:t>4</a:t>
            </a:r>
            <a:r>
              <a:rPr lang="zh-CN" altLang="zh-CN" smtClean="0">
                <a:latin typeface="Times New Roman" panose="02020603050405020304" pitchFamily="18" charset="0"/>
                <a:ea typeface="宋体" panose="02010600030101010101" pitchFamily="2" charset="-122"/>
              </a:rPr>
              <a:t>字节存储，当作为</a:t>
            </a:r>
            <a:r>
              <a:rPr lang="en-US" altLang="zh-CN" smtClean="0">
                <a:latin typeface="Times New Roman" panose="02020603050405020304" pitchFamily="18" charset="0"/>
                <a:ea typeface="宋体" panose="02010600030101010101" pitchFamily="2" charset="-122"/>
              </a:rPr>
              <a:t>boolean</a:t>
            </a:r>
            <a:r>
              <a:rPr lang="zh-CN" altLang="zh-CN" smtClean="0">
                <a:latin typeface="Times New Roman" panose="02020603050405020304" pitchFamily="18" charset="0"/>
                <a:ea typeface="宋体" panose="02010600030101010101" pitchFamily="2" charset="-122"/>
              </a:rPr>
              <a:t>数组的时候，就是以</a:t>
            </a:r>
            <a:r>
              <a:rPr lang="en-US" altLang="zh-CN" smtClean="0">
                <a:latin typeface="Times New Roman" panose="02020603050405020304" pitchFamily="18" charset="0"/>
                <a:ea typeface="宋体" panose="02010600030101010101" pitchFamily="2" charset="-122"/>
              </a:rPr>
              <a:t>byte</a:t>
            </a:r>
            <a:r>
              <a:rPr lang="zh-CN" altLang="zh-CN" smtClean="0">
                <a:latin typeface="Times New Roman" panose="02020603050405020304" pitchFamily="18" charset="0"/>
                <a:ea typeface="宋体" panose="02010600030101010101" pitchFamily="2" charset="-122"/>
              </a:rPr>
              <a:t>形式，占</a:t>
            </a:r>
            <a:r>
              <a:rPr lang="en-US" altLang="zh-CN" smtClean="0">
                <a:latin typeface="Times New Roman" panose="02020603050405020304" pitchFamily="18" charset="0"/>
                <a:ea typeface="宋体" panose="02010600030101010101" pitchFamily="2" charset="-122"/>
              </a:rPr>
              <a:t>1</a:t>
            </a:r>
            <a:r>
              <a:rPr lang="zh-CN" altLang="zh-CN" smtClean="0">
                <a:latin typeface="Times New Roman" panose="02020603050405020304" pitchFamily="18" charset="0"/>
                <a:ea typeface="宋体" panose="02010600030101010101" pitchFamily="2" charset="-122"/>
              </a:rPr>
              <a:t>字节去存储</a:t>
            </a:r>
            <a:r>
              <a:rPr kumimoji="1" lang="zh-CN" altLang="en-US" smtClean="0">
                <a:latin typeface="Times New Roman" pitchFamily="18" charset="0"/>
              </a:rPr>
              <a:t>）</a:t>
            </a:r>
            <a:endParaRPr kumimoji="1" lang="en-US" altLang="zh-CN" baseline="30000" smtClean="0">
              <a:latin typeface="Times New Roman" pitchFamily="18" charset="0"/>
            </a:endParaRPr>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11</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04921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B013429-28EF-44A1-8C16-DC171D3F7122}" type="slidenum">
              <a:rPr lang="zh-CN" altLang="en-US" smtClean="0"/>
              <a:t>17</a:t>
            </a:fld>
            <a:endParaRPr lang="zh-CN" altLang="en-US"/>
          </a:p>
        </p:txBody>
      </p:sp>
    </p:spTree>
    <p:extLst>
      <p:ext uri="{BB962C8B-B14F-4D97-AF65-F5344CB8AC3E}">
        <p14:creationId xmlns:p14="http://schemas.microsoft.com/office/powerpoint/2010/main" val="3856531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smtClean="0"/>
              <a:t>int</a:t>
            </a:r>
            <a:r>
              <a:rPr lang="zh-CN" altLang="en-US" sz="2400" smtClean="0"/>
              <a:t>和 </a:t>
            </a:r>
            <a:r>
              <a:rPr lang="en-US" altLang="zh-CN" sz="2400" smtClean="0"/>
              <a:t>char</a:t>
            </a:r>
            <a:r>
              <a:rPr lang="zh-CN" altLang="en-US" sz="2400" smtClean="0"/>
              <a:t>之间的转换</a:t>
            </a:r>
            <a:endParaRPr lang="en-US" altLang="zh-CN" sz="2400" smtClean="0"/>
          </a:p>
          <a:p>
            <a:pPr lvl="1"/>
            <a:r>
              <a:rPr lang="en-US" altLang="zh-CN" sz="2000" smtClean="0"/>
              <a:t>char-&gt;int</a:t>
            </a:r>
            <a:r>
              <a:rPr lang="zh-CN" altLang="en-US" sz="2000" smtClean="0"/>
              <a:t>：安全</a:t>
            </a:r>
            <a:endParaRPr lang="en-US" altLang="zh-CN" sz="2000" smtClean="0"/>
          </a:p>
          <a:p>
            <a:pPr lvl="1"/>
            <a:r>
              <a:rPr lang="en-US" altLang="zh-CN" sz="2000" smtClean="0"/>
              <a:t>int-&gt;char:</a:t>
            </a:r>
            <a:r>
              <a:rPr lang="zh-CN" altLang="en-US" sz="2000" smtClean="0"/>
              <a:t>超过</a:t>
            </a:r>
            <a:r>
              <a:rPr lang="en-US" altLang="zh-CN" sz="2000" smtClean="0"/>
              <a:t>65535</a:t>
            </a:r>
            <a:r>
              <a:rPr lang="zh-CN" altLang="en-US" sz="2000" smtClean="0"/>
              <a:t>就要进行强制类型转换 </a:t>
            </a:r>
            <a:endParaRPr lang="en-US" altLang="zh-CN" sz="2000" smtClean="0"/>
          </a:p>
          <a:p>
            <a:endParaRPr lang="zh-CN" altLang="en-US"/>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latin typeface="Tahoma" panose="020B0604030504040204" pitchFamily="34" charset="0"/>
                <a:ea typeface="宋体" panose="02010600030101010101" pitchFamily="2" charset="-122"/>
              </a:rPr>
              <a:pPr lvl="0" algn="r"/>
              <a:t>18</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18806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41413" y="754063"/>
            <a:ext cx="4391025" cy="3294062"/>
          </a:xfrm>
        </p:spPr>
      </p:sp>
      <p:sp>
        <p:nvSpPr>
          <p:cNvPr id="60419" name="Rectangle 3"/>
          <p:cNvSpPr>
            <a:spLocks noGrp="1" noChangeArrowheads="1"/>
          </p:cNvSpPr>
          <p:nvPr>
            <p:ph type="body" idx="1"/>
          </p:nvPr>
        </p:nvSpPr>
        <p:spPr>
          <a:noFill/>
        </p:spPr>
        <p:txBody>
          <a:bodyPr/>
          <a:lstStyle/>
          <a:p>
            <a:pPr eaLnBrk="1" hangingPunct="1"/>
            <a:r>
              <a:rPr lang="zh-CN" altLang="en-US" smtClean="0">
                <a:ea typeface="宋体" charset="-122"/>
              </a:rPr>
              <a:t>b=3+4 ，3和4都是常量，所以java在编译时期会检查该常量的和是否超出byte类型的范围。如果没有可以赋值。</a:t>
            </a:r>
          </a:p>
          <a:p>
            <a:pPr eaLnBrk="1" hangingPunct="1"/>
            <a:r>
              <a:rPr lang="zh-CN" altLang="en-US" smtClean="0">
                <a:ea typeface="宋体" charset="-122"/>
              </a:rPr>
              <a:t>b=b1+b2不可以，是因为b1和b2是变量，因为变量的值会变化，不确定具体的值，所以默认使用int类型进行存储。</a:t>
            </a:r>
          </a:p>
        </p:txBody>
      </p:sp>
    </p:spTree>
    <p:extLst>
      <p:ext uri="{BB962C8B-B14F-4D97-AF65-F5344CB8AC3E}">
        <p14:creationId xmlns:p14="http://schemas.microsoft.com/office/powerpoint/2010/main" val="110536702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a:graphicFrameLocks/>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2097" r:id="rId3" imgW="7607691" imgH="4896102" progId="PBrush">
                  <p:embed/>
                </p:oleObj>
              </mc:Choice>
              <mc:Fallback>
                <p:oleObj r:id="rId3" imgW="7607691" imgH="4896102" progId="PBrush">
                  <p:embed/>
                  <p:pic>
                    <p:nvPicPr>
                      <p:cNvPr id="0" name="Picture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5"/>
                        <a:ext cx="9144000" cy="6922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cstate="print"/>
          <a:stretch>
            <a:fillRect/>
          </a:stretch>
        </p:blipFill>
        <p:spPr>
          <a:xfrm>
            <a:off x="371475" y="6012180"/>
            <a:ext cx="2505075" cy="723900"/>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a:graphicFrameLocks/>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1073" r:id="rId14" imgW="6470983" imgH="4858000" progId="PBrush">
                  <p:embed/>
                </p:oleObj>
              </mc:Choice>
              <mc:Fallback>
                <p:oleObj r:id="rId14" imgW="6470983" imgH="4858000" progId="PBrush">
                  <p:embed/>
                  <p:pic>
                    <p:nvPicPr>
                      <p:cNvPr id="0" name="Picture 1"/>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140" y="-635"/>
                        <a:ext cx="924814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cstate="print"/>
          <a:stretch>
            <a:fillRect/>
          </a:stretch>
        </a:blipFill>
        <a:effectLst/>
      </p:bgPr>
    </p:bg>
    <p:spTree>
      <p:nvGrpSpPr>
        <p:cNvPr id="1" name=""/>
        <p:cNvGrpSpPr/>
        <p:nvPr/>
      </p:nvGrpSpPr>
      <p:grpSpPr>
        <a:xfrm>
          <a:off x="0" y="0"/>
          <a:ext cx="0" cy="0"/>
          <a:chOff x="0" y="0"/>
          <a:chExt cx="0" cy="0"/>
        </a:xfrm>
      </p:grpSpPr>
      <p:sp>
        <p:nvSpPr>
          <p:cNvPr id="303108" name="矩形 303107"/>
          <p:cNvSpPr/>
          <p:nvPr/>
        </p:nvSpPr>
        <p:spPr>
          <a:xfrm>
            <a:off x="395288" y="4652963"/>
            <a:ext cx="6192837" cy="865187"/>
          </a:xfrm>
          <a:prstGeom prst="rect">
            <a:avLst/>
          </a:prstGeom>
          <a:noFill/>
          <a:ln w="9525">
            <a:noFill/>
          </a:ln>
          <a:effectLst>
            <a:outerShdw dist="35921" dir="2699999" algn="ctr" rotWithShape="0">
              <a:schemeClr val="bg2"/>
            </a:outerShdw>
          </a:effectLst>
        </p:spPr>
        <p:txBody>
          <a:bodyPr/>
          <a:lstStyle>
            <a:lvl1pPr marL="0" lvl="0" indent="0" algn="ctr" defTabSz="914400" rtl="0" eaLnBrk="1" fontAlgn="base" latinLnBrk="0" hangingPunct="1">
              <a:lnSpc>
                <a:spcPct val="100000"/>
              </a:lnSpc>
              <a:spcBef>
                <a:spcPct val="0"/>
              </a:spcBef>
              <a:spcAft>
                <a:spcPct val="0"/>
              </a:spcAft>
              <a:buClrTx/>
              <a:buSzTx/>
              <a:buFontTx/>
              <a:buNone/>
              <a:defRPr sz="4400" b="1" u="none" kern="1200" baseline="0">
                <a:solidFill>
                  <a:schemeClr val="bg1"/>
                </a:solidFill>
                <a:latin typeface="Arial" panose="020B0604020202020204" pitchFamily="34" charset="0"/>
                <a:ea typeface="Tahoma" panose="020B0604030504040204" pitchFamily="34" charset="0"/>
              </a:defRPr>
            </a:lvl1pPr>
            <a:lvl2pPr marL="0" lvl="1" indent="0" algn="ctr" defTabSz="914400" rtl="0" eaLnBrk="1" fontAlgn="base" latinLnBrk="0" hangingPunct="1">
              <a:lnSpc>
                <a:spcPct val="100000"/>
              </a:lnSpc>
              <a:spcBef>
                <a:spcPct val="0"/>
              </a:spcBef>
              <a:spcAft>
                <a:spcPct val="0"/>
              </a:spcAft>
              <a:buClr>
                <a:srgbClr val="000000"/>
              </a:buClr>
              <a:buSzPct val="80000"/>
              <a:buFont typeface="Arial" panose="020B0604020202020204" pitchFamily="34" charset="0"/>
              <a:buNone/>
              <a:defRPr sz="4400" b="1" i="0" u="none" kern="1200" baseline="0">
                <a:solidFill>
                  <a:schemeClr val="bg1"/>
                </a:solidFill>
                <a:latin typeface="Arial" panose="020B0604020202020204" pitchFamily="34" charset="0"/>
                <a:ea typeface="Tahoma" panose="020B0604030504040204" pitchFamily="34" charset="0"/>
              </a:defRPr>
            </a:lvl2pPr>
            <a:lvl3pPr marL="0" lvl="2" indent="0" algn="ctr" defTabSz="914400" rtl="0" eaLnBrk="1" fontAlgn="base" latinLnBrk="0" hangingPunct="1">
              <a:lnSpc>
                <a:spcPct val="100000"/>
              </a:lnSpc>
              <a:spcBef>
                <a:spcPct val="0"/>
              </a:spcBef>
              <a:spcAft>
                <a:spcPct val="0"/>
              </a:spcAft>
              <a:buClr>
                <a:schemeClr val="tx1"/>
              </a:buClr>
              <a:buSzTx/>
              <a:buFontTx/>
              <a:buNone/>
              <a:defRPr sz="4400" b="1" i="0" u="none" kern="1200" baseline="0">
                <a:solidFill>
                  <a:schemeClr val="bg1"/>
                </a:solidFill>
                <a:latin typeface="Arial" panose="020B0604020202020204" pitchFamily="34" charset="0"/>
                <a:ea typeface="Tahoma" panose="020B0604030504040204" pitchFamily="34" charset="0"/>
              </a:defRPr>
            </a:lvl3pPr>
            <a:lvl4pPr marL="0" lvl="3" indent="0" algn="ctr"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defRPr sz="4400" b="1" i="0" u="none" kern="1200" baseline="0">
                <a:solidFill>
                  <a:schemeClr val="bg1"/>
                </a:solidFill>
                <a:latin typeface="Arial" panose="020B0604020202020204" pitchFamily="34" charset="0"/>
                <a:ea typeface="Tahoma" panose="020B0604030504040204" pitchFamily="34" charset="0"/>
              </a:defRPr>
            </a:lvl4pPr>
            <a:lvl5pPr marL="0" lvl="4" indent="0" algn="ctr" defTabSz="914400" rtl="0" eaLnBrk="1" fontAlgn="base" latinLnBrk="0" hangingPunct="1">
              <a:lnSpc>
                <a:spcPct val="100000"/>
              </a:lnSpc>
              <a:spcBef>
                <a:spcPct val="0"/>
              </a:spcBef>
              <a:spcAft>
                <a:spcPct val="0"/>
              </a:spcAft>
              <a:buClrTx/>
              <a:buSzTx/>
              <a:buFontTx/>
              <a:buNone/>
              <a:defRPr sz="4400" b="1" i="0" u="none" kern="1200" baseline="0">
                <a:solidFill>
                  <a:schemeClr val="bg1"/>
                </a:solidFill>
                <a:latin typeface="Arial" panose="020B0604020202020204" pitchFamily="34" charset="0"/>
                <a:ea typeface="Tahoma" panose="020B0604030504040204" pitchFamily="34" charset="0"/>
              </a:defRPr>
            </a:lvl5pPr>
          </a:lstStyle>
          <a:p>
            <a:pPr lvl="0" algn="l">
              <a:lnSpc>
                <a:spcPct val="90000"/>
              </a:lnSpc>
            </a:pPr>
            <a:r>
              <a:rPr lang="en-US" altLang="zh-CN" dirty="0" smtClean="0">
                <a:solidFill>
                  <a:schemeClr val="tx1"/>
                </a:solidFill>
                <a:latin typeface="仿宋_GB2312" pitchFamily="49" charset="-122"/>
                <a:ea typeface="华文新魏" pitchFamily="2" charset="-122"/>
              </a:rPr>
              <a:t>Java</a:t>
            </a:r>
            <a:r>
              <a:rPr lang="zh-CN" altLang="en-US" dirty="0" smtClean="0">
                <a:solidFill>
                  <a:schemeClr val="tx1"/>
                </a:solidFill>
                <a:latin typeface="华文新魏" pitchFamily="2" charset="-122"/>
              </a:rPr>
              <a:t>程序设计基础</a:t>
            </a:r>
            <a:endParaRPr lang="en-US" altLang="zh-CN" dirty="0">
              <a:solidFill>
                <a:schemeClr val="tx1"/>
              </a:solidFill>
              <a:effectLst>
                <a:outerShdw blurRad="38100" dist="38100" dir="2700000">
                  <a:srgbClr val="FFFFFF"/>
                </a:outerShdw>
              </a:effectLst>
            </a:endParaRPr>
          </a:p>
        </p:txBody>
      </p:sp>
      <p:sp>
        <p:nvSpPr>
          <p:cNvPr id="303109" name="标题 303108"/>
          <p:cNvSpPr>
            <a:spLocks noGrp="1"/>
          </p:cNvSpPr>
          <p:nvPr>
            <p:ph type="ctrTitle" idx="4294967295"/>
          </p:nvPr>
        </p:nvSpPr>
        <p:spPr>
          <a:xfrm>
            <a:off x="323850" y="3644900"/>
            <a:ext cx="2160588" cy="792163"/>
          </a:xfrm>
          <a:prstGeom prst="rect">
            <a:avLst/>
          </a:prstGeom>
          <a:noFill/>
          <a:ln w="9525">
            <a:noFill/>
          </a:ln>
          <a:effectLst>
            <a:outerShdw dist="35921" dir="2699999" algn="ctr" rotWithShape="0">
              <a:schemeClr val="tx1"/>
            </a:outerShdw>
          </a:effectLst>
        </p:spPr>
        <p:txBody>
          <a:bodyPr/>
          <a:lstStyle>
            <a:lvl1pPr lvl="0" algn="ctr">
              <a:buClrTx/>
              <a:buSzTx/>
              <a:buFontTx/>
              <a:defRPr sz="4000">
                <a:solidFill>
                  <a:srgbClr val="FF9900"/>
                </a:solidFill>
                <a:ea typeface="Tahoma" panose="020B0604030504040204" pitchFamily="34" charset="0"/>
              </a:defRPr>
            </a:lvl1pPr>
          </a:lstStyle>
          <a:p>
            <a:pPr lvl="0" algn="l"/>
            <a:r>
              <a:rPr lang="zh-CN" altLang="en-US" sz="4400" b="1" dirty="0" smtClean="0">
                <a:solidFill>
                  <a:srgbClr val="FF9933"/>
                </a:solidFill>
                <a:latin typeface="黑体" panose="02010609060101010101" pitchFamily="2" charset="-122"/>
              </a:rPr>
              <a:t>第二章</a:t>
            </a:r>
            <a:endParaRPr lang="zh-CN" altLang="en-US" sz="4400" b="1" dirty="0">
              <a:solidFill>
                <a:srgbClr val="FF9933"/>
              </a:solidFill>
              <a:latin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955"/>
            <a:ext cx="8229600" cy="1143000"/>
          </a:xfrm>
          <a:prstGeom prst="rect">
            <a:avLst/>
          </a:prstGeom>
        </p:spPr>
        <p:txBody>
          <a:bodyPr/>
          <a:lstStyle/>
          <a:p>
            <a:pPr marL="838200" marR="0" lvl="0" indent="-838200" algn="r"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schemeClr val="bg1"/>
                </a:solidFill>
                <a:latin typeface="宋体" charset="-122"/>
                <a:ea typeface="+mj-ea"/>
                <a:cs typeface="+mj-cs"/>
              </a:rPr>
              <a:t>引用</a:t>
            </a:r>
            <a:r>
              <a:rPr kumimoji="0" lang="zh-CN" altLang="en-US" sz="2800" b="0" i="0" u="none" strike="noStrike" kern="1200" cap="none" spc="0" normalizeH="0" baseline="0" noProof="0" dirty="0" smtClean="0">
                <a:ln>
                  <a:noFill/>
                </a:ln>
                <a:solidFill>
                  <a:schemeClr val="bg1"/>
                </a:solidFill>
                <a:effectLst/>
                <a:uLnTx/>
                <a:uFillTx/>
                <a:latin typeface="宋体" charset="-122"/>
                <a:ea typeface="+mj-ea"/>
                <a:cs typeface="+mj-cs"/>
              </a:rPr>
              <a:t>数据类型</a:t>
            </a:r>
            <a:endParaRPr kumimoji="0" lang="zh-CN" altLang="en-US" sz="2800" b="0" i="0" u="none" strike="noStrike" kern="1200" cap="none" spc="0" normalizeH="0" baseline="0" noProof="0" dirty="0">
              <a:ln>
                <a:noFill/>
              </a:ln>
              <a:solidFill>
                <a:schemeClr val="bg1"/>
              </a:solidFill>
              <a:effectLst/>
              <a:uLnTx/>
              <a:uFillTx/>
              <a:latin typeface="宋体" charset="-122"/>
              <a:ea typeface="+mj-ea"/>
              <a:cs typeface="+mj-cs"/>
            </a:endParaRPr>
          </a:p>
        </p:txBody>
      </p:sp>
      <p:sp>
        <p:nvSpPr>
          <p:cNvPr id="5" name="内容占位符 2"/>
          <p:cNvSpPr txBox="1">
            <a:spLocks/>
          </p:cNvSpPr>
          <p:nvPr/>
        </p:nvSpPr>
        <p:spPr>
          <a:xfrm>
            <a:off x="467544" y="1268760"/>
            <a:ext cx="7931150" cy="5248275"/>
          </a:xfrm>
          <a:prstGeom prst="rect">
            <a:avLst/>
          </a:prstGeom>
        </p:spPr>
        <p:txBody>
          <a:bodyPr/>
          <a:lstStyle/>
          <a:p>
            <a:pPr marL="342900" indent="-342900" algn="l">
              <a:spcBef>
                <a:spcPct val="20000"/>
              </a:spcBef>
              <a:buClr>
                <a:schemeClr val="tx2"/>
              </a:buClr>
              <a:buBlip>
                <a:blip r:embed="rId2"/>
              </a:buBlip>
            </a:pPr>
            <a:r>
              <a:rPr lang="zh-CN" altLang="en-US" sz="2500" dirty="0" smtClean="0">
                <a:latin typeface="+mn-lt"/>
              </a:rPr>
              <a:t>在</a:t>
            </a:r>
            <a:r>
              <a:rPr lang="en-US" altLang="zh-CN" sz="2500" dirty="0" smtClean="0">
                <a:latin typeface="+mn-lt"/>
              </a:rPr>
              <a:t>Java</a:t>
            </a:r>
            <a:r>
              <a:rPr lang="zh-CN" altLang="en-US" sz="2500" dirty="0" smtClean="0">
                <a:latin typeface="+mn-lt"/>
              </a:rPr>
              <a:t>中“引用”是指向一个对象在内存中的位置，在本质上是一种</a:t>
            </a:r>
            <a:r>
              <a:rPr lang="zh-CN" altLang="en-US" sz="2500" dirty="0" smtClean="0">
                <a:solidFill>
                  <a:srgbClr val="FF0000"/>
                </a:solidFill>
                <a:latin typeface="+mn-lt"/>
              </a:rPr>
              <a:t>带有很强的完整性和安全性</a:t>
            </a:r>
            <a:r>
              <a:rPr lang="zh-CN" altLang="en-US" sz="2500" dirty="0" smtClean="0">
                <a:latin typeface="+mn-lt"/>
              </a:rPr>
              <a:t>的限制的指针。</a:t>
            </a:r>
          </a:p>
          <a:p>
            <a:pPr marL="342900" indent="-342900" algn="l">
              <a:spcBef>
                <a:spcPct val="20000"/>
              </a:spcBef>
              <a:buClr>
                <a:schemeClr val="tx2"/>
              </a:buClr>
              <a:buBlip>
                <a:blip r:embed="rId2"/>
              </a:buBlip>
            </a:pPr>
            <a:r>
              <a:rPr lang="zh-CN" altLang="en-US" sz="2500" dirty="0" smtClean="0">
                <a:latin typeface="+mn-lt"/>
              </a:rPr>
              <a:t> 当你</a:t>
            </a:r>
            <a:r>
              <a:rPr lang="zh-CN" altLang="en-US" sz="2500" dirty="0" smtClean="0">
                <a:solidFill>
                  <a:srgbClr val="FF0000"/>
                </a:solidFill>
                <a:latin typeface="+mn-lt"/>
              </a:rPr>
              <a:t>声明某个类，接口或数组类型的一个变量</a:t>
            </a:r>
            <a:r>
              <a:rPr lang="zh-CN" altLang="en-US" sz="2500" dirty="0" smtClean="0">
                <a:latin typeface="+mn-lt"/>
              </a:rPr>
              <a:t>时，那个变量</a:t>
            </a:r>
            <a:r>
              <a:rPr lang="zh-CN" altLang="en-US" sz="2500" smtClean="0">
                <a:latin typeface="+mn-lt"/>
              </a:rPr>
              <a:t>的值就是</a:t>
            </a:r>
            <a:r>
              <a:rPr lang="zh-CN" altLang="en-US" sz="2500" dirty="0" smtClean="0">
                <a:latin typeface="+mn-lt"/>
              </a:rPr>
              <a:t>某个对象的引用或者是</a:t>
            </a:r>
            <a:r>
              <a:rPr lang="en-US" altLang="zh-CN" sz="2500" dirty="0" smtClean="0">
                <a:latin typeface="+mn-lt"/>
              </a:rPr>
              <a:t>null</a:t>
            </a:r>
            <a:r>
              <a:rPr lang="zh-CN" altLang="en-US" sz="2500" dirty="0" smtClean="0">
                <a:latin typeface="+mn-lt"/>
              </a:rPr>
              <a:t>引</a:t>
            </a:r>
            <a:r>
              <a:rPr lang="zh-CN" altLang="en-US" sz="2500" smtClean="0">
                <a:latin typeface="+mn-lt"/>
              </a:rPr>
              <a:t>用。</a:t>
            </a:r>
            <a:endParaRPr lang="en-US" altLang="zh-CN" sz="2500" smtClean="0">
              <a:latin typeface="+mn-lt"/>
            </a:endParaRPr>
          </a:p>
          <a:p>
            <a:pPr marL="342900" indent="-342900" algn="l">
              <a:spcBef>
                <a:spcPct val="20000"/>
              </a:spcBef>
              <a:buClr>
                <a:schemeClr val="tx2"/>
              </a:buClr>
              <a:buBlip>
                <a:blip r:embed="rId2"/>
              </a:buBlip>
            </a:pPr>
            <a:r>
              <a:rPr lang="zh-CN" altLang="en-US" sz="2500" smtClean="0">
                <a:solidFill>
                  <a:srgbClr val="FF0000"/>
                </a:solidFill>
                <a:latin typeface="+mn-lt"/>
              </a:rPr>
              <a:t>指针和引用的区别</a:t>
            </a:r>
            <a:endParaRPr lang="zh-CN" altLang="en-US" sz="2500" dirty="0" smtClean="0">
              <a:solidFill>
                <a:srgbClr val="FF0000"/>
              </a:solidFill>
              <a:latin typeface="+mn-lt"/>
            </a:endParaRPr>
          </a:p>
          <a:p>
            <a:pPr marL="800100" lvl="1" indent="-342900" algn="l">
              <a:spcBef>
                <a:spcPct val="20000"/>
              </a:spcBef>
              <a:buClr>
                <a:schemeClr val="tx2"/>
              </a:buClr>
              <a:buBlip>
                <a:blip r:embed="rId2"/>
              </a:buBlip>
            </a:pPr>
            <a:r>
              <a:rPr lang="zh-CN" altLang="en-US" sz="2500" dirty="0" smtClean="0">
                <a:latin typeface="+mn-lt"/>
              </a:rPr>
              <a:t> 指针就是简单的地址而已，引用除了表示</a:t>
            </a:r>
            <a:r>
              <a:rPr lang="zh-CN" altLang="en-US" sz="2500" smtClean="0">
                <a:latin typeface="+mn-lt"/>
              </a:rPr>
              <a:t>地址以外</a:t>
            </a:r>
            <a:r>
              <a:rPr lang="zh-CN" altLang="en-US" sz="2500" dirty="0" smtClean="0">
                <a:latin typeface="+mn-lt"/>
              </a:rPr>
              <a:t>，还象是被引用的数据对象的缩影，还提供其他信息。</a:t>
            </a:r>
          </a:p>
          <a:p>
            <a:pPr marL="800100" lvl="1" indent="-342900" algn="l">
              <a:spcBef>
                <a:spcPct val="20000"/>
              </a:spcBef>
              <a:buClr>
                <a:schemeClr val="tx2"/>
              </a:buClr>
              <a:buBlip>
                <a:blip r:embed="rId2"/>
              </a:buBlip>
            </a:pPr>
            <a:r>
              <a:rPr lang="zh-CN" altLang="en-US" sz="2500" dirty="0" smtClean="0">
                <a:latin typeface="+mn-lt"/>
              </a:rPr>
              <a:t> 指针可以有</a:t>
            </a:r>
            <a:r>
              <a:rPr lang="en-US" altLang="zh-CN" sz="2500" dirty="0" smtClean="0">
                <a:latin typeface="+mn-lt"/>
              </a:rPr>
              <a:t>++</a:t>
            </a:r>
            <a:r>
              <a:rPr lang="zh-CN" altLang="en-US" sz="2500" dirty="0" smtClean="0">
                <a:latin typeface="+mn-lt"/>
              </a:rPr>
              <a:t>、</a:t>
            </a:r>
            <a:r>
              <a:rPr lang="en-US" altLang="zh-CN" sz="2500" dirty="0" smtClean="0">
                <a:latin typeface="+mn-lt"/>
              </a:rPr>
              <a:t>--</a:t>
            </a:r>
            <a:r>
              <a:rPr lang="zh-CN" altLang="en-US" sz="2500" dirty="0" smtClean="0">
                <a:latin typeface="+mn-lt"/>
              </a:rPr>
              <a:t>运算，引用不可以运算。</a:t>
            </a:r>
          </a:p>
          <a:p>
            <a:pPr marL="342900" indent="-342900" algn="l">
              <a:spcBef>
                <a:spcPct val="20000"/>
              </a:spcBef>
              <a:buClr>
                <a:schemeClr val="tx2"/>
              </a:buClr>
              <a:buBlip>
                <a:blip r:embed="rId2"/>
              </a:buBlip>
            </a:pPr>
            <a:endParaRPr kumimoji="0" lang="en-US" altLang="zh-CN" sz="25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Blip>
                <a:blip r:embed="rId2"/>
              </a:buBlip>
              <a:tabLst/>
              <a:defRPr/>
            </a:pP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4535" y="188640"/>
            <a:ext cx="5356710" cy="794340"/>
          </a:xfrm>
        </p:spPr>
        <p:txBody>
          <a:bodyPr>
            <a:normAutofit/>
          </a:bodyPr>
          <a:lstStyle/>
          <a:p>
            <a:r>
              <a:rPr lang="zh-CN" altLang="en-US" b="1" dirty="0" smtClean="0">
                <a:latin typeface="+mn-lt"/>
                <a:ea typeface="宋体" pitchFamily="2" charset="-122"/>
                <a:cs typeface="Times New Roman" pitchFamily="18" charset="0"/>
              </a:rPr>
              <a:t>布尔类型：</a:t>
            </a:r>
            <a:r>
              <a:rPr lang="en-US" altLang="zh-CN" b="1" dirty="0" smtClean="0">
                <a:latin typeface="+mn-lt"/>
                <a:ea typeface="宋体" pitchFamily="2" charset="-122"/>
                <a:cs typeface="Times New Roman" pitchFamily="18" charset="0"/>
              </a:rPr>
              <a:t>boolean</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24703" y="1340768"/>
            <a:ext cx="8784976" cy="3484984"/>
          </a:xfrm>
        </p:spPr>
        <p:txBody>
          <a:bodyPr>
            <a:normAutofit/>
          </a:bodyPr>
          <a:lstStyle/>
          <a:p>
            <a:pPr>
              <a:buFont typeface="Wingdings" pitchFamily="2" charset="2"/>
              <a:buChar char="l"/>
            </a:pPr>
            <a:r>
              <a:rPr lang="en-US" altLang="zh-CN" dirty="0">
                <a:ea typeface="宋体" pitchFamily="2" charset="-122"/>
                <a:cs typeface="Times New Roman" pitchFamily="18" charset="0"/>
              </a:rPr>
              <a:t>b</a:t>
            </a:r>
            <a:r>
              <a:rPr lang="en-US" altLang="zh-CN" dirty="0" smtClean="0">
                <a:ea typeface="宋体" pitchFamily="2" charset="-122"/>
                <a:cs typeface="Times New Roman" pitchFamily="18" charset="0"/>
              </a:rPr>
              <a:t>oolean </a:t>
            </a:r>
            <a:r>
              <a:rPr lang="zh-CN" altLang="en-US" dirty="0" smtClean="0">
                <a:ea typeface="宋体" pitchFamily="2" charset="-122"/>
                <a:cs typeface="Times New Roman" pitchFamily="18" charset="0"/>
              </a:rPr>
              <a:t>类型适于逻辑运算，一般用于程序流程控制：</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ea typeface="宋体" pitchFamily="2" charset="-122"/>
                <a:cs typeface="Times New Roman" pitchFamily="18" charset="0"/>
              </a:rPr>
              <a:t>if</a:t>
            </a:r>
            <a:r>
              <a:rPr lang="zh-CN" altLang="en-US" dirty="0" smtClean="0">
                <a:ea typeface="宋体" pitchFamily="2" charset="-122"/>
                <a:cs typeface="Times New Roman" pitchFamily="18" charset="0"/>
              </a:rPr>
              <a:t>条件控制语句；                  </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ea typeface="宋体" pitchFamily="2" charset="-122"/>
                <a:cs typeface="Times New Roman" pitchFamily="18" charset="0"/>
              </a:rPr>
              <a:t>while</a:t>
            </a:r>
            <a:r>
              <a:rPr lang="zh-CN" altLang="en-US" dirty="0" smtClean="0">
                <a:ea typeface="宋体" pitchFamily="2" charset="-122"/>
                <a:cs typeface="Times New Roman" pitchFamily="18" charset="0"/>
              </a:rPr>
              <a:t>循环控制语句；</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ea typeface="宋体" pitchFamily="2" charset="-122"/>
                <a:cs typeface="Times New Roman" pitchFamily="18" charset="0"/>
              </a:rPr>
              <a:t>do-while</a:t>
            </a:r>
            <a:r>
              <a:rPr lang="zh-CN" altLang="en-US" dirty="0" smtClean="0">
                <a:ea typeface="宋体" pitchFamily="2" charset="-122"/>
                <a:cs typeface="Times New Roman" pitchFamily="18" charset="0"/>
              </a:rPr>
              <a:t>循环控制语句；      </a:t>
            </a:r>
            <a:endParaRPr lang="en-US" altLang="zh-CN" dirty="0" smtClean="0">
              <a:ea typeface="宋体" pitchFamily="2" charset="-122"/>
              <a:cs typeface="Times New Roman" pitchFamily="18" charset="0"/>
            </a:endParaRPr>
          </a:p>
          <a:p>
            <a:pPr lvl="1">
              <a:buFont typeface="Wingdings" pitchFamily="2" charset="2"/>
              <a:buChar char="Ø"/>
            </a:pPr>
            <a:r>
              <a:rPr lang="en-US" altLang="zh-CN" dirty="0" smtClean="0">
                <a:ea typeface="宋体" pitchFamily="2" charset="-122"/>
                <a:cs typeface="Times New Roman" pitchFamily="18" charset="0"/>
              </a:rPr>
              <a:t>for</a:t>
            </a:r>
            <a:r>
              <a:rPr lang="zh-CN" altLang="en-US" dirty="0" smtClean="0">
                <a:ea typeface="宋体" pitchFamily="2" charset="-122"/>
                <a:cs typeface="Times New Roman" pitchFamily="18" charset="0"/>
              </a:rPr>
              <a:t>循环控制语句；</a:t>
            </a:r>
          </a:p>
          <a:p>
            <a:pPr>
              <a:buFont typeface="Wingdings" pitchFamily="2" charset="2"/>
              <a:buChar char="l"/>
            </a:pPr>
            <a:r>
              <a:rPr lang="en-US" altLang="zh-CN" dirty="0" smtClean="0">
                <a:ea typeface="宋体" pitchFamily="2" charset="-122"/>
                <a:cs typeface="Times New Roman" pitchFamily="18" charset="0"/>
              </a:rPr>
              <a:t>boolean</a:t>
            </a:r>
            <a:r>
              <a:rPr lang="zh-CN" altLang="en-US" dirty="0" smtClean="0">
                <a:ea typeface="宋体" pitchFamily="2" charset="-122"/>
                <a:cs typeface="Times New Roman" pitchFamily="18" charset="0"/>
              </a:rPr>
              <a:t>类型数据只允许取值</a:t>
            </a:r>
            <a:r>
              <a:rPr lang="en-US" altLang="zh-CN" dirty="0" smtClean="0">
                <a:ea typeface="宋体" pitchFamily="2" charset="-122"/>
                <a:cs typeface="Times New Roman" pitchFamily="18" charset="0"/>
              </a:rPr>
              <a:t>true</a:t>
            </a:r>
            <a:r>
              <a:rPr lang="zh-CN" altLang="en-US" dirty="0" smtClean="0">
                <a:ea typeface="宋体" pitchFamily="2" charset="-122"/>
                <a:cs typeface="Times New Roman" pitchFamily="18" charset="0"/>
              </a:rPr>
              <a:t>和</a:t>
            </a:r>
            <a:r>
              <a:rPr lang="en-US" altLang="zh-CN" dirty="0" smtClean="0">
                <a:ea typeface="宋体" pitchFamily="2" charset="-122"/>
                <a:cs typeface="Times New Roman" pitchFamily="18" charset="0"/>
              </a:rPr>
              <a:t>false</a:t>
            </a:r>
            <a:r>
              <a:rPr lang="zh-CN" altLang="en-US" dirty="0" smtClean="0">
                <a:ea typeface="宋体" pitchFamily="2" charset="-122"/>
                <a:cs typeface="Times New Roman" pitchFamily="18" charset="0"/>
              </a:rPr>
              <a:t>，无</a:t>
            </a:r>
            <a:r>
              <a:rPr lang="en-US" altLang="zh-CN" dirty="0" smtClean="0">
                <a:ea typeface="宋体" pitchFamily="2" charset="-122"/>
                <a:cs typeface="Times New Roman" pitchFamily="18" charset="0"/>
              </a:rPr>
              <a:t>null</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solidFill>
                  <a:srgbClr val="FF0000"/>
                </a:solidFill>
                <a:ea typeface="宋体" pitchFamily="2" charset="-122"/>
                <a:cs typeface="Times New Roman" pitchFamily="18" charset="0"/>
              </a:rPr>
              <a:t>不可以</a:t>
            </a:r>
            <a:r>
              <a:rPr lang="en-US" altLang="zh-CN" dirty="0" smtClean="0">
                <a:solidFill>
                  <a:srgbClr val="FF0000"/>
                </a:solidFill>
                <a:ea typeface="宋体" pitchFamily="2" charset="-122"/>
                <a:cs typeface="Times New Roman" pitchFamily="18" charset="0"/>
              </a:rPr>
              <a:t>0</a:t>
            </a:r>
            <a:r>
              <a:rPr lang="zh-CN" altLang="en-US" dirty="0" smtClean="0">
                <a:solidFill>
                  <a:srgbClr val="FF0000"/>
                </a:solidFill>
                <a:ea typeface="宋体" pitchFamily="2" charset="-122"/>
                <a:cs typeface="Times New Roman" pitchFamily="18" charset="0"/>
              </a:rPr>
              <a:t>或非 </a:t>
            </a:r>
            <a:r>
              <a:rPr lang="en-US" altLang="zh-CN" dirty="0" smtClean="0">
                <a:solidFill>
                  <a:srgbClr val="FF0000"/>
                </a:solidFill>
                <a:ea typeface="宋体" pitchFamily="2" charset="-122"/>
                <a:cs typeface="Times New Roman" pitchFamily="18" charset="0"/>
              </a:rPr>
              <a:t>0 </a:t>
            </a:r>
            <a:r>
              <a:rPr lang="zh-CN" altLang="en-US" dirty="0" smtClean="0">
                <a:solidFill>
                  <a:srgbClr val="FF0000"/>
                </a:solidFill>
                <a:ea typeface="宋体" pitchFamily="2" charset="-122"/>
                <a:cs typeface="Times New Roman" pitchFamily="18" charset="0"/>
              </a:rPr>
              <a:t>的整数替代</a:t>
            </a:r>
            <a:r>
              <a:rPr lang="en-US" altLang="zh-CN" dirty="0" smtClean="0">
                <a:solidFill>
                  <a:srgbClr val="FF0000"/>
                </a:solidFill>
                <a:ea typeface="宋体" pitchFamily="2" charset="-122"/>
                <a:cs typeface="Times New Roman" pitchFamily="18" charset="0"/>
              </a:rPr>
              <a:t>false</a:t>
            </a:r>
            <a:r>
              <a:rPr lang="zh-CN" altLang="en-US" dirty="0" smtClean="0">
                <a:solidFill>
                  <a:srgbClr val="FF0000"/>
                </a:solidFill>
                <a:ea typeface="宋体" pitchFamily="2" charset="-122"/>
                <a:cs typeface="Times New Roman" pitchFamily="18" charset="0"/>
              </a:rPr>
              <a:t>和</a:t>
            </a:r>
            <a:r>
              <a:rPr lang="en-US" altLang="zh-CN" dirty="0" smtClean="0">
                <a:solidFill>
                  <a:srgbClr val="FF0000"/>
                </a:solidFill>
                <a:ea typeface="宋体" pitchFamily="2" charset="-122"/>
                <a:cs typeface="Times New Roman" pitchFamily="18" charset="0"/>
              </a:rPr>
              <a:t>true</a:t>
            </a:r>
            <a:r>
              <a:rPr lang="zh-CN" altLang="en-US" dirty="0" smtClean="0">
                <a:ea typeface="宋体" pitchFamily="2" charset="-122"/>
                <a:cs typeface="Times New Roman" pitchFamily="18" charset="0"/>
              </a:rPr>
              <a:t>，这点和</a:t>
            </a:r>
            <a:r>
              <a:rPr lang="en-US" altLang="zh-CN" dirty="0" smtClean="0">
                <a:ea typeface="宋体" pitchFamily="2" charset="-122"/>
                <a:cs typeface="Times New Roman" pitchFamily="18" charset="0"/>
              </a:rPr>
              <a:t>C</a:t>
            </a:r>
            <a:r>
              <a:rPr lang="zh-CN" altLang="en-US" dirty="0" smtClean="0">
                <a:ea typeface="宋体" pitchFamily="2" charset="-122"/>
                <a:cs typeface="Times New Roman" pitchFamily="18" charset="0"/>
              </a:rPr>
              <a:t>语言不同。</a:t>
            </a:r>
          </a:p>
        </p:txBody>
      </p:sp>
    </p:spTree>
    <p:extLst>
      <p:ext uri="{BB962C8B-B14F-4D97-AF65-F5344CB8AC3E}">
        <p14:creationId xmlns:p14="http://schemas.microsoft.com/office/powerpoint/2010/main" val="3524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233069"/>
            <a:ext cx="6931774" cy="794340"/>
          </a:xfrm>
        </p:spPr>
        <p:txBody>
          <a:bodyPr>
            <a:normAutofit fontScale="90000"/>
          </a:bodyPr>
          <a:lstStyle/>
          <a:p>
            <a:r>
              <a:rPr lang="zh-CN" altLang="en-US" b="1" dirty="0" smtClean="0">
                <a:latin typeface="+mn-lt"/>
                <a:ea typeface="宋体" pitchFamily="2" charset="-122"/>
                <a:cs typeface="Times New Roman" pitchFamily="18" charset="0"/>
              </a:rPr>
              <a:t>整数类型：</a:t>
            </a:r>
            <a:r>
              <a:rPr lang="en-US" altLang="zh-CN" b="1" dirty="0" smtClean="0">
                <a:latin typeface="+mn-lt"/>
                <a:ea typeface="宋体" pitchFamily="2" charset="-122"/>
                <a:cs typeface="Times New Roman" pitchFamily="18" charset="0"/>
              </a:rPr>
              <a:t>byte</a:t>
            </a:r>
            <a:r>
              <a:rPr lang="zh-CN" altLang="en-US" b="1" dirty="0" smtClean="0">
                <a:latin typeface="+mn-lt"/>
                <a:ea typeface="宋体" pitchFamily="2" charset="-122"/>
                <a:cs typeface="Times New Roman" pitchFamily="18" charset="0"/>
              </a:rPr>
              <a:t>、</a:t>
            </a:r>
            <a:r>
              <a:rPr lang="en-US" altLang="zh-CN" b="1" dirty="0" smtClean="0">
                <a:latin typeface="+mn-lt"/>
                <a:ea typeface="宋体" pitchFamily="2" charset="-122"/>
                <a:cs typeface="Times New Roman" pitchFamily="18" charset="0"/>
              </a:rPr>
              <a:t>short</a:t>
            </a:r>
            <a:r>
              <a:rPr lang="zh-CN" altLang="en-US" b="1" dirty="0" smtClean="0">
                <a:latin typeface="+mn-lt"/>
                <a:ea typeface="宋体" pitchFamily="2" charset="-122"/>
                <a:cs typeface="Times New Roman" pitchFamily="18" charset="0"/>
              </a:rPr>
              <a:t>、</a:t>
            </a:r>
            <a:r>
              <a:rPr lang="en-US" altLang="zh-CN" b="1" dirty="0" err="1" smtClean="0">
                <a:latin typeface="+mn-lt"/>
                <a:ea typeface="宋体" pitchFamily="2" charset="-122"/>
                <a:cs typeface="Times New Roman" pitchFamily="18" charset="0"/>
              </a:rPr>
              <a:t>int</a:t>
            </a:r>
            <a:r>
              <a:rPr lang="zh-CN" altLang="en-US" b="1" dirty="0" smtClean="0">
                <a:latin typeface="+mn-lt"/>
                <a:ea typeface="宋体" pitchFamily="2" charset="-122"/>
                <a:cs typeface="Times New Roman" pitchFamily="18" charset="0"/>
              </a:rPr>
              <a:t>、</a:t>
            </a:r>
            <a:r>
              <a:rPr lang="en-US" altLang="zh-CN" b="1" dirty="0" smtClean="0">
                <a:latin typeface="+mn-lt"/>
                <a:ea typeface="宋体" pitchFamily="2" charset="-122"/>
                <a:cs typeface="Times New Roman" pitchFamily="18" charset="0"/>
              </a:rPr>
              <a:t>long</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395536" y="1058384"/>
            <a:ext cx="7931150" cy="5248275"/>
          </a:xfrm>
        </p:spPr>
        <p:txBody>
          <a:bodyPr>
            <a:normAutofit/>
          </a:bodyPr>
          <a:lstStyle/>
          <a:p>
            <a:pPr>
              <a:buFont typeface="Wingdings" pitchFamily="2" charset="2"/>
              <a:buChar char="l"/>
            </a:pP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各整数类型有固定的表数范围和字段长度，不受具体</a:t>
            </a:r>
            <a:r>
              <a:rPr lang="en-US" altLang="zh-CN" dirty="0" smtClean="0">
                <a:ea typeface="宋体" pitchFamily="2" charset="-122"/>
                <a:cs typeface="Times New Roman" pitchFamily="18" charset="0"/>
              </a:rPr>
              <a:t>OS</a:t>
            </a:r>
            <a:r>
              <a:rPr lang="zh-CN" altLang="en-US" dirty="0" smtClean="0">
                <a:ea typeface="宋体" pitchFamily="2" charset="-122"/>
                <a:cs typeface="Times New Roman" pitchFamily="18" charset="0"/>
              </a:rPr>
              <a:t>的影响，以保证</a:t>
            </a:r>
            <a:r>
              <a:rPr lang="en-US" altLang="zh-CN" dirty="0" smtClean="0">
                <a:ea typeface="宋体" pitchFamily="2" charset="-122"/>
                <a:cs typeface="Times New Roman" pitchFamily="18" charset="0"/>
              </a:rPr>
              <a:t>java</a:t>
            </a:r>
            <a:r>
              <a:rPr lang="zh-CN" altLang="en-US" dirty="0" smtClean="0">
                <a:ea typeface="宋体" pitchFamily="2" charset="-122"/>
                <a:cs typeface="Times New Roman" pitchFamily="18" charset="0"/>
              </a:rPr>
              <a:t>程序的</a:t>
            </a:r>
            <a:r>
              <a:rPr lang="zh-CN" altLang="en-US" dirty="0" smtClean="0">
                <a:solidFill>
                  <a:srgbClr val="FF0000"/>
                </a:solidFill>
                <a:ea typeface="宋体" pitchFamily="2" charset="-122"/>
                <a:cs typeface="Times New Roman" pitchFamily="18" charset="0"/>
              </a:rPr>
              <a:t>可移植性</a:t>
            </a:r>
            <a:r>
              <a:rPr lang="zh-CN" altLang="en-US" dirty="0" smtClean="0">
                <a:ea typeface="宋体" pitchFamily="2" charset="-122"/>
                <a:cs typeface="Times New Roman" pitchFamily="18" charset="0"/>
              </a:rPr>
              <a:t>。</a:t>
            </a:r>
          </a:p>
          <a:p>
            <a:pPr>
              <a:buFont typeface="Wingdings" pitchFamily="2" charset="2"/>
              <a:buChar char="l"/>
            </a:pPr>
            <a:r>
              <a:rPr lang="en-US" altLang="zh-CN" dirty="0" smtClean="0">
                <a:solidFill>
                  <a:srgbClr val="C00000"/>
                </a:solidFill>
                <a:ea typeface="宋体" pitchFamily="2" charset="-122"/>
                <a:cs typeface="Times New Roman" pitchFamily="18" charset="0"/>
              </a:rPr>
              <a:t>java</a:t>
            </a:r>
            <a:r>
              <a:rPr lang="zh-CN" altLang="en-US" dirty="0" smtClean="0">
                <a:solidFill>
                  <a:srgbClr val="C00000"/>
                </a:solidFill>
                <a:ea typeface="宋体" pitchFamily="2" charset="-122"/>
                <a:cs typeface="Times New Roman" pitchFamily="18" charset="0"/>
              </a:rPr>
              <a:t>的整型常量默认为 </a:t>
            </a:r>
            <a:r>
              <a:rPr lang="en-US" altLang="zh-CN" dirty="0" err="1" smtClean="0">
                <a:solidFill>
                  <a:srgbClr val="C00000"/>
                </a:solidFill>
                <a:ea typeface="宋体" pitchFamily="2" charset="-122"/>
                <a:cs typeface="Times New Roman" pitchFamily="18" charset="0"/>
              </a:rPr>
              <a:t>int</a:t>
            </a:r>
            <a:r>
              <a:rPr lang="en-US" altLang="zh-CN" dirty="0" smtClean="0">
                <a:solidFill>
                  <a:srgbClr val="C00000"/>
                </a:solidFill>
                <a:ea typeface="宋体" pitchFamily="2" charset="-122"/>
                <a:cs typeface="Times New Roman" pitchFamily="18" charset="0"/>
              </a:rPr>
              <a:t> </a:t>
            </a:r>
            <a:r>
              <a:rPr lang="zh-CN" altLang="en-US" dirty="0" smtClean="0">
                <a:solidFill>
                  <a:srgbClr val="C00000"/>
                </a:solidFill>
                <a:ea typeface="宋体" pitchFamily="2" charset="-122"/>
                <a:cs typeface="Times New Roman" pitchFamily="18" charset="0"/>
              </a:rPr>
              <a:t>型，声明</a:t>
            </a:r>
            <a:r>
              <a:rPr lang="en-US" altLang="zh-CN" dirty="0" smtClean="0">
                <a:solidFill>
                  <a:srgbClr val="C00000"/>
                </a:solidFill>
                <a:ea typeface="宋体" pitchFamily="2" charset="-122"/>
                <a:cs typeface="Times New Roman" pitchFamily="18" charset="0"/>
              </a:rPr>
              <a:t>long</a:t>
            </a:r>
            <a:r>
              <a:rPr lang="zh-CN" altLang="en-US" dirty="0" smtClean="0">
                <a:solidFill>
                  <a:srgbClr val="C00000"/>
                </a:solidFill>
                <a:ea typeface="宋体" pitchFamily="2" charset="-122"/>
                <a:cs typeface="Times New Roman" pitchFamily="18" charset="0"/>
              </a:rPr>
              <a:t>型常量须后加‘</a:t>
            </a:r>
            <a:r>
              <a:rPr lang="en-US" altLang="zh-CN" dirty="0" smtClean="0">
                <a:solidFill>
                  <a:srgbClr val="C00000"/>
                </a:solidFill>
                <a:ea typeface="宋体" pitchFamily="2" charset="-122"/>
                <a:cs typeface="Times New Roman" pitchFamily="18" charset="0"/>
              </a:rPr>
              <a:t>l’</a:t>
            </a:r>
            <a:r>
              <a:rPr lang="zh-CN" altLang="en-US" dirty="0" smtClean="0">
                <a:solidFill>
                  <a:srgbClr val="C00000"/>
                </a:solidFill>
                <a:ea typeface="宋体" pitchFamily="2" charset="-122"/>
                <a:cs typeface="Times New Roman" pitchFamily="18" charset="0"/>
              </a:rPr>
              <a:t>或‘</a:t>
            </a:r>
            <a:r>
              <a:rPr lang="en-US" altLang="zh-CN" dirty="0" smtClean="0">
                <a:solidFill>
                  <a:srgbClr val="C00000"/>
                </a:solidFill>
                <a:ea typeface="宋体" pitchFamily="2" charset="-122"/>
                <a:cs typeface="Times New Roman" pitchFamily="18" charset="0"/>
              </a:rPr>
              <a:t>L’</a:t>
            </a:r>
          </a:p>
          <a:p>
            <a:endParaRPr lang="zh-CN" altLang="en-US" dirty="0">
              <a:ea typeface="宋体" pitchFamily="2" charset="-122"/>
              <a:cs typeface="Times New Roman" pitchFamily="18" charset="0"/>
            </a:endParaRPr>
          </a:p>
        </p:txBody>
      </p:sp>
      <p:graphicFrame>
        <p:nvGraphicFramePr>
          <p:cNvPr id="4" name="Group 7"/>
          <p:cNvGraphicFramePr>
            <a:graphicFrameLocks/>
          </p:cNvGraphicFramePr>
          <p:nvPr>
            <p:extLst>
              <p:ext uri="{D42A27DB-BD31-4B8C-83A1-F6EECF244321}">
                <p14:modId xmlns:p14="http://schemas.microsoft.com/office/powerpoint/2010/main" val="3635456306"/>
              </p:ext>
            </p:extLst>
          </p:nvPr>
        </p:nvGraphicFramePr>
        <p:xfrm>
          <a:off x="827584" y="3429000"/>
          <a:ext cx="7635875" cy="2305051"/>
        </p:xfrm>
        <a:graphic>
          <a:graphicData uri="http://schemas.openxmlformats.org/drawingml/2006/table">
            <a:tbl>
              <a:tblPr/>
              <a:tblGrid>
                <a:gridCol w="2544762">
                  <a:extLst>
                    <a:ext uri="{9D8B030D-6E8A-4147-A177-3AD203B41FA5}">
                      <a16:colId xmlns:a16="http://schemas.microsoft.com/office/drawing/2014/main" val="20000"/>
                    </a:ext>
                  </a:extLst>
                </a:gridCol>
                <a:gridCol w="2544763">
                  <a:extLst>
                    <a:ext uri="{9D8B030D-6E8A-4147-A177-3AD203B41FA5}">
                      <a16:colId xmlns:a16="http://schemas.microsoft.com/office/drawing/2014/main" val="20001"/>
                    </a:ext>
                  </a:extLst>
                </a:gridCol>
                <a:gridCol w="2546350">
                  <a:extLst>
                    <a:ext uri="{9D8B030D-6E8A-4147-A177-3AD203B41FA5}">
                      <a16:colId xmlns:a16="http://schemas.microsoft.com/office/drawing/2014/main" val="20002"/>
                    </a:ext>
                  </a:extLst>
                </a:gridCol>
              </a:tblGrid>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类   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占用存储空间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表数范围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altLang="zh-CN" sz="2400" b="0" i="0"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b</a:t>
                      </a:r>
                      <a:r>
                        <a:rPr kumimoji="0" lang="zh-CN" altLang="en-US" sz="2400" b="0" i="0"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yte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1字节</a:t>
                      </a:r>
                      <a:r>
                        <a:rPr kumimoji="0" lang="en-US" altLang="zh-CN" sz="2400" b="0" i="0"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rPr>
                        <a:t>=8bit</a:t>
                      </a:r>
                      <a:endParaRPr kumimoji="0" lang="zh-CN" altLang="en-US" sz="2400" b="0" i="0" u="none" strike="noStrike" cap="none" normalizeH="0" baseline="0" dirty="0" smtClean="0">
                        <a:ln>
                          <a:noFill/>
                        </a:ln>
                        <a:solidFill>
                          <a:srgbClr val="C00000"/>
                        </a:solidFill>
                        <a:effectLst/>
                        <a:latin typeface="+mn-lt"/>
                        <a:ea typeface="宋体" pitchFamily="2" charset="-122"/>
                        <a:cs typeface="Times New Roman" pitchFamily="18" charset="0"/>
                        <a:sym typeface="Calibri" pitchFamily="34"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-128 ~ 127</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619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short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2字节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15</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 ~2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15</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-1 </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int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4字节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31</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 ~ 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31</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619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long</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mn-lt"/>
                          <a:ea typeface="宋体" pitchFamily="2" charset="-122"/>
                          <a:cs typeface="Times New Roman" pitchFamily="18" charset="0"/>
                          <a:sym typeface="Calibri" pitchFamily="34" charset="0"/>
                        </a:rPr>
                        <a:t>8字节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63</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 ~ 2</a:t>
                      </a:r>
                      <a:r>
                        <a:rPr kumimoji="0" lang="zh-CN" altLang="en-US" sz="2400" b="0" i="0" u="none" strike="noStrike" cap="none" normalizeH="0" baseline="30000" dirty="0" smtClean="0">
                          <a:ln>
                            <a:noFill/>
                          </a:ln>
                          <a:effectLst/>
                          <a:latin typeface="Times New Roman" pitchFamily="18" charset="0"/>
                          <a:ea typeface="宋体" pitchFamily="2" charset="-122"/>
                          <a:cs typeface="Times New Roman" pitchFamily="18" charset="0"/>
                          <a:sym typeface="Calibri" pitchFamily="34" charset="0"/>
                        </a:rPr>
                        <a:t>63</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sym typeface="Calibri" pitchFamily="34" charset="0"/>
                        </a:rPr>
                        <a:t>-1</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矩形 4"/>
          <p:cNvSpPr/>
          <p:nvPr/>
        </p:nvSpPr>
        <p:spPr>
          <a:xfrm>
            <a:off x="-252536" y="5955793"/>
            <a:ext cx="8910060" cy="701731"/>
          </a:xfrm>
          <a:prstGeom prst="rect">
            <a:avLst/>
          </a:prstGeom>
        </p:spPr>
        <p:txBody>
          <a:bodyPr wrap="square">
            <a:spAutoFit/>
          </a:bodyPr>
          <a:lstStyle/>
          <a:p>
            <a:pPr marL="800100" lvl="1" indent="-342900" algn="l">
              <a:lnSpc>
                <a:spcPct val="90000"/>
              </a:lnSpc>
              <a:buFont typeface="Arial" panose="020B0604020202020204" pitchFamily="34" charset="0"/>
              <a:buChar char="•"/>
            </a:pPr>
            <a:r>
              <a:rPr lang="en-US" altLang="zh-CN" sz="2200"/>
              <a:t>Java</a:t>
            </a:r>
            <a:r>
              <a:rPr lang="zh-CN" altLang="en-US" sz="2200"/>
              <a:t>中也不存</a:t>
            </a:r>
            <a:r>
              <a:rPr lang="zh-CN" altLang="en-US" sz="2200" smtClean="0"/>
              <a:t>在</a:t>
            </a:r>
            <a:r>
              <a:rPr lang="en-US" altLang="zh-CN" sz="2200" smtClean="0"/>
              <a:t>byte</a:t>
            </a:r>
            <a:r>
              <a:rPr lang="zh-CN" altLang="en-US" sz="2200" smtClean="0"/>
              <a:t>、</a:t>
            </a:r>
            <a:r>
              <a:rPr lang="en-US" altLang="zh-CN" sz="2200" smtClean="0"/>
              <a:t>short</a:t>
            </a:r>
            <a:r>
              <a:rPr lang="zh-CN" altLang="en-US" sz="2200"/>
              <a:t>型常量的表示法，但可以把</a:t>
            </a:r>
            <a:r>
              <a:rPr lang="zh-CN" altLang="en-US" sz="2200">
                <a:solidFill>
                  <a:srgbClr val="FF0000"/>
                </a:solidFill>
              </a:rPr>
              <a:t>一定范围内的</a:t>
            </a:r>
            <a:r>
              <a:rPr lang="en-US" altLang="zh-CN" sz="2200">
                <a:solidFill>
                  <a:srgbClr val="FF0000"/>
                </a:solidFill>
              </a:rPr>
              <a:t>int</a:t>
            </a:r>
            <a:r>
              <a:rPr lang="zh-CN" altLang="en-US" sz="2200">
                <a:solidFill>
                  <a:srgbClr val="FF0000"/>
                </a:solidFill>
              </a:rPr>
              <a:t>型常量</a:t>
            </a:r>
            <a:r>
              <a:rPr lang="zh-CN" altLang="en-US" sz="2200"/>
              <a:t>赋值给</a:t>
            </a:r>
            <a:r>
              <a:rPr lang="en-US" altLang="zh-CN" sz="2200" smtClean="0"/>
              <a:t>short</a:t>
            </a:r>
            <a:r>
              <a:rPr lang="zh-CN" altLang="en-US" sz="2200" smtClean="0"/>
              <a:t>、</a:t>
            </a:r>
            <a:r>
              <a:rPr lang="en-US" altLang="zh-CN" sz="2200" smtClean="0"/>
              <a:t>byte</a:t>
            </a:r>
            <a:r>
              <a:rPr lang="zh-CN" altLang="en-US" sz="2200" smtClean="0"/>
              <a:t>型</a:t>
            </a:r>
            <a:r>
              <a:rPr lang="zh-CN" altLang="en-US" sz="2200"/>
              <a:t>变量。 </a:t>
            </a:r>
            <a:endParaRPr lang="zh-CN" altLang="en-US" sz="2200" dirty="0"/>
          </a:p>
        </p:txBody>
      </p:sp>
    </p:spTree>
    <p:extLst>
      <p:ext uri="{BB962C8B-B14F-4D97-AF65-F5344CB8AC3E}">
        <p14:creationId xmlns:p14="http://schemas.microsoft.com/office/powerpoint/2010/main" val="425101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67" y="1524161"/>
            <a:ext cx="46386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10"/>
          <p:cNvSpPr txBox="1"/>
          <p:nvPr/>
        </p:nvSpPr>
        <p:spPr>
          <a:xfrm>
            <a:off x="5436096" y="1524161"/>
            <a:ext cx="3538148" cy="338554"/>
          </a:xfrm>
          <a:prstGeom prst="rect">
            <a:avLst/>
          </a:prstGeom>
          <a:noFill/>
        </p:spPr>
        <p:txBody>
          <a:bodyPr wrap="none" rtlCol="0">
            <a:spAutoFit/>
          </a:bodyPr>
          <a:lstStyle/>
          <a:p>
            <a:r>
              <a:rPr lang="zh-CN" altLang="en-US" sz="1600" b="1" smtClean="0">
                <a:solidFill>
                  <a:srgbClr val="FF0000"/>
                </a:solidFill>
              </a:rPr>
              <a:t>当值超</a:t>
            </a:r>
            <a:r>
              <a:rPr lang="zh-CN" altLang="en-US" sz="1600" b="1" dirty="0">
                <a:solidFill>
                  <a:srgbClr val="FF0000"/>
                </a:solidFill>
              </a:rPr>
              <a:t>出</a:t>
            </a:r>
            <a:r>
              <a:rPr lang="en-US" altLang="zh-CN" sz="1600" b="1" dirty="0" err="1">
                <a:solidFill>
                  <a:srgbClr val="FF0000"/>
                </a:solidFill>
              </a:rPr>
              <a:t>int</a:t>
            </a:r>
            <a:r>
              <a:rPr lang="zh-CN" altLang="en-US" sz="1600" b="1" dirty="0">
                <a:solidFill>
                  <a:srgbClr val="FF0000"/>
                </a:solidFill>
              </a:rPr>
              <a:t>整数类型范围，编译错误</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5" y="2996952"/>
            <a:ext cx="492442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650" y="2996952"/>
            <a:ext cx="2343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60" y="4077072"/>
            <a:ext cx="1438275" cy="590550"/>
          </a:xfrm>
          <a:prstGeom prst="rect">
            <a:avLst/>
          </a:prstGeom>
        </p:spPr>
      </p:pic>
    </p:spTree>
    <p:extLst>
      <p:ext uri="{BB962C8B-B14F-4D97-AF65-F5344CB8AC3E}">
        <p14:creationId xmlns:p14="http://schemas.microsoft.com/office/powerpoint/2010/main" val="69551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3888" y="194361"/>
            <a:ext cx="5428718" cy="794340"/>
          </a:xfrm>
        </p:spPr>
        <p:txBody>
          <a:bodyPr>
            <a:normAutofit/>
          </a:bodyPr>
          <a:lstStyle/>
          <a:p>
            <a:r>
              <a:rPr lang="zh-CN" altLang="en-US" sz="3200" b="1" dirty="0" smtClean="0">
                <a:latin typeface="+mn-lt"/>
                <a:ea typeface="宋体" pitchFamily="2" charset="-122"/>
                <a:cs typeface="Times New Roman" pitchFamily="18" charset="0"/>
              </a:rPr>
              <a:t>浮点类型：</a:t>
            </a:r>
            <a:r>
              <a:rPr lang="en-US" altLang="zh-CN" sz="3200" b="1" dirty="0" smtClean="0">
                <a:latin typeface="+mn-lt"/>
                <a:ea typeface="宋体" pitchFamily="2" charset="-122"/>
                <a:cs typeface="Times New Roman" pitchFamily="18" charset="0"/>
              </a:rPr>
              <a:t>float</a:t>
            </a:r>
            <a:r>
              <a:rPr lang="zh-CN" altLang="en-US" sz="3200" b="1" dirty="0" smtClean="0">
                <a:latin typeface="+mn-lt"/>
                <a:ea typeface="宋体" pitchFamily="2" charset="-122"/>
                <a:cs typeface="Times New Roman" pitchFamily="18" charset="0"/>
              </a:rPr>
              <a:t>、</a:t>
            </a:r>
            <a:r>
              <a:rPr lang="en-US" altLang="zh-CN" sz="3200" b="1" dirty="0" smtClean="0">
                <a:latin typeface="+mn-lt"/>
                <a:ea typeface="宋体" pitchFamily="2" charset="-122"/>
                <a:cs typeface="Times New Roman" pitchFamily="18" charset="0"/>
              </a:rPr>
              <a:t>double</a:t>
            </a:r>
            <a:endParaRPr lang="zh-CN" altLang="en-US" sz="3200"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199" y="1196752"/>
            <a:ext cx="8229600" cy="2828932"/>
          </a:xfrm>
        </p:spPr>
        <p:txBody>
          <a:bodyPr>
            <a:normAutofit fontScale="92500" lnSpcReduction="10000"/>
          </a:bodyPr>
          <a:lstStyle/>
          <a:p>
            <a:pPr>
              <a:buFont typeface="Wingdings" pitchFamily="2" charset="2"/>
              <a:buChar char="l"/>
            </a:pPr>
            <a:r>
              <a:rPr lang="zh-CN" altLang="en-US" sz="2400" dirty="0" smtClean="0">
                <a:ea typeface="宋体" pitchFamily="2" charset="-122"/>
                <a:cs typeface="Times New Roman" pitchFamily="18" charset="0"/>
              </a:rPr>
              <a:t>与整数类型类似，</a:t>
            </a:r>
            <a:r>
              <a:rPr lang="en-US" altLang="zh-CN" sz="2400" dirty="0" smtClean="0">
                <a:ea typeface="宋体" pitchFamily="2" charset="-122"/>
                <a:cs typeface="Times New Roman" pitchFamily="18" charset="0"/>
              </a:rPr>
              <a:t>Java </a:t>
            </a:r>
            <a:r>
              <a:rPr lang="zh-CN" altLang="en-US" sz="2400" dirty="0" smtClean="0">
                <a:ea typeface="宋体" pitchFamily="2" charset="-122"/>
                <a:cs typeface="Times New Roman" pitchFamily="18" charset="0"/>
              </a:rPr>
              <a:t>浮点类型也有固定的表数范围和字段长度，不受具体</a:t>
            </a:r>
            <a:r>
              <a:rPr lang="en-US" altLang="zh-CN" sz="2400" dirty="0" smtClean="0">
                <a:ea typeface="宋体" pitchFamily="2" charset="-122"/>
                <a:cs typeface="Times New Roman" pitchFamily="18" charset="0"/>
              </a:rPr>
              <a:t>OS</a:t>
            </a:r>
            <a:r>
              <a:rPr lang="zh-CN" altLang="en-US" sz="2400" dirty="0" smtClean="0">
                <a:ea typeface="宋体" pitchFamily="2" charset="-122"/>
                <a:cs typeface="Times New Roman" pitchFamily="18" charset="0"/>
              </a:rPr>
              <a:t>的影响。</a:t>
            </a:r>
          </a:p>
          <a:p>
            <a:pPr>
              <a:buFont typeface="Wingdings" pitchFamily="2" charset="2"/>
              <a:buChar char="l"/>
            </a:pPr>
            <a:r>
              <a:rPr lang="en-US" altLang="zh-CN" sz="2400" b="1" dirty="0" smtClean="0">
                <a:solidFill>
                  <a:srgbClr val="C00000"/>
                </a:solidFill>
                <a:ea typeface="宋体" pitchFamily="2" charset="-122"/>
                <a:cs typeface="Times New Roman" pitchFamily="18" charset="0"/>
              </a:rPr>
              <a:t>Java </a:t>
            </a:r>
            <a:r>
              <a:rPr lang="zh-CN" altLang="en-US" sz="2400" b="1" dirty="0" smtClean="0">
                <a:solidFill>
                  <a:srgbClr val="C00000"/>
                </a:solidFill>
                <a:ea typeface="宋体" pitchFamily="2" charset="-122"/>
                <a:cs typeface="Times New Roman" pitchFamily="18" charset="0"/>
              </a:rPr>
              <a:t>的浮点型常量</a:t>
            </a:r>
            <a:r>
              <a:rPr lang="zh-CN" altLang="en-US" sz="2400" dirty="0" smtClean="0">
                <a:solidFill>
                  <a:srgbClr val="FF0000"/>
                </a:solidFill>
                <a:ea typeface="宋体" pitchFamily="2" charset="-122"/>
                <a:cs typeface="Times New Roman" pitchFamily="18" charset="0"/>
              </a:rPr>
              <a:t>默认为</a:t>
            </a:r>
            <a:r>
              <a:rPr lang="en-US" altLang="zh-CN" sz="2400" dirty="0" smtClean="0">
                <a:solidFill>
                  <a:srgbClr val="FF0000"/>
                </a:solidFill>
                <a:ea typeface="宋体" pitchFamily="2" charset="-122"/>
                <a:cs typeface="Times New Roman" pitchFamily="18" charset="0"/>
              </a:rPr>
              <a:t>double</a:t>
            </a:r>
            <a:r>
              <a:rPr lang="zh-CN" altLang="en-US" sz="2400" smtClean="0">
                <a:solidFill>
                  <a:srgbClr val="FF0000"/>
                </a:solidFill>
                <a:ea typeface="宋体" pitchFamily="2" charset="-122"/>
                <a:cs typeface="Times New Roman" pitchFamily="18" charset="0"/>
              </a:rPr>
              <a:t>型</a:t>
            </a:r>
            <a:r>
              <a:rPr lang="zh-CN" altLang="en-US" sz="2400" smtClean="0">
                <a:solidFill>
                  <a:srgbClr val="C00000"/>
                </a:solidFill>
                <a:ea typeface="宋体" pitchFamily="2" charset="-122"/>
                <a:cs typeface="Times New Roman" pitchFamily="18" charset="0"/>
              </a:rPr>
              <a:t>，</a:t>
            </a:r>
            <a:r>
              <a:rPr lang="zh-CN" altLang="en-US" sz="2400"/>
              <a:t>对于</a:t>
            </a:r>
            <a:r>
              <a:rPr lang="en-US" altLang="zh-CN" sz="2400"/>
              <a:t>double</a:t>
            </a:r>
            <a:r>
              <a:rPr lang="zh-CN" altLang="en-US" sz="2400"/>
              <a:t>常量，后缀有“</a:t>
            </a:r>
            <a:r>
              <a:rPr lang="en-US" altLang="zh-CN" sz="2400"/>
              <a:t>d”</a:t>
            </a:r>
            <a:r>
              <a:rPr lang="zh-CN" altLang="en-US" sz="2400"/>
              <a:t>或“</a:t>
            </a:r>
            <a:r>
              <a:rPr lang="en-US" altLang="zh-CN" sz="2400"/>
              <a:t>D”</a:t>
            </a:r>
            <a:r>
              <a:rPr lang="zh-CN" altLang="en-US" sz="2400"/>
              <a:t>，</a:t>
            </a:r>
            <a:r>
              <a:rPr lang="zh-CN" altLang="en-US" sz="2400">
                <a:solidFill>
                  <a:srgbClr val="FF0000"/>
                </a:solidFill>
              </a:rPr>
              <a:t>但允许省略后</a:t>
            </a:r>
            <a:r>
              <a:rPr lang="zh-CN" altLang="en-US" sz="2400" smtClean="0">
                <a:solidFill>
                  <a:srgbClr val="FF0000"/>
                </a:solidFill>
              </a:rPr>
              <a:t>缀；</a:t>
            </a:r>
            <a:r>
              <a:rPr lang="zh-CN" altLang="en-US" sz="2400" b="1" smtClean="0">
                <a:solidFill>
                  <a:srgbClr val="C00000"/>
                </a:solidFill>
                <a:ea typeface="宋体" pitchFamily="2" charset="-122"/>
                <a:cs typeface="Times New Roman" pitchFamily="18" charset="0"/>
              </a:rPr>
              <a:t>声</a:t>
            </a:r>
            <a:r>
              <a:rPr lang="zh-CN" altLang="en-US" sz="2400" b="1" dirty="0" smtClean="0">
                <a:solidFill>
                  <a:srgbClr val="C00000"/>
                </a:solidFill>
                <a:ea typeface="宋体" pitchFamily="2" charset="-122"/>
                <a:cs typeface="Times New Roman" pitchFamily="18" charset="0"/>
              </a:rPr>
              <a:t>明</a:t>
            </a:r>
            <a:r>
              <a:rPr lang="en-US" altLang="zh-CN" sz="2400" b="1" dirty="0" smtClean="0">
                <a:solidFill>
                  <a:srgbClr val="C00000"/>
                </a:solidFill>
                <a:ea typeface="宋体" pitchFamily="2" charset="-122"/>
                <a:cs typeface="Times New Roman" pitchFamily="18" charset="0"/>
              </a:rPr>
              <a:t>float</a:t>
            </a:r>
            <a:r>
              <a:rPr lang="zh-CN" altLang="en-US" sz="2400" b="1" dirty="0" smtClean="0">
                <a:solidFill>
                  <a:srgbClr val="C00000"/>
                </a:solidFill>
                <a:ea typeface="宋体" pitchFamily="2" charset="-122"/>
                <a:cs typeface="Times New Roman" pitchFamily="18" charset="0"/>
              </a:rPr>
              <a:t>型常量，须后加‘</a:t>
            </a:r>
            <a:r>
              <a:rPr lang="en-US" altLang="zh-CN" sz="2400" b="1" dirty="0" smtClean="0">
                <a:solidFill>
                  <a:srgbClr val="C00000"/>
                </a:solidFill>
                <a:ea typeface="宋体" pitchFamily="2" charset="-122"/>
                <a:cs typeface="Times New Roman" pitchFamily="18" charset="0"/>
              </a:rPr>
              <a:t>f’</a:t>
            </a:r>
            <a:r>
              <a:rPr lang="zh-CN" altLang="en-US" sz="2400" b="1" dirty="0" smtClean="0">
                <a:solidFill>
                  <a:srgbClr val="C00000"/>
                </a:solidFill>
                <a:ea typeface="宋体" pitchFamily="2" charset="-122"/>
                <a:cs typeface="Times New Roman" pitchFamily="18" charset="0"/>
              </a:rPr>
              <a:t>或‘</a:t>
            </a:r>
            <a:r>
              <a:rPr lang="en-US" altLang="zh-CN" sz="2400" b="1" dirty="0" smtClean="0">
                <a:solidFill>
                  <a:srgbClr val="C00000"/>
                </a:solidFill>
                <a:ea typeface="宋体" pitchFamily="2" charset="-122"/>
                <a:cs typeface="Times New Roman" pitchFamily="18" charset="0"/>
              </a:rPr>
              <a:t>F’</a:t>
            </a:r>
            <a:r>
              <a:rPr lang="zh-CN" altLang="en-US" sz="2400" b="1" dirty="0" smtClean="0">
                <a:solidFill>
                  <a:srgbClr val="C00000"/>
                </a:solidFill>
                <a:ea typeface="宋体" pitchFamily="2" charset="-122"/>
                <a:cs typeface="Times New Roman" pitchFamily="18" charset="0"/>
              </a:rPr>
              <a:t>。</a:t>
            </a:r>
          </a:p>
          <a:p>
            <a:pPr>
              <a:buFont typeface="Wingdings" pitchFamily="2" charset="2"/>
              <a:buChar char="l"/>
            </a:pPr>
            <a:r>
              <a:rPr lang="zh-CN" altLang="en-US" sz="2400" dirty="0" smtClean="0">
                <a:ea typeface="宋体" pitchFamily="2" charset="-122"/>
                <a:cs typeface="Times New Roman" pitchFamily="18" charset="0"/>
              </a:rPr>
              <a:t>浮点型常量有两种表示形式：</a:t>
            </a:r>
            <a:endParaRPr lang="en-US" altLang="zh-CN" sz="24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十进制数形式：如：</a:t>
            </a:r>
            <a:r>
              <a:rPr lang="en-US" altLang="zh-CN" sz="2000" dirty="0" smtClean="0">
                <a:ea typeface="宋体" pitchFamily="2" charset="-122"/>
                <a:cs typeface="Times New Roman" pitchFamily="18" charset="0"/>
              </a:rPr>
              <a:t>5.12       </a:t>
            </a:r>
            <a:r>
              <a:rPr lang="en-US" altLang="zh-CN" sz="2000" smtClean="0">
                <a:ea typeface="宋体" pitchFamily="2" charset="-122"/>
                <a:cs typeface="Times New Roman" pitchFamily="18" charset="0"/>
              </a:rPr>
              <a:t>512.0f        0.512</a:t>
            </a:r>
            <a:endParaRPr lang="en-US" altLang="zh-CN" sz="2000" dirty="0" smtClean="0">
              <a:ea typeface="宋体" pitchFamily="2" charset="-122"/>
              <a:cs typeface="Times New Roman" pitchFamily="18" charset="0"/>
            </a:endParaRPr>
          </a:p>
          <a:p>
            <a:pPr lvl="1">
              <a:buFont typeface="Wingdings" pitchFamily="2" charset="2"/>
              <a:buChar char="Ø"/>
            </a:pPr>
            <a:r>
              <a:rPr lang="zh-CN" altLang="en-US" sz="2000" dirty="0" smtClean="0">
                <a:ea typeface="宋体" pitchFamily="2" charset="-122"/>
                <a:cs typeface="Times New Roman" pitchFamily="18" charset="0"/>
              </a:rPr>
              <a:t>科学计数法形式</a:t>
            </a:r>
            <a:r>
              <a:rPr lang="en-US" altLang="zh-CN" sz="2000" dirty="0" smtClean="0">
                <a:ea typeface="宋体" pitchFamily="2" charset="-122"/>
                <a:cs typeface="Times New Roman" pitchFamily="18" charset="0"/>
              </a:rPr>
              <a:t>:</a:t>
            </a:r>
            <a:r>
              <a:rPr lang="zh-CN" altLang="en-US" sz="2000" dirty="0" smtClean="0">
                <a:ea typeface="宋体" pitchFamily="2" charset="-122"/>
                <a:cs typeface="Times New Roman" pitchFamily="18" charset="0"/>
              </a:rPr>
              <a:t>如：</a:t>
            </a:r>
            <a:r>
              <a:rPr lang="en-US" altLang="zh-CN" sz="2000" dirty="0" smtClean="0">
                <a:ea typeface="宋体" pitchFamily="2" charset="-122"/>
                <a:cs typeface="Times New Roman" pitchFamily="18" charset="0"/>
              </a:rPr>
              <a:t>5.12e2      512E2     100E-2</a:t>
            </a:r>
          </a:p>
        </p:txBody>
      </p:sp>
      <p:graphicFrame>
        <p:nvGraphicFramePr>
          <p:cNvPr id="4" name="Group 7"/>
          <p:cNvGraphicFramePr>
            <a:graphicFrameLocks/>
          </p:cNvGraphicFramePr>
          <p:nvPr>
            <p:extLst>
              <p:ext uri="{D42A27DB-BD31-4B8C-83A1-F6EECF244321}">
                <p14:modId xmlns:p14="http://schemas.microsoft.com/office/powerpoint/2010/main" val="3689584870"/>
              </p:ext>
            </p:extLst>
          </p:nvPr>
        </p:nvGraphicFramePr>
        <p:xfrm>
          <a:off x="611560" y="4233735"/>
          <a:ext cx="7635875" cy="1320801"/>
        </p:xfrm>
        <a:graphic>
          <a:graphicData uri="http://schemas.openxmlformats.org/drawingml/2006/table">
            <a:tbl>
              <a:tblPr/>
              <a:tblGrid>
                <a:gridCol w="2017112">
                  <a:extLst>
                    <a:ext uri="{9D8B030D-6E8A-4147-A177-3AD203B41FA5}">
                      <a16:colId xmlns:a16="http://schemas.microsoft.com/office/drawing/2014/main" val="20000"/>
                    </a:ext>
                  </a:extLst>
                </a:gridCol>
                <a:gridCol w="1944891">
                  <a:extLst>
                    <a:ext uri="{9D8B030D-6E8A-4147-A177-3AD203B41FA5}">
                      <a16:colId xmlns:a16="http://schemas.microsoft.com/office/drawing/2014/main" val="20001"/>
                    </a:ext>
                  </a:extLst>
                </a:gridCol>
                <a:gridCol w="3673872">
                  <a:extLst>
                    <a:ext uri="{9D8B030D-6E8A-4147-A177-3AD203B41FA5}">
                      <a16:colId xmlns:a16="http://schemas.microsoft.com/office/drawing/2014/main" val="20002"/>
                    </a:ext>
                  </a:extLst>
                </a:gridCol>
              </a:tblGrid>
              <a:tr h="46037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1" i="0" u="none" strike="noStrike" cap="none" normalizeH="0" baseline="0" dirty="0" smtClean="0">
                          <a:ln>
                            <a:noFill/>
                          </a:ln>
                          <a:solidFill>
                            <a:srgbClr val="FFFFFF"/>
                          </a:solidFill>
                          <a:effectLst/>
                          <a:latin typeface="Arial Unicode MS" pitchFamily="34" charset="-122"/>
                          <a:ea typeface="Arial Unicode MS" pitchFamily="34" charset="-122"/>
                          <a:cs typeface="Arial Unicode MS" pitchFamily="34" charset="-122"/>
                          <a:sym typeface="Calibri" pitchFamily="34" charset="0"/>
                        </a:rPr>
                        <a:t>类  型</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sym typeface="Calibri" pitchFamily="34" charset="0"/>
                        </a:rPr>
                        <a:t>占用存储空间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1"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sym typeface="Calibri" pitchFamily="34" charset="0"/>
                        </a:rPr>
                        <a:t>表数范围</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单精度float</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4字节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-3.403E38 ~ 3.403E38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302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双精度double</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8字节</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200" b="0" i="0" u="none" strike="noStrike" cap="none" normalizeH="0" baseline="0" dirty="0" smtClean="0">
                          <a:ln>
                            <a:noFill/>
                          </a:ln>
                          <a:effectLst/>
                          <a:latin typeface="Arial Unicode MS" pitchFamily="34" charset="-122"/>
                          <a:ea typeface="Arial Unicode MS" pitchFamily="34" charset="-122"/>
                          <a:cs typeface="Arial Unicode MS" pitchFamily="34" charset="-122"/>
                          <a:sym typeface="Calibri" pitchFamily="34" charset="0"/>
                        </a:rPr>
                        <a:t>-1.798E308 ~ 1.798E308</a:t>
                      </a: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bl>
          </a:graphicData>
        </a:graphic>
      </p:graphicFrame>
      <p:sp>
        <p:nvSpPr>
          <p:cNvPr id="5" name="矩形 4"/>
          <p:cNvSpPr/>
          <p:nvPr/>
        </p:nvSpPr>
        <p:spPr>
          <a:xfrm>
            <a:off x="179512" y="5949280"/>
            <a:ext cx="4572000" cy="430887"/>
          </a:xfrm>
          <a:prstGeom prst="rect">
            <a:avLst/>
          </a:prstGeom>
        </p:spPr>
        <p:txBody>
          <a:bodyPr>
            <a:spAutoFit/>
          </a:bodyPr>
          <a:lstStyle/>
          <a:p>
            <a:pPr lvl="1"/>
            <a:r>
              <a:rPr lang="en-US" altLang="zh-CN" sz="2200" smtClean="0"/>
              <a:t>. </a:t>
            </a:r>
            <a:endParaRPr lang="en-US" altLang="zh-CN" sz="2200" dirty="0">
              <a:solidFill>
                <a:srgbClr val="0000FF"/>
              </a:solidFill>
            </a:endParaRPr>
          </a:p>
        </p:txBody>
      </p:sp>
    </p:spTree>
    <p:extLst>
      <p:ext uri="{BB962C8B-B14F-4D97-AF65-F5344CB8AC3E}">
        <p14:creationId xmlns:p14="http://schemas.microsoft.com/office/powerpoint/2010/main" val="212715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例子</a:t>
            </a:r>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097" y="2276872"/>
            <a:ext cx="1008112" cy="1239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060848"/>
            <a:ext cx="2229906"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a:extLst>
              <a:ext uri="{FF2B5EF4-FFF2-40B4-BE49-F238E27FC236}">
                <a16:creationId xmlns:a16="http://schemas.microsoft.com/office/drawing/2014/main" id="{3B3DF6D9-2F41-423C-86D0-01A12C36A019}"/>
              </a:ext>
            </a:extLst>
          </p:cNvPr>
          <p:cNvPicPr>
            <a:picLocks noChangeAspect="1"/>
          </p:cNvPicPr>
          <p:nvPr/>
        </p:nvPicPr>
        <p:blipFill>
          <a:blip r:embed="rId4"/>
          <a:stretch>
            <a:fillRect/>
          </a:stretch>
        </p:blipFill>
        <p:spPr>
          <a:xfrm>
            <a:off x="1475656" y="4248252"/>
            <a:ext cx="2054223" cy="709196"/>
          </a:xfrm>
          <a:prstGeom prst="rect">
            <a:avLst/>
          </a:prstGeom>
        </p:spPr>
      </p:pic>
      <p:sp>
        <p:nvSpPr>
          <p:cNvPr id="7" name="文本框 6">
            <a:extLst>
              <a:ext uri="{FF2B5EF4-FFF2-40B4-BE49-F238E27FC236}">
                <a16:creationId xmlns:a16="http://schemas.microsoft.com/office/drawing/2014/main" id="{C5991C7C-92C0-45C8-8067-C21D31134A33}"/>
              </a:ext>
            </a:extLst>
          </p:cNvPr>
          <p:cNvSpPr txBox="1"/>
          <p:nvPr/>
        </p:nvSpPr>
        <p:spPr>
          <a:xfrm>
            <a:off x="3707904" y="4509120"/>
            <a:ext cx="3462807" cy="338554"/>
          </a:xfrm>
          <a:prstGeom prst="rect">
            <a:avLst/>
          </a:prstGeom>
          <a:noFill/>
        </p:spPr>
        <p:txBody>
          <a:bodyPr wrap="none" rtlCol="0">
            <a:spAutoFit/>
          </a:bodyPr>
          <a:lstStyle/>
          <a:p>
            <a:r>
              <a:rPr lang="zh-CN" altLang="en-US" sz="1600" b="1" dirty="0">
                <a:solidFill>
                  <a:srgbClr val="FF0000"/>
                </a:solidFill>
              </a:rPr>
              <a:t>默认的</a:t>
            </a:r>
            <a:r>
              <a:rPr lang="en-US" altLang="zh-CN" sz="1600" b="1" dirty="0">
                <a:solidFill>
                  <a:srgbClr val="FF0000"/>
                </a:solidFill>
              </a:rPr>
              <a:t>double</a:t>
            </a:r>
            <a:r>
              <a:rPr lang="zh-CN" altLang="en-US" sz="1600" b="1" dirty="0">
                <a:solidFill>
                  <a:srgbClr val="FF0000"/>
                </a:solidFill>
              </a:rPr>
              <a:t>类型允许不声明后缀</a:t>
            </a:r>
          </a:p>
        </p:txBody>
      </p:sp>
    </p:spTree>
    <p:extLst>
      <p:ext uri="{BB962C8B-B14F-4D97-AF65-F5344CB8AC3E}">
        <p14:creationId xmlns:p14="http://schemas.microsoft.com/office/powerpoint/2010/main" val="149163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500" smtClean="0"/>
              <a:t>数字分隔符</a:t>
            </a:r>
            <a:endParaRPr lang="zh-CN" altLang="en-US" sz="4500" dirty="0"/>
          </a:p>
        </p:txBody>
      </p:sp>
      <p:sp>
        <p:nvSpPr>
          <p:cNvPr id="3" name="内容占位符 2"/>
          <p:cNvSpPr>
            <a:spLocks noGrp="1"/>
          </p:cNvSpPr>
          <p:nvPr>
            <p:ph idx="1"/>
          </p:nvPr>
        </p:nvSpPr>
        <p:spPr/>
        <p:txBody>
          <a:bodyPr/>
          <a:lstStyle/>
          <a:p>
            <a:r>
              <a:rPr lang="zh-CN" altLang="en-US"/>
              <a:t>数</a:t>
            </a:r>
            <a:r>
              <a:rPr lang="zh-CN" altLang="en-US" smtClean="0"/>
              <a:t>字的值支</a:t>
            </a:r>
            <a:r>
              <a:rPr lang="zh-CN" altLang="en-US" dirty="0"/>
              <a:t>持使用下划线字符</a:t>
            </a:r>
            <a:r>
              <a:rPr lang="en-US" altLang="zh-CN" dirty="0"/>
              <a:t>`_`</a:t>
            </a:r>
            <a:r>
              <a:rPr lang="zh-CN" altLang="en-US" dirty="0"/>
              <a:t>分隔，以提高代码的可读性</a:t>
            </a:r>
            <a:r>
              <a:rPr lang="en-US" altLang="zh-CN" dirty="0"/>
              <a:t>(java7)</a:t>
            </a:r>
          </a:p>
          <a:p>
            <a:r>
              <a:rPr lang="zh-CN" altLang="en-US" dirty="0"/>
              <a:t>编译器编译时，会忽略分隔符</a:t>
            </a:r>
            <a:endParaRPr lang="en-US" altLang="zh-CN" dirty="0"/>
          </a:p>
          <a:p>
            <a:r>
              <a:rPr lang="zh-CN" altLang="en-US" dirty="0"/>
              <a:t>分隔符，适合在定义常量时使用</a:t>
            </a:r>
          </a:p>
        </p:txBody>
      </p:sp>
      <p:sp>
        <p:nvSpPr>
          <p:cNvPr id="4" name="灯片编号占位符 3"/>
          <p:cNvSpPr>
            <a:spLocks noGrp="1"/>
          </p:cNvSpPr>
          <p:nvPr>
            <p:ph type="sldNum" sz="quarter" idx="4294967295"/>
          </p:nvPr>
        </p:nvSpPr>
        <p:spPr/>
        <p:txBody>
          <a:bodyPr/>
          <a:lstStyle/>
          <a:p>
            <a:fld id="{0C913308-F349-4B6D-A68A-DD1791B4A57B}" type="slidenum">
              <a:rPr lang="zh-CN" altLang="en-US" smtClean="0"/>
              <a:pPr/>
              <a:t>16</a:t>
            </a:fld>
            <a:endParaRPr lang="zh-CN" alt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91098"/>
            <a:ext cx="52197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391098"/>
            <a:ext cx="20478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74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71800" y="185025"/>
            <a:ext cx="3988558" cy="781814"/>
          </a:xfrm>
        </p:spPr>
        <p:txBody>
          <a:bodyPr>
            <a:normAutofit/>
          </a:bodyPr>
          <a:lstStyle/>
          <a:p>
            <a:r>
              <a:rPr lang="zh-CN" altLang="en-US" sz="3200" b="1" dirty="0" smtClean="0">
                <a:latin typeface="+mn-lt"/>
                <a:ea typeface="宋体" pitchFamily="2" charset="-122"/>
                <a:cs typeface="Times New Roman" pitchFamily="18" charset="0"/>
              </a:rPr>
              <a:t>字符类型：</a:t>
            </a:r>
            <a:r>
              <a:rPr lang="en-US" altLang="zh-CN" sz="3200" b="1" dirty="0" smtClean="0">
                <a:latin typeface="+mn-lt"/>
                <a:ea typeface="宋体" pitchFamily="2" charset="-122"/>
                <a:cs typeface="Times New Roman" pitchFamily="18" charset="0"/>
              </a:rPr>
              <a:t>char</a:t>
            </a:r>
            <a:endParaRPr lang="zh-CN" altLang="en-US" sz="3200" b="1"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916832"/>
            <a:ext cx="8640960" cy="3845023"/>
          </a:xfrm>
        </p:spPr>
        <p:txBody>
          <a:bodyPr>
            <a:noAutofit/>
          </a:bodyPr>
          <a:lstStyle/>
          <a:p>
            <a:pPr>
              <a:buFont typeface="Wingdings" pitchFamily="2" charset="2"/>
              <a:buChar char="l"/>
            </a:pPr>
            <a:r>
              <a:rPr lang="en-US" altLang="zh-CN" sz="2400" dirty="0" smtClean="0">
                <a:ea typeface="宋体" pitchFamily="2" charset="-122"/>
                <a:cs typeface="Times New Roman" pitchFamily="18" charset="0"/>
              </a:rPr>
              <a:t>char </a:t>
            </a:r>
            <a:r>
              <a:rPr lang="zh-CN" altLang="en-US" sz="2400" dirty="0" smtClean="0">
                <a:ea typeface="宋体" pitchFamily="2" charset="-122"/>
                <a:cs typeface="Times New Roman" pitchFamily="18" charset="0"/>
              </a:rPr>
              <a:t>型数据用来表示通常意义上</a:t>
            </a:r>
            <a:r>
              <a:rPr lang="en-US" altLang="zh-CN" sz="2400" dirty="0" smtClean="0">
                <a:ea typeface="宋体" pitchFamily="2" charset="-122"/>
                <a:cs typeface="Times New Roman" pitchFamily="18" charset="0"/>
              </a:rPr>
              <a:t>“</a:t>
            </a:r>
            <a:r>
              <a:rPr lang="zh-CN" altLang="en-US" sz="2400" dirty="0" smtClean="0">
                <a:solidFill>
                  <a:srgbClr val="C00000"/>
                </a:solidFill>
                <a:ea typeface="宋体" pitchFamily="2" charset="-122"/>
                <a:cs typeface="Times New Roman" pitchFamily="18" charset="0"/>
              </a:rPr>
              <a:t>字符</a:t>
            </a:r>
            <a:r>
              <a:rPr lang="en-US" altLang="zh-CN" sz="2400" dirty="0" smtClean="0">
                <a:ea typeface="宋体" pitchFamily="2" charset="-122"/>
                <a:cs typeface="Times New Roman" pitchFamily="18" charset="0"/>
              </a:rPr>
              <a:t>”(2</a:t>
            </a:r>
            <a:r>
              <a:rPr lang="zh-CN" altLang="en-US" sz="2400" dirty="0" smtClean="0">
                <a:ea typeface="宋体" pitchFamily="2" charset="-122"/>
                <a:cs typeface="Times New Roman" pitchFamily="18" charset="0"/>
              </a:rPr>
              <a:t>字节</a:t>
            </a:r>
            <a:r>
              <a:rPr lang="en-US" altLang="zh-CN" sz="2400" dirty="0" smtClean="0">
                <a:ea typeface="宋体" pitchFamily="2" charset="-122"/>
                <a:cs typeface="Times New Roman" pitchFamily="18" charset="0"/>
              </a:rPr>
              <a:t>)</a:t>
            </a:r>
            <a:endParaRPr lang="zh-CN" altLang="en-US" sz="2400" dirty="0" smtClean="0">
              <a:ea typeface="宋体" pitchFamily="2" charset="-122"/>
              <a:cs typeface="Times New Roman" pitchFamily="18" charset="0"/>
            </a:endParaRPr>
          </a:p>
          <a:p>
            <a:pPr>
              <a:buFont typeface="Wingdings" pitchFamily="2" charset="2"/>
              <a:buChar char="l"/>
            </a:pPr>
            <a:r>
              <a:rPr lang="zh-CN" altLang="en-US" sz="2400" dirty="0" smtClean="0">
                <a:ea typeface="宋体" pitchFamily="2" charset="-122"/>
                <a:cs typeface="Times New Roman" pitchFamily="18" charset="0"/>
              </a:rPr>
              <a:t>字符型常量的三种表现形式：</a:t>
            </a:r>
            <a:endParaRPr lang="en-US" altLang="zh-CN" sz="2400"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字符常量是用单引号</a:t>
            </a:r>
            <a:r>
              <a:rPr lang="en-US" altLang="zh-CN" dirty="0" smtClean="0">
                <a:ea typeface="宋体" pitchFamily="2" charset="-122"/>
                <a:cs typeface="Times New Roman" pitchFamily="18" charset="0"/>
              </a:rPr>
              <a:t>(</a:t>
            </a:r>
            <a:r>
              <a:rPr lang="en-US" altLang="zh-CN" dirty="0" smtClean="0">
                <a:solidFill>
                  <a:srgbClr val="FF0000"/>
                </a:solidFill>
                <a:ea typeface="宋体" pitchFamily="2" charset="-122"/>
                <a:cs typeface="Times New Roman" pitchFamily="18" charset="0"/>
              </a:rPr>
              <a:t>‘ ’</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括起来的单个字符，涵盖世界上所有书面语</a:t>
            </a:r>
            <a:r>
              <a:rPr lang="zh-CN" altLang="en-US" sz="2400" dirty="0" smtClean="0">
                <a:ea typeface="宋体" pitchFamily="2" charset="-122"/>
                <a:cs typeface="Times New Roman" pitchFamily="18" charset="0"/>
              </a:rPr>
              <a:t>的字符。例如：</a:t>
            </a:r>
            <a:r>
              <a:rPr lang="en-US" altLang="zh-CN" sz="2400" dirty="0" smtClean="0">
                <a:ea typeface="宋体" pitchFamily="2" charset="-122"/>
                <a:cs typeface="Times New Roman" pitchFamily="18" charset="0"/>
              </a:rPr>
              <a:t>char c1 = 'a';   char c2 = '</a:t>
            </a:r>
            <a:r>
              <a:rPr lang="zh-CN" altLang="en-US" sz="2400" dirty="0" smtClean="0">
                <a:ea typeface="宋体" pitchFamily="2" charset="-122"/>
                <a:cs typeface="Times New Roman" pitchFamily="18" charset="0"/>
              </a:rPr>
              <a:t>中</a:t>
            </a:r>
            <a:r>
              <a:rPr lang="en-US" altLang="zh-CN" sz="2400" dirty="0" smtClean="0">
                <a:ea typeface="宋体" pitchFamily="2" charset="-122"/>
                <a:cs typeface="Times New Roman" pitchFamily="18" charset="0"/>
              </a:rPr>
              <a:t>'; char c3 =  '9';</a:t>
            </a:r>
          </a:p>
          <a:p>
            <a:pPr lvl="1">
              <a:buFont typeface="Wingdings" pitchFamily="2" charset="2"/>
              <a:buChar char="Ø"/>
            </a:pPr>
            <a:r>
              <a:rPr lang="az-Cyrl-AZ" altLang="zh-CN" sz="2400" dirty="0" smtClean="0">
                <a:ea typeface="宋体" pitchFamily="2" charset="-122"/>
                <a:cs typeface="Times New Roman" pitchFamily="18" charset="0"/>
              </a:rPr>
              <a:t> </a:t>
            </a:r>
            <a:r>
              <a:rPr lang="en-US" altLang="zh-CN" sz="2400" dirty="0" smtClean="0">
                <a:ea typeface="宋体" pitchFamily="2" charset="-122"/>
                <a:cs typeface="Times New Roman" pitchFamily="18" charset="0"/>
              </a:rPr>
              <a:t>Java</a:t>
            </a:r>
            <a:r>
              <a:rPr lang="zh-CN" altLang="en-US" sz="2400" dirty="0" smtClean="0">
                <a:ea typeface="宋体" pitchFamily="2" charset="-122"/>
                <a:cs typeface="Times New Roman" pitchFamily="18" charset="0"/>
              </a:rPr>
              <a:t>中还允许使用转义字符‘</a:t>
            </a:r>
            <a:r>
              <a:rPr lang="en-US" altLang="zh-CN" sz="2400" dirty="0" smtClean="0">
                <a:ea typeface="宋体" pitchFamily="2" charset="-122"/>
                <a:cs typeface="Times New Roman" pitchFamily="18" charset="0"/>
              </a:rPr>
              <a:t>\’</a:t>
            </a:r>
            <a:r>
              <a:rPr lang="zh-CN" altLang="en-US" sz="2400" dirty="0" smtClean="0">
                <a:ea typeface="宋体" pitchFamily="2" charset="-122"/>
                <a:cs typeface="Times New Roman" pitchFamily="18" charset="0"/>
              </a:rPr>
              <a:t>来将其后的字符转变为特殊字符型常量。例如：</a:t>
            </a:r>
            <a:r>
              <a:rPr lang="en-US" altLang="zh-CN" sz="2400" dirty="0" smtClean="0">
                <a:ea typeface="宋体" pitchFamily="2" charset="-122"/>
                <a:cs typeface="Times New Roman" pitchFamily="18" charset="0"/>
              </a:rPr>
              <a:t>char c3 = ‘\n’;  </a:t>
            </a:r>
            <a:r>
              <a:rPr lang="en-US" altLang="zh-CN" dirty="0" smtClean="0">
                <a:ea typeface="宋体" pitchFamily="2" charset="-122"/>
                <a:cs typeface="Times New Roman" pitchFamily="18" charset="0"/>
              </a:rPr>
              <a:t>//</a:t>
            </a:r>
            <a:r>
              <a:rPr lang="en-US" altLang="zh-CN" sz="2400" dirty="0" smtClean="0">
                <a:ea typeface="宋体" pitchFamily="2" charset="-122"/>
                <a:cs typeface="Times New Roman" pitchFamily="18" charset="0"/>
              </a:rPr>
              <a:t> '\n'</a:t>
            </a:r>
            <a:r>
              <a:rPr lang="zh-CN" altLang="en-US" sz="2400" dirty="0" smtClean="0">
                <a:ea typeface="宋体" pitchFamily="2" charset="-122"/>
                <a:cs typeface="Times New Roman" pitchFamily="18" charset="0"/>
              </a:rPr>
              <a:t>表示换行符</a:t>
            </a:r>
          </a:p>
          <a:p>
            <a:pPr lvl="1">
              <a:buFont typeface="Wingdings" pitchFamily="2" charset="2"/>
              <a:buChar char="Ø"/>
            </a:pPr>
            <a:r>
              <a:rPr lang="zh-CN" altLang="en-US" dirty="0" smtClean="0">
                <a:ea typeface="宋体" pitchFamily="2" charset="-122"/>
                <a:cs typeface="Times New Roman" pitchFamily="18" charset="0"/>
              </a:rPr>
              <a:t>直接使用 </a:t>
            </a:r>
            <a:r>
              <a:rPr lang="en-US" altLang="zh-CN" dirty="0" smtClean="0">
                <a:solidFill>
                  <a:srgbClr val="C00000"/>
                </a:solidFill>
                <a:ea typeface="宋体" pitchFamily="2" charset="-122"/>
                <a:cs typeface="Times New Roman" pitchFamily="18" charset="0"/>
              </a:rPr>
              <a:t>Unicode</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值来表示字符型常量：‘</a:t>
            </a:r>
            <a:r>
              <a:rPr lang="en-US" altLang="zh-CN" dirty="0" smtClean="0">
                <a:ea typeface="宋体" pitchFamily="2" charset="-122"/>
                <a:cs typeface="Times New Roman" pitchFamily="18" charset="0"/>
              </a:rPr>
              <a:t>\</a:t>
            </a:r>
            <a:r>
              <a:rPr lang="en-US" altLang="zh-CN" dirty="0" err="1" smtClean="0">
                <a:ea typeface="宋体" pitchFamily="2" charset="-122"/>
                <a:cs typeface="Times New Roman" pitchFamily="18" charset="0"/>
              </a:rPr>
              <a:t>uXXXX</a:t>
            </a:r>
            <a:r>
              <a:rPr lang="en-US" altLang="zh-CN" dirty="0" smtClean="0">
                <a:ea typeface="宋体" pitchFamily="2" charset="-122"/>
                <a:cs typeface="Times New Roman" pitchFamily="18" charset="0"/>
              </a:rPr>
              <a:t>’</a:t>
            </a:r>
            <a:r>
              <a:rPr lang="zh-CN" altLang="en-US" dirty="0" smtClean="0">
                <a:ea typeface="宋体" pitchFamily="2" charset="-122"/>
                <a:cs typeface="Times New Roman" pitchFamily="18" charset="0"/>
              </a:rPr>
              <a:t>。其中，</a:t>
            </a:r>
            <a:r>
              <a:rPr lang="en-US" altLang="zh-CN" dirty="0" smtClean="0">
                <a:ea typeface="宋体" pitchFamily="2" charset="-122"/>
                <a:cs typeface="Times New Roman" pitchFamily="18" charset="0"/>
              </a:rPr>
              <a:t>XXXX</a:t>
            </a:r>
            <a:r>
              <a:rPr lang="zh-CN" altLang="en-US" dirty="0" smtClean="0">
                <a:ea typeface="宋体" pitchFamily="2" charset="-122"/>
                <a:cs typeface="Times New Roman" pitchFamily="18" charset="0"/>
              </a:rPr>
              <a:t>代表一个十六进制整数。如：</a:t>
            </a:r>
            <a:r>
              <a:rPr lang="en-US" altLang="zh-CN" smtClean="0">
                <a:ea typeface="宋体" pitchFamily="2" charset="-122"/>
                <a:cs typeface="Times New Roman" pitchFamily="18" charset="0"/>
              </a:rPr>
              <a:t>\u0061</a:t>
            </a:r>
            <a:r>
              <a:rPr lang="zh-CN" altLang="en-US" smtClean="0">
                <a:ea typeface="宋体" pitchFamily="2" charset="-122"/>
                <a:cs typeface="Times New Roman" pitchFamily="18" charset="0"/>
              </a:rPr>
              <a:t>表示 </a:t>
            </a:r>
            <a:r>
              <a:rPr lang="en-US" altLang="zh-CN" smtClean="0">
                <a:ea typeface="宋体" pitchFamily="2" charset="-122"/>
                <a:cs typeface="Times New Roman" pitchFamily="18" charset="0"/>
              </a:rPr>
              <a:t>a</a:t>
            </a:r>
            <a:r>
              <a:rPr lang="zh-CN" altLang="en-US" sz="2400" smtClean="0">
                <a:ea typeface="宋体" pitchFamily="2" charset="-122"/>
                <a:cs typeface="Times New Roman" pitchFamily="18" charset="0"/>
              </a:rPr>
              <a:t>。</a:t>
            </a:r>
            <a:endParaRPr lang="zh-CN" altLang="en-US" sz="2400" dirty="0" smtClean="0">
              <a:ea typeface="宋体" pitchFamily="2" charset="-122"/>
              <a:cs typeface="Times New Roman" pitchFamily="18" charset="0"/>
            </a:endParaRPr>
          </a:p>
          <a:p>
            <a:pPr>
              <a:buFont typeface="Wingdings" pitchFamily="2" charset="2"/>
              <a:buChar char="l"/>
            </a:pPr>
            <a:r>
              <a:rPr lang="en-US" altLang="zh-CN" sz="2400" dirty="0" smtClean="0">
                <a:ea typeface="宋体" pitchFamily="2" charset="-122"/>
                <a:cs typeface="Times New Roman" pitchFamily="18" charset="0"/>
              </a:rPr>
              <a:t>char</a:t>
            </a:r>
            <a:r>
              <a:rPr lang="zh-CN" altLang="en-US" sz="2400" dirty="0" smtClean="0">
                <a:ea typeface="宋体" pitchFamily="2" charset="-122"/>
                <a:cs typeface="Times New Roman" pitchFamily="18" charset="0"/>
              </a:rPr>
              <a:t>类型是</a:t>
            </a:r>
            <a:r>
              <a:rPr lang="zh-CN" altLang="en-US" sz="2400" dirty="0" smtClean="0">
                <a:solidFill>
                  <a:srgbClr val="FF0000"/>
                </a:solidFill>
                <a:ea typeface="宋体" pitchFamily="2" charset="-122"/>
                <a:cs typeface="Times New Roman" pitchFamily="18" charset="0"/>
              </a:rPr>
              <a:t>可以进行运算</a:t>
            </a:r>
            <a:r>
              <a:rPr lang="zh-CN" altLang="en-US" sz="2400" dirty="0" smtClean="0">
                <a:ea typeface="宋体" pitchFamily="2" charset="-122"/>
                <a:cs typeface="Times New Roman" pitchFamily="18" charset="0"/>
              </a:rPr>
              <a:t>的。因为它都对应有</a:t>
            </a:r>
            <a:r>
              <a:rPr lang="en-US" altLang="zh-CN" sz="2400" dirty="0" smtClean="0">
                <a:solidFill>
                  <a:srgbClr val="C00000"/>
                </a:solidFill>
                <a:ea typeface="宋体" pitchFamily="2" charset="-122"/>
                <a:cs typeface="Times New Roman" pitchFamily="18" charset="0"/>
              </a:rPr>
              <a:t>Unicode</a:t>
            </a:r>
            <a:r>
              <a:rPr lang="zh-CN" altLang="en-US" sz="2400" dirty="0" smtClean="0">
                <a:ea typeface="宋体" pitchFamily="2" charset="-122"/>
                <a:cs typeface="Times New Roman" pitchFamily="18" charset="0"/>
              </a:rPr>
              <a:t>码。</a:t>
            </a:r>
            <a:endParaRPr lang="en-US" altLang="zh-CN" sz="2400" dirty="0" smtClean="0">
              <a:ea typeface="宋体" pitchFamily="2" charset="-122"/>
              <a:cs typeface="Times New Roman" pitchFamily="18" charset="0"/>
            </a:endParaRPr>
          </a:p>
        </p:txBody>
      </p:sp>
      <p:pic>
        <p:nvPicPr>
          <p:cNvPr id="4" name="Picture 4"/>
          <p:cNvPicPr>
            <a:picLocks noChangeAspect="1" noChangeArrowheads="1"/>
          </p:cNvPicPr>
          <p:nvPr/>
        </p:nvPicPr>
        <p:blipFill>
          <a:blip r:embed="rId3"/>
          <a:srcRect/>
          <a:stretch>
            <a:fillRect/>
          </a:stretch>
        </p:blipFill>
        <p:spPr bwMode="auto">
          <a:xfrm>
            <a:off x="7153510" y="16846"/>
            <a:ext cx="1957302" cy="2836090"/>
          </a:xfrm>
          <a:prstGeom prst="rect">
            <a:avLst/>
          </a:prstGeom>
          <a:noFill/>
          <a:ln w="9525">
            <a:noFill/>
            <a:miter lim="800000"/>
            <a:headEnd/>
            <a:tailEnd/>
          </a:ln>
          <a:effectLst/>
        </p:spPr>
      </p:pic>
    </p:spTree>
    <p:extLst>
      <p:ext uri="{BB962C8B-B14F-4D97-AF65-F5344CB8AC3E}">
        <p14:creationId xmlns:p14="http://schemas.microsoft.com/office/powerpoint/2010/main" val="390454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57500" y="260648"/>
            <a:ext cx="6286500" cy="642937"/>
          </a:xfrm>
        </p:spPr>
        <p:txBody>
          <a:bodyPr/>
          <a:lstStyle/>
          <a:p>
            <a:pPr eaLnBrk="1" hangingPunct="1"/>
            <a:r>
              <a:rPr lang="zh-CN" altLang="en-US" sz="2800" b="1" dirty="0" smtClean="0">
                <a:solidFill>
                  <a:srgbClr val="F8F8F8"/>
                </a:solidFill>
                <a:latin typeface="宋体" pitchFamily="2" charset="-122"/>
              </a:rPr>
              <a:t>基本数据类型转换</a:t>
            </a:r>
          </a:p>
        </p:txBody>
      </p:sp>
      <p:sp>
        <p:nvSpPr>
          <p:cNvPr id="14339" name="Rectangle 3"/>
          <p:cNvSpPr>
            <a:spLocks noGrp="1" noChangeArrowheads="1"/>
          </p:cNvSpPr>
          <p:nvPr>
            <p:ph type="body" idx="1"/>
          </p:nvPr>
        </p:nvSpPr>
        <p:spPr>
          <a:xfrm>
            <a:off x="251520" y="1052736"/>
            <a:ext cx="8501062" cy="5143500"/>
          </a:xfrm>
        </p:spPr>
        <p:txBody>
          <a:bodyPr/>
          <a:lstStyle/>
          <a:p>
            <a:pPr eaLnBrk="1" hangingPunct="1">
              <a:lnSpc>
                <a:spcPct val="90000"/>
              </a:lnSpc>
            </a:pPr>
            <a:r>
              <a:rPr lang="en-US" altLang="zh-CN" sz="2400" b="1" dirty="0" smtClean="0">
                <a:solidFill>
                  <a:srgbClr val="0000FF"/>
                </a:solidFill>
              </a:rPr>
              <a:t>Java</a:t>
            </a:r>
            <a:r>
              <a:rPr lang="zh-CN" altLang="en-US" sz="2400" b="1" dirty="0" smtClean="0">
                <a:solidFill>
                  <a:srgbClr val="0000FF"/>
                </a:solidFill>
              </a:rPr>
              <a:t>中数据的基本类型</a:t>
            </a:r>
            <a:r>
              <a:rPr lang="en-US" altLang="zh-CN" sz="2400" b="1" dirty="0" smtClean="0">
                <a:solidFill>
                  <a:srgbClr val="0000FF"/>
                </a:solidFill>
              </a:rPr>
              <a:t>(</a:t>
            </a:r>
            <a:r>
              <a:rPr lang="zh-CN" altLang="en-US" sz="2400" b="1" dirty="0" smtClean="0">
                <a:solidFill>
                  <a:srgbClr val="0000FF"/>
                </a:solidFill>
              </a:rPr>
              <a:t>不包括逻辑类型</a:t>
            </a:r>
            <a:r>
              <a:rPr lang="en-US" altLang="zh-CN" sz="2400" b="1" dirty="0" smtClean="0">
                <a:solidFill>
                  <a:srgbClr val="0000FF"/>
                </a:solidFill>
              </a:rPr>
              <a:t>)</a:t>
            </a:r>
            <a:r>
              <a:rPr lang="zh-CN" altLang="en-US" sz="2400" b="1" dirty="0" smtClean="0">
                <a:solidFill>
                  <a:srgbClr val="0000FF"/>
                </a:solidFill>
              </a:rPr>
              <a:t>按精度从“低”到“高”排列：</a:t>
            </a:r>
          </a:p>
          <a:p>
            <a:pPr lvl="1" eaLnBrk="1" hangingPunct="1">
              <a:lnSpc>
                <a:spcPct val="90000"/>
              </a:lnSpc>
            </a:pPr>
            <a:r>
              <a:rPr lang="en-US" altLang="zh-CN" sz="2200" dirty="0" smtClean="0"/>
              <a:t>byte  short  char  </a:t>
            </a:r>
            <a:r>
              <a:rPr lang="en-US" altLang="zh-CN" sz="2200" dirty="0" err="1" smtClean="0"/>
              <a:t>int</a:t>
            </a:r>
            <a:r>
              <a:rPr lang="en-US" altLang="zh-CN" sz="2200" dirty="0" smtClean="0"/>
              <a:t>  long  float  </a:t>
            </a:r>
            <a:r>
              <a:rPr lang="en-US" altLang="zh-CN" sz="2200" smtClean="0"/>
              <a:t>double</a:t>
            </a:r>
            <a:r>
              <a:rPr lang="en-US" altLang="zh-CN" sz="2200" b="1" smtClean="0"/>
              <a:t> </a:t>
            </a:r>
          </a:p>
          <a:p>
            <a:pPr lvl="1" eaLnBrk="1" hangingPunct="1">
              <a:lnSpc>
                <a:spcPct val="90000"/>
              </a:lnSpc>
            </a:pPr>
            <a:endParaRPr lang="en-US" altLang="zh-CN" sz="2200">
              <a:solidFill>
                <a:srgbClr val="FF0066"/>
              </a:solidFill>
            </a:endParaRPr>
          </a:p>
          <a:p>
            <a:pPr marL="457200" lvl="1" indent="0" eaLnBrk="1" hangingPunct="1">
              <a:lnSpc>
                <a:spcPct val="90000"/>
              </a:lnSpc>
              <a:buNone/>
            </a:pPr>
            <a:endParaRPr lang="en-US" altLang="zh-CN" sz="2200" b="1" dirty="0" smtClean="0">
              <a:solidFill>
                <a:srgbClr val="FF0066"/>
              </a:solidFill>
            </a:endParaRPr>
          </a:p>
          <a:p>
            <a:pPr eaLnBrk="1" hangingPunct="1">
              <a:lnSpc>
                <a:spcPct val="90000"/>
              </a:lnSpc>
            </a:pPr>
            <a:r>
              <a:rPr lang="zh-CN" altLang="en-US" sz="2400" b="1" dirty="0" smtClean="0">
                <a:solidFill>
                  <a:srgbClr val="0000FF"/>
                </a:solidFill>
              </a:rPr>
              <a:t>规则：</a:t>
            </a:r>
          </a:p>
          <a:p>
            <a:pPr lvl="1" eaLnBrk="1" hangingPunct="1">
              <a:lnSpc>
                <a:spcPct val="90000"/>
              </a:lnSpc>
            </a:pPr>
            <a:r>
              <a:rPr lang="zh-CN" altLang="en-US" sz="2200" smtClean="0"/>
              <a:t>当把容量小的</a:t>
            </a:r>
            <a:r>
              <a:rPr lang="zh-CN" altLang="en-US" sz="2200" dirty="0" smtClean="0"/>
              <a:t>变量的值</a:t>
            </a:r>
            <a:r>
              <a:rPr lang="zh-CN" altLang="en-US" sz="2200" smtClean="0"/>
              <a:t>赋给容量大的</a:t>
            </a:r>
            <a:r>
              <a:rPr lang="zh-CN" altLang="en-US" sz="2200" dirty="0" smtClean="0"/>
              <a:t>变量时，系统自动完成数据类型的转换。</a:t>
            </a:r>
          </a:p>
          <a:p>
            <a:pPr lvl="1" eaLnBrk="1" hangingPunct="1">
              <a:lnSpc>
                <a:spcPct val="90000"/>
              </a:lnSpc>
              <a:buFontTx/>
              <a:buNone/>
            </a:pPr>
            <a:r>
              <a:rPr lang="zh-CN" altLang="en-US" sz="2200" dirty="0" smtClean="0"/>
              <a:t>     例如：</a:t>
            </a:r>
            <a:r>
              <a:rPr lang="en-US" altLang="zh-CN" sz="2200" dirty="0" smtClean="0">
                <a:solidFill>
                  <a:srgbClr val="0000FF"/>
                </a:solidFill>
              </a:rPr>
              <a:t>float x=100;</a:t>
            </a:r>
            <a:r>
              <a:rPr lang="en-US" altLang="zh-CN" sz="2200" dirty="0" smtClean="0"/>
              <a:t> </a:t>
            </a:r>
          </a:p>
          <a:p>
            <a:pPr lvl="1" eaLnBrk="1" hangingPunct="1">
              <a:lnSpc>
                <a:spcPct val="90000"/>
              </a:lnSpc>
            </a:pPr>
            <a:r>
              <a:rPr lang="zh-CN" altLang="en-US" sz="2200" smtClean="0"/>
              <a:t>当把容量大的</a:t>
            </a:r>
            <a:r>
              <a:rPr lang="zh-CN" altLang="en-US" sz="2200" dirty="0" smtClean="0"/>
              <a:t>变量的值</a:t>
            </a:r>
            <a:r>
              <a:rPr lang="zh-CN" altLang="en-US" sz="2200" smtClean="0"/>
              <a:t>赋给容量小的</a:t>
            </a:r>
            <a:r>
              <a:rPr lang="zh-CN" altLang="en-US" sz="2200" dirty="0" smtClean="0"/>
              <a:t>变量时，必须使用显示类型转换运算。显示转换的格式：（类型名）要转换的值</a:t>
            </a:r>
            <a:r>
              <a:rPr lang="en-US" altLang="zh-CN" sz="2200" dirty="0" smtClean="0"/>
              <a:t>;</a:t>
            </a:r>
            <a:r>
              <a:rPr lang="zh-CN" altLang="en-US" sz="2200" dirty="0" smtClean="0"/>
              <a:t>例如：</a:t>
            </a:r>
            <a:r>
              <a:rPr lang="en-US" altLang="zh-CN" sz="2200" dirty="0" err="1" smtClean="0">
                <a:solidFill>
                  <a:srgbClr val="0000FF"/>
                </a:solidFill>
              </a:rPr>
              <a:t>int</a:t>
            </a:r>
            <a:r>
              <a:rPr lang="en-US" altLang="zh-CN" sz="2200" dirty="0" smtClean="0">
                <a:solidFill>
                  <a:srgbClr val="0000FF"/>
                </a:solidFill>
              </a:rPr>
              <a:t> x=(</a:t>
            </a:r>
            <a:r>
              <a:rPr lang="en-US" altLang="zh-CN" sz="2200" dirty="0" err="1" smtClean="0">
                <a:solidFill>
                  <a:srgbClr val="0000FF"/>
                </a:solidFill>
              </a:rPr>
              <a:t>int</a:t>
            </a:r>
            <a:r>
              <a:rPr lang="en-US" altLang="zh-CN" sz="2200" dirty="0" smtClean="0">
                <a:solidFill>
                  <a:srgbClr val="0000FF"/>
                </a:solidFill>
              </a:rPr>
              <a:t>)34.89; </a:t>
            </a:r>
          </a:p>
          <a:p>
            <a:pPr lvl="1" eaLnBrk="1" hangingPunct="1">
              <a:lnSpc>
                <a:spcPct val="90000"/>
              </a:lnSpc>
            </a:pPr>
            <a:r>
              <a:rPr lang="zh-CN" altLang="en-US" sz="2200" dirty="0" smtClean="0"/>
              <a:t>当把一个</a:t>
            </a:r>
            <a:r>
              <a:rPr lang="en-US" altLang="zh-CN" sz="2200" dirty="0" err="1" smtClean="0"/>
              <a:t>int</a:t>
            </a:r>
            <a:r>
              <a:rPr lang="zh-CN" altLang="en-US" sz="2200" dirty="0" smtClean="0"/>
              <a:t>型常量赋值给一个</a:t>
            </a:r>
            <a:r>
              <a:rPr lang="en-US" altLang="zh-CN" sz="2200" dirty="0" smtClean="0"/>
              <a:t>byte</a:t>
            </a:r>
            <a:r>
              <a:rPr lang="zh-CN" altLang="en-US" sz="2200" dirty="0" smtClean="0"/>
              <a:t>和</a:t>
            </a:r>
            <a:r>
              <a:rPr lang="en-US" altLang="zh-CN" sz="2200" dirty="0" smtClean="0"/>
              <a:t>short</a:t>
            </a:r>
            <a:r>
              <a:rPr lang="zh-CN" altLang="en-US" sz="2200" dirty="0" smtClean="0"/>
              <a:t>型变量时，不可以超出这些变量的取值范围，否则必须进行类型转换运算；</a:t>
            </a:r>
            <a:r>
              <a:rPr lang="zh-CN" altLang="en-US" sz="2200" b="1" dirty="0" smtClean="0"/>
              <a:t> </a:t>
            </a:r>
          </a:p>
          <a:p>
            <a:pPr eaLnBrk="1" hangingPunct="1">
              <a:lnSpc>
                <a:spcPct val="90000"/>
              </a:lnSpc>
              <a:buFont typeface="Wingdings" pitchFamily="2" charset="2"/>
              <a:buNone/>
            </a:pPr>
            <a:r>
              <a:rPr lang="zh-CN" altLang="en-US" sz="2400" dirty="0" smtClean="0"/>
              <a:t>例如：</a:t>
            </a:r>
            <a:r>
              <a:rPr lang="zh-CN" altLang="en-US" sz="2400" b="1" dirty="0" smtClean="0"/>
              <a:t> </a:t>
            </a:r>
            <a:r>
              <a:rPr lang="en-US" altLang="zh-CN" sz="2400" dirty="0" smtClean="0"/>
              <a:t>byte b=128;(error)  byte b=(byte)128(ok)</a:t>
            </a:r>
            <a:endParaRPr lang="en-US" altLang="zh-CN" sz="2400" b="1"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132856"/>
            <a:ext cx="8496944" cy="79208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Box 4"/>
          <p:cNvSpPr txBox="1">
            <a:spLocks noChangeArrowheads="1"/>
          </p:cNvSpPr>
          <p:nvPr/>
        </p:nvSpPr>
        <p:spPr bwMode="auto">
          <a:xfrm>
            <a:off x="7308304" y="260648"/>
            <a:ext cx="19442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sz="3600" b="1" smtClean="0">
                <a:solidFill>
                  <a:schemeClr val="bg1"/>
                </a:solidFill>
              </a:rPr>
              <a:t>练习</a:t>
            </a:r>
            <a:endParaRPr lang="zh-CN" altLang="en-US" sz="3200" dirty="0">
              <a:solidFill>
                <a:schemeClr val="bg1"/>
              </a:solidFill>
            </a:endParaRPr>
          </a:p>
        </p:txBody>
      </p:sp>
      <p:sp>
        <p:nvSpPr>
          <p:cNvPr id="27653" name="TextBox 5"/>
          <p:cNvSpPr txBox="1">
            <a:spLocks noChangeArrowheads="1"/>
          </p:cNvSpPr>
          <p:nvPr/>
        </p:nvSpPr>
        <p:spPr bwMode="auto">
          <a:xfrm>
            <a:off x="683568" y="1367520"/>
            <a:ext cx="820891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l" eaLnBrk="1" hangingPunct="1"/>
            <a:r>
              <a:rPr lang="en-US" altLang="zh-CN" dirty="0" smtClean="0"/>
              <a:t>1</a:t>
            </a:r>
            <a:r>
              <a:rPr lang="zh-CN" altLang="en-US" dirty="0"/>
              <a:t>）</a:t>
            </a:r>
            <a:r>
              <a:rPr lang="en-US" altLang="zh-CN" dirty="0"/>
              <a:t>short  s = 5;</a:t>
            </a:r>
          </a:p>
          <a:p>
            <a:pPr algn="l" eaLnBrk="1" hangingPunct="1"/>
            <a:r>
              <a:rPr lang="en-US" altLang="zh-CN" dirty="0">
                <a:solidFill>
                  <a:srgbClr val="FF0000"/>
                </a:solidFill>
              </a:rPr>
              <a:t>      s = s-2;                       </a:t>
            </a:r>
            <a:r>
              <a:rPr lang="en-US" altLang="zh-CN" dirty="0"/>
              <a:t>//</a:t>
            </a:r>
            <a:r>
              <a:rPr lang="zh-CN" altLang="en-US" dirty="0"/>
              <a:t>判</a:t>
            </a:r>
            <a:r>
              <a:rPr lang="zh-CN" altLang="en-US"/>
              <a:t>断</a:t>
            </a:r>
            <a:r>
              <a:rPr lang="zh-CN" altLang="en-US" smtClean="0"/>
              <a:t>：</a:t>
            </a:r>
            <a:endParaRPr lang="en-US" altLang="zh-CN" smtClean="0"/>
          </a:p>
          <a:p>
            <a:pPr algn="l" eaLnBrk="1" hangingPunct="1"/>
            <a:r>
              <a:rPr lang="en-US" altLang="zh-CN" smtClean="0"/>
              <a:t>2</a:t>
            </a:r>
            <a:r>
              <a:rPr lang="zh-CN" altLang="en-US" smtClean="0"/>
              <a:t>）</a:t>
            </a:r>
            <a:r>
              <a:rPr lang="en-US" altLang="zh-CN" smtClean="0"/>
              <a:t> byte b = 5;</a:t>
            </a:r>
          </a:p>
          <a:p>
            <a:pPr algn="l" eaLnBrk="1" hangingPunct="1"/>
            <a:r>
              <a:rPr lang="en-US" altLang="zh-CN" smtClean="0"/>
              <a:t>       </a:t>
            </a:r>
            <a:r>
              <a:rPr lang="en-US" altLang="zh-CN"/>
              <a:t>short s = 3</a:t>
            </a:r>
            <a:r>
              <a:rPr lang="en-US" altLang="zh-CN" smtClean="0"/>
              <a:t>;</a:t>
            </a:r>
          </a:p>
          <a:p>
            <a:pPr algn="l" eaLnBrk="1" hangingPunct="1"/>
            <a:r>
              <a:rPr lang="en-US" altLang="zh-CN"/>
              <a:t> </a:t>
            </a:r>
            <a:r>
              <a:rPr lang="en-US" altLang="zh-CN" smtClean="0"/>
              <a:t>      s=b</a:t>
            </a:r>
            <a:r>
              <a:rPr lang="zh-CN" altLang="en-US" smtClean="0"/>
              <a:t>；</a:t>
            </a:r>
            <a:endParaRPr lang="en-US" altLang="zh-CN"/>
          </a:p>
          <a:p>
            <a:pPr algn="l" eaLnBrk="1" hangingPunct="1"/>
            <a:r>
              <a:rPr lang="en-US" altLang="zh-CN">
                <a:solidFill>
                  <a:srgbClr val="FF0000"/>
                </a:solidFill>
              </a:rPr>
              <a:t>       short t = s + b;</a:t>
            </a:r>
            <a:r>
              <a:rPr lang="zh-CN" altLang="en-US">
                <a:solidFill>
                  <a:srgbClr val="FF0000"/>
                </a:solidFill>
              </a:rPr>
              <a:t>          </a:t>
            </a:r>
            <a:r>
              <a:rPr lang="en-US" altLang="zh-CN"/>
              <a:t>//</a:t>
            </a:r>
            <a:r>
              <a:rPr lang="zh-CN" altLang="en-US"/>
              <a:t>判断</a:t>
            </a:r>
            <a:r>
              <a:rPr lang="zh-CN" altLang="en-US" smtClean="0"/>
              <a:t>：</a:t>
            </a:r>
            <a:endParaRPr lang="en-US" altLang="zh-CN"/>
          </a:p>
          <a:p>
            <a:pPr algn="l" eaLnBrk="1" hangingPunct="1"/>
            <a:r>
              <a:rPr lang="en-US" altLang="zh-CN" smtClean="0"/>
              <a:t>3</a:t>
            </a:r>
            <a:r>
              <a:rPr lang="zh-CN" altLang="en-US" smtClean="0"/>
              <a:t>） </a:t>
            </a:r>
            <a:r>
              <a:rPr lang="en-US" altLang="zh-CN" smtClean="0"/>
              <a:t>byte </a:t>
            </a:r>
            <a:r>
              <a:rPr lang="en-US" altLang="zh-CN"/>
              <a:t>b = </a:t>
            </a:r>
            <a:r>
              <a:rPr lang="en-US" altLang="zh-CN" smtClean="0"/>
              <a:t>128;</a:t>
            </a:r>
          </a:p>
          <a:p>
            <a:pPr algn="l" eaLnBrk="1" hangingPunct="1"/>
            <a:r>
              <a:rPr lang="en-US" altLang="zh-CN" smtClean="0"/>
              <a:t>      b</a:t>
            </a:r>
            <a:r>
              <a:rPr lang="en-US" altLang="zh-CN"/>
              <a:t>=(</a:t>
            </a:r>
            <a:r>
              <a:rPr lang="en-US" altLang="zh-CN" smtClean="0"/>
              <a:t>byte)128</a:t>
            </a:r>
            <a:r>
              <a:rPr lang="zh-CN" altLang="en-US" smtClean="0"/>
              <a:t>；</a:t>
            </a:r>
            <a:endParaRPr lang="en-US" altLang="zh-CN" b="1"/>
          </a:p>
          <a:p>
            <a:pPr algn="l" eaLnBrk="1" hangingPunct="1"/>
            <a:r>
              <a:rPr lang="en-US" altLang="zh-CN" smtClean="0">
                <a:solidFill>
                  <a:srgbClr val="FF0000"/>
                </a:solidFill>
              </a:rPr>
              <a:t>       b </a:t>
            </a:r>
            <a:r>
              <a:rPr lang="en-US" altLang="zh-CN">
                <a:solidFill>
                  <a:srgbClr val="FF0000"/>
                </a:solidFill>
              </a:rPr>
              <a:t>= b + 4;</a:t>
            </a:r>
            <a:r>
              <a:rPr lang="zh-CN" altLang="en-US">
                <a:solidFill>
                  <a:srgbClr val="FF0000"/>
                </a:solidFill>
              </a:rPr>
              <a:t>                  </a:t>
            </a:r>
            <a:r>
              <a:rPr lang="en-US" altLang="zh-CN"/>
              <a:t>//</a:t>
            </a:r>
            <a:r>
              <a:rPr lang="zh-CN" altLang="en-US"/>
              <a:t>判断</a:t>
            </a:r>
            <a:r>
              <a:rPr lang="zh-CN" altLang="en-US" smtClean="0"/>
              <a:t>：</a:t>
            </a:r>
            <a:endParaRPr lang="zh-CN" altLang="en-US"/>
          </a:p>
          <a:p>
            <a:pPr algn="l" eaLnBrk="1" hangingPunct="1"/>
            <a:r>
              <a:rPr lang="en-US" altLang="zh-CN">
                <a:solidFill>
                  <a:srgbClr val="FF0000"/>
                </a:solidFill>
              </a:rPr>
              <a:t>       b = (byte)</a:t>
            </a:r>
            <a:r>
              <a:rPr lang="zh-CN" altLang="en-US">
                <a:solidFill>
                  <a:srgbClr val="FF0000"/>
                </a:solidFill>
              </a:rPr>
              <a:t>(</a:t>
            </a:r>
            <a:r>
              <a:rPr lang="en-US" altLang="zh-CN">
                <a:solidFill>
                  <a:srgbClr val="FF0000"/>
                </a:solidFill>
              </a:rPr>
              <a:t>b+4</a:t>
            </a:r>
            <a:r>
              <a:rPr lang="zh-CN" altLang="en-US">
                <a:solidFill>
                  <a:srgbClr val="FF0000"/>
                </a:solidFill>
              </a:rPr>
              <a:t>)</a:t>
            </a:r>
            <a:r>
              <a:rPr lang="en-US" altLang="zh-CN">
                <a:solidFill>
                  <a:srgbClr val="FF0000"/>
                </a:solidFill>
              </a:rPr>
              <a:t>;</a:t>
            </a:r>
            <a:r>
              <a:rPr lang="zh-CN" altLang="en-US">
                <a:solidFill>
                  <a:srgbClr val="FF0000"/>
                </a:solidFill>
              </a:rPr>
              <a:t>        </a:t>
            </a:r>
            <a:r>
              <a:rPr lang="en-US" altLang="zh-CN"/>
              <a:t>//</a:t>
            </a:r>
            <a:r>
              <a:rPr lang="zh-CN" altLang="en-US"/>
              <a:t>判断</a:t>
            </a:r>
            <a:r>
              <a:rPr lang="zh-CN" altLang="en-US" smtClean="0">
                <a:solidFill>
                  <a:srgbClr val="FF0000"/>
                </a:solidFill>
              </a:rPr>
              <a:t>：</a:t>
            </a:r>
            <a:endParaRPr lang="en-US" altLang="zh-CN">
              <a:solidFill>
                <a:srgbClr val="FF0000"/>
              </a:solidFill>
            </a:endParaRPr>
          </a:p>
          <a:p>
            <a:pPr algn="l" eaLnBrk="1" hangingPunct="1"/>
            <a:r>
              <a:rPr lang="en-US" altLang="zh-CN" smtClean="0"/>
              <a:t>4</a:t>
            </a:r>
            <a:r>
              <a:rPr lang="zh-CN" altLang="en-US" smtClean="0"/>
              <a:t>）</a:t>
            </a:r>
            <a:r>
              <a:rPr lang="en-US" altLang="zh-CN"/>
              <a:t>char c = ‘a’;</a:t>
            </a:r>
          </a:p>
          <a:p>
            <a:pPr algn="l" eaLnBrk="1" hangingPunct="1"/>
            <a:r>
              <a:rPr lang="en-US" altLang="zh-CN"/>
              <a:t>      int  i = 5;</a:t>
            </a:r>
          </a:p>
          <a:p>
            <a:pPr algn="l" eaLnBrk="1" hangingPunct="1"/>
            <a:r>
              <a:rPr lang="en-US" altLang="zh-CN"/>
              <a:t>      double d = </a:t>
            </a:r>
            <a:r>
              <a:rPr lang="en-US" altLang="zh-CN" smtClean="0"/>
              <a:t>0.314</a:t>
            </a:r>
            <a:r>
              <a:rPr lang="en-US" altLang="zh-CN"/>
              <a:t>;</a:t>
            </a:r>
          </a:p>
          <a:p>
            <a:pPr algn="l" eaLnBrk="1" hangingPunct="1"/>
            <a:r>
              <a:rPr lang="en-US" altLang="zh-CN"/>
              <a:t>      </a:t>
            </a:r>
            <a:r>
              <a:rPr lang="en-US" altLang="zh-CN">
                <a:solidFill>
                  <a:srgbClr val="FF0000"/>
                </a:solidFill>
              </a:rPr>
              <a:t>double result = c+i+d;     </a:t>
            </a:r>
            <a:r>
              <a:rPr lang="en-US" altLang="zh-CN"/>
              <a:t>//</a:t>
            </a:r>
            <a:r>
              <a:rPr lang="zh-CN" altLang="en-US"/>
              <a:t>判断</a:t>
            </a:r>
            <a:r>
              <a:rPr lang="zh-CN" altLang="en-US" smtClean="0"/>
              <a:t>：</a:t>
            </a:r>
            <a:endParaRPr lang="en-US" altLang="zh-CN"/>
          </a:p>
          <a:p>
            <a:pPr algn="l" eaLnBrk="1" hangingPunct="1"/>
            <a:endParaRPr lang="en-US" altLang="zh-CN" dirty="0"/>
          </a:p>
        </p:txBody>
      </p:sp>
      <p:sp>
        <p:nvSpPr>
          <p:cNvPr id="2" name="TextBox 1"/>
          <p:cNvSpPr txBox="1"/>
          <p:nvPr/>
        </p:nvSpPr>
        <p:spPr>
          <a:xfrm>
            <a:off x="179512" y="870682"/>
            <a:ext cx="3747750"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判断是否能通过编译</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1910534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本章任务</a:t>
            </a:r>
          </a:p>
        </p:txBody>
      </p:sp>
      <p:sp>
        <p:nvSpPr>
          <p:cNvPr id="421891" name="文本占位符 421890"/>
          <p:cNvSpPr>
            <a:spLocks noGrp="1"/>
          </p:cNvSpPr>
          <p:nvPr>
            <p:ph type="body" idx="1"/>
          </p:nvPr>
        </p:nvSpPr>
        <p:spPr>
          <a:xfrm>
            <a:off x="827584" y="1340768"/>
            <a:ext cx="7128718" cy="5248275"/>
          </a:xfrm>
          <a:ln/>
        </p:spPr>
        <p:txBody>
          <a:bodyPr/>
          <a:lstStyle/>
          <a:p>
            <a:pPr algn="just">
              <a:lnSpc>
                <a:spcPct val="90000"/>
              </a:lnSpc>
            </a:pPr>
            <a:r>
              <a:rPr lang="zh-CN" altLang="en-US" sz="3200" dirty="0" smtClean="0">
                <a:latin typeface="Times New Roman" pitchFamily="18" charset="0"/>
              </a:rPr>
              <a:t>标</a:t>
            </a:r>
            <a:r>
              <a:rPr lang="zh-CN" altLang="en-US" sz="3200" smtClean="0">
                <a:latin typeface="Times New Roman" pitchFamily="18" charset="0"/>
              </a:rPr>
              <a:t>识符与关键字</a:t>
            </a:r>
            <a:endParaRPr lang="en-US" altLang="zh-CN" sz="3200" dirty="0" smtClean="0"/>
          </a:p>
          <a:p>
            <a:pPr algn="just">
              <a:lnSpc>
                <a:spcPct val="90000"/>
              </a:lnSpc>
            </a:pPr>
            <a:r>
              <a:rPr lang="zh-CN" altLang="en-US" sz="3200" dirty="0" smtClean="0">
                <a:latin typeface="Times New Roman" pitchFamily="18" charset="0"/>
              </a:rPr>
              <a:t>基本数据类型</a:t>
            </a:r>
            <a:endParaRPr lang="en-US" altLang="zh-CN" sz="3200" dirty="0" smtClean="0">
              <a:latin typeface="Times New Roman" pitchFamily="18" charset="0"/>
            </a:endParaRPr>
          </a:p>
          <a:p>
            <a:pPr algn="just">
              <a:lnSpc>
                <a:spcPct val="90000"/>
              </a:lnSpc>
            </a:pPr>
            <a:r>
              <a:rPr lang="zh-CN" altLang="en-US" sz="3200" dirty="0" smtClean="0">
                <a:latin typeface="Times New Roman" pitchFamily="18" charset="0"/>
              </a:rPr>
              <a:t>数据的输入与输出</a:t>
            </a:r>
            <a:endParaRPr lang="en-US" altLang="zh-CN" sz="3200" dirty="0" smtClean="0">
              <a:latin typeface="Times New Roman" pitchFamily="18" charset="0"/>
            </a:endParaRPr>
          </a:p>
          <a:p>
            <a:pPr algn="just">
              <a:lnSpc>
                <a:spcPct val="90000"/>
              </a:lnSpc>
            </a:pPr>
            <a:r>
              <a:rPr lang="zh-CN" altLang="en-US" sz="3200" dirty="0" smtClean="0">
                <a:latin typeface="Times New Roman" pitchFamily="18" charset="0"/>
              </a:rPr>
              <a:t>数组</a:t>
            </a:r>
            <a:endParaRPr lang="en-US" altLang="zh-CN" sz="3200" dirty="0" smtClean="0">
              <a:latin typeface="Times New Roman" pitchFamily="18" charset="0"/>
            </a:endParaRPr>
          </a:p>
          <a:p>
            <a:pPr algn="just">
              <a:lnSpc>
                <a:spcPct val="90000"/>
              </a:lnSpc>
            </a:pPr>
            <a:r>
              <a:rPr lang="zh-CN" altLang="en-US" sz="3200" dirty="0" smtClean="0">
                <a:latin typeface="Times New Roman" pitchFamily="18" charset="0"/>
              </a:rPr>
              <a:t>运算符</a:t>
            </a:r>
            <a:endParaRPr lang="en-US" altLang="zh-CN" sz="3200" dirty="0" smtClean="0">
              <a:latin typeface="Times New Roman" pitchFamily="18" charset="0"/>
            </a:endParaRPr>
          </a:p>
          <a:p>
            <a:pPr algn="just">
              <a:lnSpc>
                <a:spcPct val="90000"/>
              </a:lnSpc>
            </a:pPr>
            <a:r>
              <a:rPr lang="zh-CN" altLang="en-US" sz="3200" dirty="0" smtClean="0">
                <a:latin typeface="Times New Roman" pitchFamily="18" charset="0"/>
              </a:rPr>
              <a:t>控制语句</a:t>
            </a:r>
            <a:endParaRPr lang="en-US" altLang="zh-CN" sz="3200" dirty="0" smtClean="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24200" y="188640"/>
            <a:ext cx="6019800" cy="487363"/>
          </a:xfrm>
        </p:spPr>
        <p:txBody>
          <a:bodyPr/>
          <a:lstStyle/>
          <a:p>
            <a:r>
              <a:rPr lang="zh-CN" altLang="en-US" b="1" dirty="0" smtClean="0">
                <a:solidFill>
                  <a:srgbClr val="F8F8F8"/>
                </a:solidFill>
                <a:latin typeface="宋体" pitchFamily="2" charset="-122"/>
              </a:rPr>
              <a:t>数据的输入输出</a:t>
            </a:r>
            <a:endParaRPr lang="en-US" altLang="zh-CN" b="1" dirty="0" smtClean="0">
              <a:solidFill>
                <a:srgbClr val="0000FF"/>
              </a:solidFill>
              <a:latin typeface="宋体" pitchFamily="2" charset="-122"/>
            </a:endParaRPr>
          </a:p>
        </p:txBody>
      </p:sp>
      <p:sp>
        <p:nvSpPr>
          <p:cNvPr id="16387" name="Rectangle 3"/>
          <p:cNvSpPr>
            <a:spLocks noGrp="1" noChangeArrowheads="1"/>
          </p:cNvSpPr>
          <p:nvPr>
            <p:ph type="body" idx="1"/>
          </p:nvPr>
        </p:nvSpPr>
        <p:spPr>
          <a:xfrm>
            <a:off x="251520" y="836712"/>
            <a:ext cx="8643937" cy="4435475"/>
          </a:xfrm>
        </p:spPr>
        <p:txBody>
          <a:bodyPr/>
          <a:lstStyle/>
          <a:p>
            <a:pPr eaLnBrk="1" hangingPunct="1">
              <a:spcBef>
                <a:spcPts val="1200"/>
              </a:spcBef>
            </a:pPr>
            <a:r>
              <a:rPr lang="zh-CN" altLang="en-US" b="1" dirty="0" smtClean="0">
                <a:solidFill>
                  <a:srgbClr val="0000FF"/>
                </a:solidFill>
              </a:rPr>
              <a:t>可以使用</a:t>
            </a:r>
            <a:r>
              <a:rPr lang="en-US" altLang="zh-CN" b="1" dirty="0" smtClean="0">
                <a:solidFill>
                  <a:srgbClr val="0000FF"/>
                </a:solidFill>
              </a:rPr>
              <a:t>Scanner</a:t>
            </a:r>
            <a:r>
              <a:rPr lang="zh-CN" altLang="en-US" b="1" dirty="0" smtClean="0">
                <a:solidFill>
                  <a:srgbClr val="0000FF"/>
                </a:solidFill>
              </a:rPr>
              <a:t>类创建一个对象：</a:t>
            </a:r>
          </a:p>
          <a:p>
            <a:pPr eaLnBrk="1" hangingPunct="1">
              <a:buFont typeface="Wingdings" pitchFamily="2" charset="2"/>
              <a:buNone/>
            </a:pPr>
            <a:r>
              <a:rPr lang="zh-CN" altLang="en-US" b="1" dirty="0" smtClean="0">
                <a:solidFill>
                  <a:srgbClr val="0000FF"/>
                </a:solidFill>
              </a:rPr>
              <a:t>         </a:t>
            </a:r>
            <a:r>
              <a:rPr lang="en-US" altLang="zh-CN" sz="2200" b="1" dirty="0" smtClean="0"/>
              <a:t>Scanner reader=new Scanner(</a:t>
            </a:r>
            <a:r>
              <a:rPr lang="en-US" altLang="zh-CN" sz="2200" b="1" dirty="0" err="1" smtClean="0"/>
              <a:t>System.in</a:t>
            </a:r>
            <a:r>
              <a:rPr lang="en-US" altLang="zh-CN" sz="2200" b="1" dirty="0" smtClean="0"/>
              <a:t>);</a:t>
            </a:r>
          </a:p>
          <a:p>
            <a:pPr lvl="1" eaLnBrk="1" hangingPunct="1">
              <a:buFontTx/>
              <a:buNone/>
            </a:pPr>
            <a:r>
              <a:rPr lang="zh-CN" altLang="en-US" sz="2200" dirty="0" smtClean="0"/>
              <a:t>	其中：</a:t>
            </a:r>
            <a:r>
              <a:rPr lang="en-US" altLang="zh-CN" sz="2200" dirty="0" smtClean="0"/>
              <a:t>reader</a:t>
            </a:r>
            <a:r>
              <a:rPr lang="zh-CN" altLang="en-US" sz="2200" dirty="0" smtClean="0"/>
              <a:t>对象调用下列方法，读取用户在命令行输入的各种基本类型数据：</a:t>
            </a:r>
          </a:p>
          <a:p>
            <a:pPr eaLnBrk="1" hangingPunct="1">
              <a:buFont typeface="Wingdings" pitchFamily="2" charset="2"/>
              <a:buNone/>
            </a:pPr>
            <a:r>
              <a:rPr lang="zh-CN" altLang="en-US" sz="2200" dirty="0" smtClean="0">
                <a:solidFill>
                  <a:srgbClr val="0000FF"/>
                </a:solidFill>
              </a:rPr>
              <a:t>       	</a:t>
            </a:r>
            <a:r>
              <a:rPr lang="en-US" altLang="zh-CN" sz="2200" dirty="0" err="1" smtClean="0"/>
              <a:t>nextBoolean</a:t>
            </a:r>
            <a:r>
              <a:rPr lang="en-US" altLang="zh-CN" sz="2200" dirty="0" smtClean="0"/>
              <a:t>()</a:t>
            </a:r>
            <a:r>
              <a:rPr lang="zh-CN" altLang="en-US" sz="2200" dirty="0" smtClean="0"/>
              <a:t>、 </a:t>
            </a:r>
            <a:r>
              <a:rPr lang="en-US" altLang="zh-CN" sz="2200" dirty="0" err="1" smtClean="0"/>
              <a:t>nextByte</a:t>
            </a:r>
            <a:r>
              <a:rPr lang="en-US" altLang="zh-CN" sz="2200" dirty="0" smtClean="0"/>
              <a:t>()</a:t>
            </a:r>
            <a:r>
              <a:rPr lang="zh-CN" altLang="en-US" sz="2200" dirty="0" smtClean="0"/>
              <a:t>、 </a:t>
            </a:r>
            <a:r>
              <a:rPr lang="en-US" altLang="zh-CN" sz="2200" dirty="0" err="1" smtClean="0"/>
              <a:t>nextShort</a:t>
            </a:r>
            <a:r>
              <a:rPr lang="en-US" altLang="zh-CN" sz="2200" dirty="0" smtClean="0"/>
              <a:t>()</a:t>
            </a:r>
            <a:r>
              <a:rPr lang="zh-CN" altLang="en-US" sz="2200" dirty="0" smtClean="0"/>
              <a:t>、 </a:t>
            </a:r>
            <a:r>
              <a:rPr lang="en-US" altLang="zh-CN" sz="2200" dirty="0" err="1" smtClean="0"/>
              <a:t>nextInt</a:t>
            </a:r>
            <a:r>
              <a:rPr lang="en-US" altLang="zh-CN" sz="2200" dirty="0" smtClean="0"/>
              <a:t>() </a:t>
            </a:r>
            <a:r>
              <a:rPr lang="zh-CN" altLang="en-US" sz="2200" dirty="0" smtClean="0"/>
              <a:t>、  </a:t>
            </a:r>
          </a:p>
          <a:p>
            <a:pPr eaLnBrk="1" hangingPunct="1">
              <a:buFont typeface="Wingdings" pitchFamily="2" charset="2"/>
              <a:buNone/>
            </a:pPr>
            <a:r>
              <a:rPr lang="en-US" altLang="zh-CN" sz="2200" dirty="0" smtClean="0"/>
              <a:t>        	</a:t>
            </a:r>
            <a:r>
              <a:rPr lang="en-US" altLang="zh-CN" sz="2200" dirty="0" err="1" smtClean="0"/>
              <a:t>nextLong</a:t>
            </a:r>
            <a:r>
              <a:rPr lang="en-US" altLang="zh-CN" sz="2200" dirty="0" smtClean="0"/>
              <a:t>()</a:t>
            </a:r>
            <a:r>
              <a:rPr lang="zh-CN" altLang="en-US" sz="2200" dirty="0" smtClean="0"/>
              <a:t>、</a:t>
            </a:r>
            <a:r>
              <a:rPr lang="en-US" altLang="zh-CN" sz="2200" dirty="0" err="1" smtClean="0"/>
              <a:t>nextFloat</a:t>
            </a:r>
            <a:r>
              <a:rPr lang="en-US" altLang="zh-CN" sz="2200" dirty="0" smtClean="0"/>
              <a:t>()</a:t>
            </a:r>
            <a:r>
              <a:rPr lang="zh-CN" altLang="en-US" sz="2200" dirty="0" smtClean="0"/>
              <a:t>、</a:t>
            </a:r>
            <a:r>
              <a:rPr lang="en-US" altLang="zh-CN" sz="2200" dirty="0" err="1" smtClean="0"/>
              <a:t>nextDouble</a:t>
            </a:r>
            <a:r>
              <a:rPr lang="en-US" altLang="zh-CN" sz="2200" dirty="0" smtClean="0"/>
              <a:t>()</a:t>
            </a:r>
            <a:r>
              <a:rPr lang="zh-CN" altLang="en-US" sz="2200" dirty="0" smtClean="0"/>
              <a:t>。</a:t>
            </a:r>
          </a:p>
          <a:p>
            <a:pPr>
              <a:spcBef>
                <a:spcPts val="1200"/>
              </a:spcBef>
            </a:pPr>
            <a:r>
              <a:rPr lang="zh-CN" altLang="en-US" sz="2400" dirty="0" smtClean="0"/>
              <a:t>读取字符串的方法：</a:t>
            </a:r>
            <a:r>
              <a:rPr lang="en-US" altLang="zh-CN" sz="2400" dirty="0" smtClean="0"/>
              <a:t>next(),</a:t>
            </a:r>
            <a:r>
              <a:rPr lang="en-US" altLang="zh-CN" sz="2400" dirty="0" err="1" smtClean="0"/>
              <a:t>nextLine</a:t>
            </a:r>
            <a:r>
              <a:rPr lang="en-US" altLang="zh-CN" sz="2400" dirty="0" smtClean="0"/>
              <a:t>();</a:t>
            </a:r>
          </a:p>
          <a:p>
            <a:pPr lvl="1">
              <a:spcBef>
                <a:spcPts val="1200"/>
              </a:spcBef>
            </a:pPr>
            <a:r>
              <a:rPr lang="zh-CN" altLang="en-US" dirty="0" smtClean="0"/>
              <a:t>注意</a:t>
            </a:r>
            <a:r>
              <a:rPr lang="en-US" altLang="zh-CN" dirty="0" smtClean="0"/>
              <a:t>:</a:t>
            </a:r>
            <a:r>
              <a:rPr lang="en-US" altLang="zh-CN" dirty="0" smtClean="0">
                <a:solidFill>
                  <a:srgbClr val="0000FF"/>
                </a:solidFill>
              </a:rPr>
              <a:t>Scanner</a:t>
            </a:r>
            <a:r>
              <a:rPr lang="zh-CN" altLang="en-US" dirty="0" smtClean="0">
                <a:solidFill>
                  <a:srgbClr val="0000FF"/>
                </a:solidFill>
              </a:rPr>
              <a:t>创建的对象没有读取一个字符的方法，可以 先获取 字符串</a:t>
            </a:r>
            <a:r>
              <a:rPr lang="en-US" altLang="zh-CN" dirty="0" smtClean="0">
                <a:solidFill>
                  <a:srgbClr val="0000FF"/>
                </a:solidFill>
              </a:rPr>
              <a:t>,</a:t>
            </a:r>
            <a:r>
              <a:rPr lang="zh-CN" altLang="en-US" dirty="0" smtClean="0">
                <a:solidFill>
                  <a:srgbClr val="0000FF"/>
                </a:solidFill>
              </a:rPr>
              <a:t>然后再分割出单个字符</a:t>
            </a:r>
            <a:r>
              <a:rPr lang="en-US" altLang="zh-CN" dirty="0" smtClean="0">
                <a:solidFill>
                  <a:srgbClr val="0000FF"/>
                </a:solidFill>
              </a:rPr>
              <a:t>; </a:t>
            </a:r>
          </a:p>
          <a:p>
            <a:pPr eaLnBrk="1" hangingPunct="1">
              <a:spcBef>
                <a:spcPts val="1200"/>
              </a:spcBef>
            </a:pPr>
            <a:r>
              <a:rPr lang="zh-CN" altLang="en-US" sz="2400" dirty="0" smtClean="0"/>
              <a:t>上述方法执行时都会</a:t>
            </a:r>
            <a:r>
              <a:rPr lang="zh-CN" altLang="en-US" sz="2400" dirty="0" smtClean="0">
                <a:solidFill>
                  <a:srgbClr val="FF0000"/>
                </a:solidFill>
              </a:rPr>
              <a:t>堵塞</a:t>
            </a:r>
            <a:r>
              <a:rPr lang="zh-CN" altLang="en-US" sz="2400" dirty="0" smtClean="0"/>
              <a:t>，程序等待用户在命令行输入数据回车确认。</a:t>
            </a:r>
            <a:endParaRPr lang="en-US" altLang="zh-CN" sz="2400" dirty="0" smtClean="0"/>
          </a:p>
          <a:p>
            <a:pPr>
              <a:spcBef>
                <a:spcPts val="1200"/>
              </a:spcBef>
            </a:pPr>
            <a:r>
              <a:rPr lang="en-US" altLang="zh-CN" sz="2400" dirty="0" smtClean="0"/>
              <a:t>Scanner</a:t>
            </a:r>
            <a:r>
              <a:rPr lang="zh-CN" altLang="en-US" sz="2400" dirty="0" smtClean="0"/>
              <a:t>在</a:t>
            </a:r>
            <a:r>
              <a:rPr lang="en-US" altLang="zh-CN" sz="2400" dirty="0" err="1" smtClean="0"/>
              <a:t>java.util</a:t>
            </a:r>
            <a:r>
              <a:rPr lang="zh-CN" altLang="en-US" sz="2400" dirty="0" smtClean="0"/>
              <a:t>包中，使用时要引入</a:t>
            </a:r>
            <a:r>
              <a:rPr lang="en-US" altLang="zh-CN" sz="2400" dirty="0" smtClean="0"/>
              <a:t>import </a:t>
            </a:r>
            <a:r>
              <a:rPr lang="en-US" altLang="zh-CN" sz="2400" dirty="0" err="1" smtClean="0"/>
              <a:t>java.util</a:t>
            </a:r>
            <a:r>
              <a:rPr lang="en-US" altLang="zh-CN" sz="2400" dirty="0" smtClean="0"/>
              <a:t>.*;</a:t>
            </a:r>
          </a:p>
          <a:p>
            <a:pPr eaLnBrk="1" hangingPunct="1">
              <a:spcBef>
                <a:spcPts val="1200"/>
              </a:spcBef>
            </a:pPr>
            <a:endParaRPr lang="zh-CN" altLang="en-US" dirty="0" smtClean="0"/>
          </a:p>
          <a:p>
            <a:pPr eaLnBrk="1" hangingPunct="1"/>
            <a:endParaRPr lang="zh-CN" alt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762000" y="1124744"/>
            <a:ext cx="8382000" cy="923330"/>
          </a:xfrm>
          <a:prstGeom prst="rect">
            <a:avLst/>
          </a:prstGeom>
          <a:noFill/>
          <a:ln w="9525">
            <a:noFill/>
            <a:miter lim="800000"/>
            <a:headEnd/>
            <a:tailEnd/>
          </a:ln>
        </p:spPr>
        <p:txBody>
          <a:bodyPr>
            <a:spAutoFit/>
          </a:bodyPr>
          <a:lstStyle/>
          <a:p>
            <a:pPr algn="l"/>
            <a:r>
              <a:rPr lang="zh-CN" altLang="en-US" smtClean="0">
                <a:solidFill>
                  <a:srgbClr val="0000FF"/>
                </a:solidFill>
                <a:latin typeface="宋体" pitchFamily="2" charset="-122"/>
              </a:rPr>
              <a:t>例：</a:t>
            </a:r>
            <a:r>
              <a:rPr lang="zh-CN" altLang="en-US" b="0" smtClean="0">
                <a:latin typeface="宋体" pitchFamily="2" charset="-122"/>
              </a:rPr>
              <a:t>用</a:t>
            </a:r>
            <a:r>
              <a:rPr lang="zh-CN" altLang="en-US" b="0" dirty="0">
                <a:latin typeface="宋体" pitchFamily="2" charset="-122"/>
              </a:rPr>
              <a:t>户在键盘依次输入若干个数字，每输入一个数字都需要按回车键确认，在键盘输入数</a:t>
            </a:r>
            <a:r>
              <a:rPr lang="en-US" altLang="zh-CN" b="0" dirty="0"/>
              <a:t>0</a:t>
            </a:r>
            <a:r>
              <a:rPr lang="zh-CN" altLang="en-US" b="0" dirty="0">
                <a:latin typeface="宋体" pitchFamily="2" charset="-122"/>
              </a:rPr>
              <a:t>结束整个的输入操作过程，程序将计算出这些数的和，运行效果如图</a:t>
            </a:r>
            <a:r>
              <a:rPr lang="en-US" altLang="zh-CN" b="0" dirty="0"/>
              <a:t>2.3</a:t>
            </a:r>
            <a:r>
              <a:rPr lang="zh-CN" altLang="en-US" b="0" dirty="0">
                <a:latin typeface="宋体" pitchFamily="2" charset="-122"/>
              </a:rPr>
              <a:t>。</a:t>
            </a:r>
            <a:r>
              <a:rPr lang="zh-CN" altLang="en-US" b="0" dirty="0"/>
              <a:t> </a:t>
            </a:r>
          </a:p>
        </p:txBody>
      </p:sp>
      <p:pic>
        <p:nvPicPr>
          <p:cNvPr id="17413" name="Picture 5"/>
          <p:cNvPicPr>
            <a:picLocks noChangeAspect="1" noChangeArrowheads="1"/>
          </p:cNvPicPr>
          <p:nvPr/>
        </p:nvPicPr>
        <p:blipFill>
          <a:blip r:embed="rId3" cstate="print"/>
          <a:srcRect/>
          <a:stretch>
            <a:fillRect/>
          </a:stretch>
        </p:blipFill>
        <p:spPr bwMode="auto">
          <a:xfrm>
            <a:off x="3779912" y="1844824"/>
            <a:ext cx="4500563" cy="2559050"/>
          </a:xfrm>
          <a:prstGeom prst="rect">
            <a:avLst/>
          </a:prstGeom>
          <a:noFill/>
          <a:ln w="9525">
            <a:noFill/>
            <a:miter lim="800000"/>
            <a:headEnd/>
            <a:tailEnd/>
          </a:ln>
        </p:spPr>
      </p:pic>
      <p:sp>
        <p:nvSpPr>
          <p:cNvPr id="7" name="Rectangle 2"/>
          <p:cNvSpPr>
            <a:spLocks noGrp="1" noChangeArrowheads="1"/>
          </p:cNvSpPr>
          <p:nvPr>
            <p:ph type="title"/>
          </p:nvPr>
        </p:nvSpPr>
        <p:spPr/>
        <p:txBody>
          <a:bodyPr/>
          <a:lstStyle/>
          <a:p>
            <a:r>
              <a:rPr lang="zh-CN" altLang="en-US" sz="2800" b="1" dirty="0" smtClean="0">
                <a:solidFill>
                  <a:srgbClr val="F8F8F8"/>
                </a:solidFill>
                <a:latin typeface="宋体" pitchFamily="2" charset="-122"/>
              </a:rPr>
              <a:t>数据的输入输出</a:t>
            </a:r>
            <a:endParaRPr lang="en-US" altLang="zh-CN" b="1" dirty="0" smtClean="0">
              <a:solidFill>
                <a:srgbClr val="0000FF"/>
              </a:solidFill>
              <a:latin typeface="宋体" pitchFamily="2" charset="-122"/>
            </a:endParaRPr>
          </a:p>
        </p:txBody>
      </p:sp>
      <p:sp>
        <p:nvSpPr>
          <p:cNvPr id="6" name="Rectangle 3"/>
          <p:cNvSpPr txBox="1">
            <a:spLocks noChangeArrowheads="1"/>
          </p:cNvSpPr>
          <p:nvPr/>
        </p:nvSpPr>
        <p:spPr>
          <a:xfrm>
            <a:off x="25519" y="4293096"/>
            <a:ext cx="8866962" cy="4003427"/>
          </a:xfrm>
          <a:prstGeom prst="rect">
            <a:avLst/>
          </a:prstGeom>
          <a:noFill/>
          <a:ln w="9525">
            <a:noFill/>
          </a:ln>
        </p:spPr>
        <p:txBody>
          <a:bodyPr/>
          <a:lstStyle/>
          <a:p>
            <a:pPr marL="342900" indent="-342900" algn="l">
              <a:spcBef>
                <a:spcPts val="1200"/>
              </a:spcBef>
              <a:buClr>
                <a:schemeClr val="tx2"/>
              </a:buClr>
              <a:buBlip>
                <a:blip r:embed="rId4"/>
              </a:buBlip>
            </a:pPr>
            <a:r>
              <a:rPr kumimoji="0" lang="en-US" altLang="zh-CN" sz="2400" b="1" i="0" u="none" strike="noStrike" kern="1200" cap="none" spc="0" normalizeH="0" baseline="0" noProof="0" dirty="0" smtClean="0">
                <a:ln>
                  <a:noFill/>
                </a:ln>
                <a:effectLst/>
                <a:uLnTx/>
                <a:uFillTx/>
                <a:latin typeface="+mn-lt"/>
                <a:ea typeface="+mn-ea"/>
                <a:cs typeface="+mn-cs"/>
              </a:rPr>
              <a:t>Scanner</a:t>
            </a:r>
            <a:r>
              <a:rPr kumimoji="0" lang="zh-CN" altLang="en-US" sz="2400" b="1" i="0" u="none" strike="noStrike" kern="1200" cap="none" spc="0" normalizeH="0" baseline="0" noProof="0" dirty="0" smtClean="0">
                <a:ln>
                  <a:noFill/>
                </a:ln>
                <a:effectLst/>
                <a:uLnTx/>
                <a:uFillTx/>
                <a:latin typeface="+mn-lt"/>
                <a:ea typeface="+mn-ea"/>
                <a:cs typeface="+mn-cs"/>
              </a:rPr>
              <a:t>类创建对象常用判断输入值的</a:t>
            </a:r>
            <a:r>
              <a:rPr kumimoji="0" lang="zh-CN" altLang="en-US" sz="2400" b="1" i="0" u="none" strike="noStrike" kern="1200" cap="none" spc="0" normalizeH="0" baseline="0" noProof="0" smtClean="0">
                <a:ln>
                  <a:noFill/>
                </a:ln>
                <a:effectLst/>
                <a:uLnTx/>
                <a:uFillTx/>
                <a:latin typeface="+mn-lt"/>
                <a:ea typeface="+mn-ea"/>
                <a:cs typeface="+mn-cs"/>
              </a:rPr>
              <a:t>方</a:t>
            </a:r>
            <a:r>
              <a:rPr lang="zh-CN" altLang="en-US" sz="2400" b="1">
                <a:latin typeface="+mn-lt"/>
              </a:rPr>
              <a:t>法：（对应教材</a:t>
            </a:r>
            <a:r>
              <a:rPr lang="en-US" altLang="zh-CN" sz="2400" b="1" smtClean="0">
                <a:latin typeface="+mn-lt"/>
              </a:rPr>
              <a:t>3.8</a:t>
            </a:r>
            <a:r>
              <a:rPr lang="zh-CN" altLang="en-US" sz="2400" b="1" smtClean="0">
                <a:latin typeface="+mn-lt"/>
              </a:rPr>
              <a:t>）</a:t>
            </a:r>
            <a:endParaRPr lang="en-US" altLang="zh-CN" sz="2400" b="1">
              <a:latin typeface="+mn-lt"/>
            </a:endParaRPr>
          </a:p>
          <a:p>
            <a:pPr algn="l">
              <a:spcBef>
                <a:spcPts val="1200"/>
              </a:spcBef>
              <a:buClr>
                <a:schemeClr val="tx2"/>
              </a:buClr>
            </a:pPr>
            <a:r>
              <a:rPr lang="en-US" altLang="zh-CN" sz="2400" smtClean="0">
                <a:latin typeface="微软雅黑" pitchFamily="34" charset="-122"/>
                <a:ea typeface="微软雅黑" pitchFamily="34" charset="-122"/>
              </a:rPr>
              <a:t>hasNextDouble</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hasNextFloat</a:t>
            </a:r>
            <a:r>
              <a:rPr lang="en-US" altLang="zh-CN" sz="2400" dirty="0" smtClean="0">
                <a:latin typeface="微软雅黑" pitchFamily="34" charset="-122"/>
                <a:ea typeface="微软雅黑" pitchFamily="34" charset="-122"/>
              </a:rPr>
              <a:t>(), </a:t>
            </a:r>
            <a:r>
              <a:rPr lang="en-US" altLang="zh-CN" sz="2400" dirty="0" err="1" smtClean="0">
                <a:latin typeface="微软雅黑" pitchFamily="34" charset="-122"/>
                <a:ea typeface="微软雅黑" pitchFamily="34" charset="-122"/>
              </a:rPr>
              <a:t>hasNextInt</a:t>
            </a:r>
            <a:r>
              <a:rPr lang="en-US" altLang="zh-CN" sz="2400" dirty="0" smtClean="0">
                <a:latin typeface="微软雅黑" pitchFamily="34" charset="-122"/>
                <a:ea typeface="微软雅黑" pitchFamily="34" charset="-122"/>
              </a:rPr>
              <a:t>()</a:t>
            </a:r>
            <a:endParaRPr lang="en-US" altLang="zh-CN" sz="2400" dirty="0" smtClean="0">
              <a:solidFill>
                <a:srgbClr val="0000FF"/>
              </a:solidFill>
              <a:latin typeface="+mn-lt"/>
            </a:endParaRPr>
          </a:p>
          <a:p>
            <a:pPr marL="342900" marR="0" lvl="0" indent="-342900" algn="l" defTabSz="914400" rtl="0" eaLnBrk="1" fontAlgn="base" latinLnBrk="0" hangingPunct="1">
              <a:lnSpc>
                <a:spcPct val="100000"/>
              </a:lnSpc>
              <a:spcBef>
                <a:spcPts val="1200"/>
              </a:spcBef>
              <a:spcAft>
                <a:spcPct val="0"/>
              </a:spcAft>
              <a:buClr>
                <a:schemeClr val="tx2"/>
              </a:buClr>
              <a:buSzTx/>
              <a:tabLst/>
              <a:defRPr/>
            </a:pPr>
            <a:r>
              <a:rPr kumimoji="0" lang="zh-CN" altLang="en-US" sz="2400" b="1" i="0" u="none" strike="noStrike" kern="1200" cap="none" spc="0" normalizeH="0" baseline="0" noProof="0" dirty="0" smtClean="0">
                <a:ln>
                  <a:noFill/>
                </a:ln>
                <a:effectLst/>
                <a:uLnTx/>
                <a:uFillTx/>
                <a:latin typeface="+mn-lt"/>
                <a:ea typeface="+mn-ea"/>
                <a:cs typeface="+mn-cs"/>
              </a:rPr>
              <a:t>    返回值为布尔类型</a:t>
            </a:r>
            <a:endParaRPr kumimoji="0" lang="en-US" altLang="zh-CN" sz="24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tx2"/>
              </a:buClr>
              <a:buSzTx/>
              <a:buFont typeface="Wingdings" panose="05000000000000000000" pitchFamily="2" charset="2"/>
              <a:buBlip>
                <a:blip r:embed="rId4"/>
              </a:buBlip>
              <a:tabLst/>
              <a:defRPr/>
            </a:pPr>
            <a:r>
              <a:rPr kumimoji="0" lang="zh-CN" altLang="en-US" sz="2400" b="1" i="0" u="none" strike="noStrike" kern="1200" cap="none" spc="0" normalizeH="0" baseline="0" noProof="0" dirty="0" smtClean="0">
                <a:ln>
                  <a:noFill/>
                </a:ln>
                <a:effectLst/>
                <a:uLnTx/>
                <a:uFillTx/>
                <a:latin typeface="+mn-lt"/>
                <a:ea typeface="+mn-ea"/>
                <a:cs typeface="+mn-cs"/>
              </a:rPr>
              <a:t>把上面例题改为输入非数字结束数据输入</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zh-CN" altLang="en-US" sz="2200" b="1" i="0" u="none" strike="noStrike" kern="1200" cap="none" spc="0" normalizeH="0" baseline="0" noProof="0" dirty="0" smtClean="0">
                <a:ln>
                  <a:noFill/>
                </a:ln>
                <a:solidFill>
                  <a:srgbClr val="0000FF"/>
                </a:solidFill>
                <a:effectLst/>
                <a:uLnTx/>
                <a:uFillTx/>
                <a:latin typeface="+mn-lt"/>
                <a:ea typeface="+mn-ea"/>
                <a:cs typeface="+mn-cs"/>
              </a:rPr>
              <a:t>       </a:t>
            </a:r>
            <a:endParaRPr kumimoji="0" lang="zh-CN" altLang="en-US" sz="2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Blip>
                <a:blip r:embed="rId4"/>
              </a:buBlip>
              <a:tabLst/>
              <a:defRPr/>
            </a:pPr>
            <a:endParaRPr kumimoji="0" lang="zh-CN" altLang="en-US"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79512" y="404664"/>
            <a:ext cx="8534400" cy="4876800"/>
          </a:xfrm>
        </p:spPr>
        <p:txBody>
          <a:bodyPr/>
          <a:lstStyle/>
          <a:p>
            <a:pPr eaLnBrk="1" hangingPunct="1">
              <a:spcBef>
                <a:spcPct val="0"/>
              </a:spcBef>
              <a:buClrTx/>
              <a:buFontTx/>
              <a:buNone/>
            </a:pPr>
            <a:r>
              <a:rPr lang="zh-CN" altLang="en-US" sz="2400" dirty="0" smtClean="0"/>
              <a:t> </a:t>
            </a:r>
          </a:p>
          <a:p>
            <a:pPr eaLnBrk="1" hangingPunct="1"/>
            <a:r>
              <a:rPr lang="zh-CN" altLang="en-US" sz="2400" b="1" dirty="0" smtClean="0">
                <a:solidFill>
                  <a:srgbClr val="0000FF"/>
                </a:solidFill>
              </a:rPr>
              <a:t> </a:t>
            </a:r>
            <a:r>
              <a:rPr lang="en-US" altLang="zh-CN" sz="2400" b="1" dirty="0" smtClean="0">
                <a:solidFill>
                  <a:srgbClr val="0000FF"/>
                </a:solidFill>
              </a:rPr>
              <a:t>java</a:t>
            </a:r>
            <a:r>
              <a:rPr lang="zh-CN" altLang="en-US" sz="2400" b="1" dirty="0" smtClean="0">
                <a:solidFill>
                  <a:srgbClr val="0000FF"/>
                </a:solidFill>
              </a:rPr>
              <a:t>使用</a:t>
            </a:r>
            <a:r>
              <a:rPr lang="en-US" altLang="zh-CN" sz="2400" b="1" dirty="0" smtClean="0">
                <a:solidFill>
                  <a:srgbClr val="0000FF"/>
                </a:solidFill>
              </a:rPr>
              <a:t>System</a:t>
            </a:r>
            <a:r>
              <a:rPr lang="zh-CN" altLang="en-US" sz="2400" b="1" dirty="0" smtClean="0">
                <a:solidFill>
                  <a:srgbClr val="0000FF"/>
                </a:solidFill>
              </a:rPr>
              <a:t>类实现数据输出</a:t>
            </a:r>
          </a:p>
          <a:p>
            <a:pPr eaLnBrk="1" hangingPunct="1">
              <a:buFont typeface="Wingdings" pitchFamily="2" charset="2"/>
              <a:buNone/>
            </a:pPr>
            <a:r>
              <a:rPr lang="zh-CN" altLang="en-US" sz="2400" dirty="0" smtClean="0">
                <a:solidFill>
                  <a:srgbClr val="0000FF"/>
                </a:solidFill>
              </a:rPr>
              <a:t>    </a:t>
            </a:r>
            <a:r>
              <a:rPr lang="zh-CN" altLang="en-US" sz="2200" dirty="0" smtClean="0"/>
              <a:t>例如：</a:t>
            </a:r>
            <a:r>
              <a:rPr lang="en-US" altLang="zh-CN" sz="2200" dirty="0" err="1" smtClean="0"/>
              <a:t>System.out.</a:t>
            </a:r>
            <a:r>
              <a:rPr lang="en-US" altLang="zh-CN" sz="2200" dirty="0" err="1" smtClean="0">
                <a:solidFill>
                  <a:srgbClr val="FF0000"/>
                </a:solidFill>
              </a:rPr>
              <a:t>println</a:t>
            </a:r>
            <a:r>
              <a:rPr lang="en-US" altLang="zh-CN" sz="2200" dirty="0" smtClean="0">
                <a:solidFill>
                  <a:srgbClr val="FF0000"/>
                </a:solidFill>
              </a:rPr>
              <a:t>()</a:t>
            </a:r>
            <a:r>
              <a:rPr lang="zh-CN" altLang="en-US" sz="2200" dirty="0" smtClean="0">
                <a:solidFill>
                  <a:srgbClr val="FF0000"/>
                </a:solidFill>
              </a:rPr>
              <a:t>或</a:t>
            </a:r>
            <a:r>
              <a:rPr lang="en-US" altLang="zh-CN" sz="2200" dirty="0" err="1" smtClean="0">
                <a:solidFill>
                  <a:srgbClr val="FF0000"/>
                </a:solidFill>
              </a:rPr>
              <a:t>System.out.print</a:t>
            </a:r>
            <a:r>
              <a:rPr lang="en-US" altLang="zh-CN" sz="2200" dirty="0" smtClean="0">
                <a:solidFill>
                  <a:srgbClr val="FF0000"/>
                </a:solidFill>
              </a:rPr>
              <a:t>()</a:t>
            </a:r>
            <a:r>
              <a:rPr lang="zh-CN" altLang="en-US" sz="2200" dirty="0" smtClean="0"/>
              <a:t>输出串值，表达式的值。二者的区别是前者输出数据后换行，后者不换行。如：</a:t>
            </a:r>
          </a:p>
          <a:p>
            <a:pPr lvl="1" eaLnBrk="1" hangingPunct="1"/>
            <a:r>
              <a:rPr lang="en-US" altLang="zh-CN" sz="2200" dirty="0" err="1" smtClean="0"/>
              <a:t>System.out.println</a:t>
            </a:r>
            <a:r>
              <a:rPr lang="en-US" altLang="zh-CN" sz="2200" dirty="0" smtClean="0"/>
              <a:t>(m+"</a:t>
            </a:r>
            <a:r>
              <a:rPr lang="zh-CN" altLang="en-US" sz="2200" dirty="0" smtClean="0"/>
              <a:t>个数的和为</a:t>
            </a:r>
            <a:r>
              <a:rPr lang="en-US" altLang="zh-CN" sz="2200" dirty="0" smtClean="0"/>
              <a:t>"+sum);</a:t>
            </a:r>
          </a:p>
          <a:p>
            <a:pPr lvl="1" eaLnBrk="1" hangingPunct="1"/>
            <a:r>
              <a:rPr lang="en-US" altLang="zh-CN" sz="2200" smtClean="0"/>
              <a:t>System.out.print (":"+</a:t>
            </a:r>
            <a:r>
              <a:rPr lang="en-US" altLang="zh-CN" sz="2200" dirty="0" smtClean="0"/>
              <a:t>123+"</a:t>
            </a:r>
            <a:r>
              <a:rPr lang="zh-CN" altLang="en-US" sz="2200" dirty="0" smtClean="0"/>
              <a:t>大于</a:t>
            </a:r>
            <a:r>
              <a:rPr lang="en-US" altLang="zh-CN" sz="2200" dirty="0" smtClean="0"/>
              <a:t>"+122);</a:t>
            </a:r>
          </a:p>
          <a:p>
            <a:pPr eaLnBrk="1" hangingPunct="1"/>
            <a:r>
              <a:rPr lang="zh-CN" altLang="en-US" sz="2400" b="1" dirty="0" smtClean="0">
                <a:solidFill>
                  <a:srgbClr val="0000FF"/>
                </a:solidFill>
              </a:rPr>
              <a:t>如果需要输出的字符串的长度较长，可以将字符串分解成几部分，然后使用并置符号：“</a:t>
            </a:r>
            <a:r>
              <a:rPr lang="en-US" altLang="zh-CN" sz="2400" b="1" dirty="0" smtClean="0">
                <a:solidFill>
                  <a:srgbClr val="0000FF"/>
                </a:solidFill>
              </a:rPr>
              <a:t>+”</a:t>
            </a:r>
            <a:r>
              <a:rPr lang="zh-CN" altLang="en-US" sz="2400" b="1" dirty="0" smtClean="0">
                <a:solidFill>
                  <a:srgbClr val="0000FF"/>
                </a:solidFill>
              </a:rPr>
              <a:t>将它们首尾相接，</a:t>
            </a:r>
            <a:endParaRPr lang="en-US" altLang="zh-CN" sz="2400" b="1" dirty="0" smtClean="0">
              <a:solidFill>
                <a:srgbClr val="0000FF"/>
              </a:solidFill>
            </a:endParaRPr>
          </a:p>
          <a:p>
            <a:pPr>
              <a:buNone/>
            </a:pPr>
            <a:r>
              <a:rPr lang="zh-CN" altLang="en-US" sz="2400" dirty="0" smtClean="0"/>
              <a:t>例如：</a:t>
            </a:r>
            <a:r>
              <a:rPr lang="en-US" altLang="zh-CN" sz="2400" dirty="0" err="1" smtClean="0"/>
              <a:t>System.out.println</a:t>
            </a:r>
            <a:r>
              <a:rPr lang="en-US" altLang="zh-CN" sz="2400" dirty="0" smtClean="0"/>
              <a:t>("</a:t>
            </a:r>
            <a:r>
              <a:rPr lang="zh-CN" altLang="en-US" sz="2400" dirty="0" smtClean="0"/>
              <a:t>你好，</a:t>
            </a:r>
            <a:r>
              <a:rPr lang="en-US" altLang="zh-CN" sz="2400" dirty="0" smtClean="0"/>
              <a:t>"+</a:t>
            </a:r>
          </a:p>
          <a:p>
            <a:pPr>
              <a:buNone/>
            </a:pPr>
            <a:r>
              <a:rPr lang="en-US" altLang="zh-CN" sz="2400" dirty="0" smtClean="0"/>
              <a:t>                                     "</a:t>
            </a:r>
            <a:r>
              <a:rPr lang="zh-CN" altLang="en-US" sz="2400" dirty="0" smtClean="0"/>
              <a:t>很高兴认识你</a:t>
            </a:r>
            <a:r>
              <a:rPr lang="en-US" altLang="zh-CN" sz="2400" dirty="0" smtClean="0"/>
              <a:t>" ); </a:t>
            </a:r>
            <a:endParaRPr lang="en-US" altLang="zh-CN" sz="2400" b="1" dirty="0" smtClean="0">
              <a:solidFill>
                <a:srgbClr val="0000FF"/>
              </a:solidFill>
            </a:endParaRPr>
          </a:p>
          <a:p>
            <a:pPr eaLnBrk="1" hangingPunct="1"/>
            <a:r>
              <a:rPr lang="zh-CN" altLang="en-US" sz="2400" dirty="0" smtClean="0">
                <a:solidFill>
                  <a:srgbClr val="0000FF"/>
                </a:solidFill>
              </a:rPr>
              <a:t>“</a:t>
            </a:r>
            <a:r>
              <a:rPr lang="en-US" altLang="zh-CN" sz="2400" dirty="0" smtClean="0">
                <a:solidFill>
                  <a:srgbClr val="0000FF"/>
                </a:solidFill>
              </a:rPr>
              <a:t>+</a:t>
            </a:r>
            <a:r>
              <a:rPr lang="zh-CN" altLang="en-US" sz="2400" dirty="0" smtClean="0">
                <a:solidFill>
                  <a:srgbClr val="0000FF"/>
                </a:solidFill>
              </a:rPr>
              <a:t>”两边都是数值型 或者字符型时做加法运算，</a:t>
            </a:r>
            <a:r>
              <a:rPr lang="zh-CN" altLang="en-US" sz="2400" dirty="0" smtClean="0">
                <a:solidFill>
                  <a:srgbClr val="FF0000"/>
                </a:solidFill>
              </a:rPr>
              <a:t>有字符串的时候</a:t>
            </a:r>
            <a:r>
              <a:rPr lang="zh-CN" altLang="en-US" sz="2400" dirty="0" smtClean="0">
                <a:solidFill>
                  <a:srgbClr val="0000FF"/>
                </a:solidFill>
              </a:rPr>
              <a:t>完成字符串的连接</a:t>
            </a:r>
            <a:endParaRPr lang="zh-CN" altLang="en-US" sz="2400" b="1" dirty="0" smtClean="0">
              <a:solidFill>
                <a:srgbClr val="0000FF"/>
              </a:solidFill>
            </a:endParaRPr>
          </a:p>
          <a:p>
            <a:pPr eaLnBrk="1" hangingPunct="1">
              <a:buFont typeface="Wingdings" pitchFamily="2" charset="2"/>
              <a:buNone/>
            </a:pPr>
            <a:r>
              <a:rPr lang="zh-CN" altLang="en-US" sz="2400" dirty="0" smtClean="0"/>
              <a:t>例如：</a:t>
            </a:r>
            <a:r>
              <a:rPr lang="en-US" altLang="zh-CN" sz="2400" dirty="0" err="1" smtClean="0"/>
              <a:t>System.out.println</a:t>
            </a:r>
            <a:r>
              <a:rPr lang="zh-CN" altLang="en-US" sz="2400" dirty="0" smtClean="0"/>
              <a:t>（</a:t>
            </a:r>
            <a:r>
              <a:rPr lang="en-US" altLang="zh-CN" sz="2400" dirty="0" smtClean="0"/>
              <a:t>12+8</a:t>
            </a:r>
            <a:r>
              <a:rPr lang="zh-CN" altLang="en-US" sz="2400" dirty="0" smtClean="0"/>
              <a:t>）</a:t>
            </a:r>
            <a:r>
              <a:rPr lang="en-US" altLang="zh-CN" sz="2400" dirty="0" smtClean="0"/>
              <a:t> ; </a:t>
            </a:r>
          </a:p>
          <a:p>
            <a:pPr>
              <a:buNone/>
            </a:pPr>
            <a:r>
              <a:rPr lang="en-US" altLang="zh-CN" sz="2400" dirty="0" smtClean="0"/>
              <a:t>		</a:t>
            </a:r>
            <a:r>
              <a:rPr lang="en-US" altLang="zh-CN" sz="2400" dirty="0" err="1" smtClean="0"/>
              <a:t>System.out.println</a:t>
            </a:r>
            <a:r>
              <a:rPr lang="zh-CN" altLang="en-US" sz="2400" smtClean="0"/>
              <a:t>（</a:t>
            </a:r>
            <a:r>
              <a:rPr lang="en-US" altLang="zh-CN" sz="2400" smtClean="0"/>
              <a:t>12+1+</a:t>
            </a:r>
            <a:r>
              <a:rPr lang="zh-CN" altLang="en-US" sz="2400" dirty="0" smtClean="0"/>
              <a:t>“”</a:t>
            </a:r>
            <a:r>
              <a:rPr lang="en-US" altLang="zh-CN" sz="2400" smtClean="0"/>
              <a:t>+8+2</a:t>
            </a:r>
            <a:r>
              <a:rPr lang="zh-CN" altLang="en-US" sz="2400" smtClean="0"/>
              <a:t>）</a:t>
            </a:r>
            <a:r>
              <a:rPr lang="en-US" altLang="zh-CN" sz="2400" smtClean="0"/>
              <a:t> ;//</a:t>
            </a:r>
            <a:r>
              <a:rPr lang="zh-CN" altLang="en-US" sz="2400" smtClean="0"/>
              <a:t>左结合</a:t>
            </a:r>
            <a:endParaRPr lang="en-US" altLang="zh-CN" sz="2400" dirty="0" smtClean="0"/>
          </a:p>
          <a:p>
            <a:pPr eaLnBrk="1" hangingPunct="1">
              <a:buFont typeface="Wingdings" pitchFamily="2" charset="2"/>
              <a:buNone/>
            </a:pPr>
            <a:endParaRPr lang="en-US" altLang="zh-CN" sz="2400" dirty="0" smtClean="0"/>
          </a:p>
        </p:txBody>
      </p:sp>
      <p:sp>
        <p:nvSpPr>
          <p:cNvPr id="5" name="Rectangle 2"/>
          <p:cNvSpPr>
            <a:spLocks noGrp="1" noChangeArrowheads="1"/>
          </p:cNvSpPr>
          <p:nvPr>
            <p:ph type="title"/>
          </p:nvPr>
        </p:nvSpPr>
        <p:spPr/>
        <p:txBody>
          <a:bodyPr/>
          <a:lstStyle/>
          <a:p>
            <a:r>
              <a:rPr lang="zh-CN" altLang="en-US" sz="2800" b="1" dirty="0" smtClean="0">
                <a:solidFill>
                  <a:srgbClr val="F8F8F8"/>
                </a:solidFill>
                <a:latin typeface="宋体" pitchFamily="2" charset="-122"/>
              </a:rPr>
              <a:t>数据的输入输出</a:t>
            </a:r>
            <a:endParaRPr lang="en-US" altLang="zh-CN" b="1" dirty="0" smtClean="0">
              <a:solidFill>
                <a:srgbClr val="0000FF"/>
              </a:solidFill>
              <a:latin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052736"/>
            <a:ext cx="8553450" cy="4724400"/>
          </a:xfrm>
        </p:spPr>
        <p:txBody>
          <a:bodyPr/>
          <a:lstStyle/>
          <a:p>
            <a:pPr algn="just" eaLnBrk="1" hangingPunct="1"/>
            <a:r>
              <a:rPr lang="en-US" altLang="zh-CN" sz="2400" b="1" dirty="0" smtClean="0">
                <a:solidFill>
                  <a:srgbClr val="0000FF"/>
                </a:solidFill>
              </a:rPr>
              <a:t>JDK1.5</a:t>
            </a:r>
            <a:r>
              <a:rPr lang="zh-CN" altLang="en-US" sz="2400" b="1" dirty="0" smtClean="0">
                <a:solidFill>
                  <a:srgbClr val="0000FF"/>
                </a:solidFill>
              </a:rPr>
              <a:t>新增了和</a:t>
            </a:r>
            <a:r>
              <a:rPr lang="en-US" altLang="zh-CN" sz="2400" b="1" dirty="0" smtClean="0">
                <a:solidFill>
                  <a:srgbClr val="0000FF"/>
                </a:solidFill>
              </a:rPr>
              <a:t>C</a:t>
            </a:r>
            <a:r>
              <a:rPr lang="zh-CN" altLang="en-US" sz="2400" b="1" dirty="0" smtClean="0">
                <a:solidFill>
                  <a:srgbClr val="0000FF"/>
                </a:solidFill>
              </a:rPr>
              <a:t>语言中</a:t>
            </a:r>
            <a:r>
              <a:rPr lang="en-US" altLang="zh-CN" sz="2400" b="1" dirty="0" err="1" smtClean="0">
                <a:solidFill>
                  <a:srgbClr val="0000FF"/>
                </a:solidFill>
              </a:rPr>
              <a:t>printf</a:t>
            </a:r>
            <a:r>
              <a:rPr lang="zh-CN" altLang="en-US" sz="2400" b="1" dirty="0" smtClean="0">
                <a:solidFill>
                  <a:srgbClr val="0000FF"/>
                </a:solidFill>
              </a:rPr>
              <a:t>函数类似的输出数据的方法，格式如下：</a:t>
            </a:r>
          </a:p>
          <a:p>
            <a:pPr algn="just" eaLnBrk="1" hangingPunct="1">
              <a:buFont typeface="Wingdings" pitchFamily="2" charset="2"/>
              <a:buNone/>
            </a:pPr>
            <a:r>
              <a:rPr lang="zh-CN" altLang="en-US" sz="2400" dirty="0" smtClean="0">
                <a:solidFill>
                  <a:srgbClr val="0000FF"/>
                </a:solidFill>
              </a:rPr>
              <a:t>   </a:t>
            </a:r>
            <a:r>
              <a:rPr lang="en-US" altLang="zh-CN" sz="2200" dirty="0" err="1" smtClean="0"/>
              <a:t>System.out.</a:t>
            </a:r>
            <a:r>
              <a:rPr lang="en-US" altLang="zh-CN" sz="2200" dirty="0" err="1" smtClean="0">
                <a:solidFill>
                  <a:srgbClr val="FF0000"/>
                </a:solidFill>
              </a:rPr>
              <a:t>printf</a:t>
            </a:r>
            <a:r>
              <a:rPr lang="en-US" altLang="zh-CN" sz="2200" dirty="0" smtClean="0"/>
              <a:t>("</a:t>
            </a:r>
            <a:r>
              <a:rPr lang="zh-CN" altLang="en-US" sz="2200" dirty="0" smtClean="0"/>
              <a:t>格式控制部分</a:t>
            </a:r>
            <a:r>
              <a:rPr lang="en-US" altLang="zh-CN" sz="2200" dirty="0" smtClean="0"/>
              <a:t>"</a:t>
            </a:r>
            <a:r>
              <a:rPr lang="zh-CN" altLang="en-US" sz="2200" dirty="0" smtClean="0"/>
              <a:t>，表达式</a:t>
            </a:r>
            <a:r>
              <a:rPr lang="en-US" altLang="zh-CN" sz="2200" dirty="0" smtClean="0"/>
              <a:t>1</a:t>
            </a:r>
            <a:r>
              <a:rPr lang="zh-CN" altLang="en-US" sz="2200" dirty="0" smtClean="0"/>
              <a:t>，表达式</a:t>
            </a:r>
            <a:r>
              <a:rPr lang="en-US" altLang="zh-CN" sz="2200" dirty="0" smtClean="0"/>
              <a:t>2</a:t>
            </a:r>
            <a:r>
              <a:rPr lang="zh-CN" altLang="en-US" sz="2200" dirty="0" smtClean="0"/>
              <a:t>，</a:t>
            </a:r>
            <a:r>
              <a:rPr lang="en-US" altLang="zh-CN" sz="2200" dirty="0" smtClean="0"/>
              <a:t>…</a:t>
            </a:r>
            <a:r>
              <a:rPr lang="zh-CN" altLang="en-US" sz="2200" dirty="0" smtClean="0"/>
              <a:t>表达式</a:t>
            </a:r>
            <a:r>
              <a:rPr lang="en-US" altLang="zh-CN" sz="2200" dirty="0" smtClean="0"/>
              <a:t>n)</a:t>
            </a:r>
          </a:p>
          <a:p>
            <a:pPr lvl="1" algn="just" eaLnBrk="1" hangingPunct="1">
              <a:buClr>
                <a:schemeClr val="tx1"/>
              </a:buClr>
            </a:pPr>
            <a:r>
              <a:rPr lang="zh-CN" altLang="en-US" sz="2400" dirty="0" smtClean="0"/>
              <a:t>格式控制部分由格式控制符号：</a:t>
            </a:r>
            <a:r>
              <a:rPr lang="en-US" altLang="zh-CN" sz="2400" dirty="0" smtClean="0"/>
              <a:t>%d</a:t>
            </a:r>
            <a:r>
              <a:rPr lang="zh-CN" altLang="en-US" sz="2400" dirty="0" smtClean="0"/>
              <a:t>、</a:t>
            </a:r>
            <a:r>
              <a:rPr lang="en-US" altLang="zh-CN" sz="2400" dirty="0" smtClean="0"/>
              <a:t>%c</a:t>
            </a:r>
            <a:r>
              <a:rPr lang="zh-CN" altLang="en-US" sz="2400" dirty="0" smtClean="0"/>
              <a:t>、</a:t>
            </a:r>
            <a:r>
              <a:rPr lang="en-US" altLang="zh-CN" sz="2400" dirty="0" smtClean="0"/>
              <a:t>%f</a:t>
            </a:r>
            <a:r>
              <a:rPr lang="zh-CN" altLang="en-US" sz="2400" dirty="0" smtClean="0"/>
              <a:t>、</a:t>
            </a:r>
            <a:r>
              <a:rPr lang="en-US" altLang="zh-CN" sz="2400" dirty="0" smtClean="0"/>
              <a:t>%s</a:t>
            </a:r>
            <a:r>
              <a:rPr lang="zh-CN" altLang="en-US" sz="2400" dirty="0" smtClean="0"/>
              <a:t>和普通的字符组成，普通字符原样输出。格式符号用来输出表达式的值。</a:t>
            </a:r>
          </a:p>
          <a:p>
            <a:pPr lvl="1" algn="just" eaLnBrk="1" hangingPunct="1">
              <a:buClr>
                <a:schemeClr val="tx1"/>
              </a:buClr>
            </a:pPr>
            <a:r>
              <a:rPr lang="en-US" altLang="zh-CN" sz="2400" dirty="0" smtClean="0">
                <a:solidFill>
                  <a:srgbClr val="0000FF"/>
                </a:solidFill>
              </a:rPr>
              <a:t>%d</a:t>
            </a:r>
            <a:r>
              <a:rPr lang="zh-CN" altLang="en-US" sz="2400" dirty="0" smtClean="0"/>
              <a:t>输出</a:t>
            </a:r>
            <a:r>
              <a:rPr lang="en-US" altLang="zh-CN" sz="2400" dirty="0" err="1" smtClean="0"/>
              <a:t>int</a:t>
            </a:r>
            <a:r>
              <a:rPr lang="zh-CN" altLang="en-US" sz="2400" dirty="0" smtClean="0"/>
              <a:t>类型数据值；</a:t>
            </a:r>
            <a:r>
              <a:rPr lang="en-US" altLang="zh-CN" sz="2400" dirty="0" smtClean="0">
                <a:solidFill>
                  <a:srgbClr val="0000FF"/>
                </a:solidFill>
              </a:rPr>
              <a:t>%c</a:t>
            </a:r>
            <a:r>
              <a:rPr lang="zh-CN" altLang="en-US" sz="2400" dirty="0" smtClean="0"/>
              <a:t>输出</a:t>
            </a:r>
            <a:r>
              <a:rPr lang="en-US" altLang="zh-CN" sz="2400" dirty="0" smtClean="0"/>
              <a:t>char</a:t>
            </a:r>
            <a:r>
              <a:rPr lang="zh-CN" altLang="en-US" sz="2400" dirty="0" smtClean="0"/>
              <a:t>型数据；</a:t>
            </a:r>
            <a:r>
              <a:rPr lang="en-US" altLang="zh-CN" sz="2400" dirty="0" smtClean="0">
                <a:solidFill>
                  <a:srgbClr val="0000FF"/>
                </a:solidFill>
              </a:rPr>
              <a:t>%f</a:t>
            </a:r>
            <a:r>
              <a:rPr lang="zh-CN" altLang="en-US" sz="2400" dirty="0" smtClean="0"/>
              <a:t>输出浮点型数据，小数部分默认保留</a:t>
            </a:r>
            <a:r>
              <a:rPr lang="en-US" altLang="zh-CN" sz="2400" dirty="0" smtClean="0"/>
              <a:t>6</a:t>
            </a:r>
            <a:r>
              <a:rPr lang="zh-CN" altLang="en-US" sz="2400" dirty="0" smtClean="0"/>
              <a:t>位；</a:t>
            </a:r>
            <a:r>
              <a:rPr lang="en-US" altLang="zh-CN" sz="2400" dirty="0" smtClean="0">
                <a:solidFill>
                  <a:srgbClr val="0000FF"/>
                </a:solidFill>
              </a:rPr>
              <a:t>%s</a:t>
            </a:r>
            <a:r>
              <a:rPr lang="zh-CN" altLang="en-US" sz="2400" dirty="0" smtClean="0"/>
              <a:t>输出字符串数据。</a:t>
            </a:r>
          </a:p>
          <a:p>
            <a:pPr lvl="1" algn="just" eaLnBrk="1" hangingPunct="1">
              <a:buClr>
                <a:schemeClr val="tx1"/>
              </a:buClr>
            </a:pPr>
            <a:r>
              <a:rPr lang="zh-CN" altLang="en-US" sz="2400" dirty="0" smtClean="0"/>
              <a:t>输出数据时也可以控制数据在命令行的位置，例如：</a:t>
            </a:r>
            <a:r>
              <a:rPr lang="en-US" altLang="zh-CN" sz="2400" dirty="0" smtClean="0">
                <a:solidFill>
                  <a:srgbClr val="0000FF"/>
                </a:solidFill>
              </a:rPr>
              <a:t>%</a:t>
            </a:r>
            <a:r>
              <a:rPr lang="en-US" altLang="zh-CN" sz="2400" dirty="0" err="1" smtClean="0">
                <a:solidFill>
                  <a:srgbClr val="0000FF"/>
                </a:solidFill>
              </a:rPr>
              <a:t>md</a:t>
            </a:r>
            <a:r>
              <a:rPr lang="zh-CN" altLang="en-US" sz="2400" dirty="0" smtClean="0"/>
              <a:t>输出的</a:t>
            </a:r>
            <a:r>
              <a:rPr lang="en-US" altLang="zh-CN" sz="2400" dirty="0" err="1" smtClean="0"/>
              <a:t>int</a:t>
            </a:r>
            <a:r>
              <a:rPr lang="zh-CN" altLang="en-US" sz="2400" dirty="0" smtClean="0"/>
              <a:t>型数据占</a:t>
            </a:r>
            <a:r>
              <a:rPr lang="en-US" altLang="zh-CN" sz="2400" dirty="0" smtClean="0"/>
              <a:t>m</a:t>
            </a:r>
            <a:r>
              <a:rPr lang="zh-CN" altLang="en-US" sz="2400" dirty="0" smtClean="0"/>
              <a:t>列；</a:t>
            </a:r>
            <a:r>
              <a:rPr lang="en-US" altLang="zh-CN" sz="2400" dirty="0" smtClean="0">
                <a:solidFill>
                  <a:srgbClr val="0000FF"/>
                </a:solidFill>
              </a:rPr>
              <a:t>%m.nf</a:t>
            </a:r>
            <a:r>
              <a:rPr lang="zh-CN" altLang="en-US" sz="2400" dirty="0" smtClean="0"/>
              <a:t>输出的浮点型数据占</a:t>
            </a:r>
            <a:r>
              <a:rPr lang="en-US" altLang="zh-CN" sz="2400" dirty="0" smtClean="0"/>
              <a:t>m</a:t>
            </a:r>
            <a:r>
              <a:rPr lang="zh-CN" altLang="en-US" sz="2400" dirty="0" smtClean="0"/>
              <a:t>列，小数点保留</a:t>
            </a:r>
            <a:r>
              <a:rPr lang="en-US" altLang="zh-CN" sz="2400" dirty="0" smtClean="0"/>
              <a:t>n</a:t>
            </a:r>
            <a:r>
              <a:rPr lang="zh-CN" altLang="en-US" sz="2400" dirty="0" smtClean="0"/>
              <a:t>位</a:t>
            </a:r>
            <a:r>
              <a:rPr lang="zh-CN" altLang="en-US" sz="2100" dirty="0" smtClean="0"/>
              <a:t>。</a:t>
            </a:r>
          </a:p>
          <a:p>
            <a:pPr algn="just" eaLnBrk="1" hangingPunct="1">
              <a:buClr>
                <a:schemeClr val="tx1"/>
              </a:buClr>
              <a:buFont typeface="Times New Roman" pitchFamily="18" charset="0"/>
              <a:buNone/>
            </a:pPr>
            <a:r>
              <a:rPr lang="zh-CN" altLang="en-US" sz="2400" dirty="0" smtClean="0">
                <a:solidFill>
                  <a:srgbClr val="0000FF"/>
                </a:solidFill>
              </a:rPr>
              <a:t>例如：</a:t>
            </a:r>
            <a:r>
              <a:rPr lang="en-US" altLang="zh-CN" sz="2400" dirty="0" err="1" smtClean="0"/>
              <a:t>System.out.printf</a:t>
            </a:r>
            <a:r>
              <a:rPr lang="en-US" altLang="zh-CN" sz="2400" dirty="0" smtClean="0"/>
              <a:t>("%d,%f",12, 23.78); </a:t>
            </a:r>
          </a:p>
          <a:p>
            <a:pPr algn="just" eaLnBrk="1" hangingPunct="1"/>
            <a:endParaRPr lang="zh-CN" altLang="en-US" sz="2400" dirty="0" smtClean="0"/>
          </a:p>
        </p:txBody>
      </p:sp>
      <p:sp>
        <p:nvSpPr>
          <p:cNvPr id="5" name="Rectangle 2"/>
          <p:cNvSpPr>
            <a:spLocks noGrp="1" noChangeArrowheads="1"/>
          </p:cNvSpPr>
          <p:nvPr>
            <p:ph type="title"/>
          </p:nvPr>
        </p:nvSpPr>
        <p:spPr/>
        <p:txBody>
          <a:bodyPr/>
          <a:lstStyle/>
          <a:p>
            <a:r>
              <a:rPr lang="zh-CN" altLang="en-US" sz="2800" b="1" dirty="0" smtClean="0">
                <a:solidFill>
                  <a:srgbClr val="F8F8F8"/>
                </a:solidFill>
                <a:latin typeface="宋体" pitchFamily="2" charset="-122"/>
              </a:rPr>
              <a:t>数据的输入输出</a:t>
            </a:r>
            <a:endParaRPr lang="en-US" altLang="zh-CN" b="1" dirty="0" smtClean="0">
              <a:solidFill>
                <a:srgbClr val="0000FF"/>
              </a:solidFill>
              <a:latin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71750" y="188640"/>
            <a:ext cx="6572250" cy="685800"/>
          </a:xfrm>
        </p:spPr>
        <p:txBody>
          <a:bodyPr/>
          <a:lstStyle/>
          <a:p>
            <a:pPr eaLnBrk="1" hangingPunct="1"/>
            <a:r>
              <a:rPr lang="zh-CN" altLang="en-US" b="1" dirty="0" smtClean="0">
                <a:solidFill>
                  <a:srgbClr val="F8F8F8"/>
                </a:solidFill>
                <a:latin typeface="宋体" pitchFamily="2" charset="-122"/>
              </a:rPr>
              <a:t>数组</a:t>
            </a:r>
          </a:p>
        </p:txBody>
      </p:sp>
      <p:sp>
        <p:nvSpPr>
          <p:cNvPr id="20483" name="Rectangle 3"/>
          <p:cNvSpPr>
            <a:spLocks noGrp="1" noChangeArrowheads="1"/>
          </p:cNvSpPr>
          <p:nvPr>
            <p:ph type="body" idx="1"/>
          </p:nvPr>
        </p:nvSpPr>
        <p:spPr>
          <a:xfrm>
            <a:off x="357188" y="1143000"/>
            <a:ext cx="8572500" cy="1800225"/>
          </a:xfrm>
        </p:spPr>
        <p:txBody>
          <a:bodyPr/>
          <a:lstStyle/>
          <a:p>
            <a:pPr eaLnBrk="1" hangingPunct="1">
              <a:lnSpc>
                <a:spcPct val="90000"/>
              </a:lnSpc>
              <a:spcBef>
                <a:spcPct val="0"/>
              </a:spcBef>
            </a:pPr>
            <a:r>
              <a:rPr lang="zh-CN" altLang="en-US" sz="2400" b="1" dirty="0" smtClean="0"/>
              <a:t>数组是</a:t>
            </a:r>
            <a:r>
              <a:rPr lang="zh-CN" altLang="en-US" sz="2400" b="1" dirty="0" smtClean="0">
                <a:solidFill>
                  <a:srgbClr val="FF0000"/>
                </a:solidFill>
              </a:rPr>
              <a:t>相同类型的数据</a:t>
            </a:r>
            <a:r>
              <a:rPr lang="zh-CN" altLang="en-US" sz="2400" b="1" dirty="0" smtClean="0"/>
              <a:t>按顺序组成的一种</a:t>
            </a:r>
            <a:r>
              <a:rPr lang="zh-CN" altLang="en-US" sz="2400" b="1" dirty="0" smtClean="0">
                <a:solidFill>
                  <a:srgbClr val="FF0000"/>
                </a:solidFill>
              </a:rPr>
              <a:t>引用数据类型</a:t>
            </a:r>
            <a:r>
              <a:rPr lang="zh-CN" altLang="en-US" sz="2400" b="1" dirty="0" smtClean="0"/>
              <a:t>。通过</a:t>
            </a:r>
            <a:r>
              <a:rPr lang="zh-CN" altLang="en-US" sz="2400" b="1" dirty="0" smtClean="0">
                <a:solidFill>
                  <a:srgbClr val="FF0000"/>
                </a:solidFill>
              </a:rPr>
              <a:t>数组名加数组下标</a:t>
            </a:r>
            <a:r>
              <a:rPr lang="zh-CN" altLang="en-US" sz="2400" b="1" dirty="0" smtClean="0"/>
              <a:t>，来使用数组中的数据。下标从</a:t>
            </a:r>
            <a:r>
              <a:rPr lang="en-US" altLang="zh-CN" sz="2400" b="1" dirty="0" smtClean="0"/>
              <a:t>0</a:t>
            </a:r>
            <a:r>
              <a:rPr lang="zh-CN" altLang="en-US" sz="2400" b="1" dirty="0" smtClean="0"/>
              <a:t>开始排序。</a:t>
            </a:r>
          </a:p>
          <a:p>
            <a:pPr eaLnBrk="1" hangingPunct="1">
              <a:lnSpc>
                <a:spcPct val="90000"/>
              </a:lnSpc>
              <a:spcBef>
                <a:spcPct val="0"/>
              </a:spcBef>
              <a:buClrTx/>
              <a:buFontTx/>
              <a:buNone/>
            </a:pPr>
            <a:endParaRPr lang="zh-CN" altLang="en-US" sz="2400" b="1" dirty="0" smtClean="0">
              <a:solidFill>
                <a:srgbClr val="0000FF"/>
              </a:solidFill>
            </a:endParaRPr>
          </a:p>
          <a:p>
            <a:pPr eaLnBrk="1" hangingPunct="1">
              <a:lnSpc>
                <a:spcPct val="90000"/>
              </a:lnSpc>
              <a:spcBef>
                <a:spcPct val="0"/>
              </a:spcBef>
              <a:buClrTx/>
              <a:buFontTx/>
              <a:buNone/>
            </a:pPr>
            <a:r>
              <a:rPr lang="zh-CN" altLang="en-US" sz="2400" b="1" dirty="0" smtClean="0">
                <a:solidFill>
                  <a:srgbClr val="0000FF"/>
                </a:solidFill>
              </a:rPr>
              <a:t>声明数组 </a:t>
            </a:r>
            <a:endParaRPr lang="zh-CN" altLang="en-US" sz="2400" dirty="0" smtClean="0"/>
          </a:p>
        </p:txBody>
      </p:sp>
      <p:sp>
        <p:nvSpPr>
          <p:cNvPr id="94212" name="Rectangle 4"/>
          <p:cNvSpPr>
            <a:spLocks noChangeArrowheads="1"/>
          </p:cNvSpPr>
          <p:nvPr/>
        </p:nvSpPr>
        <p:spPr bwMode="auto">
          <a:xfrm>
            <a:off x="682874" y="3068960"/>
            <a:ext cx="7921128" cy="2800767"/>
          </a:xfrm>
          <a:prstGeom prst="rect">
            <a:avLst/>
          </a:prstGeom>
          <a:solidFill>
            <a:schemeClr val="accent1">
              <a:lumMod val="20000"/>
              <a:lumOff val="80000"/>
            </a:schemeClr>
          </a:solidFill>
          <a:ln>
            <a:noFill/>
          </a:ln>
          <a:effectLst/>
          <a:extLst/>
        </p:spPr>
        <p:txBody>
          <a:bodyPr wrap="square">
            <a:spAutoFit/>
          </a:bodyPr>
          <a:lstStyle/>
          <a:p>
            <a:pPr indent="266700" algn="just">
              <a:defRPr/>
            </a:pPr>
            <a:r>
              <a:rPr lang="zh-CN" altLang="en-US" sz="2200" b="0" dirty="0"/>
              <a:t>声明一维数组有下列两种格式：</a:t>
            </a:r>
          </a:p>
          <a:p>
            <a:pPr indent="266700" algn="just" eaLnBrk="0" hangingPunct="0">
              <a:defRPr/>
            </a:pPr>
            <a:r>
              <a:rPr lang="en-US" altLang="zh-CN" sz="2200" b="0" smtClean="0">
                <a:solidFill>
                  <a:srgbClr val="0000FF"/>
                </a:solidFill>
              </a:rPr>
              <a:t>	</a:t>
            </a:r>
            <a:r>
              <a:rPr lang="zh-CN" altLang="en-US" sz="2200" b="1">
                <a:solidFill>
                  <a:srgbClr val="FF0000"/>
                </a:solidFill>
                <a:latin typeface="宋体" pitchFamily="2" charset="-122"/>
              </a:rPr>
              <a:t>数组的元素类型 </a:t>
            </a:r>
            <a:r>
              <a:rPr lang="en-US" altLang="zh-CN" sz="2200" b="1">
                <a:solidFill>
                  <a:srgbClr val="FF0000"/>
                </a:solidFill>
                <a:latin typeface="宋体" pitchFamily="2" charset="-122"/>
              </a:rPr>
              <a:t>[] </a:t>
            </a:r>
            <a:r>
              <a:rPr lang="zh-CN" altLang="en-US" sz="2200" b="1">
                <a:solidFill>
                  <a:srgbClr val="FF0000"/>
                </a:solidFill>
                <a:latin typeface="宋体" pitchFamily="2" charset="-122"/>
              </a:rPr>
              <a:t>数组名</a:t>
            </a:r>
            <a:r>
              <a:rPr lang="en-US" altLang="zh-CN" sz="2200" b="1" smtClean="0">
                <a:solidFill>
                  <a:srgbClr val="FF0000"/>
                </a:solidFill>
                <a:latin typeface="宋体" pitchFamily="2" charset="-122"/>
              </a:rPr>
              <a:t>;</a:t>
            </a:r>
            <a:r>
              <a:rPr lang="zh-CN" altLang="en-US" sz="2200" b="1" smtClean="0">
                <a:solidFill>
                  <a:srgbClr val="FF0000"/>
                </a:solidFill>
                <a:latin typeface="宋体" pitchFamily="2" charset="-122"/>
              </a:rPr>
              <a:t>（</a:t>
            </a:r>
            <a:r>
              <a:rPr lang="zh-CN" altLang="en-US" sz="2200" smtClean="0">
                <a:solidFill>
                  <a:srgbClr val="FF0000"/>
                </a:solidFill>
                <a:latin typeface="宋体" pitchFamily="2" charset="-122"/>
              </a:rPr>
              <a:t>推荐用）</a:t>
            </a:r>
            <a:endParaRPr lang="en-US" altLang="zh-CN" sz="2200" smtClean="0">
              <a:solidFill>
                <a:srgbClr val="FF0000"/>
              </a:solidFill>
              <a:latin typeface="宋体" pitchFamily="2" charset="-122"/>
            </a:endParaRPr>
          </a:p>
          <a:p>
            <a:pPr indent="266700" algn="just" eaLnBrk="0" hangingPunct="0">
              <a:defRPr/>
            </a:pPr>
            <a:r>
              <a:rPr lang="zh-CN" altLang="en-US" sz="2200" b="0" smtClean="0">
                <a:solidFill>
                  <a:srgbClr val="0000FF"/>
                </a:solidFill>
              </a:rPr>
              <a:t>        数</a:t>
            </a:r>
            <a:r>
              <a:rPr lang="zh-CN" altLang="en-US" sz="2200" b="0" dirty="0" smtClean="0">
                <a:solidFill>
                  <a:srgbClr val="0000FF"/>
                </a:solidFill>
              </a:rPr>
              <a:t>组</a:t>
            </a:r>
            <a:r>
              <a:rPr lang="zh-CN" altLang="en-US" sz="2200" b="0" dirty="0">
                <a:solidFill>
                  <a:srgbClr val="0000FF"/>
                </a:solidFill>
              </a:rPr>
              <a:t>的元素类型 数组</a:t>
            </a:r>
            <a:r>
              <a:rPr lang="zh-CN" altLang="en-US" sz="2200" b="0">
                <a:solidFill>
                  <a:srgbClr val="0000FF"/>
                </a:solidFill>
              </a:rPr>
              <a:t>名</a:t>
            </a:r>
            <a:r>
              <a:rPr lang="en-US" altLang="zh-CN" sz="2200" b="0" smtClean="0">
                <a:solidFill>
                  <a:srgbClr val="0000FF"/>
                </a:solidFill>
              </a:rPr>
              <a:t>[];</a:t>
            </a:r>
            <a:r>
              <a:rPr lang="zh-CN" altLang="en-US" sz="2200" b="0" smtClean="0">
                <a:solidFill>
                  <a:srgbClr val="FF0000"/>
                </a:solidFill>
              </a:rPr>
              <a:t>（不建议）</a:t>
            </a:r>
            <a:endParaRPr lang="en-US" altLang="zh-CN" sz="2200" b="0" dirty="0" smtClean="0">
              <a:solidFill>
                <a:srgbClr val="FF0000"/>
              </a:solidFill>
            </a:endParaRPr>
          </a:p>
          <a:p>
            <a:pPr indent="266700" algn="just" eaLnBrk="0" hangingPunct="0">
              <a:defRPr/>
            </a:pPr>
            <a:r>
              <a:rPr lang="en-US" altLang="zh-CN" sz="2200" smtClean="0">
                <a:solidFill>
                  <a:srgbClr val="0000FF"/>
                </a:solidFill>
                <a:latin typeface="宋体" pitchFamily="2" charset="-122"/>
              </a:rPr>
              <a:t>	</a:t>
            </a:r>
            <a:endParaRPr lang="en-US" altLang="zh-CN" sz="2200" b="0" dirty="0"/>
          </a:p>
          <a:p>
            <a:pPr indent="266700" algn="just" eaLnBrk="0" hangingPunct="0">
              <a:defRPr/>
            </a:pPr>
            <a:r>
              <a:rPr lang="zh-CN" altLang="en-US" sz="2200" b="0" dirty="0"/>
              <a:t>例如：</a:t>
            </a:r>
          </a:p>
          <a:p>
            <a:pPr indent="266700" algn="just" eaLnBrk="0" hangingPunct="0">
              <a:defRPr/>
            </a:pPr>
            <a:r>
              <a:rPr lang="en-US" altLang="zh-CN" sz="2200" smtClean="0">
                <a:solidFill>
                  <a:srgbClr val="0000FF"/>
                </a:solidFill>
                <a:latin typeface="Courier New" pitchFamily="49" charset="0"/>
              </a:rPr>
              <a:t>	</a:t>
            </a:r>
            <a:r>
              <a:rPr lang="en-US" altLang="zh-CN" sz="2200">
                <a:solidFill>
                  <a:srgbClr val="FF0000"/>
                </a:solidFill>
                <a:latin typeface="Courier New" pitchFamily="49" charset="0"/>
              </a:rPr>
              <a:t>char [] cat;</a:t>
            </a:r>
            <a:r>
              <a:rPr lang="en-US" altLang="zh-CN" sz="2200">
                <a:solidFill>
                  <a:srgbClr val="FF0000"/>
                </a:solidFill>
              </a:rPr>
              <a:t> </a:t>
            </a:r>
            <a:endParaRPr lang="en-US" altLang="zh-CN" sz="2200" smtClean="0">
              <a:solidFill>
                <a:srgbClr val="FF0000"/>
              </a:solidFill>
            </a:endParaRPr>
          </a:p>
          <a:p>
            <a:pPr indent="266700" algn="just" eaLnBrk="0" hangingPunct="0">
              <a:defRPr/>
            </a:pPr>
            <a:r>
              <a:rPr lang="en-US" altLang="zh-CN" sz="2200">
                <a:solidFill>
                  <a:srgbClr val="0000FF"/>
                </a:solidFill>
                <a:latin typeface="Courier New" pitchFamily="49" charset="0"/>
              </a:rPr>
              <a:t> </a:t>
            </a:r>
            <a:r>
              <a:rPr lang="en-US" altLang="zh-CN" sz="2200" smtClean="0">
                <a:solidFill>
                  <a:srgbClr val="0000FF"/>
                </a:solidFill>
                <a:latin typeface="Courier New" pitchFamily="49" charset="0"/>
              </a:rPr>
              <a:t>   float </a:t>
            </a:r>
            <a:r>
              <a:rPr lang="en-US" altLang="zh-CN" sz="2200" dirty="0">
                <a:solidFill>
                  <a:srgbClr val="0000FF"/>
                </a:solidFill>
                <a:latin typeface="Courier New" pitchFamily="49" charset="0"/>
              </a:rPr>
              <a:t>boy</a:t>
            </a:r>
            <a:r>
              <a:rPr lang="en-US" altLang="zh-CN" sz="2200" dirty="0" smtClean="0">
                <a:solidFill>
                  <a:srgbClr val="0000FF"/>
                </a:solidFill>
                <a:latin typeface="Courier New" pitchFamily="49" charset="0"/>
              </a:rPr>
              <a:t>[];</a:t>
            </a:r>
          </a:p>
          <a:p>
            <a:pPr indent="266700" algn="just" eaLnBrk="0" hangingPunct="0">
              <a:defRPr/>
            </a:pPr>
            <a:r>
              <a:rPr lang="en-US" altLang="zh-CN" sz="2200" smtClean="0">
                <a:solidFill>
                  <a:srgbClr val="0000FF"/>
                </a:solidFill>
                <a:latin typeface="Courier New" pitchFamily="49" charset="0"/>
              </a:rPr>
              <a:t>    </a:t>
            </a:r>
            <a:endParaRPr lang="en-US" altLang="zh-CN" sz="2200" b="0" dirty="0">
              <a:solidFill>
                <a:srgbClr val="0000FF"/>
              </a:solidFill>
            </a:endParaRPr>
          </a:p>
        </p:txBody>
      </p:sp>
      <p:sp>
        <p:nvSpPr>
          <p:cNvPr id="2" name="矩形 1"/>
          <p:cNvSpPr/>
          <p:nvPr/>
        </p:nvSpPr>
        <p:spPr>
          <a:xfrm>
            <a:off x="1619672" y="5584999"/>
            <a:ext cx="532716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b="1" smtClean="0"/>
              <a:t>int [ ] a,b;//a,b</a:t>
            </a:r>
            <a:r>
              <a:rPr lang="zh-CN" altLang="en-US" b="1" smtClean="0"/>
              <a:t>都是一维数组</a:t>
            </a:r>
            <a:endParaRPr lang="en-US" altLang="zh-CN" b="1" smtClean="0"/>
          </a:p>
          <a:p>
            <a:pPr algn="l"/>
            <a:r>
              <a:rPr lang="en-US" altLang="zh-CN" b="1"/>
              <a:t>int </a:t>
            </a:r>
            <a:r>
              <a:rPr lang="en-US" altLang="zh-CN" b="1" smtClean="0"/>
              <a:t>a</a:t>
            </a:r>
            <a:r>
              <a:rPr lang="en-US" altLang="zh-CN" b="1"/>
              <a:t>[ ]</a:t>
            </a:r>
            <a:r>
              <a:rPr lang="en-US" altLang="zh-CN" b="1" smtClean="0"/>
              <a:t>,</a:t>
            </a:r>
            <a:r>
              <a:rPr lang="en-US" altLang="zh-CN" b="1"/>
              <a:t>b</a:t>
            </a:r>
            <a:r>
              <a:rPr lang="en-US" altLang="zh-CN" b="1" smtClean="0"/>
              <a:t>;</a:t>
            </a:r>
            <a:r>
              <a:rPr lang="en-US" altLang="zh-CN" b="1"/>
              <a:t> ;//</a:t>
            </a:r>
            <a:r>
              <a:rPr lang="en-US" altLang="zh-CN" b="1" smtClean="0"/>
              <a:t>a</a:t>
            </a:r>
            <a:r>
              <a:rPr lang="zh-CN" altLang="en-US" b="1" smtClean="0"/>
              <a:t>是</a:t>
            </a:r>
            <a:r>
              <a:rPr lang="zh-CN" altLang="en-US" b="1"/>
              <a:t>一维数</a:t>
            </a:r>
            <a:r>
              <a:rPr lang="zh-CN" altLang="en-US" b="1" smtClean="0"/>
              <a:t>组</a:t>
            </a:r>
            <a:r>
              <a:rPr lang="en-US" altLang="zh-CN" b="1"/>
              <a:t>,</a:t>
            </a:r>
            <a:r>
              <a:rPr lang="en-US" altLang="zh-CN" b="1" smtClean="0"/>
              <a:t>b</a:t>
            </a:r>
            <a:r>
              <a:rPr lang="zh-CN" altLang="en-US" b="1" smtClean="0"/>
              <a:t>是</a:t>
            </a:r>
            <a:r>
              <a:rPr lang="en-US" altLang="zh-CN" b="1" smtClean="0"/>
              <a:t>int</a:t>
            </a:r>
            <a:r>
              <a:rPr lang="zh-CN" altLang="en-US" b="1" smtClean="0"/>
              <a:t>类型</a:t>
            </a: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24200" y="332656"/>
            <a:ext cx="6019800" cy="487363"/>
          </a:xfrm>
        </p:spPr>
        <p:txBody>
          <a:bodyPr/>
          <a:lstStyle/>
          <a:p>
            <a:pPr eaLnBrk="1" hangingPunct="1"/>
            <a:r>
              <a:rPr lang="zh-CN" altLang="en-US" sz="2800" b="1" dirty="0" smtClean="0">
                <a:solidFill>
                  <a:srgbClr val="F8F8F8"/>
                </a:solidFill>
              </a:rPr>
              <a:t>为数组分配元素空间</a:t>
            </a:r>
          </a:p>
        </p:txBody>
      </p:sp>
      <p:sp>
        <p:nvSpPr>
          <p:cNvPr id="21507" name="Rectangle 4"/>
          <p:cNvSpPr>
            <a:spLocks noChangeArrowheads="1"/>
          </p:cNvSpPr>
          <p:nvPr/>
        </p:nvSpPr>
        <p:spPr bwMode="auto">
          <a:xfrm>
            <a:off x="611560" y="1052736"/>
            <a:ext cx="7543800" cy="1122362"/>
          </a:xfrm>
          <a:prstGeom prst="rect">
            <a:avLst/>
          </a:prstGeom>
          <a:noFill/>
          <a:ln w="25400">
            <a:solidFill>
              <a:srgbClr val="800000"/>
            </a:solidFill>
            <a:miter lim="800000"/>
            <a:headEnd/>
            <a:tailEnd/>
          </a:ln>
        </p:spPr>
        <p:txBody>
          <a:bodyPr>
            <a:spAutoFit/>
          </a:bodyPr>
          <a:lstStyle/>
          <a:p>
            <a:pPr algn="just"/>
            <a:r>
              <a:rPr lang="zh-CN" altLang="en-US" sz="2200" b="0" dirty="0"/>
              <a:t>  </a:t>
            </a:r>
            <a:r>
              <a:rPr lang="zh-CN" altLang="en-US" sz="2200" b="0" dirty="0">
                <a:solidFill>
                  <a:srgbClr val="FF0000"/>
                </a:solidFill>
              </a:rPr>
              <a:t>为数组</a:t>
            </a:r>
            <a:r>
              <a:rPr lang="zh-CN" altLang="en-US" sz="2200" b="0">
                <a:solidFill>
                  <a:srgbClr val="FF0000"/>
                </a:solidFill>
              </a:rPr>
              <a:t>分</a:t>
            </a:r>
            <a:r>
              <a:rPr lang="zh-CN" altLang="en-US" sz="2200" b="0" smtClean="0">
                <a:solidFill>
                  <a:srgbClr val="FF0000"/>
                </a:solidFill>
              </a:rPr>
              <a:t>配空间</a:t>
            </a:r>
            <a:r>
              <a:rPr lang="zh-CN" altLang="en-US" sz="2200" b="0" smtClean="0"/>
              <a:t>的</a:t>
            </a:r>
            <a:r>
              <a:rPr lang="zh-CN" altLang="en-US" sz="2200" b="0" dirty="0"/>
              <a:t>格式如下：</a:t>
            </a:r>
          </a:p>
          <a:p>
            <a:pPr algn="just"/>
            <a:r>
              <a:rPr lang="zh-CN" altLang="en-US" sz="2200" b="0" dirty="0"/>
              <a:t>  数组名 </a:t>
            </a:r>
            <a:r>
              <a:rPr lang="en-US" altLang="zh-CN" sz="2200" b="0" dirty="0"/>
              <a:t>= </a:t>
            </a:r>
            <a:r>
              <a:rPr lang="en-US" altLang="zh-CN" sz="2200" b="0" dirty="0">
                <a:solidFill>
                  <a:srgbClr val="FF0000"/>
                </a:solidFill>
              </a:rPr>
              <a:t>new</a:t>
            </a:r>
            <a:r>
              <a:rPr lang="en-US" altLang="zh-CN" sz="2200" b="0" dirty="0"/>
              <a:t> </a:t>
            </a:r>
            <a:r>
              <a:rPr lang="zh-CN" altLang="en-US" sz="2200" b="0" dirty="0"/>
              <a:t>数组元素的类型</a:t>
            </a:r>
            <a:r>
              <a:rPr lang="en-US" altLang="zh-CN" sz="2200" b="0" dirty="0"/>
              <a:t>[</a:t>
            </a:r>
            <a:r>
              <a:rPr lang="zh-CN" altLang="en-US" sz="2200" b="0" dirty="0"/>
              <a:t>数组元素的个数</a:t>
            </a:r>
            <a:r>
              <a:rPr lang="en-US" altLang="zh-CN" sz="2200" b="0" dirty="0"/>
              <a:t>];</a:t>
            </a:r>
          </a:p>
          <a:p>
            <a:pPr algn="just" eaLnBrk="0" hangingPunct="0"/>
            <a:r>
              <a:rPr lang="en-US" altLang="zh-CN" sz="2200" b="0" dirty="0"/>
              <a:t>       </a:t>
            </a:r>
            <a:r>
              <a:rPr lang="zh-CN" altLang="en-US" sz="2200" b="0" dirty="0"/>
              <a:t>例如：    </a:t>
            </a:r>
            <a:r>
              <a:rPr lang="en-US" altLang="zh-CN" sz="2200" dirty="0">
                <a:solidFill>
                  <a:srgbClr val="0000FF"/>
                </a:solidFill>
                <a:latin typeface="Courier New" pitchFamily="49" charset="0"/>
              </a:rPr>
              <a:t>boy = new float[4];</a:t>
            </a:r>
            <a:endParaRPr lang="en-US" altLang="zh-CN" sz="2200" b="0" dirty="0"/>
          </a:p>
        </p:txBody>
      </p:sp>
      <p:sp>
        <p:nvSpPr>
          <p:cNvPr id="21508" name="Rectangle 5"/>
          <p:cNvSpPr>
            <a:spLocks noChangeArrowheads="1"/>
          </p:cNvSpPr>
          <p:nvPr/>
        </p:nvSpPr>
        <p:spPr bwMode="auto">
          <a:xfrm>
            <a:off x="467544" y="2348880"/>
            <a:ext cx="4267200" cy="2554545"/>
          </a:xfrm>
          <a:prstGeom prst="rect">
            <a:avLst/>
          </a:prstGeom>
          <a:noFill/>
          <a:ln w="9525">
            <a:noFill/>
            <a:miter lim="800000"/>
            <a:headEnd/>
            <a:tailEnd/>
          </a:ln>
        </p:spPr>
        <p:txBody>
          <a:bodyPr>
            <a:spAutoFit/>
          </a:bodyPr>
          <a:lstStyle/>
          <a:p>
            <a:r>
              <a:rPr lang="zh-CN" altLang="en-US" sz="2000" dirty="0">
                <a:solidFill>
                  <a:srgbClr val="0000FF"/>
                </a:solidFill>
                <a:latin typeface="Courier New" pitchFamily="49" charset="0"/>
              </a:rPr>
              <a:t>说明：</a:t>
            </a:r>
            <a:r>
              <a:rPr lang="zh-CN" altLang="en-US" sz="2000" b="0" dirty="0">
                <a:latin typeface="宋体" pitchFamily="2" charset="-122"/>
              </a:rPr>
              <a:t>数组属于引用型变量，数组变量中存放着数组的首元素的地址，</a:t>
            </a:r>
            <a:r>
              <a:rPr lang="zh-CN" altLang="en-US" sz="2000" b="0" dirty="0">
                <a:solidFill>
                  <a:srgbClr val="FF0000"/>
                </a:solidFill>
                <a:latin typeface="宋体" pitchFamily="2" charset="-122"/>
              </a:rPr>
              <a:t>通过数组变量的名字加索引使用数组的元素</a:t>
            </a:r>
            <a:r>
              <a:rPr lang="zh-CN" altLang="en-US" sz="2000" b="0" dirty="0">
                <a:latin typeface="宋体" pitchFamily="2" charset="-122"/>
              </a:rPr>
              <a:t>（内存示意如图</a:t>
            </a:r>
            <a:r>
              <a:rPr lang="en-US" altLang="zh-CN" sz="2000" b="0" dirty="0"/>
              <a:t>2.4</a:t>
            </a:r>
            <a:r>
              <a:rPr lang="zh-CN" altLang="en-US" sz="2000" b="0" dirty="0">
                <a:latin typeface="宋体" pitchFamily="2" charset="-122"/>
              </a:rPr>
              <a:t>所示）</a:t>
            </a:r>
            <a:r>
              <a:rPr lang="en-US" altLang="zh-CN" sz="2000" b="0" dirty="0">
                <a:latin typeface="宋体" pitchFamily="2" charset="-122"/>
              </a:rPr>
              <a:t>.</a:t>
            </a:r>
            <a:r>
              <a:rPr lang="zh-CN" altLang="en-US" sz="2000" b="0" dirty="0"/>
              <a:t>比如：</a:t>
            </a:r>
            <a:endParaRPr lang="zh-CN" altLang="en-US" sz="2000" b="0" dirty="0">
              <a:latin typeface="宋体" pitchFamily="2" charset="-122"/>
            </a:endParaRPr>
          </a:p>
          <a:p>
            <a:pPr algn="just"/>
            <a:r>
              <a:rPr lang="en-US" altLang="zh-CN" sz="2000" dirty="0">
                <a:solidFill>
                  <a:srgbClr val="0000FF"/>
                </a:solidFill>
                <a:latin typeface="Courier New" pitchFamily="49" charset="0"/>
              </a:rPr>
              <a:t>   boy[0] = 12;</a:t>
            </a:r>
          </a:p>
          <a:p>
            <a:pPr algn="just"/>
            <a:r>
              <a:rPr lang="en-US" altLang="zh-CN" sz="2000" dirty="0">
                <a:solidFill>
                  <a:srgbClr val="0000FF"/>
                </a:solidFill>
                <a:latin typeface="Courier New" pitchFamily="49" charset="0"/>
              </a:rPr>
              <a:t>   boy[1] = 23.908F;</a:t>
            </a:r>
          </a:p>
          <a:p>
            <a:pPr algn="just"/>
            <a:r>
              <a:rPr lang="en-US" altLang="zh-CN" sz="2000" dirty="0">
                <a:solidFill>
                  <a:srgbClr val="0000FF"/>
                </a:solidFill>
                <a:latin typeface="Courier New" pitchFamily="49" charset="0"/>
              </a:rPr>
              <a:t>   boy[2] = 100;</a:t>
            </a:r>
          </a:p>
          <a:p>
            <a:pPr algn="just"/>
            <a:r>
              <a:rPr lang="en-US" altLang="zh-CN" sz="2000" dirty="0">
                <a:solidFill>
                  <a:srgbClr val="0000FF"/>
                </a:solidFill>
                <a:latin typeface="Courier New" pitchFamily="49" charset="0"/>
              </a:rPr>
              <a:t>   boy[3] = 10.23f;</a:t>
            </a:r>
            <a:endParaRPr lang="en-US" altLang="zh-CN" sz="2000" b="0" dirty="0"/>
          </a:p>
        </p:txBody>
      </p:sp>
      <p:pic>
        <p:nvPicPr>
          <p:cNvPr id="21509" name="Picture 6"/>
          <p:cNvPicPr>
            <a:picLocks noChangeAspect="1" noChangeArrowheads="1"/>
          </p:cNvPicPr>
          <p:nvPr/>
        </p:nvPicPr>
        <p:blipFill>
          <a:blip r:embed="rId2" cstate="print"/>
          <a:srcRect/>
          <a:stretch>
            <a:fillRect/>
          </a:stretch>
        </p:blipFill>
        <p:spPr bwMode="auto">
          <a:xfrm>
            <a:off x="5029200" y="2564904"/>
            <a:ext cx="4114800" cy="2362200"/>
          </a:xfrm>
          <a:prstGeom prst="rect">
            <a:avLst/>
          </a:prstGeom>
          <a:noFill/>
          <a:ln w="9525">
            <a:noFill/>
            <a:miter lim="800000"/>
            <a:headEnd/>
            <a:tailEnd/>
          </a:ln>
        </p:spPr>
      </p:pic>
      <p:sp>
        <p:nvSpPr>
          <p:cNvPr id="95239" name="Rectangle 7"/>
          <p:cNvSpPr>
            <a:spLocks noChangeArrowheads="1"/>
          </p:cNvSpPr>
          <p:nvPr/>
        </p:nvSpPr>
        <p:spPr bwMode="auto">
          <a:xfrm>
            <a:off x="611560" y="5157192"/>
            <a:ext cx="7620000" cy="738664"/>
          </a:xfrm>
          <a:prstGeom prst="rect">
            <a:avLst/>
          </a:prstGeom>
          <a:noFill/>
          <a:ln w="25400">
            <a:solidFill>
              <a:srgbClr val="800000"/>
            </a:solidFill>
            <a:miter lim="800000"/>
            <a:headEnd/>
            <a:tailEnd/>
          </a:ln>
        </p:spPr>
        <p:txBody>
          <a:bodyPr>
            <a:spAutoFit/>
          </a:bodyPr>
          <a:lstStyle/>
          <a:p>
            <a:pPr algn="just"/>
            <a:r>
              <a:rPr lang="zh-CN" altLang="en-US" sz="2000" dirty="0">
                <a:solidFill>
                  <a:srgbClr val="0000FF"/>
                </a:solidFill>
                <a:latin typeface="Courier New" pitchFamily="49" charset="0"/>
              </a:rPr>
              <a:t>注意：</a:t>
            </a:r>
            <a:r>
              <a:rPr lang="zh-CN" altLang="en-US" b="0" dirty="0"/>
              <a:t>数组的声明和分配空间可以在声明时同时完成：</a:t>
            </a:r>
          </a:p>
          <a:p>
            <a:pPr algn="just"/>
            <a:r>
              <a:rPr lang="zh-CN" altLang="en-US" b="0" dirty="0"/>
              <a:t>                    </a:t>
            </a:r>
            <a:r>
              <a:rPr lang="en-US" altLang="zh-CN" sz="2200" b="0"/>
              <a:t>float </a:t>
            </a:r>
            <a:r>
              <a:rPr lang="en-US" altLang="zh-CN" sz="2200"/>
              <a:t>[]  </a:t>
            </a:r>
            <a:r>
              <a:rPr lang="en-US" altLang="zh-CN" sz="2200" b="0"/>
              <a:t>boy  </a:t>
            </a:r>
            <a:r>
              <a:rPr lang="en-US" altLang="zh-CN" sz="2200" b="0" smtClean="0"/>
              <a:t>=</a:t>
            </a:r>
            <a:r>
              <a:rPr lang="en-US" altLang="zh-CN" sz="2200" b="0" dirty="0"/>
              <a:t>new float[4];</a:t>
            </a:r>
          </a:p>
        </p:txBody>
      </p:sp>
      <p:sp>
        <p:nvSpPr>
          <p:cNvPr id="2" name="矩形 1"/>
          <p:cNvSpPr/>
          <p:nvPr/>
        </p:nvSpPr>
        <p:spPr>
          <a:xfrm>
            <a:off x="611560" y="6133566"/>
            <a:ext cx="7317160" cy="590931"/>
          </a:xfrm>
          <a:prstGeom prst="rect">
            <a:avLst/>
          </a:prstGeom>
          <a:ln w="19050">
            <a:solidFill>
              <a:schemeClr val="tx1"/>
            </a:solidFill>
          </a:ln>
        </p:spPr>
        <p:txBody>
          <a:bodyPr wrap="square">
            <a:spAutoFit/>
          </a:bodyPr>
          <a:lstStyle/>
          <a:p>
            <a:pPr algn="l">
              <a:lnSpc>
                <a:spcPct val="90000"/>
              </a:lnSpc>
            </a:pPr>
            <a:r>
              <a:rPr lang="zh-CN" altLang="en-US">
                <a:sym typeface="+mn-ea"/>
              </a:rPr>
              <a:t>数组一旦创</a:t>
            </a:r>
            <a:r>
              <a:rPr lang="zh-CN" altLang="en-US" smtClean="0">
                <a:sym typeface="+mn-ea"/>
              </a:rPr>
              <a:t>建（分配完空间），</a:t>
            </a:r>
            <a:r>
              <a:rPr lang="zh-CN" altLang="en-US">
                <a:sym typeface="+mn-ea"/>
              </a:rPr>
              <a:t>就不能更改长度，即，如</a:t>
            </a:r>
            <a:r>
              <a:rPr lang="zh-CN" altLang="en-US" smtClean="0">
                <a:sym typeface="+mn-ea"/>
              </a:rPr>
              <a:t>需改</a:t>
            </a:r>
            <a:r>
              <a:rPr lang="zh-CN" altLang="en-US">
                <a:sym typeface="+mn-ea"/>
              </a:rPr>
              <a:t>变数组长度，必须创建一个新数组</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9"/>
                                        </p:tgtEl>
                                        <p:attrNameLst>
                                          <p:attrName>style.visibility</p:attrName>
                                        </p:attrNameLst>
                                      </p:cBhvr>
                                      <p:to>
                                        <p:strVal val="visible"/>
                                      </p:to>
                                    </p:set>
                                    <p:anim calcmode="lin" valueType="num">
                                      <p:cBhvr additive="base">
                                        <p:cTn id="7" dur="500" fill="hold"/>
                                        <p:tgtEl>
                                          <p:spTgt spid="95239"/>
                                        </p:tgtEl>
                                        <p:attrNameLst>
                                          <p:attrName>ppt_x</p:attrName>
                                        </p:attrNameLst>
                                      </p:cBhvr>
                                      <p:tavLst>
                                        <p:tav tm="0">
                                          <p:val>
                                            <p:strVal val="#ppt_x"/>
                                          </p:val>
                                        </p:tav>
                                        <p:tav tm="100000">
                                          <p:val>
                                            <p:strVal val="#ppt_x"/>
                                          </p:val>
                                        </p:tav>
                                      </p:tavLst>
                                    </p:anim>
                                    <p:anim calcmode="lin" valueType="num">
                                      <p:cBhvr additive="base">
                                        <p:cTn id="8"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24200" y="332656"/>
            <a:ext cx="6019800" cy="487363"/>
          </a:xfrm>
        </p:spPr>
        <p:txBody>
          <a:bodyPr/>
          <a:lstStyle/>
          <a:p>
            <a:pPr eaLnBrk="1" hangingPunct="1"/>
            <a:r>
              <a:rPr lang="zh-CN" altLang="en-US" sz="2800" b="1" dirty="0" smtClean="0">
                <a:solidFill>
                  <a:srgbClr val="F8F8F8"/>
                </a:solidFill>
              </a:rPr>
              <a:t>数组元素的使用</a:t>
            </a:r>
          </a:p>
        </p:txBody>
      </p:sp>
      <p:sp>
        <p:nvSpPr>
          <p:cNvPr id="22531" name="Rectangle 3"/>
          <p:cNvSpPr>
            <a:spLocks noGrp="1" noChangeArrowheads="1"/>
          </p:cNvSpPr>
          <p:nvPr>
            <p:ph type="body" idx="1"/>
          </p:nvPr>
        </p:nvSpPr>
        <p:spPr>
          <a:xfrm>
            <a:off x="0" y="1052736"/>
            <a:ext cx="8645203" cy="3200400"/>
          </a:xfrm>
        </p:spPr>
        <p:txBody>
          <a:bodyPr/>
          <a:lstStyle/>
          <a:p>
            <a:pPr eaLnBrk="1" hangingPunct="1">
              <a:lnSpc>
                <a:spcPct val="90000"/>
              </a:lnSpc>
            </a:pPr>
            <a:r>
              <a:rPr lang="zh-CN" altLang="en-US" sz="2400" b="1" dirty="0" smtClean="0">
                <a:solidFill>
                  <a:srgbClr val="0000FF"/>
                </a:solidFill>
              </a:rPr>
              <a:t>数组元素的使用</a:t>
            </a:r>
          </a:p>
          <a:p>
            <a:pPr lvl="1" eaLnBrk="1" hangingPunct="1">
              <a:lnSpc>
                <a:spcPct val="90000"/>
              </a:lnSpc>
            </a:pPr>
            <a:r>
              <a:rPr lang="zh-CN" altLang="en-US" sz="2200" dirty="0" smtClean="0"/>
              <a:t>一维数组通过索引（下标运算）符访问自己的元素。如：</a:t>
            </a:r>
            <a:r>
              <a:rPr lang="en-US" altLang="zh-CN" sz="2200" dirty="0" smtClean="0"/>
              <a:t>boy[0]</a:t>
            </a:r>
            <a:r>
              <a:rPr lang="zh-CN" altLang="en-US" sz="2200" dirty="0" smtClean="0"/>
              <a:t>，</a:t>
            </a:r>
            <a:r>
              <a:rPr lang="en-US" altLang="zh-CN" sz="2200" dirty="0" smtClean="0"/>
              <a:t>boy[1]</a:t>
            </a:r>
            <a:r>
              <a:rPr lang="zh-CN" altLang="en-US" sz="2200" dirty="0" smtClean="0"/>
              <a:t>等</a:t>
            </a:r>
            <a:r>
              <a:rPr lang="en-US" altLang="zh-CN" sz="2200" dirty="0" smtClean="0"/>
              <a:t>.</a:t>
            </a:r>
          </a:p>
          <a:p>
            <a:pPr lvl="1" eaLnBrk="1" hangingPunct="1">
              <a:lnSpc>
                <a:spcPct val="90000"/>
              </a:lnSpc>
            </a:pPr>
            <a:r>
              <a:rPr lang="zh-CN" altLang="en-US" sz="2200" dirty="0" smtClean="0"/>
              <a:t>需要注意的是索引从</a:t>
            </a:r>
            <a:r>
              <a:rPr lang="en-US" altLang="zh-CN" sz="2200" dirty="0" smtClean="0"/>
              <a:t>0</a:t>
            </a:r>
            <a:r>
              <a:rPr lang="zh-CN" altLang="en-US" sz="2200" dirty="0" smtClean="0"/>
              <a:t>开始，因此，数组若有</a:t>
            </a:r>
            <a:r>
              <a:rPr lang="en-US" altLang="zh-CN" sz="2200" dirty="0" smtClean="0"/>
              <a:t>4</a:t>
            </a:r>
            <a:r>
              <a:rPr lang="zh-CN" altLang="en-US" sz="2200" dirty="0" smtClean="0"/>
              <a:t>个元素，那么索引到</a:t>
            </a:r>
            <a:r>
              <a:rPr lang="en-US" altLang="zh-CN" sz="2200" dirty="0" smtClean="0"/>
              <a:t>3</a:t>
            </a:r>
            <a:r>
              <a:rPr lang="zh-CN" altLang="en-US" sz="2200" dirty="0" smtClean="0"/>
              <a:t>为止，如果程序使用了如下语句：</a:t>
            </a:r>
          </a:p>
          <a:p>
            <a:pPr eaLnBrk="1" hangingPunct="1">
              <a:lnSpc>
                <a:spcPct val="90000"/>
              </a:lnSpc>
              <a:buFont typeface="Wingdings" pitchFamily="2" charset="2"/>
              <a:buNone/>
            </a:pPr>
            <a:r>
              <a:rPr lang="zh-CN" altLang="en-US" sz="2400" b="1" dirty="0" smtClean="0">
                <a:solidFill>
                  <a:srgbClr val="FF0000"/>
                </a:solidFill>
              </a:rPr>
              <a:t>      	         </a:t>
            </a:r>
            <a:r>
              <a:rPr lang="en-US" altLang="zh-CN" sz="2400" b="1" dirty="0" smtClean="0"/>
              <a:t>boy[4] = 384.98f;</a:t>
            </a:r>
          </a:p>
          <a:p>
            <a:pPr lvl="1" eaLnBrk="1" hangingPunct="1">
              <a:lnSpc>
                <a:spcPct val="90000"/>
              </a:lnSpc>
            </a:pPr>
            <a:r>
              <a:rPr lang="zh-CN" altLang="en-US" sz="2200" smtClean="0"/>
              <a:t>运行时发</a:t>
            </a:r>
            <a:r>
              <a:rPr lang="zh-CN" altLang="en-US" sz="2200" dirty="0" smtClean="0"/>
              <a:t>生</a:t>
            </a:r>
            <a:endParaRPr lang="en-US" altLang="zh-CN" sz="2200" dirty="0" smtClean="0"/>
          </a:p>
          <a:p>
            <a:pPr marL="457200" lvl="1" indent="0">
              <a:lnSpc>
                <a:spcPct val="90000"/>
              </a:lnSpc>
              <a:buNone/>
            </a:pPr>
            <a:r>
              <a:rPr lang="en-US" altLang="zh-CN" sz="2200" dirty="0" err="1" smtClean="0">
                <a:solidFill>
                  <a:srgbClr val="FF0000"/>
                </a:solidFill>
              </a:rPr>
              <a:t>ArrayIndexOutOfBoundsException</a:t>
            </a:r>
            <a:endParaRPr lang="en-US" altLang="zh-CN" sz="2200" dirty="0" smtClean="0">
              <a:solidFill>
                <a:srgbClr val="FF0000"/>
              </a:solidFill>
            </a:endParaRPr>
          </a:p>
          <a:p>
            <a:pPr lvl="1">
              <a:lnSpc>
                <a:spcPct val="90000"/>
              </a:lnSpc>
              <a:buNone/>
            </a:pPr>
            <a:r>
              <a:rPr lang="zh-CN" altLang="en-US" sz="2200" dirty="0" smtClean="0"/>
              <a:t>异常，因此在使用数组时必须谨慎，</a:t>
            </a:r>
            <a:endParaRPr lang="en-US" altLang="zh-CN" sz="2200" dirty="0" smtClean="0"/>
          </a:p>
          <a:p>
            <a:pPr lvl="1">
              <a:lnSpc>
                <a:spcPct val="90000"/>
              </a:lnSpc>
              <a:buNone/>
            </a:pPr>
            <a:r>
              <a:rPr lang="zh-CN" altLang="en-US" sz="2200" dirty="0" smtClean="0"/>
              <a:t>防止索引越界。</a:t>
            </a:r>
            <a:endParaRPr lang="en-US" altLang="zh-CN" sz="2200" b="1" dirty="0" smtClean="0">
              <a:solidFill>
                <a:srgbClr val="FF0000"/>
              </a:solidFill>
            </a:endParaRPr>
          </a:p>
          <a:p>
            <a:r>
              <a:rPr lang="en-US" altLang="zh-CN" sz="2400" dirty="0" smtClean="0">
                <a:solidFill>
                  <a:srgbClr val="0000FF"/>
                </a:solidFill>
              </a:rPr>
              <a:t>length</a:t>
            </a:r>
            <a:r>
              <a:rPr lang="zh-CN" altLang="en-US" sz="2400" smtClean="0">
                <a:solidFill>
                  <a:srgbClr val="0000FF"/>
                </a:solidFill>
              </a:rPr>
              <a:t>字段（不是方法）的</a:t>
            </a:r>
            <a:r>
              <a:rPr lang="zh-CN" altLang="en-US" sz="2400" dirty="0" smtClean="0">
                <a:solidFill>
                  <a:srgbClr val="0000FF"/>
                </a:solidFill>
              </a:rPr>
              <a:t>使用</a:t>
            </a:r>
          </a:p>
          <a:p>
            <a:pPr lvl="1"/>
            <a:r>
              <a:rPr lang="zh-CN" altLang="en-US" sz="2200" dirty="0" smtClean="0"/>
              <a:t>使用</a:t>
            </a:r>
            <a:r>
              <a:rPr lang="zh-CN" altLang="en-US" sz="2200" dirty="0" smtClean="0">
                <a:solidFill>
                  <a:srgbClr val="FF0000"/>
                </a:solidFill>
              </a:rPr>
              <a:t>“数组名</a:t>
            </a:r>
            <a:r>
              <a:rPr lang="en-US" altLang="zh-CN" sz="2200" dirty="0" smtClean="0">
                <a:solidFill>
                  <a:srgbClr val="FF0000"/>
                </a:solidFill>
              </a:rPr>
              <a:t>.length”</a:t>
            </a:r>
            <a:r>
              <a:rPr lang="zh-CN" altLang="en-US" sz="2200" dirty="0" smtClean="0"/>
              <a:t>可以得到数组中</a:t>
            </a:r>
            <a:endParaRPr lang="en-US" altLang="zh-CN" sz="2200" dirty="0" smtClean="0"/>
          </a:p>
          <a:p>
            <a:pPr lvl="1">
              <a:buNone/>
            </a:pPr>
            <a:r>
              <a:rPr lang="zh-CN" altLang="en-US" sz="2200" dirty="0" smtClean="0"/>
              <a:t>元素的个数；</a:t>
            </a:r>
            <a:endParaRPr lang="en-US" altLang="zh-CN" sz="2200" dirty="0" smtClean="0"/>
          </a:p>
          <a:p>
            <a:pPr lvl="1"/>
            <a:r>
              <a:rPr lang="zh-CN" altLang="en-US" sz="2000" dirty="0" smtClean="0"/>
              <a:t>例如：</a:t>
            </a:r>
            <a:r>
              <a:rPr lang="en-US" altLang="zh-CN" sz="2000" dirty="0" err="1" smtClean="0"/>
              <a:t>boy.length</a:t>
            </a:r>
            <a:r>
              <a:rPr lang="zh-CN" altLang="en-US" sz="2000" dirty="0" smtClean="0"/>
              <a:t>的值为</a:t>
            </a:r>
            <a:r>
              <a:rPr lang="en-US" altLang="zh-CN" sz="2000" dirty="0" smtClean="0"/>
              <a:t>4.</a:t>
            </a:r>
          </a:p>
          <a:p>
            <a:pPr lvl="1"/>
            <a:endParaRPr lang="zh-CN" altLang="en-US" sz="2000" dirty="0" smtClean="0"/>
          </a:p>
          <a:p>
            <a:pPr lvl="1"/>
            <a:endParaRPr lang="en-US" altLang="zh-CN" sz="2200" dirty="0" smtClean="0"/>
          </a:p>
          <a:p>
            <a:pPr lvl="1"/>
            <a:endParaRPr lang="en-US" altLang="zh-CN" sz="2200" dirty="0" smtClean="0"/>
          </a:p>
          <a:p>
            <a:pPr lvl="1">
              <a:buNone/>
            </a:pPr>
            <a:endParaRPr lang="en-US" altLang="zh-CN" sz="2200" dirty="0" smtClean="0"/>
          </a:p>
          <a:p>
            <a:pPr lvl="1">
              <a:buNone/>
            </a:pPr>
            <a:endParaRPr lang="zh-CN" altLang="en-US" sz="2200" dirty="0" smtClean="0"/>
          </a:p>
        </p:txBody>
      </p:sp>
      <p:grpSp>
        <p:nvGrpSpPr>
          <p:cNvPr id="2" name="组合 1"/>
          <p:cNvGrpSpPr>
            <a:grpSpLocks/>
          </p:cNvGrpSpPr>
          <p:nvPr/>
        </p:nvGrpSpPr>
        <p:grpSpPr bwMode="auto">
          <a:xfrm>
            <a:off x="5940152" y="3212976"/>
            <a:ext cx="2879725" cy="2897187"/>
            <a:chOff x="6192039" y="3623469"/>
            <a:chExt cx="4730719" cy="2897932"/>
          </a:xfrm>
        </p:grpSpPr>
        <p:pic>
          <p:nvPicPr>
            <p:cNvPr id="22533" name="Picture 4"/>
            <p:cNvPicPr>
              <a:picLocks noChangeAspect="1" noChangeArrowheads="1"/>
            </p:cNvPicPr>
            <p:nvPr/>
          </p:nvPicPr>
          <p:blipFill>
            <a:blip r:embed="rId2" cstate="print"/>
            <a:srcRect/>
            <a:stretch>
              <a:fillRect/>
            </a:stretch>
          </p:blipFill>
          <p:spPr bwMode="auto">
            <a:xfrm>
              <a:off x="6192039" y="3623469"/>
              <a:ext cx="4730719" cy="2362200"/>
            </a:xfrm>
            <a:prstGeom prst="rect">
              <a:avLst/>
            </a:prstGeom>
            <a:noFill/>
            <a:ln w="25400">
              <a:solidFill>
                <a:srgbClr val="800000"/>
              </a:solidFill>
              <a:miter lim="800000"/>
              <a:headEnd/>
              <a:tailEnd/>
            </a:ln>
          </p:spPr>
        </p:pic>
        <p:sp>
          <p:nvSpPr>
            <p:cNvPr id="22534" name="AutoShape 5"/>
            <p:cNvSpPr>
              <a:spLocks noChangeArrowheads="1"/>
            </p:cNvSpPr>
            <p:nvPr/>
          </p:nvSpPr>
          <p:spPr bwMode="auto">
            <a:xfrm>
              <a:off x="8521540" y="6018163"/>
              <a:ext cx="2229189" cy="503238"/>
            </a:xfrm>
            <a:prstGeom prst="wedgeRoundRectCallout">
              <a:avLst>
                <a:gd name="adj1" fmla="val 35824"/>
                <a:gd name="adj2" fmla="val -208898"/>
                <a:gd name="adj3" fmla="val 16667"/>
              </a:avLst>
            </a:prstGeom>
            <a:noFill/>
            <a:ln w="9525">
              <a:solidFill>
                <a:schemeClr val="tx1"/>
              </a:solidFill>
              <a:miter lim="800000"/>
              <a:headEnd/>
              <a:tailEnd/>
            </a:ln>
          </p:spPr>
          <p:txBody>
            <a:bodyPr/>
            <a:lstStyle/>
            <a:p>
              <a:pPr algn="ctr"/>
              <a:r>
                <a:rPr lang="zh-CN" altLang="en-US" sz="1800">
                  <a:solidFill>
                    <a:srgbClr val="FF0000"/>
                  </a:solidFill>
                </a:rPr>
                <a:t>注意下标</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数组元素的初始值</a:t>
            </a:r>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18492977"/>
              </p:ext>
            </p:extLst>
          </p:nvPr>
        </p:nvGraphicFramePr>
        <p:xfrm>
          <a:off x="482675" y="1124744"/>
          <a:ext cx="7905748" cy="5112570"/>
        </p:xfrm>
        <a:graphic>
          <a:graphicData uri="http://schemas.openxmlformats.org/drawingml/2006/table">
            <a:tbl>
              <a:tblPr firstRow="1" bandRow="1">
                <a:tableStyleId>{35758FB7-9AC5-4552-8A53-C91805E547FA}</a:tableStyleId>
              </a:tblPr>
              <a:tblGrid>
                <a:gridCol w="3952874">
                  <a:extLst>
                    <a:ext uri="{9D8B030D-6E8A-4147-A177-3AD203B41FA5}">
                      <a16:colId xmlns:a16="http://schemas.microsoft.com/office/drawing/2014/main" val="20000"/>
                    </a:ext>
                  </a:extLst>
                </a:gridCol>
                <a:gridCol w="3952874">
                  <a:extLst>
                    <a:ext uri="{9D8B030D-6E8A-4147-A177-3AD203B41FA5}">
                      <a16:colId xmlns:a16="http://schemas.microsoft.com/office/drawing/2014/main" val="20001"/>
                    </a:ext>
                  </a:extLst>
                </a:gridCol>
              </a:tblGrid>
              <a:tr h="511257">
                <a:tc>
                  <a:txBody>
                    <a:bodyPr/>
                    <a:lstStyle/>
                    <a:p>
                      <a:pPr algn="ctr"/>
                      <a:r>
                        <a:rPr lang="zh-CN" altLang="en-US" sz="2000" dirty="0" smtClean="0">
                          <a:latin typeface="宋体" pitchFamily="2" charset="-122"/>
                          <a:ea typeface="宋体" pitchFamily="2" charset="-122"/>
                          <a:cs typeface="Times New Roman" pitchFamily="18" charset="0"/>
                        </a:rPr>
                        <a:t>成员变量类型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zh-CN" altLang="en-US" sz="2000" dirty="0" smtClean="0">
                          <a:latin typeface="宋体" pitchFamily="2" charset="-122"/>
                          <a:ea typeface="宋体" pitchFamily="2" charset="-122"/>
                          <a:cs typeface="Times New Roman" pitchFamily="18" charset="0"/>
                        </a:rPr>
                        <a:t>初始值</a:t>
                      </a:r>
                      <a:endParaRPr lang="zh-CN" altLang="en-US" sz="2000" dirty="0">
                        <a:latin typeface="宋体" pitchFamily="2" charset="-122"/>
                        <a:ea typeface="宋体" pitchFamily="2" charset="-122"/>
                        <a:cs typeface="Times New Roman" pitchFamily="18" charset="0"/>
                      </a:endParaRPr>
                    </a:p>
                  </a:txBody>
                  <a:tcPr/>
                </a:tc>
                <a:extLst>
                  <a:ext uri="{0D108BD9-81ED-4DB2-BD59-A6C34878D82A}">
                    <a16:rowId xmlns:a16="http://schemas.microsoft.com/office/drawing/2014/main" val="10000"/>
                  </a:ext>
                </a:extLst>
              </a:tr>
              <a:tr h="511257">
                <a:tc>
                  <a:txBody>
                    <a:bodyPr/>
                    <a:lstStyle/>
                    <a:p>
                      <a:pPr algn="ctr"/>
                      <a:r>
                        <a:rPr lang="en-US" altLang="zh-CN" sz="2000" dirty="0" smtClean="0">
                          <a:latin typeface="+mn-ea"/>
                          <a:ea typeface="+mn-ea"/>
                          <a:cs typeface="Times New Roman" pitchFamily="18" charset="0"/>
                        </a:rPr>
                        <a:t>byte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1"/>
                  </a:ext>
                </a:extLst>
              </a:tr>
              <a:tr h="511257">
                <a:tc>
                  <a:txBody>
                    <a:bodyPr/>
                    <a:lstStyle/>
                    <a:p>
                      <a:pPr algn="ctr"/>
                      <a:r>
                        <a:rPr lang="en-US" altLang="zh-CN" sz="2000" dirty="0" smtClean="0">
                          <a:latin typeface="+mn-ea"/>
                          <a:ea typeface="+mn-ea"/>
                          <a:cs typeface="Times New Roman" pitchFamily="18" charset="0"/>
                        </a:rPr>
                        <a:t>short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p>
                  </a:txBody>
                  <a:tcPr/>
                </a:tc>
                <a:extLst>
                  <a:ext uri="{0D108BD9-81ED-4DB2-BD59-A6C34878D82A}">
                    <a16:rowId xmlns:a16="http://schemas.microsoft.com/office/drawing/2014/main" val="10002"/>
                  </a:ext>
                </a:extLst>
              </a:tr>
              <a:tr h="511257">
                <a:tc>
                  <a:txBody>
                    <a:bodyPr/>
                    <a:lstStyle/>
                    <a:p>
                      <a:pPr algn="ctr"/>
                      <a:r>
                        <a:rPr lang="en-US" altLang="zh-CN" sz="2000" dirty="0" err="1" smtClean="0">
                          <a:latin typeface="+mn-ea"/>
                          <a:ea typeface="+mn-ea"/>
                          <a:cs typeface="Times New Roman" pitchFamily="18" charset="0"/>
                        </a:rPr>
                        <a:t>int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3"/>
                  </a:ext>
                </a:extLst>
              </a:tr>
              <a:tr h="511257">
                <a:tc>
                  <a:txBody>
                    <a:bodyPr/>
                    <a:lstStyle/>
                    <a:p>
                      <a:pPr algn="ctr"/>
                      <a:r>
                        <a:rPr lang="en-US" altLang="zh-CN" sz="2000" dirty="0" smtClean="0">
                          <a:latin typeface="+mn-ea"/>
                          <a:ea typeface="+mn-ea"/>
                          <a:cs typeface="Times New Roman" pitchFamily="18" charset="0"/>
                        </a:rPr>
                        <a:t>long</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0L</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4"/>
                  </a:ext>
                </a:extLst>
              </a:tr>
              <a:tr h="511257">
                <a:tc>
                  <a:txBody>
                    <a:bodyPr/>
                    <a:lstStyle/>
                    <a:p>
                      <a:pPr algn="ctr"/>
                      <a:r>
                        <a:rPr lang="en-US" altLang="zh-CN" sz="2000" dirty="0" smtClean="0">
                          <a:latin typeface="+mn-ea"/>
                          <a:ea typeface="+mn-ea"/>
                          <a:cs typeface="Times New Roman" pitchFamily="18" charset="0"/>
                        </a:rPr>
                        <a:t>float</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0.0F</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5"/>
                  </a:ext>
                </a:extLst>
              </a:tr>
              <a:tr h="511257">
                <a:tc>
                  <a:txBody>
                    <a:bodyPr/>
                    <a:lstStyle/>
                    <a:p>
                      <a:pPr algn="ctr"/>
                      <a:r>
                        <a:rPr lang="en-US" altLang="zh-CN" sz="2000" dirty="0" smtClean="0">
                          <a:latin typeface="+mn-ea"/>
                          <a:ea typeface="+mn-ea"/>
                          <a:cs typeface="Times New Roman" pitchFamily="18" charset="0"/>
                        </a:rPr>
                        <a:t>double</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0.0D</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6"/>
                  </a:ext>
                </a:extLst>
              </a:tr>
              <a:tr h="511257">
                <a:tc>
                  <a:txBody>
                    <a:bodyPr/>
                    <a:lstStyle/>
                    <a:p>
                      <a:pPr algn="ctr"/>
                      <a:r>
                        <a:rPr lang="en-US" altLang="zh-CN" sz="2000" dirty="0" smtClean="0">
                          <a:latin typeface="+mn-ea"/>
                          <a:ea typeface="+mn-ea"/>
                          <a:cs typeface="Times New Roman" pitchFamily="18" charset="0"/>
                        </a:rPr>
                        <a:t>char</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‘\u0000’(</a:t>
                      </a:r>
                      <a:r>
                        <a:rPr lang="zh-CN" altLang="en-US" sz="2000" dirty="0" smtClean="0">
                          <a:latin typeface="宋体" pitchFamily="2" charset="-122"/>
                          <a:ea typeface="宋体" pitchFamily="2" charset="-122"/>
                          <a:cs typeface="Times New Roman" pitchFamily="18" charset="0"/>
                        </a:rPr>
                        <a:t>表示为空</a:t>
                      </a:r>
                      <a:r>
                        <a:rPr lang="en-US" altLang="zh-CN" sz="2000" dirty="0" smtClean="0">
                          <a:latin typeface="+mn-ea"/>
                          <a:ea typeface="+mn-ea"/>
                          <a:cs typeface="Times New Roman" pitchFamily="18" charset="0"/>
                        </a:rPr>
                        <a:t>)</a:t>
                      </a:r>
                    </a:p>
                  </a:txBody>
                  <a:tcPr/>
                </a:tc>
                <a:extLst>
                  <a:ext uri="{0D108BD9-81ED-4DB2-BD59-A6C34878D82A}">
                    <a16:rowId xmlns:a16="http://schemas.microsoft.com/office/drawing/2014/main" val="10007"/>
                  </a:ext>
                </a:extLst>
              </a:tr>
              <a:tr h="511257">
                <a:tc>
                  <a:txBody>
                    <a:bodyPr/>
                    <a:lstStyle/>
                    <a:p>
                      <a:pPr algn="ctr"/>
                      <a:r>
                        <a:rPr lang="en-US" altLang="zh-CN" sz="2000" dirty="0" err="1" smtClean="0">
                          <a:latin typeface="+mn-ea"/>
                          <a:ea typeface="+mn-ea"/>
                          <a:cs typeface="Times New Roman" pitchFamily="18" charset="0"/>
                        </a:rPr>
                        <a:t>boolean</a:t>
                      </a:r>
                      <a:endParaRPr lang="zh-CN" altLang="en-US" sz="2000" dirty="0">
                        <a:latin typeface="+mn-ea"/>
                        <a:ea typeface="+mn-ea"/>
                        <a:cs typeface="Times New Roman" pitchFamily="18" charset="0"/>
                      </a:endParaRPr>
                    </a:p>
                  </a:txBody>
                  <a:tcPr/>
                </a:tc>
                <a:tc>
                  <a:txBody>
                    <a:bodyPr/>
                    <a:lstStyle/>
                    <a:p>
                      <a:pPr algn="ctr"/>
                      <a:r>
                        <a:rPr lang="en-US" altLang="zh-CN" sz="2000" dirty="0" smtClean="0">
                          <a:latin typeface="+mn-ea"/>
                          <a:ea typeface="+mn-ea"/>
                          <a:cs typeface="Times New Roman" pitchFamily="18" charset="0"/>
                        </a:rPr>
                        <a:t>false</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8"/>
                  </a:ext>
                </a:extLst>
              </a:tr>
              <a:tr h="511257">
                <a:tc>
                  <a:txBody>
                    <a:bodyPr/>
                    <a:lstStyle/>
                    <a:p>
                      <a:pPr algn="ctr"/>
                      <a:r>
                        <a:rPr lang="zh-CN" altLang="en-US" sz="2000" dirty="0" smtClean="0">
                          <a:latin typeface="宋体" pitchFamily="2" charset="-122"/>
                          <a:ea typeface="宋体" pitchFamily="2" charset="-122"/>
                          <a:cs typeface="Times New Roman" pitchFamily="18" charset="0"/>
                        </a:rPr>
                        <a:t>引用类型</a:t>
                      </a:r>
                      <a:endParaRPr lang="zh-CN" altLang="en-US" sz="2000" dirty="0">
                        <a:latin typeface="宋体" pitchFamily="2" charset="-122"/>
                        <a:ea typeface="宋体" pitchFamily="2" charset="-122"/>
                        <a:cs typeface="Times New Roman" pitchFamily="18" charset="0"/>
                      </a:endParaRPr>
                    </a:p>
                  </a:txBody>
                  <a:tcPr/>
                </a:tc>
                <a:tc>
                  <a:txBody>
                    <a:bodyPr/>
                    <a:lstStyle/>
                    <a:p>
                      <a:pPr algn="ctr"/>
                      <a:r>
                        <a:rPr lang="en-US" altLang="zh-CN" sz="2000" dirty="0" smtClean="0">
                          <a:latin typeface="+mn-ea"/>
                          <a:ea typeface="+mn-ea"/>
                          <a:cs typeface="Times New Roman" pitchFamily="18" charset="0"/>
                        </a:rPr>
                        <a:t>null</a:t>
                      </a:r>
                      <a:endParaRPr lang="zh-CN" altLang="en-US" sz="2000" dirty="0">
                        <a:latin typeface="+mn-ea"/>
                        <a:ea typeface="+mn-ea"/>
                        <a:cs typeface="Times New Roman"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30131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24200" y="332656"/>
            <a:ext cx="6019800" cy="487362"/>
          </a:xfrm>
        </p:spPr>
        <p:txBody>
          <a:bodyPr/>
          <a:lstStyle/>
          <a:p>
            <a:pPr eaLnBrk="1" hangingPunct="1"/>
            <a:r>
              <a:rPr lang="zh-CN" altLang="en-US" sz="2800" b="1" dirty="0" smtClean="0">
                <a:solidFill>
                  <a:srgbClr val="F8F8F8"/>
                </a:solidFill>
              </a:rPr>
              <a:t>数组的初始化 </a:t>
            </a:r>
          </a:p>
        </p:txBody>
      </p:sp>
      <p:sp>
        <p:nvSpPr>
          <p:cNvPr id="24579" name="Rectangle 3"/>
          <p:cNvSpPr>
            <a:spLocks noGrp="1" noChangeArrowheads="1"/>
          </p:cNvSpPr>
          <p:nvPr>
            <p:ph type="body" idx="1"/>
          </p:nvPr>
        </p:nvSpPr>
        <p:spPr>
          <a:xfrm>
            <a:off x="179512" y="820018"/>
            <a:ext cx="8568952" cy="5345286"/>
          </a:xfrm>
        </p:spPr>
        <p:txBody>
          <a:bodyPr/>
          <a:lstStyle/>
          <a:p>
            <a:pPr eaLnBrk="1" hangingPunct="1"/>
            <a:r>
              <a:rPr lang="zh-CN" altLang="en-US" sz="2400" b="1" dirty="0" smtClean="0">
                <a:solidFill>
                  <a:srgbClr val="0000FF"/>
                </a:solidFill>
              </a:rPr>
              <a:t>数组初始化</a:t>
            </a:r>
          </a:p>
          <a:p>
            <a:pPr lvl="1" eaLnBrk="1" hangingPunct="1"/>
            <a:r>
              <a:rPr lang="zh-CN" altLang="en-US" sz="2200" dirty="0" smtClean="0"/>
              <a:t>创建数组后，系统会给数组的每个元素一个默认</a:t>
            </a:r>
            <a:r>
              <a:rPr lang="zh-CN" altLang="en-US" sz="2200" smtClean="0"/>
              <a:t>的值。</a:t>
            </a:r>
            <a:endParaRPr lang="en-US" altLang="zh-CN" sz="2200" smtClean="0"/>
          </a:p>
          <a:p>
            <a:pPr marL="457200" lvl="1" indent="0" eaLnBrk="1" hangingPunct="1">
              <a:buNone/>
            </a:pPr>
            <a:r>
              <a:rPr lang="zh-CN" altLang="en-US" sz="2200" smtClean="0"/>
              <a:t>数是</a:t>
            </a:r>
            <a:r>
              <a:rPr lang="en-US" altLang="zh-CN" sz="2200" smtClean="0"/>
              <a:t>0</a:t>
            </a:r>
            <a:r>
              <a:rPr lang="zh-CN" altLang="en-US" sz="2200" smtClean="0"/>
              <a:t>或者</a:t>
            </a:r>
            <a:r>
              <a:rPr lang="en-US" altLang="zh-CN" sz="2200" smtClean="0"/>
              <a:t>0.0</a:t>
            </a:r>
            <a:r>
              <a:rPr lang="zh-CN" altLang="en-US" sz="2200" smtClean="0"/>
              <a:t>；</a:t>
            </a:r>
            <a:r>
              <a:rPr lang="en-US" altLang="zh-CN" sz="2200" smtClean="0"/>
              <a:t>boolean false</a:t>
            </a:r>
            <a:r>
              <a:rPr lang="zh-CN" altLang="en-US" sz="2200" smtClean="0"/>
              <a:t>，</a:t>
            </a:r>
            <a:r>
              <a:rPr lang="en-US" altLang="zh-CN" sz="2200" smtClean="0"/>
              <a:t>char</a:t>
            </a:r>
            <a:r>
              <a:rPr lang="zh-CN" altLang="en-US" sz="2200" smtClean="0"/>
              <a:t>为</a:t>
            </a:r>
            <a:r>
              <a:rPr lang="en-US" altLang="zh-CN" sz="2200" smtClean="0"/>
              <a:t>\u0000(</a:t>
            </a:r>
            <a:r>
              <a:rPr lang="zh-CN" altLang="en-US" sz="2200" smtClean="0"/>
              <a:t>空字符</a:t>
            </a:r>
            <a:r>
              <a:rPr lang="en-US" altLang="zh-CN" sz="2200" smtClean="0"/>
              <a:t>)</a:t>
            </a:r>
            <a:r>
              <a:rPr lang="zh-CN" altLang="en-US" sz="2200" smtClean="0"/>
              <a:t>、引用类型是</a:t>
            </a:r>
            <a:r>
              <a:rPr lang="en-US" altLang="zh-CN" sz="2200" smtClean="0"/>
              <a:t>null</a:t>
            </a:r>
            <a:endParaRPr lang="en-US" altLang="zh-CN" sz="2200"/>
          </a:p>
          <a:p>
            <a:pPr marL="457200" lvl="1" indent="0" eaLnBrk="1" hangingPunct="1">
              <a:buNone/>
            </a:pPr>
            <a:r>
              <a:rPr lang="zh-CN" altLang="en-US" sz="2200" smtClean="0"/>
              <a:t>    </a:t>
            </a:r>
            <a:r>
              <a:rPr lang="zh-CN" altLang="en-US" sz="2200" dirty="0" smtClean="0"/>
              <a:t>例如，</a:t>
            </a:r>
            <a:r>
              <a:rPr lang="en-US" altLang="zh-CN" sz="2200" dirty="0" smtClean="0"/>
              <a:t>float</a:t>
            </a:r>
            <a:r>
              <a:rPr lang="zh-CN" altLang="en-US" sz="2200" dirty="0" smtClean="0"/>
              <a:t>型是</a:t>
            </a:r>
            <a:r>
              <a:rPr lang="en-US" altLang="zh-CN" sz="2200" dirty="0" smtClean="0"/>
              <a:t>0.0</a:t>
            </a:r>
            <a:r>
              <a:rPr lang="zh-CN" altLang="en-US" sz="2200" dirty="0" smtClean="0"/>
              <a:t>。</a:t>
            </a:r>
          </a:p>
          <a:p>
            <a:pPr lvl="1" eaLnBrk="1" hangingPunct="1"/>
            <a:r>
              <a:rPr lang="zh-CN" altLang="en-US" sz="2200" dirty="0" smtClean="0"/>
              <a:t>如果需要赋值，就要为每个元素赋值：例如：</a:t>
            </a:r>
          </a:p>
          <a:p>
            <a:pPr lvl="1">
              <a:buNone/>
            </a:pPr>
            <a:r>
              <a:rPr lang="zh-CN" altLang="en-US" sz="2100" dirty="0" smtClean="0"/>
              <a:t>     </a:t>
            </a:r>
            <a:r>
              <a:rPr lang="en-US" altLang="zh-CN" sz="2100" b="1" smtClean="0"/>
              <a:t>float </a:t>
            </a:r>
            <a:r>
              <a:rPr lang="en-US" altLang="zh-CN" sz="2100"/>
              <a:t>[]  </a:t>
            </a:r>
            <a:r>
              <a:rPr lang="en-US" altLang="zh-CN" sz="2100" b="1" smtClean="0"/>
              <a:t>boy  =</a:t>
            </a:r>
            <a:r>
              <a:rPr lang="en-US" altLang="zh-CN" sz="2100" b="1" dirty="0" smtClean="0"/>
              <a:t>new float[4];</a:t>
            </a:r>
          </a:p>
          <a:p>
            <a:pPr lvl="1" eaLnBrk="1" hangingPunct="1">
              <a:buFontTx/>
              <a:buNone/>
            </a:pPr>
            <a:r>
              <a:rPr lang="en-US" altLang="zh-CN" sz="2100" dirty="0" smtClean="0"/>
              <a:t>     </a:t>
            </a:r>
            <a:r>
              <a:rPr lang="en-US" altLang="zh-CN" sz="2100" b="1" dirty="0" smtClean="0"/>
              <a:t>boy[0] = 12;</a:t>
            </a:r>
          </a:p>
          <a:p>
            <a:pPr lvl="1" eaLnBrk="1" hangingPunct="1">
              <a:buFontTx/>
              <a:buNone/>
            </a:pPr>
            <a:r>
              <a:rPr lang="en-US" altLang="zh-CN" sz="2100" b="1" dirty="0" smtClean="0"/>
              <a:t>     boy[1] = 23.908F; </a:t>
            </a:r>
          </a:p>
          <a:p>
            <a:pPr lvl="1" eaLnBrk="1" hangingPunct="1">
              <a:buFontTx/>
              <a:buNone/>
            </a:pPr>
            <a:r>
              <a:rPr lang="en-US" altLang="zh-CN" sz="2100" b="1" dirty="0" smtClean="0"/>
              <a:t>     boy[2] = 100;</a:t>
            </a:r>
          </a:p>
          <a:p>
            <a:pPr lvl="1" eaLnBrk="1" hangingPunct="1">
              <a:buFontTx/>
              <a:buNone/>
            </a:pPr>
            <a:r>
              <a:rPr lang="en-US" altLang="zh-CN" sz="2100" b="1" dirty="0" smtClean="0"/>
              <a:t>     boy[3] = 10.23f;</a:t>
            </a:r>
            <a:endParaRPr lang="en-US" altLang="zh-CN" sz="2100" dirty="0" smtClean="0"/>
          </a:p>
          <a:p>
            <a:pPr eaLnBrk="1" hangingPunct="1"/>
            <a:r>
              <a:rPr lang="zh-CN" altLang="en-US" sz="2400" b="1" dirty="0" smtClean="0">
                <a:solidFill>
                  <a:srgbClr val="0000FF"/>
                </a:solidFill>
              </a:rPr>
              <a:t>在声明数组的同时也可以给数组的元素一个初始值</a:t>
            </a:r>
            <a:r>
              <a:rPr lang="en-US" altLang="zh-CN" sz="2400" b="1" dirty="0" smtClean="0">
                <a:solidFill>
                  <a:srgbClr val="0000FF"/>
                </a:solidFill>
              </a:rPr>
              <a:t>,</a:t>
            </a:r>
            <a:r>
              <a:rPr lang="zh-CN" altLang="en-US" sz="2400" b="1" dirty="0" smtClean="0">
                <a:solidFill>
                  <a:srgbClr val="0000FF"/>
                </a:solidFill>
              </a:rPr>
              <a:t>如</a:t>
            </a:r>
            <a:r>
              <a:rPr lang="en-US" altLang="zh-CN" sz="2400" b="1" dirty="0" smtClean="0">
                <a:solidFill>
                  <a:srgbClr val="0000FF"/>
                </a:solidFill>
              </a:rPr>
              <a:t>:</a:t>
            </a:r>
          </a:p>
          <a:p>
            <a:pPr>
              <a:buNone/>
            </a:pPr>
            <a:r>
              <a:rPr lang="en-US" altLang="zh-CN" b="1" dirty="0" smtClean="0">
                <a:solidFill>
                  <a:srgbClr val="0000FF"/>
                </a:solidFill>
              </a:rPr>
              <a:t>   	</a:t>
            </a:r>
            <a:r>
              <a:rPr lang="en-US" altLang="zh-CN" b="1" smtClean="0">
                <a:solidFill>
                  <a:srgbClr val="0000FF"/>
                </a:solidFill>
              </a:rPr>
              <a:t>    </a:t>
            </a:r>
            <a:r>
              <a:rPr lang="en-US" altLang="zh-CN" sz="2200"/>
              <a:t>float[] boy </a:t>
            </a:r>
            <a:r>
              <a:rPr lang="en-US" altLang="zh-CN" sz="2200" b="1" dirty="0" smtClean="0"/>
              <a:t>= { </a:t>
            </a:r>
            <a:r>
              <a:rPr lang="en-US" altLang="zh-CN" sz="2200" b="1" smtClean="0"/>
              <a:t>21.3f,23.89f,2.0f,23f,778.98f</a:t>
            </a:r>
            <a:r>
              <a:rPr lang="en-US" altLang="zh-CN" sz="2200" b="1" smtClean="0"/>
              <a:t>};</a:t>
            </a:r>
          </a:p>
          <a:p>
            <a:pPr>
              <a:buNone/>
            </a:pPr>
            <a:r>
              <a:rPr lang="zh-CN" altLang="en-US" sz="2200" smtClean="0"/>
              <a:t>   </a:t>
            </a:r>
            <a:r>
              <a:rPr lang="zh-CN" altLang="en-US" sz="2200" smtClean="0">
                <a:solidFill>
                  <a:srgbClr val="0000FF"/>
                </a:solidFill>
              </a:rPr>
              <a:t> 不</a:t>
            </a:r>
            <a:r>
              <a:rPr lang="zh-CN" altLang="en-US" sz="2200">
                <a:solidFill>
                  <a:srgbClr val="0000FF"/>
                </a:solidFill>
              </a:rPr>
              <a:t>可</a:t>
            </a:r>
            <a:r>
              <a:rPr lang="zh-CN" altLang="en-US" sz="2200" smtClean="0">
                <a:solidFill>
                  <a:srgbClr val="0000FF"/>
                </a:solidFill>
              </a:rPr>
              <a:t>以分开，下面是错误的：</a:t>
            </a:r>
            <a:endParaRPr lang="en-US" altLang="zh-CN" sz="2200" b="1" smtClean="0">
              <a:solidFill>
                <a:srgbClr val="0000FF"/>
              </a:solidFill>
            </a:endParaRPr>
          </a:p>
          <a:p>
            <a:pPr>
              <a:buNone/>
            </a:pPr>
            <a:r>
              <a:rPr lang="en-US" altLang="zh-CN" sz="2200" smtClean="0"/>
              <a:t>        float </a:t>
            </a:r>
            <a:r>
              <a:rPr lang="en-US" altLang="zh-CN" sz="2200"/>
              <a:t>[]</a:t>
            </a:r>
            <a:r>
              <a:rPr lang="en-US" altLang="zh-CN" sz="2200" smtClean="0"/>
              <a:t>boy;boy </a:t>
            </a:r>
            <a:r>
              <a:rPr lang="en-US" altLang="zh-CN" sz="2200"/>
              <a:t>= { 21.3f,23.89f,2.0f,23f,778.98f}</a:t>
            </a:r>
            <a:r>
              <a:rPr lang="en-US" altLang="zh-CN" sz="2200" smtClean="0"/>
              <a:t>;</a:t>
            </a:r>
            <a:endParaRPr lang="en-US" altLang="zh-CN" sz="2200"/>
          </a:p>
          <a:p>
            <a:pPr eaLnBrk="1" hangingPunct="1">
              <a:buFont typeface="Wingdings" pitchFamily="2" charset="2"/>
              <a:buNone/>
            </a:pPr>
            <a:endParaRPr lang="en-US" altLang="zh-CN" sz="2200" b="1" dirty="0" smtClean="0"/>
          </a:p>
        </p:txBody>
      </p:sp>
      <p:pic>
        <p:nvPicPr>
          <p:cNvPr id="97284" name="Picture 4"/>
          <p:cNvPicPr>
            <a:picLocks noChangeAspect="1" noChangeArrowheads="1"/>
          </p:cNvPicPr>
          <p:nvPr/>
        </p:nvPicPr>
        <p:blipFill>
          <a:blip r:embed="rId2" cstate="print"/>
          <a:srcRect/>
          <a:stretch>
            <a:fillRect/>
          </a:stretch>
        </p:blipFill>
        <p:spPr bwMode="auto">
          <a:xfrm>
            <a:off x="4788024" y="3356992"/>
            <a:ext cx="4114800" cy="1872208"/>
          </a:xfrm>
          <a:prstGeom prst="rect">
            <a:avLst/>
          </a:prstGeom>
          <a:noFill/>
          <a:ln w="25400">
            <a:solidFill>
              <a:srgbClr val="8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284"/>
                                        </p:tgtEl>
                                        <p:attrNameLst>
                                          <p:attrName>style.visibility</p:attrName>
                                        </p:attrNameLst>
                                      </p:cBhvr>
                                      <p:to>
                                        <p:strVal val="visible"/>
                                      </p:to>
                                    </p:set>
                                    <p:anim calcmode="lin" valueType="num">
                                      <p:cBhvr additive="base">
                                        <p:cTn id="7" dur="500" fill="hold"/>
                                        <p:tgtEl>
                                          <p:spTgt spid="97284"/>
                                        </p:tgtEl>
                                        <p:attrNameLst>
                                          <p:attrName>ppt_x</p:attrName>
                                        </p:attrNameLst>
                                      </p:cBhvr>
                                      <p:tavLst>
                                        <p:tav tm="0">
                                          <p:val>
                                            <p:strVal val="#ppt_x"/>
                                          </p:val>
                                        </p:tav>
                                        <p:tav tm="100000">
                                          <p:val>
                                            <p:strVal val="#ppt_x"/>
                                          </p:val>
                                        </p:tav>
                                      </p:tavLst>
                                    </p:anim>
                                    <p:anim calcmode="lin" valueType="num">
                                      <p:cBhvr additive="base">
                                        <p:cTn id="8" dur="500" fill="hold"/>
                                        <p:tgtEl>
                                          <p:spTgt spid="97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24200" y="260648"/>
            <a:ext cx="6019800" cy="487362"/>
          </a:xfrm>
        </p:spPr>
        <p:txBody>
          <a:bodyPr/>
          <a:lstStyle/>
          <a:p>
            <a:pPr eaLnBrk="1" hangingPunct="1"/>
            <a:r>
              <a:rPr lang="zh-CN" altLang="en-US" sz="2800" b="1" dirty="0" smtClean="0">
                <a:solidFill>
                  <a:srgbClr val="F8F8F8"/>
                </a:solidFill>
              </a:rPr>
              <a:t>数组的引用</a:t>
            </a:r>
          </a:p>
        </p:txBody>
      </p:sp>
      <p:sp>
        <p:nvSpPr>
          <p:cNvPr id="25603" name="Rectangle 3"/>
          <p:cNvSpPr>
            <a:spLocks noGrp="1" noChangeArrowheads="1"/>
          </p:cNvSpPr>
          <p:nvPr>
            <p:ph type="body" idx="1"/>
          </p:nvPr>
        </p:nvSpPr>
        <p:spPr>
          <a:xfrm>
            <a:off x="611560" y="836712"/>
            <a:ext cx="7931150" cy="5248275"/>
          </a:xfrm>
        </p:spPr>
        <p:txBody>
          <a:bodyPr/>
          <a:lstStyle/>
          <a:p>
            <a:pPr eaLnBrk="1" hangingPunct="1"/>
            <a:r>
              <a:rPr lang="zh-CN" altLang="en-US" sz="2400" b="1" dirty="0" smtClean="0">
                <a:solidFill>
                  <a:srgbClr val="0000FF"/>
                </a:solidFill>
              </a:rPr>
              <a:t>数组的引用</a:t>
            </a:r>
          </a:p>
          <a:p>
            <a:pPr lvl="1" eaLnBrk="1" hangingPunct="1"/>
            <a:r>
              <a:rPr lang="zh-CN" altLang="en-US" sz="2200" dirty="0" smtClean="0"/>
              <a:t>数组属于引用型变量，两个相同类型的数组如果具有相同的引用，它们就有完全相同的元素。</a:t>
            </a:r>
            <a:endParaRPr lang="en-US" altLang="zh-CN" dirty="0" smtClean="0"/>
          </a:p>
        </p:txBody>
      </p:sp>
      <p:sp>
        <p:nvSpPr>
          <p:cNvPr id="6" name="矩形 5"/>
          <p:cNvSpPr>
            <a:spLocks noChangeArrowheads="1"/>
          </p:cNvSpPr>
          <p:nvPr/>
        </p:nvSpPr>
        <p:spPr bwMode="auto">
          <a:xfrm>
            <a:off x="251520" y="1988840"/>
            <a:ext cx="8424862" cy="708025"/>
          </a:xfrm>
          <a:prstGeom prst="rect">
            <a:avLst/>
          </a:prstGeom>
          <a:noFill/>
          <a:ln w="9525">
            <a:noFill/>
            <a:miter lim="800000"/>
            <a:headEnd/>
            <a:tailEnd/>
          </a:ln>
        </p:spPr>
        <p:txBody>
          <a:bodyPr>
            <a:spAutoFit/>
          </a:bodyPr>
          <a:lstStyle/>
          <a:p>
            <a:r>
              <a:rPr lang="zh-CN" altLang="zh-CN" sz="2000" dirty="0">
                <a:solidFill>
                  <a:srgbClr val="0000FF"/>
                </a:solidFill>
              </a:rPr>
              <a:t>对于</a:t>
            </a:r>
            <a:r>
              <a:rPr lang="en-US" altLang="zh-CN" sz="2000" dirty="0">
                <a:solidFill>
                  <a:srgbClr val="0000FF"/>
                </a:solidFill>
              </a:rPr>
              <a:t>  </a:t>
            </a:r>
            <a:r>
              <a:rPr lang="en-US" altLang="zh-CN" sz="2000" dirty="0" err="1">
                <a:solidFill>
                  <a:srgbClr val="0000FF"/>
                </a:solidFill>
              </a:rPr>
              <a:t>int</a:t>
            </a:r>
            <a:r>
              <a:rPr lang="en-US" altLang="zh-CN" sz="2000" dirty="0">
                <a:solidFill>
                  <a:srgbClr val="0000FF"/>
                </a:solidFill>
              </a:rPr>
              <a:t> a[] = {1,2,3},b[ ] = {4,5};</a:t>
            </a:r>
            <a:endParaRPr lang="zh-CN" altLang="zh-CN" sz="2000" dirty="0">
              <a:solidFill>
                <a:srgbClr val="0000FF"/>
              </a:solidFill>
            </a:endParaRPr>
          </a:p>
          <a:p>
            <a:r>
              <a:rPr lang="zh-CN" altLang="zh-CN" sz="2000" dirty="0">
                <a:solidFill>
                  <a:srgbClr val="0000FF"/>
                </a:solidFill>
              </a:rPr>
              <a:t>数组变量</a:t>
            </a:r>
            <a:r>
              <a:rPr lang="en-US" altLang="zh-CN" sz="2000" dirty="0">
                <a:solidFill>
                  <a:srgbClr val="0000FF"/>
                </a:solidFill>
              </a:rPr>
              <a:t>a</a:t>
            </a:r>
            <a:r>
              <a:rPr lang="zh-CN" altLang="zh-CN" sz="2000" dirty="0">
                <a:solidFill>
                  <a:srgbClr val="0000FF"/>
                </a:solidFill>
              </a:rPr>
              <a:t>和</a:t>
            </a:r>
            <a:r>
              <a:rPr lang="en-US" altLang="zh-CN" sz="2000" dirty="0">
                <a:solidFill>
                  <a:srgbClr val="0000FF"/>
                </a:solidFill>
              </a:rPr>
              <a:t>b</a:t>
            </a:r>
            <a:r>
              <a:rPr lang="zh-CN" altLang="zh-CN" sz="2000" dirty="0">
                <a:solidFill>
                  <a:srgbClr val="0000FF"/>
                </a:solidFill>
              </a:rPr>
              <a:t>分别存放着引用</a:t>
            </a:r>
            <a:r>
              <a:rPr lang="en-US" altLang="zh-CN" sz="2000" dirty="0">
                <a:solidFill>
                  <a:srgbClr val="0000FF"/>
                </a:solidFill>
              </a:rPr>
              <a:t>de6ced</a:t>
            </a:r>
            <a:r>
              <a:rPr lang="zh-CN" altLang="zh-CN" sz="2000" dirty="0">
                <a:solidFill>
                  <a:srgbClr val="0000FF"/>
                </a:solidFill>
              </a:rPr>
              <a:t>和</a:t>
            </a:r>
            <a:r>
              <a:rPr lang="en-US" altLang="zh-CN" sz="2000" dirty="0">
                <a:solidFill>
                  <a:srgbClr val="0000FF"/>
                </a:solidFill>
              </a:rPr>
              <a:t>c17164</a:t>
            </a:r>
            <a:r>
              <a:rPr lang="zh-CN" altLang="zh-CN" sz="2000" dirty="0">
                <a:solidFill>
                  <a:srgbClr val="0000FF"/>
                </a:solidFill>
              </a:rPr>
              <a:t>，内存模型如图</a:t>
            </a:r>
            <a:r>
              <a:rPr lang="en-US" altLang="zh-CN" sz="2000" dirty="0">
                <a:solidFill>
                  <a:srgbClr val="0000FF"/>
                </a:solidFill>
              </a:rPr>
              <a:t>2.5</a:t>
            </a:r>
            <a:r>
              <a:rPr lang="zh-CN" altLang="zh-CN" sz="2000" dirty="0">
                <a:solidFill>
                  <a:srgbClr val="0000FF"/>
                </a:solidFill>
              </a:rPr>
              <a:t>所示</a:t>
            </a:r>
            <a:endParaRPr lang="zh-CN" altLang="en-US" sz="2000" dirty="0">
              <a:solidFill>
                <a:srgbClr val="0000FF"/>
              </a:solidFill>
            </a:endParaRPr>
          </a:p>
        </p:txBody>
      </p:sp>
      <p:pic>
        <p:nvPicPr>
          <p:cNvPr id="7" name="Picture 2"/>
          <p:cNvPicPr>
            <a:picLocks noChangeAspect="1" noChangeArrowheads="1"/>
          </p:cNvPicPr>
          <p:nvPr/>
        </p:nvPicPr>
        <p:blipFill>
          <a:blip r:embed="rId2" cstate="print"/>
          <a:srcRect/>
          <a:stretch>
            <a:fillRect/>
          </a:stretch>
        </p:blipFill>
        <p:spPr bwMode="auto">
          <a:xfrm>
            <a:off x="467544" y="2636913"/>
            <a:ext cx="8001000" cy="1512168"/>
          </a:xfrm>
          <a:prstGeom prst="rect">
            <a:avLst/>
          </a:prstGeom>
          <a:noFill/>
          <a:ln w="9525">
            <a:noFill/>
            <a:miter lim="800000"/>
            <a:headEnd/>
            <a:tailEnd/>
          </a:ln>
        </p:spPr>
      </p:pic>
      <p:sp>
        <p:nvSpPr>
          <p:cNvPr id="8" name="矩形 6"/>
          <p:cNvSpPr>
            <a:spLocks noChangeArrowheads="1"/>
          </p:cNvSpPr>
          <p:nvPr/>
        </p:nvSpPr>
        <p:spPr bwMode="auto">
          <a:xfrm>
            <a:off x="179512" y="4077072"/>
            <a:ext cx="8964488" cy="1015663"/>
          </a:xfrm>
          <a:prstGeom prst="rect">
            <a:avLst/>
          </a:prstGeom>
          <a:noFill/>
          <a:ln w="9525">
            <a:noFill/>
            <a:miter lim="800000"/>
            <a:headEnd/>
            <a:tailEnd/>
          </a:ln>
        </p:spPr>
        <p:txBody>
          <a:bodyPr wrap="square">
            <a:spAutoFit/>
          </a:bodyPr>
          <a:lstStyle/>
          <a:p>
            <a:r>
              <a:rPr lang="zh-CN" altLang="en-US" sz="2000" dirty="0">
                <a:solidFill>
                  <a:srgbClr val="FF0000"/>
                </a:solidFill>
              </a:rPr>
              <a:t>进行</a:t>
            </a:r>
            <a:r>
              <a:rPr lang="zh-CN" altLang="zh-CN" sz="2000" dirty="0">
                <a:solidFill>
                  <a:srgbClr val="FF0000"/>
                </a:solidFill>
              </a:rPr>
              <a:t>赋值</a:t>
            </a:r>
            <a:r>
              <a:rPr lang="en-US" altLang="zh-CN" sz="2000" dirty="0">
                <a:solidFill>
                  <a:srgbClr val="0070C0"/>
                </a:solidFill>
              </a:rPr>
              <a:t>a = b; </a:t>
            </a:r>
            <a:r>
              <a:rPr lang="zh-CN" altLang="zh-CN" sz="2000" dirty="0">
                <a:solidFill>
                  <a:srgbClr val="FF0000"/>
                </a:solidFill>
              </a:rPr>
              <a:t>那么，</a:t>
            </a:r>
            <a:r>
              <a:rPr lang="en-US" altLang="zh-CN" sz="2000" dirty="0"/>
              <a:t>a</a:t>
            </a:r>
            <a:r>
              <a:rPr lang="zh-CN" altLang="zh-CN" sz="2000" dirty="0"/>
              <a:t>中存放的引用和</a:t>
            </a:r>
            <a:r>
              <a:rPr lang="en-US" altLang="zh-CN" sz="2000" dirty="0"/>
              <a:t>b</a:t>
            </a:r>
            <a:r>
              <a:rPr lang="zh-CN" altLang="zh-CN" sz="2000" dirty="0"/>
              <a:t>的相同</a:t>
            </a:r>
            <a:r>
              <a:rPr lang="zh-CN" altLang="zh-CN" sz="2000" dirty="0">
                <a:solidFill>
                  <a:srgbClr val="FF0000"/>
                </a:solidFill>
              </a:rPr>
              <a:t>，这时系统将释放最初分配给数组</a:t>
            </a:r>
            <a:r>
              <a:rPr lang="en-US" altLang="zh-CN" sz="2000" dirty="0">
                <a:solidFill>
                  <a:srgbClr val="FF0000"/>
                </a:solidFill>
              </a:rPr>
              <a:t>a</a:t>
            </a:r>
            <a:r>
              <a:rPr lang="zh-CN" altLang="zh-CN" sz="2000" dirty="0">
                <a:solidFill>
                  <a:srgbClr val="FF0000"/>
                </a:solidFill>
              </a:rPr>
              <a:t>的</a:t>
            </a:r>
            <a:r>
              <a:rPr lang="zh-CN" altLang="zh-CN" sz="2000">
                <a:solidFill>
                  <a:srgbClr val="FF0000"/>
                </a:solidFill>
              </a:rPr>
              <a:t>元</a:t>
            </a:r>
            <a:r>
              <a:rPr lang="zh-CN" altLang="zh-CN" sz="2000" smtClean="0">
                <a:solidFill>
                  <a:srgbClr val="FF0000"/>
                </a:solidFill>
              </a:rPr>
              <a:t>素</a:t>
            </a:r>
            <a:r>
              <a:rPr lang="zh-CN" altLang="en-US" sz="2000" smtClean="0">
                <a:solidFill>
                  <a:srgbClr val="FF0000"/>
                </a:solidFill>
              </a:rPr>
              <a:t>空间（垃圾）</a:t>
            </a:r>
            <a:r>
              <a:rPr lang="zh-CN" altLang="zh-CN" sz="2000" smtClean="0"/>
              <a:t>，</a:t>
            </a:r>
            <a:r>
              <a:rPr lang="zh-CN" altLang="zh-CN" sz="2000" dirty="0"/>
              <a:t>使得</a:t>
            </a:r>
            <a:r>
              <a:rPr lang="en-US" altLang="zh-CN" sz="2000" dirty="0"/>
              <a:t>a</a:t>
            </a:r>
            <a:r>
              <a:rPr lang="zh-CN" altLang="zh-CN" sz="2000" dirty="0"/>
              <a:t>的元素和</a:t>
            </a:r>
            <a:r>
              <a:rPr lang="en-US" altLang="zh-CN" sz="2000" dirty="0"/>
              <a:t>b</a:t>
            </a:r>
            <a:r>
              <a:rPr lang="zh-CN" altLang="zh-CN" sz="2000" dirty="0"/>
              <a:t>的元素相同</a:t>
            </a:r>
            <a:r>
              <a:rPr lang="zh-CN" altLang="zh-CN" sz="2000" dirty="0">
                <a:solidFill>
                  <a:srgbClr val="FF0000"/>
                </a:solidFill>
              </a:rPr>
              <a:t>，</a:t>
            </a:r>
            <a:r>
              <a:rPr lang="en-US" altLang="zh-CN" sz="2000" dirty="0">
                <a:solidFill>
                  <a:srgbClr val="FF0000"/>
                </a:solidFill>
              </a:rPr>
              <a:t>a</a:t>
            </a:r>
            <a:r>
              <a:rPr lang="zh-CN" altLang="zh-CN" sz="2000" dirty="0">
                <a:solidFill>
                  <a:srgbClr val="FF0000"/>
                </a:solidFill>
              </a:rPr>
              <a:t>、</a:t>
            </a:r>
            <a:r>
              <a:rPr lang="en-US" altLang="zh-CN" sz="2000" dirty="0">
                <a:solidFill>
                  <a:srgbClr val="FF0000"/>
                </a:solidFill>
              </a:rPr>
              <a:t>b</a:t>
            </a:r>
            <a:r>
              <a:rPr lang="zh-CN" altLang="zh-CN" sz="2000" dirty="0">
                <a:solidFill>
                  <a:srgbClr val="FF0000"/>
                </a:solidFill>
              </a:rPr>
              <a:t>的内存</a:t>
            </a:r>
            <a:r>
              <a:rPr lang="zh-CN" altLang="zh-CN" sz="2000" dirty="0" smtClean="0">
                <a:solidFill>
                  <a:srgbClr val="FF0000"/>
                </a:solidFill>
              </a:rPr>
              <a:t>模型</a:t>
            </a:r>
            <a:r>
              <a:rPr lang="zh-CN" altLang="en-US" sz="2000" dirty="0" smtClean="0">
                <a:solidFill>
                  <a:srgbClr val="FF0000"/>
                </a:solidFill>
              </a:rPr>
              <a:t>如下。</a:t>
            </a:r>
            <a:endParaRPr lang="zh-CN" altLang="zh-CN" sz="2000" dirty="0">
              <a:solidFill>
                <a:srgbClr val="FF0000"/>
              </a:solidFill>
            </a:endParaRPr>
          </a:p>
        </p:txBody>
      </p:sp>
      <p:pic>
        <p:nvPicPr>
          <p:cNvPr id="9" name="Picture 3"/>
          <p:cNvPicPr>
            <a:picLocks noChangeAspect="1" noChangeArrowheads="1"/>
          </p:cNvPicPr>
          <p:nvPr/>
        </p:nvPicPr>
        <p:blipFill>
          <a:blip r:embed="rId3" cstate="print"/>
          <a:srcRect/>
          <a:stretch>
            <a:fillRect/>
          </a:stretch>
        </p:blipFill>
        <p:spPr bwMode="auto">
          <a:xfrm>
            <a:off x="683568" y="4725144"/>
            <a:ext cx="7267575"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a:t>
            </a:r>
            <a:endParaRPr lang="zh-CN" altLang="en-US" dirty="0"/>
          </a:p>
        </p:txBody>
      </p:sp>
      <p:sp>
        <p:nvSpPr>
          <p:cNvPr id="3" name="内容占位符 2"/>
          <p:cNvSpPr>
            <a:spLocks noGrp="1"/>
          </p:cNvSpPr>
          <p:nvPr>
            <p:ph idx="1"/>
          </p:nvPr>
        </p:nvSpPr>
        <p:spPr>
          <a:xfrm>
            <a:off x="467544" y="1052736"/>
            <a:ext cx="8388350" cy="5248275"/>
          </a:xfrm>
        </p:spPr>
        <p:txBody>
          <a:bodyPr/>
          <a:lstStyle/>
          <a:p>
            <a:pPr eaLnBrk="0" hangingPunct="0">
              <a:buFont typeface="Wingdings" pitchFamily="2" charset="2"/>
              <a:buChar char="l"/>
            </a:pPr>
            <a:r>
              <a:rPr lang="zh-CN" altLang="en-US" sz="2400" smtClean="0">
                <a:ea typeface="宋体" pitchFamily="2" charset="-122"/>
                <a:cs typeface="Times New Roman" pitchFamily="18" charset="0"/>
              </a:rPr>
              <a:t>关</a:t>
            </a:r>
            <a:r>
              <a:rPr lang="zh-CN" altLang="en-US" sz="2400">
                <a:ea typeface="宋体" pitchFamily="2" charset="-122"/>
                <a:cs typeface="Times New Roman" pitchFamily="18" charset="0"/>
              </a:rPr>
              <a:t>键字的定义和特点</a:t>
            </a:r>
          </a:p>
          <a:p>
            <a:pPr lvl="1" eaLnBrk="0" hangingPunct="0">
              <a:buFont typeface="Wingdings" pitchFamily="2" charset="2"/>
              <a:buChar char="Ø"/>
            </a:pPr>
            <a:r>
              <a:rPr lang="zh-CN" altLang="en-US" sz="2000">
                <a:ea typeface="宋体" pitchFamily="2" charset="-122"/>
                <a:cs typeface="Times New Roman" pitchFamily="18" charset="0"/>
              </a:rPr>
              <a:t>定义：</a:t>
            </a:r>
            <a:r>
              <a:rPr lang="zh-CN" altLang="en-US" sz="2000">
                <a:solidFill>
                  <a:srgbClr val="0000FF"/>
                </a:solidFill>
                <a:ea typeface="宋体" pitchFamily="2" charset="-122"/>
                <a:cs typeface="Times New Roman" pitchFamily="18" charset="0"/>
              </a:rPr>
              <a:t>被</a:t>
            </a:r>
            <a:r>
              <a:rPr lang="en-US" altLang="zh-CN" sz="2000">
                <a:solidFill>
                  <a:srgbClr val="0000FF"/>
                </a:solidFill>
                <a:ea typeface="宋体" pitchFamily="2" charset="-122"/>
                <a:cs typeface="Times New Roman" pitchFamily="18" charset="0"/>
              </a:rPr>
              <a:t>Java</a:t>
            </a:r>
            <a:r>
              <a:rPr lang="zh-CN" altLang="en-US" sz="2000">
                <a:solidFill>
                  <a:srgbClr val="0000FF"/>
                </a:solidFill>
                <a:ea typeface="宋体" pitchFamily="2" charset="-122"/>
                <a:cs typeface="Times New Roman" pitchFamily="18" charset="0"/>
              </a:rPr>
              <a:t>语言赋予了特殊含义，用做专门用途的字符串（单词）</a:t>
            </a:r>
          </a:p>
          <a:p>
            <a:pPr lvl="1" eaLnBrk="0" hangingPunct="0">
              <a:buFont typeface="Wingdings" pitchFamily="2" charset="2"/>
              <a:buChar char="Ø"/>
            </a:pPr>
            <a:r>
              <a:rPr lang="zh-CN" altLang="en-US" sz="2000">
                <a:ea typeface="宋体" pitchFamily="2" charset="-122"/>
                <a:cs typeface="Times New Roman" pitchFamily="18" charset="0"/>
              </a:rPr>
              <a:t>特点：</a:t>
            </a:r>
            <a:r>
              <a:rPr lang="zh-CN" altLang="en-US" sz="2000">
                <a:solidFill>
                  <a:srgbClr val="0000FF"/>
                </a:solidFill>
                <a:ea typeface="宋体" pitchFamily="2" charset="-122"/>
                <a:cs typeface="Times New Roman" pitchFamily="18" charset="0"/>
              </a:rPr>
              <a:t>关键字中所有字母都为小写</a:t>
            </a:r>
          </a:p>
          <a:p>
            <a:pPr marL="0" indent="0">
              <a:buNone/>
            </a:pPr>
            <a:endParaRPr lang="zh-CN" altLang="en-US"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564904"/>
            <a:ext cx="7486226" cy="3528392"/>
          </a:xfrm>
          <a:prstGeom prst="rect">
            <a:avLst/>
          </a:prstGeom>
        </p:spPr>
      </p:pic>
      <p:sp>
        <p:nvSpPr>
          <p:cNvPr id="5" name="圆角矩形 4"/>
          <p:cNvSpPr/>
          <p:nvPr/>
        </p:nvSpPr>
        <p:spPr>
          <a:xfrm>
            <a:off x="899592" y="4005064"/>
            <a:ext cx="5904656"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24200" y="260648"/>
            <a:ext cx="6019800" cy="487362"/>
          </a:xfrm>
        </p:spPr>
        <p:txBody>
          <a:bodyPr/>
          <a:lstStyle/>
          <a:p>
            <a:pPr eaLnBrk="1" hangingPunct="1"/>
            <a:r>
              <a:rPr lang="zh-CN" altLang="en-US" sz="2800" b="1" dirty="0" smtClean="0">
                <a:solidFill>
                  <a:srgbClr val="F8F8F8"/>
                </a:solidFill>
              </a:rPr>
              <a:t>数组的引用</a:t>
            </a:r>
          </a:p>
        </p:txBody>
      </p:sp>
      <p:sp>
        <p:nvSpPr>
          <p:cNvPr id="25603" name="Rectangle 3"/>
          <p:cNvSpPr>
            <a:spLocks noGrp="1" noChangeArrowheads="1"/>
          </p:cNvSpPr>
          <p:nvPr>
            <p:ph type="body" idx="1"/>
          </p:nvPr>
        </p:nvSpPr>
        <p:spPr>
          <a:xfrm>
            <a:off x="430262" y="908720"/>
            <a:ext cx="7931150" cy="5248275"/>
          </a:xfrm>
        </p:spPr>
        <p:txBody>
          <a:bodyPr/>
          <a:lstStyle/>
          <a:p>
            <a:pPr eaLnBrk="1" hangingPunct="1"/>
            <a:r>
              <a:rPr lang="zh-CN" altLang="en-US" sz="2400" b="1" dirty="0" smtClean="0">
                <a:solidFill>
                  <a:srgbClr val="0000FF"/>
                </a:solidFill>
              </a:rPr>
              <a:t>数组的引用举例</a:t>
            </a:r>
          </a:p>
          <a:p>
            <a:pPr eaLnBrk="1" hangingPunct="1"/>
            <a:endParaRPr lang="en-US" altLang="zh-CN" sz="2400" dirty="0" smtClean="0"/>
          </a:p>
          <a:p>
            <a:pPr eaLnBrk="1" hangingPunct="1"/>
            <a:endParaRPr lang="en-US" altLang="zh-CN" sz="2400" dirty="0" smtClean="0"/>
          </a:p>
          <a:p>
            <a:pPr eaLnBrk="1" hangingPunct="1"/>
            <a:endParaRPr lang="en-US" altLang="zh-CN" sz="2400" dirty="0" smtClean="0"/>
          </a:p>
          <a:p>
            <a:pPr eaLnBrk="1" hangingPunct="1"/>
            <a:endParaRPr lang="en-US" altLang="zh-CN" sz="2400" dirty="0" smtClean="0"/>
          </a:p>
          <a:p>
            <a:pPr eaLnBrk="1" hangingPunct="1"/>
            <a:endParaRPr lang="en-US" altLang="zh-CN" sz="2400"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25" y="1340769"/>
            <a:ext cx="5710607" cy="4392488"/>
          </a:xfrm>
          <a:prstGeom prst="rect">
            <a:avLst/>
          </a:prstGeom>
        </p:spPr>
      </p:pic>
      <p:sp>
        <p:nvSpPr>
          <p:cNvPr id="3" name="矩形 2"/>
          <p:cNvSpPr/>
          <p:nvPr/>
        </p:nvSpPr>
        <p:spPr>
          <a:xfrm>
            <a:off x="430262" y="5999393"/>
            <a:ext cx="8595456" cy="707886"/>
          </a:xfrm>
          <a:prstGeom prst="rect">
            <a:avLst/>
          </a:prstGeom>
        </p:spPr>
        <p:txBody>
          <a:bodyPr wrap="square">
            <a:spAutoFit/>
          </a:bodyPr>
          <a:lstStyle/>
          <a:p>
            <a:pPr algn="l"/>
            <a:r>
              <a:rPr lang="zh-CN" altLang="en-US" sz="2000"/>
              <a:t>注意 </a:t>
            </a:r>
            <a:r>
              <a:rPr lang="zh-CN" altLang="en-US" sz="2000">
                <a:solidFill>
                  <a:srgbClr val="FF0000"/>
                </a:solidFill>
              </a:rPr>
              <a:t>输出字符数组的引用时得到的是字符数组的元素</a:t>
            </a:r>
            <a:r>
              <a:rPr lang="zh-CN" altLang="en-US" sz="2000" smtClean="0">
                <a:solidFill>
                  <a:srgbClr val="FF0000"/>
                </a:solidFill>
              </a:rPr>
              <a:t>值</a:t>
            </a:r>
            <a:endParaRPr lang="en-US" altLang="zh-CN" sz="2000" smtClean="0">
              <a:solidFill>
                <a:srgbClr val="FF0000"/>
              </a:solidFill>
            </a:endParaRPr>
          </a:p>
          <a:p>
            <a:pPr algn="l"/>
            <a:r>
              <a:rPr lang="zh-CN" altLang="en-US" sz="2000" smtClean="0"/>
              <a:t>课下自己练习数组元素的排序和插入</a:t>
            </a:r>
            <a:endParaRPr lang="zh-CN" alt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124200" y="260648"/>
            <a:ext cx="6019800" cy="487362"/>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F8F8F8"/>
                </a:solidFill>
                <a:effectLst/>
                <a:uLnTx/>
                <a:uFillTx/>
                <a:latin typeface="+mj-lt"/>
                <a:ea typeface="+mj-ea"/>
                <a:cs typeface="+mj-cs"/>
              </a:rPr>
              <a:t>二维数组</a:t>
            </a:r>
          </a:p>
        </p:txBody>
      </p:sp>
      <p:sp>
        <p:nvSpPr>
          <p:cNvPr id="4" name="Rectangle 3"/>
          <p:cNvSpPr txBox="1">
            <a:spLocks noChangeArrowheads="1"/>
          </p:cNvSpPr>
          <p:nvPr/>
        </p:nvSpPr>
        <p:spPr>
          <a:xfrm>
            <a:off x="251520" y="980728"/>
            <a:ext cx="8534400" cy="5112568"/>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a:p>
            <a:pPr marL="342900" indent="-342900" algn="l">
              <a:spcBef>
                <a:spcPct val="20000"/>
              </a:spcBef>
              <a:buClr>
                <a:schemeClr val="tx2"/>
              </a:buClr>
              <a:buBlip>
                <a:blip r:embed="rId2"/>
              </a:buBlip>
            </a:pPr>
            <a:r>
              <a:rPr kumimoji="1" lang="zh-CN" altLang="en-US" sz="2400" b="1" dirty="0" smtClean="0"/>
              <a:t>多维数组</a:t>
            </a:r>
          </a:p>
          <a:p>
            <a:pPr marL="342900" lvl="0" indent="-342900" algn="l">
              <a:spcBef>
                <a:spcPct val="20000"/>
              </a:spcBef>
              <a:buClr>
                <a:schemeClr val="tx2"/>
              </a:buClr>
            </a:pPr>
            <a:r>
              <a:rPr kumimoji="1" lang="en-US" altLang="zh-CN" sz="2400" dirty="0" smtClean="0"/>
              <a:t>	</a:t>
            </a:r>
            <a:r>
              <a:rPr kumimoji="1" lang="zh-CN" altLang="en-US" sz="2400" dirty="0" smtClean="0"/>
              <a:t>在任何语言中，多维数组都被看作</a:t>
            </a:r>
            <a:r>
              <a:rPr kumimoji="1" lang="zh-CN" altLang="en-US" sz="2400" dirty="0" smtClean="0">
                <a:solidFill>
                  <a:srgbClr val="FF0000"/>
                </a:solidFill>
              </a:rPr>
              <a:t>数组的数组</a:t>
            </a:r>
            <a:r>
              <a:rPr kumimoji="1" lang="zh-CN" altLang="en-US" sz="2400" dirty="0" smtClean="0"/>
              <a:t>。比如二维数组是</a:t>
            </a:r>
            <a:r>
              <a:rPr kumimoji="1" lang="zh-CN" altLang="en-US" sz="2400" dirty="0" smtClean="0">
                <a:solidFill>
                  <a:srgbClr val="FF0000"/>
                </a:solidFill>
              </a:rPr>
              <a:t>一个特殊的一维数组</a:t>
            </a:r>
            <a:r>
              <a:rPr kumimoji="1" lang="zh-CN" altLang="en-US" sz="2400" dirty="0" smtClean="0"/>
              <a:t>，其每一个元素又是一个一维数组，每个一维数组的长度可以不一样。</a:t>
            </a:r>
            <a:endParaRPr kumimoji="1" lang="en-US" altLang="zh-CN" sz="2400" dirty="0" smtClean="0"/>
          </a:p>
          <a:p>
            <a:pPr marL="342900" lvl="0" indent="-342900" algn="l">
              <a:spcBef>
                <a:spcPct val="20000"/>
              </a:spcBef>
              <a:buClr>
                <a:schemeClr val="tx2"/>
              </a:buClr>
            </a:pPr>
            <a:endParaRPr kumimoji="1" lang="en-US" altLang="zh-CN" sz="2400" dirty="0" smtClean="0"/>
          </a:p>
          <a:p>
            <a:pPr marL="342900" lvl="0" indent="-342900" algn="l">
              <a:spcBef>
                <a:spcPct val="20000"/>
              </a:spcBef>
              <a:buClr>
                <a:schemeClr val="tx2"/>
              </a:buClr>
            </a:pPr>
            <a:r>
              <a:rPr kumimoji="1" lang="zh-CN" altLang="en-US" sz="2400" dirty="0" smtClean="0"/>
              <a:t>我们主要以二维数组为例来说明，高维数组与此类似。</a:t>
            </a:r>
            <a:endParaRPr kumimoji="0" lang="en-US" altLang="zh-CN" sz="2400" b="1" i="0" u="none" strike="noStrike" kern="1200" cap="none" spc="0" normalizeH="0" baseline="0" noProof="0" dirty="0" smtClean="0">
              <a:ln>
                <a:noFill/>
              </a:ln>
              <a:solidFill>
                <a:srgbClr val="0000FF"/>
              </a:solidFill>
              <a:effectLst/>
              <a:uLnTx/>
              <a:uFillTx/>
              <a:latin typeface="+mn-lt"/>
              <a:ea typeface="+mn-ea"/>
              <a:cs typeface="+mn-cs"/>
            </a:endParaRPr>
          </a:p>
          <a:p>
            <a:pPr marL="457200" indent="-457200" algn="l">
              <a:buClr>
                <a:schemeClr val="folHlink"/>
              </a:buClr>
            </a:pPr>
            <a:endParaRPr kumimoji="1" lang="zh-CN" altLang="en-US" sz="1200" b="1" dirty="0" smtClean="0"/>
          </a:p>
          <a:p>
            <a:pPr marL="457200" indent="-457200" algn="l">
              <a:lnSpc>
                <a:spcPct val="120000"/>
              </a:lnSpc>
              <a:buClr>
                <a:schemeClr val="folHlink"/>
              </a:buClr>
            </a:pPr>
            <a:r>
              <a:rPr kumimoji="1" lang="zh-CN" altLang="en-US" sz="2400" dirty="0" smtClean="0"/>
              <a:t>            </a:t>
            </a: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Blip>
                <a:blip r:embed="rId2"/>
              </a:buBlip>
              <a:tabLst/>
              <a:defRPr/>
            </a:pPr>
            <a:endParaRPr kumimoji="0" lang="zh-CN" altLang="en-US" sz="2400" b="1" i="0" u="none" strike="noStrike" kern="1200" cap="none" spc="0" normalizeH="0" baseline="0" noProof="0" dirty="0" smtClean="0">
              <a:ln>
                <a:noFill/>
              </a:ln>
              <a:solidFill>
                <a:srgbClr val="0000FF"/>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kumimoji="0" lang="zh-CN" altLang="en-US" sz="2400" b="1" i="0" u="none" strike="noStrike" kern="1200" cap="none" spc="0" normalizeH="0" baseline="0" noProof="0" dirty="0" smtClean="0">
                <a:ln>
                  <a:noFill/>
                </a:ln>
                <a:solidFill>
                  <a:srgbClr val="0000FF"/>
                </a:solidFill>
                <a:effectLst/>
                <a:uLnTx/>
                <a:uFillTx/>
                <a:latin typeface="+mn-lt"/>
                <a:ea typeface="+mn-ea"/>
                <a:cs typeface="+mn-cs"/>
              </a:rPr>
              <a:t>    </a:t>
            </a: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5"/>
          <p:cNvSpPr>
            <a:spLocks noChangeArrowheads="1"/>
          </p:cNvSpPr>
          <p:nvPr/>
        </p:nvSpPr>
        <p:spPr bwMode="auto">
          <a:xfrm>
            <a:off x="395536" y="3861048"/>
            <a:ext cx="7808739" cy="2800767"/>
          </a:xfrm>
          <a:prstGeom prst="rect">
            <a:avLst/>
          </a:prstGeom>
          <a:solidFill>
            <a:schemeClr val="accent3">
              <a:lumMod val="95000"/>
            </a:schemeClr>
          </a:solidFill>
          <a:ln>
            <a:noFill/>
          </a:ln>
          <a:effectLst/>
          <a:extLst/>
        </p:spPr>
        <p:txBody>
          <a:bodyPr wrap="square">
            <a:spAutoFit/>
          </a:bodyPr>
          <a:lstStyle/>
          <a:p>
            <a:pPr indent="266700" algn="just">
              <a:defRPr/>
            </a:pPr>
            <a:r>
              <a:rPr lang="zh-CN" altLang="en-US" sz="2200" b="0" dirty="0"/>
              <a:t>声明二维数组有下列两种格式：</a:t>
            </a:r>
          </a:p>
          <a:p>
            <a:pPr indent="266700" algn="just" eaLnBrk="0" hangingPunct="0">
              <a:defRPr/>
            </a:pPr>
            <a:r>
              <a:rPr lang="en-US" altLang="zh-CN" sz="2200" b="0" smtClean="0"/>
              <a:t>	</a:t>
            </a:r>
            <a:r>
              <a:rPr lang="zh-CN" altLang="en-US" sz="2200">
                <a:solidFill>
                  <a:srgbClr val="FF0000"/>
                </a:solidFill>
                <a:latin typeface="宋体" pitchFamily="2" charset="-122"/>
              </a:rPr>
              <a:t>数组的元素类型 </a:t>
            </a:r>
            <a:r>
              <a:rPr lang="en-US" altLang="zh-CN" sz="2200">
                <a:solidFill>
                  <a:srgbClr val="FF0000"/>
                </a:solidFill>
                <a:latin typeface="宋体" pitchFamily="2" charset="-122"/>
              </a:rPr>
              <a:t>[][] </a:t>
            </a:r>
            <a:r>
              <a:rPr lang="zh-CN" altLang="en-US" sz="2200">
                <a:solidFill>
                  <a:srgbClr val="FF0000"/>
                </a:solidFill>
                <a:latin typeface="宋体" pitchFamily="2" charset="-122"/>
              </a:rPr>
              <a:t>数组名</a:t>
            </a:r>
            <a:r>
              <a:rPr lang="en-US" altLang="zh-CN" sz="2200" smtClean="0">
                <a:solidFill>
                  <a:srgbClr val="FF0000"/>
                </a:solidFill>
                <a:latin typeface="宋体" pitchFamily="2" charset="-122"/>
              </a:rPr>
              <a:t>;</a:t>
            </a:r>
            <a:r>
              <a:rPr lang="zh-CN" altLang="en-US" sz="2200" smtClean="0">
                <a:solidFill>
                  <a:srgbClr val="FF0000"/>
                </a:solidFill>
                <a:latin typeface="宋体" pitchFamily="2" charset="-122"/>
              </a:rPr>
              <a:t>（推荐）</a:t>
            </a:r>
            <a:endParaRPr lang="en-US" altLang="zh-CN" sz="2200" smtClean="0">
              <a:solidFill>
                <a:srgbClr val="FF0000"/>
              </a:solidFill>
              <a:latin typeface="宋体" pitchFamily="2" charset="-122"/>
            </a:endParaRPr>
          </a:p>
          <a:p>
            <a:pPr indent="266700" algn="just" eaLnBrk="0" hangingPunct="0">
              <a:defRPr/>
            </a:pPr>
            <a:r>
              <a:rPr lang="zh-CN" altLang="en-US" sz="2200" b="0" smtClean="0"/>
              <a:t>        数</a:t>
            </a:r>
            <a:r>
              <a:rPr lang="zh-CN" altLang="en-US" sz="2200" b="0" dirty="0" smtClean="0"/>
              <a:t>组</a:t>
            </a:r>
            <a:r>
              <a:rPr lang="zh-CN" altLang="en-US" sz="2200" b="0" dirty="0"/>
              <a:t>的元素类型 数组</a:t>
            </a:r>
            <a:r>
              <a:rPr lang="zh-CN" altLang="en-US" sz="2200" b="0"/>
              <a:t>名</a:t>
            </a:r>
            <a:r>
              <a:rPr lang="en-US" altLang="zh-CN" sz="2200" b="0" smtClean="0"/>
              <a:t>[][];  </a:t>
            </a:r>
            <a:r>
              <a:rPr lang="zh-CN" altLang="en-US" sz="2200" b="0" smtClean="0">
                <a:solidFill>
                  <a:srgbClr val="FF0000"/>
                </a:solidFill>
              </a:rPr>
              <a:t>（不建议）</a:t>
            </a:r>
            <a:endParaRPr lang="en-US" altLang="zh-CN" sz="2200" b="0" dirty="0" smtClean="0">
              <a:solidFill>
                <a:srgbClr val="FF0000"/>
              </a:solidFill>
            </a:endParaRPr>
          </a:p>
          <a:p>
            <a:pPr indent="266700" algn="just" eaLnBrk="0" hangingPunct="0">
              <a:defRPr/>
            </a:pPr>
            <a:r>
              <a:rPr lang="en-US" altLang="zh-CN" sz="2200" smtClean="0">
                <a:latin typeface="宋体" pitchFamily="2" charset="-122"/>
              </a:rPr>
              <a:t>     </a:t>
            </a:r>
            <a:endParaRPr lang="en-US" altLang="zh-CN" sz="2200" b="0" dirty="0"/>
          </a:p>
          <a:p>
            <a:pPr indent="266700" algn="just" eaLnBrk="0" hangingPunct="0">
              <a:defRPr/>
            </a:pPr>
            <a:r>
              <a:rPr lang="zh-CN" altLang="en-US" sz="2200" b="0" dirty="0"/>
              <a:t>例如：</a:t>
            </a:r>
          </a:p>
          <a:p>
            <a:pPr indent="266700" algn="just" eaLnBrk="0" hangingPunct="0">
              <a:defRPr/>
            </a:pPr>
            <a:r>
              <a:rPr lang="en-US" altLang="zh-CN" sz="2200" smtClean="0">
                <a:solidFill>
                  <a:srgbClr val="0000FF"/>
                </a:solidFill>
                <a:latin typeface="Courier New" pitchFamily="49" charset="0"/>
              </a:rPr>
              <a:t>	char </a:t>
            </a:r>
            <a:r>
              <a:rPr lang="en-US" altLang="zh-CN" sz="2200">
                <a:solidFill>
                  <a:srgbClr val="0000FF"/>
                </a:solidFill>
                <a:latin typeface="Courier New" pitchFamily="49" charset="0"/>
              </a:rPr>
              <a:t>[][] b;</a:t>
            </a:r>
          </a:p>
          <a:p>
            <a:pPr indent="266700" algn="just" eaLnBrk="0" hangingPunct="0">
              <a:defRPr/>
            </a:pPr>
            <a:r>
              <a:rPr lang="en-US" altLang="zh-CN" sz="2200" smtClean="0">
                <a:solidFill>
                  <a:srgbClr val="0000FF"/>
                </a:solidFill>
                <a:latin typeface="Courier New" pitchFamily="49" charset="0"/>
              </a:rPr>
              <a:t>    float </a:t>
            </a:r>
            <a:r>
              <a:rPr lang="en-US" altLang="zh-CN" sz="2200" dirty="0">
                <a:solidFill>
                  <a:srgbClr val="0000FF"/>
                </a:solidFill>
                <a:latin typeface="Courier New" pitchFamily="49" charset="0"/>
              </a:rPr>
              <a:t>a</a:t>
            </a:r>
            <a:r>
              <a:rPr lang="en-US" altLang="zh-CN" sz="2200" dirty="0" smtClean="0">
                <a:solidFill>
                  <a:srgbClr val="0000FF"/>
                </a:solidFill>
                <a:latin typeface="Courier New" pitchFamily="49" charset="0"/>
              </a:rPr>
              <a:t>[][]; </a:t>
            </a:r>
          </a:p>
          <a:p>
            <a:pPr indent="266700" algn="just" eaLnBrk="0" hangingPunct="0">
              <a:defRPr/>
            </a:pPr>
            <a:r>
              <a:rPr lang="en-US" altLang="zh-CN" sz="2200" smtClean="0">
                <a:solidFill>
                  <a:srgbClr val="0000FF"/>
                </a:solidFill>
                <a:latin typeface="Courier New" pitchFamily="49" charset="0"/>
              </a:rPr>
              <a:t>    </a:t>
            </a:r>
            <a:endParaRPr lang="en-US" altLang="zh-CN" sz="2200" dirty="0">
              <a:solidFill>
                <a:srgbClr val="0000FF"/>
              </a:solidFill>
              <a:latin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124200" y="260648"/>
            <a:ext cx="6019800" cy="487362"/>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F8F8F8"/>
                </a:solidFill>
                <a:effectLst/>
                <a:uLnTx/>
                <a:uFillTx/>
                <a:latin typeface="+mj-lt"/>
                <a:ea typeface="+mj-ea"/>
                <a:cs typeface="+mj-cs"/>
              </a:rPr>
              <a:t>二维数组分配空间</a:t>
            </a:r>
          </a:p>
        </p:txBody>
      </p:sp>
      <p:sp>
        <p:nvSpPr>
          <p:cNvPr id="4" name="Rectangle 3"/>
          <p:cNvSpPr txBox="1">
            <a:spLocks noChangeArrowheads="1"/>
          </p:cNvSpPr>
          <p:nvPr/>
        </p:nvSpPr>
        <p:spPr>
          <a:xfrm>
            <a:off x="179512" y="764704"/>
            <a:ext cx="8640960" cy="5184576"/>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a:p>
            <a:pPr marL="342900" indent="-342900" algn="l">
              <a:spcBef>
                <a:spcPct val="20000"/>
              </a:spcBef>
              <a:buClr>
                <a:schemeClr val="tx2"/>
              </a:buClr>
              <a:buBlip>
                <a:blip r:embed="rId2"/>
              </a:buBlip>
            </a:pPr>
            <a:r>
              <a:rPr kumimoji="1" lang="zh-CN" altLang="en-US" sz="2400" dirty="0" smtClean="0"/>
              <a:t>直接为每一维分配空间，如：</a:t>
            </a:r>
            <a:r>
              <a:rPr kumimoji="1" lang="en-US" altLang="zh-CN" sz="2400" dirty="0" err="1" smtClean="0"/>
              <a:t>int</a:t>
            </a:r>
            <a:r>
              <a:rPr kumimoji="1" lang="en-US" altLang="zh-CN" sz="2400" dirty="0" smtClean="0"/>
              <a:t> a[][]=new </a:t>
            </a:r>
            <a:r>
              <a:rPr kumimoji="1" lang="en-US" altLang="zh-CN" sz="2400" dirty="0" err="1" smtClean="0"/>
              <a:t>int</a:t>
            </a:r>
            <a:r>
              <a:rPr kumimoji="1" lang="en-US" altLang="zh-CN" sz="2400" dirty="0" smtClean="0"/>
              <a:t>[2][3];</a:t>
            </a:r>
          </a:p>
          <a:p>
            <a:pPr marL="342900" indent="-342900" algn="l">
              <a:spcBef>
                <a:spcPct val="20000"/>
              </a:spcBef>
              <a:buClr>
                <a:schemeClr val="tx2"/>
              </a:buClr>
              <a:buBlip>
                <a:blip r:embed="rId2"/>
              </a:buBlip>
            </a:pPr>
            <a:r>
              <a:rPr kumimoji="1" lang="zh-CN" altLang="en-US" sz="2400" dirty="0" smtClean="0"/>
              <a:t>从最高维开始，分别为每一维分配空间，如：</a:t>
            </a:r>
          </a:p>
          <a:p>
            <a:pPr algn="l">
              <a:spcBef>
                <a:spcPct val="50000"/>
              </a:spcBef>
              <a:buClr>
                <a:schemeClr val="folHlink"/>
              </a:buClr>
            </a:pPr>
            <a:r>
              <a:rPr kumimoji="1" lang="en-US" altLang="zh-CN" sz="2400" dirty="0" smtClean="0"/>
              <a:t>	</a:t>
            </a:r>
            <a:r>
              <a:rPr kumimoji="1" lang="en-US" altLang="zh-CN" sz="2400" dirty="0" err="1" smtClean="0"/>
              <a:t>int</a:t>
            </a:r>
            <a:r>
              <a:rPr kumimoji="1" lang="en-US" altLang="zh-CN" sz="2400" dirty="0" smtClean="0"/>
              <a:t> b[][]=new </a:t>
            </a:r>
            <a:r>
              <a:rPr kumimoji="1" lang="en-US" altLang="zh-CN" sz="2400" dirty="0" err="1" smtClean="0"/>
              <a:t>int</a:t>
            </a:r>
            <a:r>
              <a:rPr kumimoji="1" lang="en-US" altLang="zh-CN" sz="2400" dirty="0" smtClean="0"/>
              <a:t> [2][];//</a:t>
            </a:r>
            <a:r>
              <a:rPr kumimoji="1" lang="zh-CN" altLang="en-US" sz="2400" dirty="0" smtClean="0"/>
              <a:t>最高维</a:t>
            </a:r>
          </a:p>
          <a:p>
            <a:pPr algn="l">
              <a:spcBef>
                <a:spcPct val="50000"/>
              </a:spcBef>
              <a:buClr>
                <a:schemeClr val="folHlink"/>
              </a:buClr>
            </a:pPr>
            <a:r>
              <a:rPr kumimoji="1" lang="zh-CN" altLang="en-US" sz="2400" dirty="0" smtClean="0"/>
              <a:t>   </a:t>
            </a:r>
            <a:r>
              <a:rPr kumimoji="1" lang="en-US" altLang="zh-CN" sz="2400" dirty="0" smtClean="0"/>
              <a:t>	</a:t>
            </a:r>
            <a:r>
              <a:rPr kumimoji="1" lang="zh-CN" altLang="en-US" sz="2400" dirty="0" smtClean="0"/>
              <a:t> </a:t>
            </a:r>
            <a:r>
              <a:rPr kumimoji="1" lang="en-US" altLang="zh-CN" sz="2400" dirty="0" smtClean="0"/>
              <a:t>b[0]=new </a:t>
            </a:r>
            <a:r>
              <a:rPr kumimoji="1" lang="en-US" altLang="zh-CN" sz="2400" dirty="0" err="1" smtClean="0"/>
              <a:t>int</a:t>
            </a:r>
            <a:r>
              <a:rPr kumimoji="1" lang="en-US" altLang="zh-CN" sz="2400" dirty="0" smtClean="0"/>
              <a:t>[3];//</a:t>
            </a:r>
            <a:r>
              <a:rPr kumimoji="1" lang="zh-CN" altLang="en-US" sz="2400" dirty="0" smtClean="0"/>
              <a:t>最高维第一个元素</a:t>
            </a:r>
          </a:p>
          <a:p>
            <a:pPr algn="l">
              <a:spcBef>
                <a:spcPct val="50000"/>
              </a:spcBef>
              <a:buClr>
                <a:schemeClr val="folHlink"/>
              </a:buClr>
            </a:pPr>
            <a:r>
              <a:rPr kumimoji="1" lang="zh-CN" altLang="en-US" sz="2400" dirty="0" smtClean="0"/>
              <a:t>    </a:t>
            </a:r>
            <a:r>
              <a:rPr kumimoji="1" lang="en-US" altLang="zh-CN" sz="2400" dirty="0" smtClean="0"/>
              <a:t>	b[1]=new </a:t>
            </a:r>
            <a:r>
              <a:rPr kumimoji="1" lang="en-US" altLang="zh-CN" sz="2400" dirty="0" err="1" smtClean="0"/>
              <a:t>int</a:t>
            </a:r>
            <a:r>
              <a:rPr kumimoji="1" lang="en-US" altLang="zh-CN" sz="2400" dirty="0" smtClean="0"/>
              <a:t>[5];//</a:t>
            </a:r>
            <a:r>
              <a:rPr kumimoji="1" lang="zh-CN" altLang="en-US" sz="2400" dirty="0" smtClean="0"/>
              <a:t>最高维第二个元素</a:t>
            </a:r>
          </a:p>
          <a:p>
            <a:pPr algn="l">
              <a:spcBef>
                <a:spcPct val="50000"/>
              </a:spcBef>
              <a:buClr>
                <a:schemeClr val="folHlink"/>
              </a:buClr>
            </a:pPr>
            <a:r>
              <a:rPr kumimoji="1" lang="zh-CN" altLang="en-US" sz="2400" dirty="0" smtClean="0"/>
              <a:t>   注：在使用运算符</a:t>
            </a:r>
            <a:r>
              <a:rPr kumimoji="1" lang="en-US" altLang="zh-CN" sz="2400" dirty="0" smtClean="0"/>
              <a:t>new</a:t>
            </a:r>
            <a:r>
              <a:rPr kumimoji="1" lang="zh-CN" altLang="en-US" sz="2400" dirty="0" smtClean="0"/>
              <a:t>来分配内存时，</a:t>
            </a:r>
            <a:r>
              <a:rPr kumimoji="1" lang="zh-CN" altLang="en-US" sz="2400" dirty="0" smtClean="0">
                <a:solidFill>
                  <a:srgbClr val="FF0000"/>
                </a:solidFill>
              </a:rPr>
              <a:t>对于多维数组至少要给出最高维的大小</a:t>
            </a:r>
            <a:r>
              <a:rPr kumimoji="1" lang="zh-CN" altLang="en-US" sz="2400" dirty="0" smtClean="0"/>
              <a:t>。</a:t>
            </a:r>
            <a:endParaRPr lang="en-US" altLang="zh-CN" sz="2400" b="1" dirty="0" smtClean="0">
              <a:solidFill>
                <a:srgbClr val="0000FF"/>
              </a:solidFill>
              <a:latin typeface="+mn-lt"/>
            </a:endParaRPr>
          </a:p>
          <a:p>
            <a:pPr marL="342900" indent="-342900" algn="l">
              <a:spcBef>
                <a:spcPct val="20000"/>
              </a:spcBef>
              <a:buClr>
                <a:schemeClr val="tx2"/>
              </a:buClr>
              <a:buBlip>
                <a:blip r:embed="rId2"/>
              </a:buBlip>
            </a:pPr>
            <a:endParaRPr kumimoji="1" lang="en-US" altLang="zh-CN" sz="2400" b="1" dirty="0" smtClean="0"/>
          </a:p>
          <a:p>
            <a:pPr marL="342900" indent="-342900" algn="l">
              <a:spcBef>
                <a:spcPct val="20000"/>
              </a:spcBef>
              <a:buClr>
                <a:schemeClr val="tx2"/>
              </a:buClr>
              <a:buBlip>
                <a:blip r:embed="rId2"/>
              </a:buBlip>
            </a:pPr>
            <a:endParaRPr kumimoji="0" lang="en-US" altLang="zh-CN" sz="24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124200" y="260648"/>
            <a:ext cx="6019800" cy="487362"/>
          </a:xfrm>
          <a:prstGeom prst="rect">
            <a:avLst/>
          </a:prstGeom>
        </p:spPr>
        <p:txBody>
          <a:bodyPr/>
          <a:lstStyle/>
          <a:p>
            <a:pPr lvl="0" algn="r"/>
            <a:r>
              <a:rPr kumimoji="1" lang="zh-CN" altLang="en-US" sz="2800" dirty="0" smtClean="0">
                <a:solidFill>
                  <a:schemeClr val="bg1"/>
                </a:solidFill>
              </a:rPr>
              <a:t>二维数组的初始化</a:t>
            </a:r>
            <a:endParaRPr kumimoji="0" lang="zh-CN" altLang="en-US" sz="2800" b="1"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4" name="Rectangle 3"/>
          <p:cNvSpPr txBox="1">
            <a:spLocks noChangeArrowheads="1"/>
          </p:cNvSpPr>
          <p:nvPr/>
        </p:nvSpPr>
        <p:spPr>
          <a:xfrm>
            <a:off x="323528" y="1052736"/>
            <a:ext cx="8280920" cy="5184576"/>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a:p>
            <a:pPr marL="342900" indent="-342900" algn="l">
              <a:spcBef>
                <a:spcPct val="20000"/>
              </a:spcBef>
              <a:buClr>
                <a:schemeClr val="tx2"/>
              </a:buClr>
              <a:buBlip>
                <a:blip r:embed="rId2"/>
              </a:buBlip>
            </a:pPr>
            <a:r>
              <a:rPr kumimoji="1" lang="zh-CN" altLang="en-US" sz="2400" dirty="0" smtClean="0"/>
              <a:t>静态初始化：在声明数组的同时为数组分配空间、初始化</a:t>
            </a:r>
            <a:endParaRPr kumimoji="1" lang="en-US" altLang="zh-CN" sz="2400" dirty="0" smtClean="0"/>
          </a:p>
          <a:p>
            <a:pPr marL="342900" indent="-342900" algn="l">
              <a:spcBef>
                <a:spcPct val="20000"/>
              </a:spcBef>
              <a:buClr>
                <a:schemeClr val="tx2"/>
              </a:buClr>
            </a:pPr>
            <a:r>
              <a:rPr kumimoji="1" lang="en-US" altLang="zh-CN" sz="2400" dirty="0" smtClean="0"/>
              <a:t>   		</a:t>
            </a:r>
            <a:r>
              <a:rPr kumimoji="1" lang="en-US" altLang="zh-CN" sz="2400" dirty="0" err="1" smtClean="0"/>
              <a:t>int</a:t>
            </a:r>
            <a:r>
              <a:rPr kumimoji="1" lang="en-US" altLang="zh-CN" sz="2400" dirty="0" smtClean="0"/>
              <a:t>  </a:t>
            </a:r>
            <a:r>
              <a:rPr kumimoji="1" lang="en-US" altLang="zh-CN" sz="2400" dirty="0" err="1" smtClean="0"/>
              <a:t>intArray</a:t>
            </a:r>
            <a:r>
              <a:rPr kumimoji="1" lang="en-US" altLang="zh-CN" sz="2400" dirty="0" smtClean="0"/>
              <a:t>[ ][ ]={{1,2},{2,3},{3,4}};</a:t>
            </a:r>
          </a:p>
          <a:p>
            <a:pPr marL="342900" indent="-342900" algn="l">
              <a:spcBef>
                <a:spcPct val="20000"/>
              </a:spcBef>
              <a:buClr>
                <a:schemeClr val="tx2"/>
              </a:buClr>
              <a:buBlip>
                <a:blip r:embed="rId2"/>
              </a:buBlip>
            </a:pPr>
            <a:r>
              <a:rPr kumimoji="1" lang="zh-CN" altLang="en-US" sz="2400" dirty="0" smtClean="0"/>
              <a:t>动态初始化：分配完空间后，对每个元素初始化</a:t>
            </a:r>
            <a:endParaRPr kumimoji="1" lang="en-US" altLang="zh-CN" sz="2400" dirty="0" smtClean="0"/>
          </a:p>
          <a:p>
            <a:pPr marL="800100" lvl="1" indent="-342900" algn="l">
              <a:spcBef>
                <a:spcPct val="20000"/>
              </a:spcBef>
              <a:buClr>
                <a:schemeClr val="tx2"/>
              </a:buClr>
            </a:pPr>
            <a:r>
              <a:rPr kumimoji="1" lang="en-US" altLang="zh-CN" sz="2400" dirty="0" smtClean="0"/>
              <a:t>	</a:t>
            </a:r>
            <a:r>
              <a:rPr kumimoji="1" lang="en-US" altLang="zh-CN" sz="2400" dirty="0" err="1" smtClean="0"/>
              <a:t>int</a:t>
            </a:r>
            <a:r>
              <a:rPr kumimoji="1" lang="en-US" altLang="zh-CN" sz="2400" dirty="0" smtClean="0"/>
              <a:t> a[ ][ ]=new </a:t>
            </a:r>
            <a:r>
              <a:rPr kumimoji="1" lang="en-US" altLang="zh-CN" sz="2400" dirty="0" err="1" smtClean="0"/>
              <a:t>int</a:t>
            </a:r>
            <a:r>
              <a:rPr kumimoji="1" lang="en-US" altLang="zh-CN" sz="2400" dirty="0" smtClean="0"/>
              <a:t>[2][]</a:t>
            </a:r>
            <a:r>
              <a:rPr kumimoji="1" lang="zh-CN" altLang="en-US" sz="2400" dirty="0" smtClean="0"/>
              <a:t>；</a:t>
            </a:r>
            <a:endParaRPr kumimoji="1" lang="en-US" altLang="zh-CN" sz="2400" dirty="0" smtClean="0"/>
          </a:p>
          <a:p>
            <a:pPr marL="800100" lvl="1" indent="-342900" algn="l">
              <a:spcBef>
                <a:spcPct val="20000"/>
              </a:spcBef>
              <a:buClr>
                <a:schemeClr val="tx2"/>
              </a:buClr>
            </a:pPr>
            <a:r>
              <a:rPr kumimoji="1" lang="en-US" altLang="zh-CN" sz="2400" dirty="0" smtClean="0"/>
              <a:t>	a[0]=new </a:t>
            </a:r>
            <a:r>
              <a:rPr kumimoji="1" lang="en-US" altLang="zh-CN" sz="2400" dirty="0" err="1" smtClean="0"/>
              <a:t>int</a:t>
            </a:r>
            <a:r>
              <a:rPr kumimoji="1" lang="en-US" altLang="zh-CN" sz="2400" dirty="0" smtClean="0"/>
              <a:t>[3];a[1]=new </a:t>
            </a:r>
            <a:r>
              <a:rPr kumimoji="1" lang="en-US" altLang="zh-CN" sz="2400" dirty="0" err="1" smtClean="0"/>
              <a:t>int</a:t>
            </a:r>
            <a:r>
              <a:rPr kumimoji="1" lang="en-US" altLang="zh-CN" sz="2400" dirty="0" smtClean="0"/>
              <a:t>[2];</a:t>
            </a:r>
          </a:p>
          <a:p>
            <a:pPr marL="800100" lvl="1" indent="-342900" algn="l">
              <a:spcBef>
                <a:spcPct val="20000"/>
              </a:spcBef>
              <a:buClr>
                <a:schemeClr val="tx2"/>
              </a:buClr>
            </a:pPr>
            <a:r>
              <a:rPr kumimoji="1" lang="en-US" altLang="zh-CN" sz="2400" dirty="0" smtClean="0"/>
              <a:t>	a[0][0]=1; a[0][1]=2; a[0][2]=3; </a:t>
            </a:r>
          </a:p>
          <a:p>
            <a:pPr marL="800100" lvl="1" indent="-342900" algn="l">
              <a:spcBef>
                <a:spcPct val="20000"/>
              </a:spcBef>
              <a:buClr>
                <a:schemeClr val="tx2"/>
              </a:buClr>
            </a:pPr>
            <a:r>
              <a:rPr kumimoji="1" lang="en-US" altLang="zh-CN" sz="2400" dirty="0" smtClean="0"/>
              <a:t>	a[1][0]=4; a[1][1]=5;</a:t>
            </a:r>
          </a:p>
          <a:p>
            <a:pPr marL="342900" indent="-342900" algn="l">
              <a:spcBef>
                <a:spcPct val="20000"/>
              </a:spcBef>
              <a:buClr>
                <a:schemeClr val="tx2"/>
              </a:buClr>
            </a:pPr>
            <a:endParaRPr kumimoji="1" lang="zh-CN" altLang="en-US" sz="2400" dirty="0" smtClean="0"/>
          </a:p>
          <a:p>
            <a:pPr marL="342900" indent="-342900" algn="l">
              <a:spcBef>
                <a:spcPct val="20000"/>
              </a:spcBef>
              <a:buClr>
                <a:schemeClr val="tx2"/>
              </a:buClr>
              <a:buBlip>
                <a:blip r:embed="rId2"/>
              </a:buBlip>
            </a:pPr>
            <a:endParaRPr kumimoji="1" lang="en-US" altLang="zh-CN"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5076056" y="188640"/>
            <a:ext cx="3923960" cy="766804"/>
          </a:xfrm>
        </p:spPr>
        <p:txBody>
          <a:bodyPr/>
          <a:lstStyle/>
          <a:p>
            <a:pPr eaLnBrk="1" hangingPunct="1"/>
            <a:r>
              <a:rPr lang="zh-CN" altLang="en-US" b="1" smtClean="0">
                <a:latin typeface="+mn-lt"/>
                <a:ea typeface="宋体" pitchFamily="2" charset="-122"/>
                <a:cs typeface="Arial Unicode MS" pitchFamily="34" charset="-122"/>
              </a:rPr>
              <a:t>练习</a:t>
            </a:r>
            <a:endParaRPr lang="en-US" altLang="zh-CN" b="1" dirty="0" smtClean="0">
              <a:solidFill>
                <a:schemeClr val="tx1"/>
              </a:solidFill>
              <a:latin typeface="+mn-lt"/>
              <a:ea typeface="宋体" pitchFamily="2" charset="-122"/>
              <a:cs typeface="Arial Unicode MS" pitchFamily="34" charset="-122"/>
            </a:endParaRPr>
          </a:p>
        </p:txBody>
      </p:sp>
      <p:sp>
        <p:nvSpPr>
          <p:cNvPr id="3" name="TextBox 2"/>
          <p:cNvSpPr txBox="1"/>
          <p:nvPr/>
        </p:nvSpPr>
        <p:spPr>
          <a:xfrm>
            <a:off x="107504" y="3645024"/>
            <a:ext cx="8892512" cy="2862322"/>
          </a:xfrm>
          <a:prstGeom prst="rect">
            <a:avLst/>
          </a:prstGeom>
          <a:noFill/>
        </p:spPr>
        <p:txBody>
          <a:bodyPr wrap="square" rtlCol="0">
            <a:spAutoFit/>
          </a:bodyPr>
          <a:lstStyle/>
          <a:p>
            <a:pPr algn="l"/>
            <a:r>
              <a:rPr lang="zh-CN" altLang="en-US" dirty="0" smtClean="0">
                <a:ea typeface="宋体" pitchFamily="2" charset="-122"/>
                <a:cs typeface="Times New Roman" pitchFamily="18" charset="0"/>
              </a:rPr>
              <a:t>声明：</a:t>
            </a:r>
            <a:r>
              <a:rPr lang="en-US" altLang="zh-CN" dirty="0" err="1" smtClean="0">
                <a:ea typeface="宋体" pitchFamily="2" charset="-122"/>
                <a:cs typeface="Times New Roman" pitchFamily="18" charset="0"/>
              </a:rPr>
              <a:t>int</a:t>
            </a:r>
            <a:r>
              <a:rPr lang="en-US" altLang="zh-CN" dirty="0">
                <a:ea typeface="宋体" pitchFamily="2" charset="-122"/>
                <a:cs typeface="Times New Roman" pitchFamily="18" charset="0"/>
              </a:rPr>
              <a:t>[] </a:t>
            </a:r>
            <a:r>
              <a:rPr lang="en-US" altLang="zh-CN" dirty="0" err="1">
                <a:ea typeface="宋体" pitchFamily="2" charset="-122"/>
                <a:cs typeface="Times New Roman" pitchFamily="18" charset="0"/>
              </a:rPr>
              <a:t>x,y</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以下选项允许通过</a:t>
            </a:r>
            <a:r>
              <a:rPr lang="zh-CN" altLang="en-US" dirty="0">
                <a:ea typeface="宋体" pitchFamily="2" charset="-122"/>
                <a:cs typeface="Times New Roman" pitchFamily="18" charset="0"/>
              </a:rPr>
              <a:t>编译的</a:t>
            </a:r>
            <a:r>
              <a:rPr lang="zh-CN" altLang="en-US" dirty="0" smtClean="0">
                <a:ea typeface="宋体" pitchFamily="2" charset="-122"/>
                <a:cs typeface="Times New Roman" pitchFamily="18" charset="0"/>
              </a:rPr>
              <a:t>是：</a:t>
            </a:r>
            <a:endParaRPr lang="en-US" altLang="zh-CN" dirty="0">
              <a:ea typeface="宋体" pitchFamily="2" charset="-122"/>
              <a:cs typeface="Times New Roman" pitchFamily="18" charset="0"/>
            </a:endParaRPr>
          </a:p>
          <a:p>
            <a:pPr algn="l"/>
            <a:r>
              <a:rPr lang="en-US" altLang="zh-CN" dirty="0" smtClean="0">
                <a:ea typeface="宋体" pitchFamily="2" charset="-122"/>
                <a:cs typeface="Times New Roman" pitchFamily="18" charset="0"/>
              </a:rPr>
              <a:t>a )  </a:t>
            </a:r>
            <a:r>
              <a:rPr lang="zh-CN" altLang="en-US" dirty="0" smtClean="0">
                <a:ea typeface="宋体" pitchFamily="2" charset="-122"/>
                <a:cs typeface="Times New Roman" pitchFamily="18" charset="0"/>
              </a:rPr>
              <a:t> </a:t>
            </a:r>
            <a:r>
              <a:rPr lang="en-US" altLang="zh-CN" dirty="0" smtClean="0">
                <a:ea typeface="宋体" pitchFamily="2" charset="-122"/>
                <a:cs typeface="Times New Roman" pitchFamily="18" charset="0"/>
              </a:rPr>
              <a:t>x[0</a:t>
            </a:r>
            <a:r>
              <a:rPr lang="en-US" altLang="zh-CN" dirty="0">
                <a:ea typeface="宋体" pitchFamily="2" charset="-122"/>
                <a:cs typeface="Times New Roman" pitchFamily="18" charset="0"/>
              </a:rPr>
              <a:t>] = y</a:t>
            </a:r>
            <a:r>
              <a:rPr lang="en-US" altLang="zh-CN" smtClean="0">
                <a:ea typeface="宋体" pitchFamily="2" charset="-122"/>
                <a:cs typeface="Times New Roman" pitchFamily="18" charset="0"/>
              </a:rPr>
              <a:t>;  //</a:t>
            </a:r>
            <a:endParaRPr lang="en-US" altLang="zh-CN" dirty="0">
              <a:ea typeface="宋体" pitchFamily="2" charset="-122"/>
              <a:cs typeface="Times New Roman" pitchFamily="18" charset="0"/>
            </a:endParaRPr>
          </a:p>
          <a:p>
            <a:pPr algn="l"/>
            <a:r>
              <a:rPr lang="en-US" altLang="zh-CN" dirty="0" smtClean="0">
                <a:ea typeface="宋体" pitchFamily="2" charset="-122"/>
                <a:cs typeface="Times New Roman" pitchFamily="18" charset="0"/>
              </a:rPr>
              <a:t>b)    y[0</a:t>
            </a:r>
            <a:r>
              <a:rPr lang="en-US" altLang="zh-CN" dirty="0">
                <a:ea typeface="宋体" pitchFamily="2" charset="-122"/>
                <a:cs typeface="Times New Roman" pitchFamily="18" charset="0"/>
              </a:rPr>
              <a:t>] = x</a:t>
            </a:r>
            <a:r>
              <a:rPr lang="en-US" altLang="zh-CN" smtClean="0">
                <a:ea typeface="宋体" pitchFamily="2" charset="-122"/>
                <a:cs typeface="Times New Roman" pitchFamily="18" charset="0"/>
              </a:rPr>
              <a:t>; //</a:t>
            </a:r>
            <a:endParaRPr lang="en-US" altLang="zh-CN" dirty="0">
              <a:ea typeface="宋体" pitchFamily="2" charset="-122"/>
              <a:cs typeface="Times New Roman" pitchFamily="18" charset="0"/>
            </a:endParaRPr>
          </a:p>
          <a:p>
            <a:pPr algn="l"/>
            <a:r>
              <a:rPr lang="en-US" altLang="zh-CN" dirty="0" smtClean="0">
                <a:ea typeface="宋体" pitchFamily="2" charset="-122"/>
                <a:cs typeface="Times New Roman" pitchFamily="18" charset="0"/>
              </a:rPr>
              <a:t>c)    y[0</a:t>
            </a:r>
            <a:r>
              <a:rPr lang="en-US" altLang="zh-CN" dirty="0">
                <a:ea typeface="宋体" pitchFamily="2" charset="-122"/>
                <a:cs typeface="Times New Roman" pitchFamily="18" charset="0"/>
              </a:rPr>
              <a:t>][0] = </a:t>
            </a:r>
            <a:r>
              <a:rPr lang="en-US" altLang="zh-CN" smtClean="0">
                <a:ea typeface="宋体" pitchFamily="2" charset="-122"/>
                <a:cs typeface="Times New Roman" pitchFamily="18" charset="0"/>
              </a:rPr>
              <a:t>x;//</a:t>
            </a:r>
            <a:endParaRPr lang="en-US" altLang="zh-CN" dirty="0">
              <a:ea typeface="宋体" pitchFamily="2" charset="-122"/>
              <a:cs typeface="Times New Roman" pitchFamily="18" charset="0"/>
            </a:endParaRPr>
          </a:p>
          <a:p>
            <a:pPr algn="l"/>
            <a:r>
              <a:rPr lang="en-US" altLang="zh-CN" dirty="0" smtClean="0">
                <a:ea typeface="宋体" pitchFamily="2" charset="-122"/>
                <a:cs typeface="Times New Roman" pitchFamily="18" charset="0"/>
              </a:rPr>
              <a:t>d)    x[0</a:t>
            </a:r>
            <a:r>
              <a:rPr lang="en-US" altLang="zh-CN" dirty="0">
                <a:ea typeface="宋体" pitchFamily="2" charset="-122"/>
                <a:cs typeface="Times New Roman" pitchFamily="18" charset="0"/>
              </a:rPr>
              <a:t>][0] = </a:t>
            </a:r>
            <a:r>
              <a:rPr lang="en-US" altLang="zh-CN" smtClean="0">
                <a:ea typeface="宋体" pitchFamily="2" charset="-122"/>
                <a:cs typeface="Times New Roman" pitchFamily="18" charset="0"/>
              </a:rPr>
              <a:t>y;//</a:t>
            </a:r>
            <a:endParaRPr lang="en-US" altLang="zh-CN" dirty="0">
              <a:ea typeface="宋体" pitchFamily="2" charset="-122"/>
              <a:cs typeface="Times New Roman" pitchFamily="18" charset="0"/>
            </a:endParaRPr>
          </a:p>
          <a:p>
            <a:pPr algn="l"/>
            <a:r>
              <a:rPr lang="en-US" altLang="zh-CN" dirty="0" smtClean="0">
                <a:ea typeface="宋体" pitchFamily="2" charset="-122"/>
                <a:cs typeface="Times New Roman" pitchFamily="18" charset="0"/>
              </a:rPr>
              <a:t>e)    y[0</a:t>
            </a:r>
            <a:r>
              <a:rPr lang="en-US" altLang="zh-CN" dirty="0">
                <a:ea typeface="宋体" pitchFamily="2" charset="-122"/>
                <a:cs typeface="Times New Roman" pitchFamily="18" charset="0"/>
              </a:rPr>
              <a:t>][0] = </a:t>
            </a:r>
            <a:r>
              <a:rPr lang="en-US" altLang="zh-CN">
                <a:ea typeface="宋体" pitchFamily="2" charset="-122"/>
                <a:cs typeface="Times New Roman" pitchFamily="18" charset="0"/>
              </a:rPr>
              <a:t>x[0</a:t>
            </a:r>
            <a:r>
              <a:rPr lang="en-US" altLang="zh-CN" smtClean="0">
                <a:ea typeface="宋体" pitchFamily="2" charset="-122"/>
                <a:cs typeface="Times New Roman" pitchFamily="18" charset="0"/>
              </a:rPr>
              <a:t>];//</a:t>
            </a:r>
            <a:endParaRPr lang="en-US" altLang="zh-CN" dirty="0">
              <a:ea typeface="宋体" pitchFamily="2" charset="-122"/>
              <a:cs typeface="Times New Roman" pitchFamily="18" charset="0"/>
            </a:endParaRPr>
          </a:p>
          <a:p>
            <a:pPr marL="457200" indent="-457200" algn="l">
              <a:buAutoNum type="alphaLcParenR" startAt="6"/>
            </a:pPr>
            <a:r>
              <a:rPr lang="en-US" altLang="zh-CN" smtClean="0">
                <a:ea typeface="宋体" pitchFamily="2" charset="-122"/>
                <a:cs typeface="Times New Roman" pitchFamily="18" charset="0"/>
              </a:rPr>
              <a:t>x </a:t>
            </a:r>
            <a:r>
              <a:rPr lang="en-US" altLang="zh-CN" dirty="0" smtClean="0">
                <a:ea typeface="宋体" pitchFamily="2" charset="-122"/>
                <a:cs typeface="Times New Roman" pitchFamily="18" charset="0"/>
              </a:rPr>
              <a:t>= y</a:t>
            </a:r>
            <a:r>
              <a:rPr lang="en-US" altLang="zh-CN" smtClean="0">
                <a:ea typeface="宋体" pitchFamily="2" charset="-122"/>
                <a:cs typeface="Times New Roman" pitchFamily="18" charset="0"/>
              </a:rPr>
              <a:t>; //</a:t>
            </a:r>
          </a:p>
          <a:p>
            <a:pPr marL="457200" indent="-457200" algn="l">
              <a:buAutoNum type="alphaLcParenR" startAt="6"/>
            </a:pPr>
            <a:endParaRPr lang="en-US" altLang="zh-CN" b="1">
              <a:ea typeface="宋体" pitchFamily="2" charset="-122"/>
              <a:cs typeface="Times New Roman" pitchFamily="18" charset="0"/>
            </a:endParaRPr>
          </a:p>
          <a:p>
            <a:pPr algn="l"/>
            <a:r>
              <a:rPr lang="zh-CN" altLang="en-US" b="1" smtClean="0">
                <a:ea typeface="宋体" pitchFamily="2" charset="-122"/>
                <a:cs typeface="Times New Roman" pitchFamily="18" charset="0"/>
              </a:rPr>
              <a:t>一</a:t>
            </a:r>
            <a:r>
              <a:rPr lang="zh-CN" altLang="en-US" b="1" dirty="0" smtClean="0">
                <a:ea typeface="宋体" pitchFamily="2" charset="-122"/>
                <a:cs typeface="Times New Roman" pitchFamily="18" charset="0"/>
              </a:rPr>
              <a:t>维数组：</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x  </a:t>
            </a:r>
            <a:r>
              <a:rPr lang="zh-CN" altLang="en-US" b="1" dirty="0" smtClean="0">
                <a:ea typeface="宋体" pitchFamily="2" charset="-122"/>
                <a:cs typeface="Times New Roman" pitchFamily="18" charset="0"/>
              </a:rPr>
              <a:t>或者</a:t>
            </a:r>
            <a:r>
              <a:rPr lang="en-US" altLang="zh-CN" b="1" dirty="0" err="1" smtClean="0">
                <a:ea typeface="宋体" pitchFamily="2" charset="-122"/>
                <a:cs typeface="Times New Roman" pitchFamily="18" charset="0"/>
              </a:rPr>
              <a:t>int</a:t>
            </a:r>
            <a:r>
              <a:rPr lang="en-US" altLang="zh-CN" b="1" dirty="0" smtClean="0">
                <a:ea typeface="宋体" pitchFamily="2" charset="-122"/>
                <a:cs typeface="Times New Roman" pitchFamily="18" charset="0"/>
              </a:rPr>
              <a:t> x</a:t>
            </a:r>
            <a:r>
              <a:rPr lang="en-US" altLang="zh-CN" b="1" smtClean="0">
                <a:ea typeface="宋体" pitchFamily="2" charset="-122"/>
                <a:cs typeface="Times New Roman" pitchFamily="18" charset="0"/>
              </a:rPr>
              <a:t>[] </a:t>
            </a:r>
            <a:r>
              <a:rPr lang="zh-CN" altLang="en-US" b="1" smtClean="0">
                <a:ea typeface="宋体" pitchFamily="2" charset="-122"/>
                <a:cs typeface="Times New Roman" pitchFamily="18" charset="0"/>
              </a:rPr>
              <a:t>（不建议用）</a:t>
            </a:r>
            <a:r>
              <a:rPr lang="en-US" altLang="zh-CN" b="1" smtClean="0">
                <a:ea typeface="宋体" pitchFamily="2" charset="-122"/>
                <a:cs typeface="Times New Roman" pitchFamily="18" charset="0"/>
              </a:rPr>
              <a:t>  </a:t>
            </a:r>
            <a:endParaRPr lang="en-US" altLang="zh-CN" b="1" dirty="0" smtClean="0">
              <a:ea typeface="宋体" pitchFamily="2" charset="-122"/>
              <a:cs typeface="Times New Roman" pitchFamily="18" charset="0"/>
            </a:endParaRPr>
          </a:p>
          <a:p>
            <a:pPr algn="l"/>
            <a:r>
              <a:rPr lang="zh-CN" altLang="en-US" b="1" dirty="0" smtClean="0">
                <a:ea typeface="宋体" pitchFamily="2" charset="-122"/>
                <a:cs typeface="Times New Roman" pitchFamily="18" charset="0"/>
              </a:rPr>
              <a:t>二维数组：</a:t>
            </a:r>
            <a:r>
              <a:rPr lang="en-US" altLang="zh-CN" b="1" dirty="0" err="1" smtClean="0">
                <a:solidFill>
                  <a:srgbClr val="FF0000"/>
                </a:solidFill>
                <a:ea typeface="宋体" pitchFamily="2" charset="-122"/>
                <a:cs typeface="Times New Roman" pitchFamily="18" charset="0"/>
              </a:rPr>
              <a:t>int</a:t>
            </a:r>
            <a:r>
              <a:rPr lang="en-US" altLang="zh-CN" b="1" dirty="0" smtClean="0">
                <a:solidFill>
                  <a:srgbClr val="FF0000"/>
                </a:solidFill>
                <a:ea typeface="宋体" pitchFamily="2" charset="-122"/>
                <a:cs typeface="Times New Roman" pitchFamily="18" charset="0"/>
              </a:rPr>
              <a:t>[][] y </a:t>
            </a:r>
            <a:r>
              <a:rPr lang="zh-CN" altLang="en-US" b="1" dirty="0" smtClean="0">
                <a:ea typeface="宋体" pitchFamily="2" charset="-122"/>
                <a:cs typeface="Times New Roman" pitchFamily="18" charset="0"/>
              </a:rPr>
              <a:t>或者  </a:t>
            </a:r>
            <a:r>
              <a:rPr lang="en-US" altLang="zh-CN" b="1" dirty="0" err="1" smtClean="0">
                <a:ea typeface="宋体" pitchFamily="2" charset="-122"/>
                <a:cs typeface="Times New Roman" pitchFamily="18" charset="0"/>
              </a:rPr>
              <a:t>int</a:t>
            </a:r>
            <a:r>
              <a:rPr lang="en-US" altLang="zh-CN" b="1" dirty="0" smtClean="0">
                <a:ea typeface="宋体" pitchFamily="2" charset="-122"/>
                <a:cs typeface="Times New Roman" pitchFamily="18" charset="0"/>
              </a:rPr>
              <a:t>[] y</a:t>
            </a:r>
            <a:r>
              <a:rPr lang="en-US" altLang="zh-CN" b="1" smtClean="0">
                <a:ea typeface="宋体" pitchFamily="2" charset="-122"/>
                <a:cs typeface="Times New Roman" pitchFamily="18" charset="0"/>
              </a:rPr>
              <a:t>[] </a:t>
            </a:r>
            <a:r>
              <a:rPr lang="zh-CN" altLang="en-US" b="1">
                <a:ea typeface="宋体" pitchFamily="2" charset="-122"/>
                <a:cs typeface="Times New Roman" pitchFamily="18" charset="0"/>
              </a:rPr>
              <a:t>（不建议用）</a:t>
            </a:r>
            <a:r>
              <a:rPr lang="en-US" altLang="zh-CN" b="1" smtClean="0">
                <a:ea typeface="宋体" pitchFamily="2" charset="-122"/>
                <a:cs typeface="Times New Roman" pitchFamily="18" charset="0"/>
              </a:rPr>
              <a:t> </a:t>
            </a:r>
            <a:r>
              <a:rPr lang="zh-CN" altLang="en-US" b="1" dirty="0" smtClean="0">
                <a:ea typeface="宋体" pitchFamily="2" charset="-122"/>
                <a:cs typeface="Times New Roman" pitchFamily="18" charset="0"/>
              </a:rPr>
              <a:t>或者 </a:t>
            </a:r>
            <a:r>
              <a:rPr lang="en-US" altLang="zh-CN" b="1" dirty="0" err="1" smtClean="0">
                <a:ea typeface="宋体" pitchFamily="2" charset="-122"/>
                <a:cs typeface="Times New Roman" pitchFamily="18" charset="0"/>
              </a:rPr>
              <a:t>int</a:t>
            </a:r>
            <a:r>
              <a:rPr lang="en-US" altLang="zh-CN" b="1" dirty="0" smtClean="0">
                <a:ea typeface="宋体" pitchFamily="2" charset="-122"/>
                <a:cs typeface="Times New Roman" pitchFamily="18" charset="0"/>
              </a:rPr>
              <a:t>  </a:t>
            </a:r>
            <a:r>
              <a:rPr lang="en-US" altLang="zh-CN" b="1" smtClean="0">
                <a:ea typeface="宋体" pitchFamily="2" charset="-122"/>
                <a:cs typeface="Times New Roman" pitchFamily="18" charset="0"/>
              </a:rPr>
              <a:t>y[][]</a:t>
            </a:r>
            <a:r>
              <a:rPr lang="zh-CN" altLang="en-US" b="1">
                <a:ea typeface="宋体" pitchFamily="2" charset="-122"/>
                <a:cs typeface="Times New Roman" pitchFamily="18" charset="0"/>
              </a:rPr>
              <a:t> （不建议用）</a:t>
            </a:r>
            <a:r>
              <a:rPr lang="en-US" altLang="zh-CN" b="1">
                <a:ea typeface="宋体" pitchFamily="2" charset="-122"/>
                <a:cs typeface="Times New Roman" pitchFamily="18" charset="0"/>
              </a:rPr>
              <a:t> </a:t>
            </a:r>
            <a:endParaRPr lang="zh-CN" altLang="en-US" b="1" dirty="0">
              <a:ea typeface="宋体" pitchFamily="2" charset="-122"/>
              <a:cs typeface="Times New Roman" pitchFamily="18" charset="0"/>
            </a:endParaRPr>
          </a:p>
        </p:txBody>
      </p:sp>
      <p:sp>
        <p:nvSpPr>
          <p:cNvPr id="4" name="矩形 3"/>
          <p:cNvSpPr/>
          <p:nvPr/>
        </p:nvSpPr>
        <p:spPr>
          <a:xfrm>
            <a:off x="504056" y="991023"/>
            <a:ext cx="8028384" cy="923330"/>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对数组的定义及初始化不正确的是（</a:t>
            </a:r>
            <a:r>
              <a:rPr lang="en-US" altLang="zh-CN" kern="100">
                <a:latin typeface="Times New Roman" panose="02020603050405020304" pitchFamily="18" charset="0"/>
                <a:ea typeface="宋体" panose="02010600030101010101" pitchFamily="2" charset="-122"/>
              </a:rPr>
              <a:t>   </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  </a:t>
            </a:r>
            <a:endParaRPr lang="zh-CN" altLang="zh-CN" kern="100">
              <a:latin typeface="Times New Roman" panose="02020603050405020304" pitchFamily="18" charset="0"/>
              <a:ea typeface="宋体" panose="02010600030101010101" pitchFamily="2" charset="-122"/>
            </a:endParaRPr>
          </a:p>
          <a:p>
            <a:pPr algn="just">
              <a:spcAft>
                <a:spcPts val="0"/>
              </a:spcAft>
            </a:pPr>
            <a:r>
              <a:rPr lang="en-US" altLang="zh-CN" kern="100">
                <a:latin typeface="宋体" panose="02010600030101010101" pitchFamily="2" charset="-122"/>
                <a:ea typeface="宋体" panose="02010600030101010101" pitchFamily="2" charset="-122"/>
              </a:rPr>
              <a:t> </a:t>
            </a:r>
            <a:r>
              <a:rPr lang="en-US" altLang="zh-CN" kern="100" smtClean="0">
                <a:latin typeface="Times New Roman" panose="02020603050405020304" pitchFamily="18" charset="0"/>
                <a:ea typeface="宋体" panose="02010600030101010101" pitchFamily="2" charset="-122"/>
              </a:rPr>
              <a:t>A</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int   array[];           </a:t>
            </a:r>
            <a:r>
              <a:rPr lang="en-US" altLang="zh-CN" kern="100" smtClean="0">
                <a:latin typeface="Times New Roman" panose="02020603050405020304" pitchFamily="18" charset="0"/>
                <a:ea typeface="宋体" panose="02010600030101010101" pitchFamily="2" charset="-122"/>
              </a:rPr>
              <a:t>B</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int   array[]=new   int[8];   </a:t>
            </a:r>
            <a:br>
              <a:rPr lang="en-US" altLang="zh-CN" kern="100">
                <a:latin typeface="Times New Roman" panose="02020603050405020304" pitchFamily="18" charset="0"/>
                <a:ea typeface="宋体" panose="02010600030101010101" pitchFamily="2" charset="-122"/>
              </a:rPr>
            </a:br>
            <a:r>
              <a:rPr lang="en-US" altLang="zh-CN" kern="100">
                <a:latin typeface="Times New Roman" panose="02020603050405020304" pitchFamily="18" charset="0"/>
                <a:ea typeface="宋体" panose="02010600030101010101" pitchFamily="2" charset="-122"/>
              </a:rPr>
              <a:t>    C</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int[]   array=new   int[8];     </a:t>
            </a:r>
            <a:r>
              <a:rPr lang="en-US" altLang="zh-CN" kern="100" smtClean="0">
                <a:latin typeface="Times New Roman" panose="02020603050405020304" pitchFamily="18" charset="0"/>
                <a:ea typeface="宋体" panose="02010600030101010101" pitchFamily="2" charset="-122"/>
              </a:rPr>
              <a:t>               </a:t>
            </a:r>
            <a:r>
              <a:rPr lang="en-US" altLang="zh-CN" kern="100">
                <a:latin typeface="Times New Roman" panose="02020603050405020304" pitchFamily="18" charset="0"/>
                <a:ea typeface="宋体" panose="02010600030101010101" pitchFamily="2" charset="-122"/>
              </a:rPr>
              <a:t>D</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int   array[8];</a:t>
            </a:r>
            <a:endParaRPr lang="zh-CN" altLang="zh-CN" sz="1800" kern="100">
              <a:effectLst/>
              <a:latin typeface="Times New Roman" panose="02020603050405020304" pitchFamily="18" charset="0"/>
              <a:ea typeface="宋体" panose="02010600030101010101" pitchFamily="2" charset="-122"/>
            </a:endParaRPr>
          </a:p>
        </p:txBody>
      </p:sp>
      <p:sp>
        <p:nvSpPr>
          <p:cNvPr id="5" name="矩形 4"/>
          <p:cNvSpPr/>
          <p:nvPr/>
        </p:nvSpPr>
        <p:spPr>
          <a:xfrm>
            <a:off x="611560" y="1957108"/>
            <a:ext cx="7560840" cy="1477328"/>
          </a:xfrm>
          <a:prstGeom prst="rect">
            <a:avLst/>
          </a:prstGeom>
        </p:spPr>
        <p:txBody>
          <a:bodyPr wrap="square">
            <a:spAutoFit/>
          </a:bodyPr>
          <a:lstStyle/>
          <a:p>
            <a:pPr algn="just">
              <a:spcAft>
                <a:spcPts val="0"/>
              </a:spcAft>
            </a:pPr>
            <a:r>
              <a:rPr lang="zh-CN" altLang="zh-CN" kern="100">
                <a:latin typeface="Times New Roman" panose="02020603050405020304" pitchFamily="18" charset="0"/>
                <a:ea typeface="宋体" panose="02010600030101010101" pitchFamily="2" charset="-122"/>
              </a:rPr>
              <a:t>将有三个</a:t>
            </a:r>
            <a:r>
              <a:rPr lang="en-US" altLang="zh-CN" kern="100">
                <a:latin typeface="Times New Roman" panose="02020603050405020304" pitchFamily="18" charset="0"/>
                <a:ea typeface="宋体" panose="02010600030101010101" pitchFamily="2" charset="-122"/>
              </a:rPr>
              <a:t>boolean</a:t>
            </a:r>
            <a:r>
              <a:rPr lang="zh-CN" altLang="zh-CN" kern="100">
                <a:latin typeface="Times New Roman" panose="02020603050405020304" pitchFamily="18" charset="0"/>
                <a:ea typeface="宋体" panose="02010600030101010101" pitchFamily="2" charset="-122"/>
              </a:rPr>
              <a:t>值的数组初始化为</a:t>
            </a:r>
            <a:r>
              <a:rPr lang="en-US" altLang="zh-CN" kern="100">
                <a:latin typeface="Times New Roman" panose="02020603050405020304" pitchFamily="18" charset="0"/>
                <a:ea typeface="宋体" panose="02010600030101010101" pitchFamily="2" charset="-122"/>
              </a:rPr>
              <a:t>true</a:t>
            </a:r>
            <a:r>
              <a:rPr lang="zh-CN" altLang="zh-CN" kern="100">
                <a:latin typeface="Times New Roman" panose="02020603050405020304" pitchFamily="18" charset="0"/>
                <a:ea typeface="宋体" panose="02010600030101010101" pitchFamily="2" charset="-122"/>
              </a:rPr>
              <a:t>的是（</a:t>
            </a:r>
            <a:r>
              <a:rPr lang="en-US" altLang="zh-CN" kern="100">
                <a:latin typeface="Times New Roman" panose="02020603050405020304" pitchFamily="18" charset="0"/>
                <a:ea typeface="宋体" panose="02010600030101010101" pitchFamily="2" charset="-122"/>
              </a:rPr>
              <a:t>         </a:t>
            </a:r>
            <a:r>
              <a:rPr lang="zh-CN" altLang="zh-CN" kern="100">
                <a:latin typeface="Times New Roman" panose="02020603050405020304" pitchFamily="18" charset="0"/>
                <a:ea typeface="宋体" panose="02010600030101010101" pitchFamily="2" charset="-122"/>
              </a:rPr>
              <a:t>）。</a:t>
            </a:r>
          </a:p>
          <a:p>
            <a:pPr algn="just">
              <a:spcAft>
                <a:spcPts val="0"/>
              </a:spcAft>
            </a:pPr>
            <a:r>
              <a:rPr lang="en-US" altLang="zh-CN" kern="100">
                <a:latin typeface="Times New Roman" panose="02020603050405020304" pitchFamily="18" charset="0"/>
                <a:ea typeface="宋体" panose="02010600030101010101" pitchFamily="2" charset="-122"/>
              </a:rPr>
              <a:t>A</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boolean []b=new boolean[3]</a:t>
            </a:r>
            <a:endParaRPr lang="zh-CN" altLang="zh-CN" kern="100">
              <a:latin typeface="Times New Roman" panose="02020603050405020304" pitchFamily="18" charset="0"/>
              <a:ea typeface="宋体" panose="02010600030101010101" pitchFamily="2" charset="-122"/>
            </a:endParaRPr>
          </a:p>
          <a:p>
            <a:pPr algn="just">
              <a:spcAft>
                <a:spcPts val="0"/>
              </a:spcAft>
            </a:pPr>
            <a:r>
              <a:rPr lang="en-US" altLang="zh-CN" kern="100">
                <a:latin typeface="Times New Roman" panose="02020603050405020304" pitchFamily="18" charset="0"/>
                <a:ea typeface="宋体" panose="02010600030101010101" pitchFamily="2" charset="-122"/>
              </a:rPr>
              <a:t>B</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boolean []b={true,true,true}</a:t>
            </a:r>
            <a:endParaRPr lang="zh-CN" altLang="zh-CN" kern="100">
              <a:latin typeface="Times New Roman" panose="02020603050405020304" pitchFamily="18" charset="0"/>
              <a:ea typeface="宋体" panose="02010600030101010101" pitchFamily="2" charset="-122"/>
            </a:endParaRPr>
          </a:p>
          <a:p>
            <a:pPr algn="just">
              <a:spcAft>
                <a:spcPts val="0"/>
              </a:spcAft>
            </a:pPr>
            <a:r>
              <a:rPr lang="en-US" altLang="zh-CN" kern="100">
                <a:latin typeface="Times New Roman" panose="02020603050405020304" pitchFamily="18" charset="0"/>
                <a:ea typeface="宋体" panose="02010600030101010101" pitchFamily="2" charset="-122"/>
              </a:rPr>
              <a:t>C</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boolean [3]b={true,true,true}</a:t>
            </a:r>
            <a:endParaRPr lang="zh-CN" altLang="zh-CN" kern="100">
              <a:latin typeface="Times New Roman" panose="02020603050405020304" pitchFamily="18" charset="0"/>
              <a:ea typeface="宋体" panose="02010600030101010101" pitchFamily="2" charset="-122"/>
            </a:endParaRPr>
          </a:p>
          <a:p>
            <a:pPr algn="just">
              <a:spcAft>
                <a:spcPts val="0"/>
              </a:spcAft>
            </a:pPr>
            <a:r>
              <a:rPr lang="en-US" altLang="zh-CN" kern="100">
                <a:latin typeface="Times New Roman" panose="02020603050405020304" pitchFamily="18" charset="0"/>
                <a:ea typeface="宋体" panose="02010600030101010101" pitchFamily="2" charset="-122"/>
              </a:rPr>
              <a:t>D</a:t>
            </a:r>
            <a:r>
              <a:rPr lang="zh-CN" altLang="zh-CN" kern="100">
                <a:latin typeface="Times New Roman" panose="02020603050405020304" pitchFamily="18" charset="0"/>
                <a:ea typeface="宋体" panose="02010600030101010101" pitchFamily="2" charset="-122"/>
              </a:rPr>
              <a:t>．</a:t>
            </a:r>
            <a:r>
              <a:rPr lang="en-US" altLang="zh-CN" kern="100">
                <a:latin typeface="Times New Roman" panose="02020603050405020304" pitchFamily="18" charset="0"/>
                <a:ea typeface="宋体" panose="02010600030101010101" pitchFamily="2" charset="-122"/>
              </a:rPr>
              <a:t>boolean []b=new boolean[3]; b={true,true,true}</a:t>
            </a:r>
            <a:endParaRPr lang="zh-CN" altLang="zh-CN" kern="1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257122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124200" y="260648"/>
            <a:ext cx="6019800" cy="487362"/>
          </a:xfrm>
          <a:prstGeom prst="rect">
            <a:avLst/>
          </a:prstGeom>
        </p:spPr>
        <p:txBody>
          <a:bodyPr/>
          <a:lstStyle/>
          <a:p>
            <a:pPr lvl="0" algn="r"/>
            <a:r>
              <a:rPr kumimoji="1" lang="zh-CN" altLang="en-US" sz="2800" dirty="0" smtClean="0">
                <a:solidFill>
                  <a:schemeClr val="bg1"/>
                </a:solidFill>
              </a:rPr>
              <a:t>二维数组的例子</a:t>
            </a:r>
            <a:endParaRPr kumimoji="0" lang="zh-CN" altLang="en-US" sz="2800" b="1"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4" name="Rectangle 3"/>
          <p:cNvSpPr txBox="1">
            <a:spLocks noChangeArrowheads="1"/>
          </p:cNvSpPr>
          <p:nvPr/>
        </p:nvSpPr>
        <p:spPr>
          <a:xfrm>
            <a:off x="179512" y="764704"/>
            <a:ext cx="8640960" cy="5184576"/>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 </a:t>
            </a:r>
          </a:p>
          <a:p>
            <a:pPr marL="342900" lvl="1" indent="-342900" algn="l">
              <a:spcBef>
                <a:spcPct val="20000"/>
              </a:spcBef>
              <a:buClr>
                <a:schemeClr val="tx2"/>
              </a:buClr>
              <a:buBlip>
                <a:blip r:embed="rId3"/>
              </a:buBlip>
            </a:pPr>
            <a:r>
              <a:rPr lang="zh-CN" altLang="en-US" sz="2400" smtClean="0">
                <a:latin typeface="宋体" pitchFamily="2" charset="-122"/>
              </a:rPr>
              <a:t>例：</a:t>
            </a:r>
            <a:r>
              <a:rPr lang="zh-CN" altLang="en-US" sz="2400" dirty="0" smtClean="0">
                <a:latin typeface="宋体" pitchFamily="2" charset="-122"/>
              </a:rPr>
              <a:t>构造杨辉三角形。</a:t>
            </a:r>
            <a:endParaRPr lang="zh-CN" altLang="en-US" sz="2400" dirty="0" smtClean="0"/>
          </a:p>
          <a:p>
            <a:pPr marL="342900" lvl="1" indent="-342900" algn="l">
              <a:spcBef>
                <a:spcPct val="20000"/>
              </a:spcBef>
              <a:buClr>
                <a:schemeClr val="tx2"/>
              </a:buClr>
              <a:buBlip>
                <a:blip r:embed="rId3"/>
              </a:buBlip>
            </a:pPr>
            <a:endParaRPr lang="zh-CN" altLang="en-US" sz="2200" dirty="0" smtClean="0"/>
          </a:p>
          <a:p>
            <a:pPr marL="342900" indent="-342900" algn="l">
              <a:spcBef>
                <a:spcPct val="20000"/>
              </a:spcBef>
              <a:buClr>
                <a:schemeClr val="tx2"/>
              </a:buClr>
              <a:buBlip>
                <a:blip r:embed="rId3"/>
              </a:buBlip>
            </a:pPr>
            <a:endParaRPr kumimoji="1" lang="en-US" altLang="zh-CN" sz="2400" dirty="0" smtClean="0"/>
          </a:p>
        </p:txBody>
      </p:sp>
      <p:sp>
        <p:nvSpPr>
          <p:cNvPr id="7" name="Text Box 3"/>
          <p:cNvSpPr txBox="1">
            <a:spLocks noChangeArrowheads="1"/>
          </p:cNvSpPr>
          <p:nvPr/>
        </p:nvSpPr>
        <p:spPr bwMode="auto">
          <a:xfrm>
            <a:off x="5611738" y="1147279"/>
            <a:ext cx="2664296" cy="1728192"/>
          </a:xfrm>
          <a:prstGeom prst="rect">
            <a:avLst/>
          </a:prstGeom>
          <a:solidFill>
            <a:srgbClr val="C0C0C0"/>
          </a:solidFill>
          <a:ln w="9525">
            <a:noFill/>
            <a:miter lim="800000"/>
            <a:headEnd/>
            <a:tailEnd/>
          </a:ln>
        </p:spPr>
        <p:txBody>
          <a:bodyPr/>
          <a:lstStyle/>
          <a:p>
            <a:r>
              <a:rPr lang="en-US" altLang="zh-CN" dirty="0">
                <a:latin typeface="" charset="0"/>
              </a:rPr>
              <a:t>1</a:t>
            </a:r>
          </a:p>
          <a:p>
            <a:r>
              <a:rPr lang="en-US" altLang="zh-CN" dirty="0" smtClean="0">
                <a:latin typeface="" charset="0"/>
              </a:rPr>
              <a:t>1 1</a:t>
            </a:r>
          </a:p>
          <a:p>
            <a:r>
              <a:rPr lang="en-US" altLang="zh-CN" dirty="0" smtClean="0">
                <a:latin typeface="" charset="0"/>
              </a:rPr>
              <a:t>1 </a:t>
            </a:r>
            <a:r>
              <a:rPr lang="en-US" altLang="zh-CN" dirty="0">
                <a:latin typeface="" charset="0"/>
              </a:rPr>
              <a:t>2 1</a:t>
            </a:r>
          </a:p>
          <a:p>
            <a:r>
              <a:rPr lang="en-US" altLang="zh-CN" dirty="0">
                <a:latin typeface="" charset="0"/>
              </a:rPr>
              <a:t>1 3 3 1</a:t>
            </a:r>
          </a:p>
          <a:p>
            <a:r>
              <a:rPr lang="en-US" altLang="zh-CN" dirty="0" smtClean="0">
                <a:latin typeface="" charset="0"/>
              </a:rPr>
              <a:t>1 4 6 4 1</a:t>
            </a:r>
          </a:p>
          <a:p>
            <a:r>
              <a:rPr lang="en-US" altLang="zh-CN" dirty="0" smtClean="0">
                <a:latin typeface="" charset="0"/>
              </a:rPr>
              <a:t>1 5 10 10 5 1</a:t>
            </a:r>
            <a:endParaRPr lang="en-US" altLang="zh-CN" dirty="0">
              <a:latin typeface="Times New Roman" pitchFamily="18" charset="0"/>
            </a:endParaRPr>
          </a:p>
        </p:txBody>
      </p:sp>
      <p:sp>
        <p:nvSpPr>
          <p:cNvPr id="8" name="Text Box 3"/>
          <p:cNvSpPr txBox="1">
            <a:spLocks noChangeArrowheads="1"/>
          </p:cNvSpPr>
          <p:nvPr/>
        </p:nvSpPr>
        <p:spPr bwMode="auto">
          <a:xfrm>
            <a:off x="1511660" y="4522068"/>
            <a:ext cx="2304256" cy="1773560"/>
          </a:xfrm>
          <a:prstGeom prst="rect">
            <a:avLst/>
          </a:prstGeom>
          <a:solidFill>
            <a:srgbClr val="C0C0C0"/>
          </a:solidFill>
          <a:ln w="9525">
            <a:noFill/>
            <a:miter lim="800000"/>
            <a:headEnd/>
            <a:tailEnd/>
          </a:ln>
        </p:spPr>
        <p:txBody>
          <a:bodyPr/>
          <a:lstStyle/>
          <a:p>
            <a:pPr algn="l"/>
            <a:r>
              <a:rPr lang="en-US" altLang="zh-CN" dirty="0">
                <a:latin typeface="" charset="0"/>
              </a:rPr>
              <a:t>1</a:t>
            </a:r>
          </a:p>
          <a:p>
            <a:pPr algn="l"/>
            <a:r>
              <a:rPr lang="en-US" altLang="zh-CN" dirty="0" smtClean="0">
                <a:latin typeface="" charset="0"/>
              </a:rPr>
              <a:t>1 1</a:t>
            </a:r>
          </a:p>
          <a:p>
            <a:pPr algn="l"/>
            <a:r>
              <a:rPr lang="en-US" altLang="zh-CN" dirty="0" smtClean="0">
                <a:latin typeface="" charset="0"/>
              </a:rPr>
              <a:t>1 </a:t>
            </a:r>
            <a:r>
              <a:rPr lang="en-US" altLang="zh-CN" dirty="0">
                <a:latin typeface="" charset="0"/>
              </a:rPr>
              <a:t>2 1</a:t>
            </a:r>
          </a:p>
          <a:p>
            <a:pPr algn="l"/>
            <a:r>
              <a:rPr lang="en-US" altLang="zh-CN" dirty="0">
                <a:latin typeface="" charset="0"/>
              </a:rPr>
              <a:t>1 3 3 1</a:t>
            </a:r>
          </a:p>
          <a:p>
            <a:pPr algn="l"/>
            <a:r>
              <a:rPr lang="en-US" altLang="zh-CN" dirty="0" smtClean="0">
                <a:latin typeface="" charset="0"/>
              </a:rPr>
              <a:t>1 4 6 4 1</a:t>
            </a:r>
          </a:p>
          <a:p>
            <a:pPr algn="l"/>
            <a:r>
              <a:rPr lang="en-US" altLang="zh-CN" dirty="0" smtClean="0">
                <a:latin typeface="" charset="0"/>
              </a:rPr>
              <a:t>1 5 10 10 5 1</a:t>
            </a:r>
            <a:endParaRPr lang="en-US" altLang="zh-CN" dirty="0">
              <a:latin typeface="Times New Roman" pitchFamily="18" charset="0"/>
            </a:endParaRPr>
          </a:p>
        </p:txBody>
      </p:sp>
      <p:sp>
        <p:nvSpPr>
          <p:cNvPr id="9" name="Text Box 3"/>
          <p:cNvSpPr txBox="1">
            <a:spLocks noChangeArrowheads="1"/>
          </p:cNvSpPr>
          <p:nvPr/>
        </p:nvSpPr>
        <p:spPr bwMode="auto">
          <a:xfrm>
            <a:off x="5755754" y="4420902"/>
            <a:ext cx="2376264" cy="1701552"/>
          </a:xfrm>
          <a:prstGeom prst="rect">
            <a:avLst/>
          </a:prstGeom>
          <a:solidFill>
            <a:srgbClr val="C0C0C0"/>
          </a:solidFill>
          <a:ln w="9525">
            <a:noFill/>
            <a:miter lim="800000"/>
            <a:headEnd/>
            <a:tailEnd/>
          </a:ln>
        </p:spPr>
        <p:txBody>
          <a:bodyPr/>
          <a:lstStyle/>
          <a:p>
            <a:r>
              <a:rPr lang="en-US" altLang="zh-CN" dirty="0">
                <a:latin typeface="" charset="0"/>
              </a:rPr>
              <a:t>1</a:t>
            </a:r>
          </a:p>
          <a:p>
            <a:r>
              <a:rPr lang="en-US" altLang="zh-CN" dirty="0" smtClean="0">
                <a:latin typeface="" charset="0"/>
              </a:rPr>
              <a:t>1 1</a:t>
            </a:r>
          </a:p>
          <a:p>
            <a:r>
              <a:rPr lang="en-US" altLang="zh-CN" dirty="0" smtClean="0">
                <a:latin typeface="" charset="0"/>
              </a:rPr>
              <a:t>1 </a:t>
            </a:r>
            <a:r>
              <a:rPr lang="en-US" altLang="zh-CN" dirty="0">
                <a:latin typeface="" charset="0"/>
              </a:rPr>
              <a:t>2 1</a:t>
            </a:r>
          </a:p>
          <a:p>
            <a:r>
              <a:rPr lang="en-US" altLang="zh-CN" dirty="0">
                <a:latin typeface="" charset="0"/>
              </a:rPr>
              <a:t>1 3 3 1</a:t>
            </a:r>
          </a:p>
          <a:p>
            <a:r>
              <a:rPr lang="en-US" altLang="zh-CN" dirty="0" smtClean="0">
                <a:latin typeface="" charset="0"/>
              </a:rPr>
              <a:t>1 4 6 4 1</a:t>
            </a:r>
          </a:p>
          <a:p>
            <a:r>
              <a:rPr lang="en-US" altLang="zh-CN" dirty="0" smtClean="0">
                <a:latin typeface="" charset="0"/>
              </a:rPr>
              <a:t>1 5 10 10 5 1</a:t>
            </a:r>
            <a:endParaRPr lang="en-US" altLang="zh-CN" dirty="0">
              <a:latin typeface="Times New Roman" pitchFamily="18" charset="0"/>
            </a:endParaRPr>
          </a:p>
        </p:txBody>
      </p:sp>
      <p:sp>
        <p:nvSpPr>
          <p:cNvPr id="10" name="右箭头 9"/>
          <p:cNvSpPr/>
          <p:nvPr/>
        </p:nvSpPr>
        <p:spPr>
          <a:xfrm>
            <a:off x="3957743" y="5036976"/>
            <a:ext cx="165618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80628" y="1906640"/>
            <a:ext cx="5166320" cy="1754326"/>
          </a:xfrm>
          <a:prstGeom prst="rect">
            <a:avLst/>
          </a:prstGeom>
        </p:spPr>
        <p:txBody>
          <a:bodyPr wrap="square">
            <a:spAutoFit/>
          </a:bodyPr>
          <a:lstStyle/>
          <a:p>
            <a:pPr algn="l"/>
            <a:r>
              <a:rPr lang="en-US" altLang="zh-CN">
                <a:ea typeface="宋体" pitchFamily="2" charset="-122"/>
                <a:cs typeface="Times New Roman" pitchFamily="18" charset="0"/>
              </a:rPr>
              <a:t>【</a:t>
            </a:r>
            <a:r>
              <a:rPr lang="zh-CN" altLang="en-US">
                <a:ea typeface="宋体" pitchFamily="2" charset="-122"/>
                <a:cs typeface="Times New Roman" pitchFamily="18" charset="0"/>
              </a:rPr>
              <a:t>提示</a:t>
            </a:r>
            <a:r>
              <a:rPr lang="en-US" altLang="zh-CN">
                <a:ea typeface="宋体" pitchFamily="2" charset="-122"/>
                <a:cs typeface="Times New Roman" pitchFamily="18" charset="0"/>
              </a:rPr>
              <a:t>】</a:t>
            </a:r>
            <a:endParaRPr lang="zh-CN" altLang="en-US">
              <a:ea typeface="宋体" pitchFamily="2" charset="-122"/>
              <a:cs typeface="Times New Roman" pitchFamily="18" charset="0"/>
            </a:endParaRPr>
          </a:p>
          <a:p>
            <a:pPr algn="l"/>
            <a:r>
              <a:rPr lang="zh-CN" altLang="en-US">
                <a:ea typeface="宋体" pitchFamily="2" charset="-122"/>
                <a:cs typeface="Times New Roman" pitchFamily="18" charset="0"/>
              </a:rPr>
              <a:t> </a:t>
            </a:r>
            <a:r>
              <a:rPr lang="en-US" altLang="zh-CN">
                <a:ea typeface="宋体" pitchFamily="2" charset="-122"/>
                <a:cs typeface="Times New Roman" pitchFamily="18" charset="0"/>
              </a:rPr>
              <a:t>1. </a:t>
            </a:r>
            <a:r>
              <a:rPr lang="zh-CN" altLang="en-US">
                <a:ea typeface="宋体" pitchFamily="2" charset="-122"/>
                <a:cs typeface="Times New Roman" pitchFamily="18" charset="0"/>
              </a:rPr>
              <a:t>第一行有 </a:t>
            </a:r>
            <a:r>
              <a:rPr lang="en-US" altLang="zh-CN">
                <a:ea typeface="宋体" pitchFamily="2" charset="-122"/>
                <a:cs typeface="Times New Roman" pitchFamily="18" charset="0"/>
              </a:rPr>
              <a:t>1 </a:t>
            </a:r>
            <a:r>
              <a:rPr lang="zh-CN" altLang="en-US">
                <a:ea typeface="宋体" pitchFamily="2" charset="-122"/>
                <a:cs typeface="Times New Roman" pitchFamily="18" charset="0"/>
              </a:rPr>
              <a:t>个元素</a:t>
            </a:r>
            <a:r>
              <a:rPr lang="en-US" altLang="zh-CN">
                <a:ea typeface="宋体" pitchFamily="2" charset="-122"/>
                <a:cs typeface="Times New Roman" pitchFamily="18" charset="0"/>
              </a:rPr>
              <a:t>, </a:t>
            </a:r>
            <a:r>
              <a:rPr lang="zh-CN" altLang="en-US">
                <a:ea typeface="宋体" pitchFamily="2" charset="-122"/>
                <a:cs typeface="Times New Roman" pitchFamily="18" charset="0"/>
              </a:rPr>
              <a:t>第 </a:t>
            </a:r>
            <a:r>
              <a:rPr lang="en-US" altLang="zh-CN">
                <a:ea typeface="宋体" pitchFamily="2" charset="-122"/>
                <a:cs typeface="Times New Roman" pitchFamily="18" charset="0"/>
              </a:rPr>
              <a:t>n </a:t>
            </a:r>
            <a:r>
              <a:rPr lang="zh-CN" altLang="en-US">
                <a:ea typeface="宋体" pitchFamily="2" charset="-122"/>
                <a:cs typeface="Times New Roman" pitchFamily="18" charset="0"/>
              </a:rPr>
              <a:t>行有 </a:t>
            </a:r>
            <a:r>
              <a:rPr lang="en-US" altLang="zh-CN">
                <a:ea typeface="宋体" pitchFamily="2" charset="-122"/>
                <a:cs typeface="Times New Roman" pitchFamily="18" charset="0"/>
              </a:rPr>
              <a:t>n </a:t>
            </a:r>
            <a:r>
              <a:rPr lang="zh-CN" altLang="en-US">
                <a:ea typeface="宋体" pitchFamily="2" charset="-122"/>
                <a:cs typeface="Times New Roman" pitchFamily="18" charset="0"/>
              </a:rPr>
              <a:t>个元素</a:t>
            </a:r>
          </a:p>
          <a:p>
            <a:pPr algn="l"/>
            <a:r>
              <a:rPr lang="zh-CN" altLang="en-US">
                <a:ea typeface="宋体" pitchFamily="2" charset="-122"/>
                <a:cs typeface="Times New Roman" pitchFamily="18" charset="0"/>
              </a:rPr>
              <a:t> </a:t>
            </a:r>
            <a:r>
              <a:rPr lang="en-US" altLang="zh-CN">
                <a:ea typeface="宋体" pitchFamily="2" charset="-122"/>
                <a:cs typeface="Times New Roman" pitchFamily="18" charset="0"/>
              </a:rPr>
              <a:t>2. </a:t>
            </a:r>
            <a:r>
              <a:rPr lang="zh-CN" altLang="en-US">
                <a:ea typeface="宋体" pitchFamily="2" charset="-122"/>
                <a:cs typeface="Times New Roman" pitchFamily="18" charset="0"/>
              </a:rPr>
              <a:t>每一行的第一个元素和最后一个元素都是 </a:t>
            </a:r>
            <a:r>
              <a:rPr lang="en-US" altLang="zh-CN">
                <a:ea typeface="宋体" pitchFamily="2" charset="-122"/>
                <a:cs typeface="Times New Roman" pitchFamily="18" charset="0"/>
              </a:rPr>
              <a:t>1</a:t>
            </a:r>
          </a:p>
          <a:p>
            <a:pPr algn="l"/>
            <a:r>
              <a:rPr lang="zh-CN" altLang="en-US">
                <a:ea typeface="宋体" pitchFamily="2" charset="-122"/>
                <a:cs typeface="Times New Roman" pitchFamily="18" charset="0"/>
              </a:rPr>
              <a:t> </a:t>
            </a:r>
            <a:r>
              <a:rPr lang="en-US" altLang="zh-CN">
                <a:ea typeface="宋体" pitchFamily="2" charset="-122"/>
                <a:cs typeface="Times New Roman" pitchFamily="18" charset="0"/>
              </a:rPr>
              <a:t>3. </a:t>
            </a:r>
            <a:r>
              <a:rPr lang="zh-CN" altLang="en-US">
                <a:ea typeface="宋体" pitchFamily="2" charset="-122"/>
                <a:cs typeface="Times New Roman" pitchFamily="18" charset="0"/>
              </a:rPr>
              <a:t>从第三行开始</a:t>
            </a:r>
            <a:r>
              <a:rPr lang="en-US" altLang="zh-CN">
                <a:ea typeface="宋体" pitchFamily="2" charset="-122"/>
                <a:cs typeface="Times New Roman" pitchFamily="18" charset="0"/>
              </a:rPr>
              <a:t>, </a:t>
            </a:r>
            <a:r>
              <a:rPr lang="zh-CN" altLang="en-US">
                <a:ea typeface="宋体" pitchFamily="2" charset="-122"/>
                <a:cs typeface="Times New Roman" pitchFamily="18" charset="0"/>
              </a:rPr>
              <a:t>对于非第一个元素和最后一个元素的元素</a:t>
            </a:r>
            <a:r>
              <a:rPr lang="en-US" altLang="zh-CN">
                <a:ea typeface="宋体" pitchFamily="2" charset="-122"/>
                <a:cs typeface="Times New Roman" pitchFamily="18" charset="0"/>
              </a:rPr>
              <a:t>. </a:t>
            </a:r>
          </a:p>
          <a:p>
            <a:pPr algn="l"/>
            <a:r>
              <a:rPr lang="en-US" altLang="zh-CN" smtClean="0">
                <a:ea typeface="宋体" pitchFamily="2" charset="-122"/>
                <a:cs typeface="Times New Roman" pitchFamily="18" charset="0"/>
              </a:rPr>
              <a:t>a[i</a:t>
            </a:r>
            <a:r>
              <a:rPr lang="en-US" altLang="zh-CN">
                <a:ea typeface="宋体" pitchFamily="2" charset="-122"/>
                <a:cs typeface="Times New Roman" pitchFamily="18" charset="0"/>
              </a:rPr>
              <a:t>][j] = </a:t>
            </a:r>
            <a:r>
              <a:rPr lang="en-US" altLang="zh-CN" smtClean="0">
                <a:ea typeface="宋体" pitchFamily="2" charset="-122"/>
                <a:cs typeface="Times New Roman" pitchFamily="18" charset="0"/>
              </a:rPr>
              <a:t>a[i-1</a:t>
            </a:r>
            <a:r>
              <a:rPr lang="en-US" altLang="zh-CN">
                <a:ea typeface="宋体" pitchFamily="2" charset="-122"/>
                <a:cs typeface="Times New Roman" pitchFamily="18" charset="0"/>
              </a:rPr>
              <a:t>][j-1] + </a:t>
            </a:r>
            <a:r>
              <a:rPr lang="en-US" altLang="zh-CN" smtClean="0">
                <a:ea typeface="宋体" pitchFamily="2" charset="-122"/>
                <a:cs typeface="Times New Roman" pitchFamily="18" charset="0"/>
              </a:rPr>
              <a:t>a[i-1</a:t>
            </a:r>
            <a:r>
              <a:rPr lang="en-US" altLang="zh-CN">
                <a:ea typeface="宋体" pitchFamily="2" charset="-122"/>
                <a:cs typeface="Times New Roman" pitchFamily="18" charset="0"/>
              </a:rPr>
              <a:t>][j];</a:t>
            </a:r>
            <a:endParaRPr lang="zh-CN" altLang="en-US" dirty="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2800" b="1" dirty="0" smtClean="0">
                <a:latin typeface="宋体" charset="-122"/>
              </a:rPr>
              <a:t>运算符</a:t>
            </a:r>
          </a:p>
        </p:txBody>
      </p:sp>
      <p:sp>
        <p:nvSpPr>
          <p:cNvPr id="6147" name="Rectangle 3"/>
          <p:cNvSpPr>
            <a:spLocks noGrp="1" noChangeArrowheads="1"/>
          </p:cNvSpPr>
          <p:nvPr>
            <p:ph type="body" idx="1"/>
          </p:nvPr>
        </p:nvSpPr>
        <p:spPr/>
        <p:txBody>
          <a:bodyPr/>
          <a:lstStyle/>
          <a:p>
            <a:r>
              <a:rPr lang="zh-CN" altLang="en-US" sz="2400" b="1" dirty="0" smtClean="0"/>
              <a:t>算术运算符</a:t>
            </a:r>
            <a:endParaRPr lang="en-US" altLang="zh-CN" sz="2400" b="1" dirty="0" smtClean="0"/>
          </a:p>
          <a:p>
            <a:r>
              <a:rPr lang="zh-CN" altLang="en-US" sz="2400" b="1" smtClean="0"/>
              <a:t>关</a:t>
            </a:r>
            <a:r>
              <a:rPr lang="zh-CN" altLang="en-US" sz="2400" b="1" dirty="0" smtClean="0"/>
              <a:t>系运算符</a:t>
            </a:r>
            <a:endParaRPr lang="en-US" altLang="zh-CN" sz="2400" b="1" dirty="0" smtClean="0"/>
          </a:p>
          <a:p>
            <a:r>
              <a:rPr lang="zh-CN" altLang="en-US" sz="2400" b="1" dirty="0" smtClean="0"/>
              <a:t>逻辑运算符</a:t>
            </a:r>
            <a:endParaRPr lang="en-US" altLang="zh-CN" sz="2400" b="1" dirty="0" smtClean="0"/>
          </a:p>
          <a:p>
            <a:r>
              <a:rPr lang="zh-CN" altLang="en-US" sz="2400" dirty="0" smtClean="0"/>
              <a:t>赋值运算符</a:t>
            </a:r>
            <a:endParaRPr lang="en-US" altLang="zh-CN" sz="2400" b="1" dirty="0" smtClean="0"/>
          </a:p>
          <a:p>
            <a:r>
              <a:rPr lang="zh-CN" altLang="en-US" sz="2400" b="1" dirty="0" smtClean="0"/>
              <a:t>位运算符</a:t>
            </a:r>
            <a:endParaRPr lang="en-US" altLang="zh-CN" sz="2400" b="1" dirty="0" smtClean="0"/>
          </a:p>
          <a:p>
            <a:r>
              <a:rPr lang="en-US" altLang="zh-CN" sz="2400" dirty="0" err="1" smtClean="0"/>
              <a:t>instanceof</a:t>
            </a:r>
            <a:endParaRPr lang="zh-CN" altLang="en-US" sz="24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8036" y="188640"/>
            <a:ext cx="3816424" cy="857256"/>
          </a:xfrm>
        </p:spPr>
        <p:txBody>
          <a:bodyPr>
            <a:normAutofit/>
          </a:bodyPr>
          <a:lstStyle/>
          <a:p>
            <a:r>
              <a:rPr lang="zh-CN" altLang="en-US" b="1" smtClean="0">
                <a:latin typeface="宋体" pitchFamily="2" charset="-122"/>
                <a:ea typeface="宋体" pitchFamily="2" charset="-122"/>
              </a:rPr>
              <a:t>算</a:t>
            </a:r>
            <a:r>
              <a:rPr lang="zh-CN" altLang="en-US" b="1" dirty="0" smtClean="0">
                <a:latin typeface="宋体" pitchFamily="2" charset="-122"/>
                <a:ea typeface="宋体" pitchFamily="2" charset="-122"/>
              </a:rPr>
              <a:t>术运算符</a:t>
            </a:r>
            <a:endParaRPr lang="zh-CN" altLang="en-US" b="1" dirty="0">
              <a:latin typeface="宋体" pitchFamily="2" charset="-122"/>
              <a:ea typeface="宋体" pitchFamily="2" charset="-122"/>
            </a:endParaRPr>
          </a:p>
        </p:txBody>
      </p:sp>
      <p:graphicFrame>
        <p:nvGraphicFramePr>
          <p:cNvPr id="4" name="Group 5"/>
          <p:cNvGraphicFramePr>
            <a:graphicFrameLocks noGrp="1"/>
          </p:cNvGraphicFramePr>
          <p:nvPr>
            <p:extLst>
              <p:ext uri="{D42A27DB-BD31-4B8C-83A1-F6EECF244321}">
                <p14:modId xmlns:p14="http://schemas.microsoft.com/office/powerpoint/2010/main" val="543618416"/>
              </p:ext>
            </p:extLst>
          </p:nvPr>
        </p:nvGraphicFramePr>
        <p:xfrm>
          <a:off x="497860" y="1268760"/>
          <a:ext cx="8356600" cy="4253793"/>
        </p:xfrm>
        <a:graphic>
          <a:graphicData uri="http://schemas.openxmlformats.org/drawingml/2006/table">
            <a:tbl>
              <a:tblPr/>
              <a:tblGrid>
                <a:gridCol w="917575">
                  <a:extLst>
                    <a:ext uri="{9D8B030D-6E8A-4147-A177-3AD203B41FA5}">
                      <a16:colId xmlns:a16="http://schemas.microsoft.com/office/drawing/2014/main" val="20000"/>
                    </a:ext>
                  </a:extLst>
                </a:gridCol>
                <a:gridCol w="3260725">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576535">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运算符</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范例</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smtClean="0">
                          <a:ln>
                            <a:noFill/>
                          </a:ln>
                          <a:solidFill>
                            <a:srgbClr val="FFFFFF"/>
                          </a:solidFill>
                          <a:effectLst/>
                          <a:latin typeface="Times New Roman" pitchFamily="18" charset="0"/>
                          <a:ea typeface="宋体" pitchFamily="2" charset="-122"/>
                          <a:cs typeface="Times New Roman" pitchFamily="18" charset="0"/>
                          <a:sym typeface="Calibri" pitchFamily="34" charset="0"/>
                        </a:rPr>
                        <a:t>结果</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加</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5+5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10</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减</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6-4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乘</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3</a:t>
                      </a:r>
                      <a:r>
                        <a:rPr kumimoji="0" lang="zh-CN" altLang="en-US"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a:t>
                      </a: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4</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除</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5/5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取模</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7%5</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F0000"/>
                          </a:solidFill>
                          <a:effectLst/>
                          <a:latin typeface="+mn-lt"/>
                          <a:ea typeface="宋体" pitchFamily="2" charset="-122"/>
                          <a:cs typeface="Times New Roman" pitchFamily="18" charset="0"/>
                          <a:sym typeface="Calibri" pitchFamily="34" charset="0"/>
                        </a:rPr>
                        <a:t>自增（前）：先运算后取值</a:t>
                      </a:r>
                      <a:endParaRPr kumimoji="0" lang="en-US" sz="1800" b="0" i="0" u="none" strike="noStrike" cap="none" normalizeH="0" baseline="0" dirty="0" smtClean="0">
                        <a:ln>
                          <a:noFill/>
                        </a:ln>
                        <a:solidFill>
                          <a:srgbClr val="FF0000"/>
                        </a:solidFill>
                        <a:effectLst/>
                        <a:latin typeface="+mn-lt"/>
                        <a:ea typeface="宋体" pitchFamily="2" charset="-122"/>
                        <a:cs typeface="Times New Roman" pitchFamily="18" charset="0"/>
                        <a:sym typeface="Calibri" pitchFamily="34" charset="0"/>
                      </a:endParaRP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自增（后）：先取值后运算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a=2;b=++a;</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a=2;b=a++;</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a=3;b=3</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a=3;b=2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自减（前）：先运算后取值</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自减（后）：先取值后运算</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a=2;b=- -a</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a=2;b=a- -</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a=1;b=1</a:t>
                      </a: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a=1;b=2</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9"/>
                  </a:ext>
                </a:extLst>
              </a:tr>
              <a:tr h="400050">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字</a:t>
                      </a:r>
                      <a:r>
                        <a:rPr kumimoji="0" lang="zh-CN" altLang="en-US"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符串连接</a:t>
                      </a:r>
                      <a:endParaRPr kumimoji="0" lang="zh-CN" altLang="en-US"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“He”+”llo”</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“Hello”</a:t>
                      </a:r>
                    </a:p>
                  </a:txBody>
                  <a:tcPr marT="45713" marB="457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10"/>
                  </a:ext>
                </a:extLst>
              </a:tr>
            </a:tbl>
          </a:graphicData>
        </a:graphic>
      </p:graphicFrame>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45417"/>
            <a:ext cx="8886825" cy="733425"/>
          </a:xfrm>
          <a:prstGeom prst="rect">
            <a:avLst/>
          </a:prstGeom>
          <a:ln>
            <a:solidFill>
              <a:schemeClr val="tx1"/>
            </a:solidFill>
          </a:ln>
        </p:spPr>
      </p:pic>
    </p:spTree>
    <p:extLst>
      <p:ext uri="{BB962C8B-B14F-4D97-AF65-F5344CB8AC3E}">
        <p14:creationId xmlns:p14="http://schemas.microsoft.com/office/powerpoint/2010/main" val="22074843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z="2800" b="1" dirty="0" smtClean="0">
                <a:latin typeface="宋体" charset="-122"/>
              </a:rPr>
              <a:t>算术混合运算的精度</a:t>
            </a:r>
          </a:p>
        </p:txBody>
      </p:sp>
      <p:sp>
        <p:nvSpPr>
          <p:cNvPr id="9219" name="Rectangle 3"/>
          <p:cNvSpPr>
            <a:spLocks noGrp="1" noChangeArrowheads="1"/>
          </p:cNvSpPr>
          <p:nvPr>
            <p:ph type="body" idx="1"/>
          </p:nvPr>
        </p:nvSpPr>
        <p:spPr>
          <a:xfrm>
            <a:off x="539552" y="980728"/>
            <a:ext cx="8424863" cy="3673475"/>
          </a:xfrm>
        </p:spPr>
        <p:txBody>
          <a:bodyPr/>
          <a:lstStyle/>
          <a:p>
            <a:pPr eaLnBrk="1" hangingPunct="1">
              <a:lnSpc>
                <a:spcPct val="90000"/>
              </a:lnSpc>
            </a:pPr>
            <a:r>
              <a:rPr lang="en-US" altLang="zh-CN" sz="2400" b="1" dirty="0" smtClean="0">
                <a:solidFill>
                  <a:srgbClr val="0000FF"/>
                </a:solidFill>
              </a:rPr>
              <a:t>java</a:t>
            </a:r>
            <a:r>
              <a:rPr lang="zh-CN" altLang="en-US" sz="2400" b="1" dirty="0" smtClean="0">
                <a:solidFill>
                  <a:srgbClr val="0000FF"/>
                </a:solidFill>
              </a:rPr>
              <a:t>中数据类型的精度从“低”到“高”排列的顺序是：</a:t>
            </a:r>
          </a:p>
          <a:p>
            <a:pPr lvl="1" eaLnBrk="1" hangingPunct="1">
              <a:lnSpc>
                <a:spcPct val="90000"/>
              </a:lnSpc>
              <a:buFontTx/>
              <a:buNone/>
            </a:pPr>
            <a:r>
              <a:rPr lang="en-US" altLang="zh-CN" sz="2200" dirty="0" smtClean="0">
                <a:solidFill>
                  <a:srgbClr val="0000FF"/>
                </a:solidFill>
              </a:rPr>
              <a:t>		</a:t>
            </a:r>
            <a:r>
              <a:rPr lang="en-US" altLang="zh-CN" sz="2200" dirty="0" smtClean="0"/>
              <a:t>byte  short  char  </a:t>
            </a:r>
            <a:r>
              <a:rPr lang="en-US" altLang="zh-CN" sz="2200" dirty="0" err="1" smtClean="0"/>
              <a:t>int</a:t>
            </a:r>
            <a:r>
              <a:rPr lang="en-US" altLang="zh-CN" sz="2200" dirty="0" smtClean="0"/>
              <a:t>  long  float  double</a:t>
            </a:r>
          </a:p>
          <a:p>
            <a:pPr eaLnBrk="1" hangingPunct="1">
              <a:lnSpc>
                <a:spcPct val="90000"/>
              </a:lnSpc>
            </a:pPr>
            <a:r>
              <a:rPr lang="en-US" altLang="zh-CN" sz="2400" b="1" dirty="0" smtClean="0">
                <a:solidFill>
                  <a:srgbClr val="0000FF"/>
                </a:solidFill>
              </a:rPr>
              <a:t>Java</a:t>
            </a:r>
            <a:r>
              <a:rPr lang="zh-CN" altLang="en-US" sz="2400" b="1" dirty="0" smtClean="0">
                <a:solidFill>
                  <a:srgbClr val="0000FF"/>
                </a:solidFill>
              </a:rPr>
              <a:t>在计算算术表达式的值时,使用下列计算精度规则</a:t>
            </a:r>
            <a:r>
              <a:rPr lang="zh-CN" altLang="en-US" sz="2400" dirty="0" smtClean="0"/>
              <a:t>：</a:t>
            </a:r>
          </a:p>
          <a:p>
            <a:pPr lvl="1" eaLnBrk="1" hangingPunct="1">
              <a:lnSpc>
                <a:spcPct val="90000"/>
              </a:lnSpc>
            </a:pPr>
            <a:r>
              <a:rPr lang="zh-CN" altLang="en-US" sz="2200" dirty="0" smtClean="0"/>
              <a:t>如果表达式中</a:t>
            </a:r>
            <a:r>
              <a:rPr lang="zh-CN" altLang="en-US" sz="2200" dirty="0" smtClean="0">
                <a:solidFill>
                  <a:srgbClr val="FF0000"/>
                </a:solidFill>
              </a:rPr>
              <a:t>有双精度浮点数（</a:t>
            </a:r>
            <a:r>
              <a:rPr lang="en-US" altLang="zh-CN" sz="2200" dirty="0" smtClean="0">
                <a:solidFill>
                  <a:srgbClr val="FF0000"/>
                </a:solidFill>
              </a:rPr>
              <a:t>double</a:t>
            </a:r>
            <a:r>
              <a:rPr lang="zh-CN" altLang="en-US" sz="2200" dirty="0" smtClean="0">
                <a:solidFill>
                  <a:srgbClr val="FF0000"/>
                </a:solidFill>
              </a:rPr>
              <a:t>型数据）</a:t>
            </a:r>
            <a:r>
              <a:rPr lang="zh-CN" altLang="en-US" sz="2200" dirty="0" smtClean="0"/>
              <a:t>，则按双精度进行运算</a:t>
            </a:r>
            <a:r>
              <a:rPr lang="en-US" altLang="zh-CN" sz="2200" dirty="0" smtClean="0"/>
              <a:t>.</a:t>
            </a:r>
          </a:p>
          <a:p>
            <a:pPr lvl="1" eaLnBrk="1" hangingPunct="1">
              <a:lnSpc>
                <a:spcPct val="90000"/>
              </a:lnSpc>
            </a:pPr>
            <a:r>
              <a:rPr lang="zh-CN" altLang="en-US" sz="2200" dirty="0" smtClean="0"/>
              <a:t>如果表达式中</a:t>
            </a:r>
            <a:r>
              <a:rPr lang="zh-CN" altLang="en-US" sz="2200" dirty="0" smtClean="0">
                <a:solidFill>
                  <a:srgbClr val="FF0000"/>
                </a:solidFill>
              </a:rPr>
              <a:t>最高精度是单精度浮点数（</a:t>
            </a:r>
            <a:r>
              <a:rPr lang="en-US" altLang="zh-CN" sz="2200" dirty="0" smtClean="0">
                <a:solidFill>
                  <a:srgbClr val="FF0000"/>
                </a:solidFill>
              </a:rPr>
              <a:t>float</a:t>
            </a:r>
            <a:r>
              <a:rPr lang="zh-CN" altLang="en-US" sz="2200" dirty="0" smtClean="0">
                <a:solidFill>
                  <a:srgbClr val="FF0000"/>
                </a:solidFill>
              </a:rPr>
              <a:t>型数据）</a:t>
            </a:r>
            <a:r>
              <a:rPr lang="zh-CN" altLang="en-US" sz="2200" dirty="0" smtClean="0"/>
              <a:t>，则按单精度进行运算</a:t>
            </a:r>
            <a:r>
              <a:rPr lang="en-US" altLang="zh-CN" sz="2200" dirty="0" smtClean="0"/>
              <a:t>.</a:t>
            </a:r>
          </a:p>
          <a:p>
            <a:pPr lvl="1" eaLnBrk="1" hangingPunct="1">
              <a:lnSpc>
                <a:spcPct val="90000"/>
              </a:lnSpc>
            </a:pPr>
            <a:r>
              <a:rPr lang="zh-CN" altLang="en-US" sz="2200" dirty="0" smtClean="0"/>
              <a:t>如果表达式中</a:t>
            </a:r>
            <a:r>
              <a:rPr lang="zh-CN" altLang="en-US" sz="2200" dirty="0" smtClean="0">
                <a:solidFill>
                  <a:srgbClr val="FF0000"/>
                </a:solidFill>
              </a:rPr>
              <a:t>最高精度是</a:t>
            </a:r>
            <a:r>
              <a:rPr lang="en-US" altLang="zh-CN" sz="2200" dirty="0" smtClean="0">
                <a:solidFill>
                  <a:srgbClr val="FF0000"/>
                </a:solidFill>
              </a:rPr>
              <a:t>long</a:t>
            </a:r>
            <a:r>
              <a:rPr lang="zh-CN" altLang="en-US" sz="2200" dirty="0" smtClean="0">
                <a:solidFill>
                  <a:srgbClr val="FF0000"/>
                </a:solidFill>
              </a:rPr>
              <a:t>型整数</a:t>
            </a:r>
            <a:r>
              <a:rPr lang="zh-CN" altLang="en-US" sz="2200" dirty="0" smtClean="0"/>
              <a:t>，则按</a:t>
            </a:r>
            <a:r>
              <a:rPr lang="en-US" altLang="zh-CN" sz="2200" dirty="0" smtClean="0"/>
              <a:t>long</a:t>
            </a:r>
            <a:r>
              <a:rPr lang="zh-CN" altLang="en-US" sz="2200" dirty="0" smtClean="0"/>
              <a:t>精度进行运算</a:t>
            </a:r>
            <a:r>
              <a:rPr lang="en-US" altLang="zh-CN" sz="2200" dirty="0" smtClean="0"/>
              <a:t>.</a:t>
            </a:r>
          </a:p>
          <a:p>
            <a:pPr lvl="1" eaLnBrk="1" hangingPunct="1">
              <a:lnSpc>
                <a:spcPct val="90000"/>
              </a:lnSpc>
            </a:pPr>
            <a:r>
              <a:rPr lang="zh-CN" altLang="en-US" sz="2200" dirty="0" smtClean="0"/>
              <a:t>如果表达式中最高精度</a:t>
            </a:r>
            <a:r>
              <a:rPr lang="zh-CN" altLang="en-US" sz="2200" dirty="0" smtClean="0">
                <a:solidFill>
                  <a:srgbClr val="FF0000"/>
                </a:solidFill>
              </a:rPr>
              <a:t>低于</a:t>
            </a:r>
            <a:r>
              <a:rPr lang="en-US" altLang="zh-CN" sz="2200" dirty="0" err="1" smtClean="0">
                <a:solidFill>
                  <a:srgbClr val="FF0000"/>
                </a:solidFill>
              </a:rPr>
              <a:t>int</a:t>
            </a:r>
            <a:r>
              <a:rPr lang="zh-CN" altLang="en-US" sz="2200" dirty="0" smtClean="0">
                <a:solidFill>
                  <a:srgbClr val="FF0000"/>
                </a:solidFill>
              </a:rPr>
              <a:t>型整数</a:t>
            </a:r>
            <a:r>
              <a:rPr lang="en-US" altLang="zh-CN" sz="2200" dirty="0" smtClean="0"/>
              <a:t>,</a:t>
            </a:r>
            <a:r>
              <a:rPr lang="zh-CN" altLang="en-US" sz="2200" dirty="0" smtClean="0"/>
              <a:t>则按</a:t>
            </a:r>
            <a:r>
              <a:rPr lang="en-US" altLang="zh-CN" sz="2200" dirty="0" err="1" smtClean="0"/>
              <a:t>int</a:t>
            </a:r>
            <a:r>
              <a:rPr lang="zh-CN" altLang="en-US" sz="2200" dirty="0" smtClean="0"/>
              <a:t>精度进行运算</a:t>
            </a:r>
            <a:r>
              <a:rPr lang="en-US" altLang="zh-CN" sz="2200" dirty="0" smtClean="0"/>
              <a:t>.</a:t>
            </a:r>
          </a:p>
          <a:p>
            <a:pPr lvl="1" eaLnBrk="1" hangingPunct="1">
              <a:lnSpc>
                <a:spcPct val="90000"/>
              </a:lnSpc>
            </a:pPr>
            <a:r>
              <a:rPr kumimoji="0" lang="en-US" altLang="zh-CN" sz="2200" dirty="0" smtClean="0">
                <a:solidFill>
                  <a:srgbClr val="FF0000"/>
                </a:solidFill>
              </a:rPr>
              <a:t>char</a:t>
            </a:r>
            <a:r>
              <a:rPr kumimoji="0" lang="zh-CN" altLang="en-US" sz="2200" dirty="0" smtClean="0">
                <a:solidFill>
                  <a:srgbClr val="FF0000"/>
                </a:solidFill>
              </a:rPr>
              <a:t>型数据和整型数据运算结果的精度是</a:t>
            </a:r>
            <a:r>
              <a:rPr kumimoji="0" lang="en-US" altLang="zh-CN" sz="2200" dirty="0" err="1" smtClean="0">
                <a:solidFill>
                  <a:srgbClr val="FF0000"/>
                </a:solidFill>
              </a:rPr>
              <a:t>int</a:t>
            </a:r>
            <a:r>
              <a:rPr kumimoji="0" lang="zh-CN" altLang="en-US" sz="2200" dirty="0" smtClean="0"/>
              <a:t>。</a:t>
            </a:r>
            <a:endParaRPr lang="zh-CN" altLang="en-US" sz="2200" dirty="0" smtClean="0"/>
          </a:p>
        </p:txBody>
      </p:sp>
      <p:sp>
        <p:nvSpPr>
          <p:cNvPr id="145412" name="Rectangle 4"/>
          <p:cNvSpPr>
            <a:spLocks noChangeArrowheads="1"/>
          </p:cNvSpPr>
          <p:nvPr/>
        </p:nvSpPr>
        <p:spPr bwMode="auto">
          <a:xfrm>
            <a:off x="395536" y="5157192"/>
            <a:ext cx="8569325" cy="847725"/>
          </a:xfrm>
          <a:prstGeom prst="rect">
            <a:avLst/>
          </a:prstGeom>
          <a:noFill/>
          <a:ln w="25400">
            <a:solidFill>
              <a:srgbClr val="800000"/>
            </a:solidFill>
            <a:miter lim="800000"/>
            <a:headEnd/>
            <a:tailEnd/>
          </a:ln>
        </p:spPr>
        <p:txBody>
          <a:bodyPr>
            <a:spAutoFit/>
          </a:bodyPr>
          <a:lstStyle/>
          <a:p>
            <a:r>
              <a:rPr kumimoji="0" lang="zh-CN" altLang="en-US" sz="2400" b="0" dirty="0">
                <a:latin typeface="Arial" charset="0"/>
              </a:rPr>
              <a:t>例如：</a:t>
            </a:r>
            <a:r>
              <a:rPr kumimoji="0" lang="en-US" altLang="zh-CN" sz="2400" b="0" dirty="0">
                <a:solidFill>
                  <a:srgbClr val="FF0000"/>
                </a:solidFill>
                <a:latin typeface="Arial" charset="0"/>
              </a:rPr>
              <a:t>5/2</a:t>
            </a:r>
            <a:r>
              <a:rPr kumimoji="0" lang="zh-CN" altLang="en-US" sz="2400" b="0" dirty="0">
                <a:solidFill>
                  <a:srgbClr val="FF0000"/>
                </a:solidFill>
                <a:latin typeface="Arial" charset="0"/>
              </a:rPr>
              <a:t>的结果是</a:t>
            </a:r>
            <a:r>
              <a:rPr kumimoji="0" lang="en-US" altLang="zh-CN" sz="2400" b="0" dirty="0">
                <a:solidFill>
                  <a:srgbClr val="FF0000"/>
                </a:solidFill>
                <a:latin typeface="Arial" charset="0"/>
              </a:rPr>
              <a:t>2</a:t>
            </a:r>
            <a:r>
              <a:rPr kumimoji="0" lang="zh-CN" altLang="en-US" sz="2400" b="0" dirty="0">
                <a:latin typeface="Arial" charset="0"/>
              </a:rPr>
              <a:t>，要想得到</a:t>
            </a:r>
            <a:r>
              <a:rPr kumimoji="0" lang="en-US" altLang="zh-CN" sz="2400" b="0" dirty="0">
                <a:latin typeface="Arial" charset="0"/>
              </a:rPr>
              <a:t>2.5,</a:t>
            </a:r>
            <a:r>
              <a:rPr kumimoji="0" lang="zh-CN" altLang="en-US" sz="2400" b="0" dirty="0">
                <a:latin typeface="Arial" charset="0"/>
              </a:rPr>
              <a:t>必须写成</a:t>
            </a:r>
            <a:r>
              <a:rPr kumimoji="0" lang="en-US" altLang="zh-CN" sz="2400" b="0" dirty="0">
                <a:latin typeface="Arial" charset="0"/>
              </a:rPr>
              <a:t>5.0/2</a:t>
            </a:r>
            <a:r>
              <a:rPr kumimoji="0" lang="zh-CN" altLang="en-US" sz="2400" b="0" dirty="0">
                <a:latin typeface="Arial" charset="0"/>
              </a:rPr>
              <a:t>或</a:t>
            </a:r>
            <a:r>
              <a:rPr kumimoji="0" lang="en-US" altLang="zh-CN" sz="2400" b="0" dirty="0">
                <a:latin typeface="Arial" charset="0"/>
              </a:rPr>
              <a:t>5.0f/2</a:t>
            </a:r>
            <a:r>
              <a:rPr kumimoji="0" lang="zh-CN" altLang="en-US" sz="2400" b="0" dirty="0">
                <a:latin typeface="Arial" charset="0"/>
              </a:rPr>
              <a:t>。</a:t>
            </a:r>
          </a:p>
          <a:p>
            <a:r>
              <a:rPr kumimoji="0" lang="zh-CN" altLang="en-US" sz="2400" b="0" dirty="0">
                <a:latin typeface="Arial" charset="0"/>
              </a:rPr>
              <a:t>例如：</a:t>
            </a:r>
            <a:r>
              <a:rPr kumimoji="0" lang="en-US" altLang="zh-CN" sz="2400" b="0" dirty="0">
                <a:solidFill>
                  <a:srgbClr val="003399"/>
                </a:solidFill>
                <a:latin typeface="Arial" charset="0"/>
              </a:rPr>
              <a:t>byte x=7;</a:t>
            </a:r>
            <a:r>
              <a:rPr kumimoji="0" lang="en-US" altLang="zh-CN" sz="2400" b="0" dirty="0">
                <a:latin typeface="Arial" charset="0"/>
              </a:rPr>
              <a:t> </a:t>
            </a:r>
            <a:r>
              <a:rPr kumimoji="0" lang="zh-CN" altLang="en-US" sz="2400" b="0" dirty="0">
                <a:latin typeface="Arial" charset="0"/>
              </a:rPr>
              <a:t>则执行表达式 </a:t>
            </a:r>
            <a:r>
              <a:rPr kumimoji="0" lang="zh-CN" altLang="en-US" sz="2400" b="0" dirty="0">
                <a:solidFill>
                  <a:srgbClr val="003399"/>
                </a:solidFill>
                <a:latin typeface="Arial" charset="0"/>
              </a:rPr>
              <a:t>‘</a:t>
            </a:r>
            <a:r>
              <a:rPr kumimoji="0" lang="en-US" altLang="zh-CN" sz="2400" b="0" dirty="0" err="1">
                <a:solidFill>
                  <a:srgbClr val="003399"/>
                </a:solidFill>
                <a:latin typeface="Arial" charset="0"/>
              </a:rPr>
              <a:t>B’+x</a:t>
            </a:r>
            <a:r>
              <a:rPr kumimoji="0" lang="en-US" altLang="zh-CN" sz="2400" b="0" dirty="0">
                <a:solidFill>
                  <a:srgbClr val="003399"/>
                </a:solidFill>
                <a:latin typeface="Arial" charset="0"/>
              </a:rPr>
              <a:t>; </a:t>
            </a:r>
            <a:r>
              <a:rPr kumimoji="0" lang="zh-CN" altLang="en-US" sz="2400" b="0" dirty="0">
                <a:latin typeface="Arial" charset="0"/>
              </a:rPr>
              <a:t>的结果是</a:t>
            </a:r>
            <a:r>
              <a:rPr kumimoji="0" lang="en-US" altLang="zh-CN" sz="2400" b="0" dirty="0" err="1">
                <a:latin typeface="Arial" charset="0"/>
              </a:rPr>
              <a:t>int</a:t>
            </a:r>
            <a:r>
              <a:rPr kumimoji="0" lang="zh-CN" altLang="en-US" sz="2400" b="0" dirty="0">
                <a:latin typeface="Arial" charset="0"/>
              </a:rPr>
              <a:t>型。</a:t>
            </a:r>
            <a:endParaRPr kumimoji="0" lang="en-US" altLang="zh-CN" sz="2400" b="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500" fill="hold"/>
                                        <p:tgtEl>
                                          <p:spTgt spid="145412"/>
                                        </p:tgtEl>
                                        <p:attrNameLst>
                                          <p:attrName>ppt_x</p:attrName>
                                        </p:attrNameLst>
                                      </p:cBhvr>
                                      <p:tavLst>
                                        <p:tav tm="0">
                                          <p:val>
                                            <p:strVal val="#ppt_x"/>
                                          </p:val>
                                        </p:tav>
                                        <p:tav tm="100000">
                                          <p:val>
                                            <p:strVal val="#ppt_x"/>
                                          </p:val>
                                        </p:tav>
                                      </p:tavLst>
                                    </p:anim>
                                    <p:anim calcmode="lin" valueType="num">
                                      <p:cBhvr additive="base">
                                        <p:cTn id="8" dur="500" fill="hold"/>
                                        <p:tgtEl>
                                          <p:spTgt spid="145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8715" y="188640"/>
            <a:ext cx="4824536" cy="857256"/>
          </a:xfrm>
        </p:spPr>
        <p:txBody>
          <a:bodyPr>
            <a:normAutofit/>
          </a:bodyPr>
          <a:lstStyle/>
          <a:p>
            <a:r>
              <a:rPr lang="zh-CN" altLang="en-US" b="1" smtClean="0">
                <a:latin typeface="+mn-lt"/>
                <a:ea typeface="宋体" pitchFamily="2" charset="-122"/>
                <a:cs typeface="Times New Roman" pitchFamily="18" charset="0"/>
              </a:rPr>
              <a:t>比</a:t>
            </a:r>
            <a:r>
              <a:rPr lang="zh-CN" altLang="en-US" b="1" dirty="0" smtClean="0">
                <a:latin typeface="+mn-lt"/>
                <a:ea typeface="宋体" pitchFamily="2" charset="-122"/>
                <a:cs typeface="Times New Roman" pitchFamily="18" charset="0"/>
              </a:rPr>
              <a:t>较运算符</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24407" y="5474747"/>
            <a:ext cx="8817893" cy="1285884"/>
          </a:xfrm>
        </p:spPr>
        <p:txBody>
          <a:bodyPr>
            <a:noAutofit/>
          </a:bodyPr>
          <a:lstStyle/>
          <a:p>
            <a:pPr>
              <a:buFont typeface="Wingdings" pitchFamily="2" charset="2"/>
              <a:buChar char="Ø"/>
            </a:pPr>
            <a:r>
              <a:rPr lang="zh-CN" altLang="en-US" sz="2400" dirty="0" smtClean="0">
                <a:ea typeface="宋体" pitchFamily="2" charset="-122"/>
                <a:cs typeface="Times New Roman" pitchFamily="18" charset="0"/>
              </a:rPr>
              <a:t>比较运算符的结果都是</a:t>
            </a:r>
            <a:r>
              <a:rPr lang="en-US" altLang="zh-CN" sz="2400" dirty="0" smtClean="0">
                <a:ea typeface="宋体" pitchFamily="2" charset="-122"/>
                <a:cs typeface="Times New Roman" pitchFamily="18" charset="0"/>
              </a:rPr>
              <a:t>boolean</a:t>
            </a:r>
            <a:r>
              <a:rPr lang="zh-CN" altLang="en-US" sz="2400" dirty="0" smtClean="0">
                <a:ea typeface="宋体" pitchFamily="2" charset="-122"/>
                <a:cs typeface="Times New Roman" pitchFamily="18" charset="0"/>
              </a:rPr>
              <a:t>型，也就是要么是</a:t>
            </a:r>
            <a:r>
              <a:rPr lang="en-US" altLang="zh-CN" sz="2400" dirty="0" smtClean="0">
                <a:ea typeface="宋体" pitchFamily="2" charset="-122"/>
                <a:cs typeface="Times New Roman" pitchFamily="18" charset="0"/>
              </a:rPr>
              <a:t>true</a:t>
            </a:r>
            <a:r>
              <a:rPr lang="zh-CN" altLang="en-US" sz="2400" dirty="0" smtClean="0">
                <a:ea typeface="宋体" pitchFamily="2" charset="-122"/>
                <a:cs typeface="Times New Roman" pitchFamily="18" charset="0"/>
              </a:rPr>
              <a:t>，要么是</a:t>
            </a:r>
            <a:r>
              <a:rPr lang="en-US" altLang="zh-CN" sz="2400" dirty="0" smtClean="0">
                <a:ea typeface="宋体" pitchFamily="2" charset="-122"/>
                <a:cs typeface="Times New Roman" pitchFamily="18" charset="0"/>
              </a:rPr>
              <a:t>false</a:t>
            </a:r>
            <a:r>
              <a:rPr lang="zh-CN" altLang="en-US" sz="2400" dirty="0" smtClean="0">
                <a:ea typeface="宋体" pitchFamily="2" charset="-122"/>
                <a:cs typeface="Times New Roman" pitchFamily="18" charset="0"/>
              </a:rPr>
              <a:t>。</a:t>
            </a:r>
          </a:p>
          <a:p>
            <a:pPr>
              <a:buFont typeface="Wingdings" pitchFamily="2" charset="2"/>
              <a:buChar char="Ø"/>
            </a:pPr>
            <a:r>
              <a:rPr lang="zh-CN" altLang="en-US" sz="2400" b="1" dirty="0" smtClean="0">
                <a:solidFill>
                  <a:srgbClr val="FF0000"/>
                </a:solidFill>
                <a:ea typeface="宋体" pitchFamily="2" charset="-122"/>
                <a:cs typeface="Times New Roman" pitchFamily="18" charset="0"/>
              </a:rPr>
              <a:t>比较运算符“</a:t>
            </a:r>
            <a:r>
              <a:rPr lang="en-US" altLang="zh-CN" sz="2400" b="1" dirty="0" smtClean="0">
                <a:solidFill>
                  <a:srgbClr val="FF0000"/>
                </a:solidFill>
                <a:ea typeface="宋体" pitchFamily="2" charset="-122"/>
                <a:cs typeface="Times New Roman" pitchFamily="18" charset="0"/>
              </a:rPr>
              <a:t>==”</a:t>
            </a:r>
            <a:r>
              <a:rPr lang="zh-CN" altLang="en-US" sz="2400" b="1" dirty="0" smtClean="0">
                <a:solidFill>
                  <a:srgbClr val="FF0000"/>
                </a:solidFill>
                <a:ea typeface="宋体" pitchFamily="2" charset="-122"/>
                <a:cs typeface="Times New Roman" pitchFamily="18" charset="0"/>
              </a:rPr>
              <a:t>不能误写成“</a:t>
            </a:r>
            <a:r>
              <a:rPr lang="en-US" altLang="zh-CN" sz="2400" b="1" dirty="0" smtClean="0">
                <a:solidFill>
                  <a:srgbClr val="FF0000"/>
                </a:solidFill>
                <a:ea typeface="宋体" pitchFamily="2" charset="-122"/>
                <a:cs typeface="Times New Roman" pitchFamily="18" charset="0"/>
              </a:rPr>
              <a:t>=” </a:t>
            </a:r>
            <a:r>
              <a:rPr lang="zh-CN" altLang="en-US" sz="2400" dirty="0" smtClean="0">
                <a:ea typeface="宋体" pitchFamily="2" charset="-122"/>
                <a:cs typeface="Times New Roman" pitchFamily="18" charset="0"/>
              </a:rPr>
              <a:t>。</a:t>
            </a:r>
          </a:p>
          <a:p>
            <a:endParaRPr lang="zh-CN" altLang="en-US" sz="2400" dirty="0">
              <a:ea typeface="宋体" pitchFamily="2" charset="-122"/>
              <a:cs typeface="Times New Roman" pitchFamily="18" charset="0"/>
            </a:endParaRPr>
          </a:p>
        </p:txBody>
      </p:sp>
      <p:graphicFrame>
        <p:nvGraphicFramePr>
          <p:cNvPr id="4" name="Group 7"/>
          <p:cNvGraphicFramePr>
            <a:graphicFrameLocks noGrp="1"/>
          </p:cNvGraphicFramePr>
          <p:nvPr>
            <p:extLst>
              <p:ext uri="{D42A27DB-BD31-4B8C-83A1-F6EECF244321}">
                <p14:modId xmlns:p14="http://schemas.microsoft.com/office/powerpoint/2010/main" val="2105832077"/>
              </p:ext>
            </p:extLst>
          </p:nvPr>
        </p:nvGraphicFramePr>
        <p:xfrm>
          <a:off x="342578" y="1196752"/>
          <a:ext cx="8499723" cy="3550623"/>
        </p:xfrm>
        <a:graphic>
          <a:graphicData uri="http://schemas.openxmlformats.org/drawingml/2006/table">
            <a:tbl>
              <a:tblPr/>
              <a:tblGrid>
                <a:gridCol w="1441708">
                  <a:extLst>
                    <a:ext uri="{9D8B030D-6E8A-4147-A177-3AD203B41FA5}">
                      <a16:colId xmlns:a16="http://schemas.microsoft.com/office/drawing/2014/main" val="20000"/>
                    </a:ext>
                  </a:extLst>
                </a:gridCol>
                <a:gridCol w="7058015">
                  <a:extLst>
                    <a:ext uri="{9D8B030D-6E8A-4147-A177-3AD203B41FA5}">
                      <a16:colId xmlns:a16="http://schemas.microsoft.com/office/drawing/2014/main" val="20001"/>
                    </a:ext>
                  </a:extLst>
                </a:gridCol>
              </a:tblGrid>
              <a:tr h="411163">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运算符</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smtClean="0">
                          <a:ln>
                            <a:noFill/>
                          </a:ln>
                          <a:solidFill>
                            <a:srgbClr val="FFFFFF"/>
                          </a:solidFill>
                          <a:effectLst/>
                          <a:latin typeface="Times New Roman" pitchFamily="18" charset="0"/>
                          <a:ea typeface="宋体" pitchFamily="2" charset="-122"/>
                          <a:cs typeface="Times New Roman" pitchFamily="18" charset="0"/>
                          <a:sym typeface="Calibri" pitchFamily="34" charset="0"/>
                        </a:rPr>
                        <a:t>运算                                 范例                                         结果</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rgbClr val="FF0000"/>
                          </a:solidFill>
                          <a:effectLst/>
                          <a:latin typeface="+mn-lt"/>
                          <a:ea typeface="宋体" pitchFamily="2" charset="-122"/>
                          <a:cs typeface="Times New Roman" pitchFamily="18" charset="0"/>
                          <a:sym typeface="Calibri" pitchFamily="34" charset="0"/>
                        </a:rPr>
                        <a: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相等于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4==</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3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false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不等于</a:t>
                      </a:r>
                      <a:r>
                        <a:rPr kumimoji="0" 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4!=</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3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&lt;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小</a:t>
                      </a:r>
                      <a:r>
                        <a:rPr kumimoji="0" lang="zh-CN" altLang="en-US"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于                                   </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4&lt;3                                 false</a:t>
                      </a: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&gt;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大于                                   </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4&gt;3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&lt;=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小于等于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4</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&lt;=3                                false</a:t>
                      </a:r>
                      <a:endPar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&gt;=</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大于等于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4&gt;=</a:t>
                      </a:r>
                      <a:r>
                        <a:rPr kumimoji="0" lang="en-US" altLang="zh-CN" sz="20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3                               </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11163">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err="1" smtClean="0">
                          <a:ln>
                            <a:noFill/>
                          </a:ln>
                          <a:solidFill>
                            <a:schemeClr val="tx1"/>
                          </a:solidFill>
                          <a:effectLst/>
                          <a:latin typeface="+mn-lt"/>
                          <a:ea typeface="宋体" pitchFamily="2" charset="-122"/>
                          <a:cs typeface="Times New Roman" pitchFamily="18" charset="0"/>
                          <a:sym typeface="Calibri" pitchFamily="34" charset="0"/>
                        </a:rPr>
                        <a:t>instanceof</a:t>
                      </a:r>
                      <a:endParaRPr kumimoji="0" lang="en-US" altLang="zh-CN" sz="2000" b="1"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检查是否是类的对象       </a:t>
                      </a:r>
                      <a:r>
                        <a:rPr kumimoji="0" lang="en-US"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Hello”  </a:t>
                      </a:r>
                      <a:r>
                        <a:rPr kumimoji="0" lang="en-US" altLang="zh-CN" sz="2000" b="0" i="0" u="none" strike="noStrike" cap="none" normalizeH="0" baseline="0" dirty="0" err="1" smtClean="0">
                          <a:ln>
                            <a:noFill/>
                          </a:ln>
                          <a:solidFill>
                            <a:schemeClr val="tx1"/>
                          </a:solidFill>
                          <a:effectLst/>
                          <a:latin typeface="+mn-lt"/>
                          <a:ea typeface="宋体" pitchFamily="2" charset="-122"/>
                          <a:cs typeface="Times New Roman" pitchFamily="18" charset="0"/>
                          <a:sym typeface="Calibri" pitchFamily="34" charset="0"/>
                        </a:rPr>
                        <a:t>instanceof</a:t>
                      </a:r>
                      <a:r>
                        <a:rPr kumimoji="0" lang="en-US" altLang="zh-CN" sz="20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String       true</a:t>
                      </a: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749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关键字</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1020773"/>
            <a:ext cx="7416824" cy="3465806"/>
          </a:xfrm>
        </p:spPr>
      </p:pic>
      <p:sp>
        <p:nvSpPr>
          <p:cNvPr id="6" name="矩形 5"/>
          <p:cNvSpPr/>
          <p:nvPr/>
        </p:nvSpPr>
        <p:spPr>
          <a:xfrm>
            <a:off x="251520" y="5109247"/>
            <a:ext cx="8032744" cy="923330"/>
          </a:xfrm>
          <a:prstGeom prst="rect">
            <a:avLst/>
          </a:prstGeom>
        </p:spPr>
        <p:txBody>
          <a:bodyPr wrap="square">
            <a:spAutoFit/>
          </a:bodyPr>
          <a:lstStyle/>
          <a:p>
            <a:pPr algn="l">
              <a:buFont typeface="Wingdings" pitchFamily="2" charset="2"/>
              <a:buChar char="l"/>
            </a:pPr>
            <a:r>
              <a:rPr lang="en-US" altLang="zh-CN">
                <a:ea typeface="宋体" pitchFamily="2" charset="-122"/>
                <a:cs typeface="Times New Roman" pitchFamily="18" charset="0"/>
              </a:rPr>
              <a:t>Java</a:t>
            </a:r>
            <a:r>
              <a:rPr lang="zh-CN" altLang="en-US">
                <a:solidFill>
                  <a:srgbClr val="FF0000"/>
                </a:solidFill>
                <a:ea typeface="宋体" pitchFamily="2" charset="-122"/>
                <a:cs typeface="Times New Roman" pitchFamily="18" charset="0"/>
              </a:rPr>
              <a:t>保留字</a:t>
            </a:r>
            <a:r>
              <a:rPr lang="zh-CN" altLang="en-US">
                <a:ea typeface="宋体" pitchFamily="2" charset="-122"/>
                <a:cs typeface="Times New Roman" pitchFamily="18" charset="0"/>
              </a:rPr>
              <a:t>：现有</a:t>
            </a:r>
            <a:r>
              <a:rPr lang="en-US" altLang="zh-CN">
                <a:ea typeface="宋体" pitchFamily="2" charset="-122"/>
                <a:cs typeface="Times New Roman" pitchFamily="18" charset="0"/>
              </a:rPr>
              <a:t>Java</a:t>
            </a:r>
            <a:r>
              <a:rPr lang="zh-CN" altLang="en-US">
                <a:ea typeface="宋体" pitchFamily="2" charset="-122"/>
                <a:cs typeface="Times New Roman" pitchFamily="18" charset="0"/>
              </a:rPr>
              <a:t>版本尚未使用，但以后版本可能会作为关键字使用。</a:t>
            </a:r>
            <a:r>
              <a:rPr lang="zh-CN" altLang="en-US">
                <a:solidFill>
                  <a:srgbClr val="FF0000"/>
                </a:solidFill>
                <a:ea typeface="宋体" pitchFamily="2" charset="-122"/>
                <a:cs typeface="Times New Roman" pitchFamily="18" charset="0"/>
              </a:rPr>
              <a:t>自己命名标记符时要避免使用这些保留字 </a:t>
            </a:r>
            <a:r>
              <a:rPr lang="zh-CN" altLang="en-US">
                <a:ea typeface="宋体" pitchFamily="2" charset="-122"/>
                <a:cs typeface="Times New Roman" pitchFamily="18" charset="0"/>
              </a:rPr>
              <a:t/>
            </a:r>
            <a:br>
              <a:rPr lang="zh-CN" altLang="en-US">
                <a:ea typeface="宋体" pitchFamily="2" charset="-122"/>
                <a:cs typeface="Times New Roman" pitchFamily="18" charset="0"/>
              </a:rPr>
            </a:br>
            <a:r>
              <a:rPr lang="en-US" altLang="zh-CN" smtClean="0">
                <a:ea typeface="宋体" pitchFamily="2" charset="-122"/>
                <a:cs typeface="Times New Roman" pitchFamily="18" charset="0"/>
              </a:rPr>
              <a:t>cast</a:t>
            </a:r>
            <a:r>
              <a:rPr lang="zh-CN" altLang="en-US">
                <a:ea typeface="宋体" pitchFamily="2" charset="-122"/>
                <a:cs typeface="Times New Roman" pitchFamily="18" charset="0"/>
              </a:rPr>
              <a:t>、</a:t>
            </a:r>
            <a:r>
              <a:rPr lang="en-US" altLang="zh-CN">
                <a:ea typeface="宋体" pitchFamily="2" charset="-122"/>
                <a:cs typeface="Times New Roman" pitchFamily="18" charset="0"/>
              </a:rPr>
              <a:t>future</a:t>
            </a:r>
            <a:r>
              <a:rPr lang="zh-CN" altLang="en-US">
                <a:ea typeface="宋体" pitchFamily="2" charset="-122"/>
                <a:cs typeface="Times New Roman" pitchFamily="18" charset="0"/>
              </a:rPr>
              <a:t>、</a:t>
            </a:r>
            <a:r>
              <a:rPr lang="en-US" altLang="zh-CN">
                <a:ea typeface="宋体" pitchFamily="2" charset="-122"/>
                <a:cs typeface="Times New Roman" pitchFamily="18" charset="0"/>
              </a:rPr>
              <a:t> generic</a:t>
            </a:r>
            <a:r>
              <a:rPr lang="zh-CN" altLang="en-US">
                <a:ea typeface="宋体" pitchFamily="2" charset="-122"/>
                <a:cs typeface="Times New Roman" pitchFamily="18" charset="0"/>
              </a:rPr>
              <a:t>、</a:t>
            </a:r>
            <a:r>
              <a:rPr lang="en-US" altLang="zh-CN">
                <a:ea typeface="宋体" pitchFamily="2" charset="-122"/>
                <a:cs typeface="Times New Roman" pitchFamily="18" charset="0"/>
              </a:rPr>
              <a:t> inner</a:t>
            </a:r>
            <a:r>
              <a:rPr lang="zh-CN" altLang="en-US">
                <a:ea typeface="宋体" pitchFamily="2" charset="-122"/>
                <a:cs typeface="Times New Roman" pitchFamily="18" charset="0"/>
              </a:rPr>
              <a:t>、</a:t>
            </a:r>
            <a:r>
              <a:rPr lang="en-US" altLang="zh-CN">
                <a:ea typeface="宋体" pitchFamily="2" charset="-122"/>
                <a:cs typeface="Times New Roman" pitchFamily="18" charset="0"/>
              </a:rPr>
              <a:t> operator</a:t>
            </a:r>
            <a:r>
              <a:rPr lang="zh-CN" altLang="en-US">
                <a:ea typeface="宋体" pitchFamily="2" charset="-122"/>
                <a:cs typeface="Times New Roman" pitchFamily="18" charset="0"/>
              </a:rPr>
              <a:t>、</a:t>
            </a:r>
            <a:r>
              <a:rPr lang="en-US" altLang="zh-CN">
                <a:ea typeface="宋体" pitchFamily="2" charset="-122"/>
                <a:cs typeface="Times New Roman" pitchFamily="18" charset="0"/>
              </a:rPr>
              <a:t> outer</a:t>
            </a:r>
            <a:r>
              <a:rPr lang="zh-CN" altLang="en-US">
                <a:ea typeface="宋体" pitchFamily="2" charset="-122"/>
                <a:cs typeface="Times New Roman" pitchFamily="18" charset="0"/>
              </a:rPr>
              <a:t>、</a:t>
            </a:r>
            <a:r>
              <a:rPr lang="en-US" altLang="zh-CN">
                <a:ea typeface="宋体" pitchFamily="2" charset="-122"/>
                <a:cs typeface="Times New Roman" pitchFamily="18" charset="0"/>
              </a:rPr>
              <a:t> rest</a:t>
            </a:r>
            <a:r>
              <a:rPr lang="zh-CN" altLang="en-US">
                <a:ea typeface="宋体" pitchFamily="2" charset="-122"/>
                <a:cs typeface="Times New Roman" pitchFamily="18" charset="0"/>
              </a:rPr>
              <a:t>、</a:t>
            </a:r>
            <a:r>
              <a:rPr lang="en-US" altLang="zh-CN">
                <a:ea typeface="宋体" pitchFamily="2" charset="-122"/>
                <a:cs typeface="Times New Roman" pitchFamily="18" charset="0"/>
              </a:rPr>
              <a:t> </a:t>
            </a:r>
            <a:r>
              <a:rPr lang="en-US" altLang="zh-CN" smtClean="0">
                <a:ea typeface="宋体" pitchFamily="2" charset="-122"/>
                <a:cs typeface="Times New Roman" pitchFamily="18" charset="0"/>
              </a:rPr>
              <a:t>var</a:t>
            </a:r>
            <a:endParaRPr lang="zh-CN" altLang="en-US" dirty="0">
              <a:ea typeface="宋体" pitchFamily="2" charset="-122"/>
              <a:cs typeface="Times New Roman" pitchFamily="18" charset="0"/>
            </a:endParaRPr>
          </a:p>
        </p:txBody>
      </p:sp>
      <p:sp>
        <p:nvSpPr>
          <p:cNvPr id="3" name="矩形 2"/>
          <p:cNvSpPr/>
          <p:nvPr/>
        </p:nvSpPr>
        <p:spPr>
          <a:xfrm>
            <a:off x="397266" y="4599322"/>
            <a:ext cx="4174733" cy="923330"/>
          </a:xfrm>
          <a:prstGeom prst="rect">
            <a:avLst/>
          </a:prstGeom>
        </p:spPr>
        <p:txBody>
          <a:bodyPr wrap="square">
            <a:spAutoFit/>
          </a:bodyPr>
          <a:lstStyle/>
          <a:p>
            <a:pPr algn="l"/>
            <a:r>
              <a:rPr lang="zh-CN" altLang="en-US" smtClean="0">
                <a:ea typeface="宋体" pitchFamily="2" charset="-122"/>
                <a:cs typeface="Times New Roman" pitchFamily="18" charset="0"/>
              </a:rPr>
              <a:t>其它的关键字：</a:t>
            </a:r>
            <a:r>
              <a:rPr lang="en-US" altLang="zh-CN">
                <a:ea typeface="宋体" pitchFamily="2" charset="-122"/>
                <a:cs typeface="Times New Roman" pitchFamily="18" charset="0"/>
              </a:rPr>
              <a:t>goto </a:t>
            </a:r>
            <a:r>
              <a:rPr lang="zh-CN" altLang="en-US" smtClean="0">
                <a:ea typeface="宋体" pitchFamily="2" charset="-122"/>
                <a:cs typeface="Times New Roman" pitchFamily="18" charset="0"/>
              </a:rPr>
              <a:t>、</a:t>
            </a:r>
            <a:r>
              <a:rPr lang="en-US" altLang="zh-CN">
                <a:ea typeface="宋体" pitchFamily="2" charset="-122"/>
                <a:cs typeface="Times New Roman" pitchFamily="18" charset="0"/>
              </a:rPr>
              <a:t>const</a:t>
            </a:r>
            <a:endParaRPr lang="zh-CN" altLang="en-US">
              <a:ea typeface="宋体" pitchFamily="2" charset="-122"/>
              <a:cs typeface="Times New Roman" pitchFamily="18" charset="0"/>
            </a:endParaRPr>
          </a:p>
          <a:p>
            <a:endParaRPr lang="zh-CN" altLang="en-US"/>
          </a:p>
          <a:p>
            <a:endParaRPr lang="zh-CN" altLang="en-US"/>
          </a:p>
        </p:txBody>
      </p:sp>
    </p:spTree>
    <p:extLst>
      <p:ext uri="{BB962C8B-B14F-4D97-AF65-F5344CB8AC3E}">
        <p14:creationId xmlns:p14="http://schemas.microsoft.com/office/powerpoint/2010/main" val="1909694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2800" b="1" smtClean="0">
                <a:latin typeface="宋体" charset="-122"/>
              </a:rPr>
              <a:t>比较运</a:t>
            </a:r>
            <a:r>
              <a:rPr lang="zh-CN" altLang="en-US" sz="2800" b="1" dirty="0" smtClean="0">
                <a:latin typeface="宋体" charset="-122"/>
              </a:rPr>
              <a:t>算符</a:t>
            </a:r>
          </a:p>
        </p:txBody>
      </p:sp>
      <p:sp>
        <p:nvSpPr>
          <p:cNvPr id="10243" name="Rectangle 3"/>
          <p:cNvSpPr>
            <a:spLocks noGrp="1" noChangeArrowheads="1"/>
          </p:cNvSpPr>
          <p:nvPr>
            <p:ph type="body" idx="1"/>
          </p:nvPr>
        </p:nvSpPr>
        <p:spPr>
          <a:xfrm>
            <a:off x="755576" y="1052736"/>
            <a:ext cx="7931150" cy="5248275"/>
          </a:xfrm>
        </p:spPr>
        <p:txBody>
          <a:bodyPr/>
          <a:lstStyle/>
          <a:p>
            <a:pPr marL="533400" indent="-533400" eaLnBrk="1" hangingPunct="1"/>
            <a:r>
              <a:rPr lang="zh-CN" altLang="en-US" sz="2400" b="1" smtClean="0">
                <a:solidFill>
                  <a:srgbClr val="0000FF"/>
                </a:solidFill>
              </a:rPr>
              <a:t>比较运</a:t>
            </a:r>
            <a:r>
              <a:rPr lang="zh-CN" altLang="en-US" sz="2400" b="1" dirty="0" smtClean="0">
                <a:solidFill>
                  <a:srgbClr val="0000FF"/>
                </a:solidFill>
              </a:rPr>
              <a:t>算符</a:t>
            </a:r>
            <a:r>
              <a:rPr lang="en-US" altLang="zh-CN" sz="2400" b="1" dirty="0" smtClean="0">
                <a:solidFill>
                  <a:srgbClr val="0000FF"/>
                </a:solidFill>
              </a:rPr>
              <a:t>:    &gt; , &lt;  ,  &gt;= , &lt;= , ==  , !=</a:t>
            </a:r>
          </a:p>
          <a:p>
            <a:pPr marL="952500" lvl="1" indent="-495300" eaLnBrk="1" hangingPunct="1"/>
            <a:r>
              <a:rPr kumimoji="0" lang="zh-CN" altLang="en-US" sz="2200" smtClean="0"/>
              <a:t>运</a:t>
            </a:r>
            <a:r>
              <a:rPr kumimoji="0" lang="zh-CN" altLang="en-US" sz="2200" dirty="0" smtClean="0"/>
              <a:t>算规则：</a:t>
            </a:r>
          </a:p>
          <a:p>
            <a:pPr marL="1371600" lvl="2" indent="-457200" eaLnBrk="1" hangingPunct="1">
              <a:buSzPct val="60000"/>
              <a:buFont typeface="Wingdings" pitchFamily="2" charset="2"/>
              <a:buChar char="l"/>
            </a:pPr>
            <a:r>
              <a:rPr kumimoji="0" lang="zh-CN" altLang="en-US" sz="2000" smtClean="0"/>
              <a:t>在比较运</a:t>
            </a:r>
            <a:r>
              <a:rPr kumimoji="0" lang="zh-CN" altLang="en-US" sz="2000" dirty="0" smtClean="0"/>
              <a:t>算符中，当操作数是基本数据类型时，比较的是数据内容；</a:t>
            </a:r>
          </a:p>
          <a:p>
            <a:pPr marL="1371600" lvl="2" indent="-457200" eaLnBrk="1" hangingPunct="1">
              <a:buSzPct val="60000"/>
              <a:buFont typeface="Wingdings" pitchFamily="2" charset="2"/>
              <a:buChar char="l"/>
            </a:pPr>
            <a:r>
              <a:rPr kumimoji="0" lang="zh-CN" altLang="en-US" sz="2000" dirty="0" smtClean="0"/>
              <a:t>在关系运算符中，当</a:t>
            </a:r>
            <a:r>
              <a:rPr kumimoji="0" lang="zh-CN" altLang="en-US" sz="2000" dirty="0" smtClean="0">
                <a:solidFill>
                  <a:srgbClr val="FF0000"/>
                </a:solidFill>
              </a:rPr>
              <a:t>操作数是引用类型</a:t>
            </a:r>
            <a:r>
              <a:rPr kumimoji="0" lang="zh-CN" altLang="en-US" sz="2000" dirty="0" smtClean="0"/>
              <a:t>时，比较的是引用对象的引用值，判断是否是同一对象，而没有比较对象的内容。</a:t>
            </a:r>
            <a:endParaRPr lang="en-US" altLang="zh-CN" sz="2000" dirty="0" smtClean="0"/>
          </a:p>
          <a:p>
            <a:pPr marL="533400" indent="-533400" eaLnBrk="1" hangingPunct="1"/>
            <a:r>
              <a:rPr kumimoji="0" lang="zh-CN" altLang="en-US" sz="2400" b="1" dirty="0" smtClean="0"/>
              <a:t>如，</a:t>
            </a:r>
            <a:r>
              <a:rPr kumimoji="0" lang="en-US" altLang="zh-CN" sz="2400" b="1" dirty="0" smtClean="0"/>
              <a:t>4&gt;8</a:t>
            </a:r>
            <a:r>
              <a:rPr kumimoji="0" lang="zh-CN" altLang="en-US" sz="2400" b="1" dirty="0" smtClean="0"/>
              <a:t>，</a:t>
            </a:r>
            <a:r>
              <a:rPr kumimoji="0" lang="en-US" altLang="zh-CN" sz="2400" b="1" dirty="0" smtClean="0"/>
              <a:t>(</a:t>
            </a:r>
            <a:r>
              <a:rPr kumimoji="0" lang="en-US" altLang="zh-CN" sz="2400" b="1" dirty="0" err="1" smtClean="0"/>
              <a:t>x+y</a:t>
            </a:r>
            <a:r>
              <a:rPr kumimoji="0" lang="en-US" altLang="zh-CN" sz="2400" b="1" dirty="0" smtClean="0"/>
              <a:t>)&gt;80</a:t>
            </a:r>
            <a:r>
              <a:rPr kumimoji="0" lang="zh-CN" altLang="en-US" sz="2400" b="1" dirty="0" smtClean="0"/>
              <a:t>。</a:t>
            </a:r>
            <a:endParaRPr kumimoji="0" lang="en-US" altLang="zh-CN" sz="2400" b="1" dirty="0" smtClean="0"/>
          </a:p>
          <a:p>
            <a:pPr marL="533400" indent="-533400" eaLnBrk="1" hangingPunct="1"/>
            <a:r>
              <a:rPr lang="zh-CN" altLang="en-US" sz="2400" dirty="0" smtClean="0"/>
              <a:t>如：</a:t>
            </a:r>
            <a:r>
              <a:rPr lang="en-US" altLang="zh-CN" sz="2400" dirty="0" err="1" smtClean="0"/>
              <a:t>int</a:t>
            </a:r>
            <a:r>
              <a:rPr lang="en-US" altLang="zh-CN" sz="2400" dirty="0" smtClean="0"/>
              <a:t> a[]={1,2,3}; </a:t>
            </a:r>
            <a:r>
              <a:rPr lang="en-US" altLang="zh-CN" sz="2400" dirty="0" err="1" smtClean="0"/>
              <a:t>int</a:t>
            </a:r>
            <a:r>
              <a:rPr lang="en-US" altLang="zh-CN" sz="2400" dirty="0" smtClean="0"/>
              <a:t> b[]={1,2,3}; </a:t>
            </a:r>
            <a:r>
              <a:rPr lang="en-US" altLang="zh-CN" sz="2400" dirty="0" smtClean="0">
                <a:solidFill>
                  <a:srgbClr val="FF0000"/>
                </a:solidFill>
              </a:rPr>
              <a:t>a</a:t>
            </a:r>
            <a:r>
              <a:rPr lang="en-US" altLang="zh-CN" sz="2400" smtClean="0">
                <a:solidFill>
                  <a:srgbClr val="FF0000"/>
                </a:solidFill>
              </a:rPr>
              <a:t>==b?</a:t>
            </a:r>
            <a:endParaRPr kumimoji="0" lang="zh-CN" altLang="en-US" sz="2400" b="1" dirty="0" smtClean="0">
              <a:solidFill>
                <a:srgbClr val="FF0000"/>
              </a:solidFill>
            </a:endParaRPr>
          </a:p>
          <a:p>
            <a:pPr marL="533400" indent="-533400" eaLnBrk="1" hangingPunct="1"/>
            <a:endParaRPr lang="zh-CN" altLang="en-US"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7" name="Group 5"/>
          <p:cNvGraphicFramePr>
            <a:graphicFrameLocks noGrp="1"/>
          </p:cNvGraphicFramePr>
          <p:nvPr>
            <p:extLst>
              <p:ext uri="{D42A27DB-BD31-4B8C-83A1-F6EECF244321}">
                <p14:modId xmlns:p14="http://schemas.microsoft.com/office/powerpoint/2010/main" val="732534723"/>
              </p:ext>
            </p:extLst>
          </p:nvPr>
        </p:nvGraphicFramePr>
        <p:xfrm>
          <a:off x="179512" y="2420888"/>
          <a:ext cx="8677101" cy="3041458"/>
        </p:xfrm>
        <a:graphic>
          <a:graphicData uri="http://schemas.openxmlformats.org/drawingml/2006/table">
            <a:tbl>
              <a:tblPr/>
              <a:tblGrid>
                <a:gridCol w="886830">
                  <a:extLst>
                    <a:ext uri="{9D8B030D-6E8A-4147-A177-3AD203B41FA5}">
                      <a16:colId xmlns:a16="http://schemas.microsoft.com/office/drawing/2014/main" val="20000"/>
                    </a:ext>
                  </a:extLst>
                </a:gridCol>
                <a:gridCol w="886434">
                  <a:extLst>
                    <a:ext uri="{9D8B030D-6E8A-4147-A177-3AD203B41FA5}">
                      <a16:colId xmlns:a16="http://schemas.microsoft.com/office/drawing/2014/main" val="20001"/>
                    </a:ext>
                  </a:extLst>
                </a:gridCol>
                <a:gridCol w="1070171">
                  <a:extLst>
                    <a:ext uri="{9D8B030D-6E8A-4147-A177-3AD203B41FA5}">
                      <a16:colId xmlns:a16="http://schemas.microsoft.com/office/drawing/2014/main" val="20002"/>
                    </a:ext>
                  </a:extLst>
                </a:gridCol>
                <a:gridCol w="1219784">
                  <a:extLst>
                    <a:ext uri="{9D8B030D-6E8A-4147-A177-3AD203B41FA5}">
                      <a16:colId xmlns:a16="http://schemas.microsoft.com/office/drawing/2014/main" val="20003"/>
                    </a:ext>
                  </a:extLst>
                </a:gridCol>
                <a:gridCol w="1181912">
                  <a:extLst>
                    <a:ext uri="{9D8B030D-6E8A-4147-A177-3AD203B41FA5}">
                      <a16:colId xmlns:a16="http://schemas.microsoft.com/office/drawing/2014/main" val="20004"/>
                    </a:ext>
                  </a:extLst>
                </a:gridCol>
                <a:gridCol w="1181912">
                  <a:extLst>
                    <a:ext uri="{9D8B030D-6E8A-4147-A177-3AD203B41FA5}">
                      <a16:colId xmlns:a16="http://schemas.microsoft.com/office/drawing/2014/main" val="20005"/>
                    </a:ext>
                  </a:extLst>
                </a:gridCol>
                <a:gridCol w="1108043">
                  <a:extLst>
                    <a:ext uri="{9D8B030D-6E8A-4147-A177-3AD203B41FA5}">
                      <a16:colId xmlns:a16="http://schemas.microsoft.com/office/drawing/2014/main" val="20006"/>
                    </a:ext>
                  </a:extLst>
                </a:gridCol>
                <a:gridCol w="1142015">
                  <a:extLst>
                    <a:ext uri="{9D8B030D-6E8A-4147-A177-3AD203B41FA5}">
                      <a16:colId xmlns:a16="http://schemas.microsoft.com/office/drawing/2014/main" val="20007"/>
                    </a:ext>
                  </a:extLst>
                </a:gridCol>
              </a:tblGrid>
              <a:tr h="648072">
                <a:tc>
                  <a:txBody>
                    <a:bodyPr/>
                    <a:lstStyle/>
                    <a:p>
                      <a:pPr algn="ctr"/>
                      <a:r>
                        <a:rPr lang="en-US" altLang="zh-CN" sz="2400" b="1" dirty="0" smtClean="0">
                          <a:solidFill>
                            <a:schemeClr val="bg1"/>
                          </a:solidFill>
                          <a:latin typeface="+mn-lt"/>
                        </a:rPr>
                        <a:t>a</a:t>
                      </a:r>
                      <a:endParaRPr lang="zh-CN" altLang="en-US" sz="2400" b="1" dirty="0">
                        <a:solidFill>
                          <a:schemeClr val="bg1"/>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algn="ctr"/>
                      <a:r>
                        <a:rPr lang="en-US" altLang="zh-CN" sz="2400" b="1" dirty="0" smtClean="0">
                          <a:solidFill>
                            <a:schemeClr val="bg1"/>
                          </a:solidFill>
                          <a:latin typeface="+mn-lt"/>
                        </a:rPr>
                        <a:t>b</a:t>
                      </a:r>
                      <a:endParaRPr lang="zh-CN" altLang="en-US" sz="2400" b="1" dirty="0">
                        <a:solidFill>
                          <a:schemeClr val="bg1"/>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err="1" smtClean="0">
                          <a:ln>
                            <a:noFill/>
                          </a:ln>
                          <a:solidFill>
                            <a:schemeClr val="bg1"/>
                          </a:solidFill>
                          <a:effectLst/>
                          <a:latin typeface="+mn-lt"/>
                          <a:ea typeface="宋体" pitchFamily="2" charset="-122"/>
                          <a:cs typeface="Times New Roman" pitchFamily="18" charset="0"/>
                          <a:sym typeface="Calibri" pitchFamily="34" charset="0"/>
                        </a:rPr>
                        <a:t>a&amp;b</a:t>
                      </a:r>
                      <a:endPar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err="1" smtClean="0">
                          <a:ln>
                            <a:noFill/>
                          </a:ln>
                          <a:solidFill>
                            <a:schemeClr val="bg1"/>
                          </a:solidFill>
                          <a:effectLst/>
                          <a:latin typeface="+mn-lt"/>
                          <a:ea typeface="宋体" pitchFamily="2" charset="-122"/>
                          <a:cs typeface="Times New Roman" pitchFamily="18" charset="0"/>
                          <a:sym typeface="Calibri" pitchFamily="34" charset="0"/>
                        </a:rPr>
                        <a:t>a|b</a:t>
                      </a:r>
                      <a:endPar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rPr>
                        <a:t>!a</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err="1" smtClean="0">
                          <a:ln>
                            <a:noFill/>
                          </a:ln>
                          <a:solidFill>
                            <a:schemeClr val="bg1"/>
                          </a:solidFill>
                          <a:effectLst/>
                          <a:latin typeface="+mn-lt"/>
                          <a:ea typeface="宋体" pitchFamily="2" charset="-122"/>
                          <a:cs typeface="Times New Roman" pitchFamily="18" charset="0"/>
                          <a:sym typeface="Calibri" pitchFamily="34" charset="0"/>
                        </a:rPr>
                        <a:t>a^b</a:t>
                      </a:r>
                      <a:endPar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rPr>
                        <a:t>a&amp;&amp;b</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2400" b="1" i="0" u="none" strike="noStrike" cap="none" normalizeH="0" baseline="0" dirty="0" smtClean="0">
                          <a:ln>
                            <a:noFill/>
                          </a:ln>
                          <a:solidFill>
                            <a:schemeClr val="bg1"/>
                          </a:solidFill>
                          <a:effectLst/>
                          <a:latin typeface="+mn-lt"/>
                          <a:ea typeface="宋体" pitchFamily="2" charset="-122"/>
                          <a:cs typeface="Times New Roman" pitchFamily="18" charset="0"/>
                          <a:sym typeface="Calibri" pitchFamily="34" charset="0"/>
                        </a:rPr>
                        <a:t>a||b</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9299">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solidFill>
                            <a:srgbClr val="FF0000"/>
                          </a:solidFill>
                          <a:latin typeface="+mn-lt"/>
                        </a:rPr>
                        <a:t>true</a:t>
                      </a:r>
                      <a:endParaRPr lang="zh-CN" altLang="en-US" sz="2400" dirty="0">
                        <a:solidFill>
                          <a:srgbClr val="FF0000"/>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solidFill>
                            <a:srgbClr val="FF0000"/>
                          </a:solidFill>
                          <a:latin typeface="+mn-lt"/>
                        </a:rPr>
                        <a:t>false</a:t>
                      </a:r>
                      <a:endParaRPr lang="zh-CN" altLang="en-US" sz="2400" dirty="0">
                        <a:solidFill>
                          <a:srgbClr val="FF0000"/>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61782">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32006">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true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570299">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smtClean="0">
                          <a:ln>
                            <a:noFill/>
                          </a:ln>
                          <a:effectLst/>
                          <a:latin typeface="+mn-lt"/>
                          <a:ea typeface="宋体" pitchFamily="2" charset="-122"/>
                          <a:cs typeface="Times New Roman" pitchFamily="18" charset="0"/>
                          <a:sym typeface="Calibri" pitchFamily="34" charset="0"/>
                        </a:rPr>
                        <a:t>false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solidFill>
                            <a:srgbClr val="FF0000"/>
                          </a:solidFill>
                          <a:latin typeface="+mn-lt"/>
                        </a:rPr>
                        <a:t>false</a:t>
                      </a:r>
                      <a:endParaRPr lang="zh-CN" altLang="en-US" sz="2400" dirty="0">
                        <a:solidFill>
                          <a:srgbClr val="FF0000"/>
                        </a:solidFill>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true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algn="ctr"/>
                      <a:r>
                        <a:rPr lang="en-US" altLang="zh-CN" sz="2400" dirty="0" smtClean="0">
                          <a:latin typeface="+mn-lt"/>
                        </a:rPr>
                        <a:t>false</a:t>
                      </a:r>
                      <a:endParaRPr lang="zh-CN" altLang="en-US" sz="2400" dirty="0">
                        <a:latin typeface="+mn-lt"/>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35901" name="TextBox 1"/>
          <p:cNvSpPr txBox="1">
            <a:spLocks noChangeArrowheads="1"/>
          </p:cNvSpPr>
          <p:nvPr/>
        </p:nvSpPr>
        <p:spPr bwMode="auto">
          <a:xfrm>
            <a:off x="393700" y="1427142"/>
            <a:ext cx="82121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dirty="0">
                <a:latin typeface="+mn-lt"/>
                <a:ea typeface="宋体" pitchFamily="2" charset="-122"/>
                <a:cs typeface="Times New Roman" pitchFamily="18" charset="0"/>
              </a:rPr>
              <a:t>&amp;—</a:t>
            </a:r>
            <a:r>
              <a:rPr lang="zh-CN" altLang="en-US" dirty="0">
                <a:latin typeface="+mn-lt"/>
                <a:ea typeface="宋体" pitchFamily="2" charset="-122"/>
                <a:cs typeface="Times New Roman" pitchFamily="18" charset="0"/>
              </a:rPr>
              <a:t>逻辑与         </a:t>
            </a:r>
            <a:r>
              <a:rPr lang="en-US" altLang="zh-CN" dirty="0">
                <a:latin typeface="+mn-lt"/>
                <a:ea typeface="宋体" pitchFamily="2" charset="-122"/>
                <a:cs typeface="Times New Roman" pitchFamily="18" charset="0"/>
              </a:rPr>
              <a:t>| —</a:t>
            </a:r>
            <a:r>
              <a:rPr lang="zh-CN" altLang="en-US" dirty="0">
                <a:latin typeface="+mn-lt"/>
                <a:ea typeface="宋体" pitchFamily="2" charset="-122"/>
                <a:cs typeface="Times New Roman" pitchFamily="18" charset="0"/>
              </a:rPr>
              <a:t>逻辑或         ！</a:t>
            </a:r>
            <a:r>
              <a:rPr lang="en-US" altLang="zh-CN" dirty="0">
                <a:latin typeface="+mn-lt"/>
                <a:ea typeface="宋体" pitchFamily="2" charset="-122"/>
                <a:cs typeface="Times New Roman" pitchFamily="18" charset="0"/>
              </a:rPr>
              <a:t>—</a:t>
            </a:r>
            <a:r>
              <a:rPr lang="zh-CN" altLang="en-US" dirty="0">
                <a:latin typeface="+mn-lt"/>
                <a:ea typeface="宋体" pitchFamily="2" charset="-122"/>
                <a:cs typeface="Times New Roman" pitchFamily="18" charset="0"/>
              </a:rPr>
              <a:t>逻辑非</a:t>
            </a:r>
            <a:endParaRPr lang="en-US" altLang="zh-CN" dirty="0">
              <a:latin typeface="+mn-lt"/>
              <a:ea typeface="宋体" pitchFamily="2" charset="-122"/>
              <a:cs typeface="Times New Roman" pitchFamily="18" charset="0"/>
            </a:endParaRPr>
          </a:p>
          <a:p>
            <a:pPr eaLnBrk="1" hangingPunct="1"/>
            <a:r>
              <a:rPr lang="en-US" altLang="zh-CN" dirty="0" smtClean="0">
                <a:solidFill>
                  <a:srgbClr val="FF0000"/>
                </a:solidFill>
                <a:latin typeface="+mn-lt"/>
                <a:ea typeface="宋体" pitchFamily="2" charset="-122"/>
                <a:cs typeface="Times New Roman" pitchFamily="18" charset="0"/>
              </a:rPr>
              <a:t>&amp;&amp; </a:t>
            </a:r>
            <a:r>
              <a:rPr lang="en-US" altLang="zh-CN" dirty="0">
                <a:solidFill>
                  <a:srgbClr val="FF0000"/>
                </a:solidFill>
                <a:latin typeface="+mn-lt"/>
                <a:ea typeface="宋体" pitchFamily="2" charset="-122"/>
                <a:cs typeface="Times New Roman" pitchFamily="18" charset="0"/>
              </a:rPr>
              <a:t>—</a:t>
            </a:r>
            <a:r>
              <a:rPr lang="zh-CN" altLang="en-US" dirty="0">
                <a:solidFill>
                  <a:srgbClr val="FF0000"/>
                </a:solidFill>
                <a:latin typeface="+mn-lt"/>
                <a:ea typeface="宋体" pitchFamily="2" charset="-122"/>
                <a:cs typeface="Times New Roman" pitchFamily="18" charset="0"/>
              </a:rPr>
              <a:t>短路与      </a:t>
            </a:r>
            <a:r>
              <a:rPr lang="en-US" altLang="zh-CN" dirty="0">
                <a:solidFill>
                  <a:srgbClr val="FF0000"/>
                </a:solidFill>
                <a:latin typeface="+mn-lt"/>
                <a:ea typeface="宋体" pitchFamily="2" charset="-122"/>
                <a:cs typeface="Times New Roman" pitchFamily="18" charset="0"/>
              </a:rPr>
              <a:t>|| —</a:t>
            </a:r>
            <a:r>
              <a:rPr lang="zh-CN" altLang="en-US" dirty="0">
                <a:solidFill>
                  <a:srgbClr val="FF0000"/>
                </a:solidFill>
                <a:latin typeface="+mn-lt"/>
                <a:ea typeface="宋体" pitchFamily="2" charset="-122"/>
                <a:cs typeface="Times New Roman" pitchFamily="18" charset="0"/>
              </a:rPr>
              <a:t>短路</a:t>
            </a:r>
            <a:r>
              <a:rPr lang="zh-CN" altLang="en-US" dirty="0" smtClean="0">
                <a:solidFill>
                  <a:srgbClr val="FF0000"/>
                </a:solidFill>
                <a:latin typeface="+mn-lt"/>
                <a:ea typeface="宋体" pitchFamily="2" charset="-122"/>
                <a:cs typeface="Times New Roman" pitchFamily="18" charset="0"/>
              </a:rPr>
              <a:t>或</a:t>
            </a:r>
            <a:r>
              <a:rPr lang="zh-CN" altLang="en-US" dirty="0" smtClean="0">
                <a:latin typeface="+mn-lt"/>
                <a:ea typeface="宋体" pitchFamily="2" charset="-122"/>
                <a:cs typeface="Times New Roman" pitchFamily="18" charset="0"/>
              </a:rPr>
              <a:t>        </a:t>
            </a:r>
            <a:r>
              <a:rPr lang="en-US" altLang="zh-CN" dirty="0" smtClean="0">
                <a:latin typeface="+mn-lt"/>
                <a:ea typeface="宋体" pitchFamily="2" charset="-122"/>
                <a:cs typeface="Times New Roman" pitchFamily="18" charset="0"/>
              </a:rPr>
              <a:t>^ </a:t>
            </a:r>
            <a:r>
              <a:rPr lang="en-US" altLang="zh-CN" dirty="0">
                <a:latin typeface="+mn-lt"/>
                <a:ea typeface="宋体" pitchFamily="2" charset="-122"/>
                <a:cs typeface="Times New Roman" pitchFamily="18" charset="0"/>
              </a:rPr>
              <a:t>—</a:t>
            </a:r>
            <a:r>
              <a:rPr lang="zh-CN" altLang="en-US" dirty="0">
                <a:latin typeface="+mn-lt"/>
                <a:ea typeface="宋体" pitchFamily="2" charset="-122"/>
                <a:cs typeface="Times New Roman" pitchFamily="18" charset="0"/>
              </a:rPr>
              <a:t>逻辑异或 </a:t>
            </a:r>
          </a:p>
        </p:txBody>
      </p:sp>
      <p:sp>
        <p:nvSpPr>
          <p:cNvPr id="7" name="标题 1"/>
          <p:cNvSpPr txBox="1">
            <a:spLocks/>
          </p:cNvSpPr>
          <p:nvPr/>
        </p:nvSpPr>
        <p:spPr>
          <a:xfrm>
            <a:off x="5508104" y="338194"/>
            <a:ext cx="3960440" cy="698874"/>
          </a:xfrm>
          <a:prstGeom prst="rect">
            <a:avLst/>
          </a:prstGeom>
        </p:spPr>
        <p:txBody>
          <a:bodyP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zh-CN" altLang="en-US" b="1" smtClean="0">
                <a:latin typeface="+mn-lt"/>
                <a:ea typeface="宋体" pitchFamily="2" charset="-122"/>
                <a:cs typeface="Times New Roman" pitchFamily="18" charset="0"/>
              </a:rPr>
              <a:t>逻</a:t>
            </a:r>
            <a:r>
              <a:rPr lang="zh-CN" altLang="en-US" b="1" dirty="0" smtClean="0">
                <a:latin typeface="+mn-lt"/>
                <a:ea typeface="宋体" pitchFamily="2" charset="-122"/>
                <a:cs typeface="Times New Roman" pitchFamily="18" charset="0"/>
              </a:rPr>
              <a:t>辑运算符</a:t>
            </a:r>
            <a:endParaRPr lang="zh-CN" altLang="en-US" b="1" dirty="0">
              <a:latin typeface="+mn-lt"/>
              <a:ea typeface="宋体" pitchFamily="2" charset="-122"/>
              <a:cs typeface="Times New Roman" pitchFamily="18" charset="0"/>
            </a:endParaRPr>
          </a:p>
        </p:txBody>
      </p:sp>
    </p:spTree>
    <p:extLst>
      <p:ext uri="{BB962C8B-B14F-4D97-AF65-F5344CB8AC3E}">
        <p14:creationId xmlns:p14="http://schemas.microsoft.com/office/powerpoint/2010/main" val="32136411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4030488" y="242256"/>
            <a:ext cx="5113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zh-CN" altLang="en-US" b="1" smtClean="0"/>
              <a:t>请</a:t>
            </a:r>
            <a:r>
              <a:rPr lang="zh-CN" altLang="en-US" b="1" dirty="0" smtClean="0"/>
              <a:t>写出每题的输出结果</a:t>
            </a:r>
            <a:endParaRPr lang="zh-CN" altLang="en-US" b="1" dirty="0"/>
          </a:p>
        </p:txBody>
      </p:sp>
      <p:sp>
        <p:nvSpPr>
          <p:cNvPr id="3" name="矩形 2"/>
          <p:cNvSpPr/>
          <p:nvPr/>
        </p:nvSpPr>
        <p:spPr>
          <a:xfrm>
            <a:off x="0" y="1234495"/>
            <a:ext cx="4220580"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S" altLang="zh-CN" sz="2000" dirty="0"/>
              <a:t>int x = </a:t>
            </a:r>
            <a:r>
              <a:rPr lang="es-ES" altLang="zh-CN" sz="2000" dirty="0" smtClean="0"/>
              <a:t>1;</a:t>
            </a:r>
          </a:p>
          <a:p>
            <a:pPr algn="l"/>
            <a:r>
              <a:rPr lang="es-ES" altLang="zh-CN" sz="2000" dirty="0"/>
              <a:t>i</a:t>
            </a:r>
            <a:r>
              <a:rPr lang="es-ES" altLang="zh-CN" sz="2000" dirty="0" smtClean="0"/>
              <a:t>nt y=1</a:t>
            </a:r>
            <a:r>
              <a:rPr lang="es-ES" altLang="zh-CN" sz="2000" dirty="0"/>
              <a:t>;</a:t>
            </a:r>
          </a:p>
          <a:p>
            <a:pPr algn="l"/>
            <a:endParaRPr lang="es-ES" altLang="zh-CN" sz="2000" dirty="0"/>
          </a:p>
          <a:p>
            <a:pPr algn="l"/>
            <a:r>
              <a:rPr lang="es-ES" altLang="zh-CN" sz="2000" dirty="0"/>
              <a:t>if(x++==2 &amp; ++y==2){</a:t>
            </a:r>
          </a:p>
          <a:p>
            <a:pPr algn="l"/>
            <a:r>
              <a:rPr lang="es-ES" altLang="zh-CN" sz="2000" dirty="0"/>
              <a:t>	x =7;</a:t>
            </a:r>
          </a:p>
          <a:p>
            <a:pPr algn="l"/>
            <a:r>
              <a:rPr lang="es-ES" altLang="zh-CN" sz="2000" dirty="0"/>
              <a:t>}</a:t>
            </a:r>
          </a:p>
          <a:p>
            <a:pPr algn="l"/>
            <a:r>
              <a:rPr lang="es-ES" altLang="zh-CN" sz="2000" dirty="0"/>
              <a:t>System.out.println("x="+x+",y="+y);</a:t>
            </a:r>
            <a:endParaRPr lang="zh-CN" altLang="en-US" sz="2000" dirty="0"/>
          </a:p>
        </p:txBody>
      </p:sp>
      <p:sp>
        <p:nvSpPr>
          <p:cNvPr id="4" name="矩形 3"/>
          <p:cNvSpPr/>
          <p:nvPr/>
        </p:nvSpPr>
        <p:spPr>
          <a:xfrm>
            <a:off x="4564628" y="1484784"/>
            <a:ext cx="4399859"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S" altLang="zh-CN" sz="2000" dirty="0"/>
              <a:t>int x = 1,y = 1;</a:t>
            </a:r>
          </a:p>
          <a:p>
            <a:pPr algn="l"/>
            <a:endParaRPr lang="es-ES" altLang="zh-CN" sz="2000" dirty="0"/>
          </a:p>
          <a:p>
            <a:pPr algn="l"/>
            <a:r>
              <a:rPr lang="es-ES" altLang="zh-CN" sz="2000" dirty="0"/>
              <a:t>if(x++==2 &amp;&amp; ++y==2){</a:t>
            </a:r>
          </a:p>
          <a:p>
            <a:pPr algn="l"/>
            <a:r>
              <a:rPr lang="es-ES" altLang="zh-CN" sz="2000" dirty="0"/>
              <a:t>	x =7;</a:t>
            </a:r>
          </a:p>
          <a:p>
            <a:pPr algn="l"/>
            <a:r>
              <a:rPr lang="es-ES" altLang="zh-CN" sz="2000" dirty="0"/>
              <a:t>}</a:t>
            </a:r>
          </a:p>
          <a:p>
            <a:pPr algn="l"/>
            <a:r>
              <a:rPr lang="es-ES" altLang="zh-CN" sz="2000" dirty="0"/>
              <a:t>System.out.println("x="+x+",y="+y);</a:t>
            </a:r>
            <a:endParaRPr lang="zh-CN" altLang="en-US" sz="2000" dirty="0"/>
          </a:p>
        </p:txBody>
      </p:sp>
      <p:cxnSp>
        <p:nvCxnSpPr>
          <p:cNvPr id="6" name="直接连接符 5"/>
          <p:cNvCxnSpPr/>
          <p:nvPr/>
        </p:nvCxnSpPr>
        <p:spPr>
          <a:xfrm>
            <a:off x="179512" y="3789040"/>
            <a:ext cx="8784976" cy="0"/>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55976" y="1556792"/>
            <a:ext cx="0" cy="4968552"/>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204" y="3991852"/>
            <a:ext cx="4347772"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S" altLang="zh-CN" sz="2000" dirty="0"/>
              <a:t>int x = 1,y = 1;</a:t>
            </a:r>
          </a:p>
          <a:p>
            <a:pPr algn="l"/>
            <a:endParaRPr lang="es-ES" altLang="zh-CN" sz="2000" dirty="0"/>
          </a:p>
          <a:p>
            <a:pPr algn="l"/>
            <a:r>
              <a:rPr lang="es-ES" altLang="zh-CN" sz="2000" dirty="0"/>
              <a:t>if(x++==1 | ++y==1){</a:t>
            </a:r>
          </a:p>
          <a:p>
            <a:pPr algn="l"/>
            <a:r>
              <a:rPr lang="es-ES" altLang="zh-CN" sz="2000" dirty="0"/>
              <a:t>	x =7;</a:t>
            </a:r>
          </a:p>
          <a:p>
            <a:pPr algn="l"/>
            <a:r>
              <a:rPr lang="es-ES" altLang="zh-CN" sz="2000" dirty="0"/>
              <a:t>}</a:t>
            </a:r>
          </a:p>
          <a:p>
            <a:pPr algn="l"/>
            <a:r>
              <a:rPr lang="es-ES" altLang="zh-CN" sz="2000" dirty="0"/>
              <a:t>System.out.println("x="+x+",y="+y);</a:t>
            </a:r>
            <a:endParaRPr lang="zh-CN" altLang="en-US" sz="2000" dirty="0"/>
          </a:p>
        </p:txBody>
      </p:sp>
      <p:sp>
        <p:nvSpPr>
          <p:cNvPr id="12" name="矩形 11"/>
          <p:cNvSpPr/>
          <p:nvPr/>
        </p:nvSpPr>
        <p:spPr>
          <a:xfrm>
            <a:off x="4491372" y="4041068"/>
            <a:ext cx="4255843"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s-ES" altLang="zh-CN" sz="2000" dirty="0"/>
              <a:t>int x = 1,y = 1;</a:t>
            </a:r>
          </a:p>
          <a:p>
            <a:pPr algn="l"/>
            <a:endParaRPr lang="es-ES" altLang="zh-CN" sz="2000" dirty="0"/>
          </a:p>
          <a:p>
            <a:pPr algn="l"/>
            <a:r>
              <a:rPr lang="es-ES" altLang="zh-CN" sz="2000" dirty="0"/>
              <a:t>if(x++==1 </a:t>
            </a:r>
            <a:r>
              <a:rPr lang="es-ES" altLang="zh-CN" sz="2000" dirty="0" smtClean="0"/>
              <a:t>|| ++y==1){</a:t>
            </a:r>
            <a:endParaRPr lang="es-ES" altLang="zh-CN" sz="2000" dirty="0"/>
          </a:p>
          <a:p>
            <a:pPr algn="l"/>
            <a:r>
              <a:rPr lang="es-ES" altLang="zh-CN" sz="2000" dirty="0"/>
              <a:t>	x =7</a:t>
            </a:r>
            <a:r>
              <a:rPr lang="es-ES" altLang="zh-CN" sz="2000" dirty="0" smtClean="0"/>
              <a:t>;</a:t>
            </a:r>
            <a:endParaRPr lang="es-ES" altLang="zh-CN" sz="2000" dirty="0"/>
          </a:p>
          <a:p>
            <a:pPr algn="l"/>
            <a:r>
              <a:rPr lang="es-ES" altLang="zh-CN" sz="2000" dirty="0"/>
              <a:t>}</a:t>
            </a:r>
          </a:p>
          <a:p>
            <a:pPr algn="l"/>
            <a:r>
              <a:rPr lang="es-ES" altLang="zh-CN" sz="2000" dirty="0"/>
              <a:t>System.out.println("x="+x+",y="+y);</a:t>
            </a:r>
            <a:endParaRPr lang="zh-CN" altLang="en-US" sz="2000" dirty="0"/>
          </a:p>
        </p:txBody>
      </p:sp>
    </p:spTree>
    <p:extLst>
      <p:ext uri="{BB962C8B-B14F-4D97-AF65-F5344CB8AC3E}">
        <p14:creationId xmlns:p14="http://schemas.microsoft.com/office/powerpoint/2010/main" val="24534092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88024" y="260648"/>
            <a:ext cx="4104456" cy="936104"/>
          </a:xfrm>
        </p:spPr>
        <p:txBody>
          <a:bodyPr>
            <a:normAutofit/>
          </a:bodyPr>
          <a:lstStyle/>
          <a:p>
            <a:r>
              <a:rPr lang="zh-CN" altLang="en-US" b="1" smtClean="0">
                <a:latin typeface="+mn-lt"/>
                <a:ea typeface="宋体" pitchFamily="2" charset="-122"/>
                <a:cs typeface="Times New Roman" pitchFamily="18" charset="0"/>
              </a:rPr>
              <a:t>赋</a:t>
            </a:r>
            <a:r>
              <a:rPr lang="zh-CN" altLang="en-US" b="1" dirty="0" smtClean="0">
                <a:latin typeface="+mn-lt"/>
                <a:ea typeface="宋体" pitchFamily="2" charset="-122"/>
                <a:cs typeface="Times New Roman" pitchFamily="18" charset="0"/>
              </a:rPr>
              <a:t>值运算符</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637112"/>
          </a:xfrm>
        </p:spPr>
        <p:txBody>
          <a:bodyPr>
            <a:normAutofit fontScale="92500" lnSpcReduction="10000"/>
          </a:bodyPr>
          <a:lstStyle/>
          <a:p>
            <a:pPr>
              <a:buFont typeface="Wingdings" pitchFamily="2" charset="2"/>
              <a:buChar char="l"/>
            </a:pPr>
            <a:r>
              <a:rPr lang="zh-CN" altLang="en-US" dirty="0" smtClean="0">
                <a:ea typeface="宋体" pitchFamily="2" charset="-122"/>
                <a:cs typeface="Times New Roman" pitchFamily="18" charset="0"/>
              </a:rPr>
              <a:t>符号：</a:t>
            </a:r>
            <a:r>
              <a:rPr lang="en-US" altLang="zh-CN" dirty="0" smtClean="0">
                <a:ea typeface="宋体" pitchFamily="2" charset="-122"/>
                <a:cs typeface="Times New Roman" pitchFamily="18" charset="0"/>
              </a:rPr>
              <a:t>= </a:t>
            </a:r>
          </a:p>
          <a:p>
            <a:pPr lvl="1">
              <a:buFont typeface="Wingdings" pitchFamily="2" charset="2"/>
              <a:buChar char="Ø"/>
            </a:pPr>
            <a:r>
              <a:rPr lang="zh-CN" altLang="en-US" dirty="0" smtClean="0">
                <a:ea typeface="宋体" pitchFamily="2" charset="-122"/>
                <a:cs typeface="Times New Roman" pitchFamily="18" charset="0"/>
              </a:rPr>
              <a:t>当</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”两侧数据类型不一致时，</a:t>
            </a:r>
            <a:r>
              <a:rPr lang="zh-CN" altLang="en-US" dirty="0" smtClean="0">
                <a:ea typeface="宋体" pitchFamily="2" charset="-122"/>
                <a:cs typeface="Times New Roman" pitchFamily="18" charset="0"/>
              </a:rPr>
              <a:t>可以使用</a:t>
            </a:r>
            <a:r>
              <a:rPr lang="zh-CN" altLang="en-US" dirty="0">
                <a:ea typeface="宋体" pitchFamily="2" charset="-122"/>
                <a:cs typeface="Times New Roman" pitchFamily="18" charset="0"/>
              </a:rPr>
              <a:t>自动类型转换或使用强制类型转换原则进行处理</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lvl="1">
              <a:buFont typeface="Wingdings" pitchFamily="2" charset="2"/>
              <a:buChar char="Ø"/>
            </a:pPr>
            <a:r>
              <a:rPr lang="zh-CN" altLang="en-US" dirty="0" smtClean="0">
                <a:ea typeface="宋体" pitchFamily="2" charset="-122"/>
                <a:cs typeface="Times New Roman" pitchFamily="18" charset="0"/>
              </a:rPr>
              <a:t>支持</a:t>
            </a:r>
            <a:r>
              <a:rPr lang="zh-CN" altLang="en-US" dirty="0">
                <a:ea typeface="宋体" pitchFamily="2" charset="-122"/>
                <a:cs typeface="Times New Roman" pitchFamily="18" charset="0"/>
              </a:rPr>
              <a:t>连续赋值</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a:buFont typeface="Wingdings" pitchFamily="2" charset="2"/>
              <a:buChar char="Ø"/>
            </a:pPr>
            <a:endParaRPr lang="en-US" altLang="zh-CN" sz="2400" dirty="0" smtClean="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扩展赋值运算符：</a:t>
            </a:r>
            <a:r>
              <a:rPr lang="en-US" dirty="0" smtClean="0">
                <a:ea typeface="宋体" pitchFamily="2" charset="-122"/>
                <a:cs typeface="Times New Roman" pitchFamily="18" charset="0"/>
              </a:rPr>
              <a:t> </a:t>
            </a:r>
            <a:r>
              <a:rPr lang="en-US" altLang="zh-CN" dirty="0" smtClean="0">
                <a:ea typeface="宋体" pitchFamily="2" charset="-122"/>
                <a:cs typeface="Times New Roman" pitchFamily="18" charset="0"/>
              </a:rPr>
              <a:t>+=, </a:t>
            </a:r>
            <a:r>
              <a:rPr lang="zh-CN" altLang="en-US" dirty="0" smtClean="0">
                <a:ea typeface="宋体" pitchFamily="2" charset="-122"/>
                <a:cs typeface="Times New Roman" pitchFamily="18" charset="0"/>
              </a:rPr>
              <a:t>-</a:t>
            </a:r>
            <a:r>
              <a:rPr lang="en-US" altLang="zh-CN" dirty="0" smtClean="0">
                <a:ea typeface="宋体" pitchFamily="2" charset="-122"/>
                <a:cs typeface="Times New Roman" pitchFamily="18" charset="0"/>
              </a:rPr>
              <a:t>=, *=, /=, %=</a:t>
            </a:r>
          </a:p>
          <a:p>
            <a:pPr>
              <a:buFont typeface="Wingdings" pitchFamily="2" charset="2"/>
              <a:buChar char="l"/>
            </a:pPr>
            <a:endParaRPr lang="en-US" altLang="zh-CN" dirty="0">
              <a:ea typeface="宋体" pitchFamily="2" charset="-122"/>
              <a:cs typeface="Times New Roman" pitchFamily="18" charset="0"/>
            </a:endParaRPr>
          </a:p>
          <a:p>
            <a:pPr>
              <a:buFont typeface="Wingdings" pitchFamily="2" charset="2"/>
              <a:buChar char="l"/>
            </a:pPr>
            <a:r>
              <a:rPr lang="zh-CN" altLang="en-US" dirty="0" smtClean="0">
                <a:ea typeface="宋体" pitchFamily="2" charset="-122"/>
                <a:cs typeface="Times New Roman" pitchFamily="18" charset="0"/>
              </a:rPr>
              <a:t>思考</a:t>
            </a:r>
            <a:r>
              <a:rPr lang="en-US" altLang="zh-CN" dirty="0" smtClean="0">
                <a:ea typeface="宋体" pitchFamily="2" charset="-122"/>
                <a:cs typeface="Times New Roman" pitchFamily="18" charset="0"/>
              </a:rPr>
              <a:t>1</a:t>
            </a:r>
            <a:r>
              <a:rPr lang="zh-CN" altLang="en-US" dirty="0" smtClean="0">
                <a:ea typeface="宋体" pitchFamily="2" charset="-122"/>
                <a:cs typeface="Times New Roman" pitchFamily="18" charset="0"/>
              </a:rPr>
              <a:t>： </a:t>
            </a:r>
            <a:r>
              <a:rPr lang="en-US" altLang="zh-CN" sz="2600" b="1" dirty="0" smtClean="0">
                <a:solidFill>
                  <a:srgbClr val="FF0000"/>
                </a:solidFill>
                <a:ea typeface="宋体" pitchFamily="2" charset="-122"/>
                <a:cs typeface="Times New Roman" pitchFamily="18" charset="0"/>
              </a:rPr>
              <a:t>short </a:t>
            </a:r>
            <a:r>
              <a:rPr lang="en-US" altLang="zh-CN" sz="2600" b="1" dirty="0">
                <a:solidFill>
                  <a:srgbClr val="FF0000"/>
                </a:solidFill>
                <a:ea typeface="宋体" pitchFamily="2" charset="-122"/>
                <a:cs typeface="Times New Roman" pitchFamily="18" charset="0"/>
              </a:rPr>
              <a:t>s = 3; </a:t>
            </a:r>
          </a:p>
          <a:p>
            <a:pPr marL="0" indent="0">
              <a:buNone/>
            </a:pPr>
            <a:r>
              <a:rPr lang="en-US" altLang="zh-CN" sz="2600" b="1" dirty="0">
                <a:solidFill>
                  <a:srgbClr val="FF0000"/>
                </a:solidFill>
                <a:ea typeface="宋体" pitchFamily="2" charset="-122"/>
                <a:cs typeface="Times New Roman" pitchFamily="18" charset="0"/>
              </a:rPr>
              <a:t>                    </a:t>
            </a:r>
            <a:r>
              <a:rPr lang="en-US" altLang="zh-CN" sz="2600" b="1" dirty="0" smtClean="0">
                <a:solidFill>
                  <a:srgbClr val="FF0000"/>
                </a:solidFill>
                <a:ea typeface="宋体" pitchFamily="2" charset="-122"/>
                <a:cs typeface="Times New Roman" pitchFamily="18" charset="0"/>
              </a:rPr>
              <a:t>    s=s+2;  </a:t>
            </a:r>
            <a:r>
              <a:rPr lang="zh-CN" altLang="en-US" sz="1900" b="1" dirty="0" smtClean="0">
                <a:solidFill>
                  <a:srgbClr val="FF0000"/>
                </a:solidFill>
                <a:ea typeface="宋体" pitchFamily="2" charset="-122"/>
                <a:cs typeface="Times New Roman" pitchFamily="18" charset="0"/>
              </a:rPr>
              <a:t>①</a:t>
            </a:r>
            <a:endParaRPr lang="en-US" altLang="zh-CN" sz="1900" b="1" dirty="0">
              <a:solidFill>
                <a:srgbClr val="FF0000"/>
              </a:solidFill>
              <a:ea typeface="宋体" pitchFamily="2" charset="-122"/>
              <a:cs typeface="Times New Roman" pitchFamily="18" charset="0"/>
            </a:endParaRPr>
          </a:p>
          <a:p>
            <a:pPr marL="0" indent="0">
              <a:buNone/>
            </a:pPr>
            <a:r>
              <a:rPr lang="en-US" altLang="zh-CN" sz="2600" b="1" dirty="0">
                <a:solidFill>
                  <a:srgbClr val="FF0000"/>
                </a:solidFill>
                <a:ea typeface="宋体" pitchFamily="2" charset="-122"/>
                <a:cs typeface="Times New Roman" pitchFamily="18" charset="0"/>
              </a:rPr>
              <a:t>                    </a:t>
            </a:r>
            <a:r>
              <a:rPr lang="en-US" altLang="zh-CN" sz="2600" b="1" dirty="0" smtClean="0">
                <a:solidFill>
                  <a:srgbClr val="FF0000"/>
                </a:solidFill>
                <a:ea typeface="宋体" pitchFamily="2" charset="-122"/>
                <a:cs typeface="Times New Roman" pitchFamily="18" charset="0"/>
              </a:rPr>
              <a:t>    </a:t>
            </a:r>
            <a:r>
              <a:rPr lang="en-US" altLang="zh-CN" sz="2600" b="1" dirty="0">
                <a:solidFill>
                  <a:srgbClr val="FF0000"/>
                </a:solidFill>
                <a:ea typeface="宋体" pitchFamily="2" charset="-122"/>
                <a:cs typeface="Times New Roman" pitchFamily="18" charset="0"/>
              </a:rPr>
              <a:t>s+=2;    </a:t>
            </a:r>
            <a:r>
              <a:rPr lang="zh-CN" altLang="en-US" sz="1900" b="1" dirty="0" smtClean="0">
                <a:solidFill>
                  <a:srgbClr val="FF0000"/>
                </a:solidFill>
                <a:ea typeface="宋体" pitchFamily="2" charset="-122"/>
                <a:cs typeface="Times New Roman" pitchFamily="18" charset="0"/>
              </a:rPr>
              <a:t>②</a:t>
            </a:r>
            <a:endParaRPr lang="en-US" altLang="zh-CN" sz="1900" b="1" dirty="0">
              <a:solidFill>
                <a:srgbClr val="FF0000"/>
              </a:solidFill>
              <a:ea typeface="宋体" pitchFamily="2" charset="-122"/>
              <a:cs typeface="Times New Roman" pitchFamily="18" charset="0"/>
            </a:endParaRPr>
          </a:p>
          <a:p>
            <a:pPr marL="0" indent="0">
              <a:buNone/>
            </a:pPr>
            <a:r>
              <a:rPr lang="zh-CN" altLang="en-US" sz="2600" b="1" dirty="0">
                <a:solidFill>
                  <a:srgbClr val="FF0000"/>
                </a:solidFill>
                <a:ea typeface="宋体" pitchFamily="2" charset="-122"/>
                <a:cs typeface="Times New Roman" pitchFamily="18" charset="0"/>
              </a:rPr>
              <a:t>                     </a:t>
            </a:r>
            <a:r>
              <a:rPr lang="zh-CN" altLang="en-US" sz="2200" b="1" dirty="0" smtClean="0">
                <a:solidFill>
                  <a:srgbClr val="FF0000"/>
                </a:solidFill>
                <a:ea typeface="宋体" pitchFamily="2" charset="-122"/>
                <a:cs typeface="Times New Roman" pitchFamily="18" charset="0"/>
              </a:rPr>
              <a:t>①</a:t>
            </a:r>
            <a:r>
              <a:rPr lang="zh-CN" altLang="en-US" sz="2600" b="1" dirty="0" smtClean="0">
                <a:solidFill>
                  <a:srgbClr val="FF0000"/>
                </a:solidFill>
                <a:ea typeface="宋体" pitchFamily="2" charset="-122"/>
                <a:cs typeface="Times New Roman" pitchFamily="18" charset="0"/>
              </a:rPr>
              <a:t>和</a:t>
            </a:r>
            <a:r>
              <a:rPr lang="zh-CN" altLang="en-US" sz="2200" b="1" dirty="0" smtClean="0">
                <a:solidFill>
                  <a:srgbClr val="FF0000"/>
                </a:solidFill>
                <a:ea typeface="宋体" pitchFamily="2" charset="-122"/>
                <a:cs typeface="Times New Roman" pitchFamily="18" charset="0"/>
              </a:rPr>
              <a:t>②</a:t>
            </a:r>
            <a:r>
              <a:rPr lang="zh-CN" altLang="en-US" sz="2600" b="1" dirty="0" smtClean="0">
                <a:solidFill>
                  <a:srgbClr val="FF0000"/>
                </a:solidFill>
                <a:ea typeface="宋体" pitchFamily="2" charset="-122"/>
                <a:cs typeface="Times New Roman" pitchFamily="18" charset="0"/>
              </a:rPr>
              <a:t>有</a:t>
            </a:r>
            <a:r>
              <a:rPr lang="zh-CN" altLang="en-US" sz="2600" b="1" dirty="0">
                <a:solidFill>
                  <a:srgbClr val="FF0000"/>
                </a:solidFill>
                <a:ea typeface="宋体" pitchFamily="2" charset="-122"/>
                <a:cs typeface="Times New Roman" pitchFamily="18" charset="0"/>
              </a:rPr>
              <a:t>什么区别</a:t>
            </a:r>
            <a:r>
              <a:rPr lang="zh-CN" altLang="en-US" sz="2600" dirty="0">
                <a:solidFill>
                  <a:srgbClr val="FF0000"/>
                </a:solidFill>
                <a:ea typeface="宋体" pitchFamily="2" charset="-122"/>
                <a:cs typeface="Times New Roman" pitchFamily="18" charset="0"/>
              </a:rPr>
              <a:t>？ </a:t>
            </a:r>
            <a:endParaRPr lang="en-US" altLang="zh-CN" sz="2600" dirty="0" smtClean="0">
              <a:solidFill>
                <a:srgbClr val="FF0000"/>
              </a:solidFill>
              <a:ea typeface="宋体" pitchFamily="2" charset="-122"/>
              <a:cs typeface="Times New Roman" pitchFamily="18" charset="0"/>
            </a:endParaRPr>
          </a:p>
          <a:p>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71400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0546" y="260648"/>
            <a:ext cx="4420606" cy="781814"/>
          </a:xfrm>
        </p:spPr>
        <p:txBody>
          <a:bodyPr>
            <a:normAutofit/>
          </a:bodyPr>
          <a:lstStyle/>
          <a:p>
            <a:r>
              <a:rPr lang="zh-CN" altLang="en-US" b="1" smtClean="0">
                <a:latin typeface="+mn-lt"/>
                <a:ea typeface="宋体" pitchFamily="2" charset="-122"/>
                <a:cs typeface="Times New Roman" pitchFamily="18" charset="0"/>
              </a:rPr>
              <a:t>位</a:t>
            </a:r>
            <a:r>
              <a:rPr lang="zh-CN" altLang="en-US" b="1" dirty="0" smtClean="0">
                <a:latin typeface="+mn-lt"/>
                <a:ea typeface="宋体" pitchFamily="2" charset="-122"/>
                <a:cs typeface="Times New Roman" pitchFamily="18" charset="0"/>
              </a:rPr>
              <a:t>运算符</a:t>
            </a:r>
            <a:endParaRPr lang="zh-CN" altLang="en-US" b="1" dirty="0">
              <a:latin typeface="+mn-lt"/>
              <a:ea typeface="宋体" pitchFamily="2" charset="-122"/>
              <a:cs typeface="Times New Roman" pitchFamily="18" charset="0"/>
            </a:endParaRPr>
          </a:p>
        </p:txBody>
      </p:sp>
      <p:graphicFrame>
        <p:nvGraphicFramePr>
          <p:cNvPr id="4" name="Group 4"/>
          <p:cNvGraphicFramePr>
            <a:graphicFrameLocks noGrp="1"/>
          </p:cNvGraphicFramePr>
          <p:nvPr>
            <p:extLst>
              <p:ext uri="{D42A27DB-BD31-4B8C-83A1-F6EECF244321}">
                <p14:modId xmlns:p14="http://schemas.microsoft.com/office/powerpoint/2010/main" val="4160176888"/>
              </p:ext>
            </p:extLst>
          </p:nvPr>
        </p:nvGraphicFramePr>
        <p:xfrm>
          <a:off x="539551" y="1124744"/>
          <a:ext cx="8281989" cy="5110799"/>
        </p:xfrm>
        <a:graphic>
          <a:graphicData uri="http://schemas.openxmlformats.org/drawingml/2006/table">
            <a:tbl>
              <a:tblPr/>
              <a:tblGrid>
                <a:gridCol w="1356909">
                  <a:extLst>
                    <a:ext uri="{9D8B030D-6E8A-4147-A177-3AD203B41FA5}">
                      <a16:colId xmlns:a16="http://schemas.microsoft.com/office/drawing/2014/main" val="20000"/>
                    </a:ext>
                  </a:extLst>
                </a:gridCol>
                <a:gridCol w="6925080">
                  <a:extLst>
                    <a:ext uri="{9D8B030D-6E8A-4147-A177-3AD203B41FA5}">
                      <a16:colId xmlns:a16="http://schemas.microsoft.com/office/drawing/2014/main" val="20001"/>
                    </a:ext>
                  </a:extLst>
                </a:gridCol>
              </a:tblGrid>
              <a:tr h="457200">
                <a:tc gridSpan="2">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2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sym typeface="Calibri" pitchFamily="34" charset="0"/>
                        </a:rPr>
                        <a:t>位运算符的细节</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0"/>
                  </a:ext>
                </a:extLst>
              </a:tr>
              <a:tr h="60642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&lt;&lt;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空位补</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，被移除的高位丢弃，空缺位补</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0167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&gt;&gt;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被移位的二进制最高位是</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，右移后，空缺位补</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最高位是</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，空缺位补</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1753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&gt;&gt;&gt;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被移位二进制最高位无论是</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或者是</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1</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，空缺位都用</a:t>
                      </a:r>
                      <a:r>
                        <a:rPr kumimoji="0" lang="en-US" altLang="zh-CN"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smtClean="0">
                          <a:ln>
                            <a:noFill/>
                          </a:ln>
                          <a:solidFill>
                            <a:schemeClr val="tx1"/>
                          </a:solidFill>
                          <a:effectLst/>
                          <a:latin typeface="+mn-lt"/>
                          <a:ea typeface="宋体" pitchFamily="2" charset="-122"/>
                          <a:cs typeface="Times New Roman" pitchFamily="18" charset="0"/>
                          <a:sym typeface="Calibri" pitchFamily="34" charset="0"/>
                        </a:rPr>
                        <a:t>补。</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1753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&amp;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二进制位进行</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&amp;</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运算，只有</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1&amp;1</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时结果是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，否则是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1753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二进制位进行 </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运算，只有</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 | 0</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时结果是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，否则是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0167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相同二进制位进行 </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运算，结果是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0</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1^1=0 , 0^0=0</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不相同二进制位 </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 </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运算结果是</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a:t>
                      </a: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r>
                        <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1^0=1 , 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701675">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2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正数取反，各二进制码按补码各位取反</a:t>
                      </a:r>
                      <a:endPar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rPr>
                        <a:t>负数取反，各二进制码按补码各位取反</a:t>
                      </a:r>
                      <a:endParaRPr kumimoji="0" lang="en-US" altLang="zh-CN" sz="2100" b="0" i="0" u="none" strike="noStrike" cap="none" normalizeH="0" baseline="0" dirty="0" smtClean="0">
                        <a:ln>
                          <a:noFill/>
                        </a:ln>
                        <a:solidFill>
                          <a:schemeClr val="tx1"/>
                        </a:solidFill>
                        <a:effectLst/>
                        <a:latin typeface="+mn-lt"/>
                        <a:ea typeface="宋体" pitchFamily="2" charset="-122"/>
                        <a:cs typeface="Times New Roman" pitchFamily="18" charset="0"/>
                        <a:sym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44976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例题</a:t>
            </a:r>
          </a:p>
        </p:txBody>
      </p:sp>
      <p:sp>
        <p:nvSpPr>
          <p:cNvPr id="16387" name="Rectangle 3"/>
          <p:cNvSpPr>
            <a:spLocks noGrp="1" noChangeArrowheads="1"/>
          </p:cNvSpPr>
          <p:nvPr>
            <p:ph type="body" idx="1"/>
          </p:nvPr>
        </p:nvSpPr>
        <p:spPr>
          <a:xfrm>
            <a:off x="285750" y="1196752"/>
            <a:ext cx="2571750" cy="4089623"/>
          </a:xfrm>
        </p:spPr>
        <p:txBody>
          <a:bodyPr/>
          <a:lstStyle/>
          <a:p>
            <a:pPr algn="just" eaLnBrk="1" hangingPunct="1"/>
            <a:r>
              <a:rPr lang="zh-CN" altLang="en-US" sz="2400" b="1" dirty="0" smtClean="0">
                <a:solidFill>
                  <a:srgbClr val="0000FF"/>
                </a:solidFill>
              </a:rPr>
              <a:t>例子</a:t>
            </a:r>
            <a:r>
              <a:rPr lang="en-US" altLang="zh-CN" sz="2400" b="1" dirty="0" smtClean="0">
                <a:solidFill>
                  <a:srgbClr val="0000FF"/>
                </a:solidFill>
              </a:rPr>
              <a:t>6</a:t>
            </a:r>
            <a:r>
              <a:rPr lang="zh-CN" altLang="en-US" sz="2400" dirty="0" smtClean="0"/>
              <a:t>中利用“异或”运算的性质，对几个字符进行加密并输出密文，然后再解密。</a:t>
            </a:r>
          </a:p>
        </p:txBody>
      </p:sp>
      <p:sp>
        <p:nvSpPr>
          <p:cNvPr id="151557" name="Rectangle 5"/>
          <p:cNvSpPr>
            <a:spLocks noChangeArrowheads="1"/>
          </p:cNvSpPr>
          <p:nvPr/>
        </p:nvSpPr>
        <p:spPr bwMode="auto">
          <a:xfrm>
            <a:off x="3059832" y="1124744"/>
            <a:ext cx="5903913" cy="4994275"/>
          </a:xfrm>
          <a:prstGeom prst="rect">
            <a:avLst/>
          </a:prstGeom>
          <a:solidFill>
            <a:schemeClr val="bg1"/>
          </a:solidFill>
          <a:ln w="25400">
            <a:solidFill>
              <a:srgbClr val="800000"/>
            </a:solidFill>
            <a:miter lim="800000"/>
            <a:headEnd/>
            <a:tailEnd/>
          </a:ln>
        </p:spPr>
        <p:txBody>
          <a:bodyPr>
            <a:spAutoFit/>
          </a:bodyPr>
          <a:lstStyle/>
          <a:p>
            <a:pPr algn="l"/>
            <a:r>
              <a:rPr kumimoji="0" lang="en-US" altLang="zh-CN" sz="2000" dirty="0">
                <a:latin typeface="Arial" charset="0"/>
              </a:rPr>
              <a:t>class </a:t>
            </a:r>
            <a:r>
              <a:rPr kumimoji="0" lang="en-US" altLang="zh-CN" sz="2000" dirty="0" smtClean="0">
                <a:latin typeface="Arial" charset="0"/>
              </a:rPr>
              <a:t>Example6 </a:t>
            </a:r>
            <a:endParaRPr kumimoji="0" lang="en-US" altLang="zh-CN" sz="2000" dirty="0">
              <a:latin typeface="Arial" charset="0"/>
            </a:endParaRPr>
          </a:p>
          <a:p>
            <a:pPr algn="l"/>
            <a:r>
              <a:rPr kumimoji="0" lang="en-US" altLang="zh-CN" sz="2000" dirty="0">
                <a:latin typeface="Arial" charset="0"/>
              </a:rPr>
              <a:t>{  public static void main(String </a:t>
            </a:r>
            <a:r>
              <a:rPr kumimoji="0" lang="en-US" altLang="zh-CN" sz="2000" dirty="0" err="1">
                <a:latin typeface="Arial" charset="0"/>
              </a:rPr>
              <a:t>args</a:t>
            </a:r>
            <a:r>
              <a:rPr kumimoji="0" lang="en-US" altLang="zh-CN" sz="2000" dirty="0">
                <a:latin typeface="Arial" charset="0"/>
              </a:rPr>
              <a:t>[])</a:t>
            </a:r>
          </a:p>
          <a:p>
            <a:pPr algn="l"/>
            <a:r>
              <a:rPr kumimoji="0" lang="en-US" altLang="zh-CN" sz="2000" dirty="0">
                <a:latin typeface="Arial" charset="0"/>
              </a:rPr>
              <a:t> { char a1='</a:t>
            </a:r>
            <a:r>
              <a:rPr kumimoji="0" lang="zh-CN" altLang="en-US" sz="2000" dirty="0">
                <a:latin typeface="Arial" charset="0"/>
              </a:rPr>
              <a:t>十</a:t>
            </a:r>
            <a:r>
              <a:rPr kumimoji="0" lang="en-US" altLang="zh-CN" sz="2000" dirty="0">
                <a:latin typeface="Arial" charset="0"/>
              </a:rPr>
              <a:t>',a2='</a:t>
            </a:r>
            <a:r>
              <a:rPr kumimoji="0" lang="zh-CN" altLang="en-US" sz="2000" dirty="0">
                <a:latin typeface="Arial" charset="0"/>
              </a:rPr>
              <a:t>点</a:t>
            </a:r>
            <a:r>
              <a:rPr kumimoji="0" lang="en-US" altLang="zh-CN" sz="2000" dirty="0">
                <a:latin typeface="Arial" charset="0"/>
              </a:rPr>
              <a:t>',a3='</a:t>
            </a:r>
            <a:r>
              <a:rPr kumimoji="0" lang="zh-CN" altLang="en-US" sz="2000" dirty="0">
                <a:latin typeface="Arial" charset="0"/>
              </a:rPr>
              <a:t>进</a:t>
            </a:r>
            <a:r>
              <a:rPr kumimoji="0" lang="en-US" altLang="zh-CN" sz="2000" dirty="0">
                <a:latin typeface="Arial" charset="0"/>
              </a:rPr>
              <a:t>',a4='</a:t>
            </a:r>
            <a:r>
              <a:rPr kumimoji="0" lang="zh-CN" altLang="en-US" sz="2000" dirty="0">
                <a:latin typeface="Arial" charset="0"/>
              </a:rPr>
              <a:t>攻</a:t>
            </a:r>
            <a:r>
              <a:rPr kumimoji="0" lang="en-US" altLang="zh-CN" sz="2000" dirty="0">
                <a:latin typeface="Arial" charset="0"/>
              </a:rPr>
              <a:t>';</a:t>
            </a:r>
          </a:p>
          <a:p>
            <a:pPr algn="l"/>
            <a:r>
              <a:rPr kumimoji="0" lang="en-US" altLang="zh-CN" sz="2000" dirty="0">
                <a:latin typeface="Arial" charset="0"/>
              </a:rPr>
              <a:t>     char secret='8';</a:t>
            </a:r>
          </a:p>
          <a:p>
            <a:pPr algn="l"/>
            <a:r>
              <a:rPr kumimoji="0" lang="en-US" altLang="zh-CN" sz="2000" dirty="0">
                <a:latin typeface="Arial" charset="0"/>
              </a:rPr>
              <a:t>     a1=(char)(a1^secret);   </a:t>
            </a:r>
          </a:p>
          <a:p>
            <a:pPr algn="l"/>
            <a:r>
              <a:rPr kumimoji="0" lang="en-US" altLang="zh-CN" sz="2000" dirty="0">
                <a:latin typeface="Arial" charset="0"/>
              </a:rPr>
              <a:t>     a2=(char)(a2^secret);</a:t>
            </a:r>
          </a:p>
          <a:p>
            <a:pPr algn="l"/>
            <a:r>
              <a:rPr kumimoji="0" lang="en-US" altLang="zh-CN" sz="2000" dirty="0">
                <a:latin typeface="Arial" charset="0"/>
              </a:rPr>
              <a:t>     a3=(char)(a3^secret);   </a:t>
            </a:r>
          </a:p>
          <a:p>
            <a:pPr algn="l"/>
            <a:r>
              <a:rPr kumimoji="0" lang="en-US" altLang="zh-CN" sz="2000" dirty="0">
                <a:latin typeface="Arial" charset="0"/>
              </a:rPr>
              <a:t>     a4=(char)(a4^secret);</a:t>
            </a:r>
          </a:p>
          <a:p>
            <a:pPr algn="l"/>
            <a:r>
              <a:rPr kumimoji="0" lang="en-US" altLang="zh-CN" sz="2000" dirty="0">
                <a:latin typeface="Arial" charset="0"/>
              </a:rPr>
              <a:t>     </a:t>
            </a:r>
            <a:r>
              <a:rPr kumimoji="0" lang="en-US" altLang="zh-CN" sz="2000" dirty="0" err="1">
                <a:latin typeface="Arial" charset="0"/>
              </a:rPr>
              <a:t>System.out.println</a:t>
            </a:r>
            <a:r>
              <a:rPr kumimoji="0" lang="en-US" altLang="zh-CN" sz="2000" dirty="0">
                <a:latin typeface="Arial" charset="0"/>
              </a:rPr>
              <a:t>("</a:t>
            </a:r>
            <a:r>
              <a:rPr kumimoji="0" lang="zh-CN" altLang="en-US" sz="2000" dirty="0">
                <a:latin typeface="Arial" charset="0"/>
              </a:rPr>
              <a:t>密文</a:t>
            </a:r>
            <a:r>
              <a:rPr kumimoji="0" lang="en-US" altLang="zh-CN" sz="2000" dirty="0">
                <a:latin typeface="Arial" charset="0"/>
              </a:rPr>
              <a:t>:"+a1+a2+a3+a4);</a:t>
            </a:r>
          </a:p>
          <a:p>
            <a:pPr algn="l"/>
            <a:r>
              <a:rPr kumimoji="0" lang="en-US" altLang="zh-CN" sz="2000" dirty="0">
                <a:latin typeface="Arial" charset="0"/>
              </a:rPr>
              <a:t>     a1=(char)(a1^secret);   </a:t>
            </a:r>
          </a:p>
          <a:p>
            <a:pPr algn="l"/>
            <a:r>
              <a:rPr kumimoji="0" lang="en-US" altLang="zh-CN" sz="2000" dirty="0">
                <a:latin typeface="Arial" charset="0"/>
              </a:rPr>
              <a:t>     a2=(char)(a2^secret);</a:t>
            </a:r>
          </a:p>
          <a:p>
            <a:pPr algn="l"/>
            <a:r>
              <a:rPr kumimoji="0" lang="en-US" altLang="zh-CN" sz="2000" dirty="0">
                <a:latin typeface="Arial" charset="0"/>
              </a:rPr>
              <a:t>     a3=(char)(a3^secret);  </a:t>
            </a:r>
          </a:p>
          <a:p>
            <a:pPr algn="l"/>
            <a:r>
              <a:rPr kumimoji="0" lang="en-US" altLang="zh-CN" sz="2000" dirty="0">
                <a:latin typeface="Arial" charset="0"/>
              </a:rPr>
              <a:t>     a4=(char)(a4^secret);</a:t>
            </a:r>
          </a:p>
          <a:p>
            <a:pPr algn="l"/>
            <a:r>
              <a:rPr kumimoji="0" lang="en-US" altLang="zh-CN" sz="2000" dirty="0">
                <a:latin typeface="Arial" charset="0"/>
              </a:rPr>
              <a:t>     </a:t>
            </a:r>
            <a:r>
              <a:rPr kumimoji="0" lang="en-US" altLang="zh-CN" sz="2000" dirty="0" err="1">
                <a:latin typeface="Arial" charset="0"/>
              </a:rPr>
              <a:t>System.out.println</a:t>
            </a:r>
            <a:r>
              <a:rPr kumimoji="0" lang="en-US" altLang="zh-CN" sz="2000" dirty="0">
                <a:latin typeface="Arial" charset="0"/>
              </a:rPr>
              <a:t>("</a:t>
            </a:r>
            <a:r>
              <a:rPr kumimoji="0" lang="zh-CN" altLang="en-US" sz="2000" dirty="0">
                <a:latin typeface="Arial" charset="0"/>
              </a:rPr>
              <a:t>原文</a:t>
            </a:r>
            <a:r>
              <a:rPr kumimoji="0" lang="en-US" altLang="zh-CN" sz="2000" dirty="0">
                <a:latin typeface="Arial" charset="0"/>
              </a:rPr>
              <a:t>:"+a1+a2+a3+a4);</a:t>
            </a:r>
          </a:p>
          <a:p>
            <a:pPr algn="l"/>
            <a:r>
              <a:rPr kumimoji="0" lang="en-US" altLang="zh-CN" sz="2000" dirty="0">
                <a:latin typeface="Arial" charset="0"/>
              </a:rPr>
              <a:t>    }</a:t>
            </a:r>
          </a:p>
          <a:p>
            <a:pPr algn="l"/>
            <a:r>
              <a:rPr kumimoji="0" lang="en-US" altLang="zh-CN" sz="2000" dirty="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ppt_x"/>
                                          </p:val>
                                        </p:tav>
                                        <p:tav tm="100000">
                                          <p:val>
                                            <p:strVal val="#ppt_x"/>
                                          </p:val>
                                        </p:tav>
                                      </p:tavLst>
                                    </p:anim>
                                    <p:anim calcmode="lin" valueType="num">
                                      <p:cBhvr additive="base">
                                        <p:cTn id="8"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5204" y="117920"/>
            <a:ext cx="5212694" cy="853822"/>
          </a:xfrm>
        </p:spPr>
        <p:txBody>
          <a:bodyPr>
            <a:normAutofit/>
          </a:bodyPr>
          <a:lstStyle/>
          <a:p>
            <a:r>
              <a:rPr lang="zh-CN" altLang="en-US" b="1" smtClean="0">
                <a:latin typeface="+mn-lt"/>
                <a:ea typeface="宋体" pitchFamily="2" charset="-122"/>
                <a:cs typeface="Times New Roman" pitchFamily="18" charset="0"/>
              </a:rPr>
              <a:t>三</a:t>
            </a:r>
            <a:r>
              <a:rPr lang="zh-CN" altLang="en-US" b="1" dirty="0" smtClean="0">
                <a:latin typeface="+mn-lt"/>
                <a:ea typeface="宋体" pitchFamily="2" charset="-122"/>
                <a:cs typeface="Times New Roman" pitchFamily="18" charset="0"/>
              </a:rPr>
              <a:t>元运算符</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254460"/>
            <a:ext cx="8229600" cy="4550804"/>
          </a:xfrm>
        </p:spPr>
        <p:txBody>
          <a:bodyPr>
            <a:normAutofit fontScale="92500" lnSpcReduction="10000"/>
          </a:bodyPr>
          <a:lstStyle/>
          <a:p>
            <a:pPr>
              <a:buFont typeface="Wingdings" pitchFamily="2" charset="2"/>
              <a:buChar char="l"/>
            </a:pPr>
            <a:r>
              <a:rPr lang="zh-CN" altLang="en-US" b="1" dirty="0" smtClean="0">
                <a:ea typeface="宋体" pitchFamily="2" charset="-122"/>
                <a:cs typeface="Times New Roman" pitchFamily="18" charset="0"/>
              </a:rPr>
              <a:t>格式</a:t>
            </a:r>
            <a:r>
              <a:rPr lang="en-US" altLang="zh-CN" dirty="0" smtClean="0">
                <a:ea typeface="宋体" pitchFamily="2" charset="-122"/>
                <a:cs typeface="Times New Roman" pitchFamily="18" charset="0"/>
              </a:rPr>
              <a:t>:</a:t>
            </a:r>
          </a:p>
          <a:p>
            <a:pPr lvl="1">
              <a:buFont typeface="Wingdings" pitchFamily="2" charset="2"/>
              <a:buChar char="Ø"/>
            </a:pPr>
            <a:r>
              <a:rPr lang="en-US" altLang="zh-CN" b="1" dirty="0" smtClean="0">
                <a:solidFill>
                  <a:srgbClr val="C00000"/>
                </a:solidFill>
                <a:ea typeface="宋体" pitchFamily="2" charset="-122"/>
                <a:cs typeface="Times New Roman" pitchFamily="18" charset="0"/>
              </a:rPr>
              <a:t>(</a:t>
            </a:r>
            <a:r>
              <a:rPr lang="zh-CN" altLang="en-US" b="1" dirty="0" smtClean="0">
                <a:solidFill>
                  <a:srgbClr val="C00000"/>
                </a:solidFill>
                <a:ea typeface="宋体" pitchFamily="2" charset="-122"/>
                <a:cs typeface="Times New Roman" pitchFamily="18" charset="0"/>
              </a:rPr>
              <a:t>条件表达式</a:t>
            </a:r>
            <a:r>
              <a:rPr lang="en-US" altLang="zh-CN" b="1" dirty="0" smtClean="0">
                <a:solidFill>
                  <a:srgbClr val="C00000"/>
                </a:solidFill>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表达式</a:t>
            </a:r>
            <a:r>
              <a:rPr lang="en-US" altLang="zh-CN" b="1" dirty="0" smtClean="0">
                <a:solidFill>
                  <a:srgbClr val="C00000"/>
                </a:solidFill>
                <a:ea typeface="宋体" pitchFamily="2" charset="-122"/>
                <a:cs typeface="Times New Roman" pitchFamily="18" charset="0"/>
              </a:rPr>
              <a:t>1</a:t>
            </a:r>
            <a:r>
              <a:rPr lang="zh-CN" altLang="en-US" b="1" dirty="0" smtClean="0">
                <a:solidFill>
                  <a:srgbClr val="C00000"/>
                </a:solidFill>
                <a:ea typeface="宋体" pitchFamily="2" charset="-122"/>
                <a:cs typeface="Times New Roman" pitchFamily="18" charset="0"/>
              </a:rPr>
              <a:t>：表达式</a:t>
            </a:r>
            <a:r>
              <a:rPr lang="en-US" altLang="zh-CN" b="1" dirty="0" smtClean="0">
                <a:solidFill>
                  <a:srgbClr val="C00000"/>
                </a:solidFill>
                <a:ea typeface="宋体" pitchFamily="2" charset="-122"/>
                <a:cs typeface="Times New Roman" pitchFamily="18" charset="0"/>
              </a:rPr>
              <a:t>2</a:t>
            </a:r>
            <a:r>
              <a:rPr lang="zh-CN" altLang="en-US" b="1" dirty="0" smtClean="0">
                <a:solidFill>
                  <a:srgbClr val="C00000"/>
                </a:solidFill>
                <a:ea typeface="宋体" pitchFamily="2" charset="-122"/>
                <a:cs typeface="Times New Roman" pitchFamily="18" charset="0"/>
              </a:rPr>
              <a:t>；</a:t>
            </a:r>
            <a:endParaRPr lang="en-US" altLang="zh-CN" b="1" dirty="0" smtClean="0">
              <a:solidFill>
                <a:srgbClr val="C00000"/>
              </a:solidFill>
              <a:ea typeface="宋体" pitchFamily="2" charset="-122"/>
              <a:cs typeface="Times New Roman" pitchFamily="18" charset="0"/>
            </a:endParaRPr>
          </a:p>
          <a:p>
            <a:pPr lvl="1">
              <a:buFont typeface="Wingdings" pitchFamily="2" charset="2"/>
              <a:buChar char="Ø"/>
            </a:pPr>
            <a:endParaRPr lang="en-US" altLang="zh-CN" b="1" dirty="0" smtClean="0">
              <a:solidFill>
                <a:srgbClr val="C00000"/>
              </a:solidFill>
              <a:ea typeface="宋体" pitchFamily="2" charset="-122"/>
              <a:cs typeface="Times New Roman" pitchFamily="18" charset="0"/>
            </a:endParaRPr>
          </a:p>
          <a:p>
            <a:pPr marL="457200" lvl="1" indent="0">
              <a:buNone/>
            </a:pPr>
            <a:r>
              <a:rPr lang="en-US" altLang="zh-CN" b="1" dirty="0" smtClean="0">
                <a:solidFill>
                  <a:srgbClr val="C00000"/>
                </a:solidFill>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为</a:t>
            </a:r>
            <a:r>
              <a:rPr lang="en-US" altLang="zh-CN" b="1" dirty="0" smtClean="0">
                <a:solidFill>
                  <a:srgbClr val="C00000"/>
                </a:solidFill>
                <a:ea typeface="宋体" pitchFamily="2" charset="-122"/>
                <a:cs typeface="Times New Roman" pitchFamily="18" charset="0"/>
              </a:rPr>
              <a:t>true</a:t>
            </a:r>
            <a:r>
              <a:rPr lang="zh-CN" altLang="en-US" b="1" dirty="0" smtClean="0">
                <a:solidFill>
                  <a:srgbClr val="C00000"/>
                </a:solidFill>
                <a:ea typeface="宋体" pitchFamily="2" charset="-122"/>
                <a:cs typeface="Times New Roman" pitchFamily="18" charset="0"/>
              </a:rPr>
              <a:t>，</a:t>
            </a:r>
            <a:r>
              <a:rPr lang="zh-CN" altLang="en-US" dirty="0" smtClean="0">
                <a:ea typeface="宋体" pitchFamily="2" charset="-122"/>
                <a:cs typeface="Times New Roman" pitchFamily="18" charset="0"/>
              </a:rPr>
              <a:t>运算</a:t>
            </a:r>
            <a:r>
              <a:rPr lang="zh-CN" altLang="en-US" dirty="0">
                <a:ea typeface="宋体" pitchFamily="2" charset="-122"/>
                <a:cs typeface="Times New Roman" pitchFamily="18" charset="0"/>
              </a:rPr>
              <a:t>后的结果是表达式</a:t>
            </a:r>
            <a:r>
              <a:rPr lang="en-US" altLang="zh-CN" dirty="0">
                <a:ea typeface="宋体" pitchFamily="2" charset="-122"/>
                <a:cs typeface="Times New Roman" pitchFamily="18" charset="0"/>
              </a:rPr>
              <a:t>1</a:t>
            </a:r>
            <a:r>
              <a:rPr lang="zh-CN" altLang="en-US" dirty="0">
                <a:ea typeface="宋体" pitchFamily="2" charset="-122"/>
                <a:cs typeface="Times New Roman" pitchFamily="18" charset="0"/>
              </a:rPr>
              <a:t>；</a:t>
            </a:r>
            <a:endParaRPr lang="en-US" altLang="zh-CN" dirty="0">
              <a:ea typeface="宋体" pitchFamily="2" charset="-122"/>
              <a:cs typeface="Times New Roman" pitchFamily="18" charset="0"/>
            </a:endParaRPr>
          </a:p>
          <a:p>
            <a:pPr marL="457200" lvl="1" indent="0">
              <a:buNone/>
            </a:pPr>
            <a:r>
              <a:rPr lang="zh-CN" altLang="en-US" dirty="0" smtClean="0">
                <a:ea typeface="宋体" pitchFamily="2" charset="-122"/>
                <a:cs typeface="Times New Roman" pitchFamily="18" charset="0"/>
              </a:rPr>
              <a:t>            </a:t>
            </a:r>
            <a:r>
              <a:rPr lang="zh-CN" altLang="en-US" b="1" dirty="0" smtClean="0">
                <a:solidFill>
                  <a:srgbClr val="C00000"/>
                </a:solidFill>
                <a:ea typeface="宋体" pitchFamily="2" charset="-122"/>
                <a:cs typeface="Times New Roman" pitchFamily="18" charset="0"/>
              </a:rPr>
              <a:t>为</a:t>
            </a:r>
            <a:r>
              <a:rPr lang="en-US" altLang="zh-CN" b="1" dirty="0">
                <a:solidFill>
                  <a:srgbClr val="C00000"/>
                </a:solidFill>
                <a:ea typeface="宋体" pitchFamily="2" charset="-122"/>
                <a:cs typeface="Times New Roman" pitchFamily="18" charset="0"/>
              </a:rPr>
              <a:t>false</a:t>
            </a:r>
            <a:r>
              <a:rPr lang="zh-CN" altLang="en-US" b="1" dirty="0">
                <a:solidFill>
                  <a:srgbClr val="C00000"/>
                </a:solidFill>
                <a:ea typeface="宋体" pitchFamily="2" charset="-122"/>
                <a:cs typeface="Times New Roman" pitchFamily="18" charset="0"/>
              </a:rPr>
              <a:t>，</a:t>
            </a:r>
            <a:r>
              <a:rPr lang="zh-CN" altLang="en-US" dirty="0">
                <a:ea typeface="宋体" pitchFamily="2" charset="-122"/>
                <a:cs typeface="Times New Roman" pitchFamily="18" charset="0"/>
              </a:rPr>
              <a:t>运算后的结果是表达式</a:t>
            </a:r>
            <a:r>
              <a:rPr lang="en-US" altLang="zh-CN" dirty="0">
                <a:ea typeface="宋体" pitchFamily="2" charset="-122"/>
                <a:cs typeface="Times New Roman" pitchFamily="18" charset="0"/>
              </a:rPr>
              <a:t>2</a:t>
            </a:r>
            <a:r>
              <a:rPr lang="zh-CN" altLang="en-US" dirty="0" smtClean="0">
                <a:ea typeface="宋体" pitchFamily="2" charset="-122"/>
                <a:cs typeface="Times New Roman" pitchFamily="18" charset="0"/>
              </a:rPr>
              <a:t>；</a:t>
            </a:r>
            <a:endParaRPr lang="en-US" altLang="zh-CN" dirty="0" smtClean="0">
              <a:ea typeface="宋体" pitchFamily="2" charset="-122"/>
              <a:cs typeface="Times New Roman" pitchFamily="18" charset="0"/>
            </a:endParaRPr>
          </a:p>
          <a:p>
            <a:pPr marL="457200" lvl="1" indent="0">
              <a:buNone/>
            </a:pPr>
            <a:endParaRPr lang="en-US" altLang="zh-CN" sz="2000" b="1" dirty="0" smtClean="0">
              <a:ea typeface="宋体" pitchFamily="2" charset="-122"/>
              <a:cs typeface="Times New Roman" pitchFamily="18" charset="0"/>
            </a:endParaRPr>
          </a:p>
          <a:p>
            <a:pPr lvl="1">
              <a:buFont typeface="Wingdings" pitchFamily="2" charset="2"/>
              <a:buChar char="Ø"/>
            </a:pPr>
            <a:r>
              <a:rPr lang="zh-CN" altLang="en-US" b="1" dirty="0" smtClean="0">
                <a:ea typeface="宋体" pitchFamily="2" charset="-122"/>
                <a:cs typeface="Times New Roman" pitchFamily="18" charset="0"/>
              </a:rPr>
              <a:t>表达式</a:t>
            </a:r>
            <a:r>
              <a:rPr lang="en-US" altLang="zh-CN" b="1" dirty="0" smtClean="0">
                <a:ea typeface="宋体" pitchFamily="2" charset="-122"/>
                <a:cs typeface="Times New Roman" pitchFamily="18" charset="0"/>
              </a:rPr>
              <a:t>1</a:t>
            </a:r>
            <a:r>
              <a:rPr lang="zh-CN" altLang="en-US" b="1" dirty="0" smtClean="0">
                <a:ea typeface="宋体" pitchFamily="2" charset="-122"/>
                <a:cs typeface="Times New Roman" pitchFamily="18" charset="0"/>
              </a:rPr>
              <a:t>和表达式</a:t>
            </a:r>
            <a:r>
              <a:rPr lang="en-US" altLang="zh-CN" b="1" dirty="0" smtClean="0">
                <a:ea typeface="宋体" pitchFamily="2" charset="-122"/>
                <a:cs typeface="Times New Roman" pitchFamily="18" charset="0"/>
              </a:rPr>
              <a:t>2</a:t>
            </a:r>
            <a:r>
              <a:rPr lang="zh-CN" altLang="en-US" b="1" dirty="0" smtClean="0">
                <a:ea typeface="宋体" pitchFamily="2" charset="-122"/>
                <a:cs typeface="Times New Roman" pitchFamily="18" charset="0"/>
              </a:rPr>
              <a:t>为</a:t>
            </a:r>
            <a:r>
              <a:rPr lang="zh-CN" altLang="en-US" b="1" dirty="0" smtClean="0">
                <a:solidFill>
                  <a:srgbClr val="FF0000"/>
                </a:solidFill>
                <a:ea typeface="宋体" pitchFamily="2" charset="-122"/>
                <a:cs typeface="Times New Roman" pitchFamily="18" charset="0"/>
              </a:rPr>
              <a:t>同种类型</a:t>
            </a:r>
            <a:endParaRPr lang="en-US" altLang="zh-CN" b="1" dirty="0" smtClean="0">
              <a:solidFill>
                <a:srgbClr val="FF0000"/>
              </a:solidFill>
              <a:ea typeface="宋体" pitchFamily="2" charset="-122"/>
              <a:cs typeface="Times New Roman" pitchFamily="18" charset="0"/>
            </a:endParaRPr>
          </a:p>
          <a:p>
            <a:pPr lvl="1">
              <a:lnSpc>
                <a:spcPct val="110000"/>
              </a:lnSpc>
              <a:spcBef>
                <a:spcPts val="1800"/>
              </a:spcBef>
              <a:buFont typeface="Wingdings" pitchFamily="2" charset="2"/>
              <a:buChar char="Ø"/>
            </a:pPr>
            <a:r>
              <a:rPr lang="zh-CN" altLang="en-US" b="1" dirty="0" smtClean="0">
                <a:ea typeface="宋体" pitchFamily="2" charset="-122"/>
              </a:rPr>
              <a:t>三</a:t>
            </a:r>
            <a:r>
              <a:rPr lang="zh-CN" altLang="en-US" b="1" dirty="0">
                <a:ea typeface="宋体" pitchFamily="2" charset="-122"/>
              </a:rPr>
              <a:t>元运算符与</a:t>
            </a:r>
            <a:r>
              <a:rPr lang="en-US" altLang="zh-CN" b="1" dirty="0">
                <a:ea typeface="宋体" pitchFamily="2" charset="-122"/>
              </a:rPr>
              <a:t>if-else</a:t>
            </a:r>
            <a:r>
              <a:rPr lang="zh-CN" altLang="en-US" b="1" dirty="0">
                <a:ea typeface="宋体" pitchFamily="2" charset="-122"/>
              </a:rPr>
              <a:t>的联系与区别：</a:t>
            </a:r>
            <a:endParaRPr lang="en-US" altLang="zh-CN" b="1" dirty="0">
              <a:ea typeface="宋体" pitchFamily="2" charset="-122"/>
            </a:endParaRPr>
          </a:p>
          <a:p>
            <a:pPr marL="0" indent="0">
              <a:buNone/>
            </a:pPr>
            <a:r>
              <a:rPr lang="en-US" altLang="zh-CN" sz="2000" dirty="0" smtClean="0">
                <a:ea typeface="宋体" pitchFamily="2" charset="-122"/>
              </a:rPr>
              <a:t>	1</a:t>
            </a:r>
            <a:r>
              <a:rPr lang="zh-CN" altLang="en-US" sz="2000" dirty="0">
                <a:ea typeface="宋体" pitchFamily="2" charset="-122"/>
              </a:rPr>
              <a:t>）三元运算符可简化</a:t>
            </a:r>
            <a:r>
              <a:rPr lang="en-US" altLang="zh-CN" sz="2000" dirty="0">
                <a:ea typeface="宋体" pitchFamily="2" charset="-122"/>
              </a:rPr>
              <a:t>if-else</a:t>
            </a:r>
            <a:r>
              <a:rPr lang="zh-CN" altLang="en-US" sz="2000" dirty="0">
                <a:ea typeface="宋体" pitchFamily="2" charset="-122"/>
              </a:rPr>
              <a:t>语句</a:t>
            </a:r>
            <a:endParaRPr lang="en-US" altLang="zh-CN" sz="2000" dirty="0">
              <a:ea typeface="宋体" pitchFamily="2" charset="-122"/>
            </a:endParaRPr>
          </a:p>
          <a:p>
            <a:pPr marL="0" indent="0">
              <a:buNone/>
            </a:pPr>
            <a:r>
              <a:rPr lang="en-US" altLang="zh-CN" sz="2000" dirty="0" smtClean="0">
                <a:ea typeface="宋体" pitchFamily="2" charset="-122"/>
              </a:rPr>
              <a:t>	2</a:t>
            </a:r>
            <a:r>
              <a:rPr lang="zh-CN" altLang="en-US" sz="2000" dirty="0">
                <a:ea typeface="宋体" pitchFamily="2" charset="-122"/>
              </a:rPr>
              <a:t>）三元运算符要求必须返回一个结</a:t>
            </a:r>
            <a:r>
              <a:rPr lang="zh-CN" altLang="en-US" sz="2000">
                <a:ea typeface="宋体" pitchFamily="2" charset="-122"/>
              </a:rPr>
              <a:t>果</a:t>
            </a:r>
            <a:r>
              <a:rPr lang="zh-CN" altLang="en-US" sz="2000" smtClean="0">
                <a:ea typeface="宋体" pitchFamily="2" charset="-122"/>
              </a:rPr>
              <a:t>。（和</a:t>
            </a:r>
            <a:r>
              <a:rPr lang="en-US" altLang="zh-CN" sz="2000" smtClean="0">
                <a:ea typeface="宋体" pitchFamily="2" charset="-122"/>
              </a:rPr>
              <a:t>C</a:t>
            </a:r>
            <a:r>
              <a:rPr lang="zh-CN" altLang="en-US" sz="2000" smtClean="0">
                <a:ea typeface="宋体" pitchFamily="2" charset="-122"/>
              </a:rPr>
              <a:t>语言不同，</a:t>
            </a:r>
            <a:r>
              <a:rPr lang="en-US" altLang="zh-CN" sz="2000" smtClean="0">
                <a:ea typeface="宋体" pitchFamily="2" charset="-122"/>
              </a:rPr>
              <a:t>C</a:t>
            </a:r>
            <a:r>
              <a:rPr lang="zh-CN" altLang="en-US" sz="2000" smtClean="0">
                <a:ea typeface="宋体" pitchFamily="2" charset="-122"/>
              </a:rPr>
              <a:t>语言可以是输出语句）</a:t>
            </a:r>
            <a:endParaRPr lang="en-US" altLang="zh-CN" sz="2000" dirty="0" smtClean="0">
              <a:ea typeface="宋体" pitchFamily="2" charset="-122"/>
            </a:endParaRPr>
          </a:p>
          <a:p>
            <a:pPr marL="0" indent="0">
              <a:buNone/>
            </a:pPr>
            <a:r>
              <a:rPr lang="en-US" altLang="zh-CN" sz="2000" dirty="0" smtClean="0">
                <a:ea typeface="宋体" pitchFamily="2" charset="-122"/>
              </a:rPr>
              <a:t>	3</a:t>
            </a:r>
            <a:r>
              <a:rPr lang="zh-CN" altLang="en-US" sz="2000" dirty="0">
                <a:ea typeface="宋体" pitchFamily="2" charset="-122"/>
              </a:rPr>
              <a:t>）</a:t>
            </a:r>
            <a:r>
              <a:rPr lang="en-US" altLang="zh-CN" sz="2000" dirty="0">
                <a:ea typeface="宋体" pitchFamily="2" charset="-122"/>
              </a:rPr>
              <a:t>if</a:t>
            </a:r>
            <a:r>
              <a:rPr lang="zh-CN" altLang="en-US" sz="2000" dirty="0">
                <a:ea typeface="宋体" pitchFamily="2" charset="-122"/>
              </a:rPr>
              <a:t>后的代码块可有多个语句</a:t>
            </a:r>
          </a:p>
          <a:p>
            <a:pPr lvl="1">
              <a:buFont typeface="Wingdings" pitchFamily="2" charset="2"/>
              <a:buChar char="Ø"/>
            </a:pPr>
            <a:endParaRPr lang="en-US" altLang="zh-CN" b="1" dirty="0" smtClean="0">
              <a:ea typeface="宋体" pitchFamily="2" charset="-122"/>
              <a:cs typeface="Times New Roman" pitchFamily="18" charset="0"/>
            </a:endParaRPr>
          </a:p>
        </p:txBody>
      </p:sp>
      <p:sp>
        <p:nvSpPr>
          <p:cNvPr id="4" name="TextBox 3"/>
          <p:cNvSpPr txBox="1"/>
          <p:nvPr/>
        </p:nvSpPr>
        <p:spPr>
          <a:xfrm>
            <a:off x="457200" y="5826177"/>
            <a:ext cx="6347048" cy="830997"/>
          </a:xfrm>
          <a:prstGeom prst="rect">
            <a:avLst/>
          </a:prstGeom>
          <a:noFill/>
        </p:spPr>
        <p:txBody>
          <a:bodyPr wrap="square" rtlCol="0">
            <a:spAutoFit/>
          </a:bodyPr>
          <a:lstStyle/>
          <a:p>
            <a:r>
              <a:rPr lang="zh-CN" altLang="en-US" sz="2400" b="1" dirty="0" smtClean="0">
                <a:ea typeface="宋体" pitchFamily="2" charset="-122"/>
                <a:cs typeface="Times New Roman" pitchFamily="18" charset="0"/>
              </a:rPr>
              <a:t>练习</a:t>
            </a:r>
            <a:r>
              <a:rPr lang="zh-CN" altLang="en-US" sz="2400" dirty="0" smtClean="0">
                <a:ea typeface="宋体" pitchFamily="2" charset="-122"/>
                <a:cs typeface="Times New Roman" pitchFamily="18" charset="0"/>
              </a:rPr>
              <a:t>： 获取两个数中的较大数</a:t>
            </a:r>
            <a:endParaRPr lang="en-US" altLang="zh-CN" sz="2400" dirty="0" smtClean="0">
              <a:ea typeface="宋体" pitchFamily="2" charset="-122"/>
              <a:cs typeface="Times New Roman" pitchFamily="18" charset="0"/>
            </a:endParaRPr>
          </a:p>
          <a:p>
            <a:r>
              <a:rPr lang="en-US" altLang="zh-CN" sz="2400" dirty="0">
                <a:ea typeface="宋体" pitchFamily="2" charset="-122"/>
                <a:cs typeface="Times New Roman" pitchFamily="18" charset="0"/>
              </a:rPr>
              <a:t> </a:t>
            </a:r>
            <a:r>
              <a:rPr lang="en-US" altLang="zh-CN" sz="2400" dirty="0" smtClean="0">
                <a:ea typeface="宋体" pitchFamily="2" charset="-122"/>
                <a:cs typeface="Times New Roman" pitchFamily="18" charset="0"/>
              </a:rPr>
              <a:t>            </a:t>
            </a:r>
            <a:r>
              <a:rPr lang="zh-CN" altLang="en-US" sz="2400" dirty="0" smtClean="0">
                <a:ea typeface="宋体" pitchFamily="2" charset="-122"/>
                <a:cs typeface="Times New Roman" pitchFamily="18" charset="0"/>
              </a:rPr>
              <a:t>获取三个数中的较大数</a:t>
            </a:r>
            <a:endParaRPr lang="zh-CN" altLang="en-US" sz="2400" dirty="0">
              <a:ea typeface="宋体" pitchFamily="2" charset="-122"/>
              <a:cs typeface="Times New Roman" pitchFamily="18" charset="0"/>
            </a:endParaRPr>
          </a:p>
        </p:txBody>
      </p:sp>
      <p:cxnSp>
        <p:nvCxnSpPr>
          <p:cNvPr id="10" name="直接箭头连接符 9"/>
          <p:cNvCxnSpPr/>
          <p:nvPr/>
        </p:nvCxnSpPr>
        <p:spPr>
          <a:xfrm flipV="1">
            <a:off x="2339752" y="1988840"/>
            <a:ext cx="0"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308484" y="2708920"/>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652591" y="2001416"/>
            <a:ext cx="0" cy="11521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652591" y="3153544"/>
            <a:ext cx="21602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6012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40" name="Group 1092"/>
          <p:cNvGraphicFramePr>
            <a:graphicFrameLocks noGrp="1"/>
          </p:cNvGraphicFramePr>
          <p:nvPr/>
        </p:nvGraphicFramePr>
        <p:xfrm>
          <a:off x="838200" y="1112965"/>
          <a:ext cx="7696200" cy="5201921"/>
        </p:xfrm>
        <a:graphic>
          <a:graphicData uri="http://schemas.openxmlformats.org/drawingml/2006/table">
            <a:tbl>
              <a:tblPr/>
              <a:tblGrid>
                <a:gridCol w="1066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优先级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运     算     符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类   型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613">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1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smtClean="0">
                        <a:ln>
                          <a:noFill/>
                        </a:ln>
                        <a:solidFill>
                          <a:schemeClr val="tx1"/>
                        </a:solidFill>
                        <a:effectLst/>
                        <a:latin typeface="仿宋_GB2312" pitchFamily="49" charset="-122"/>
                        <a:ea typeface="仿宋_GB2312"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2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 ！、</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 </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2"/>
                          </a:solidFill>
                          <a:effectLst/>
                          <a:latin typeface="仿宋_GB2312" pitchFamily="49" charset="-122"/>
                          <a:ea typeface="仿宋_GB2312" pitchFamily="49" charset="-122"/>
                        </a:rPr>
                        <a:t>单目运算符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3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算术运算符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4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算术运算符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5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&lt;&lt;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&gt;&gt; </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&gt;&gt;&gt;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移位运算符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6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&lt;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&lt;=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&gt;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&gt;=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关系运算符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7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关系运算符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1963">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8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&amp;&amp;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逻辑运算符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9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逻辑运算符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125">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10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宋体" pitchFamily="2" charset="-122"/>
                          <a:ea typeface="宋体"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条件运算符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8938">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11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smtClean="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8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smtClean="0">
                          <a:ln>
                            <a:noFill/>
                          </a:ln>
                          <a:solidFill>
                            <a:schemeClr val="tx1"/>
                          </a:solidFill>
                          <a:effectLst/>
                          <a:latin typeface="仿宋_GB2312" pitchFamily="49" charset="-122"/>
                          <a:ea typeface="仿宋_GB2312" pitchFamily="49" charset="-122"/>
                        </a:rPr>
                        <a:t>赋值运算符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0363">
                <a:tc>
                  <a:txBody>
                    <a:bodyPr/>
                    <a:lstStyle/>
                    <a:p>
                      <a:pPr marL="0" marR="0" lvl="0" indent="0" algn="ctr"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smtClean="0">
                          <a:ln>
                            <a:noFill/>
                          </a:ln>
                          <a:solidFill>
                            <a:schemeClr val="tx1"/>
                          </a:solidFill>
                          <a:effectLst/>
                          <a:latin typeface="宋体" pitchFamily="2" charset="-122"/>
                          <a:ea typeface="宋体" pitchFamily="2"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tx1"/>
                          </a:solidFill>
                          <a:effectLst/>
                          <a:latin typeface="宋体" pitchFamily="2" charset="-122"/>
                          <a:ea typeface="宋体" pitchFamily="2" charset="-122"/>
                        </a:rPr>
                        <a:t>&amp;=</a:t>
                      </a:r>
                      <a:r>
                        <a:rPr kumimoji="1" lang="zh-CN" altLang="en-US" sz="1800" b="0"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dirty="0" smtClean="0">
                          <a:ln>
                            <a:noFill/>
                          </a:ln>
                          <a:solidFill>
                            <a:schemeClr val="tx1"/>
                          </a:solidFill>
                          <a:effectLst/>
                          <a:latin typeface="宋体" pitchFamily="2" charset="-122"/>
                          <a:ea typeface="宋体" pitchFamily="2" charset="-122"/>
                        </a:rPr>
                        <a:t>|=</a:t>
                      </a:r>
                      <a:r>
                        <a:rPr kumimoji="1" lang="zh-CN" altLang="en-US" sz="1800" b="0"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dirty="0" smtClean="0">
                          <a:ln>
                            <a:noFill/>
                          </a:ln>
                          <a:solidFill>
                            <a:schemeClr val="tx1"/>
                          </a:solidFill>
                          <a:effectLst/>
                          <a:latin typeface="宋体" pitchFamily="2" charset="-122"/>
                          <a:ea typeface="宋体" pitchFamily="2" charset="-122"/>
                        </a:rPr>
                        <a:t>&lt;&lt;=</a:t>
                      </a:r>
                      <a:r>
                        <a:rPr kumimoji="1" lang="zh-CN" altLang="en-US" sz="1800" b="0"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dirty="0" smtClean="0">
                          <a:ln>
                            <a:noFill/>
                          </a:ln>
                          <a:solidFill>
                            <a:schemeClr val="tx1"/>
                          </a:solidFill>
                          <a:effectLst/>
                          <a:latin typeface="宋体" pitchFamily="2" charset="-122"/>
                          <a:ea typeface="宋体" pitchFamily="2" charset="-122"/>
                        </a:rPr>
                        <a:t>&gt;&gt;=</a:t>
                      </a:r>
                      <a:r>
                        <a:rPr kumimoji="1" lang="zh-CN" altLang="en-US" sz="1800" b="0"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0" i="0" u="none" strike="noStrike" cap="none" normalizeH="0" baseline="0" dirty="0" smtClean="0">
                          <a:ln>
                            <a:noFill/>
                          </a:ln>
                          <a:solidFill>
                            <a:schemeClr val="tx1"/>
                          </a:solidFill>
                          <a:effectLst/>
                          <a:latin typeface="宋体" pitchFamily="2" charset="-122"/>
                          <a:ea typeface="宋体" pitchFamily="2" charset="-122"/>
                        </a:rPr>
                        <a:t>&gt;&gt;&gt;=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2"/>
                  </a:ext>
                </a:extLst>
              </a:tr>
            </a:tbl>
          </a:graphicData>
        </a:graphic>
      </p:graphicFrame>
      <p:sp>
        <p:nvSpPr>
          <p:cNvPr id="54331" name="Rectangle 1083"/>
          <p:cNvSpPr>
            <a:spLocks noGrp="1" noChangeArrowheads="1"/>
          </p:cNvSpPr>
          <p:nvPr>
            <p:ph type="title" idx="4294967295"/>
          </p:nvPr>
        </p:nvSpPr>
        <p:spPr>
          <a:xfrm>
            <a:off x="4572000" y="188640"/>
            <a:ext cx="4572000" cy="533400"/>
          </a:xfrm>
          <a:prstGeom prst="rect">
            <a:avLst/>
          </a:prstGeom>
        </p:spPr>
        <p:txBody>
          <a:bodyPr/>
          <a:lstStyle/>
          <a:p>
            <a:r>
              <a:rPr lang="zh-CN" altLang="en-US" sz="2800" b="1" dirty="0" smtClean="0">
                <a:latin typeface="Times New Roman" pitchFamily="18" charset="0"/>
              </a:rPr>
              <a:t>运算符</a:t>
            </a:r>
            <a:r>
              <a:rPr lang="zh-CN" altLang="en-US" sz="2800" b="1" dirty="0">
                <a:latin typeface="Times New Roman" pitchFamily="18" charset="0"/>
              </a:rPr>
              <a:t>的优先次序</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324448"/>
            <a:ext cx="6614120" cy="533552"/>
          </a:xfrm>
          <a:prstGeom prst="rect">
            <a:avLst/>
          </a:prstGeom>
          <a:ln>
            <a:solidFill>
              <a:schemeClr val="tx1"/>
            </a:solidFill>
          </a:ln>
        </p:spPr>
      </p:pic>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1000"/>
                                  </p:stCondLst>
                                  <p:childTnLst>
                                    <p:set>
                                      <p:cBhvr>
                                        <p:cTn id="6" dur="1" fill="hold">
                                          <p:stCondLst>
                                            <p:cond delay="0"/>
                                          </p:stCondLst>
                                        </p:cTn>
                                        <p:tgtEl>
                                          <p:spTgt spid="54340"/>
                                        </p:tgtEl>
                                        <p:attrNameLst>
                                          <p:attrName>style.visibility</p:attrName>
                                        </p:attrNameLst>
                                      </p:cBhvr>
                                      <p:to>
                                        <p:strVal val="visible"/>
                                      </p:to>
                                    </p:set>
                                    <p:animEffect transition="in" filter="blinds(vertical)">
                                      <p:cBhvr>
                                        <p:cTn id="7" dur="500"/>
                                        <p:tgtEl>
                                          <p:spTgt spid="5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2800" b="1" dirty="0" smtClean="0">
                <a:latin typeface="宋体" charset="-122"/>
              </a:rPr>
              <a:t>语句概述</a:t>
            </a:r>
          </a:p>
        </p:txBody>
      </p:sp>
      <p:sp>
        <p:nvSpPr>
          <p:cNvPr id="19459" name="Rectangle 3"/>
          <p:cNvSpPr>
            <a:spLocks noGrp="1" noChangeArrowheads="1"/>
          </p:cNvSpPr>
          <p:nvPr>
            <p:ph type="body" idx="1"/>
          </p:nvPr>
        </p:nvSpPr>
        <p:spPr>
          <a:xfrm>
            <a:off x="539750" y="1071563"/>
            <a:ext cx="8208963" cy="5453062"/>
          </a:xfrm>
        </p:spPr>
        <p:txBody>
          <a:bodyPr/>
          <a:lstStyle/>
          <a:p>
            <a:pPr eaLnBrk="1" hangingPunct="1"/>
            <a:r>
              <a:rPr lang="en-US" altLang="zh-CN" sz="2400" b="1" dirty="0" smtClean="0">
                <a:solidFill>
                  <a:srgbClr val="0000FF"/>
                </a:solidFill>
              </a:rPr>
              <a:t>Java</a:t>
            </a:r>
            <a:r>
              <a:rPr lang="zh-CN" altLang="en-US" sz="2400" b="1" dirty="0" smtClean="0">
                <a:solidFill>
                  <a:srgbClr val="0000FF"/>
                </a:solidFill>
              </a:rPr>
              <a:t>里的语句可分为以下六类</a:t>
            </a:r>
            <a:endParaRPr lang="zh-CN" altLang="en-US" sz="2400" b="1" dirty="0" smtClean="0"/>
          </a:p>
          <a:p>
            <a:pPr lvl="1" eaLnBrk="1" hangingPunct="1"/>
            <a:r>
              <a:rPr lang="zh-CN" altLang="en-US" sz="2200" dirty="0" smtClean="0">
                <a:solidFill>
                  <a:srgbClr val="FF0000"/>
                </a:solidFill>
              </a:rPr>
              <a:t>方法调用</a:t>
            </a:r>
            <a:r>
              <a:rPr lang="zh-CN" altLang="en-US" sz="2200" dirty="0" smtClean="0"/>
              <a:t>语句：如：</a:t>
            </a:r>
            <a:r>
              <a:rPr lang="en-US" altLang="zh-CN" sz="2200" dirty="0" err="1" smtClean="0"/>
              <a:t>System.out.println</a:t>
            </a:r>
            <a:r>
              <a:rPr lang="en-US" altLang="zh-CN" sz="2200" dirty="0" smtClean="0"/>
              <a:t>(" Hello");</a:t>
            </a:r>
          </a:p>
          <a:p>
            <a:pPr lvl="1" eaLnBrk="1" hangingPunct="1"/>
            <a:r>
              <a:rPr lang="zh-CN" altLang="en-US" sz="2200" dirty="0" smtClean="0">
                <a:solidFill>
                  <a:srgbClr val="FF0000"/>
                </a:solidFill>
              </a:rPr>
              <a:t>表达式</a:t>
            </a:r>
            <a:r>
              <a:rPr lang="zh-CN" altLang="en-US" sz="2200" dirty="0" smtClean="0"/>
              <a:t>语句：表示式尾加上分号。比如赋值语句：</a:t>
            </a:r>
            <a:r>
              <a:rPr lang="en-US" altLang="zh-CN" sz="2200" dirty="0" smtClean="0"/>
              <a:t>x=23;</a:t>
            </a:r>
          </a:p>
          <a:p>
            <a:pPr lvl="1" eaLnBrk="1" hangingPunct="1"/>
            <a:r>
              <a:rPr lang="zh-CN" altLang="en-US" sz="2200" dirty="0" smtClean="0">
                <a:solidFill>
                  <a:srgbClr val="FF0000"/>
                </a:solidFill>
              </a:rPr>
              <a:t>复合</a:t>
            </a:r>
            <a:r>
              <a:rPr lang="zh-CN" altLang="en-US" sz="2200" dirty="0" smtClean="0"/>
              <a:t>语句：可以用{  }把一些语句括起来构成复合语句，  </a:t>
            </a:r>
          </a:p>
          <a:p>
            <a:pPr lvl="2" eaLnBrk="1" hangingPunct="1">
              <a:buFont typeface="Times New Roman" pitchFamily="18" charset="0"/>
              <a:buNone/>
            </a:pPr>
            <a:r>
              <a:rPr lang="zh-CN" altLang="en-US" sz="2000" dirty="0" smtClean="0"/>
              <a:t>如：{   </a:t>
            </a:r>
            <a:r>
              <a:rPr lang="en-US" altLang="zh-CN" sz="2000" dirty="0" smtClean="0"/>
              <a:t>z=123+x;</a:t>
            </a:r>
          </a:p>
          <a:p>
            <a:pPr lvl="2" eaLnBrk="1" hangingPunct="1">
              <a:buFont typeface="Times New Roman" pitchFamily="18" charset="0"/>
              <a:buNone/>
            </a:pPr>
            <a:r>
              <a:rPr lang="en-US" altLang="zh-CN" sz="2000" dirty="0" smtClean="0"/>
              <a:t>           </a:t>
            </a:r>
            <a:r>
              <a:rPr lang="en-US" altLang="zh-CN" sz="2000" dirty="0" err="1" smtClean="0"/>
              <a:t>System.out.println</a:t>
            </a:r>
            <a:r>
              <a:rPr lang="en-US" altLang="zh-CN" sz="2000" dirty="0" smtClean="0"/>
              <a:t>("How are you");</a:t>
            </a:r>
          </a:p>
          <a:p>
            <a:pPr lvl="2" eaLnBrk="1" hangingPunct="1">
              <a:buFont typeface="Times New Roman" pitchFamily="18" charset="0"/>
              <a:buNone/>
            </a:pPr>
            <a:r>
              <a:rPr lang="en-US" altLang="zh-CN" sz="2000" dirty="0" smtClean="0"/>
              <a:t>        }</a:t>
            </a:r>
          </a:p>
          <a:p>
            <a:pPr lvl="1" eaLnBrk="1" hangingPunct="1"/>
            <a:r>
              <a:rPr lang="zh-CN" altLang="en-US" sz="2200" dirty="0" smtClean="0">
                <a:solidFill>
                  <a:srgbClr val="FF0000"/>
                </a:solidFill>
              </a:rPr>
              <a:t>空</a:t>
            </a:r>
            <a:r>
              <a:rPr lang="zh-CN" altLang="en-US" sz="2200" dirty="0" smtClean="0"/>
              <a:t>语句：一个分号也是一条语句，称做空语句。</a:t>
            </a:r>
          </a:p>
          <a:p>
            <a:pPr lvl="1"/>
            <a:r>
              <a:rPr lang="zh-CN" altLang="en-US" sz="2200" dirty="0" smtClean="0">
                <a:solidFill>
                  <a:srgbClr val="FF0000"/>
                </a:solidFill>
              </a:rPr>
              <a:t>控制语句：</a:t>
            </a:r>
            <a:r>
              <a:rPr lang="zh-CN" altLang="en-US" sz="2200" dirty="0" smtClean="0"/>
              <a:t>控制语句分为</a:t>
            </a:r>
            <a:r>
              <a:rPr lang="zh-CN" altLang="en-US" sz="2200" dirty="0" smtClean="0">
                <a:solidFill>
                  <a:srgbClr val="FF0000"/>
                </a:solidFill>
              </a:rPr>
              <a:t>分支语句、开关语句、循环语句和跳转语句</a:t>
            </a:r>
            <a:r>
              <a:rPr lang="zh-CN" altLang="en-US" sz="2200" dirty="0" smtClean="0"/>
              <a:t>。</a:t>
            </a:r>
          </a:p>
          <a:p>
            <a:pPr lvl="1" eaLnBrk="1" hangingPunct="1"/>
            <a:r>
              <a:rPr lang="en-US" altLang="zh-CN" sz="2200" dirty="0" smtClean="0"/>
              <a:t>package</a:t>
            </a:r>
            <a:r>
              <a:rPr lang="zh-CN" altLang="en-US" sz="2200" dirty="0" smtClean="0"/>
              <a:t>语句和 </a:t>
            </a:r>
            <a:r>
              <a:rPr lang="en-US" altLang="zh-CN" sz="2200" dirty="0" smtClean="0"/>
              <a:t>import</a:t>
            </a:r>
            <a:r>
              <a:rPr lang="zh-CN" altLang="en-US" sz="2200" dirty="0" smtClean="0"/>
              <a:t>语句：它们和类、对象有关，将在第</a:t>
            </a:r>
            <a:r>
              <a:rPr lang="en-US" altLang="zh-CN" sz="2200" dirty="0" smtClean="0"/>
              <a:t>3</a:t>
            </a:r>
            <a:r>
              <a:rPr lang="zh-CN" altLang="en-US" sz="2200" dirty="0" smtClean="0"/>
              <a:t>章讲解。</a:t>
            </a:r>
          </a:p>
          <a:p>
            <a:pPr eaLnBrk="1" hangingPunct="1"/>
            <a:endParaRPr lang="zh-CN" altLang="en-US" sz="24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395536" y="1484784"/>
            <a:ext cx="331311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l" eaLnBrk="1" hangingPunct="1"/>
            <a:r>
              <a:rPr lang="en-US" altLang="zh-CN" sz="2800" b="1" dirty="0">
                <a:solidFill>
                  <a:srgbClr val="C00000"/>
                </a:solidFill>
                <a:latin typeface="+mn-lt"/>
                <a:ea typeface="宋体" pitchFamily="2" charset="-122"/>
                <a:cs typeface="Times New Roman" pitchFamily="18" charset="0"/>
              </a:rPr>
              <a:t>if</a:t>
            </a:r>
            <a:r>
              <a:rPr lang="zh-CN" altLang="en-US" sz="2800" b="1" dirty="0" smtClean="0">
                <a:solidFill>
                  <a:srgbClr val="C00000"/>
                </a:solidFill>
                <a:latin typeface="+mn-lt"/>
                <a:ea typeface="宋体" pitchFamily="2" charset="-122"/>
                <a:cs typeface="Times New Roman" pitchFamily="18" charset="0"/>
              </a:rPr>
              <a:t>语句三</a:t>
            </a:r>
            <a:r>
              <a:rPr lang="zh-CN" altLang="en-US" sz="2800" b="1" dirty="0">
                <a:solidFill>
                  <a:srgbClr val="C00000"/>
                </a:solidFill>
                <a:latin typeface="+mn-lt"/>
                <a:ea typeface="宋体" pitchFamily="2" charset="-122"/>
                <a:cs typeface="Times New Roman" pitchFamily="18" charset="0"/>
              </a:rPr>
              <a:t>种格式</a:t>
            </a:r>
            <a:r>
              <a:rPr lang="zh-CN" altLang="en-US" sz="2800" b="1" dirty="0" smtClean="0">
                <a:solidFill>
                  <a:srgbClr val="C00000"/>
                </a:solidFill>
                <a:latin typeface="+mn-lt"/>
                <a:ea typeface="宋体" pitchFamily="2" charset="-122"/>
                <a:cs typeface="Times New Roman" pitchFamily="18" charset="0"/>
              </a:rPr>
              <a:t>：</a:t>
            </a:r>
            <a:endParaRPr lang="en-US" altLang="zh-CN" sz="2800" b="1" dirty="0" smtClean="0">
              <a:solidFill>
                <a:srgbClr val="C00000"/>
              </a:solidFill>
              <a:latin typeface="+mn-lt"/>
              <a:ea typeface="宋体" pitchFamily="2" charset="-122"/>
              <a:cs typeface="Times New Roman" pitchFamily="18" charset="0"/>
            </a:endParaRPr>
          </a:p>
          <a:p>
            <a:pPr algn="l" eaLnBrk="1" hangingPunct="1"/>
            <a:endParaRPr lang="zh-CN" altLang="en-US" b="1" dirty="0">
              <a:latin typeface="+mn-lt"/>
              <a:ea typeface="宋体" pitchFamily="2" charset="-122"/>
              <a:cs typeface="Times New Roman" pitchFamily="18" charset="0"/>
            </a:endParaRPr>
          </a:p>
          <a:p>
            <a:pPr algn="l" eaLnBrk="1" hangingPunct="1"/>
            <a:r>
              <a:rPr lang="en-US" altLang="zh-CN" b="1" dirty="0">
                <a:latin typeface="+mn-lt"/>
                <a:ea typeface="宋体" pitchFamily="2" charset="-122"/>
                <a:cs typeface="Times New Roman" pitchFamily="18" charset="0"/>
              </a:rPr>
              <a:t>1.  </a:t>
            </a:r>
            <a:r>
              <a:rPr lang="en-US" altLang="zh-CN" b="1">
                <a:latin typeface="+mn-lt"/>
                <a:ea typeface="宋体" pitchFamily="2" charset="-122"/>
                <a:cs typeface="Times New Roman" pitchFamily="18" charset="0"/>
              </a:rPr>
              <a:t>if</a:t>
            </a:r>
            <a:r>
              <a:rPr lang="en-US" altLang="zh-CN" b="1" smtClean="0">
                <a:latin typeface="+mn-lt"/>
                <a:ea typeface="宋体" pitchFamily="2" charset="-122"/>
                <a:cs typeface="Times New Roman" pitchFamily="18" charset="0"/>
              </a:rPr>
              <a:t>(</a:t>
            </a:r>
            <a:r>
              <a:rPr lang="zh-CN" altLang="en-US" b="1">
                <a:latin typeface="+mn-lt"/>
                <a:ea typeface="宋体" pitchFamily="2" charset="-122"/>
                <a:cs typeface="Times New Roman" pitchFamily="18" charset="0"/>
              </a:rPr>
              <a:t>条件表达式</a:t>
            </a:r>
            <a:r>
              <a:rPr lang="en-US" altLang="zh-CN" b="1" smtClean="0">
                <a:latin typeface="+mn-lt"/>
                <a:ea typeface="宋体" pitchFamily="2" charset="-122"/>
                <a:cs typeface="Times New Roman" pitchFamily="18" charset="0"/>
              </a:rPr>
              <a:t>){</a:t>
            </a:r>
            <a:endParaRPr lang="en-US" altLang="zh-CN" b="1" dirty="0">
              <a:latin typeface="+mn-lt"/>
              <a:ea typeface="宋体" pitchFamily="2" charset="-122"/>
              <a:cs typeface="Times New Roman" pitchFamily="18" charset="0"/>
            </a:endParaRPr>
          </a:p>
          <a:p>
            <a:pPr algn="l" eaLnBrk="1" hangingPunct="1"/>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algn="l" eaLnBrk="1" hangingPunct="1"/>
            <a:endParaRPr lang="en-US" altLang="zh-CN" b="1" dirty="0">
              <a:latin typeface="+mn-lt"/>
              <a:ea typeface="宋体" pitchFamily="2" charset="-122"/>
              <a:cs typeface="Times New Roman" pitchFamily="18" charset="0"/>
            </a:endParaRPr>
          </a:p>
          <a:p>
            <a:pPr algn="l" eaLnBrk="1" hangingPunct="1"/>
            <a:r>
              <a:rPr lang="en-US" altLang="zh-CN" b="1" dirty="0">
                <a:latin typeface="+mn-lt"/>
                <a:ea typeface="宋体" pitchFamily="2" charset="-122"/>
                <a:cs typeface="Times New Roman" pitchFamily="18" charset="0"/>
              </a:rPr>
              <a:t>2.  if(</a:t>
            </a:r>
            <a:r>
              <a:rPr lang="zh-CN" altLang="en-US" b="1" dirty="0">
                <a:latin typeface="+mn-lt"/>
                <a:ea typeface="宋体" pitchFamily="2" charset="-122"/>
                <a:cs typeface="Times New Roman" pitchFamily="18" charset="0"/>
              </a:rPr>
              <a:t>条件表达式</a:t>
            </a:r>
            <a:r>
              <a:rPr lang="en-US" altLang="zh-CN" b="1" dirty="0">
                <a:latin typeface="+mn-lt"/>
                <a:ea typeface="宋体" pitchFamily="2" charset="-122"/>
                <a:cs typeface="Times New Roman" pitchFamily="18" charset="0"/>
              </a:rPr>
              <a:t>){</a:t>
            </a:r>
          </a:p>
          <a:p>
            <a:pPr algn="l" eaLnBrk="1" hangingPunct="1"/>
            <a:r>
              <a:rPr lang="en-US"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else{</a:t>
            </a:r>
          </a:p>
          <a:p>
            <a:pPr algn="l" eaLnBrk="1" hangingPunct="1"/>
            <a:r>
              <a:rPr lang="en-US"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eaLnBrk="1" hangingPunct="1"/>
            <a:endParaRPr lang="en-US" dirty="0">
              <a:latin typeface="+mn-lt"/>
              <a:ea typeface="宋体" pitchFamily="2" charset="-122"/>
              <a:cs typeface="Times New Roman" pitchFamily="18" charset="0"/>
            </a:endParaRPr>
          </a:p>
          <a:p>
            <a:pPr eaLnBrk="1" hangingPunct="1"/>
            <a:endParaRPr lang="zh-CN" altLang="en-US" dirty="0">
              <a:latin typeface="+mn-lt"/>
              <a:ea typeface="宋体" pitchFamily="2" charset="-122"/>
              <a:cs typeface="Times New Roman" pitchFamily="18" charset="0"/>
            </a:endParaRPr>
          </a:p>
        </p:txBody>
      </p:sp>
      <p:sp>
        <p:nvSpPr>
          <p:cNvPr id="6" name="TextBox 6"/>
          <p:cNvSpPr txBox="1">
            <a:spLocks noChangeArrowheads="1"/>
          </p:cNvSpPr>
          <p:nvPr/>
        </p:nvSpPr>
        <p:spPr bwMode="auto">
          <a:xfrm>
            <a:off x="4930402" y="2204864"/>
            <a:ext cx="3602038"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l" eaLnBrk="1" hangingPunct="1"/>
            <a:r>
              <a:rPr lang="en-US" altLang="zh-CN" b="1" dirty="0">
                <a:latin typeface="+mn-lt"/>
                <a:ea typeface="宋体" pitchFamily="2" charset="-122"/>
                <a:cs typeface="Times New Roman" pitchFamily="18" charset="0"/>
              </a:rPr>
              <a:t>3.  if(</a:t>
            </a:r>
            <a:r>
              <a:rPr lang="zh-CN" altLang="en-US" b="1" dirty="0">
                <a:latin typeface="+mn-lt"/>
                <a:ea typeface="宋体" pitchFamily="2" charset="-122"/>
                <a:cs typeface="Times New Roman" pitchFamily="18" charset="0"/>
              </a:rPr>
              <a:t>条件表达式</a:t>
            </a:r>
            <a:r>
              <a:rPr lang="en-US" altLang="zh-CN" b="1" dirty="0">
                <a:latin typeface="+mn-lt"/>
                <a:ea typeface="宋体" pitchFamily="2" charset="-122"/>
                <a:cs typeface="Times New Roman" pitchFamily="18" charset="0"/>
              </a:rPr>
              <a:t>){</a:t>
            </a:r>
          </a:p>
          <a:p>
            <a:pPr algn="l" eaLnBrk="1" hangingPunct="1"/>
            <a:r>
              <a:rPr lang="en-US"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else if (</a:t>
            </a:r>
            <a:r>
              <a:rPr lang="zh-CN" altLang="en-US" b="1" dirty="0">
                <a:latin typeface="+mn-lt"/>
                <a:ea typeface="宋体" pitchFamily="2" charset="-122"/>
                <a:cs typeface="Times New Roman" pitchFamily="18" charset="0"/>
              </a:rPr>
              <a:t>条件表达式</a:t>
            </a:r>
            <a:r>
              <a:rPr lang="en-US" altLang="zh-CN" b="1" dirty="0">
                <a:latin typeface="+mn-lt"/>
                <a:ea typeface="宋体" pitchFamily="2" charset="-122"/>
                <a:cs typeface="Times New Roman" pitchFamily="18" charset="0"/>
              </a:rPr>
              <a:t>){</a:t>
            </a:r>
          </a:p>
          <a:p>
            <a:pPr algn="l" eaLnBrk="1" hangingPunct="1"/>
            <a:r>
              <a:rPr lang="en-US"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algn="l" eaLnBrk="1" hangingPunct="1"/>
            <a:r>
              <a:rPr lang="zh-CN" altLang="en-US" b="1" dirty="0">
                <a:latin typeface="+mn-lt"/>
                <a:ea typeface="宋体" pitchFamily="2" charset="-122"/>
                <a:cs typeface="Times New Roman" pitchFamily="18" charset="0"/>
              </a:rPr>
              <a:t>       </a:t>
            </a:r>
            <a:r>
              <a:rPr lang="en-US" altLang="zh-CN" b="1" dirty="0">
                <a:solidFill>
                  <a:srgbClr val="FF0000"/>
                </a:solidFill>
                <a:latin typeface="+mn-lt"/>
                <a:ea typeface="宋体" pitchFamily="2" charset="-122"/>
                <a:cs typeface="Times New Roman" pitchFamily="18" charset="0"/>
              </a:rPr>
              <a:t>……</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else{</a:t>
            </a:r>
          </a:p>
          <a:p>
            <a:pPr algn="l" eaLnBrk="1" hangingPunct="1"/>
            <a:r>
              <a:rPr lang="en-US"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执行代码块；</a:t>
            </a:r>
          </a:p>
          <a:p>
            <a:pPr algn="l" eaLnBrk="1" hangingPunct="1"/>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t>
            </a:r>
          </a:p>
          <a:p>
            <a:pPr eaLnBrk="1" hangingPunct="1"/>
            <a:endParaRPr lang="zh-CN" altLang="en-US" sz="2200" b="1" dirty="0">
              <a:latin typeface="+mn-lt"/>
              <a:ea typeface="宋体" pitchFamily="2" charset="-122"/>
              <a:cs typeface="Times New Roman" pitchFamily="18" charset="0"/>
            </a:endParaRPr>
          </a:p>
        </p:txBody>
      </p:sp>
      <p:sp>
        <p:nvSpPr>
          <p:cNvPr id="8" name="Rectangle 2"/>
          <p:cNvSpPr>
            <a:spLocks noGrp="1" noChangeArrowheads="1"/>
          </p:cNvSpPr>
          <p:nvPr>
            <p:ph type="title"/>
          </p:nvPr>
        </p:nvSpPr>
        <p:spPr>
          <a:xfrm>
            <a:off x="2915816" y="188640"/>
            <a:ext cx="5616624" cy="800906"/>
          </a:xfrm>
        </p:spPr>
        <p:txBody>
          <a:bodyPr>
            <a:normAutofit fontScale="90000"/>
          </a:bodyPr>
          <a:lstStyle/>
          <a:p>
            <a:pPr>
              <a:defRPr/>
            </a:pPr>
            <a:r>
              <a:rPr lang="zh-CN" altLang="en-US" b="1" dirty="0">
                <a:latin typeface="+mn-lt"/>
                <a:ea typeface="宋体" pitchFamily="2" charset="-122"/>
                <a:cs typeface="Times New Roman" pitchFamily="18" charset="0"/>
              </a:rPr>
              <a:t>分支</a:t>
            </a:r>
            <a:r>
              <a:rPr lang="zh-CN" altLang="en-US" b="1">
                <a:latin typeface="+mn-lt"/>
                <a:ea typeface="宋体" pitchFamily="2" charset="-122"/>
                <a:cs typeface="Times New Roman" pitchFamily="18" charset="0"/>
              </a:rPr>
              <a:t>语</a:t>
            </a:r>
            <a:r>
              <a:rPr lang="zh-CN" altLang="en-US" b="1" smtClean="0">
                <a:latin typeface="+mn-lt"/>
                <a:ea typeface="宋体" pitchFamily="2" charset="-122"/>
                <a:cs typeface="Times New Roman" pitchFamily="18" charset="0"/>
              </a:rPr>
              <a:t>句</a:t>
            </a:r>
            <a:r>
              <a:rPr lang="en-US" altLang="zh-CN" b="1" smtClean="0">
                <a:latin typeface="+mn-lt"/>
                <a:ea typeface="宋体" pitchFamily="2" charset="-122"/>
                <a:cs typeface="Times New Roman" pitchFamily="18" charset="0"/>
              </a:rPr>
              <a:t>:if</a:t>
            </a:r>
            <a:r>
              <a:rPr lang="zh-CN" altLang="en-US" b="1" smtClean="0">
                <a:latin typeface="+mn-lt"/>
                <a:ea typeface="宋体" pitchFamily="2" charset="-122"/>
                <a:cs typeface="Times New Roman" pitchFamily="18" charset="0"/>
              </a:rPr>
              <a:t>语句</a:t>
            </a: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en-US" altLang="zh-CN" b="1">
                <a:latin typeface="+mn-lt"/>
                <a:ea typeface="宋体" pitchFamily="2" charset="-122"/>
                <a:cs typeface="Times New Roman" pitchFamily="18" charset="0"/>
              </a:rPr>
              <a:t/>
            </a:r>
            <a:br>
              <a:rPr lang="en-US" altLang="zh-CN" b="1">
                <a:latin typeface="+mn-lt"/>
                <a:ea typeface="宋体" pitchFamily="2" charset="-122"/>
                <a:cs typeface="Times New Roman" pitchFamily="18" charset="0"/>
              </a:rPr>
            </a:b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en-US" altLang="zh-CN" b="1">
                <a:latin typeface="+mn-lt"/>
                <a:ea typeface="宋体" pitchFamily="2" charset="-122"/>
                <a:cs typeface="Times New Roman" pitchFamily="18" charset="0"/>
              </a:rPr>
              <a:t/>
            </a:r>
            <a:br>
              <a:rPr lang="en-US" altLang="zh-CN" b="1">
                <a:latin typeface="+mn-lt"/>
                <a:ea typeface="宋体" pitchFamily="2" charset="-122"/>
                <a:cs typeface="Times New Roman" pitchFamily="18" charset="0"/>
              </a:rPr>
            </a:b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en-US" altLang="zh-CN" b="1">
                <a:latin typeface="+mn-lt"/>
                <a:ea typeface="宋体" pitchFamily="2" charset="-122"/>
                <a:cs typeface="Times New Roman" pitchFamily="18" charset="0"/>
              </a:rPr>
              <a:t/>
            </a:r>
            <a:br>
              <a:rPr lang="en-US" altLang="zh-CN" b="1">
                <a:latin typeface="+mn-lt"/>
                <a:ea typeface="宋体" pitchFamily="2" charset="-122"/>
                <a:cs typeface="Times New Roman" pitchFamily="18" charset="0"/>
              </a:rPr>
            </a:b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en-US" altLang="zh-CN" b="1">
                <a:latin typeface="+mn-lt"/>
                <a:ea typeface="宋体" pitchFamily="2" charset="-122"/>
                <a:cs typeface="Times New Roman" pitchFamily="18" charset="0"/>
              </a:rPr>
              <a:t/>
            </a:r>
            <a:br>
              <a:rPr lang="en-US" altLang="zh-CN" b="1">
                <a:latin typeface="+mn-lt"/>
                <a:ea typeface="宋体" pitchFamily="2" charset="-122"/>
                <a:cs typeface="Times New Roman" pitchFamily="18" charset="0"/>
              </a:rPr>
            </a:b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en-US" altLang="zh-CN" b="1">
                <a:latin typeface="+mn-lt"/>
                <a:ea typeface="宋体" pitchFamily="2" charset="-122"/>
                <a:cs typeface="Times New Roman" pitchFamily="18" charset="0"/>
              </a:rPr>
              <a:t/>
            </a:r>
            <a:br>
              <a:rPr lang="en-US" altLang="zh-CN" b="1">
                <a:latin typeface="+mn-lt"/>
                <a:ea typeface="宋体" pitchFamily="2" charset="-122"/>
                <a:cs typeface="Times New Roman" pitchFamily="18" charset="0"/>
              </a:rPr>
            </a:br>
            <a:r>
              <a:rPr lang="en-US" altLang="zh-CN" b="1" smtClean="0">
                <a:latin typeface="+mn-lt"/>
                <a:ea typeface="宋体" pitchFamily="2" charset="-122"/>
                <a:cs typeface="Times New Roman" pitchFamily="18" charset="0"/>
              </a:rPr>
              <a:t/>
            </a:r>
            <a:br>
              <a:rPr lang="en-US" altLang="zh-CN" b="1" smtClean="0">
                <a:latin typeface="+mn-lt"/>
                <a:ea typeface="宋体" pitchFamily="2" charset="-122"/>
                <a:cs typeface="Times New Roman" pitchFamily="18" charset="0"/>
              </a:rPr>
            </a:br>
            <a:r>
              <a:rPr lang="zh-CN" altLang="en-US" b="1" smtClean="0">
                <a:latin typeface="+mn-lt"/>
                <a:ea typeface="宋体" pitchFamily="2" charset="-122"/>
                <a:cs typeface="Times New Roman" pitchFamily="18" charset="0"/>
              </a:rPr>
              <a:t>；</a:t>
            </a:r>
            <a:r>
              <a:rPr lang="en-US" altLang="zh-CN" b="1" smtClean="0">
                <a:latin typeface="+mn-lt"/>
                <a:ea typeface="宋体" pitchFamily="2" charset="-122"/>
                <a:cs typeface="Times New Roman" pitchFamily="18" charset="0"/>
              </a:rPr>
              <a:t>:::</a:t>
            </a:r>
            <a:endParaRPr lang="zh-CN" altLang="en-US" b="1" dirty="0" smtClean="0">
              <a:solidFill>
                <a:schemeClr val="tx1"/>
              </a:solidFill>
              <a:latin typeface="+mn-lt"/>
              <a:ea typeface="宋体" pitchFamily="2" charset="-122"/>
              <a:cs typeface="Times New Roman" pitchFamily="18" charset="0"/>
            </a:endParaRPr>
          </a:p>
        </p:txBody>
      </p:sp>
    </p:spTree>
    <p:extLst>
      <p:ext uri="{BB962C8B-B14F-4D97-AF65-F5344CB8AC3E}">
        <p14:creationId xmlns:p14="http://schemas.microsoft.com/office/powerpoint/2010/main" val="204823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248275"/>
          </a:xfrm>
        </p:spPr>
        <p:txBody>
          <a:bodyPr/>
          <a:lstStyle/>
          <a:p>
            <a:pPr algn="just"/>
            <a:r>
              <a:rPr lang="zh-CN" altLang="en-US" dirty="0" smtClean="0">
                <a:solidFill>
                  <a:srgbClr val="0000FF"/>
                </a:solidFill>
              </a:rPr>
              <a:t>标识符</a:t>
            </a:r>
          </a:p>
          <a:p>
            <a:pPr lvl="1" algn="just"/>
            <a:r>
              <a:rPr lang="zh-CN" altLang="en-US" sz="2800" b="0" dirty="0" smtClean="0"/>
              <a:t>用来标识</a:t>
            </a:r>
            <a:r>
              <a:rPr lang="zh-CN" altLang="en-US" sz="2800" b="0" dirty="0" smtClean="0">
                <a:solidFill>
                  <a:srgbClr val="FF0000"/>
                </a:solidFill>
              </a:rPr>
              <a:t>类名、变量名、方法名、类型名、数组名、文件名</a:t>
            </a:r>
            <a:r>
              <a:rPr lang="zh-CN" altLang="en-US" sz="2800" b="0" dirty="0" smtClean="0"/>
              <a:t>的有效字符序列称为标识符，简单地说，</a:t>
            </a:r>
            <a:r>
              <a:rPr lang="zh-CN" altLang="en-US" sz="2800" b="0" dirty="0" smtClean="0">
                <a:solidFill>
                  <a:srgbClr val="FF0000"/>
                </a:solidFill>
              </a:rPr>
              <a:t>标识符就是一个名字</a:t>
            </a:r>
            <a:r>
              <a:rPr lang="zh-CN" altLang="en-US" sz="2800" b="0" dirty="0" smtClean="0"/>
              <a:t> 。</a:t>
            </a:r>
          </a:p>
          <a:p>
            <a:pPr algn="just"/>
            <a:r>
              <a:rPr lang="en-US" altLang="zh-CN" dirty="0" smtClean="0">
                <a:solidFill>
                  <a:srgbClr val="0000FF"/>
                </a:solidFill>
              </a:rPr>
              <a:t>Java</a:t>
            </a:r>
            <a:r>
              <a:rPr lang="zh-CN" altLang="en-US" dirty="0" smtClean="0">
                <a:solidFill>
                  <a:srgbClr val="0000FF"/>
                </a:solidFill>
              </a:rPr>
              <a:t>语言规定</a:t>
            </a:r>
          </a:p>
          <a:p>
            <a:pPr lvl="1" algn="just"/>
            <a:r>
              <a:rPr lang="zh-CN" altLang="en-US" sz="2800" b="0" dirty="0" smtClean="0"/>
              <a:t>标识符由字母、下划线、</a:t>
            </a:r>
            <a:r>
              <a:rPr lang="zh-CN" altLang="en-US" sz="2800" b="0" dirty="0" smtClean="0">
                <a:solidFill>
                  <a:srgbClr val="FF0000"/>
                </a:solidFill>
              </a:rPr>
              <a:t>美元符号</a:t>
            </a:r>
            <a:r>
              <a:rPr lang="zh-CN" altLang="en-US" sz="2800" b="0" dirty="0" smtClean="0"/>
              <a:t>和数字组成，长度不受限制。</a:t>
            </a:r>
            <a:r>
              <a:rPr lang="en-US" altLang="zh-CN" sz="2800" b="0" dirty="0" smtClean="0"/>
              <a:t>(</a:t>
            </a:r>
            <a:r>
              <a:rPr lang="en-US" altLang="zh-CN" sz="2800" b="0" dirty="0" smtClean="0">
                <a:solidFill>
                  <a:srgbClr val="FF0000"/>
                </a:solidFill>
              </a:rPr>
              <a:t>Java</a:t>
            </a:r>
            <a:r>
              <a:rPr lang="zh-CN" altLang="en-US" sz="2800" b="0" dirty="0" smtClean="0">
                <a:solidFill>
                  <a:srgbClr val="FF0000"/>
                </a:solidFill>
              </a:rPr>
              <a:t>使用的是</a:t>
            </a:r>
            <a:r>
              <a:rPr lang="en-US" altLang="zh-CN" sz="2800" b="0" dirty="0" smtClean="0">
                <a:solidFill>
                  <a:srgbClr val="FF0000"/>
                </a:solidFill>
              </a:rPr>
              <a:t>16</a:t>
            </a:r>
            <a:r>
              <a:rPr lang="zh-CN" altLang="en-US" sz="2800" b="0" dirty="0" smtClean="0">
                <a:solidFill>
                  <a:srgbClr val="FF0000"/>
                </a:solidFill>
              </a:rPr>
              <a:t>位的</a:t>
            </a:r>
            <a:r>
              <a:rPr lang="en-US" altLang="zh-CN" sz="2800" b="0" dirty="0" smtClean="0">
                <a:solidFill>
                  <a:srgbClr val="FF0000"/>
                </a:solidFill>
              </a:rPr>
              <a:t>Unicode</a:t>
            </a:r>
            <a:r>
              <a:rPr lang="zh-CN" altLang="en-US" sz="2800" b="0" dirty="0" smtClean="0">
                <a:solidFill>
                  <a:srgbClr val="FF0000"/>
                </a:solidFill>
              </a:rPr>
              <a:t>字符集</a:t>
            </a:r>
            <a:r>
              <a:rPr lang="en-US" altLang="zh-CN" sz="2800" b="0" dirty="0" smtClean="0"/>
              <a:t>)</a:t>
            </a:r>
          </a:p>
          <a:p>
            <a:pPr lvl="1" algn="just"/>
            <a:r>
              <a:rPr lang="zh-CN" altLang="en-US" sz="2800" b="0" dirty="0" smtClean="0"/>
              <a:t>标识符的</a:t>
            </a:r>
            <a:r>
              <a:rPr lang="zh-CN" altLang="en-US" sz="2800" b="0" dirty="0" smtClean="0">
                <a:solidFill>
                  <a:srgbClr val="FF0000"/>
                </a:solidFill>
              </a:rPr>
              <a:t>第一个字符</a:t>
            </a:r>
            <a:r>
              <a:rPr lang="zh-CN" altLang="en-US" sz="2800" b="0" dirty="0" smtClean="0"/>
              <a:t>不能是数字字符。</a:t>
            </a:r>
          </a:p>
          <a:p>
            <a:pPr lvl="1" algn="just"/>
            <a:r>
              <a:rPr lang="zh-CN" altLang="en-US" sz="2800" b="0" dirty="0" smtClean="0"/>
              <a:t>标识符</a:t>
            </a:r>
            <a:r>
              <a:rPr lang="zh-CN" altLang="en-US" sz="2800" b="0" dirty="0" smtClean="0">
                <a:solidFill>
                  <a:srgbClr val="FF0000"/>
                </a:solidFill>
              </a:rPr>
              <a:t>不能</a:t>
            </a:r>
            <a:r>
              <a:rPr lang="zh-CN" altLang="en-US" sz="2800" b="0" dirty="0" smtClean="0"/>
              <a:t>是关键字。</a:t>
            </a:r>
          </a:p>
          <a:p>
            <a:endParaRPr lang="zh-CN" altLang="en-US" dirty="0"/>
          </a:p>
        </p:txBody>
      </p:sp>
      <p:sp>
        <p:nvSpPr>
          <p:cNvPr id="4" name="标题 1"/>
          <p:cNvSpPr>
            <a:spLocks noGrp="1"/>
          </p:cNvSpPr>
          <p:nvPr>
            <p:ph type="title"/>
          </p:nvPr>
        </p:nvSpPr>
        <p:spPr/>
        <p:txBody>
          <a:bodyPr/>
          <a:lstStyle/>
          <a:p>
            <a:r>
              <a:rPr kumimoji="1" lang="zh-CN" altLang="en-US" b="1" dirty="0" smtClean="0"/>
              <a:t>标识符</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2800" b="1" dirty="0" smtClean="0">
                <a:latin typeface="宋体" charset="-122"/>
              </a:rPr>
              <a:t>if</a:t>
            </a:r>
            <a:r>
              <a:rPr lang="zh-CN" altLang="en-US" sz="2800" b="1" dirty="0" smtClean="0">
                <a:latin typeface="宋体" charset="-122"/>
              </a:rPr>
              <a:t>语句</a:t>
            </a:r>
          </a:p>
        </p:txBody>
      </p:sp>
      <p:sp>
        <p:nvSpPr>
          <p:cNvPr id="21507" name="Rectangle 3"/>
          <p:cNvSpPr>
            <a:spLocks noGrp="1" noChangeArrowheads="1"/>
          </p:cNvSpPr>
          <p:nvPr>
            <p:ph type="body" idx="1"/>
          </p:nvPr>
        </p:nvSpPr>
        <p:spPr>
          <a:xfrm>
            <a:off x="539750" y="1555750"/>
            <a:ext cx="8208963" cy="2809875"/>
          </a:xfrm>
        </p:spPr>
        <p:txBody>
          <a:bodyPr/>
          <a:lstStyle/>
          <a:p>
            <a:pPr eaLnBrk="1" hangingPunct="1">
              <a:lnSpc>
                <a:spcPct val="90000"/>
              </a:lnSpc>
            </a:pPr>
            <a:r>
              <a:rPr lang="en-US" altLang="zh-CN" sz="2400" b="1" smtClean="0">
                <a:solidFill>
                  <a:srgbClr val="0000FF"/>
                </a:solidFill>
              </a:rPr>
              <a:t>if</a:t>
            </a:r>
            <a:r>
              <a:rPr lang="zh-CN" altLang="en-US" sz="2400" b="1" smtClean="0">
                <a:solidFill>
                  <a:srgbClr val="0000FF"/>
                </a:solidFill>
              </a:rPr>
              <a:t>语句是单条件分支语句，</a:t>
            </a:r>
            <a:r>
              <a:rPr lang="zh-CN" altLang="en-US" sz="2400" smtClean="0"/>
              <a:t>即根据一个条件来控制程序执行的流程(如图3.2)。</a:t>
            </a:r>
          </a:p>
          <a:p>
            <a:pPr lvl="1" eaLnBrk="1" hangingPunct="1">
              <a:lnSpc>
                <a:spcPct val="90000"/>
              </a:lnSpc>
            </a:pPr>
            <a:r>
              <a:rPr lang="en-US" altLang="zh-CN" sz="2200" smtClean="0"/>
              <a:t>if </a:t>
            </a:r>
            <a:r>
              <a:rPr lang="zh-CN" altLang="en-US" sz="2200" smtClean="0"/>
              <a:t>语句的语法格式：</a:t>
            </a:r>
          </a:p>
          <a:p>
            <a:pPr lvl="1" eaLnBrk="1" hangingPunct="1">
              <a:lnSpc>
                <a:spcPct val="90000"/>
              </a:lnSpc>
              <a:buFontTx/>
              <a:buNone/>
            </a:pPr>
            <a:r>
              <a:rPr lang="en-US" altLang="zh-CN" sz="2200" b="1" smtClean="0">
                <a:solidFill>
                  <a:srgbClr val="0000FF"/>
                </a:solidFill>
              </a:rPr>
              <a:t>    if（</a:t>
            </a:r>
            <a:r>
              <a:rPr lang="zh-CN" altLang="en-US" sz="2200" b="1" smtClean="0">
                <a:solidFill>
                  <a:srgbClr val="0000FF"/>
                </a:solidFill>
              </a:rPr>
              <a:t>表达式）{ </a:t>
            </a:r>
          </a:p>
          <a:p>
            <a:pPr lvl="1" eaLnBrk="1" hangingPunct="1">
              <a:lnSpc>
                <a:spcPct val="90000"/>
              </a:lnSpc>
              <a:buFontTx/>
              <a:buNone/>
            </a:pPr>
            <a:r>
              <a:rPr lang="zh-CN" altLang="en-US" sz="2200" b="1" smtClean="0">
                <a:solidFill>
                  <a:srgbClr val="0000FF"/>
                </a:solidFill>
              </a:rPr>
              <a:t>         若干语句</a:t>
            </a:r>
          </a:p>
          <a:p>
            <a:pPr lvl="1" eaLnBrk="1" hangingPunct="1">
              <a:lnSpc>
                <a:spcPct val="90000"/>
              </a:lnSpc>
              <a:buFontTx/>
              <a:buNone/>
            </a:pPr>
            <a:r>
              <a:rPr lang="zh-CN" altLang="en-US" sz="2200" b="1" smtClean="0">
                <a:solidFill>
                  <a:srgbClr val="0000FF"/>
                </a:solidFill>
              </a:rPr>
              <a:t>    }</a:t>
            </a:r>
            <a:r>
              <a:rPr lang="zh-CN" altLang="en-US" sz="2200" b="1" smtClean="0"/>
              <a:t> </a:t>
            </a:r>
          </a:p>
          <a:p>
            <a:pPr eaLnBrk="1" hangingPunct="1">
              <a:lnSpc>
                <a:spcPct val="90000"/>
              </a:lnSpc>
              <a:buFont typeface="Wingdings" pitchFamily="2" charset="2"/>
              <a:buNone/>
            </a:pPr>
            <a:r>
              <a:rPr lang="zh-CN" altLang="en-US" sz="2400" b="1" smtClean="0">
                <a:solidFill>
                  <a:srgbClr val="FF0000"/>
                </a:solidFill>
              </a:rPr>
              <a:t> </a:t>
            </a:r>
            <a:endParaRPr lang="zh-CN" altLang="en-US" sz="2400" smtClean="0"/>
          </a:p>
        </p:txBody>
      </p:sp>
      <p:pic>
        <p:nvPicPr>
          <p:cNvPr id="157700" name="Picture 4"/>
          <p:cNvPicPr>
            <a:picLocks noChangeAspect="1" noChangeArrowheads="1"/>
          </p:cNvPicPr>
          <p:nvPr/>
        </p:nvPicPr>
        <p:blipFill>
          <a:blip r:embed="rId2" cstate="print"/>
          <a:srcRect/>
          <a:stretch>
            <a:fillRect/>
          </a:stretch>
        </p:blipFill>
        <p:spPr bwMode="auto">
          <a:xfrm>
            <a:off x="4716463" y="2060575"/>
            <a:ext cx="4032250" cy="3684588"/>
          </a:xfrm>
          <a:prstGeom prst="rect">
            <a:avLst/>
          </a:prstGeom>
          <a:noFill/>
          <a:ln w="9525">
            <a:noFill/>
            <a:miter lim="800000"/>
            <a:headEnd/>
            <a:tailEnd/>
          </a:ln>
        </p:spPr>
      </p:pic>
      <p:sp>
        <p:nvSpPr>
          <p:cNvPr id="157701" name="Rectangle 5"/>
          <p:cNvSpPr>
            <a:spLocks noChangeArrowheads="1"/>
          </p:cNvSpPr>
          <p:nvPr/>
        </p:nvSpPr>
        <p:spPr bwMode="auto">
          <a:xfrm>
            <a:off x="323850" y="4221163"/>
            <a:ext cx="4249738" cy="1212850"/>
          </a:xfrm>
          <a:prstGeom prst="rect">
            <a:avLst/>
          </a:prstGeom>
          <a:noFill/>
          <a:ln w="25400">
            <a:solidFill>
              <a:srgbClr val="800000"/>
            </a:solidFill>
            <a:miter lim="800000"/>
            <a:headEnd/>
            <a:tailEnd/>
          </a:ln>
        </p:spPr>
        <p:txBody>
          <a:bodyPr>
            <a:spAutoFit/>
          </a:bodyPr>
          <a:lstStyle/>
          <a:p>
            <a:r>
              <a:rPr kumimoji="0" lang="zh-CN" altLang="en-US" sz="2400">
                <a:latin typeface="Arial" charset="0"/>
              </a:rPr>
              <a:t>注：</a:t>
            </a:r>
            <a:r>
              <a:rPr kumimoji="0" lang="zh-CN" altLang="en-US" sz="2400" b="0">
                <a:solidFill>
                  <a:srgbClr val="FF0000"/>
                </a:solidFill>
                <a:latin typeface="Arial" charset="0"/>
              </a:rPr>
              <a:t>表达式的值必须是</a:t>
            </a:r>
            <a:r>
              <a:rPr kumimoji="0" lang="en-US" altLang="zh-CN" sz="2400" b="0">
                <a:solidFill>
                  <a:srgbClr val="FF0000"/>
                </a:solidFill>
                <a:latin typeface="Arial" charset="0"/>
              </a:rPr>
              <a:t>boolean</a:t>
            </a:r>
            <a:r>
              <a:rPr kumimoji="0" lang="zh-CN" altLang="en-US" sz="2400" b="0">
                <a:solidFill>
                  <a:srgbClr val="FF0000"/>
                </a:solidFill>
                <a:latin typeface="Arial" charset="0"/>
              </a:rPr>
              <a:t>型的；不能用</a:t>
            </a:r>
            <a:r>
              <a:rPr kumimoji="0" lang="en-US" altLang="zh-CN" sz="2400" b="0">
                <a:solidFill>
                  <a:srgbClr val="FF0000"/>
                </a:solidFill>
                <a:latin typeface="Arial" charset="0"/>
              </a:rPr>
              <a:t>0</a:t>
            </a:r>
            <a:r>
              <a:rPr kumimoji="0" lang="zh-CN" altLang="en-US" sz="2400" b="0">
                <a:solidFill>
                  <a:srgbClr val="FF0000"/>
                </a:solidFill>
                <a:latin typeface="Arial" charset="0"/>
              </a:rPr>
              <a:t>代表</a:t>
            </a:r>
            <a:r>
              <a:rPr kumimoji="0" lang="en-US" altLang="zh-CN" sz="2400" b="0">
                <a:solidFill>
                  <a:srgbClr val="FF0000"/>
                </a:solidFill>
                <a:latin typeface="Arial" charset="0"/>
              </a:rPr>
              <a:t>false</a:t>
            </a:r>
            <a:r>
              <a:rPr kumimoji="0" lang="zh-CN" altLang="en-US" sz="2400" b="0">
                <a:solidFill>
                  <a:srgbClr val="FF0000"/>
                </a:solidFill>
                <a:latin typeface="Arial" charset="0"/>
              </a:rPr>
              <a:t>；用</a:t>
            </a:r>
            <a:r>
              <a:rPr kumimoji="0" lang="en-US" altLang="zh-CN" sz="2400" b="0">
                <a:solidFill>
                  <a:srgbClr val="FF0000"/>
                </a:solidFill>
                <a:latin typeface="Arial" charset="0"/>
              </a:rPr>
              <a:t>1</a:t>
            </a:r>
            <a:r>
              <a:rPr kumimoji="0" lang="zh-CN" altLang="en-US" sz="2400" b="0">
                <a:solidFill>
                  <a:srgbClr val="FF0000"/>
                </a:solidFill>
                <a:latin typeface="Arial" charset="0"/>
              </a:rPr>
              <a:t>代表</a:t>
            </a:r>
            <a:r>
              <a:rPr kumimoji="0" lang="en-US" altLang="zh-CN" sz="2400" b="0">
                <a:solidFill>
                  <a:srgbClr val="FF0000"/>
                </a:solidFill>
                <a:latin typeface="Arial" charset="0"/>
              </a:rPr>
              <a:t>true</a:t>
            </a:r>
            <a:r>
              <a:rPr kumimoji="0" lang="zh-CN" altLang="en-US" sz="2400" b="0">
                <a:solidFill>
                  <a:srgbClr val="FF0000"/>
                </a:solidFill>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7700"/>
                                        </p:tgtEl>
                                        <p:attrNameLst>
                                          <p:attrName>style.visibility</p:attrName>
                                        </p:attrNameLst>
                                      </p:cBhvr>
                                      <p:to>
                                        <p:strVal val="visible"/>
                                      </p:to>
                                    </p:set>
                                    <p:anim calcmode="lin" valueType="num">
                                      <p:cBhvr additive="base">
                                        <p:cTn id="7" dur="500" fill="hold"/>
                                        <p:tgtEl>
                                          <p:spTgt spid="157700"/>
                                        </p:tgtEl>
                                        <p:attrNameLst>
                                          <p:attrName>ppt_x</p:attrName>
                                        </p:attrNameLst>
                                      </p:cBhvr>
                                      <p:tavLst>
                                        <p:tav tm="0">
                                          <p:val>
                                            <p:strVal val="1+#ppt_w/2"/>
                                          </p:val>
                                        </p:tav>
                                        <p:tav tm="100000">
                                          <p:val>
                                            <p:strVal val="#ppt_x"/>
                                          </p:val>
                                        </p:tav>
                                      </p:tavLst>
                                    </p:anim>
                                    <p:anim calcmode="lin" valueType="num">
                                      <p:cBhvr additive="base">
                                        <p:cTn id="8" dur="500" fill="hold"/>
                                        <p:tgtEl>
                                          <p:spTgt spid="157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01"/>
                                        </p:tgtEl>
                                        <p:attrNameLst>
                                          <p:attrName>style.visibility</p:attrName>
                                        </p:attrNameLst>
                                      </p:cBhvr>
                                      <p:to>
                                        <p:strVal val="visible"/>
                                      </p:to>
                                    </p:set>
                                    <p:anim calcmode="lin" valueType="num">
                                      <p:cBhvr additive="base">
                                        <p:cTn id="13" dur="500" fill="hold"/>
                                        <p:tgtEl>
                                          <p:spTgt spid="157701"/>
                                        </p:tgtEl>
                                        <p:attrNameLst>
                                          <p:attrName>ppt_x</p:attrName>
                                        </p:attrNameLst>
                                      </p:cBhvr>
                                      <p:tavLst>
                                        <p:tav tm="0">
                                          <p:val>
                                            <p:strVal val="#ppt_x"/>
                                          </p:val>
                                        </p:tav>
                                        <p:tav tm="100000">
                                          <p:val>
                                            <p:strVal val="#ppt_x"/>
                                          </p:val>
                                        </p:tav>
                                      </p:tavLst>
                                    </p:anim>
                                    <p:anim calcmode="lin" valueType="num">
                                      <p:cBhvr additive="base">
                                        <p:cTn id="14"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2800" b="1" dirty="0" smtClean="0">
                <a:latin typeface="宋体" charset="-122"/>
              </a:rPr>
              <a:t>if-else </a:t>
            </a:r>
            <a:r>
              <a:rPr lang="zh-CN" altLang="en-US" sz="2800" b="1" dirty="0" smtClean="0">
                <a:latin typeface="宋体" charset="-122"/>
              </a:rPr>
              <a:t>语句</a:t>
            </a:r>
          </a:p>
        </p:txBody>
      </p:sp>
      <p:sp>
        <p:nvSpPr>
          <p:cNvPr id="23555" name="Rectangle 3"/>
          <p:cNvSpPr>
            <a:spLocks noGrp="1" noChangeArrowheads="1"/>
          </p:cNvSpPr>
          <p:nvPr>
            <p:ph type="body" idx="1"/>
          </p:nvPr>
        </p:nvSpPr>
        <p:spPr/>
        <p:txBody>
          <a:bodyPr/>
          <a:lstStyle/>
          <a:p>
            <a:pPr eaLnBrk="1" hangingPunct="1"/>
            <a:r>
              <a:rPr lang="en-US" altLang="zh-CN" sz="2400" dirty="0" smtClean="0"/>
              <a:t>if-else </a:t>
            </a:r>
            <a:r>
              <a:rPr lang="zh-CN" altLang="en-US" sz="2400" dirty="0" smtClean="0"/>
              <a:t>语句是单条件双分支语句，即根据一个条件来控制程序执行的流程。</a:t>
            </a:r>
          </a:p>
          <a:p>
            <a:pPr lvl="1" eaLnBrk="1" hangingPunct="1"/>
            <a:r>
              <a:rPr lang="en-US" altLang="zh-CN" sz="2200" b="1" dirty="0" smtClean="0">
                <a:solidFill>
                  <a:srgbClr val="0000FF"/>
                </a:solidFill>
              </a:rPr>
              <a:t>if-else </a:t>
            </a:r>
            <a:r>
              <a:rPr lang="zh-CN" altLang="en-US" sz="2200" b="1" dirty="0" smtClean="0">
                <a:solidFill>
                  <a:srgbClr val="0000FF"/>
                </a:solidFill>
              </a:rPr>
              <a:t>语句的语法格式：</a:t>
            </a:r>
          </a:p>
          <a:p>
            <a:pPr lvl="1" eaLnBrk="1" hangingPunct="1">
              <a:buFontTx/>
              <a:buNone/>
            </a:pPr>
            <a:r>
              <a:rPr lang="en-US" altLang="zh-CN" sz="2200" b="1" dirty="0" smtClean="0">
                <a:solidFill>
                  <a:srgbClr val="0000FF"/>
                </a:solidFill>
              </a:rPr>
              <a:t>  </a:t>
            </a:r>
            <a:r>
              <a:rPr lang="en-US" altLang="zh-CN" sz="2200" b="1" dirty="0" smtClean="0"/>
              <a:t>if</a:t>
            </a:r>
            <a:r>
              <a:rPr lang="zh-CN" altLang="en-US" sz="2200" b="1" dirty="0" smtClean="0"/>
              <a:t>（表达式） {</a:t>
            </a:r>
          </a:p>
          <a:p>
            <a:pPr lvl="1" eaLnBrk="1" hangingPunct="1">
              <a:buFontTx/>
              <a:buNone/>
            </a:pPr>
            <a:r>
              <a:rPr lang="zh-CN" altLang="en-US" sz="2200" b="1" dirty="0" smtClean="0"/>
              <a:t>        若干语句</a:t>
            </a:r>
          </a:p>
          <a:p>
            <a:pPr lvl="1" eaLnBrk="1" hangingPunct="1">
              <a:buFontTx/>
              <a:buNone/>
            </a:pPr>
            <a:r>
              <a:rPr lang="zh-CN" altLang="en-US" sz="2200" b="1" dirty="0" smtClean="0"/>
              <a:t>  }</a:t>
            </a:r>
          </a:p>
          <a:p>
            <a:pPr lvl="1" eaLnBrk="1" hangingPunct="1">
              <a:buFontTx/>
              <a:buNone/>
            </a:pPr>
            <a:r>
              <a:rPr lang="en-US" altLang="zh-CN" sz="2200" b="1" dirty="0" smtClean="0"/>
              <a:t>  else {</a:t>
            </a:r>
          </a:p>
          <a:p>
            <a:pPr lvl="1" eaLnBrk="1" hangingPunct="1">
              <a:buFontTx/>
              <a:buNone/>
            </a:pPr>
            <a:r>
              <a:rPr lang="zh-CN" altLang="en-US" sz="2200" b="1" dirty="0" smtClean="0"/>
              <a:t>       若干语句</a:t>
            </a:r>
          </a:p>
          <a:p>
            <a:pPr lvl="1" eaLnBrk="1" hangingPunct="1">
              <a:buFontTx/>
              <a:buNone/>
            </a:pPr>
            <a:r>
              <a:rPr lang="zh-CN" altLang="en-US" sz="2200" b="1" dirty="0" smtClean="0"/>
              <a:t>  } </a:t>
            </a:r>
          </a:p>
          <a:p>
            <a:pPr eaLnBrk="1" hangingPunct="1"/>
            <a:endParaRPr lang="zh-CN" altLang="en-US" sz="2200" b="1" dirty="0" smtClean="0"/>
          </a:p>
          <a:p>
            <a:pPr eaLnBrk="1" hangingPunct="1"/>
            <a:endParaRPr lang="zh-CN" altLang="en-US" b="1" dirty="0" smtClean="0">
              <a:solidFill>
                <a:srgbClr val="FF0066"/>
              </a:solidFill>
            </a:endParaRPr>
          </a:p>
        </p:txBody>
      </p:sp>
      <p:pic>
        <p:nvPicPr>
          <p:cNvPr id="159748" name="Picture 4"/>
          <p:cNvPicPr>
            <a:picLocks noChangeAspect="1" noChangeArrowheads="1"/>
          </p:cNvPicPr>
          <p:nvPr/>
        </p:nvPicPr>
        <p:blipFill>
          <a:blip r:embed="rId2" cstate="print"/>
          <a:srcRect/>
          <a:stretch>
            <a:fillRect/>
          </a:stretch>
        </p:blipFill>
        <p:spPr bwMode="auto">
          <a:xfrm>
            <a:off x="4572001" y="1803857"/>
            <a:ext cx="4413250" cy="4284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48"/>
                                        </p:tgtEl>
                                        <p:attrNameLst>
                                          <p:attrName>style.visibility</p:attrName>
                                        </p:attrNameLst>
                                      </p:cBhvr>
                                      <p:to>
                                        <p:strVal val="visible"/>
                                      </p:to>
                                    </p:set>
                                    <p:anim calcmode="lin" valueType="num">
                                      <p:cBhvr additive="base">
                                        <p:cTn id="7" dur="500" fill="hold"/>
                                        <p:tgtEl>
                                          <p:spTgt spid="159748"/>
                                        </p:tgtEl>
                                        <p:attrNameLst>
                                          <p:attrName>ppt_x</p:attrName>
                                        </p:attrNameLst>
                                      </p:cBhvr>
                                      <p:tavLst>
                                        <p:tav tm="0">
                                          <p:val>
                                            <p:strVal val="#ppt_x"/>
                                          </p:val>
                                        </p:tav>
                                        <p:tav tm="100000">
                                          <p:val>
                                            <p:strVal val="#ppt_x"/>
                                          </p:val>
                                        </p:tav>
                                      </p:tavLst>
                                    </p:anim>
                                    <p:anim calcmode="lin" valueType="num">
                                      <p:cBhvr additive="base">
                                        <p:cTn id="8" dur="500" fill="hold"/>
                                        <p:tgtEl>
                                          <p:spTgt spid="15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lvl="1" algn="r" rtl="0" fontAlgn="base">
              <a:spcBef>
                <a:spcPct val="0"/>
              </a:spcBef>
              <a:spcAft>
                <a:spcPct val="0"/>
              </a:spcAft>
            </a:pPr>
            <a:r>
              <a:rPr lang="en-US" altLang="zh-CN" sz="2800" b="1" dirty="0" smtClean="0">
                <a:solidFill>
                  <a:schemeClr val="bg1"/>
                </a:solidFill>
                <a:latin typeface="宋体" charset="-122"/>
              </a:rPr>
              <a:t>if-else </a:t>
            </a:r>
            <a:r>
              <a:rPr lang="zh-CN" altLang="en-US" sz="2800" b="1" dirty="0">
                <a:solidFill>
                  <a:schemeClr val="bg1"/>
                </a:solidFill>
                <a:latin typeface="宋体" charset="-122"/>
              </a:rPr>
              <a:t>语句的嵌套</a:t>
            </a:r>
            <a:r>
              <a:rPr lang="en-US" altLang="zh-CN" dirty="0" smtClean="0"/>
              <a:t/>
            </a:r>
            <a:br>
              <a:rPr lang="en-US" altLang="zh-CN" dirty="0" smtClean="0"/>
            </a:br>
            <a:endParaRPr lang="zh-CN" altLang="en-US" sz="2800" b="1" dirty="0" smtClean="0">
              <a:latin typeface="宋体" charset="-122"/>
            </a:endParaRPr>
          </a:p>
        </p:txBody>
      </p:sp>
      <p:sp>
        <p:nvSpPr>
          <p:cNvPr id="25603" name="Rectangle 3"/>
          <p:cNvSpPr>
            <a:spLocks noGrp="1" noChangeArrowheads="1"/>
          </p:cNvSpPr>
          <p:nvPr>
            <p:ph type="body" idx="1"/>
          </p:nvPr>
        </p:nvSpPr>
        <p:spPr/>
        <p:txBody>
          <a:bodyPr/>
          <a:lstStyle/>
          <a:p>
            <a:r>
              <a:rPr lang="en-US" altLang="zh-CN" sz="2400" dirty="0" smtClean="0">
                <a:latin typeface="宋体" charset="-122"/>
              </a:rPr>
              <a:t>if-else </a:t>
            </a:r>
            <a:r>
              <a:rPr lang="zh-CN" altLang="en-US" sz="2400" dirty="0" smtClean="0">
                <a:latin typeface="宋体" charset="-122"/>
              </a:rPr>
              <a:t>语句的嵌套可以实现</a:t>
            </a:r>
            <a:r>
              <a:rPr lang="zh-CN" altLang="en-US" sz="2400" dirty="0" smtClean="0"/>
              <a:t>多条件分支，即根据多个条件来控制程序执行的流程。</a:t>
            </a:r>
          </a:p>
          <a:p>
            <a:pPr lvl="1" eaLnBrk="1" hangingPunct="1"/>
            <a:r>
              <a:rPr lang="en-US" altLang="zh-CN" sz="2200" b="1" dirty="0" smtClean="0">
                <a:solidFill>
                  <a:srgbClr val="0000FF"/>
                </a:solidFill>
              </a:rPr>
              <a:t>if-else </a:t>
            </a:r>
            <a:r>
              <a:rPr lang="en-US" altLang="zh-CN" sz="2200" b="1" dirty="0" err="1" smtClean="0">
                <a:solidFill>
                  <a:srgbClr val="0000FF"/>
                </a:solidFill>
              </a:rPr>
              <a:t>if-else</a:t>
            </a:r>
            <a:r>
              <a:rPr lang="zh-CN" altLang="en-US" sz="2200" b="1" dirty="0" smtClean="0">
                <a:solidFill>
                  <a:srgbClr val="0000FF"/>
                </a:solidFill>
              </a:rPr>
              <a:t>语句的语法格式：</a:t>
            </a:r>
          </a:p>
          <a:p>
            <a:pPr lvl="2" eaLnBrk="1" hangingPunct="1">
              <a:buFont typeface="Times New Roman" pitchFamily="18" charset="0"/>
              <a:buNone/>
            </a:pPr>
            <a:r>
              <a:rPr lang="en-US" altLang="zh-CN" sz="2000" b="1" dirty="0" smtClean="0"/>
              <a:t>if</a:t>
            </a:r>
            <a:r>
              <a:rPr lang="zh-CN" altLang="en-US" sz="2000" b="1" dirty="0" smtClean="0"/>
              <a:t>（表达式) {</a:t>
            </a:r>
          </a:p>
          <a:p>
            <a:pPr lvl="2" eaLnBrk="1" hangingPunct="1">
              <a:buFont typeface="Times New Roman" pitchFamily="18" charset="0"/>
              <a:buNone/>
            </a:pPr>
            <a:r>
              <a:rPr lang="zh-CN" altLang="en-US" sz="2000" b="1" dirty="0" smtClean="0"/>
              <a:t>        若干语句</a:t>
            </a:r>
          </a:p>
          <a:p>
            <a:pPr lvl="2" eaLnBrk="1" hangingPunct="1">
              <a:buFont typeface="Times New Roman" pitchFamily="18" charset="0"/>
              <a:buNone/>
            </a:pPr>
            <a:r>
              <a:rPr lang="zh-CN" altLang="en-US" sz="2000" b="1" dirty="0" smtClean="0"/>
              <a:t> }</a:t>
            </a:r>
          </a:p>
          <a:p>
            <a:pPr lvl="2" eaLnBrk="1" hangingPunct="1">
              <a:buFont typeface="Times New Roman" pitchFamily="18" charset="0"/>
              <a:buNone/>
            </a:pPr>
            <a:r>
              <a:rPr lang="en-US" altLang="zh-CN" sz="2000" b="1" dirty="0" smtClean="0"/>
              <a:t>else if</a:t>
            </a:r>
            <a:r>
              <a:rPr lang="zh-CN" altLang="en-US" sz="2000" b="1" dirty="0" smtClean="0"/>
              <a:t>（表达式) {</a:t>
            </a:r>
          </a:p>
          <a:p>
            <a:pPr lvl="2" eaLnBrk="1" hangingPunct="1">
              <a:buFont typeface="Times New Roman" pitchFamily="18" charset="0"/>
              <a:buNone/>
            </a:pPr>
            <a:r>
              <a:rPr lang="zh-CN" altLang="en-US" sz="2000" b="1" dirty="0" smtClean="0"/>
              <a:t>        若干语句</a:t>
            </a:r>
          </a:p>
          <a:p>
            <a:pPr lvl="2" eaLnBrk="1" hangingPunct="1">
              <a:buFont typeface="Times New Roman" pitchFamily="18" charset="0"/>
              <a:buNone/>
            </a:pPr>
            <a:r>
              <a:rPr lang="zh-CN" altLang="en-US" sz="2000" b="1" dirty="0" smtClean="0"/>
              <a:t> }</a:t>
            </a:r>
          </a:p>
          <a:p>
            <a:pPr lvl="2" eaLnBrk="1" hangingPunct="1">
              <a:buFont typeface="Times New Roman" pitchFamily="18" charset="0"/>
              <a:buNone/>
            </a:pPr>
            <a:r>
              <a:rPr lang="zh-CN" altLang="en-US" sz="2000" b="1" dirty="0" smtClean="0"/>
              <a:t>… …</a:t>
            </a:r>
          </a:p>
          <a:p>
            <a:pPr lvl="2" eaLnBrk="1" hangingPunct="1">
              <a:buFont typeface="Times New Roman" pitchFamily="18" charset="0"/>
              <a:buNone/>
            </a:pPr>
            <a:r>
              <a:rPr lang="en-US" altLang="zh-CN" sz="2000" b="1" dirty="0" smtClean="0"/>
              <a:t>else {</a:t>
            </a:r>
          </a:p>
          <a:p>
            <a:pPr lvl="2" eaLnBrk="1" hangingPunct="1">
              <a:buFont typeface="Times New Roman" pitchFamily="18" charset="0"/>
              <a:buNone/>
            </a:pPr>
            <a:r>
              <a:rPr lang="zh-CN" altLang="en-US" sz="2000" b="1" dirty="0" smtClean="0"/>
              <a:t>      若干语句</a:t>
            </a:r>
          </a:p>
          <a:p>
            <a:pPr lvl="2" eaLnBrk="1" hangingPunct="1">
              <a:buFont typeface="Times New Roman" pitchFamily="18" charset="0"/>
              <a:buNone/>
            </a:pPr>
            <a:r>
              <a:rPr lang="zh-CN" altLang="en-US" sz="2000" b="1" dirty="0" smtClean="0"/>
              <a:t> } </a:t>
            </a:r>
            <a:endParaRPr lang="zh-CN" altLang="en-US" sz="2000" b="1" dirty="0" smtClean="0">
              <a:solidFill>
                <a:srgbClr val="FF0066"/>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b="1" smtClean="0"/>
              <a:t>多分支流程示意图</a:t>
            </a:r>
          </a:p>
        </p:txBody>
      </p:sp>
      <p:pic>
        <p:nvPicPr>
          <p:cNvPr id="4" name="Picture 4"/>
          <p:cNvPicPr>
            <a:picLocks noChangeAspect="1" noChangeArrowheads="1"/>
          </p:cNvPicPr>
          <p:nvPr/>
        </p:nvPicPr>
        <p:blipFill>
          <a:blip r:embed="rId2" cstate="print"/>
          <a:srcRect/>
          <a:stretch>
            <a:fillRect/>
          </a:stretch>
        </p:blipFill>
        <p:spPr bwMode="auto">
          <a:xfrm>
            <a:off x="1259632" y="1556792"/>
            <a:ext cx="6497638" cy="3959225"/>
          </a:xfrm>
          <a:prstGeom prst="rect">
            <a:avLst/>
          </a:prstGeom>
          <a:noFill/>
          <a:ln w="25400">
            <a:solidFill>
              <a:srgbClr val="8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600" b="1" dirty="0" smtClean="0">
                <a:latin typeface="宋体" charset="-122"/>
              </a:rPr>
              <a:t>switch</a:t>
            </a:r>
            <a:r>
              <a:rPr lang="zh-CN" altLang="en-US" sz="3600" b="1" dirty="0" smtClean="0"/>
              <a:t>开关语句</a:t>
            </a:r>
          </a:p>
        </p:txBody>
      </p:sp>
      <p:sp>
        <p:nvSpPr>
          <p:cNvPr id="27651" name="Rectangle 3"/>
          <p:cNvSpPr>
            <a:spLocks noGrp="1" noChangeArrowheads="1"/>
          </p:cNvSpPr>
          <p:nvPr>
            <p:ph type="body" idx="1"/>
          </p:nvPr>
        </p:nvSpPr>
        <p:spPr>
          <a:xfrm>
            <a:off x="251520" y="1124744"/>
            <a:ext cx="8208963" cy="5302250"/>
          </a:xfrm>
        </p:spPr>
        <p:txBody>
          <a:bodyPr/>
          <a:lstStyle/>
          <a:p>
            <a:pPr eaLnBrk="1" hangingPunct="1">
              <a:lnSpc>
                <a:spcPct val="80000"/>
              </a:lnSpc>
            </a:pPr>
            <a:r>
              <a:rPr lang="en-US" altLang="zh-CN" sz="2400" dirty="0" smtClean="0"/>
              <a:t>switch </a:t>
            </a:r>
            <a:r>
              <a:rPr lang="zh-CN" altLang="en-US" sz="2400" dirty="0" smtClean="0"/>
              <a:t>语句是</a:t>
            </a:r>
            <a:r>
              <a:rPr lang="zh-CN" altLang="en-US" sz="2400" dirty="0" smtClean="0">
                <a:solidFill>
                  <a:srgbClr val="FF0000"/>
                </a:solidFill>
              </a:rPr>
              <a:t>单条件多分支</a:t>
            </a:r>
            <a:r>
              <a:rPr lang="zh-CN" altLang="en-US" sz="2400" dirty="0" smtClean="0"/>
              <a:t>的开关语句</a:t>
            </a:r>
          </a:p>
          <a:p>
            <a:pPr lvl="1" eaLnBrk="1" hangingPunct="1">
              <a:lnSpc>
                <a:spcPct val="80000"/>
              </a:lnSpc>
            </a:pPr>
            <a:r>
              <a:rPr lang="zh-CN" altLang="en-US" sz="2200" dirty="0" smtClean="0"/>
              <a:t>它的一般格式定义如下(其中</a:t>
            </a:r>
            <a:r>
              <a:rPr lang="en-US" altLang="zh-CN" sz="2200" dirty="0" smtClean="0"/>
              <a:t>break</a:t>
            </a:r>
            <a:r>
              <a:rPr lang="zh-CN" altLang="en-US" sz="2200" dirty="0" smtClean="0"/>
              <a:t>语句是可选的）： </a:t>
            </a:r>
          </a:p>
          <a:p>
            <a:pPr lvl="2" eaLnBrk="1" hangingPunct="1">
              <a:lnSpc>
                <a:spcPct val="80000"/>
              </a:lnSpc>
              <a:buFont typeface="Times New Roman" pitchFamily="18" charset="0"/>
              <a:buNone/>
            </a:pPr>
            <a:r>
              <a:rPr lang="en-US" altLang="zh-CN" sz="2000" b="1" dirty="0" smtClean="0">
                <a:solidFill>
                  <a:srgbClr val="0000FF"/>
                </a:solidFill>
              </a:rPr>
              <a:t>switch(</a:t>
            </a:r>
            <a:r>
              <a:rPr lang="zh-CN" altLang="en-US" sz="2000" b="1" dirty="0" smtClean="0">
                <a:solidFill>
                  <a:srgbClr val="0000FF"/>
                </a:solidFill>
              </a:rPr>
              <a:t>表达式)</a:t>
            </a:r>
          </a:p>
          <a:p>
            <a:pPr lvl="2" eaLnBrk="1" hangingPunct="1">
              <a:lnSpc>
                <a:spcPct val="80000"/>
              </a:lnSpc>
              <a:buFont typeface="Times New Roman" pitchFamily="18" charset="0"/>
              <a:buNone/>
            </a:pPr>
            <a:r>
              <a:rPr lang="zh-CN" altLang="en-US" sz="2000" b="1" dirty="0" smtClean="0">
                <a:solidFill>
                  <a:srgbClr val="0000FF"/>
                </a:solidFill>
              </a:rPr>
              <a:t>{</a:t>
            </a:r>
          </a:p>
          <a:p>
            <a:pPr lvl="2" eaLnBrk="1" hangingPunct="1">
              <a:lnSpc>
                <a:spcPct val="80000"/>
              </a:lnSpc>
              <a:buFont typeface="Times New Roman" pitchFamily="18" charset="0"/>
              <a:buNone/>
            </a:pPr>
            <a:r>
              <a:rPr lang="zh-CN" altLang="en-US" sz="2000" b="1" dirty="0" smtClean="0">
                <a:solidFill>
                  <a:srgbClr val="0000FF"/>
                </a:solidFill>
              </a:rPr>
              <a:t>   </a:t>
            </a:r>
            <a:r>
              <a:rPr lang="en-US" altLang="zh-CN" sz="2000" b="1" dirty="0" smtClean="0">
                <a:solidFill>
                  <a:srgbClr val="0000FF"/>
                </a:solidFill>
              </a:rPr>
              <a:t>case </a:t>
            </a:r>
            <a:r>
              <a:rPr lang="zh-CN" altLang="en-US" sz="2000" b="1" dirty="0" smtClean="0">
                <a:solidFill>
                  <a:srgbClr val="0000FF"/>
                </a:solidFill>
              </a:rPr>
              <a:t>常量值1:</a:t>
            </a:r>
          </a:p>
          <a:p>
            <a:pPr lvl="2" eaLnBrk="1" hangingPunct="1">
              <a:lnSpc>
                <a:spcPct val="80000"/>
              </a:lnSpc>
              <a:buFont typeface="Times New Roman" pitchFamily="18" charset="0"/>
              <a:buNone/>
            </a:pPr>
            <a:r>
              <a:rPr lang="zh-CN" altLang="en-US" sz="2000" b="1" dirty="0" smtClean="0">
                <a:solidFill>
                  <a:srgbClr val="0000FF"/>
                </a:solidFill>
              </a:rPr>
              <a:t>               若干个语句</a:t>
            </a:r>
          </a:p>
          <a:p>
            <a:pPr lvl="2" eaLnBrk="1" hangingPunct="1">
              <a:lnSpc>
                <a:spcPct val="80000"/>
              </a:lnSpc>
              <a:buFont typeface="Times New Roman" pitchFamily="18" charset="0"/>
              <a:buNone/>
            </a:pPr>
            <a:r>
              <a:rPr lang="zh-CN" altLang="en-US" sz="2000" b="1" dirty="0" smtClean="0">
                <a:solidFill>
                  <a:srgbClr val="0000FF"/>
                </a:solidFill>
              </a:rPr>
              <a:t>               </a:t>
            </a:r>
            <a:r>
              <a:rPr lang="en-US" altLang="zh-CN" sz="2000" b="1" dirty="0" smtClean="0">
                <a:solidFill>
                  <a:srgbClr val="0000FF"/>
                </a:solidFill>
              </a:rPr>
              <a:t>break;</a:t>
            </a:r>
          </a:p>
          <a:p>
            <a:pPr lvl="2" eaLnBrk="1" hangingPunct="1">
              <a:lnSpc>
                <a:spcPct val="80000"/>
              </a:lnSpc>
              <a:buFont typeface="Times New Roman" pitchFamily="18" charset="0"/>
              <a:buNone/>
            </a:pPr>
            <a:r>
              <a:rPr lang="en-US" altLang="zh-CN" sz="2000" b="1" dirty="0" smtClean="0">
                <a:solidFill>
                  <a:srgbClr val="0000FF"/>
                </a:solidFill>
              </a:rPr>
              <a:t>   case  </a:t>
            </a:r>
            <a:r>
              <a:rPr lang="zh-CN" altLang="en-US" sz="2000" b="1" dirty="0" smtClean="0">
                <a:solidFill>
                  <a:srgbClr val="0000FF"/>
                </a:solidFill>
              </a:rPr>
              <a:t>常量值2:</a:t>
            </a:r>
          </a:p>
          <a:p>
            <a:pPr lvl="2" eaLnBrk="1" hangingPunct="1">
              <a:lnSpc>
                <a:spcPct val="80000"/>
              </a:lnSpc>
              <a:buFont typeface="Times New Roman" pitchFamily="18" charset="0"/>
              <a:buNone/>
            </a:pPr>
            <a:r>
              <a:rPr lang="zh-CN" altLang="en-US" sz="2000" b="1" dirty="0" smtClean="0">
                <a:solidFill>
                  <a:srgbClr val="0000FF"/>
                </a:solidFill>
              </a:rPr>
              <a:t>               若干个语句</a:t>
            </a:r>
          </a:p>
          <a:p>
            <a:pPr lvl="2" eaLnBrk="1" hangingPunct="1">
              <a:lnSpc>
                <a:spcPct val="80000"/>
              </a:lnSpc>
              <a:buFont typeface="Times New Roman" pitchFamily="18" charset="0"/>
              <a:buNone/>
            </a:pPr>
            <a:r>
              <a:rPr lang="zh-CN" altLang="en-US" sz="2000" b="1" dirty="0" smtClean="0">
                <a:solidFill>
                  <a:srgbClr val="0000FF"/>
                </a:solidFill>
              </a:rPr>
              <a:t>               </a:t>
            </a:r>
            <a:r>
              <a:rPr lang="en-US" altLang="zh-CN" sz="2000" b="1" dirty="0" smtClean="0">
                <a:solidFill>
                  <a:srgbClr val="0000FF"/>
                </a:solidFill>
              </a:rPr>
              <a:t>break;</a:t>
            </a:r>
          </a:p>
          <a:p>
            <a:pPr lvl="2" eaLnBrk="1" hangingPunct="1">
              <a:lnSpc>
                <a:spcPct val="80000"/>
              </a:lnSpc>
              <a:buFont typeface="Times New Roman" pitchFamily="18" charset="0"/>
              <a:buNone/>
            </a:pPr>
            <a:r>
              <a:rPr lang="en-US" altLang="zh-CN" sz="2000" b="1" dirty="0" smtClean="0">
                <a:solidFill>
                  <a:srgbClr val="0000FF"/>
                </a:solidFill>
              </a:rPr>
              <a:t>    ...</a:t>
            </a:r>
          </a:p>
          <a:p>
            <a:pPr lvl="2" eaLnBrk="1" hangingPunct="1">
              <a:lnSpc>
                <a:spcPct val="80000"/>
              </a:lnSpc>
              <a:buFont typeface="Times New Roman" pitchFamily="18" charset="0"/>
              <a:buNone/>
            </a:pPr>
            <a:r>
              <a:rPr lang="en-US" altLang="zh-CN" sz="2000" b="1" dirty="0" smtClean="0">
                <a:solidFill>
                  <a:srgbClr val="0000FF"/>
                </a:solidFill>
              </a:rPr>
              <a:t>   case  </a:t>
            </a:r>
            <a:r>
              <a:rPr lang="zh-CN" altLang="en-US" sz="2000" b="1" dirty="0" smtClean="0">
                <a:solidFill>
                  <a:srgbClr val="0000FF"/>
                </a:solidFill>
              </a:rPr>
              <a:t>常量值</a:t>
            </a:r>
            <a:r>
              <a:rPr lang="en-US" altLang="zh-CN" sz="2000" b="1" dirty="0" smtClean="0">
                <a:solidFill>
                  <a:srgbClr val="0000FF"/>
                </a:solidFill>
              </a:rPr>
              <a:t>n:</a:t>
            </a:r>
          </a:p>
          <a:p>
            <a:pPr lvl="2" eaLnBrk="1" hangingPunct="1">
              <a:lnSpc>
                <a:spcPct val="80000"/>
              </a:lnSpc>
              <a:buFont typeface="Times New Roman" pitchFamily="18" charset="0"/>
              <a:buNone/>
            </a:pPr>
            <a:r>
              <a:rPr lang="en-US" altLang="zh-CN" sz="2000" b="1" dirty="0" smtClean="0">
                <a:solidFill>
                  <a:srgbClr val="0000FF"/>
                </a:solidFill>
              </a:rPr>
              <a:t>              </a:t>
            </a:r>
            <a:r>
              <a:rPr lang="zh-CN" altLang="en-US" sz="2000" b="1" dirty="0" smtClean="0">
                <a:solidFill>
                  <a:srgbClr val="0000FF"/>
                </a:solidFill>
              </a:rPr>
              <a:t>若干个语句</a:t>
            </a:r>
          </a:p>
          <a:p>
            <a:pPr lvl="2" eaLnBrk="1" hangingPunct="1">
              <a:lnSpc>
                <a:spcPct val="80000"/>
              </a:lnSpc>
              <a:buFont typeface="Times New Roman" pitchFamily="18" charset="0"/>
              <a:buNone/>
            </a:pPr>
            <a:r>
              <a:rPr lang="zh-CN" altLang="en-US" sz="2000" b="1" dirty="0" smtClean="0">
                <a:solidFill>
                  <a:srgbClr val="0000FF"/>
                </a:solidFill>
              </a:rPr>
              <a:t>              </a:t>
            </a:r>
            <a:r>
              <a:rPr lang="en-US" altLang="zh-CN" sz="2000" b="1" dirty="0" smtClean="0">
                <a:solidFill>
                  <a:srgbClr val="0000FF"/>
                </a:solidFill>
              </a:rPr>
              <a:t>break;</a:t>
            </a:r>
          </a:p>
          <a:p>
            <a:pPr lvl="2" eaLnBrk="1" hangingPunct="1">
              <a:lnSpc>
                <a:spcPct val="80000"/>
              </a:lnSpc>
              <a:buFont typeface="Times New Roman" pitchFamily="18" charset="0"/>
              <a:buNone/>
            </a:pPr>
            <a:r>
              <a:rPr lang="en-US" altLang="zh-CN" sz="2000" b="1" dirty="0" smtClean="0">
                <a:solidFill>
                  <a:srgbClr val="0000FF"/>
                </a:solidFill>
              </a:rPr>
              <a:t>   default:</a:t>
            </a:r>
          </a:p>
          <a:p>
            <a:pPr lvl="2" eaLnBrk="1" hangingPunct="1">
              <a:lnSpc>
                <a:spcPct val="80000"/>
              </a:lnSpc>
              <a:buFont typeface="Times New Roman" pitchFamily="18" charset="0"/>
              <a:buNone/>
            </a:pPr>
            <a:r>
              <a:rPr lang="en-US" altLang="zh-CN" sz="2000" b="1" dirty="0" smtClean="0">
                <a:solidFill>
                  <a:srgbClr val="0000FF"/>
                </a:solidFill>
              </a:rPr>
              <a:t>         </a:t>
            </a:r>
            <a:r>
              <a:rPr lang="zh-CN" altLang="en-US" sz="2000" b="1" dirty="0" smtClean="0">
                <a:solidFill>
                  <a:srgbClr val="0000FF"/>
                </a:solidFill>
              </a:rPr>
              <a:t>若干语句</a:t>
            </a:r>
          </a:p>
          <a:p>
            <a:pPr lvl="2" eaLnBrk="1" hangingPunct="1">
              <a:lnSpc>
                <a:spcPct val="80000"/>
              </a:lnSpc>
              <a:buFont typeface="Times New Roman" pitchFamily="18" charset="0"/>
              <a:buNone/>
            </a:pPr>
            <a:r>
              <a:rPr lang="zh-CN" altLang="en-US" sz="2000" b="1" dirty="0" smtClean="0">
                <a:solidFill>
                  <a:srgbClr val="0000FF"/>
                </a:solidFill>
              </a:rPr>
              <a:t>}</a:t>
            </a:r>
            <a:endParaRPr lang="zh-CN" altLang="en-US"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a:xfrm>
            <a:off x="3851920" y="260648"/>
            <a:ext cx="5148666" cy="767008"/>
          </a:xfrm>
        </p:spPr>
        <p:txBody>
          <a:bodyPr/>
          <a:lstStyle/>
          <a:p>
            <a:pPr eaLnBrk="1" hangingPunct="1">
              <a:defRPr/>
            </a:pPr>
            <a:r>
              <a:rPr lang="en-US" altLang="zh-CN" b="1" dirty="0" smtClean="0">
                <a:latin typeface="+mn-lt"/>
                <a:ea typeface="宋体" pitchFamily="2" charset="-122"/>
                <a:cs typeface="Times New Roman" pitchFamily="18" charset="0"/>
              </a:rPr>
              <a:t>switch</a:t>
            </a:r>
            <a:r>
              <a:rPr lang="zh-CN" altLang="en-US" b="1" dirty="0" smtClean="0">
                <a:latin typeface="+mn-lt"/>
                <a:ea typeface="宋体" pitchFamily="2" charset="-122"/>
                <a:cs typeface="Times New Roman" pitchFamily="18" charset="0"/>
              </a:rPr>
              <a:t>语句有关规则</a:t>
            </a:r>
          </a:p>
        </p:txBody>
      </p:sp>
      <p:sp>
        <p:nvSpPr>
          <p:cNvPr id="48131" name="Text Box 3"/>
          <p:cNvSpPr txBox="1">
            <a:spLocks noChangeArrowheads="1"/>
          </p:cNvSpPr>
          <p:nvPr/>
        </p:nvSpPr>
        <p:spPr bwMode="auto">
          <a:xfrm>
            <a:off x="395536" y="1484784"/>
            <a:ext cx="8353425" cy="3970318"/>
          </a:xfrm>
          <a:prstGeom prst="rect">
            <a:avLst/>
          </a:prstGeom>
          <a:noFill/>
          <a:ln w="9525">
            <a:noFill/>
            <a:miter lim="800000"/>
            <a:headEnd/>
            <a:tailEnd/>
          </a:ln>
        </p:spPr>
        <p:txBody>
          <a:bodyPr wrap="square">
            <a:spAutoFit/>
          </a:bodyPr>
          <a:lstStyle/>
          <a:p>
            <a:pPr marL="342900" indent="-342900" algn="l">
              <a:spcBef>
                <a:spcPct val="50000"/>
              </a:spcBef>
              <a:buFont typeface="Wingdings" pitchFamily="2" charset="2"/>
              <a:buChar char="l"/>
            </a:pPr>
            <a:r>
              <a:rPr lang="en-US" altLang="zh-CN" sz="2400" dirty="0" smtClean="0">
                <a:ea typeface="宋体" pitchFamily="2" charset="-122"/>
                <a:cs typeface="Times New Roman" pitchFamily="18" charset="0"/>
              </a:rPr>
              <a:t>switch</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表达式</a:t>
            </a:r>
            <a:r>
              <a:rPr lang="en-US" altLang="zh-CN" sz="2400" dirty="0">
                <a:ea typeface="宋体" pitchFamily="2" charset="-122"/>
                <a:cs typeface="Times New Roman" pitchFamily="18" charset="0"/>
              </a:rPr>
              <a:t>)</a:t>
            </a:r>
            <a:r>
              <a:rPr lang="zh-CN" altLang="en-US" sz="2400" dirty="0">
                <a:ea typeface="宋体" pitchFamily="2" charset="-122"/>
                <a:cs typeface="Times New Roman" pitchFamily="18" charset="0"/>
              </a:rPr>
              <a:t>中表达式的</a:t>
            </a:r>
            <a:r>
              <a:rPr lang="zh-CN" altLang="en-US" sz="2400" b="1" dirty="0">
                <a:solidFill>
                  <a:srgbClr val="0000FF"/>
                </a:solidFill>
                <a:ea typeface="宋体" pitchFamily="2" charset="-122"/>
                <a:cs typeface="Times New Roman" pitchFamily="18" charset="0"/>
              </a:rPr>
              <a:t>返回值</a:t>
            </a:r>
            <a:r>
              <a:rPr lang="zh-CN" altLang="en-US" sz="2400" dirty="0">
                <a:ea typeface="宋体" pitchFamily="2" charset="-122"/>
                <a:cs typeface="Times New Roman" pitchFamily="18" charset="0"/>
              </a:rPr>
              <a:t>必须是下述几种类型之一</a:t>
            </a:r>
            <a:r>
              <a:rPr lang="zh-CN" altLang="en-US" sz="2400" dirty="0" smtClean="0">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byte</a:t>
            </a:r>
            <a:r>
              <a:rPr lang="zh-CN" altLang="en-US" sz="2400" b="1" dirty="0" smtClean="0">
                <a:solidFill>
                  <a:srgbClr val="C00000"/>
                </a:solidFill>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short</a:t>
            </a:r>
            <a:r>
              <a:rPr lang="zh-CN" altLang="en-US" sz="2400" b="1" dirty="0">
                <a:solidFill>
                  <a:srgbClr val="C00000"/>
                </a:solidFill>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char</a:t>
            </a:r>
            <a:r>
              <a:rPr lang="zh-CN" altLang="en-US" sz="2400" b="1" dirty="0" smtClean="0">
                <a:solidFill>
                  <a:srgbClr val="C00000"/>
                </a:solidFill>
                <a:ea typeface="宋体" pitchFamily="2" charset="-122"/>
                <a:cs typeface="Times New Roman" pitchFamily="18" charset="0"/>
              </a:rPr>
              <a:t>，</a:t>
            </a:r>
            <a:r>
              <a:rPr lang="en-US" altLang="zh-CN" sz="2400" b="1" dirty="0" err="1" smtClean="0">
                <a:solidFill>
                  <a:srgbClr val="C00000"/>
                </a:solidFill>
                <a:ea typeface="宋体" pitchFamily="2" charset="-122"/>
                <a:cs typeface="Times New Roman" pitchFamily="18" charset="0"/>
              </a:rPr>
              <a:t>int</a:t>
            </a:r>
            <a:r>
              <a:rPr lang="zh-CN" altLang="en-US" sz="2400" b="1" dirty="0" smtClean="0">
                <a:solidFill>
                  <a:srgbClr val="C00000"/>
                </a:solidFill>
                <a:ea typeface="宋体" pitchFamily="2" charset="-122"/>
                <a:cs typeface="Times New Roman" pitchFamily="18" charset="0"/>
              </a:rPr>
              <a:t>，枚举</a:t>
            </a:r>
            <a:r>
              <a:rPr lang="zh-CN" altLang="en-US" sz="2400" b="1" dirty="0">
                <a:solidFill>
                  <a:srgbClr val="C00000"/>
                </a:solidFill>
                <a:ea typeface="宋体" pitchFamily="2" charset="-122"/>
                <a:cs typeface="Times New Roman" pitchFamily="18" charset="0"/>
              </a:rPr>
              <a:t>，</a:t>
            </a:r>
            <a:r>
              <a:rPr lang="en-US" altLang="zh-CN" sz="2400" b="1" dirty="0" smtClean="0">
                <a:solidFill>
                  <a:srgbClr val="C00000"/>
                </a:solidFill>
                <a:ea typeface="宋体" pitchFamily="2" charset="-122"/>
                <a:cs typeface="Times New Roman" pitchFamily="18" charset="0"/>
              </a:rPr>
              <a:t>String</a:t>
            </a:r>
            <a:r>
              <a:rPr lang="zh-CN" altLang="en-US" sz="2400" dirty="0" smtClean="0">
                <a:solidFill>
                  <a:srgbClr val="C00000"/>
                </a:solidFill>
                <a:ea typeface="宋体" pitchFamily="2" charset="-122"/>
                <a:cs typeface="Times New Roman" pitchFamily="18" charset="0"/>
              </a:rPr>
              <a:t>；</a:t>
            </a:r>
            <a:endParaRPr lang="zh-CN" altLang="en-US" sz="2400" dirty="0">
              <a:solidFill>
                <a:srgbClr val="C00000"/>
              </a:solidFill>
              <a:ea typeface="宋体" pitchFamily="2" charset="-122"/>
              <a:cs typeface="Times New Roman" pitchFamily="18" charset="0"/>
            </a:endParaRPr>
          </a:p>
          <a:p>
            <a:pPr marL="457200" indent="-457200" algn="l">
              <a:spcBef>
                <a:spcPct val="50000"/>
              </a:spcBef>
              <a:buFont typeface="Wingdings" pitchFamily="2" charset="2"/>
              <a:buChar char="l"/>
            </a:pPr>
            <a:r>
              <a:rPr lang="en-US" altLang="zh-CN" sz="2400" dirty="0">
                <a:ea typeface="宋体" pitchFamily="2" charset="-122"/>
                <a:cs typeface="Times New Roman" pitchFamily="18" charset="0"/>
              </a:rPr>
              <a:t>case</a:t>
            </a:r>
            <a:r>
              <a:rPr lang="zh-CN" altLang="en-US" sz="2400" dirty="0">
                <a:ea typeface="宋体" pitchFamily="2" charset="-122"/>
                <a:cs typeface="Times New Roman" pitchFamily="18" charset="0"/>
              </a:rPr>
              <a:t>子句中的值必须是</a:t>
            </a:r>
            <a:r>
              <a:rPr lang="zh-CN" altLang="en-US" sz="2400" b="1" dirty="0">
                <a:solidFill>
                  <a:srgbClr val="C00000"/>
                </a:solidFill>
                <a:ea typeface="宋体" pitchFamily="2" charset="-122"/>
                <a:cs typeface="Times New Roman" pitchFamily="18" charset="0"/>
              </a:rPr>
              <a:t>常量</a:t>
            </a:r>
            <a:r>
              <a:rPr lang="zh-CN" altLang="en-US" sz="2400" dirty="0">
                <a:ea typeface="宋体" pitchFamily="2" charset="-122"/>
                <a:cs typeface="Times New Roman" pitchFamily="18" charset="0"/>
              </a:rPr>
              <a:t>，且所有</a:t>
            </a:r>
            <a:r>
              <a:rPr lang="en-US" altLang="zh-CN" sz="2400" dirty="0">
                <a:ea typeface="宋体" pitchFamily="2" charset="-122"/>
                <a:cs typeface="Times New Roman" pitchFamily="18" charset="0"/>
              </a:rPr>
              <a:t>case</a:t>
            </a:r>
            <a:r>
              <a:rPr lang="zh-CN" altLang="en-US" sz="2400" dirty="0">
                <a:ea typeface="宋体" pitchFamily="2" charset="-122"/>
                <a:cs typeface="Times New Roman" pitchFamily="18" charset="0"/>
              </a:rPr>
              <a:t>子句中的值应是不同的；</a:t>
            </a:r>
          </a:p>
          <a:p>
            <a:pPr marL="457200" indent="-457200" algn="l">
              <a:spcBef>
                <a:spcPct val="50000"/>
              </a:spcBef>
              <a:buFont typeface="Wingdings" pitchFamily="2" charset="2"/>
              <a:buChar char="l"/>
            </a:pPr>
            <a:r>
              <a:rPr lang="en-US" altLang="zh-CN" sz="2400" dirty="0">
                <a:ea typeface="宋体" pitchFamily="2" charset="-122"/>
                <a:cs typeface="Times New Roman" pitchFamily="18" charset="0"/>
              </a:rPr>
              <a:t>default</a:t>
            </a:r>
            <a:r>
              <a:rPr lang="zh-CN" altLang="en-US" sz="2400" dirty="0">
                <a:ea typeface="宋体" pitchFamily="2" charset="-122"/>
                <a:cs typeface="Times New Roman" pitchFamily="18" charset="0"/>
              </a:rPr>
              <a:t>子句</a:t>
            </a:r>
            <a:r>
              <a:rPr lang="zh-CN" altLang="en-US" sz="2400" dirty="0" smtClean="0">
                <a:ea typeface="宋体" pitchFamily="2" charset="-122"/>
                <a:cs typeface="Times New Roman" pitchFamily="18" charset="0"/>
              </a:rPr>
              <a:t>是</a:t>
            </a:r>
            <a:r>
              <a:rPr lang="zh-CN" altLang="en-US" sz="2400" b="1" dirty="0" smtClean="0">
                <a:solidFill>
                  <a:srgbClr val="C00000"/>
                </a:solidFill>
                <a:ea typeface="宋体" pitchFamily="2" charset="-122"/>
                <a:cs typeface="Times New Roman" pitchFamily="18" charset="0"/>
              </a:rPr>
              <a:t>可任选的</a:t>
            </a:r>
            <a:r>
              <a:rPr lang="zh-CN" altLang="en-US" sz="2400" dirty="0" smtClean="0">
                <a:ea typeface="宋体" pitchFamily="2" charset="-122"/>
                <a:cs typeface="Times New Roman" pitchFamily="18" charset="0"/>
              </a:rPr>
              <a:t>，当没有匹配的</a:t>
            </a:r>
            <a:r>
              <a:rPr lang="en-US" altLang="zh-CN" sz="2400" dirty="0" smtClean="0">
                <a:ea typeface="宋体" pitchFamily="2" charset="-122"/>
                <a:cs typeface="Times New Roman" pitchFamily="18" charset="0"/>
              </a:rPr>
              <a:t>case</a:t>
            </a:r>
            <a:r>
              <a:rPr lang="zh-CN" altLang="en-US" sz="2400" dirty="0" smtClean="0">
                <a:ea typeface="宋体" pitchFamily="2" charset="-122"/>
                <a:cs typeface="Times New Roman" pitchFamily="18" charset="0"/>
              </a:rPr>
              <a:t>时，执行</a:t>
            </a:r>
            <a:r>
              <a:rPr lang="en-US" altLang="zh-CN" sz="2400" dirty="0" smtClean="0">
                <a:ea typeface="宋体" pitchFamily="2" charset="-122"/>
                <a:cs typeface="Times New Roman" pitchFamily="18" charset="0"/>
              </a:rPr>
              <a:t>default</a:t>
            </a:r>
            <a:endParaRPr lang="zh-CN" altLang="en-US" sz="2400" dirty="0">
              <a:ea typeface="宋体" pitchFamily="2" charset="-122"/>
              <a:cs typeface="Times New Roman" pitchFamily="18" charset="0"/>
            </a:endParaRPr>
          </a:p>
          <a:p>
            <a:pPr marL="457200" indent="-457200" algn="l">
              <a:spcBef>
                <a:spcPct val="50000"/>
              </a:spcBef>
              <a:buFont typeface="Wingdings" pitchFamily="2" charset="2"/>
              <a:buChar char="l"/>
            </a:pPr>
            <a:r>
              <a:rPr lang="en-US" altLang="zh-CN" sz="2400" dirty="0">
                <a:solidFill>
                  <a:srgbClr val="FF0000"/>
                </a:solidFill>
                <a:ea typeface="宋体" pitchFamily="2" charset="-122"/>
                <a:cs typeface="Times New Roman" pitchFamily="18" charset="0"/>
              </a:rPr>
              <a:t>break</a:t>
            </a:r>
            <a:r>
              <a:rPr lang="zh-CN" altLang="en-US" sz="2400" dirty="0">
                <a:solidFill>
                  <a:srgbClr val="FF0000"/>
                </a:solidFill>
                <a:ea typeface="宋体" pitchFamily="2" charset="-122"/>
                <a:cs typeface="Times New Roman" pitchFamily="18" charset="0"/>
              </a:rPr>
              <a:t>语句用来在执行完一个</a:t>
            </a:r>
            <a:r>
              <a:rPr lang="en-US" altLang="zh-CN" sz="2400" dirty="0">
                <a:solidFill>
                  <a:srgbClr val="FF0000"/>
                </a:solidFill>
                <a:ea typeface="宋体" pitchFamily="2" charset="-122"/>
                <a:cs typeface="Times New Roman" pitchFamily="18" charset="0"/>
              </a:rPr>
              <a:t>case</a:t>
            </a:r>
            <a:r>
              <a:rPr lang="zh-CN" altLang="en-US" sz="2400" dirty="0">
                <a:solidFill>
                  <a:srgbClr val="FF0000"/>
                </a:solidFill>
                <a:ea typeface="宋体" pitchFamily="2" charset="-122"/>
                <a:cs typeface="Times New Roman" pitchFamily="18" charset="0"/>
              </a:rPr>
              <a:t>分支后使程序跳出</a:t>
            </a:r>
            <a:r>
              <a:rPr lang="en-US" altLang="zh-CN" sz="2400" dirty="0">
                <a:solidFill>
                  <a:srgbClr val="FF0000"/>
                </a:solidFill>
                <a:ea typeface="宋体" pitchFamily="2" charset="-122"/>
                <a:cs typeface="Times New Roman" pitchFamily="18" charset="0"/>
              </a:rPr>
              <a:t>switch</a:t>
            </a:r>
            <a:r>
              <a:rPr lang="zh-CN" altLang="en-US" sz="2400" dirty="0">
                <a:solidFill>
                  <a:srgbClr val="FF0000"/>
                </a:solidFill>
                <a:ea typeface="宋体" pitchFamily="2" charset="-122"/>
                <a:cs typeface="Times New Roman" pitchFamily="18" charset="0"/>
              </a:rPr>
              <a:t>语句块</a:t>
            </a:r>
            <a:r>
              <a:rPr lang="zh-CN" altLang="en-US" sz="2400" dirty="0" smtClean="0">
                <a:ea typeface="宋体" pitchFamily="2" charset="-122"/>
                <a:cs typeface="Times New Roman" pitchFamily="18" charset="0"/>
              </a:rPr>
              <a:t>；如果没有</a:t>
            </a:r>
            <a:r>
              <a:rPr lang="en-US" altLang="zh-CN" sz="2400" dirty="0" smtClean="0">
                <a:ea typeface="宋体" pitchFamily="2" charset="-122"/>
                <a:cs typeface="Times New Roman" pitchFamily="18" charset="0"/>
              </a:rPr>
              <a:t>break</a:t>
            </a:r>
            <a:r>
              <a:rPr lang="zh-CN" altLang="en-US" sz="2400" dirty="0" smtClean="0">
                <a:ea typeface="宋体" pitchFamily="2" charset="-122"/>
                <a:cs typeface="Times New Roman" pitchFamily="18" charset="0"/>
              </a:rPr>
              <a:t>，程序会顺序执行到</a:t>
            </a:r>
            <a:r>
              <a:rPr lang="en-US" altLang="zh-CN" sz="2400" dirty="0" smtClean="0">
                <a:ea typeface="宋体" pitchFamily="2" charset="-122"/>
                <a:cs typeface="Times New Roman" pitchFamily="18" charset="0"/>
              </a:rPr>
              <a:t>switch</a:t>
            </a:r>
            <a:r>
              <a:rPr lang="zh-CN" altLang="en-US" sz="2400" dirty="0" smtClean="0">
                <a:ea typeface="宋体" pitchFamily="2" charset="-122"/>
                <a:cs typeface="Times New Roman" pitchFamily="18" charset="0"/>
              </a:rPr>
              <a:t>结尾</a:t>
            </a: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16709173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Box 5"/>
          <p:cNvSpPr txBox="1">
            <a:spLocks noChangeArrowheads="1"/>
          </p:cNvSpPr>
          <p:nvPr/>
        </p:nvSpPr>
        <p:spPr bwMode="auto">
          <a:xfrm>
            <a:off x="4103440" y="188640"/>
            <a:ext cx="5040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eaLnBrk="1" hangingPunct="1"/>
            <a:r>
              <a:rPr lang="en-US" altLang="zh-CN" sz="3600" b="1" dirty="0">
                <a:solidFill>
                  <a:schemeClr val="bg1"/>
                </a:solidFill>
                <a:latin typeface="+mn-lt"/>
              </a:rPr>
              <a:t>switch</a:t>
            </a:r>
            <a:r>
              <a:rPr lang="zh-CN" altLang="en-US" sz="3600" b="1" dirty="0">
                <a:solidFill>
                  <a:schemeClr val="bg1"/>
                </a:solidFill>
                <a:latin typeface="+mn-lt"/>
              </a:rPr>
              <a:t>和</a:t>
            </a:r>
            <a:r>
              <a:rPr lang="en-US" altLang="zh-CN" sz="3600" b="1" dirty="0">
                <a:solidFill>
                  <a:schemeClr val="bg1"/>
                </a:solidFill>
                <a:latin typeface="+mn-lt"/>
              </a:rPr>
              <a:t>if</a:t>
            </a:r>
            <a:r>
              <a:rPr lang="zh-CN" altLang="en-US" sz="3600" b="1" dirty="0">
                <a:solidFill>
                  <a:schemeClr val="bg1"/>
                </a:solidFill>
                <a:latin typeface="+mn-lt"/>
              </a:rPr>
              <a:t>语句的对比</a:t>
            </a:r>
          </a:p>
        </p:txBody>
      </p:sp>
      <p:sp>
        <p:nvSpPr>
          <p:cNvPr id="48133" name="TextBox 6"/>
          <p:cNvSpPr txBox="1">
            <a:spLocks noChangeArrowheads="1"/>
          </p:cNvSpPr>
          <p:nvPr/>
        </p:nvSpPr>
        <p:spPr bwMode="auto">
          <a:xfrm>
            <a:off x="611560" y="1484784"/>
            <a:ext cx="792321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宋体" charset="-122"/>
              </a:defRPr>
            </a:lvl1pPr>
            <a:lvl2pPr marL="742950" indent="-285750" eaLnBrk="0" hangingPunct="0">
              <a:defRPr sz="2400">
                <a:solidFill>
                  <a:schemeClr val="tx1"/>
                </a:solidFill>
                <a:latin typeface="Arial" charset="0"/>
                <a:ea typeface="宋体" charset="-122"/>
              </a:defRPr>
            </a:lvl2pPr>
            <a:lvl3pPr marL="1143000" indent="-228600" eaLnBrk="0" hangingPunct="0">
              <a:defRPr sz="2400">
                <a:solidFill>
                  <a:schemeClr val="tx1"/>
                </a:solidFill>
                <a:latin typeface="Arial" charset="0"/>
                <a:ea typeface="宋体" charset="-122"/>
              </a:defRPr>
            </a:lvl3pPr>
            <a:lvl4pPr marL="1600200" indent="-228600" eaLnBrk="0" hangingPunct="0">
              <a:defRPr sz="2400">
                <a:solidFill>
                  <a:schemeClr val="tx1"/>
                </a:solidFill>
                <a:latin typeface="Arial" charset="0"/>
                <a:ea typeface="宋体" charset="-122"/>
              </a:defRPr>
            </a:lvl4pPr>
            <a:lvl5pPr marL="2057400" indent="-228600" eaLnBrk="0" hangingPunct="0">
              <a:defRPr sz="2400">
                <a:solidFill>
                  <a:schemeClr val="tx1"/>
                </a:solidFill>
                <a:latin typeface="Arial" charset="0"/>
                <a:ea typeface="宋体" charset="-122"/>
              </a:defRPr>
            </a:lvl5pPr>
            <a:lvl6pPr marL="2514600" indent="-228600" eaLnBrk="0" fontAlgn="base" hangingPunct="0">
              <a:spcBef>
                <a:spcPct val="0"/>
              </a:spcBef>
              <a:spcAft>
                <a:spcPct val="0"/>
              </a:spcAft>
              <a:defRPr sz="2400">
                <a:solidFill>
                  <a:schemeClr val="tx1"/>
                </a:solidFill>
                <a:latin typeface="Arial" charset="0"/>
                <a:ea typeface="宋体" charset="-122"/>
              </a:defRPr>
            </a:lvl6pPr>
            <a:lvl7pPr marL="2971800" indent="-228600" eaLnBrk="0" fontAlgn="base" hangingPunct="0">
              <a:spcBef>
                <a:spcPct val="0"/>
              </a:spcBef>
              <a:spcAft>
                <a:spcPct val="0"/>
              </a:spcAft>
              <a:defRPr sz="2400">
                <a:solidFill>
                  <a:schemeClr val="tx1"/>
                </a:solidFill>
                <a:latin typeface="Arial" charset="0"/>
                <a:ea typeface="宋体" charset="-122"/>
              </a:defRPr>
            </a:lvl7pPr>
            <a:lvl8pPr marL="3429000" indent="-228600" eaLnBrk="0" fontAlgn="base" hangingPunct="0">
              <a:spcBef>
                <a:spcPct val="0"/>
              </a:spcBef>
              <a:spcAft>
                <a:spcPct val="0"/>
              </a:spcAft>
              <a:defRPr sz="2400">
                <a:solidFill>
                  <a:schemeClr val="tx1"/>
                </a:solidFill>
                <a:latin typeface="Arial" charset="0"/>
                <a:ea typeface="宋体" charset="-122"/>
              </a:defRPr>
            </a:lvl8pPr>
            <a:lvl9pPr marL="3886200" indent="-228600" eaLnBrk="0" fontAlgn="base" hangingPunct="0">
              <a:spcBef>
                <a:spcPct val="0"/>
              </a:spcBef>
              <a:spcAft>
                <a:spcPct val="0"/>
              </a:spcAft>
              <a:defRPr sz="2400">
                <a:solidFill>
                  <a:schemeClr val="tx1"/>
                </a:solidFill>
                <a:latin typeface="Arial" charset="0"/>
                <a:ea typeface="宋体" charset="-122"/>
              </a:defRPr>
            </a:lvl9pPr>
          </a:lstStyle>
          <a:p>
            <a:pPr algn="l" eaLnBrk="1" hangingPunct="1"/>
            <a:r>
              <a:rPr lang="en-US" altLang="zh-CN" dirty="0">
                <a:solidFill>
                  <a:srgbClr val="FF0000"/>
                </a:solidFill>
                <a:latin typeface="+mn-lt"/>
              </a:rPr>
              <a:t>if</a:t>
            </a:r>
            <a:r>
              <a:rPr lang="zh-CN" altLang="en-US" dirty="0">
                <a:solidFill>
                  <a:srgbClr val="FF0000"/>
                </a:solidFill>
                <a:latin typeface="+mn-lt"/>
              </a:rPr>
              <a:t>和</a:t>
            </a:r>
            <a:r>
              <a:rPr lang="en-US" altLang="zh-CN" dirty="0">
                <a:solidFill>
                  <a:srgbClr val="FF0000"/>
                </a:solidFill>
                <a:latin typeface="+mn-lt"/>
              </a:rPr>
              <a:t>switch</a:t>
            </a:r>
            <a:r>
              <a:rPr lang="zh-CN" altLang="en-US" dirty="0">
                <a:solidFill>
                  <a:srgbClr val="FF0000"/>
                </a:solidFill>
                <a:latin typeface="+mn-lt"/>
              </a:rPr>
              <a:t>语句很像，具体什么场景下，应用哪个语句呢？</a:t>
            </a:r>
          </a:p>
          <a:p>
            <a:pPr marL="342900" indent="-342900" algn="l" eaLnBrk="1" hangingPunct="1">
              <a:buFont typeface="Wingdings" pitchFamily="2" charset="2"/>
              <a:buChar char="Ø"/>
            </a:pPr>
            <a:endParaRPr lang="en-US" altLang="zh-CN" dirty="0" smtClean="0">
              <a:latin typeface="+mn-lt"/>
            </a:endParaRPr>
          </a:p>
          <a:p>
            <a:pPr marL="342900" indent="-342900" algn="l" eaLnBrk="1" hangingPunct="1">
              <a:buFont typeface="Wingdings" pitchFamily="2" charset="2"/>
              <a:buChar char="Ø"/>
            </a:pPr>
            <a:r>
              <a:rPr lang="zh-CN" altLang="en-US" dirty="0" smtClean="0">
                <a:latin typeface="+mn-lt"/>
              </a:rPr>
              <a:t>如果</a:t>
            </a:r>
            <a:r>
              <a:rPr lang="zh-CN" altLang="en-US" dirty="0">
                <a:latin typeface="+mn-lt"/>
              </a:rPr>
              <a:t>判断的具体数值不多，</a:t>
            </a:r>
            <a:r>
              <a:rPr lang="zh-CN" altLang="en-US" dirty="0" smtClean="0">
                <a:latin typeface="+mn-lt"/>
              </a:rPr>
              <a:t>而</a:t>
            </a:r>
            <a:r>
              <a:rPr lang="zh-CN" altLang="en-US" dirty="0">
                <a:latin typeface="+mn-lt"/>
              </a:rPr>
              <a:t>且</a:t>
            </a:r>
            <a:r>
              <a:rPr lang="zh-CN" altLang="en-US" dirty="0" smtClean="0">
                <a:solidFill>
                  <a:srgbClr val="FF0000"/>
                </a:solidFill>
                <a:latin typeface="+mn-lt"/>
              </a:rPr>
              <a:t>符合</a:t>
            </a:r>
            <a:r>
              <a:rPr lang="en-US" altLang="zh-CN" dirty="0">
                <a:solidFill>
                  <a:srgbClr val="FF0000"/>
                </a:solidFill>
                <a:latin typeface="+mn-lt"/>
              </a:rPr>
              <a:t>byte</a:t>
            </a:r>
            <a:r>
              <a:rPr lang="zh-CN" altLang="en-US" dirty="0">
                <a:solidFill>
                  <a:srgbClr val="FF0000"/>
                </a:solidFill>
                <a:latin typeface="+mn-lt"/>
              </a:rPr>
              <a:t>、</a:t>
            </a:r>
            <a:r>
              <a:rPr lang="en-US" dirty="0">
                <a:solidFill>
                  <a:srgbClr val="FF0000"/>
                </a:solidFill>
                <a:latin typeface="+mn-lt"/>
              </a:rPr>
              <a:t> </a:t>
            </a:r>
            <a:r>
              <a:rPr lang="en-US" altLang="zh-CN" dirty="0">
                <a:solidFill>
                  <a:srgbClr val="FF0000"/>
                </a:solidFill>
                <a:latin typeface="+mn-lt"/>
              </a:rPr>
              <a:t>short </a:t>
            </a:r>
            <a:r>
              <a:rPr lang="zh-CN" altLang="en-US" dirty="0">
                <a:solidFill>
                  <a:srgbClr val="FF0000"/>
                </a:solidFill>
                <a:latin typeface="+mn-lt"/>
              </a:rPr>
              <a:t>、</a:t>
            </a:r>
            <a:r>
              <a:rPr lang="en-US" altLang="zh-CN" dirty="0" err="1">
                <a:solidFill>
                  <a:srgbClr val="FF0000"/>
                </a:solidFill>
                <a:latin typeface="+mn-lt"/>
              </a:rPr>
              <a:t>int</a:t>
            </a:r>
            <a:r>
              <a:rPr lang="zh-CN" altLang="en-US">
                <a:solidFill>
                  <a:srgbClr val="FF0000"/>
                </a:solidFill>
                <a:latin typeface="+mn-lt"/>
              </a:rPr>
              <a:t>、</a:t>
            </a:r>
            <a:r>
              <a:rPr lang="en-US">
                <a:solidFill>
                  <a:srgbClr val="FF0000"/>
                </a:solidFill>
                <a:latin typeface="+mn-lt"/>
              </a:rPr>
              <a:t> </a:t>
            </a:r>
            <a:r>
              <a:rPr lang="en-US" altLang="zh-CN" smtClean="0">
                <a:solidFill>
                  <a:srgbClr val="FF0000"/>
                </a:solidFill>
                <a:latin typeface="+mn-lt"/>
              </a:rPr>
              <a:t>char</a:t>
            </a:r>
            <a:r>
              <a:rPr lang="zh-CN" altLang="en-US">
                <a:solidFill>
                  <a:srgbClr val="FF0000"/>
                </a:solidFill>
                <a:latin typeface="+mn-lt"/>
              </a:rPr>
              <a:t>、枚举、</a:t>
            </a:r>
            <a:r>
              <a:rPr lang="en-US" altLang="zh-CN">
                <a:solidFill>
                  <a:srgbClr val="FF0000"/>
                </a:solidFill>
                <a:latin typeface="+mn-lt"/>
              </a:rPr>
              <a:t>String</a:t>
            </a:r>
            <a:r>
              <a:rPr lang="zh-CN" altLang="en-US" smtClean="0">
                <a:solidFill>
                  <a:srgbClr val="FF0000"/>
                </a:solidFill>
                <a:latin typeface="+mn-lt"/>
              </a:rPr>
              <a:t>类</a:t>
            </a:r>
            <a:r>
              <a:rPr lang="zh-CN" altLang="en-US" dirty="0">
                <a:solidFill>
                  <a:srgbClr val="FF0000"/>
                </a:solidFill>
                <a:latin typeface="+mn-lt"/>
              </a:rPr>
              <a:t>型</a:t>
            </a:r>
            <a:r>
              <a:rPr lang="zh-CN" altLang="en-US" dirty="0">
                <a:latin typeface="+mn-lt"/>
              </a:rPr>
              <a:t>。虽然两个语句都可以使用，建议使用</a:t>
            </a:r>
            <a:r>
              <a:rPr lang="en-US" altLang="zh-CN" dirty="0" err="1">
                <a:latin typeface="+mn-lt"/>
              </a:rPr>
              <a:t>swtich</a:t>
            </a:r>
            <a:r>
              <a:rPr lang="zh-CN" altLang="en-US" dirty="0">
                <a:latin typeface="+mn-lt"/>
              </a:rPr>
              <a:t>语句。因为</a:t>
            </a:r>
            <a:r>
              <a:rPr lang="zh-CN" altLang="en-US" dirty="0">
                <a:solidFill>
                  <a:srgbClr val="0000FF"/>
                </a:solidFill>
                <a:latin typeface="+mn-lt"/>
              </a:rPr>
              <a:t>效率稍高</a:t>
            </a:r>
            <a:r>
              <a:rPr lang="zh-CN" altLang="en-US" dirty="0">
                <a:latin typeface="+mn-lt"/>
              </a:rPr>
              <a:t>。</a:t>
            </a:r>
          </a:p>
          <a:p>
            <a:pPr algn="l" eaLnBrk="1" hangingPunct="1"/>
            <a:endParaRPr lang="zh-CN" altLang="en-US" dirty="0">
              <a:latin typeface="+mn-lt"/>
            </a:endParaRPr>
          </a:p>
          <a:p>
            <a:pPr marL="342900" indent="-342900" algn="l" eaLnBrk="1" hangingPunct="1">
              <a:buFont typeface="Wingdings" pitchFamily="2" charset="2"/>
              <a:buChar char="Ø"/>
            </a:pPr>
            <a:r>
              <a:rPr lang="zh-CN" altLang="en-US" dirty="0" smtClean="0">
                <a:latin typeface="+mn-lt"/>
              </a:rPr>
              <a:t>其他</a:t>
            </a:r>
            <a:r>
              <a:rPr lang="zh-CN" altLang="en-US" dirty="0">
                <a:latin typeface="+mn-lt"/>
              </a:rPr>
              <a:t>情况：对</a:t>
            </a:r>
            <a:r>
              <a:rPr lang="zh-CN" altLang="en-US" dirty="0">
                <a:solidFill>
                  <a:srgbClr val="FF0000"/>
                </a:solidFill>
                <a:latin typeface="+mn-lt"/>
              </a:rPr>
              <a:t>区间</a:t>
            </a:r>
            <a:r>
              <a:rPr lang="zh-CN" altLang="en-US" dirty="0">
                <a:latin typeface="+mn-lt"/>
              </a:rPr>
              <a:t>判断，对结果为</a:t>
            </a:r>
            <a:r>
              <a:rPr lang="en-US" altLang="zh-CN" dirty="0">
                <a:latin typeface="+mn-lt"/>
              </a:rPr>
              <a:t>boolean</a:t>
            </a:r>
            <a:r>
              <a:rPr lang="zh-CN" altLang="en-US" dirty="0">
                <a:latin typeface="+mn-lt"/>
              </a:rPr>
              <a:t>类型判断，使用</a:t>
            </a:r>
            <a:r>
              <a:rPr lang="en-US" altLang="zh-CN" dirty="0">
                <a:latin typeface="+mn-lt"/>
              </a:rPr>
              <a:t>if</a:t>
            </a:r>
            <a:r>
              <a:rPr lang="zh-CN" altLang="en-US" dirty="0">
                <a:latin typeface="+mn-lt"/>
              </a:rPr>
              <a:t>，</a:t>
            </a:r>
            <a:r>
              <a:rPr lang="en-US" altLang="zh-CN" dirty="0">
                <a:latin typeface="+mn-lt"/>
              </a:rPr>
              <a:t>if</a:t>
            </a:r>
            <a:r>
              <a:rPr lang="zh-CN" altLang="en-US" dirty="0">
                <a:latin typeface="+mn-lt"/>
              </a:rPr>
              <a:t>的</a:t>
            </a:r>
            <a:r>
              <a:rPr lang="zh-CN" altLang="en-US" dirty="0">
                <a:solidFill>
                  <a:srgbClr val="FF0000"/>
                </a:solidFill>
                <a:latin typeface="+mn-lt"/>
              </a:rPr>
              <a:t>使用范围更广</a:t>
            </a:r>
            <a:r>
              <a:rPr lang="zh-CN" altLang="en-US" dirty="0">
                <a:latin typeface="+mn-lt"/>
              </a:rPr>
              <a:t>。</a:t>
            </a:r>
          </a:p>
        </p:txBody>
      </p:sp>
    </p:spTree>
    <p:extLst>
      <p:ext uri="{BB962C8B-B14F-4D97-AF65-F5344CB8AC3E}">
        <p14:creationId xmlns:p14="http://schemas.microsoft.com/office/powerpoint/2010/main" val="14842151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15816" y="404664"/>
            <a:ext cx="6019800" cy="487363"/>
          </a:xfrm>
        </p:spPr>
        <p:txBody>
          <a:bodyPr/>
          <a:lstStyle/>
          <a:p>
            <a:pPr eaLnBrk="1" hangingPunct="1"/>
            <a:r>
              <a:rPr lang="en-US" altLang="zh-CN" sz="2800" b="1" dirty="0" smtClean="0">
                <a:latin typeface="宋体" charset="-122"/>
              </a:rPr>
              <a:t>for</a:t>
            </a:r>
            <a:r>
              <a:rPr lang="zh-CN" altLang="en-US" sz="2800" b="1" dirty="0" smtClean="0">
                <a:latin typeface="宋体" charset="-122"/>
              </a:rPr>
              <a:t>循环语句</a:t>
            </a:r>
          </a:p>
        </p:txBody>
      </p:sp>
      <p:sp>
        <p:nvSpPr>
          <p:cNvPr id="29699" name="Rectangle 3"/>
          <p:cNvSpPr>
            <a:spLocks noGrp="1" noChangeArrowheads="1"/>
          </p:cNvSpPr>
          <p:nvPr>
            <p:ph type="body" idx="1"/>
          </p:nvPr>
        </p:nvSpPr>
        <p:spPr>
          <a:xfrm>
            <a:off x="323528" y="908720"/>
            <a:ext cx="5103813" cy="5643562"/>
          </a:xfrm>
        </p:spPr>
        <p:txBody>
          <a:bodyPr/>
          <a:lstStyle/>
          <a:p>
            <a:pPr algn="just" eaLnBrk="1" hangingPunct="1">
              <a:defRPr/>
            </a:pPr>
            <a:r>
              <a:rPr lang="en-US" altLang="zh-CN" sz="2400" b="1" dirty="0" smtClean="0">
                <a:solidFill>
                  <a:srgbClr val="0000FF"/>
                </a:solidFill>
              </a:rPr>
              <a:t>for</a:t>
            </a:r>
            <a:r>
              <a:rPr lang="zh-CN" altLang="en-US" sz="2400" b="1" dirty="0" smtClean="0">
                <a:solidFill>
                  <a:srgbClr val="0000FF"/>
                </a:solidFill>
              </a:rPr>
              <a:t>语句的语法格式：</a:t>
            </a:r>
          </a:p>
          <a:p>
            <a:pPr lvl="1" algn="just" eaLnBrk="1" hangingPunct="1">
              <a:buFontTx/>
              <a:buNone/>
              <a:defRPr/>
            </a:pPr>
            <a:r>
              <a:rPr lang="en-US" altLang="zh-CN" sz="2200" b="1" dirty="0" smtClean="0"/>
              <a:t>    for (</a:t>
            </a:r>
            <a:r>
              <a:rPr lang="zh-CN" altLang="en-US" sz="2200" b="1" dirty="0" smtClean="0"/>
              <a:t>表达式1; 表达式2; 表达式3) {</a:t>
            </a:r>
          </a:p>
          <a:p>
            <a:pPr lvl="1" algn="just" eaLnBrk="1" hangingPunct="1">
              <a:buFontTx/>
              <a:buNone/>
              <a:defRPr/>
            </a:pPr>
            <a:r>
              <a:rPr lang="zh-CN" altLang="en-US" sz="2200" b="1" dirty="0" smtClean="0"/>
              <a:t>        若干语句 </a:t>
            </a:r>
          </a:p>
          <a:p>
            <a:pPr lvl="1" algn="just" eaLnBrk="1" hangingPunct="1">
              <a:buFontTx/>
              <a:buNone/>
              <a:defRPr/>
            </a:pPr>
            <a:r>
              <a:rPr lang="zh-CN" altLang="en-US" sz="2200" b="1" dirty="0" smtClean="0"/>
              <a:t>    }</a:t>
            </a:r>
            <a:r>
              <a:rPr lang="zh-CN" altLang="en-US" sz="2200" b="1" dirty="0" smtClean="0">
                <a:solidFill>
                  <a:srgbClr val="0000FF"/>
                </a:solidFill>
              </a:rPr>
              <a:t> </a:t>
            </a:r>
          </a:p>
          <a:p>
            <a:pPr algn="just" eaLnBrk="1" hangingPunct="1">
              <a:defRPr/>
            </a:pPr>
            <a:r>
              <a:rPr lang="en-US" altLang="zh-CN" sz="2400" b="1" dirty="0" smtClean="0">
                <a:solidFill>
                  <a:srgbClr val="0000FF"/>
                </a:solidFill>
              </a:rPr>
              <a:t>for</a:t>
            </a:r>
            <a:r>
              <a:rPr lang="zh-CN" altLang="en-US" sz="2400" b="1" dirty="0" smtClean="0">
                <a:solidFill>
                  <a:srgbClr val="0000FF"/>
                </a:solidFill>
              </a:rPr>
              <a:t>语句的执行规则是：</a:t>
            </a:r>
          </a:p>
          <a:p>
            <a:pPr marL="95250" lvl="1" indent="361950" algn="just" eaLnBrk="1" hangingPunct="1">
              <a:buFontTx/>
              <a:buNone/>
              <a:defRPr/>
            </a:pPr>
            <a:r>
              <a:rPr lang="en-US" altLang="zh-CN" sz="2200" dirty="0" smtClean="0"/>
              <a:t>(1)</a:t>
            </a:r>
            <a:r>
              <a:rPr lang="zh-CN" altLang="en-US" sz="2200" dirty="0" smtClean="0"/>
              <a:t>计算“表达式1”，完成必要的初始化工作。</a:t>
            </a:r>
          </a:p>
          <a:p>
            <a:pPr marL="95250" lvl="1" indent="361950" algn="just" eaLnBrk="1" hangingPunct="1">
              <a:buFontTx/>
              <a:buNone/>
              <a:defRPr/>
            </a:pPr>
            <a:r>
              <a:rPr lang="en-US" altLang="zh-CN" sz="2200" dirty="0" smtClean="0"/>
              <a:t>(2)</a:t>
            </a:r>
            <a:r>
              <a:rPr lang="zh-CN" altLang="en-US" sz="2200" dirty="0" smtClean="0"/>
              <a:t>判断“表达式2”的值，若“表达式2”的值为</a:t>
            </a:r>
            <a:r>
              <a:rPr lang="en-US" altLang="zh-CN" sz="2200" dirty="0" smtClean="0"/>
              <a:t>true，</a:t>
            </a:r>
            <a:r>
              <a:rPr lang="zh-CN" altLang="en-US" sz="2200" dirty="0" smtClean="0"/>
              <a:t>则进行</a:t>
            </a:r>
            <a:r>
              <a:rPr lang="en-US" altLang="zh-CN" sz="2200" dirty="0" smtClean="0"/>
              <a:t>(3),</a:t>
            </a:r>
            <a:r>
              <a:rPr lang="zh-CN" altLang="en-US" sz="2200" dirty="0" smtClean="0"/>
              <a:t>否则进行</a:t>
            </a:r>
            <a:r>
              <a:rPr lang="en-US" altLang="zh-CN" sz="2200" dirty="0" smtClean="0"/>
              <a:t>(4)</a:t>
            </a:r>
            <a:r>
              <a:rPr lang="zh-CN" altLang="en-US" sz="2200" dirty="0" smtClean="0"/>
              <a:t>。</a:t>
            </a:r>
          </a:p>
          <a:p>
            <a:pPr marL="95250" lvl="1" indent="361950" algn="just" eaLnBrk="1" hangingPunct="1">
              <a:buFontTx/>
              <a:buNone/>
              <a:defRPr/>
            </a:pPr>
            <a:r>
              <a:rPr lang="en-US" altLang="zh-CN" sz="2200" dirty="0" smtClean="0"/>
              <a:t>(3)</a:t>
            </a:r>
            <a:r>
              <a:rPr lang="zh-CN" altLang="en-US" sz="2200" dirty="0" smtClean="0"/>
              <a:t>执行循环体，然后计算“表达式3”，以便改变循环条件，进行（2）。</a:t>
            </a:r>
          </a:p>
          <a:p>
            <a:pPr marL="95250" lvl="1" indent="361950" algn="just" eaLnBrk="1" hangingPunct="1">
              <a:buFontTx/>
              <a:buNone/>
              <a:defRPr/>
            </a:pPr>
            <a:r>
              <a:rPr lang="en-US" altLang="zh-CN" sz="2200" dirty="0" smtClean="0"/>
              <a:t>(4)</a:t>
            </a:r>
            <a:r>
              <a:rPr lang="zh-CN" altLang="en-US" sz="2200" dirty="0" smtClean="0"/>
              <a:t>结束</a:t>
            </a:r>
            <a:r>
              <a:rPr lang="en-US" altLang="zh-CN" sz="2200" dirty="0" smtClean="0"/>
              <a:t>for</a:t>
            </a:r>
            <a:r>
              <a:rPr lang="zh-CN" altLang="en-US" sz="2200" dirty="0" smtClean="0"/>
              <a:t>语句的执行。</a:t>
            </a:r>
          </a:p>
          <a:p>
            <a:pPr algn="just" eaLnBrk="1" hangingPunct="1">
              <a:buFont typeface="Wingdings" pitchFamily="2" charset="2"/>
              <a:buNone/>
              <a:defRPr/>
            </a:pPr>
            <a:endParaRPr lang="zh-CN" altLang="en-US" sz="2200" dirty="0" smtClean="0"/>
          </a:p>
        </p:txBody>
      </p:sp>
      <p:pic>
        <p:nvPicPr>
          <p:cNvPr id="164868" name="Picture 4"/>
          <p:cNvPicPr>
            <a:picLocks noChangeAspect="1" noChangeArrowheads="1"/>
          </p:cNvPicPr>
          <p:nvPr/>
        </p:nvPicPr>
        <p:blipFill>
          <a:blip r:embed="rId2" cstate="print"/>
          <a:srcRect/>
          <a:stretch>
            <a:fillRect/>
          </a:stretch>
        </p:blipFill>
        <p:spPr bwMode="auto">
          <a:xfrm>
            <a:off x="5643563" y="1052736"/>
            <a:ext cx="3500437" cy="5184775"/>
          </a:xfrm>
          <a:prstGeom prst="rect">
            <a:avLst/>
          </a:prstGeom>
          <a:noFill/>
          <a:ln w="25400">
            <a:solidFill>
              <a:srgbClr val="8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1+#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2800" b="1" dirty="0" smtClean="0">
                <a:latin typeface="宋体" charset="-122"/>
              </a:rPr>
              <a:t>while </a:t>
            </a:r>
            <a:r>
              <a:rPr lang="zh-CN" altLang="en-US" sz="2800" b="1" dirty="0" smtClean="0">
                <a:latin typeface="宋体" charset="-122"/>
              </a:rPr>
              <a:t>循环</a:t>
            </a:r>
          </a:p>
        </p:txBody>
      </p:sp>
      <p:sp>
        <p:nvSpPr>
          <p:cNvPr id="31747" name="Rectangle 3"/>
          <p:cNvSpPr>
            <a:spLocks noGrp="1" noChangeArrowheads="1"/>
          </p:cNvSpPr>
          <p:nvPr>
            <p:ph type="body" idx="1"/>
          </p:nvPr>
        </p:nvSpPr>
        <p:spPr>
          <a:xfrm>
            <a:off x="467544" y="1052736"/>
            <a:ext cx="8353425" cy="4968875"/>
          </a:xfrm>
        </p:spPr>
        <p:txBody>
          <a:bodyPr/>
          <a:lstStyle/>
          <a:p>
            <a:pPr eaLnBrk="1" hangingPunct="1"/>
            <a:r>
              <a:rPr lang="en-US" altLang="zh-CN" sz="2400" b="1" dirty="0" smtClean="0">
                <a:solidFill>
                  <a:srgbClr val="0000FF"/>
                </a:solidFill>
              </a:rPr>
              <a:t>while</a:t>
            </a:r>
            <a:r>
              <a:rPr lang="zh-CN" altLang="en-US" sz="2400" b="1" dirty="0" smtClean="0">
                <a:solidFill>
                  <a:srgbClr val="0000FF"/>
                </a:solidFill>
              </a:rPr>
              <a:t>语句的语法格式：</a:t>
            </a:r>
          </a:p>
          <a:p>
            <a:pPr eaLnBrk="1" hangingPunct="1">
              <a:buFont typeface="Wingdings" pitchFamily="2" charset="2"/>
              <a:buNone/>
            </a:pPr>
            <a:r>
              <a:rPr lang="en-US" altLang="zh-CN" sz="2200" b="1" dirty="0" smtClean="0"/>
              <a:t>      while (</a:t>
            </a:r>
            <a:r>
              <a:rPr lang="zh-CN" altLang="en-US" sz="2200" b="1" dirty="0" smtClean="0"/>
              <a:t>表达式) {</a:t>
            </a:r>
          </a:p>
          <a:p>
            <a:pPr eaLnBrk="1" hangingPunct="1">
              <a:buFont typeface="Wingdings" pitchFamily="2" charset="2"/>
              <a:buNone/>
            </a:pPr>
            <a:r>
              <a:rPr lang="zh-CN" altLang="en-US" sz="2200" b="1" dirty="0" smtClean="0"/>
              <a:t>             若干语句 </a:t>
            </a:r>
          </a:p>
          <a:p>
            <a:pPr eaLnBrk="1" hangingPunct="1">
              <a:buFont typeface="Wingdings" pitchFamily="2" charset="2"/>
              <a:buNone/>
            </a:pPr>
            <a:r>
              <a:rPr lang="zh-CN" altLang="en-US" sz="2200" b="1" dirty="0" smtClean="0"/>
              <a:t>      }</a:t>
            </a:r>
          </a:p>
          <a:p>
            <a:pPr eaLnBrk="1" hangingPunct="1"/>
            <a:r>
              <a:rPr lang="zh-CN" altLang="en-US" sz="2400" b="1" dirty="0" smtClean="0">
                <a:solidFill>
                  <a:srgbClr val="0000FF"/>
                </a:solidFill>
              </a:rPr>
              <a:t>  </a:t>
            </a:r>
            <a:r>
              <a:rPr lang="en-US" altLang="zh-CN" sz="2400" b="1" dirty="0" smtClean="0">
                <a:solidFill>
                  <a:srgbClr val="0000FF"/>
                </a:solidFill>
              </a:rPr>
              <a:t>while</a:t>
            </a:r>
            <a:r>
              <a:rPr lang="zh-CN" altLang="en-US" sz="2400" b="1" dirty="0" smtClean="0">
                <a:solidFill>
                  <a:srgbClr val="0000FF"/>
                </a:solidFill>
              </a:rPr>
              <a:t>语句的执行规则是：</a:t>
            </a:r>
          </a:p>
          <a:p>
            <a:pPr lvl="1" eaLnBrk="1" hangingPunct="1">
              <a:buFontTx/>
              <a:buNone/>
            </a:pPr>
            <a:r>
              <a:rPr lang="en-US" altLang="zh-CN" sz="2200" dirty="0" smtClean="0"/>
              <a:t>(1)</a:t>
            </a:r>
            <a:r>
              <a:rPr lang="zh-CN" altLang="en-US" sz="2200" dirty="0" smtClean="0"/>
              <a:t>计算表达式的值</a:t>
            </a:r>
            <a:r>
              <a:rPr lang="en-US" altLang="zh-CN" sz="2200" dirty="0" smtClean="0"/>
              <a:t>,</a:t>
            </a:r>
            <a:r>
              <a:rPr lang="zh-CN" altLang="en-US" sz="2200" dirty="0" smtClean="0"/>
              <a:t>如果该值是</a:t>
            </a:r>
            <a:r>
              <a:rPr lang="en-US" altLang="zh-CN" sz="2200" dirty="0" smtClean="0"/>
              <a:t>true</a:t>
            </a:r>
            <a:r>
              <a:rPr lang="zh-CN" altLang="en-US" sz="2200" dirty="0" smtClean="0"/>
              <a:t>时，</a:t>
            </a:r>
          </a:p>
          <a:p>
            <a:pPr lvl="1" eaLnBrk="1" hangingPunct="1">
              <a:buFontTx/>
              <a:buNone/>
            </a:pPr>
            <a:r>
              <a:rPr lang="zh-CN" altLang="en-US" sz="2200" dirty="0" smtClean="0"/>
              <a:t>     就进行</a:t>
            </a:r>
            <a:r>
              <a:rPr lang="en-US" altLang="zh-CN" sz="2200" dirty="0" smtClean="0"/>
              <a:t>(2),</a:t>
            </a:r>
            <a:r>
              <a:rPr lang="zh-CN" altLang="en-US" sz="2200" dirty="0" smtClean="0"/>
              <a:t>否则执行</a:t>
            </a:r>
            <a:r>
              <a:rPr lang="en-US" altLang="zh-CN" sz="2200" dirty="0" smtClean="0"/>
              <a:t>(3)</a:t>
            </a:r>
            <a:r>
              <a:rPr lang="zh-CN" altLang="en-US" sz="2200" dirty="0" smtClean="0"/>
              <a:t>。 </a:t>
            </a:r>
          </a:p>
          <a:p>
            <a:pPr lvl="1" eaLnBrk="1" hangingPunct="1">
              <a:buFontTx/>
              <a:buNone/>
            </a:pPr>
            <a:r>
              <a:rPr lang="en-US" altLang="zh-CN" sz="2200" dirty="0" smtClean="0"/>
              <a:t>(2)</a:t>
            </a:r>
            <a:r>
              <a:rPr lang="zh-CN" altLang="en-US" sz="2200" dirty="0" smtClean="0"/>
              <a:t>执行循环体，再进行</a:t>
            </a:r>
            <a:r>
              <a:rPr lang="en-US" altLang="zh-CN" sz="2200" dirty="0" smtClean="0"/>
              <a:t>(1)</a:t>
            </a:r>
            <a:r>
              <a:rPr lang="zh-CN" altLang="en-US" sz="2200" dirty="0" smtClean="0"/>
              <a:t>。 </a:t>
            </a:r>
          </a:p>
          <a:p>
            <a:pPr lvl="1" eaLnBrk="1" hangingPunct="1">
              <a:buFontTx/>
              <a:buNone/>
            </a:pPr>
            <a:r>
              <a:rPr lang="en-US" altLang="zh-CN" sz="2200" dirty="0" smtClean="0"/>
              <a:t>(3)</a:t>
            </a:r>
            <a:r>
              <a:rPr lang="zh-CN" altLang="en-US" sz="2200" dirty="0" smtClean="0"/>
              <a:t>结束</a:t>
            </a:r>
            <a:r>
              <a:rPr lang="en-US" altLang="zh-CN" sz="2200" dirty="0" smtClean="0"/>
              <a:t>while</a:t>
            </a:r>
            <a:r>
              <a:rPr lang="zh-CN" altLang="en-US" sz="2200" dirty="0" smtClean="0"/>
              <a:t>语句的执行。 </a:t>
            </a:r>
          </a:p>
          <a:p>
            <a:pPr lvl="1" eaLnBrk="1" hangingPunct="1"/>
            <a:r>
              <a:rPr lang="zh-CN" altLang="en-US" sz="2100" b="1" dirty="0" smtClean="0">
                <a:solidFill>
                  <a:srgbClr val="FF0000"/>
                </a:solidFill>
              </a:rPr>
              <a:t>   </a:t>
            </a:r>
          </a:p>
          <a:p>
            <a:pPr eaLnBrk="1" hangingPunct="1"/>
            <a:endParaRPr lang="zh-CN" altLang="en-US" sz="2200" dirty="0" smtClean="0"/>
          </a:p>
        </p:txBody>
      </p:sp>
      <p:pic>
        <p:nvPicPr>
          <p:cNvPr id="31748" name="Picture 4"/>
          <p:cNvPicPr>
            <a:picLocks noChangeAspect="1" noChangeArrowheads="1"/>
          </p:cNvPicPr>
          <p:nvPr/>
        </p:nvPicPr>
        <p:blipFill>
          <a:blip r:embed="rId2" cstate="print"/>
          <a:srcRect/>
          <a:stretch>
            <a:fillRect/>
          </a:stretch>
        </p:blipFill>
        <p:spPr bwMode="auto">
          <a:xfrm>
            <a:off x="5867400" y="1557338"/>
            <a:ext cx="2979738" cy="5040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2800" b="1" dirty="0" smtClean="0">
                <a:latin typeface="宋体" charset="-122"/>
              </a:rPr>
              <a:t>do-while</a:t>
            </a:r>
            <a:r>
              <a:rPr lang="zh-CN" altLang="en-US" sz="2800" b="1" dirty="0" smtClean="0">
                <a:latin typeface="宋体" charset="-122"/>
              </a:rPr>
              <a:t>循环</a:t>
            </a:r>
          </a:p>
        </p:txBody>
      </p:sp>
      <p:sp>
        <p:nvSpPr>
          <p:cNvPr id="32771" name="Rectangle 3"/>
          <p:cNvSpPr>
            <a:spLocks noGrp="1" noChangeArrowheads="1"/>
          </p:cNvSpPr>
          <p:nvPr>
            <p:ph type="body" idx="1"/>
          </p:nvPr>
        </p:nvSpPr>
        <p:spPr/>
        <p:txBody>
          <a:bodyPr/>
          <a:lstStyle/>
          <a:p>
            <a:pPr eaLnBrk="1" hangingPunct="1"/>
            <a:r>
              <a:rPr lang="en-US" altLang="zh-CN" sz="2400" b="1" smtClean="0">
                <a:solidFill>
                  <a:srgbClr val="0000FF"/>
                </a:solidFill>
              </a:rPr>
              <a:t>do-while</a:t>
            </a:r>
            <a:r>
              <a:rPr lang="zh-CN" altLang="en-US" sz="2400" b="1" smtClean="0">
                <a:solidFill>
                  <a:srgbClr val="0000FF"/>
                </a:solidFill>
              </a:rPr>
              <a:t>语句的语法格式：</a:t>
            </a:r>
          </a:p>
          <a:p>
            <a:pPr lvl="1" eaLnBrk="1" hangingPunct="1">
              <a:buFontTx/>
              <a:buNone/>
            </a:pPr>
            <a:r>
              <a:rPr lang="en-US" altLang="zh-CN" sz="2200" b="1" smtClean="0">
                <a:solidFill>
                  <a:srgbClr val="0000FF"/>
                </a:solidFill>
              </a:rPr>
              <a:t>   </a:t>
            </a:r>
            <a:r>
              <a:rPr lang="en-US" altLang="zh-CN" sz="2200" b="1" smtClean="0"/>
              <a:t>do {</a:t>
            </a:r>
          </a:p>
          <a:p>
            <a:pPr lvl="1" eaLnBrk="1" hangingPunct="1">
              <a:buFontTx/>
              <a:buNone/>
            </a:pPr>
            <a:r>
              <a:rPr lang="zh-CN" altLang="en-US" sz="2200" b="1" smtClean="0"/>
              <a:t>            若干语句</a:t>
            </a:r>
          </a:p>
          <a:p>
            <a:pPr lvl="1" eaLnBrk="1" hangingPunct="1">
              <a:buFontTx/>
              <a:buNone/>
            </a:pPr>
            <a:r>
              <a:rPr lang="zh-CN" altLang="en-US" sz="2200" b="1" smtClean="0"/>
              <a:t>   } </a:t>
            </a:r>
            <a:r>
              <a:rPr lang="en-US" altLang="zh-CN" sz="2200" b="1" smtClean="0"/>
              <a:t>while(</a:t>
            </a:r>
            <a:r>
              <a:rPr lang="zh-CN" altLang="en-US" sz="2200" b="1" smtClean="0"/>
              <a:t>表达式); </a:t>
            </a:r>
          </a:p>
          <a:p>
            <a:pPr eaLnBrk="1" hangingPunct="1"/>
            <a:r>
              <a:rPr lang="zh-CN" altLang="en-US" sz="2400" b="1" smtClean="0">
                <a:solidFill>
                  <a:srgbClr val="0000FF"/>
                </a:solidFill>
              </a:rPr>
              <a:t> </a:t>
            </a:r>
            <a:r>
              <a:rPr lang="en-US" altLang="zh-CN" sz="2400" b="1" smtClean="0">
                <a:solidFill>
                  <a:srgbClr val="0000FF"/>
                </a:solidFill>
              </a:rPr>
              <a:t>do-</a:t>
            </a:r>
            <a:r>
              <a:rPr lang="zh-CN" altLang="en-US" sz="2400" b="1" smtClean="0">
                <a:solidFill>
                  <a:srgbClr val="0000FF"/>
                </a:solidFill>
              </a:rPr>
              <a:t> </a:t>
            </a:r>
            <a:r>
              <a:rPr lang="en-US" altLang="zh-CN" sz="2400" b="1" smtClean="0">
                <a:solidFill>
                  <a:srgbClr val="0000FF"/>
                </a:solidFill>
              </a:rPr>
              <a:t>while</a:t>
            </a:r>
            <a:r>
              <a:rPr lang="zh-CN" altLang="en-US" sz="2400" b="1" smtClean="0">
                <a:solidFill>
                  <a:srgbClr val="0000FF"/>
                </a:solidFill>
              </a:rPr>
              <a:t>语句的执行规则是：</a:t>
            </a:r>
          </a:p>
          <a:p>
            <a:pPr lvl="1" eaLnBrk="1" hangingPunct="1">
              <a:buFontTx/>
              <a:buNone/>
            </a:pPr>
            <a:r>
              <a:rPr lang="en-US" altLang="zh-CN" sz="2200" smtClean="0"/>
              <a:t>(1)</a:t>
            </a:r>
            <a:r>
              <a:rPr lang="zh-CN" altLang="en-US" sz="2200" smtClean="0">
                <a:solidFill>
                  <a:srgbClr val="FF0000"/>
                </a:solidFill>
              </a:rPr>
              <a:t>执行循环体</a:t>
            </a:r>
            <a:r>
              <a:rPr lang="zh-CN" altLang="en-US" sz="2200" smtClean="0"/>
              <a:t>，再进行</a:t>
            </a:r>
            <a:r>
              <a:rPr lang="en-US" altLang="zh-CN" sz="2200" smtClean="0"/>
              <a:t>(2)</a:t>
            </a:r>
            <a:r>
              <a:rPr lang="zh-CN" altLang="en-US" sz="2200" smtClean="0"/>
              <a:t>。 </a:t>
            </a:r>
          </a:p>
          <a:p>
            <a:pPr lvl="1" eaLnBrk="1" hangingPunct="1">
              <a:buFontTx/>
              <a:buNone/>
            </a:pPr>
            <a:r>
              <a:rPr lang="en-US" altLang="zh-CN" sz="2200" smtClean="0"/>
              <a:t>(2)</a:t>
            </a:r>
            <a:r>
              <a:rPr lang="zh-CN" altLang="en-US" sz="2200" smtClean="0"/>
              <a:t>计算表达式的值，如果该值是</a:t>
            </a:r>
            <a:r>
              <a:rPr lang="en-US" altLang="zh-CN" sz="2200" smtClean="0"/>
              <a:t>true</a:t>
            </a:r>
            <a:r>
              <a:rPr lang="zh-CN" altLang="en-US" sz="2200" smtClean="0"/>
              <a:t>时，</a:t>
            </a:r>
          </a:p>
          <a:p>
            <a:pPr lvl="1" eaLnBrk="1" hangingPunct="1">
              <a:buFontTx/>
              <a:buNone/>
            </a:pPr>
            <a:r>
              <a:rPr lang="zh-CN" altLang="en-US" sz="2200" smtClean="0"/>
              <a:t>     就进行</a:t>
            </a:r>
            <a:r>
              <a:rPr lang="en-US" altLang="zh-CN" sz="2200" smtClean="0"/>
              <a:t>(1),</a:t>
            </a:r>
            <a:r>
              <a:rPr lang="zh-CN" altLang="en-US" sz="2200" smtClean="0"/>
              <a:t>否则执行</a:t>
            </a:r>
            <a:r>
              <a:rPr lang="en-US" altLang="zh-CN" sz="2200" smtClean="0"/>
              <a:t>(3)</a:t>
            </a:r>
            <a:r>
              <a:rPr lang="zh-CN" altLang="en-US" sz="2200" smtClean="0"/>
              <a:t>。 </a:t>
            </a:r>
          </a:p>
          <a:p>
            <a:pPr lvl="1" eaLnBrk="1" hangingPunct="1">
              <a:buFontTx/>
              <a:buNone/>
            </a:pPr>
            <a:r>
              <a:rPr lang="en-US" altLang="zh-CN" sz="2200" smtClean="0"/>
              <a:t>(3)</a:t>
            </a:r>
            <a:r>
              <a:rPr lang="zh-CN" altLang="en-US" sz="2200" smtClean="0"/>
              <a:t>结束</a:t>
            </a:r>
            <a:r>
              <a:rPr lang="en-US" altLang="zh-CN" sz="2200" smtClean="0"/>
              <a:t>while</a:t>
            </a:r>
            <a:r>
              <a:rPr lang="zh-CN" altLang="en-US" sz="2200" smtClean="0"/>
              <a:t>语句的执行。 </a:t>
            </a:r>
            <a:r>
              <a:rPr lang="zh-CN" altLang="en-US" sz="2200" b="1" smtClean="0">
                <a:solidFill>
                  <a:srgbClr val="FF0000"/>
                </a:solidFill>
              </a:rPr>
              <a:t>   </a:t>
            </a:r>
          </a:p>
          <a:p>
            <a:pPr eaLnBrk="1" hangingPunct="1"/>
            <a:endParaRPr lang="zh-CN" altLang="en-US" sz="2200" smtClean="0"/>
          </a:p>
        </p:txBody>
      </p:sp>
      <p:pic>
        <p:nvPicPr>
          <p:cNvPr id="32772" name="Picture 4"/>
          <p:cNvPicPr>
            <a:picLocks noChangeAspect="1" noChangeArrowheads="1"/>
          </p:cNvPicPr>
          <p:nvPr/>
        </p:nvPicPr>
        <p:blipFill>
          <a:blip r:embed="rId2" cstate="print"/>
          <a:srcRect/>
          <a:stretch>
            <a:fillRect/>
          </a:stretch>
        </p:blipFill>
        <p:spPr bwMode="auto">
          <a:xfrm>
            <a:off x="5922963" y="1412875"/>
            <a:ext cx="3113087" cy="4824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标识符命名规范</a:t>
            </a:r>
            <a:endParaRPr lang="zh-CN" altLang="en-US" dirty="0"/>
          </a:p>
        </p:txBody>
      </p:sp>
      <p:sp>
        <p:nvSpPr>
          <p:cNvPr id="3" name="内容占位符 2"/>
          <p:cNvSpPr>
            <a:spLocks noGrp="1"/>
          </p:cNvSpPr>
          <p:nvPr>
            <p:ph idx="1"/>
          </p:nvPr>
        </p:nvSpPr>
        <p:spPr>
          <a:xfrm>
            <a:off x="683568" y="1052736"/>
            <a:ext cx="7931150" cy="5248275"/>
          </a:xfrm>
        </p:spPr>
        <p:txBody>
          <a:bodyPr/>
          <a:lstStyle/>
          <a:p>
            <a:r>
              <a:rPr lang="zh-CN" altLang="en-US" dirty="0" smtClean="0"/>
              <a:t>见名知意</a:t>
            </a:r>
            <a:endParaRPr lang="en-US" altLang="zh-CN" dirty="0" smtClean="0"/>
          </a:p>
          <a:p>
            <a:r>
              <a:rPr lang="zh-CN" altLang="en-US" dirty="0" smtClean="0"/>
              <a:t>包名：</a:t>
            </a:r>
            <a:r>
              <a:rPr lang="en-US" altLang="zh-CN" dirty="0" err="1" smtClean="0"/>
              <a:t>aaa.bbb.ccc</a:t>
            </a:r>
            <a:endParaRPr lang="en-US" altLang="zh-CN" dirty="0" smtClean="0"/>
          </a:p>
          <a:p>
            <a:pPr lvl="1"/>
            <a:r>
              <a:rPr lang="zh-CN" altLang="en-US" dirty="0" smtClean="0"/>
              <a:t>例</a:t>
            </a:r>
            <a:r>
              <a:rPr lang="en-US" altLang="zh-CN" dirty="0" smtClean="0"/>
              <a:t>:cn.edu.nefu.sms.io</a:t>
            </a:r>
          </a:p>
          <a:p>
            <a:r>
              <a:rPr lang="zh-CN" altLang="en-US" dirty="0" smtClean="0"/>
              <a:t>类名</a:t>
            </a:r>
            <a:r>
              <a:rPr lang="en-US" altLang="zh-CN" dirty="0" smtClean="0"/>
              <a:t>:</a:t>
            </a:r>
            <a:r>
              <a:rPr lang="en-US" altLang="zh-CN" dirty="0" err="1" smtClean="0"/>
              <a:t>AaaBbbCcc</a:t>
            </a:r>
            <a:r>
              <a:rPr lang="zh-CN" altLang="en-US" b="0" dirty="0" smtClean="0"/>
              <a:t>（大驼峰式）</a:t>
            </a:r>
            <a:endParaRPr lang="en-US" altLang="zh-CN" dirty="0" smtClean="0"/>
          </a:p>
          <a:p>
            <a:r>
              <a:rPr lang="zh-CN" altLang="en-US" dirty="0" smtClean="0"/>
              <a:t>变量名</a:t>
            </a:r>
            <a:r>
              <a:rPr lang="en-US" altLang="zh-CN" dirty="0" smtClean="0"/>
              <a:t>:</a:t>
            </a:r>
            <a:r>
              <a:rPr lang="en-US" altLang="zh-CN" dirty="0" err="1" smtClean="0"/>
              <a:t>aaaBbbCcc</a:t>
            </a:r>
            <a:r>
              <a:rPr lang="en-US" altLang="zh-CN" dirty="0" smtClean="0"/>
              <a:t> </a:t>
            </a:r>
            <a:r>
              <a:rPr lang="zh-CN" altLang="en-US" b="0" dirty="0" smtClean="0"/>
              <a:t>（小驼峰式）</a:t>
            </a:r>
            <a:endParaRPr lang="en-US" altLang="zh-CN" dirty="0" smtClean="0"/>
          </a:p>
          <a:p>
            <a:pPr lvl="1"/>
            <a:r>
              <a:rPr lang="zh-CN" altLang="en-US" dirty="0" smtClean="0"/>
              <a:t>多是名词</a:t>
            </a:r>
            <a:endParaRPr lang="en-US" altLang="zh-CN" dirty="0" smtClean="0"/>
          </a:p>
          <a:p>
            <a:r>
              <a:rPr lang="zh-CN" altLang="en-US" dirty="0" smtClean="0"/>
              <a:t>方法名</a:t>
            </a:r>
            <a:r>
              <a:rPr lang="en-US" altLang="zh-CN" dirty="0" smtClean="0"/>
              <a:t>:</a:t>
            </a:r>
            <a:r>
              <a:rPr lang="en-US" altLang="zh-CN" dirty="0" err="1" smtClean="0"/>
              <a:t>aaaBbbCcc</a:t>
            </a:r>
            <a:r>
              <a:rPr lang="zh-CN" altLang="en-US" b="0" dirty="0" smtClean="0"/>
              <a:t> （小驼峰式）</a:t>
            </a:r>
            <a:endParaRPr lang="en-US" altLang="zh-CN" dirty="0" smtClean="0"/>
          </a:p>
          <a:p>
            <a:pPr lvl="1"/>
            <a:r>
              <a:rPr lang="zh-CN" altLang="en-US" dirty="0" smtClean="0"/>
              <a:t>多是动词</a:t>
            </a:r>
            <a:endParaRPr lang="en-US" altLang="zh-CN" dirty="0" smtClean="0"/>
          </a:p>
          <a:p>
            <a:r>
              <a:rPr lang="zh-CN" altLang="en-US" smtClean="0"/>
              <a:t>常量</a:t>
            </a:r>
            <a:r>
              <a:rPr lang="zh-CN" altLang="en-US" dirty="0" smtClean="0"/>
              <a:t>名</a:t>
            </a:r>
            <a:r>
              <a:rPr lang="en-US" altLang="zh-CN" smtClean="0"/>
              <a:t>:AAABBBCCC</a:t>
            </a:r>
          </a:p>
          <a:p>
            <a:endParaRPr lang="en-US" altLang="zh-CN"/>
          </a:p>
        </p:txBody>
      </p:sp>
      <p:sp>
        <p:nvSpPr>
          <p:cNvPr id="4" name="矩形 3"/>
          <p:cNvSpPr/>
          <p:nvPr/>
        </p:nvSpPr>
        <p:spPr>
          <a:xfrm>
            <a:off x="971600" y="5589240"/>
            <a:ext cx="6696744" cy="923330"/>
          </a:xfrm>
          <a:prstGeom prst="rect">
            <a:avLst/>
          </a:prstGeom>
          <a:ln>
            <a:solidFill>
              <a:schemeClr val="tx1"/>
            </a:solidFill>
          </a:ln>
        </p:spPr>
        <p:txBody>
          <a:bodyPr wrap="square">
            <a:spAutoFit/>
          </a:bodyPr>
          <a:lstStyle/>
          <a:p>
            <a:pPr algn="l"/>
            <a:r>
              <a:rPr lang="zh-CN" altLang="en-US">
                <a:solidFill>
                  <a:srgbClr val="FF0000"/>
                </a:solidFill>
              </a:rPr>
              <a:t>包</a:t>
            </a:r>
            <a:r>
              <a:rPr lang="zh-CN" altLang="en-US"/>
              <a:t>是用来组织相关源码文件，使</a:t>
            </a:r>
            <a:r>
              <a:rPr lang="zh-CN" altLang="en-US">
                <a:solidFill>
                  <a:srgbClr val="FF0000"/>
                </a:solidFill>
              </a:rPr>
              <a:t>程序结构更加清晰的命名空间</a:t>
            </a:r>
            <a:r>
              <a:rPr lang="en-US" altLang="zh-CN">
                <a:solidFill>
                  <a:srgbClr val="FF0000"/>
                </a:solidFill>
              </a:rPr>
              <a:t>(</a:t>
            </a:r>
            <a:r>
              <a:rPr lang="zh-CN" altLang="en-US">
                <a:solidFill>
                  <a:srgbClr val="FF0000"/>
                </a:solidFill>
              </a:rPr>
              <a:t>文件夹目录</a:t>
            </a:r>
            <a:r>
              <a:rPr lang="en-US" altLang="zh-CN" smtClean="0"/>
              <a:t>)</a:t>
            </a:r>
            <a:r>
              <a:rPr lang="zh-CN" altLang="en-US" smtClean="0"/>
              <a:t>。包</a:t>
            </a:r>
            <a:r>
              <a:rPr lang="zh-CN" altLang="en-US"/>
              <a:t>命名规</a:t>
            </a:r>
            <a:r>
              <a:rPr lang="zh-CN" altLang="en-US" smtClean="0"/>
              <a:t>范：倒</a:t>
            </a:r>
            <a:r>
              <a:rPr lang="zh-CN" altLang="en-US"/>
              <a:t>置的开发单位域名</a:t>
            </a:r>
            <a:r>
              <a:rPr lang="en-US" altLang="zh-CN"/>
              <a:t>+</a:t>
            </a:r>
            <a:r>
              <a:rPr lang="zh-CN" altLang="en-US"/>
              <a:t>项目名称</a:t>
            </a:r>
            <a:r>
              <a:rPr lang="en-US" altLang="zh-CN"/>
              <a:t>+</a:t>
            </a:r>
            <a:r>
              <a:rPr lang="zh-CN" altLang="en-US"/>
              <a:t>功能模块名称</a:t>
            </a:r>
            <a:r>
              <a:rPr lang="en-US" altLang="zh-CN"/>
              <a:t>+</a:t>
            </a:r>
            <a:r>
              <a:rPr lang="zh-CN" altLang="en-US"/>
              <a:t>层次名称等，全部小写的英文单数名词</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2800" b="1" dirty="0" smtClean="0">
                <a:latin typeface="宋体" charset="-122"/>
              </a:rPr>
              <a:t>增强的</a:t>
            </a:r>
            <a:r>
              <a:rPr lang="en-US" altLang="zh-CN" sz="2800" b="1" dirty="0" smtClean="0">
                <a:latin typeface="宋体" charset="-122"/>
              </a:rPr>
              <a:t>for</a:t>
            </a:r>
            <a:r>
              <a:rPr lang="zh-CN" altLang="en-US" sz="2800" b="1" dirty="0" smtClean="0">
                <a:latin typeface="宋体" charset="-122"/>
              </a:rPr>
              <a:t>循环</a:t>
            </a:r>
          </a:p>
        </p:txBody>
      </p:sp>
      <p:sp>
        <p:nvSpPr>
          <p:cNvPr id="36867" name="Rectangle 3"/>
          <p:cNvSpPr>
            <a:spLocks noGrp="1" noChangeArrowheads="1"/>
          </p:cNvSpPr>
          <p:nvPr>
            <p:ph type="body" idx="1"/>
          </p:nvPr>
        </p:nvSpPr>
        <p:spPr>
          <a:xfrm>
            <a:off x="395536" y="1124744"/>
            <a:ext cx="8208963" cy="3817938"/>
          </a:xfrm>
        </p:spPr>
        <p:txBody>
          <a:bodyPr/>
          <a:lstStyle/>
          <a:p>
            <a:pPr eaLnBrk="1" hangingPunct="1"/>
            <a:r>
              <a:rPr lang="en-US" altLang="zh-CN" sz="2400" dirty="0" smtClean="0"/>
              <a:t>JDK1.5</a:t>
            </a:r>
            <a:r>
              <a:rPr lang="zh-CN" altLang="en-US" sz="2400" dirty="0" smtClean="0"/>
              <a:t>后,</a:t>
            </a:r>
            <a:r>
              <a:rPr lang="zh-CN" altLang="en-US" sz="2400" dirty="0" smtClean="0">
                <a:solidFill>
                  <a:srgbClr val="FF0000"/>
                </a:solidFill>
              </a:rPr>
              <a:t>对</a:t>
            </a:r>
            <a:r>
              <a:rPr lang="en-US" altLang="zh-CN" sz="2400" dirty="0" smtClean="0">
                <a:solidFill>
                  <a:srgbClr val="FF0000"/>
                </a:solidFill>
              </a:rPr>
              <a:t>for</a:t>
            </a:r>
            <a:r>
              <a:rPr lang="zh-CN" altLang="en-US" sz="2400" dirty="0" smtClean="0">
                <a:solidFill>
                  <a:srgbClr val="FF0000"/>
                </a:solidFill>
              </a:rPr>
              <a:t>语句的功能给予扩充、增强</a:t>
            </a:r>
            <a:r>
              <a:rPr lang="zh-CN" altLang="en-US" sz="2400" dirty="0" smtClean="0"/>
              <a:t>，以便更好地遍历数组和集合。我们以数组为例，语法格式如下：</a:t>
            </a:r>
          </a:p>
          <a:p>
            <a:pPr lvl="1" eaLnBrk="1" hangingPunct="1">
              <a:buFontTx/>
              <a:buNone/>
            </a:pPr>
            <a:r>
              <a:rPr lang="en-US" altLang="zh-CN" dirty="0" smtClean="0">
                <a:solidFill>
                  <a:srgbClr val="0000FF"/>
                </a:solidFill>
              </a:rPr>
              <a:t>   for(</a:t>
            </a:r>
            <a:r>
              <a:rPr lang="zh-CN" altLang="en-US" dirty="0" smtClean="0">
                <a:solidFill>
                  <a:srgbClr val="0000FF"/>
                </a:solidFill>
              </a:rPr>
              <a:t>声明循环变量：数组的名字) {</a:t>
            </a:r>
          </a:p>
          <a:p>
            <a:pPr lvl="1" eaLnBrk="1" hangingPunct="1">
              <a:buFontTx/>
              <a:buNone/>
            </a:pPr>
            <a:r>
              <a:rPr lang="zh-CN" altLang="en-US" dirty="0" smtClean="0">
                <a:solidFill>
                  <a:srgbClr val="0000FF"/>
                </a:solidFill>
              </a:rPr>
              <a:t>       </a:t>
            </a:r>
            <a:r>
              <a:rPr lang="en-US" altLang="zh-CN" dirty="0" smtClean="0">
                <a:solidFill>
                  <a:srgbClr val="0000FF"/>
                </a:solidFill>
              </a:rPr>
              <a:t>…… </a:t>
            </a:r>
          </a:p>
          <a:p>
            <a:pPr lvl="1" eaLnBrk="1" hangingPunct="1">
              <a:buFontTx/>
              <a:buNone/>
            </a:pPr>
            <a:r>
              <a:rPr lang="zh-CN" altLang="en-US" dirty="0" smtClean="0">
                <a:solidFill>
                  <a:srgbClr val="0000FF"/>
                </a:solidFill>
              </a:rPr>
              <a:t>   }</a:t>
            </a:r>
          </a:p>
          <a:p>
            <a:r>
              <a:rPr lang="zh-CN" altLang="en-US" sz="2400" dirty="0" smtClean="0"/>
              <a:t>其中，声明的循环变量的类型必须和数组的类型相同。这种形式的</a:t>
            </a:r>
            <a:r>
              <a:rPr lang="en-US" altLang="zh-CN" sz="2400" dirty="0" smtClean="0">
                <a:solidFill>
                  <a:srgbClr val="FF0000"/>
                </a:solidFill>
              </a:rPr>
              <a:t>for</a:t>
            </a:r>
            <a:r>
              <a:rPr lang="zh-CN" altLang="en-US" sz="2400" dirty="0" smtClean="0">
                <a:solidFill>
                  <a:srgbClr val="FF0000"/>
                </a:solidFill>
              </a:rPr>
              <a:t>语句类似自然语言中的“</a:t>
            </a:r>
            <a:r>
              <a:rPr lang="en-US" altLang="zh-CN" sz="2400" dirty="0" smtClean="0">
                <a:solidFill>
                  <a:srgbClr val="FF0000"/>
                </a:solidFill>
              </a:rPr>
              <a:t>for each”</a:t>
            </a:r>
            <a:r>
              <a:rPr lang="zh-CN" altLang="en-US" sz="2400" dirty="0" smtClean="0">
                <a:solidFill>
                  <a:srgbClr val="FF0000"/>
                </a:solidFill>
              </a:rPr>
              <a:t>语句</a:t>
            </a:r>
            <a:r>
              <a:rPr lang="zh-CN" altLang="en-US" sz="2400" dirty="0" smtClean="0"/>
              <a:t>，为了便于理解上述</a:t>
            </a:r>
            <a:r>
              <a:rPr lang="en-US" altLang="zh-CN" sz="2400" dirty="0" smtClean="0"/>
              <a:t>for</a:t>
            </a:r>
            <a:r>
              <a:rPr lang="zh-CN" altLang="en-US" sz="2400" dirty="0" smtClean="0"/>
              <a:t>语句，可以将这种形式的</a:t>
            </a:r>
            <a:r>
              <a:rPr lang="en-US" altLang="zh-CN" sz="2400" dirty="0" smtClean="0"/>
              <a:t>for</a:t>
            </a:r>
            <a:r>
              <a:rPr lang="zh-CN" altLang="en-US" sz="2400" dirty="0" smtClean="0"/>
              <a:t>语句翻译成</a:t>
            </a:r>
            <a:r>
              <a:rPr lang="zh-CN" altLang="en-US" sz="2400" b="1" dirty="0" smtClean="0">
                <a:solidFill>
                  <a:srgbClr val="0000FF"/>
                </a:solidFill>
              </a:rPr>
              <a:t>“对于循环变量依次取数组的每一个元素的</a:t>
            </a:r>
            <a:r>
              <a:rPr lang="zh-CN" altLang="en-US" sz="2400" b="1" smtClean="0">
                <a:solidFill>
                  <a:srgbClr val="0000FF"/>
                </a:solidFill>
              </a:rPr>
              <a:t>值</a:t>
            </a:r>
            <a:r>
              <a:rPr lang="zh-CN" altLang="en-US" sz="2400" b="1" smtClean="0">
                <a:solidFill>
                  <a:srgbClr val="0000FF"/>
                </a:solidFill>
              </a:rPr>
              <a:t>”，</a:t>
            </a:r>
            <a:r>
              <a:rPr lang="zh-CN" altLang="en-US" sz="2400" smtClean="0">
                <a:solidFill>
                  <a:srgbClr val="0000FF"/>
                </a:solidFill>
              </a:rPr>
              <a:t>也</a:t>
            </a:r>
            <a:r>
              <a:rPr lang="zh-CN" altLang="en-US" sz="2400">
                <a:solidFill>
                  <a:srgbClr val="0000FF"/>
                </a:solidFill>
              </a:rPr>
              <a:t>可</a:t>
            </a:r>
            <a:r>
              <a:rPr lang="zh-CN" altLang="en-US" sz="2400" smtClean="0">
                <a:solidFill>
                  <a:srgbClr val="0000FF"/>
                </a:solidFill>
              </a:rPr>
              <a:t>以用来取集合中的元素</a:t>
            </a:r>
            <a:r>
              <a:rPr lang="en-US" altLang="zh-CN" sz="2400" b="1" smtClean="0">
                <a:solidFill>
                  <a:srgbClr val="0000FF"/>
                </a:solidFill>
              </a:rPr>
              <a:t> </a:t>
            </a:r>
            <a:r>
              <a:rPr lang="zh-CN" altLang="en-US" sz="2400" b="1" smtClean="0">
                <a:solidFill>
                  <a:srgbClr val="0000FF"/>
                </a:solidFill>
              </a:rPr>
              <a:t>。</a:t>
            </a:r>
            <a:endParaRPr lang="zh-CN" altLang="en-US" sz="2400" b="1" dirty="0" smtClean="0">
              <a:solidFill>
                <a:srgbClr val="0000FF"/>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p:txBody>
          <a:bodyPr/>
          <a:lstStyle/>
          <a:p>
            <a:endParaRPr lang="zh-CN" altLang="en-US" dirty="0"/>
          </a:p>
        </p:txBody>
      </p:sp>
      <p:sp>
        <p:nvSpPr>
          <p:cNvPr id="5" name="TextBox 4"/>
          <p:cNvSpPr txBox="1"/>
          <p:nvPr/>
        </p:nvSpPr>
        <p:spPr>
          <a:xfrm>
            <a:off x="5760132" y="1628800"/>
            <a:ext cx="2666114" cy="584775"/>
          </a:xfrm>
          <a:prstGeom prst="rect">
            <a:avLst/>
          </a:prstGeom>
          <a:noFill/>
        </p:spPr>
        <p:txBody>
          <a:bodyPr wrap="none" rtlCol="0">
            <a:spAutoFit/>
          </a:bodyPr>
          <a:lstStyle/>
          <a:p>
            <a:r>
              <a:rPr lang="en-US" altLang="zh-CN" sz="1600" b="1" dirty="0" err="1">
                <a:solidFill>
                  <a:srgbClr val="FF0000"/>
                </a:solidFill>
              </a:rPr>
              <a:t>i</a:t>
            </a:r>
            <a:r>
              <a:rPr lang="zh-CN" altLang="en-US" sz="1600" b="1" dirty="0">
                <a:solidFill>
                  <a:srgbClr val="FF0000"/>
                </a:solidFill>
              </a:rPr>
              <a:t>为数组中元素的</a:t>
            </a:r>
            <a:r>
              <a:rPr lang="en-US" altLang="zh-CN" sz="1600" b="1" dirty="0">
                <a:solidFill>
                  <a:srgbClr val="FF0000"/>
                </a:solidFill>
              </a:rPr>
              <a:t>index</a:t>
            </a:r>
            <a:r>
              <a:rPr lang="zh-CN" altLang="en-US" sz="1600" b="1" dirty="0">
                <a:solidFill>
                  <a:srgbClr val="FF0000"/>
                </a:solidFill>
              </a:rPr>
              <a:t>索引</a:t>
            </a:r>
            <a:endParaRPr lang="en-US" altLang="zh-CN" sz="1600" b="1" dirty="0">
              <a:solidFill>
                <a:srgbClr val="FF0000"/>
              </a:solidFill>
            </a:endParaRPr>
          </a:p>
          <a:p>
            <a:r>
              <a:rPr lang="zh-CN" altLang="en-US" sz="1600" b="1" dirty="0">
                <a:solidFill>
                  <a:srgbClr val="FF0000"/>
                </a:solidFill>
              </a:rPr>
              <a:t>基于索引获取数组中的元素</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50863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140968"/>
            <a:ext cx="4536504" cy="140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5660" y="2996951"/>
            <a:ext cx="1715534" cy="584775"/>
          </a:xfrm>
          <a:prstGeom prst="rect">
            <a:avLst/>
          </a:prstGeom>
          <a:noFill/>
        </p:spPr>
        <p:txBody>
          <a:bodyPr wrap="none" rtlCol="0">
            <a:spAutoFit/>
          </a:bodyPr>
          <a:lstStyle/>
          <a:p>
            <a:r>
              <a:rPr lang="zh-CN" altLang="en-US" sz="1600" b="1" dirty="0">
                <a:solidFill>
                  <a:srgbClr val="FF0000"/>
                </a:solidFill>
              </a:rPr>
              <a:t>指定数组</a:t>
            </a:r>
            <a:r>
              <a:rPr lang="en-US" altLang="zh-CN" sz="1600" b="1" dirty="0">
                <a:solidFill>
                  <a:srgbClr val="FF0000"/>
                </a:solidFill>
              </a:rPr>
              <a:t>/</a:t>
            </a:r>
            <a:r>
              <a:rPr lang="zh-CN" altLang="en-US" sz="1600" b="1" dirty="0">
                <a:solidFill>
                  <a:srgbClr val="FF0000"/>
                </a:solidFill>
              </a:rPr>
              <a:t>集合中</a:t>
            </a:r>
            <a:endParaRPr lang="en-US" altLang="zh-CN" sz="1600" b="1" dirty="0">
              <a:solidFill>
                <a:srgbClr val="FF0000"/>
              </a:solidFill>
            </a:endParaRPr>
          </a:p>
          <a:p>
            <a:r>
              <a:rPr lang="zh-CN" altLang="en-US" sz="1600" b="1" dirty="0">
                <a:solidFill>
                  <a:srgbClr val="FF0000"/>
                </a:solidFill>
              </a:rPr>
              <a:t>元素的类型</a:t>
            </a:r>
          </a:p>
        </p:txBody>
      </p:sp>
      <p:cxnSp>
        <p:nvCxnSpPr>
          <p:cNvPr id="18" name="直接箭头连接符 17"/>
          <p:cNvCxnSpPr/>
          <p:nvPr/>
        </p:nvCxnSpPr>
        <p:spPr>
          <a:xfrm>
            <a:off x="1403648" y="3289338"/>
            <a:ext cx="1152128" cy="2923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292080" y="3412449"/>
            <a:ext cx="2335896" cy="338554"/>
          </a:xfrm>
          <a:prstGeom prst="rect">
            <a:avLst/>
          </a:prstGeom>
          <a:noFill/>
        </p:spPr>
        <p:txBody>
          <a:bodyPr wrap="none" rtlCol="0">
            <a:spAutoFit/>
          </a:bodyPr>
          <a:lstStyle/>
          <a:p>
            <a:r>
              <a:rPr lang="zh-CN" altLang="en-US" sz="1600" b="1" dirty="0">
                <a:solidFill>
                  <a:srgbClr val="FF0000"/>
                </a:solidFill>
              </a:rPr>
              <a:t>指定需遍历的数组</a:t>
            </a:r>
            <a:r>
              <a:rPr lang="en-US" altLang="zh-CN" sz="1600" b="1" dirty="0">
                <a:solidFill>
                  <a:srgbClr val="FF0000"/>
                </a:solidFill>
              </a:rPr>
              <a:t>/</a:t>
            </a:r>
            <a:r>
              <a:rPr lang="zh-CN" altLang="en-US" sz="1600" b="1" dirty="0">
                <a:solidFill>
                  <a:srgbClr val="FF0000"/>
                </a:solidFill>
              </a:rPr>
              <a:t>集合</a:t>
            </a:r>
          </a:p>
        </p:txBody>
      </p:sp>
      <p:cxnSp>
        <p:nvCxnSpPr>
          <p:cNvPr id="8" name="直接箭头连接符 7"/>
          <p:cNvCxnSpPr>
            <a:stCxn id="19" idx="1"/>
          </p:cNvCxnSpPr>
          <p:nvPr/>
        </p:nvCxnSpPr>
        <p:spPr>
          <a:xfrm flipH="1">
            <a:off x="4139952" y="3581726"/>
            <a:ext cx="1152128" cy="6329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91968" y="4963845"/>
            <a:ext cx="1922321" cy="584775"/>
          </a:xfrm>
          <a:prstGeom prst="rect">
            <a:avLst/>
          </a:prstGeom>
          <a:noFill/>
        </p:spPr>
        <p:txBody>
          <a:bodyPr wrap="none" rtlCol="0">
            <a:spAutoFit/>
          </a:bodyPr>
          <a:lstStyle/>
          <a:p>
            <a:r>
              <a:rPr lang="en-US" altLang="zh-CN" sz="1600" b="1" dirty="0" err="1">
                <a:solidFill>
                  <a:srgbClr val="FF0000"/>
                </a:solidFill>
              </a:rPr>
              <a:t>i</a:t>
            </a:r>
            <a:r>
              <a:rPr lang="zh-CN" altLang="en-US" sz="1600" b="1" dirty="0">
                <a:solidFill>
                  <a:srgbClr val="FF0000"/>
                </a:solidFill>
              </a:rPr>
              <a:t>每次迭代的</a:t>
            </a:r>
            <a:endParaRPr lang="en-US" altLang="zh-CN" sz="1600" b="1" dirty="0">
              <a:solidFill>
                <a:srgbClr val="FF0000"/>
              </a:solidFill>
            </a:endParaRPr>
          </a:p>
          <a:p>
            <a:r>
              <a:rPr lang="zh-CN" altLang="en-US" sz="1600" b="1" dirty="0">
                <a:solidFill>
                  <a:srgbClr val="FF0000"/>
                </a:solidFill>
              </a:rPr>
              <a:t>数组</a:t>
            </a:r>
            <a:r>
              <a:rPr lang="en-US" altLang="zh-CN" sz="1600" b="1" dirty="0">
                <a:solidFill>
                  <a:srgbClr val="FF0000"/>
                </a:solidFill>
              </a:rPr>
              <a:t>/</a:t>
            </a:r>
            <a:r>
              <a:rPr lang="zh-CN" altLang="en-US" sz="1600" b="1" dirty="0">
                <a:solidFill>
                  <a:srgbClr val="FF0000"/>
                </a:solidFill>
              </a:rPr>
              <a:t>集合中的元素</a:t>
            </a:r>
          </a:p>
        </p:txBody>
      </p:sp>
      <p:cxnSp>
        <p:nvCxnSpPr>
          <p:cNvPr id="12" name="直接箭头连接符 11"/>
          <p:cNvCxnSpPr/>
          <p:nvPr/>
        </p:nvCxnSpPr>
        <p:spPr>
          <a:xfrm flipH="1" flipV="1">
            <a:off x="2991968" y="3842543"/>
            <a:ext cx="643928" cy="112130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635896" y="4149080"/>
            <a:ext cx="2304256" cy="81476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723049" y="3244334"/>
            <a:ext cx="1697901" cy="369332"/>
          </a:xfrm>
          <a:prstGeom prst="rect">
            <a:avLst/>
          </a:prstGeom>
        </p:spPr>
        <p:txBody>
          <a:bodyPr wrap="none">
            <a:spAutoFit/>
          </a:bodyPr>
          <a:lstStyle/>
          <a:p>
            <a:r>
              <a:rPr lang="zh-CN" altLang="en-US" b="1">
                <a:latin typeface="宋体" charset="-122"/>
              </a:rPr>
              <a:t>增强的</a:t>
            </a:r>
            <a:r>
              <a:rPr lang="en-US" altLang="zh-CN" b="1">
                <a:latin typeface="宋体" charset="-122"/>
              </a:rPr>
              <a:t>for</a:t>
            </a:r>
            <a:r>
              <a:rPr lang="zh-CN" altLang="en-US" b="1">
                <a:latin typeface="宋体" charset="-122"/>
              </a:rPr>
              <a:t>循环</a:t>
            </a:r>
            <a:endParaRPr lang="zh-CN" altLang="en-US"/>
          </a:p>
        </p:txBody>
      </p:sp>
      <p:sp>
        <p:nvSpPr>
          <p:cNvPr id="16" name="Rectangle 2"/>
          <p:cNvSpPr>
            <a:spLocks noGrp="1" noChangeArrowheads="1"/>
          </p:cNvSpPr>
          <p:nvPr>
            <p:ph type="title"/>
          </p:nvPr>
        </p:nvSpPr>
        <p:spPr>
          <a:xfrm>
            <a:off x="457200" y="274955"/>
            <a:ext cx="8229600" cy="1143000"/>
          </a:xfrm>
        </p:spPr>
        <p:txBody>
          <a:bodyPr/>
          <a:lstStyle/>
          <a:p>
            <a:pPr eaLnBrk="1" hangingPunct="1"/>
            <a:r>
              <a:rPr lang="zh-CN" altLang="en-US" sz="2800" b="1" dirty="0" smtClean="0">
                <a:latin typeface="宋体" charset="-122"/>
              </a:rPr>
              <a:t>增强的</a:t>
            </a:r>
            <a:r>
              <a:rPr lang="en-US" altLang="zh-CN" sz="2800" b="1" dirty="0" smtClean="0">
                <a:latin typeface="宋体" charset="-122"/>
              </a:rPr>
              <a:t>for</a:t>
            </a:r>
            <a:r>
              <a:rPr lang="zh-CN" altLang="en-US" sz="2800" b="1" dirty="0" smtClean="0">
                <a:latin typeface="宋体" charset="-122"/>
              </a:rPr>
              <a:t>循环</a:t>
            </a:r>
          </a:p>
        </p:txBody>
      </p:sp>
    </p:spTree>
    <p:extLst>
      <p:ext uri="{BB962C8B-B14F-4D97-AF65-F5344CB8AC3E}">
        <p14:creationId xmlns:p14="http://schemas.microsoft.com/office/powerpoint/2010/main" val="2591212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76350"/>
            <a:ext cx="8291264" cy="5248275"/>
          </a:xfrm>
        </p:spPr>
        <p:txBody>
          <a:bodyPr>
            <a:normAutofit/>
          </a:bodyPr>
          <a:lstStyle/>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遍历数组</a:t>
            </a:r>
            <a:r>
              <a:rPr lang="en-US" altLang="zh-CN" dirty="0"/>
              <a:t>/</a:t>
            </a:r>
            <a:r>
              <a:rPr lang="zh-CN" altLang="en-US" dirty="0"/>
              <a:t>集合的适用场景</a:t>
            </a:r>
            <a:endParaRPr lang="en-US" altLang="zh-CN" dirty="0"/>
          </a:p>
          <a:p>
            <a:pPr lvl="1"/>
            <a:r>
              <a:rPr lang="en-US" altLang="zh-CN" dirty="0"/>
              <a:t>For</a:t>
            </a:r>
            <a:r>
              <a:rPr lang="zh-CN" altLang="en-US" dirty="0"/>
              <a:t>，适合需要指定遍历次数，需要基于</a:t>
            </a:r>
            <a:r>
              <a:rPr lang="zh-CN" altLang="en-US"/>
              <a:t>索</a:t>
            </a:r>
            <a:r>
              <a:rPr lang="zh-CN" altLang="en-US" smtClean="0"/>
              <a:t>引、次</a:t>
            </a:r>
            <a:r>
              <a:rPr lang="zh-CN" altLang="en-US" dirty="0"/>
              <a:t>数完成进一步操作时</a:t>
            </a:r>
            <a:endParaRPr lang="en-US" altLang="zh-CN" dirty="0"/>
          </a:p>
          <a:p>
            <a:pPr lvl="1"/>
            <a:r>
              <a:rPr lang="en-US" altLang="zh-CN" dirty="0" err="1"/>
              <a:t>Foreach</a:t>
            </a:r>
            <a:r>
              <a:rPr lang="zh-CN" altLang="en-US" dirty="0"/>
              <a:t>，适合遍历全部元素，无需基于元素索引位置操作时</a:t>
            </a:r>
            <a:endParaRPr lang="en-US" altLang="zh-CN" dirty="0"/>
          </a:p>
          <a:p>
            <a:pPr marL="0" indent="0">
              <a:buNone/>
            </a:pPr>
            <a:endParaRPr lang="zh-CN" altLang="en-US" dirty="0"/>
          </a:p>
        </p:txBody>
      </p:sp>
      <p:sp>
        <p:nvSpPr>
          <p:cNvPr id="4" name="灯片编号占位符 3"/>
          <p:cNvSpPr>
            <a:spLocks noGrp="1"/>
          </p:cNvSpPr>
          <p:nvPr>
            <p:ph type="sldNum" sz="quarter" idx="4294967295"/>
          </p:nvPr>
        </p:nvSpPr>
        <p:spPr/>
        <p:txBody>
          <a:bodyPr/>
          <a:lstStyle/>
          <a:p>
            <a:fld id="{0C913308-F349-4B6D-A68A-DD1791B4A57B}" type="slidenum">
              <a:rPr lang="zh-CN" altLang="en-US" smtClean="0"/>
              <a:pPr/>
              <a:t>62</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052736"/>
            <a:ext cx="5544616" cy="114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60032" y="2348880"/>
            <a:ext cx="3079689" cy="1077218"/>
          </a:xfrm>
          <a:prstGeom prst="rect">
            <a:avLst/>
          </a:prstGeom>
          <a:noFill/>
        </p:spPr>
        <p:txBody>
          <a:bodyPr wrap="none" rtlCol="0">
            <a:spAutoFit/>
          </a:bodyPr>
          <a:lstStyle/>
          <a:p>
            <a:r>
              <a:rPr lang="zh-CN" altLang="en-US" sz="1600" b="1" dirty="0">
                <a:solidFill>
                  <a:srgbClr val="FF0000"/>
                </a:solidFill>
              </a:rPr>
              <a:t>编译器完成</a:t>
            </a:r>
            <a:endParaRPr lang="en-US" altLang="zh-CN" sz="1600" b="1" dirty="0">
              <a:solidFill>
                <a:srgbClr val="FF0000"/>
              </a:solidFill>
            </a:endParaRPr>
          </a:p>
          <a:p>
            <a:r>
              <a:rPr lang="zh-CN" altLang="en-US" sz="1600" b="1" dirty="0">
                <a:solidFill>
                  <a:srgbClr val="FF0000"/>
                </a:solidFill>
              </a:rPr>
              <a:t>类型安全检测</a:t>
            </a:r>
            <a:endParaRPr lang="en-US" altLang="zh-CN" sz="1600" b="1" dirty="0">
              <a:solidFill>
                <a:srgbClr val="FF0000"/>
              </a:solidFill>
            </a:endParaRPr>
          </a:p>
          <a:p>
            <a:r>
              <a:rPr lang="zh-CN" altLang="en-US" sz="1600" b="1" dirty="0">
                <a:solidFill>
                  <a:srgbClr val="FF0000"/>
                </a:solidFill>
              </a:rPr>
              <a:t>当元素实际类型与声明不匹配时</a:t>
            </a:r>
            <a:endParaRPr lang="en-US" altLang="zh-CN" sz="1600" b="1" dirty="0">
              <a:solidFill>
                <a:srgbClr val="FF0000"/>
              </a:solidFill>
            </a:endParaRPr>
          </a:p>
          <a:p>
            <a:r>
              <a:rPr lang="zh-CN" altLang="en-US" sz="1600" b="1" dirty="0">
                <a:solidFill>
                  <a:srgbClr val="FF0000"/>
                </a:solidFill>
              </a:rPr>
              <a:t>无法编译</a:t>
            </a:r>
          </a:p>
        </p:txBody>
      </p:sp>
    </p:spTree>
    <p:extLst>
      <p:ext uri="{BB962C8B-B14F-4D97-AF65-F5344CB8AC3E}">
        <p14:creationId xmlns:p14="http://schemas.microsoft.com/office/powerpoint/2010/main" val="315526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2800"/>
              <a:t>break</a:t>
            </a:r>
            <a:r>
              <a:rPr lang="zh-CN" altLang="en-US" sz="2800"/>
              <a:t>语句</a:t>
            </a:r>
            <a:endParaRPr lang="zh-CN" altLang="en-US" sz="2800" b="1" dirty="0" smtClean="0">
              <a:latin typeface="宋体" charset="-122"/>
            </a:endParaRPr>
          </a:p>
        </p:txBody>
      </p:sp>
      <p:sp>
        <p:nvSpPr>
          <p:cNvPr id="34819" name="Rectangle 3"/>
          <p:cNvSpPr>
            <a:spLocks noGrp="1" noChangeArrowheads="1"/>
          </p:cNvSpPr>
          <p:nvPr>
            <p:ph type="body" idx="1"/>
          </p:nvPr>
        </p:nvSpPr>
        <p:spPr>
          <a:xfrm>
            <a:off x="487845" y="1124744"/>
            <a:ext cx="7931150" cy="5248275"/>
          </a:xfrm>
        </p:spPr>
        <p:txBody>
          <a:bodyPr/>
          <a:lstStyle/>
          <a:p>
            <a:r>
              <a:rPr lang="zh-CN" altLang="en-US" sz="2400"/>
              <a:t>在</a:t>
            </a:r>
            <a:r>
              <a:rPr lang="zh-CN" altLang="en-US" sz="2400" smtClean="0"/>
              <a:t>循环中可以使用</a:t>
            </a:r>
            <a:r>
              <a:rPr lang="en-US" altLang="zh-CN" sz="2400" smtClean="0">
                <a:solidFill>
                  <a:srgbClr val="FF0000"/>
                </a:solidFill>
              </a:rPr>
              <a:t>break</a:t>
            </a:r>
            <a:r>
              <a:rPr lang="zh-CN" altLang="en-US" sz="2400" dirty="0" smtClean="0">
                <a:solidFill>
                  <a:srgbClr val="FF0000"/>
                </a:solidFill>
              </a:rPr>
              <a:t>语</a:t>
            </a:r>
            <a:r>
              <a:rPr lang="zh-CN" altLang="en-US" sz="2400" smtClean="0">
                <a:solidFill>
                  <a:srgbClr val="FF0000"/>
                </a:solidFill>
              </a:rPr>
              <a:t>句</a:t>
            </a:r>
            <a:r>
              <a:rPr lang="zh-CN" altLang="en-US" sz="2400">
                <a:solidFill>
                  <a:srgbClr val="FF0000"/>
                </a:solidFill>
              </a:rPr>
              <a:t>，结束整</a:t>
            </a:r>
            <a:r>
              <a:rPr lang="zh-CN" altLang="en-US" sz="2400" dirty="0" smtClean="0">
                <a:solidFill>
                  <a:srgbClr val="FF0000"/>
                </a:solidFill>
              </a:rPr>
              <a:t>个循环</a:t>
            </a:r>
            <a:r>
              <a:rPr lang="zh-CN" altLang="en-US" sz="2400" smtClean="0">
                <a:solidFill>
                  <a:srgbClr val="FF0000"/>
                </a:solidFill>
              </a:rPr>
              <a:t>语</a:t>
            </a:r>
            <a:r>
              <a:rPr lang="zh-CN" altLang="en-US" sz="2400" smtClean="0">
                <a:solidFill>
                  <a:srgbClr val="FF0000"/>
                </a:solidFill>
              </a:rPr>
              <a:t>句</a:t>
            </a:r>
            <a:endParaRPr lang="zh-CN" alt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083360"/>
            <a:ext cx="1368152" cy="87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139952" y="4733583"/>
            <a:ext cx="1011815" cy="338554"/>
          </a:xfrm>
          <a:prstGeom prst="rect">
            <a:avLst/>
          </a:prstGeom>
          <a:noFill/>
        </p:spPr>
        <p:txBody>
          <a:bodyPr wrap="none" rtlCol="0">
            <a:spAutoFit/>
          </a:bodyPr>
          <a:lstStyle/>
          <a:p>
            <a:r>
              <a:rPr lang="zh-CN" altLang="en-US" sz="1600" b="1" dirty="0">
                <a:solidFill>
                  <a:srgbClr val="FF0000"/>
                </a:solidFill>
              </a:rPr>
              <a:t>结束循环</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492896"/>
            <a:ext cx="50101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2800"/>
              <a:t>continue</a:t>
            </a:r>
            <a:r>
              <a:rPr lang="zh-CN" altLang="en-US" sz="2800"/>
              <a:t>语句</a:t>
            </a:r>
            <a:r>
              <a:rPr lang="zh-CN" altLang="en-US" sz="2800" b="1" smtClean="0">
                <a:latin typeface="宋体" charset="-122"/>
              </a:rPr>
              <a:t>语</a:t>
            </a:r>
            <a:r>
              <a:rPr lang="zh-CN" altLang="en-US" sz="2800" b="1" dirty="0" smtClean="0">
                <a:latin typeface="宋体" charset="-122"/>
              </a:rPr>
              <a:t>句</a:t>
            </a:r>
          </a:p>
        </p:txBody>
      </p:sp>
      <p:sp>
        <p:nvSpPr>
          <p:cNvPr id="34819" name="Rectangle 3"/>
          <p:cNvSpPr>
            <a:spLocks noGrp="1" noChangeArrowheads="1"/>
          </p:cNvSpPr>
          <p:nvPr>
            <p:ph type="body" idx="1"/>
          </p:nvPr>
        </p:nvSpPr>
        <p:spPr/>
        <p:txBody>
          <a:bodyPr/>
          <a:lstStyle/>
          <a:p>
            <a:r>
              <a:rPr lang="zh-CN" altLang="en-US" sz="2400" smtClean="0"/>
              <a:t>在循</a:t>
            </a:r>
            <a:r>
              <a:rPr lang="zh-CN" altLang="en-US" sz="2400" smtClean="0"/>
              <a:t>环</a:t>
            </a:r>
            <a:r>
              <a:rPr lang="zh-CN" altLang="en-US" sz="2400" smtClean="0"/>
              <a:t>中</a:t>
            </a:r>
            <a:r>
              <a:rPr lang="zh-CN" altLang="en-US" sz="2400">
                <a:solidFill>
                  <a:srgbClr val="FF0000"/>
                </a:solidFill>
              </a:rPr>
              <a:t>使用</a:t>
            </a:r>
            <a:r>
              <a:rPr lang="en-US" altLang="zh-CN" sz="2400" smtClean="0">
                <a:solidFill>
                  <a:srgbClr val="FF0000"/>
                </a:solidFill>
              </a:rPr>
              <a:t>continue</a:t>
            </a:r>
            <a:r>
              <a:rPr lang="zh-CN" altLang="en-US" sz="2400" dirty="0" smtClean="0">
                <a:solidFill>
                  <a:srgbClr val="FF0000"/>
                </a:solidFill>
              </a:rPr>
              <a:t>语</a:t>
            </a:r>
            <a:r>
              <a:rPr lang="zh-CN" altLang="en-US" sz="2400" smtClean="0">
                <a:solidFill>
                  <a:srgbClr val="FF0000"/>
                </a:solidFill>
              </a:rPr>
              <a:t>句</a:t>
            </a:r>
            <a:r>
              <a:rPr lang="zh-CN" altLang="en-US" sz="2400">
                <a:solidFill>
                  <a:srgbClr val="FF0000"/>
                </a:solidFill>
              </a:rPr>
              <a:t>，</a:t>
            </a:r>
            <a:r>
              <a:rPr lang="zh-CN" altLang="en-US" sz="2400">
                <a:solidFill>
                  <a:srgbClr val="FF0000"/>
                </a:solidFill>
              </a:rPr>
              <a:t>结</a:t>
            </a:r>
            <a:r>
              <a:rPr lang="zh-CN" altLang="en-US" sz="2400" smtClean="0">
                <a:solidFill>
                  <a:srgbClr val="FF0000"/>
                </a:solidFill>
              </a:rPr>
              <a:t>束</a:t>
            </a:r>
            <a:r>
              <a:rPr lang="zh-CN" altLang="en-US" sz="2400" smtClean="0">
                <a:solidFill>
                  <a:srgbClr val="FF0000"/>
                </a:solidFill>
              </a:rPr>
              <a:t>本</a:t>
            </a:r>
            <a:r>
              <a:rPr lang="zh-CN" altLang="en-US" sz="2400" dirty="0" smtClean="0">
                <a:solidFill>
                  <a:srgbClr val="FF0000"/>
                </a:solidFill>
              </a:rPr>
              <a:t>次</a:t>
            </a:r>
            <a:r>
              <a:rPr lang="zh-CN" altLang="en-US" sz="2400" smtClean="0">
                <a:solidFill>
                  <a:srgbClr val="FF0000"/>
                </a:solidFill>
              </a:rPr>
              <a:t>循</a:t>
            </a:r>
            <a:r>
              <a:rPr lang="zh-CN" altLang="en-US" sz="2400" smtClean="0">
                <a:solidFill>
                  <a:srgbClr val="FF0000"/>
                </a:solidFill>
              </a:rPr>
              <a:t>环</a:t>
            </a:r>
            <a:r>
              <a:rPr lang="zh-CN" altLang="en-US" sz="2400" smtClean="0"/>
              <a:t>，</a:t>
            </a:r>
            <a:r>
              <a:rPr lang="zh-CN" altLang="en-US" sz="2400" dirty="0" smtClean="0"/>
              <a:t>即不再执行本次循环中循环体中</a:t>
            </a:r>
            <a:r>
              <a:rPr lang="en-US" altLang="zh-CN" sz="2400" dirty="0" smtClean="0"/>
              <a:t>continue</a:t>
            </a:r>
            <a:r>
              <a:rPr lang="zh-CN" altLang="en-US" sz="2400" dirty="0" smtClean="0"/>
              <a:t>语句后面的语句，而转入进行下一次循环。</a:t>
            </a:r>
          </a:p>
          <a:p>
            <a:pPr eaLnBrk="1" hangingPunct="1">
              <a:buFont typeface="Wingdings" pitchFamily="2" charset="2"/>
              <a:buNone/>
            </a:pPr>
            <a:r>
              <a:rPr lang="zh-CN" altLang="en-US" b="1" dirty="0" smtClean="0">
                <a:solidFill>
                  <a:srgbClr val="FF0000"/>
                </a:solidFill>
              </a:rPr>
              <a:t> </a:t>
            </a:r>
            <a:endParaRPr lang="zh-CN" altLang="en-US" dirty="0" smtClean="0"/>
          </a:p>
          <a:p>
            <a:pPr eaLnBrk="1" hangingPunct="1"/>
            <a:endParaRPr lang="zh-CN" altLang="en-US"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656" y="3588974"/>
            <a:ext cx="18288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4"/>
          <p:cNvSpPr txBox="1"/>
          <p:nvPr/>
        </p:nvSpPr>
        <p:spPr>
          <a:xfrm>
            <a:off x="3967336" y="5262299"/>
            <a:ext cx="2045753" cy="830997"/>
          </a:xfrm>
          <a:prstGeom prst="rect">
            <a:avLst/>
          </a:prstGeom>
          <a:noFill/>
        </p:spPr>
        <p:txBody>
          <a:bodyPr wrap="none" rtlCol="0">
            <a:spAutoFit/>
          </a:bodyPr>
          <a:lstStyle/>
          <a:p>
            <a:r>
              <a:rPr lang="zh-CN" altLang="en-US" sz="1600" b="1" dirty="0">
                <a:solidFill>
                  <a:srgbClr val="FF0000"/>
                </a:solidFill>
              </a:rPr>
              <a:t>当执行</a:t>
            </a:r>
            <a:r>
              <a:rPr lang="en-US" altLang="zh-CN" sz="1600" b="1" dirty="0">
                <a:solidFill>
                  <a:srgbClr val="FF0000"/>
                </a:solidFill>
              </a:rPr>
              <a:t>continue</a:t>
            </a:r>
            <a:r>
              <a:rPr lang="zh-CN" altLang="en-US" sz="1600" b="1" dirty="0">
                <a:solidFill>
                  <a:srgbClr val="FF0000"/>
                </a:solidFill>
              </a:rPr>
              <a:t>是</a:t>
            </a:r>
            <a:endParaRPr lang="en-US" altLang="zh-CN" sz="1600" b="1" dirty="0">
              <a:solidFill>
                <a:srgbClr val="FF0000"/>
              </a:solidFill>
            </a:endParaRPr>
          </a:p>
          <a:p>
            <a:r>
              <a:rPr lang="zh-CN" altLang="en-US" sz="1600" b="1" dirty="0">
                <a:solidFill>
                  <a:srgbClr val="FF0000"/>
                </a:solidFill>
              </a:rPr>
              <a:t>终止本次循环的执行</a:t>
            </a:r>
            <a:endParaRPr lang="en-US" altLang="zh-CN" sz="1600" b="1" dirty="0">
              <a:solidFill>
                <a:srgbClr val="FF0000"/>
              </a:solidFill>
            </a:endParaRPr>
          </a:p>
          <a:p>
            <a:r>
              <a:rPr lang="zh-CN" altLang="en-US" sz="1600" b="1" dirty="0">
                <a:solidFill>
                  <a:srgbClr val="FF0000"/>
                </a:solidFill>
              </a:rPr>
              <a:t>继续下一循环</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55" y="2958043"/>
            <a:ext cx="56959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5209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Return</a:t>
            </a:r>
            <a:r>
              <a:rPr lang="zh-CN" altLang="en-US" smtClean="0"/>
              <a:t>语句</a:t>
            </a:r>
            <a:endParaRPr lang="zh-CN" altLang="en-US"/>
          </a:p>
        </p:txBody>
      </p:sp>
      <p:sp>
        <p:nvSpPr>
          <p:cNvPr id="3" name="内容占位符 2"/>
          <p:cNvSpPr>
            <a:spLocks noGrp="1"/>
          </p:cNvSpPr>
          <p:nvPr>
            <p:ph idx="1"/>
          </p:nvPr>
        </p:nvSpPr>
        <p:spPr>
          <a:xfrm>
            <a:off x="434074" y="1124745"/>
            <a:ext cx="7931150" cy="1296144"/>
          </a:xfrm>
        </p:spPr>
        <p:txBody>
          <a:bodyPr/>
          <a:lstStyle/>
          <a:p>
            <a:r>
              <a:rPr lang="en-US" altLang="zh-CN" smtClean="0"/>
              <a:t>return</a:t>
            </a:r>
            <a:r>
              <a:rPr lang="zh-CN" altLang="en-US"/>
              <a:t>终止退出当前方法，将控制流程</a:t>
            </a:r>
            <a:r>
              <a:rPr lang="zh-CN" altLang="en-US" sz="3200"/>
              <a:t>返回到调用该方法处</a:t>
            </a:r>
            <a:endParaRPr lang="zh-CN" altLang="en-US"/>
          </a:p>
          <a:p>
            <a:endParaRPr lang="zh-CN" alt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7" y="2492896"/>
            <a:ext cx="589597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645" y="3895675"/>
            <a:ext cx="1656184" cy="39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117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143000"/>
          </a:xfrm>
        </p:spPr>
        <p:txBody>
          <a:bodyPr/>
          <a:lstStyle/>
          <a:p>
            <a:r>
              <a:rPr lang="zh-CN" altLang="en-US" dirty="0" smtClean="0"/>
              <a:t>总结</a:t>
            </a:r>
            <a:endParaRPr lang="zh-CN" altLang="en-US" dirty="0"/>
          </a:p>
        </p:txBody>
      </p:sp>
      <p:sp>
        <p:nvSpPr>
          <p:cNvPr id="3" name="内容占位符 2"/>
          <p:cNvSpPr>
            <a:spLocks noGrp="1"/>
          </p:cNvSpPr>
          <p:nvPr>
            <p:ph idx="1"/>
          </p:nvPr>
        </p:nvSpPr>
        <p:spPr>
          <a:xfrm>
            <a:off x="323528" y="1268760"/>
            <a:ext cx="8640960" cy="5248275"/>
          </a:xfrm>
        </p:spPr>
        <p:txBody>
          <a:bodyPr/>
          <a:lstStyle/>
          <a:p>
            <a:r>
              <a:rPr lang="zh-CN" altLang="en-US" dirty="0" smtClean="0"/>
              <a:t>标识符</a:t>
            </a:r>
            <a:endParaRPr lang="en-US" altLang="zh-CN" dirty="0" smtClean="0"/>
          </a:p>
          <a:p>
            <a:r>
              <a:rPr lang="zh-CN" altLang="en-US" dirty="0" smtClean="0">
                <a:ea typeface="宋体" pitchFamily="2" charset="-122"/>
              </a:rPr>
              <a:t>基本数据类型（</a:t>
            </a:r>
            <a:r>
              <a:rPr lang="en-US" altLang="zh-CN" dirty="0" err="1" smtClean="0">
                <a:ea typeface="宋体" panose="02010600030101010101" pitchFamily="2" charset="-122"/>
              </a:rPr>
              <a:t>boolean</a:t>
            </a:r>
            <a:r>
              <a:rPr lang="en-US" altLang="zh-CN" dirty="0" smtClean="0">
                <a:ea typeface="宋体" panose="02010600030101010101" pitchFamily="2" charset="-122"/>
              </a:rPr>
              <a:t> byte short char </a:t>
            </a:r>
            <a:r>
              <a:rPr lang="en-US" altLang="zh-CN" dirty="0" err="1" smtClean="0">
                <a:ea typeface="宋体" panose="02010600030101010101" pitchFamily="2" charset="-122"/>
              </a:rPr>
              <a:t>int</a:t>
            </a:r>
            <a:r>
              <a:rPr lang="en-US" altLang="zh-CN" dirty="0" smtClean="0">
                <a:ea typeface="宋体" panose="02010600030101010101" pitchFamily="2" charset="-122"/>
              </a:rPr>
              <a:t> long  float double</a:t>
            </a:r>
            <a:r>
              <a:rPr lang="zh-CN" altLang="en-US" dirty="0" smtClean="0">
                <a:ea typeface="宋体" panose="02010600030101010101" pitchFamily="2" charset="-122"/>
              </a:rPr>
              <a:t>）</a:t>
            </a:r>
            <a:endParaRPr lang="en-US" altLang="zh-CN" dirty="0" smtClean="0">
              <a:ea typeface="宋体" panose="02010600030101010101" pitchFamily="2" charset="-122"/>
            </a:endParaRPr>
          </a:p>
          <a:p>
            <a:r>
              <a:rPr lang="zh-CN" altLang="en-US" dirty="0" smtClean="0"/>
              <a:t>数组是相同类型的数据元素按顺序组成的一种复合数据类型</a:t>
            </a:r>
            <a:r>
              <a:rPr lang="en-US" altLang="zh-CN" dirty="0" smtClean="0"/>
              <a:t>,</a:t>
            </a:r>
            <a:r>
              <a:rPr lang="zh-CN" altLang="en-US" dirty="0" smtClean="0"/>
              <a:t>数组属于引用型变量</a:t>
            </a:r>
            <a:endParaRPr lang="en-US" altLang="zh-CN" dirty="0" smtClean="0"/>
          </a:p>
          <a:p>
            <a:pPr eaLnBrk="0" hangingPunct="0">
              <a:defRPr/>
            </a:pPr>
            <a:r>
              <a:rPr lang="en-US" altLang="zh-CN" dirty="0" smtClean="0"/>
              <a:t>Java</a:t>
            </a:r>
            <a:r>
              <a:rPr lang="zh-CN" altLang="en-US" dirty="0" smtClean="0"/>
              <a:t>提供了丰富的运算符，学会各种运算符的使用</a:t>
            </a:r>
            <a:r>
              <a:rPr lang="en-US" altLang="zh-CN" dirty="0" smtClean="0"/>
              <a:t>. </a:t>
            </a:r>
          </a:p>
          <a:p>
            <a:pPr eaLnBrk="0" hangingPunct="0">
              <a:defRPr/>
            </a:pPr>
            <a:r>
              <a:rPr lang="en-US" altLang="zh-CN" dirty="0" smtClean="0"/>
              <a:t>Java</a:t>
            </a:r>
            <a:r>
              <a:rPr lang="zh-CN" altLang="en-US" dirty="0" smtClean="0"/>
              <a:t>语言控制语句：分支、循环、跳转</a:t>
            </a:r>
            <a:endParaRPr lang="en-US" altLang="zh-CN" dirty="0" smtClean="0"/>
          </a:p>
          <a:p>
            <a:pPr eaLnBrk="0" hangingPunct="0">
              <a:defRPr/>
            </a:pPr>
            <a:endParaRPr lang="zh-CN" alt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2800" b="1" smtClean="0"/>
              <a:t>例题</a:t>
            </a:r>
          </a:p>
        </p:txBody>
      </p:sp>
      <p:sp>
        <p:nvSpPr>
          <p:cNvPr id="22532" name="Rectangle 7"/>
          <p:cNvSpPr>
            <a:spLocks noChangeArrowheads="1"/>
          </p:cNvSpPr>
          <p:nvPr/>
        </p:nvSpPr>
        <p:spPr bwMode="auto">
          <a:xfrm>
            <a:off x="2987675" y="1557338"/>
            <a:ext cx="5832475" cy="4664075"/>
          </a:xfrm>
          <a:prstGeom prst="rect">
            <a:avLst/>
          </a:prstGeom>
          <a:noFill/>
          <a:ln w="9525">
            <a:noFill/>
            <a:miter lim="800000"/>
            <a:headEnd/>
            <a:tailEnd/>
          </a:ln>
        </p:spPr>
        <p:txBody>
          <a:bodyPr>
            <a:spAutoFit/>
          </a:bodyPr>
          <a:lstStyle/>
          <a:p>
            <a:pPr algn="l"/>
            <a:r>
              <a:rPr lang="en-US" altLang="zh-CN" sz="2000" dirty="0"/>
              <a:t>public class </a:t>
            </a:r>
            <a:r>
              <a:rPr lang="en-US" altLang="zh-CN" sz="2000" dirty="0" smtClean="0"/>
              <a:t>Example7 </a:t>
            </a:r>
            <a:r>
              <a:rPr lang="en-US" altLang="zh-CN" sz="2000" dirty="0"/>
              <a:t>{</a:t>
            </a:r>
          </a:p>
          <a:p>
            <a:pPr algn="l"/>
            <a:r>
              <a:rPr lang="en-US" altLang="zh-CN" sz="2000" dirty="0"/>
              <a:t>   public static void main(String </a:t>
            </a:r>
            <a:r>
              <a:rPr lang="en-US" altLang="zh-CN" sz="2000" dirty="0" err="1"/>
              <a:t>args</a:t>
            </a:r>
            <a:r>
              <a:rPr lang="en-US" altLang="zh-CN" sz="2000" dirty="0"/>
              <a:t>[]) {</a:t>
            </a:r>
          </a:p>
          <a:p>
            <a:pPr algn="l"/>
            <a:r>
              <a:rPr lang="en-US" altLang="zh-CN" sz="2000" dirty="0"/>
              <a:t>      </a:t>
            </a:r>
            <a:r>
              <a:rPr lang="en-US" altLang="zh-CN" sz="2000" dirty="0" err="1"/>
              <a:t>int</a:t>
            </a:r>
            <a:r>
              <a:rPr lang="en-US" altLang="zh-CN" sz="2000" dirty="0"/>
              <a:t> a = 9,b = 5,c = 7,t=0;</a:t>
            </a:r>
          </a:p>
          <a:p>
            <a:pPr algn="l"/>
            <a:r>
              <a:rPr lang="en-US" altLang="zh-CN" sz="2000" dirty="0"/>
              <a:t>      if(b&lt;a) {</a:t>
            </a:r>
          </a:p>
          <a:p>
            <a:pPr algn="l"/>
            <a:r>
              <a:rPr lang="en-US" altLang="zh-CN" sz="2000" dirty="0"/>
              <a:t>        t = a;  a = b; b = t;</a:t>
            </a:r>
          </a:p>
          <a:p>
            <a:pPr algn="l"/>
            <a:r>
              <a:rPr lang="en-US" altLang="zh-CN" sz="2000" dirty="0"/>
              <a:t>      }</a:t>
            </a:r>
          </a:p>
          <a:p>
            <a:pPr algn="l"/>
            <a:r>
              <a:rPr lang="en-US" altLang="zh-CN" sz="2000" dirty="0"/>
              <a:t>      if(c&lt;a) {</a:t>
            </a:r>
          </a:p>
          <a:p>
            <a:pPr algn="l"/>
            <a:r>
              <a:rPr lang="en-US" altLang="zh-CN" sz="2000" dirty="0"/>
              <a:t>        t = a; a = </a:t>
            </a:r>
            <a:r>
              <a:rPr lang="en-US" altLang="zh-CN" sz="2000" dirty="0" err="1"/>
              <a:t>c;c</a:t>
            </a:r>
            <a:r>
              <a:rPr lang="en-US" altLang="zh-CN" sz="2000" dirty="0"/>
              <a:t> = t;</a:t>
            </a:r>
          </a:p>
          <a:p>
            <a:pPr algn="l"/>
            <a:r>
              <a:rPr lang="en-US" altLang="zh-CN" sz="2000" dirty="0"/>
              <a:t>      }</a:t>
            </a:r>
          </a:p>
          <a:p>
            <a:pPr algn="l"/>
            <a:r>
              <a:rPr lang="en-US" altLang="zh-CN" sz="2000" dirty="0"/>
              <a:t>      if(c&lt;b) {</a:t>
            </a:r>
          </a:p>
          <a:p>
            <a:pPr algn="l"/>
            <a:r>
              <a:rPr lang="en-US" altLang="zh-CN" sz="2000" dirty="0"/>
              <a:t>        t = b;  b = c; c = t;</a:t>
            </a:r>
          </a:p>
          <a:p>
            <a:pPr algn="l"/>
            <a:r>
              <a:rPr lang="en-US" altLang="zh-CN" sz="2000" dirty="0"/>
              <a:t>      }        </a:t>
            </a:r>
          </a:p>
          <a:p>
            <a:pPr algn="l"/>
            <a:r>
              <a:rPr lang="en-US" altLang="zh-CN" sz="2000" dirty="0"/>
              <a:t>    </a:t>
            </a:r>
            <a:r>
              <a:rPr lang="en-US" altLang="zh-CN" sz="2000" dirty="0" err="1"/>
              <a:t>System.out.println</a:t>
            </a:r>
            <a:r>
              <a:rPr lang="en-US" altLang="zh-CN" sz="2000" dirty="0"/>
              <a:t>("a="+a+",b="+b+",c="+c);</a:t>
            </a:r>
          </a:p>
          <a:p>
            <a:pPr algn="l"/>
            <a:r>
              <a:rPr lang="en-US" altLang="zh-CN" sz="2000" dirty="0"/>
              <a:t>   }</a:t>
            </a:r>
          </a:p>
          <a:p>
            <a:pPr algn="l"/>
            <a:r>
              <a:rPr lang="en-US" altLang="zh-CN" sz="2000" dirty="0"/>
              <a:t>}</a:t>
            </a:r>
          </a:p>
        </p:txBody>
      </p:sp>
      <p:sp>
        <p:nvSpPr>
          <p:cNvPr id="22533" name="Rectangle 8"/>
          <p:cNvSpPr>
            <a:spLocks noChangeArrowheads="1"/>
          </p:cNvSpPr>
          <p:nvPr/>
        </p:nvSpPr>
        <p:spPr bwMode="auto">
          <a:xfrm>
            <a:off x="395536" y="1340768"/>
            <a:ext cx="2087562" cy="1200329"/>
          </a:xfrm>
          <a:prstGeom prst="rect">
            <a:avLst/>
          </a:prstGeom>
          <a:noFill/>
          <a:ln w="9525">
            <a:noFill/>
            <a:miter lim="800000"/>
            <a:headEnd/>
            <a:tailEnd/>
          </a:ln>
        </p:spPr>
        <p:txBody>
          <a:bodyPr>
            <a:spAutoFit/>
          </a:bodyPr>
          <a:lstStyle/>
          <a:p>
            <a:pPr algn="just"/>
            <a:r>
              <a:rPr lang="zh-CN" altLang="en-US" dirty="0" smtClean="0">
                <a:solidFill>
                  <a:srgbClr val="0000FF"/>
                </a:solidFill>
                <a:latin typeface="宋体" charset="-122"/>
              </a:rPr>
              <a:t>例子</a:t>
            </a:r>
            <a:r>
              <a:rPr lang="en-US" altLang="zh-CN" dirty="0" smtClean="0">
                <a:solidFill>
                  <a:srgbClr val="0000FF"/>
                </a:solidFill>
              </a:rPr>
              <a:t>7</a:t>
            </a:r>
            <a:r>
              <a:rPr lang="zh-CN" altLang="en-US" b="0" dirty="0" smtClean="0">
                <a:latin typeface="宋体" charset="-122"/>
              </a:rPr>
              <a:t>将</a:t>
            </a:r>
            <a:r>
              <a:rPr lang="zh-CN" altLang="en-US" b="0" dirty="0">
                <a:latin typeface="宋体" charset="-122"/>
              </a:rPr>
              <a:t>变</a:t>
            </a:r>
            <a:r>
              <a:rPr lang="zh-CN" altLang="en-US" b="0">
                <a:latin typeface="宋体" charset="-122"/>
              </a:rPr>
              <a:t>量</a:t>
            </a:r>
            <a:r>
              <a:rPr lang="en-US" altLang="zh-CN" b="0" smtClean="0"/>
              <a:t>a</a:t>
            </a:r>
            <a:r>
              <a:rPr lang="en-US" altLang="zh-CN" b="0" smtClean="0">
                <a:latin typeface="宋体" charset="-122"/>
              </a:rPr>
              <a:t>，</a:t>
            </a:r>
            <a:r>
              <a:rPr lang="en-US" altLang="zh-CN" b="0" smtClean="0"/>
              <a:t>b</a:t>
            </a:r>
            <a:r>
              <a:rPr lang="en-US" altLang="zh-CN" b="0" smtClean="0">
                <a:latin typeface="宋体" charset="-122"/>
              </a:rPr>
              <a:t>，</a:t>
            </a:r>
            <a:r>
              <a:rPr lang="en-US" altLang="zh-CN" b="0" smtClean="0"/>
              <a:t>c</a:t>
            </a:r>
            <a:r>
              <a:rPr lang="zh-CN" altLang="en-US" b="0" smtClean="0">
                <a:latin typeface="宋体" charset="-122"/>
              </a:rPr>
              <a:t>中</a:t>
            </a:r>
            <a:r>
              <a:rPr lang="zh-CN" altLang="en-US" b="0" dirty="0">
                <a:latin typeface="宋体" charset="-122"/>
              </a:rPr>
              <a:t>的数值按大小顺序进行互换（从小到大排列）。</a:t>
            </a:r>
            <a:r>
              <a:rPr lang="zh-CN" altLang="en-US" b="0" dirty="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2800" b="1" smtClean="0"/>
              <a:t>例题</a:t>
            </a:r>
          </a:p>
        </p:txBody>
      </p:sp>
      <p:sp>
        <p:nvSpPr>
          <p:cNvPr id="24579" name="Rectangle 3"/>
          <p:cNvSpPr>
            <a:spLocks noGrp="1" noChangeArrowheads="1"/>
          </p:cNvSpPr>
          <p:nvPr>
            <p:ph type="body" idx="1"/>
          </p:nvPr>
        </p:nvSpPr>
        <p:spPr>
          <a:xfrm>
            <a:off x="0" y="1052736"/>
            <a:ext cx="7931150" cy="5248275"/>
          </a:xfrm>
        </p:spPr>
        <p:txBody>
          <a:bodyPr/>
          <a:lstStyle/>
          <a:p>
            <a:pPr eaLnBrk="1" hangingPunct="1"/>
            <a:r>
              <a:rPr lang="zh-CN" altLang="en-US" sz="2400" b="1" dirty="0" smtClean="0"/>
              <a:t>例子</a:t>
            </a:r>
            <a:r>
              <a:rPr lang="en-US" altLang="zh-CN" sz="2400" b="1" dirty="0" smtClean="0"/>
              <a:t>8</a:t>
            </a:r>
            <a:r>
              <a:rPr lang="zh-CN" altLang="en-US" sz="2400" dirty="0" smtClean="0"/>
              <a:t>中有两条</a:t>
            </a:r>
            <a:r>
              <a:rPr lang="en-US" altLang="zh-CN" sz="2400" dirty="0" smtClean="0"/>
              <a:t>if-else</a:t>
            </a:r>
            <a:r>
              <a:rPr lang="zh-CN" altLang="en-US" sz="2400" dirty="0" smtClean="0"/>
              <a:t>语句，其作用是根据成绩输出相应的信息，运行效果如图3.4。</a:t>
            </a:r>
            <a:r>
              <a:rPr lang="en-US" altLang="zh-CN" sz="2400" dirty="0" smtClean="0"/>
              <a:t>(</a:t>
            </a:r>
            <a:r>
              <a:rPr lang="zh-CN" altLang="en-US" sz="2400" dirty="0" smtClean="0"/>
              <a:t>参考代码在备注</a:t>
            </a:r>
            <a:r>
              <a:rPr lang="en-US" altLang="zh-CN" sz="2400" dirty="0" smtClean="0"/>
              <a:t>)</a:t>
            </a:r>
            <a:endParaRPr lang="zh-CN" altLang="en-US" sz="2400" dirty="0" smtClean="0"/>
          </a:p>
        </p:txBody>
      </p:sp>
      <p:pic>
        <p:nvPicPr>
          <p:cNvPr id="24581" name="Picture 6"/>
          <p:cNvPicPr>
            <a:picLocks noChangeAspect="1" noChangeArrowheads="1"/>
          </p:cNvPicPr>
          <p:nvPr/>
        </p:nvPicPr>
        <p:blipFill>
          <a:blip r:embed="rId3" cstate="print"/>
          <a:srcRect/>
          <a:stretch>
            <a:fillRect/>
          </a:stretch>
        </p:blipFill>
        <p:spPr bwMode="auto">
          <a:xfrm>
            <a:off x="2627784" y="2060848"/>
            <a:ext cx="5400675" cy="2779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468560" y="1412776"/>
            <a:ext cx="2016224" cy="1287586"/>
          </a:xfrm>
        </p:spPr>
        <p:txBody>
          <a:bodyPr/>
          <a:lstStyle/>
          <a:p>
            <a:pPr eaLnBrk="1" hangingPunct="1"/>
            <a:r>
              <a:rPr lang="zh-CN" altLang="en-US" sz="2400" b="1" dirty="0" smtClean="0">
                <a:solidFill>
                  <a:srgbClr val="0000FF"/>
                </a:solidFill>
              </a:rPr>
              <a:t>例子</a:t>
            </a:r>
            <a:r>
              <a:rPr lang="en-US" altLang="zh-CN" sz="2400" b="1" dirty="0" smtClean="0">
                <a:solidFill>
                  <a:srgbClr val="0000FF"/>
                </a:solidFill>
              </a:rPr>
              <a:t>9</a:t>
            </a:r>
            <a:r>
              <a:rPr lang="zh-CN" altLang="en-US" sz="2400" dirty="0" smtClean="0"/>
              <a:t>使用了</a:t>
            </a:r>
            <a:r>
              <a:rPr lang="en-US" altLang="zh-CN" sz="2400" dirty="0" smtClean="0"/>
              <a:t>switch</a:t>
            </a:r>
            <a:r>
              <a:rPr lang="zh-CN" altLang="en-US" sz="2400" dirty="0" smtClean="0"/>
              <a:t>语句判断用户从键盘输入的正整数是否为中奖号码。</a:t>
            </a:r>
            <a:r>
              <a:rPr lang="zh-CN" altLang="en-US" dirty="0" smtClean="0"/>
              <a:t> </a:t>
            </a:r>
          </a:p>
          <a:p>
            <a:pPr eaLnBrk="1" hangingPunct="1"/>
            <a:endParaRPr lang="zh-CN" altLang="en-US" dirty="0" smtClean="0"/>
          </a:p>
        </p:txBody>
      </p:sp>
      <p:sp>
        <p:nvSpPr>
          <p:cNvPr id="163844" name="Rectangle 4"/>
          <p:cNvSpPr>
            <a:spLocks noChangeArrowheads="1"/>
          </p:cNvSpPr>
          <p:nvPr/>
        </p:nvSpPr>
        <p:spPr bwMode="auto">
          <a:xfrm>
            <a:off x="1583175" y="817100"/>
            <a:ext cx="7451725" cy="6001643"/>
          </a:xfrm>
          <a:prstGeom prst="rect">
            <a:avLst/>
          </a:prstGeom>
          <a:solidFill>
            <a:schemeClr val="bg1"/>
          </a:solidFill>
          <a:ln w="25400">
            <a:solidFill>
              <a:srgbClr val="800000"/>
            </a:solidFill>
            <a:miter lim="800000"/>
            <a:headEnd/>
            <a:tailEnd/>
          </a:ln>
        </p:spPr>
        <p:txBody>
          <a:bodyPr>
            <a:spAutoFit/>
          </a:bodyPr>
          <a:lstStyle/>
          <a:p>
            <a:pPr indent="323850" algn="just"/>
            <a:r>
              <a:rPr lang="en-US" altLang="zh-CN" sz="1600" dirty="0"/>
              <a:t>import </a:t>
            </a:r>
            <a:r>
              <a:rPr lang="en-US" altLang="zh-CN" sz="1600" dirty="0" err="1"/>
              <a:t>java.util.Scanner</a:t>
            </a:r>
            <a:r>
              <a:rPr lang="en-US" altLang="zh-CN" sz="1600" dirty="0"/>
              <a:t>;</a:t>
            </a:r>
          </a:p>
          <a:p>
            <a:pPr indent="323850" algn="just" eaLnBrk="0" hangingPunct="0"/>
            <a:r>
              <a:rPr lang="en-US" altLang="zh-CN" sz="1600" dirty="0"/>
              <a:t>public class </a:t>
            </a:r>
            <a:r>
              <a:rPr lang="en-US" altLang="zh-CN" sz="1600" dirty="0" smtClean="0"/>
              <a:t>Example9{</a:t>
            </a:r>
            <a:endParaRPr lang="en-US" altLang="zh-CN" sz="1600" dirty="0"/>
          </a:p>
          <a:p>
            <a:pPr indent="323850" algn="just" eaLnBrk="0" hangingPunct="0"/>
            <a:r>
              <a:rPr lang="en-US" altLang="zh-CN" sz="1600" dirty="0"/>
              <a:t>      public static void main(String </a:t>
            </a:r>
            <a:r>
              <a:rPr lang="en-US" altLang="zh-CN" sz="1600" dirty="0" err="1"/>
              <a:t>args</a:t>
            </a:r>
            <a:r>
              <a:rPr lang="en-US" altLang="zh-CN" sz="1600" dirty="0"/>
              <a:t>[]) {</a:t>
            </a:r>
          </a:p>
          <a:p>
            <a:pPr indent="323850" algn="just" eaLnBrk="0" hangingPunct="0"/>
            <a:r>
              <a:rPr lang="en-US" altLang="zh-CN" sz="1600" dirty="0"/>
              <a:t>      </a:t>
            </a:r>
            <a:r>
              <a:rPr lang="en-US" altLang="zh-CN" sz="1600" dirty="0" err="1"/>
              <a:t>int</a:t>
            </a:r>
            <a:r>
              <a:rPr lang="en-US" altLang="zh-CN" sz="1600" dirty="0"/>
              <a:t> number = 0;</a:t>
            </a:r>
          </a:p>
          <a:p>
            <a:pPr indent="323850" algn="just" eaLnBrk="0" hangingPunct="0"/>
            <a:r>
              <a:rPr lang="en-US" altLang="zh-CN" sz="1600" dirty="0"/>
              <a:t>      </a:t>
            </a:r>
            <a:r>
              <a:rPr lang="en-US" altLang="zh-CN" sz="1600" dirty="0" err="1"/>
              <a:t>System.out.println</a:t>
            </a:r>
            <a:r>
              <a:rPr lang="en-US" altLang="zh-CN" sz="1600" dirty="0"/>
              <a:t>("</a:t>
            </a:r>
            <a:r>
              <a:rPr lang="zh-CN" altLang="en-US" sz="1600" dirty="0"/>
              <a:t>输入正整数(回车确定)");</a:t>
            </a:r>
          </a:p>
          <a:p>
            <a:pPr indent="323850" algn="just" eaLnBrk="0" hangingPunct="0"/>
            <a:r>
              <a:rPr lang="zh-CN" altLang="en-US" sz="1600" dirty="0"/>
              <a:t>      </a:t>
            </a:r>
            <a:r>
              <a:rPr lang="en-US" altLang="zh-CN" sz="1600" dirty="0"/>
              <a:t>Scanner reader = new Scanner(</a:t>
            </a:r>
            <a:r>
              <a:rPr lang="en-US" altLang="zh-CN" sz="1600" dirty="0" err="1"/>
              <a:t>System.in</a:t>
            </a:r>
            <a:r>
              <a:rPr lang="en-US" altLang="zh-CN" sz="1600" dirty="0"/>
              <a:t>);</a:t>
            </a:r>
          </a:p>
          <a:p>
            <a:pPr indent="323850" algn="just" eaLnBrk="0" hangingPunct="0"/>
            <a:r>
              <a:rPr lang="en-US" altLang="zh-CN" sz="1600" dirty="0"/>
              <a:t>      number = </a:t>
            </a:r>
            <a:r>
              <a:rPr lang="en-US" altLang="zh-CN" sz="1600" dirty="0" err="1"/>
              <a:t>reader.nextInt</a:t>
            </a:r>
            <a:r>
              <a:rPr lang="en-US" altLang="zh-CN" sz="1600" dirty="0"/>
              <a:t>();</a:t>
            </a:r>
          </a:p>
          <a:p>
            <a:pPr indent="323850" algn="just" eaLnBrk="0" hangingPunct="0"/>
            <a:r>
              <a:rPr lang="en-US" altLang="zh-CN" sz="1600" dirty="0"/>
              <a:t>      </a:t>
            </a:r>
            <a:r>
              <a:rPr lang="en-US" altLang="zh-CN" sz="1600" dirty="0">
                <a:solidFill>
                  <a:srgbClr val="0000FF"/>
                </a:solidFill>
              </a:rPr>
              <a:t>switch(number) {</a:t>
            </a:r>
          </a:p>
          <a:p>
            <a:pPr indent="323850" algn="just" eaLnBrk="0" hangingPunct="0"/>
            <a:r>
              <a:rPr lang="en-US" altLang="zh-CN" sz="1600" dirty="0">
                <a:solidFill>
                  <a:srgbClr val="0000FF"/>
                </a:solidFill>
              </a:rPr>
              <a:t>            case 9 :</a:t>
            </a:r>
          </a:p>
          <a:p>
            <a:pPr indent="323850" algn="just" eaLnBrk="0" hangingPunct="0"/>
            <a:r>
              <a:rPr lang="en-US" altLang="zh-CN" sz="1600" dirty="0">
                <a:solidFill>
                  <a:srgbClr val="0000FF"/>
                </a:solidFill>
              </a:rPr>
              <a:t>            case 131 :</a:t>
            </a:r>
          </a:p>
          <a:p>
            <a:pPr indent="323850" algn="just" eaLnBrk="0" hangingPunct="0"/>
            <a:r>
              <a:rPr lang="en-US" altLang="zh-CN" sz="1600" dirty="0">
                <a:solidFill>
                  <a:srgbClr val="0000FF"/>
                </a:solidFill>
              </a:rPr>
              <a:t>            case 12 :       </a:t>
            </a:r>
            <a:r>
              <a:rPr lang="en-US" altLang="zh-CN" sz="1600" dirty="0" err="1">
                <a:solidFill>
                  <a:srgbClr val="0000FF"/>
                </a:solidFill>
              </a:rPr>
              <a:t>System.out.println</a:t>
            </a:r>
            <a:r>
              <a:rPr lang="en-US" altLang="zh-CN" sz="1600" dirty="0">
                <a:solidFill>
                  <a:srgbClr val="0000FF"/>
                </a:solidFill>
              </a:rPr>
              <a:t>(number+"</a:t>
            </a:r>
            <a:r>
              <a:rPr lang="zh-CN" altLang="en-US" sz="1600" dirty="0">
                <a:solidFill>
                  <a:srgbClr val="0000FF"/>
                </a:solidFill>
              </a:rPr>
              <a:t>是三等奖");</a:t>
            </a:r>
          </a:p>
          <a:p>
            <a:pPr indent="323850" algn="just" eaLnBrk="0" hangingPunct="0"/>
            <a:r>
              <a:rPr lang="zh-CN" altLang="en-US" sz="1600" dirty="0">
                <a:solidFill>
                  <a:srgbClr val="0000FF"/>
                </a:solidFill>
              </a:rPr>
              <a:t>                                  </a:t>
            </a:r>
            <a:r>
              <a:rPr lang="en-US" altLang="zh-CN" sz="1600" dirty="0">
                <a:solidFill>
                  <a:srgbClr val="0000FF"/>
                </a:solidFill>
              </a:rPr>
              <a:t>break;</a:t>
            </a:r>
          </a:p>
          <a:p>
            <a:pPr indent="323850" algn="just" eaLnBrk="0" hangingPunct="0"/>
            <a:r>
              <a:rPr lang="en-US" altLang="zh-CN" sz="1600" dirty="0">
                <a:solidFill>
                  <a:srgbClr val="0000FF"/>
                </a:solidFill>
              </a:rPr>
              <a:t>             case 209 :</a:t>
            </a:r>
          </a:p>
          <a:p>
            <a:pPr indent="323850" algn="just" eaLnBrk="0" hangingPunct="0"/>
            <a:r>
              <a:rPr lang="en-US" altLang="zh-CN" sz="1600" dirty="0">
                <a:solidFill>
                  <a:srgbClr val="0000FF"/>
                </a:solidFill>
              </a:rPr>
              <a:t>             case 596 :</a:t>
            </a:r>
          </a:p>
          <a:p>
            <a:pPr indent="323850" algn="just" eaLnBrk="0" hangingPunct="0"/>
            <a:r>
              <a:rPr lang="en-US" altLang="zh-CN" sz="1600" dirty="0">
                <a:solidFill>
                  <a:srgbClr val="0000FF"/>
                </a:solidFill>
              </a:rPr>
              <a:t>             case 27 :      </a:t>
            </a:r>
            <a:r>
              <a:rPr lang="en-US" altLang="zh-CN" sz="1600" dirty="0" err="1">
                <a:solidFill>
                  <a:srgbClr val="0000FF"/>
                </a:solidFill>
              </a:rPr>
              <a:t>System.out.println</a:t>
            </a:r>
            <a:r>
              <a:rPr lang="en-US" altLang="zh-CN" sz="1600" dirty="0">
                <a:solidFill>
                  <a:srgbClr val="0000FF"/>
                </a:solidFill>
              </a:rPr>
              <a:t>(number+"</a:t>
            </a:r>
            <a:r>
              <a:rPr lang="zh-CN" altLang="en-US" sz="1600" dirty="0">
                <a:solidFill>
                  <a:srgbClr val="0000FF"/>
                </a:solidFill>
              </a:rPr>
              <a:t>是二等奖");</a:t>
            </a:r>
          </a:p>
          <a:p>
            <a:pPr indent="323850" algn="just" eaLnBrk="0" hangingPunct="0"/>
            <a:r>
              <a:rPr lang="zh-CN" altLang="en-US" sz="1600" dirty="0">
                <a:solidFill>
                  <a:srgbClr val="0000FF"/>
                </a:solidFill>
              </a:rPr>
              <a:t>                                  </a:t>
            </a:r>
            <a:r>
              <a:rPr lang="en-US" altLang="zh-CN" sz="1600" dirty="0">
                <a:solidFill>
                  <a:srgbClr val="0000FF"/>
                </a:solidFill>
              </a:rPr>
              <a:t>break;</a:t>
            </a:r>
          </a:p>
          <a:p>
            <a:pPr indent="323850" algn="just" eaLnBrk="0" hangingPunct="0"/>
            <a:r>
              <a:rPr lang="en-US" altLang="zh-CN" sz="1600" dirty="0">
                <a:solidFill>
                  <a:srgbClr val="0000FF"/>
                </a:solidFill>
              </a:rPr>
              <a:t>             case 875 :</a:t>
            </a:r>
          </a:p>
          <a:p>
            <a:pPr indent="323850" algn="just" eaLnBrk="0" hangingPunct="0"/>
            <a:r>
              <a:rPr lang="en-US" altLang="zh-CN" sz="1600" dirty="0">
                <a:solidFill>
                  <a:srgbClr val="0000FF"/>
                </a:solidFill>
              </a:rPr>
              <a:t>             case 316 :</a:t>
            </a:r>
          </a:p>
          <a:p>
            <a:pPr indent="323850" algn="just" eaLnBrk="0" hangingPunct="0"/>
            <a:r>
              <a:rPr lang="en-US" altLang="zh-CN" sz="1600" dirty="0">
                <a:solidFill>
                  <a:srgbClr val="0000FF"/>
                </a:solidFill>
              </a:rPr>
              <a:t>             case 59 :       </a:t>
            </a:r>
            <a:r>
              <a:rPr lang="en-US" altLang="zh-CN" sz="1600" dirty="0" err="1">
                <a:solidFill>
                  <a:srgbClr val="0000FF"/>
                </a:solidFill>
              </a:rPr>
              <a:t>System.out.println</a:t>
            </a:r>
            <a:r>
              <a:rPr lang="en-US" altLang="zh-CN" sz="1600" dirty="0">
                <a:solidFill>
                  <a:srgbClr val="0000FF"/>
                </a:solidFill>
              </a:rPr>
              <a:t>(number+"</a:t>
            </a:r>
            <a:r>
              <a:rPr lang="zh-CN" altLang="en-US" sz="1600" dirty="0">
                <a:solidFill>
                  <a:srgbClr val="0000FF"/>
                </a:solidFill>
              </a:rPr>
              <a:t>是一等奖");</a:t>
            </a:r>
          </a:p>
          <a:p>
            <a:pPr indent="323850" algn="just" eaLnBrk="0" hangingPunct="0"/>
            <a:r>
              <a:rPr lang="zh-CN" altLang="en-US" sz="1600" dirty="0">
                <a:solidFill>
                  <a:srgbClr val="0000FF"/>
                </a:solidFill>
              </a:rPr>
              <a:t>                                   </a:t>
            </a:r>
            <a:r>
              <a:rPr lang="en-US" altLang="zh-CN" sz="1600" dirty="0">
                <a:solidFill>
                  <a:srgbClr val="0000FF"/>
                </a:solidFill>
              </a:rPr>
              <a:t>break;</a:t>
            </a:r>
          </a:p>
          <a:p>
            <a:pPr indent="323850" algn="just" eaLnBrk="0" hangingPunct="0"/>
            <a:r>
              <a:rPr lang="en-US" altLang="zh-CN" sz="1600" dirty="0">
                <a:solidFill>
                  <a:srgbClr val="0000FF"/>
                </a:solidFill>
              </a:rPr>
              <a:t>              default:       </a:t>
            </a:r>
            <a:r>
              <a:rPr lang="en-US" altLang="zh-CN" sz="1600" dirty="0" err="1">
                <a:solidFill>
                  <a:srgbClr val="0000FF"/>
                </a:solidFill>
              </a:rPr>
              <a:t>System.out.println</a:t>
            </a:r>
            <a:r>
              <a:rPr lang="en-US" altLang="zh-CN" sz="1600" dirty="0">
                <a:solidFill>
                  <a:srgbClr val="0000FF"/>
                </a:solidFill>
              </a:rPr>
              <a:t>(number+"</a:t>
            </a:r>
            <a:r>
              <a:rPr lang="zh-CN" altLang="en-US" sz="1600" dirty="0">
                <a:solidFill>
                  <a:srgbClr val="0000FF"/>
                </a:solidFill>
              </a:rPr>
              <a:t>未中奖");</a:t>
            </a:r>
          </a:p>
          <a:p>
            <a:pPr indent="323850" algn="just" eaLnBrk="0" hangingPunct="0"/>
            <a:r>
              <a:rPr lang="zh-CN" altLang="en-US" sz="1600" dirty="0">
                <a:solidFill>
                  <a:srgbClr val="0000FF"/>
                </a:solidFill>
              </a:rPr>
              <a:t>      }</a:t>
            </a:r>
          </a:p>
          <a:p>
            <a:pPr indent="323850" algn="just" eaLnBrk="0" hangingPunct="0"/>
            <a:r>
              <a:rPr lang="zh-CN" altLang="en-US" sz="1600" dirty="0"/>
              <a:t>   }</a:t>
            </a:r>
          </a:p>
          <a:p>
            <a:pPr indent="323850" algn="just" eaLnBrk="0" hangingPunct="0"/>
            <a:r>
              <a:rPr lang="zh-CN" altLang="en-US" sz="1600" dirty="0"/>
              <a:t>} </a:t>
            </a:r>
          </a:p>
        </p:txBody>
      </p:sp>
      <p:sp>
        <p:nvSpPr>
          <p:cNvPr id="5" name="Rectangle 2"/>
          <p:cNvSpPr>
            <a:spLocks noGrp="1" noChangeArrowheads="1"/>
          </p:cNvSpPr>
          <p:nvPr>
            <p:ph type="title"/>
          </p:nvPr>
        </p:nvSpPr>
        <p:spPr/>
        <p:txBody>
          <a:bodyPr/>
          <a:lstStyle/>
          <a:p>
            <a:pPr eaLnBrk="1" hangingPunct="1"/>
            <a:r>
              <a:rPr lang="zh-CN" altLang="en-US" sz="2800" b="1" dirty="0" smtClean="0"/>
              <a:t>例题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additive="base">
                                        <p:cTn id="7" dur="500" fill="hold"/>
                                        <p:tgtEl>
                                          <p:spTgt spid="163844"/>
                                        </p:tgtEl>
                                        <p:attrNameLst>
                                          <p:attrName>ppt_x</p:attrName>
                                        </p:attrNameLst>
                                      </p:cBhvr>
                                      <p:tavLst>
                                        <p:tav tm="0">
                                          <p:val>
                                            <p:strVal val="#ppt_x"/>
                                          </p:val>
                                        </p:tav>
                                        <p:tav tm="100000">
                                          <p:val>
                                            <p:strVal val="#ppt_x"/>
                                          </p:val>
                                        </p:tav>
                                      </p:tavLst>
                                    </p:anim>
                                    <p:anim calcmode="lin" valueType="num">
                                      <p:cBhvr additive="base">
                                        <p:cTn id="8" dur="500" fill="hold"/>
                                        <p:tgtEl>
                                          <p:spTgt spid="163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1930F52-066B-4741-9D96-B3A0EC7FD2BA}"/>
              </a:ext>
            </a:extLst>
          </p:cNvPr>
          <p:cNvSpPr>
            <a:spLocks noGrp="1"/>
          </p:cNvSpPr>
          <p:nvPr>
            <p:ph type="sldNum" sz="quarter" idx="4294967295"/>
          </p:nvPr>
        </p:nvSpPr>
        <p:spPr/>
        <p:txBody>
          <a:bodyPr/>
          <a:lstStyle/>
          <a:p>
            <a:fld id="{0C913308-F349-4B6D-A68A-DD1791B4A57B}" type="slidenum">
              <a:rPr lang="zh-CN" altLang="en-US" smtClean="0"/>
              <a:pPr/>
              <a:t>7</a:t>
            </a:fld>
            <a:endParaRPr lang="zh-CN" altLang="en-US" dirty="0"/>
          </a:p>
        </p:txBody>
      </p:sp>
      <p:pic>
        <p:nvPicPr>
          <p:cNvPr id="5" name="图片 4">
            <a:extLst>
              <a:ext uri="{FF2B5EF4-FFF2-40B4-BE49-F238E27FC236}">
                <a16:creationId xmlns:a16="http://schemas.microsoft.com/office/drawing/2014/main" id="{BB4FAD3A-BD29-4CDA-B279-30CBD89BFB3F}"/>
              </a:ext>
            </a:extLst>
          </p:cNvPr>
          <p:cNvPicPr>
            <a:picLocks noChangeAspect="1"/>
          </p:cNvPicPr>
          <p:nvPr/>
        </p:nvPicPr>
        <p:blipFill>
          <a:blip r:embed="rId2"/>
          <a:stretch>
            <a:fillRect/>
          </a:stretch>
        </p:blipFill>
        <p:spPr>
          <a:xfrm>
            <a:off x="7524328" y="1866178"/>
            <a:ext cx="1375803" cy="2108960"/>
          </a:xfrm>
          <a:prstGeom prst="rect">
            <a:avLst/>
          </a:prstGeom>
        </p:spPr>
      </p:pic>
      <p:pic>
        <p:nvPicPr>
          <p:cNvPr id="6" name="图片 5">
            <a:extLst>
              <a:ext uri="{FF2B5EF4-FFF2-40B4-BE49-F238E27FC236}">
                <a16:creationId xmlns:a16="http://schemas.microsoft.com/office/drawing/2014/main" id="{C735630F-EE63-4D55-A4DE-CED77331F87F}"/>
              </a:ext>
            </a:extLst>
          </p:cNvPr>
          <p:cNvPicPr>
            <a:picLocks noChangeAspect="1"/>
          </p:cNvPicPr>
          <p:nvPr/>
        </p:nvPicPr>
        <p:blipFill>
          <a:blip r:embed="rId3"/>
          <a:stretch>
            <a:fillRect/>
          </a:stretch>
        </p:blipFill>
        <p:spPr>
          <a:xfrm>
            <a:off x="2539334" y="4220570"/>
            <a:ext cx="1738689" cy="2168687"/>
          </a:xfrm>
          <a:prstGeom prst="rect">
            <a:avLst/>
          </a:prstGeom>
        </p:spPr>
      </p:pic>
      <p:pic>
        <p:nvPicPr>
          <p:cNvPr id="7" name="图片 6">
            <a:extLst>
              <a:ext uri="{FF2B5EF4-FFF2-40B4-BE49-F238E27FC236}">
                <a16:creationId xmlns:a16="http://schemas.microsoft.com/office/drawing/2014/main" id="{3176F352-74F4-434B-93D9-370CDE3F8F38}"/>
              </a:ext>
            </a:extLst>
          </p:cNvPr>
          <p:cNvPicPr>
            <a:picLocks noChangeAspect="1"/>
          </p:cNvPicPr>
          <p:nvPr/>
        </p:nvPicPr>
        <p:blipFill>
          <a:blip r:embed="rId4"/>
          <a:stretch>
            <a:fillRect/>
          </a:stretch>
        </p:blipFill>
        <p:spPr>
          <a:xfrm>
            <a:off x="2555776" y="1995858"/>
            <a:ext cx="1554097" cy="1800200"/>
          </a:xfrm>
          <a:prstGeom prst="rect">
            <a:avLst/>
          </a:prstGeom>
        </p:spPr>
      </p:pic>
      <p:pic>
        <p:nvPicPr>
          <p:cNvPr id="8" name="图片 7">
            <a:extLst>
              <a:ext uri="{FF2B5EF4-FFF2-40B4-BE49-F238E27FC236}">
                <a16:creationId xmlns:a16="http://schemas.microsoft.com/office/drawing/2014/main" id="{6FE9B11B-3E54-4B26-A4A4-CC422866AA9B}"/>
              </a:ext>
            </a:extLst>
          </p:cNvPr>
          <p:cNvPicPr>
            <a:picLocks noChangeAspect="1"/>
          </p:cNvPicPr>
          <p:nvPr/>
        </p:nvPicPr>
        <p:blipFill>
          <a:blip r:embed="rId5"/>
          <a:stretch>
            <a:fillRect/>
          </a:stretch>
        </p:blipFill>
        <p:spPr>
          <a:xfrm>
            <a:off x="4844992" y="1873843"/>
            <a:ext cx="1872208" cy="2087198"/>
          </a:xfrm>
          <a:prstGeom prst="rect">
            <a:avLst/>
          </a:prstGeom>
        </p:spPr>
      </p:pic>
      <p:pic>
        <p:nvPicPr>
          <p:cNvPr id="9" name="图片 8">
            <a:extLst>
              <a:ext uri="{FF2B5EF4-FFF2-40B4-BE49-F238E27FC236}">
                <a16:creationId xmlns:a16="http://schemas.microsoft.com/office/drawing/2014/main" id="{72B581F2-47BA-4634-9E15-68E48AA6544B}"/>
              </a:ext>
            </a:extLst>
          </p:cNvPr>
          <p:cNvPicPr>
            <a:picLocks noChangeAspect="1"/>
          </p:cNvPicPr>
          <p:nvPr/>
        </p:nvPicPr>
        <p:blipFill>
          <a:blip r:embed="rId6"/>
          <a:stretch>
            <a:fillRect/>
          </a:stretch>
        </p:blipFill>
        <p:spPr>
          <a:xfrm>
            <a:off x="107504" y="2060848"/>
            <a:ext cx="1867039" cy="1800200"/>
          </a:xfrm>
          <a:prstGeom prst="rect">
            <a:avLst/>
          </a:prstGeom>
        </p:spPr>
      </p:pic>
      <p:pic>
        <p:nvPicPr>
          <p:cNvPr id="10" name="图片 9">
            <a:extLst>
              <a:ext uri="{FF2B5EF4-FFF2-40B4-BE49-F238E27FC236}">
                <a16:creationId xmlns:a16="http://schemas.microsoft.com/office/drawing/2014/main" id="{BEA84441-1B23-464D-AE67-1BCEC6C71F9C}"/>
              </a:ext>
            </a:extLst>
          </p:cNvPr>
          <p:cNvPicPr>
            <a:picLocks noChangeAspect="1"/>
          </p:cNvPicPr>
          <p:nvPr/>
        </p:nvPicPr>
        <p:blipFill>
          <a:blip r:embed="rId7"/>
          <a:stretch>
            <a:fillRect/>
          </a:stretch>
        </p:blipFill>
        <p:spPr>
          <a:xfrm>
            <a:off x="2411760" y="44624"/>
            <a:ext cx="1993839" cy="1314121"/>
          </a:xfrm>
          <a:prstGeom prst="rect">
            <a:avLst/>
          </a:prstGeom>
        </p:spPr>
      </p:pic>
      <p:pic>
        <p:nvPicPr>
          <p:cNvPr id="11" name="图片 10">
            <a:extLst>
              <a:ext uri="{FF2B5EF4-FFF2-40B4-BE49-F238E27FC236}">
                <a16:creationId xmlns:a16="http://schemas.microsoft.com/office/drawing/2014/main" id="{6F403717-C8C7-417C-96ED-69C358344B5D}"/>
              </a:ext>
            </a:extLst>
          </p:cNvPr>
          <p:cNvPicPr>
            <a:picLocks noChangeAspect="1"/>
          </p:cNvPicPr>
          <p:nvPr/>
        </p:nvPicPr>
        <p:blipFill>
          <a:blip r:embed="rId8"/>
          <a:stretch>
            <a:fillRect/>
          </a:stretch>
        </p:blipFill>
        <p:spPr>
          <a:xfrm>
            <a:off x="179512" y="332656"/>
            <a:ext cx="1512168" cy="786327"/>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16734" y="4653136"/>
            <a:ext cx="3743325" cy="428625"/>
          </a:xfrm>
          <a:prstGeom prst="rect">
            <a:avLst/>
          </a:prstGeom>
        </p:spPr>
      </p:pic>
      <p:sp>
        <p:nvSpPr>
          <p:cNvPr id="3" name="矩形 2"/>
          <p:cNvSpPr/>
          <p:nvPr/>
        </p:nvSpPr>
        <p:spPr>
          <a:xfrm>
            <a:off x="4887664" y="5117162"/>
            <a:ext cx="4113627" cy="58477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CN" altLang="en-US" sz="1600">
                <a:solidFill>
                  <a:srgbClr val="FF0000"/>
                </a:solidFill>
              </a:rPr>
              <a:t>光标放在想要查看的</a:t>
            </a:r>
            <a:r>
              <a:rPr lang="zh-CN" altLang="en-US" sz="1600" smtClean="0">
                <a:solidFill>
                  <a:srgbClr val="FF0000"/>
                </a:solidFill>
              </a:rPr>
              <a:t>类、方法或变量名上，</a:t>
            </a:r>
            <a:endParaRPr lang="en-US" altLang="zh-CN" sz="1600" smtClean="0">
              <a:solidFill>
                <a:srgbClr val="FF0000"/>
              </a:solidFill>
            </a:endParaRPr>
          </a:p>
          <a:p>
            <a:r>
              <a:rPr lang="zh-CN" altLang="en-US" sz="1600" smtClean="0">
                <a:solidFill>
                  <a:srgbClr val="FF0000"/>
                </a:solidFill>
              </a:rPr>
              <a:t>然</a:t>
            </a:r>
            <a:r>
              <a:rPr lang="zh-CN" altLang="en-US" sz="1600">
                <a:solidFill>
                  <a:srgbClr val="FF0000"/>
                </a:solidFill>
              </a:rPr>
              <a:t>后按 </a:t>
            </a:r>
            <a:r>
              <a:rPr lang="en-US" altLang="zh-CN" sz="1600">
                <a:solidFill>
                  <a:srgbClr val="FF0000"/>
                </a:solidFill>
              </a:rPr>
              <a:t>Ctrl + </a:t>
            </a:r>
            <a:r>
              <a:rPr lang="zh-CN" altLang="en-US" sz="1600">
                <a:solidFill>
                  <a:srgbClr val="FF0000"/>
                </a:solidFill>
              </a:rPr>
              <a:t>左</a:t>
            </a:r>
            <a:r>
              <a:rPr lang="zh-CN" altLang="en-US" sz="1600" smtClean="0">
                <a:solidFill>
                  <a:srgbClr val="FF0000"/>
                </a:solidFill>
              </a:rPr>
              <a:t>键查看定义</a:t>
            </a:r>
            <a:endParaRPr lang="zh-CN" altLang="en-US" sz="1600">
              <a:solidFill>
                <a:srgbClr val="FF0000"/>
              </a:solidFill>
            </a:endParaRPr>
          </a:p>
        </p:txBody>
      </p:sp>
    </p:spTree>
    <p:extLst>
      <p:ext uri="{BB962C8B-B14F-4D97-AF65-F5344CB8AC3E}">
        <p14:creationId xmlns:p14="http://schemas.microsoft.com/office/powerpoint/2010/main" val="7568658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800" b="1" dirty="0" smtClean="0"/>
              <a:t>例题</a:t>
            </a:r>
          </a:p>
        </p:txBody>
      </p:sp>
      <p:sp>
        <p:nvSpPr>
          <p:cNvPr id="30723" name="Rectangle 3"/>
          <p:cNvSpPr>
            <a:spLocks noGrp="1" noChangeArrowheads="1"/>
          </p:cNvSpPr>
          <p:nvPr>
            <p:ph type="body" idx="1"/>
          </p:nvPr>
        </p:nvSpPr>
        <p:spPr>
          <a:xfrm>
            <a:off x="539552" y="1052736"/>
            <a:ext cx="7931150" cy="5248275"/>
          </a:xfrm>
        </p:spPr>
        <p:txBody>
          <a:bodyPr/>
          <a:lstStyle/>
          <a:p>
            <a:pPr eaLnBrk="1" hangingPunct="1">
              <a:spcBef>
                <a:spcPct val="0"/>
              </a:spcBef>
              <a:buClrTx/>
              <a:buFontTx/>
              <a:buNone/>
            </a:pPr>
            <a:r>
              <a:rPr lang="zh-CN" altLang="en-US" sz="2400" b="1" dirty="0" smtClean="0">
                <a:solidFill>
                  <a:srgbClr val="0000FF"/>
                </a:solidFill>
              </a:rPr>
              <a:t>例子</a:t>
            </a:r>
            <a:r>
              <a:rPr lang="en-US" altLang="zh-CN" sz="2400" b="1" dirty="0" smtClean="0">
                <a:solidFill>
                  <a:srgbClr val="0000FF"/>
                </a:solidFill>
              </a:rPr>
              <a:t>10</a:t>
            </a:r>
            <a:r>
              <a:rPr lang="zh-CN" altLang="en-US" sz="2400" b="1" dirty="0" smtClean="0">
                <a:solidFill>
                  <a:srgbClr val="0000FF"/>
                </a:solidFill>
              </a:rPr>
              <a:t>：</a:t>
            </a:r>
            <a:r>
              <a:rPr lang="zh-CN" altLang="en-US" sz="2400" dirty="0" smtClean="0"/>
              <a:t>计算8+88+888+8888… …的前12项和。</a:t>
            </a:r>
          </a:p>
          <a:p>
            <a:pPr eaLnBrk="1" hangingPunct="1">
              <a:lnSpc>
                <a:spcPct val="90000"/>
              </a:lnSpc>
              <a:buFont typeface="Wingdings" pitchFamily="2" charset="2"/>
              <a:buNone/>
            </a:pPr>
            <a:endParaRPr lang="en-US" altLang="zh-CN" sz="2400" dirty="0" smtClean="0"/>
          </a:p>
          <a:p>
            <a:pPr eaLnBrk="1" hangingPunct="1">
              <a:lnSpc>
                <a:spcPct val="90000"/>
              </a:lnSpc>
              <a:buFont typeface="Wingdings" pitchFamily="2" charset="2"/>
              <a:buNone/>
            </a:pPr>
            <a:r>
              <a:rPr lang="en-US" altLang="zh-CN" sz="2400" dirty="0" smtClean="0"/>
              <a:t>public class Example10 {</a:t>
            </a:r>
          </a:p>
          <a:p>
            <a:pPr eaLnBrk="1" hangingPunct="1">
              <a:lnSpc>
                <a:spcPct val="90000"/>
              </a:lnSpc>
              <a:buFont typeface="Wingdings" pitchFamily="2" charset="2"/>
              <a:buNone/>
            </a:pPr>
            <a:r>
              <a:rPr lang="en-US" altLang="zh-CN" sz="2400" dirty="0" smtClean="0"/>
              <a:t>   public static void main(String </a:t>
            </a:r>
            <a:r>
              <a:rPr lang="en-US" altLang="zh-CN" sz="2400" dirty="0" err="1" smtClean="0"/>
              <a:t>args</a:t>
            </a:r>
            <a:r>
              <a:rPr lang="en-US" altLang="zh-CN" sz="2400" dirty="0" smtClean="0"/>
              <a:t>[]) {</a:t>
            </a:r>
          </a:p>
          <a:p>
            <a:pPr eaLnBrk="1" hangingPunct="1">
              <a:lnSpc>
                <a:spcPct val="90000"/>
              </a:lnSpc>
              <a:buFont typeface="Wingdings" pitchFamily="2" charset="2"/>
              <a:buNone/>
            </a:pPr>
            <a:r>
              <a:rPr lang="en-US" altLang="zh-CN" sz="2400" dirty="0" smtClean="0"/>
              <a:t>      long sum = 0,a = 8,item = </a:t>
            </a:r>
            <a:r>
              <a:rPr lang="en-US" altLang="zh-CN" sz="2400" dirty="0" err="1" smtClean="0"/>
              <a:t>a,n</a:t>
            </a:r>
            <a:r>
              <a:rPr lang="en-US" altLang="zh-CN" sz="2400" dirty="0" smtClean="0"/>
              <a:t> = 12,I = 1;</a:t>
            </a:r>
          </a:p>
          <a:p>
            <a:pPr eaLnBrk="1" hangingPunct="1">
              <a:lnSpc>
                <a:spcPct val="90000"/>
              </a:lnSpc>
              <a:buFont typeface="Wingdings" pitchFamily="2" charset="2"/>
              <a:buNone/>
            </a:pPr>
            <a:r>
              <a:rPr lang="en-US" altLang="zh-CN" sz="2400" dirty="0" smtClean="0"/>
              <a:t>      </a:t>
            </a:r>
            <a:r>
              <a:rPr lang="en-US" altLang="zh-CN" sz="2400" dirty="0" smtClean="0">
                <a:solidFill>
                  <a:srgbClr val="0000FF"/>
                </a:solidFill>
              </a:rPr>
              <a:t>for(</a:t>
            </a:r>
            <a:r>
              <a:rPr lang="en-US" altLang="zh-CN" sz="2400" dirty="0" err="1" smtClean="0">
                <a:solidFill>
                  <a:srgbClr val="0000FF"/>
                </a:solidFill>
              </a:rPr>
              <a:t>i</a:t>
            </a:r>
            <a:r>
              <a:rPr lang="en-US" altLang="zh-CN" sz="2400" dirty="0" smtClean="0">
                <a:solidFill>
                  <a:srgbClr val="0000FF"/>
                </a:solidFill>
              </a:rPr>
              <a:t>=1;i&lt;=</a:t>
            </a:r>
            <a:r>
              <a:rPr lang="en-US" altLang="zh-CN" sz="2400" dirty="0" err="1" smtClean="0">
                <a:solidFill>
                  <a:srgbClr val="0000FF"/>
                </a:solidFill>
              </a:rPr>
              <a:t>n;i</a:t>
            </a:r>
            <a:r>
              <a:rPr lang="en-US" altLang="zh-CN" sz="2400" dirty="0" smtClean="0">
                <a:solidFill>
                  <a:srgbClr val="0000FF"/>
                </a:solidFill>
              </a:rPr>
              <a:t>++) {</a:t>
            </a:r>
          </a:p>
          <a:p>
            <a:pPr eaLnBrk="1" hangingPunct="1">
              <a:lnSpc>
                <a:spcPct val="90000"/>
              </a:lnSpc>
              <a:buFont typeface="Wingdings" pitchFamily="2" charset="2"/>
              <a:buNone/>
            </a:pPr>
            <a:r>
              <a:rPr lang="en-US" altLang="zh-CN" sz="2400" dirty="0" smtClean="0">
                <a:solidFill>
                  <a:srgbClr val="0000FF"/>
                </a:solidFill>
              </a:rPr>
              <a:t>           sum = </a:t>
            </a:r>
            <a:r>
              <a:rPr lang="en-US" altLang="zh-CN" sz="2400" dirty="0" err="1" smtClean="0">
                <a:solidFill>
                  <a:srgbClr val="0000FF"/>
                </a:solidFill>
              </a:rPr>
              <a:t>sum+item</a:t>
            </a:r>
            <a:r>
              <a:rPr lang="en-US" altLang="zh-CN" sz="2400" dirty="0" smtClean="0">
                <a:solidFill>
                  <a:srgbClr val="0000FF"/>
                </a:solidFill>
              </a:rPr>
              <a:t>;</a:t>
            </a:r>
          </a:p>
          <a:p>
            <a:pPr eaLnBrk="1" hangingPunct="1">
              <a:lnSpc>
                <a:spcPct val="90000"/>
              </a:lnSpc>
              <a:buFont typeface="Wingdings" pitchFamily="2" charset="2"/>
              <a:buNone/>
            </a:pPr>
            <a:r>
              <a:rPr lang="en-US" altLang="zh-CN" sz="2400" dirty="0" smtClean="0">
                <a:solidFill>
                  <a:srgbClr val="0000FF"/>
                </a:solidFill>
              </a:rPr>
              <a:t>           item = item*10+a;  </a:t>
            </a:r>
          </a:p>
          <a:p>
            <a:pPr eaLnBrk="1" hangingPunct="1">
              <a:lnSpc>
                <a:spcPct val="90000"/>
              </a:lnSpc>
              <a:buFont typeface="Wingdings" pitchFamily="2" charset="2"/>
              <a:buNone/>
            </a:pPr>
            <a:r>
              <a:rPr lang="en-US" altLang="zh-CN" sz="2400" dirty="0" smtClean="0">
                <a:solidFill>
                  <a:srgbClr val="0000FF"/>
                </a:solidFill>
              </a:rPr>
              <a:t>      }</a:t>
            </a:r>
          </a:p>
          <a:p>
            <a:pPr eaLnBrk="1" hangingPunct="1">
              <a:lnSpc>
                <a:spcPct val="90000"/>
              </a:lnSpc>
              <a:buFont typeface="Wingdings" pitchFamily="2" charset="2"/>
              <a:buNone/>
            </a:pPr>
            <a:r>
              <a:rPr lang="en-US" altLang="zh-CN" sz="2400" dirty="0" smtClean="0"/>
              <a:t>      </a:t>
            </a:r>
            <a:r>
              <a:rPr lang="en-US" altLang="zh-CN" sz="2400" dirty="0" err="1" smtClean="0"/>
              <a:t>System.out.println</a:t>
            </a:r>
            <a:r>
              <a:rPr lang="en-US" altLang="zh-CN" sz="2400" dirty="0" smtClean="0"/>
              <a:t>(sum);</a:t>
            </a:r>
          </a:p>
          <a:p>
            <a:pPr eaLnBrk="1" hangingPunct="1">
              <a:lnSpc>
                <a:spcPct val="90000"/>
              </a:lnSpc>
              <a:buFont typeface="Wingdings" pitchFamily="2" charset="2"/>
              <a:buNone/>
            </a:pPr>
            <a:r>
              <a:rPr lang="en-US" altLang="zh-CN" sz="2400" dirty="0" smtClean="0"/>
              <a:t>   }</a:t>
            </a:r>
          </a:p>
          <a:p>
            <a:pPr eaLnBrk="1" hangingPunct="1">
              <a:lnSpc>
                <a:spcPct val="90000"/>
              </a:lnSpc>
              <a:buFont typeface="Wingdings" pitchFamily="2" charset="2"/>
              <a:buNone/>
            </a:pPr>
            <a:r>
              <a:rPr lang="en-US" altLang="zh-CN" sz="2400" dirty="0" smtClean="0"/>
              <a:t>}</a:t>
            </a:r>
            <a:endParaRPr lang="zh-CN" altLang="en-US" sz="24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2800" b="1" smtClean="0"/>
              <a:t>例题</a:t>
            </a:r>
          </a:p>
        </p:txBody>
      </p:sp>
      <p:sp>
        <p:nvSpPr>
          <p:cNvPr id="33795" name="Rectangle 3"/>
          <p:cNvSpPr>
            <a:spLocks noGrp="1" noChangeArrowheads="1"/>
          </p:cNvSpPr>
          <p:nvPr>
            <p:ph type="body" idx="1"/>
          </p:nvPr>
        </p:nvSpPr>
        <p:spPr/>
        <p:txBody>
          <a:bodyPr/>
          <a:lstStyle/>
          <a:p>
            <a:pPr eaLnBrk="1" hangingPunct="1"/>
            <a:r>
              <a:rPr lang="zh-CN" altLang="en-US" sz="2400" b="1" dirty="0" smtClean="0">
                <a:solidFill>
                  <a:srgbClr val="0000FF"/>
                </a:solidFill>
              </a:rPr>
              <a:t>例子</a:t>
            </a:r>
            <a:r>
              <a:rPr lang="en-US" altLang="zh-CN" sz="2400" b="1" dirty="0" smtClean="0">
                <a:solidFill>
                  <a:srgbClr val="0000FF"/>
                </a:solidFill>
              </a:rPr>
              <a:t>11</a:t>
            </a:r>
            <a:r>
              <a:rPr lang="zh-CN" altLang="en-US" sz="2400" dirty="0" smtClean="0"/>
              <a:t>用</a:t>
            </a:r>
            <a:r>
              <a:rPr lang="en-US" altLang="zh-CN" sz="2400" dirty="0" smtClean="0"/>
              <a:t>while</a:t>
            </a:r>
            <a:r>
              <a:rPr lang="zh-CN" altLang="en-US" sz="2400" dirty="0" smtClean="0"/>
              <a:t>语句计算1+1/2!+1/3!+1/4!  … 的前20项 </a:t>
            </a:r>
          </a:p>
          <a:p>
            <a:pPr eaLnBrk="1" hangingPunct="1"/>
            <a:endParaRPr lang="zh-CN" altLang="en-US" sz="2400" dirty="0" smtClean="0"/>
          </a:p>
        </p:txBody>
      </p:sp>
      <p:sp>
        <p:nvSpPr>
          <p:cNvPr id="33797" name="Rectangle 5"/>
          <p:cNvSpPr>
            <a:spLocks noChangeArrowheads="1"/>
          </p:cNvSpPr>
          <p:nvPr/>
        </p:nvSpPr>
        <p:spPr bwMode="auto">
          <a:xfrm>
            <a:off x="3203848" y="1844824"/>
            <a:ext cx="5545138" cy="4493538"/>
          </a:xfrm>
          <a:prstGeom prst="rect">
            <a:avLst/>
          </a:prstGeom>
          <a:noFill/>
          <a:ln w="9525">
            <a:noFill/>
            <a:miter lim="800000"/>
            <a:headEnd/>
            <a:tailEnd/>
          </a:ln>
        </p:spPr>
        <p:txBody>
          <a:bodyPr>
            <a:spAutoFit/>
          </a:bodyPr>
          <a:lstStyle/>
          <a:p>
            <a:pPr indent="266700" algn="just"/>
            <a:r>
              <a:rPr lang="en-US" altLang="zh-CN" sz="2200" b="0" dirty="0"/>
              <a:t>public class </a:t>
            </a:r>
            <a:r>
              <a:rPr lang="en-US" altLang="zh-CN" sz="2200" b="0" dirty="0" smtClean="0"/>
              <a:t>Example11 </a:t>
            </a:r>
            <a:r>
              <a:rPr lang="en-US" altLang="zh-CN" sz="2200" b="0" dirty="0"/>
              <a:t>{</a:t>
            </a:r>
          </a:p>
          <a:p>
            <a:pPr indent="266700" algn="just" eaLnBrk="0" hangingPunct="0"/>
            <a:r>
              <a:rPr lang="en-US" altLang="zh-CN" sz="2200" b="0" dirty="0"/>
              <a:t>   public static void main(String </a:t>
            </a:r>
            <a:r>
              <a:rPr lang="en-US" altLang="zh-CN" sz="2200" b="0" dirty="0" err="1"/>
              <a:t>args</a:t>
            </a:r>
            <a:r>
              <a:rPr lang="en-US" altLang="zh-CN" sz="2200" b="0" dirty="0"/>
              <a:t>[]) {</a:t>
            </a:r>
          </a:p>
          <a:p>
            <a:pPr indent="266700" algn="just" eaLnBrk="0" hangingPunct="0"/>
            <a:r>
              <a:rPr lang="en-US" altLang="zh-CN" sz="2200" b="0" dirty="0"/>
              <a:t>      double sum = 0,item = 1;</a:t>
            </a:r>
          </a:p>
          <a:p>
            <a:pPr indent="266700" algn="just" eaLnBrk="0" hangingPunct="0"/>
            <a:r>
              <a:rPr lang="en-US" altLang="zh-CN" sz="2200" b="0" dirty="0"/>
              <a:t>      </a:t>
            </a:r>
            <a:r>
              <a:rPr lang="en-US" altLang="zh-CN" sz="2200" b="0" dirty="0" err="1"/>
              <a:t>int</a:t>
            </a:r>
            <a:r>
              <a:rPr lang="en-US" altLang="zh-CN" sz="2200" b="0" dirty="0"/>
              <a:t> </a:t>
            </a:r>
            <a:r>
              <a:rPr lang="en-US" altLang="zh-CN" sz="2200" b="0" dirty="0" err="1"/>
              <a:t>i</a:t>
            </a:r>
            <a:r>
              <a:rPr lang="en-US" altLang="zh-CN" sz="2200" b="0" dirty="0"/>
              <a:t> = 1,n = 20;</a:t>
            </a:r>
          </a:p>
          <a:p>
            <a:pPr indent="266700" algn="just" eaLnBrk="0" hangingPunct="0"/>
            <a:r>
              <a:rPr lang="en-US" altLang="zh-CN" sz="2200" b="0" dirty="0"/>
              <a:t>      </a:t>
            </a:r>
            <a:r>
              <a:rPr lang="en-US" altLang="zh-CN" sz="2200" dirty="0">
                <a:solidFill>
                  <a:srgbClr val="0000FF"/>
                </a:solidFill>
              </a:rPr>
              <a:t>while(</a:t>
            </a:r>
            <a:r>
              <a:rPr lang="en-US" altLang="zh-CN" sz="2200" dirty="0" err="1">
                <a:solidFill>
                  <a:srgbClr val="0000FF"/>
                </a:solidFill>
              </a:rPr>
              <a:t>i</a:t>
            </a:r>
            <a:r>
              <a:rPr lang="en-US" altLang="zh-CN" sz="2200" dirty="0">
                <a:solidFill>
                  <a:srgbClr val="0000FF"/>
                </a:solidFill>
              </a:rPr>
              <a:t>&lt;=n) { </a:t>
            </a:r>
          </a:p>
          <a:p>
            <a:pPr indent="266700" algn="just" eaLnBrk="0" hangingPunct="0"/>
            <a:r>
              <a:rPr lang="en-US" altLang="zh-CN" sz="2200" dirty="0">
                <a:solidFill>
                  <a:srgbClr val="0000FF"/>
                </a:solidFill>
              </a:rPr>
              <a:t>          sum = </a:t>
            </a:r>
            <a:r>
              <a:rPr lang="en-US" altLang="zh-CN" sz="2200" dirty="0" err="1">
                <a:solidFill>
                  <a:srgbClr val="0000FF"/>
                </a:solidFill>
              </a:rPr>
              <a:t>sum+item</a:t>
            </a:r>
            <a:r>
              <a:rPr lang="en-US" altLang="zh-CN" sz="2200" dirty="0">
                <a:solidFill>
                  <a:srgbClr val="0000FF"/>
                </a:solidFill>
              </a:rPr>
              <a:t>;</a:t>
            </a:r>
          </a:p>
          <a:p>
            <a:pPr indent="266700" algn="just" eaLnBrk="0" hangingPunct="0"/>
            <a:r>
              <a:rPr lang="en-US" altLang="zh-CN" sz="2200" dirty="0">
                <a:solidFill>
                  <a:srgbClr val="0000FF"/>
                </a:solidFill>
              </a:rPr>
              <a:t>          </a:t>
            </a:r>
            <a:r>
              <a:rPr lang="en-US" altLang="zh-CN" sz="2200" dirty="0" err="1">
                <a:solidFill>
                  <a:srgbClr val="0000FF"/>
                </a:solidFill>
              </a:rPr>
              <a:t>i</a:t>
            </a:r>
            <a:r>
              <a:rPr lang="en-US" altLang="zh-CN" sz="2200" dirty="0">
                <a:solidFill>
                  <a:srgbClr val="0000FF"/>
                </a:solidFill>
              </a:rPr>
              <a:t> = i+1; </a:t>
            </a:r>
          </a:p>
          <a:p>
            <a:pPr indent="266700" algn="just" eaLnBrk="0" hangingPunct="0"/>
            <a:r>
              <a:rPr lang="en-US" altLang="zh-CN" sz="2200" dirty="0">
                <a:solidFill>
                  <a:srgbClr val="0000FF"/>
                </a:solidFill>
              </a:rPr>
              <a:t>          item = item*(1.0/</a:t>
            </a:r>
            <a:r>
              <a:rPr lang="en-US" altLang="zh-CN" sz="2200" dirty="0" err="1">
                <a:solidFill>
                  <a:srgbClr val="0000FF"/>
                </a:solidFill>
              </a:rPr>
              <a:t>i</a:t>
            </a:r>
            <a:r>
              <a:rPr lang="en-US" altLang="zh-CN" sz="2200" dirty="0">
                <a:solidFill>
                  <a:srgbClr val="0000FF"/>
                </a:solidFill>
              </a:rPr>
              <a:t>);         </a:t>
            </a:r>
          </a:p>
          <a:p>
            <a:pPr indent="266700" algn="just" eaLnBrk="0" hangingPunct="0"/>
            <a:r>
              <a:rPr lang="en-US" altLang="zh-CN" sz="2200" dirty="0">
                <a:solidFill>
                  <a:srgbClr val="0000FF"/>
                </a:solidFill>
              </a:rPr>
              <a:t>      }</a:t>
            </a:r>
          </a:p>
          <a:p>
            <a:pPr indent="266700" algn="just" eaLnBrk="0" hangingPunct="0"/>
            <a:r>
              <a:rPr lang="en-US" altLang="zh-CN" sz="2200" b="0" dirty="0"/>
              <a:t>      </a:t>
            </a:r>
            <a:r>
              <a:rPr lang="en-US" altLang="zh-CN" sz="2200" b="0" dirty="0" err="1"/>
              <a:t>System.out.println</a:t>
            </a:r>
            <a:r>
              <a:rPr lang="en-US" altLang="zh-CN" sz="2200" b="0" dirty="0"/>
              <a:t>("sum="+sum);</a:t>
            </a:r>
          </a:p>
          <a:p>
            <a:pPr indent="266700" algn="just" eaLnBrk="0" hangingPunct="0"/>
            <a:r>
              <a:rPr lang="en-US" altLang="zh-CN" sz="2200" b="0" dirty="0"/>
              <a:t>   }</a:t>
            </a:r>
          </a:p>
          <a:p>
            <a:pPr indent="266700" algn="just" eaLnBrk="0" hangingPunct="0"/>
            <a:r>
              <a:rPr lang="en-US" altLang="zh-CN" sz="2200" b="0" dirty="0"/>
              <a:t>}</a:t>
            </a:r>
          </a:p>
          <a:p>
            <a:pPr indent="266700" eaLnBrk="0" hangingPunct="0"/>
            <a:endParaRPr lang="en-US" altLang="zh-CN" sz="2200" b="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57875" y="260648"/>
            <a:ext cx="3286125" cy="487362"/>
          </a:xfrm>
        </p:spPr>
        <p:txBody>
          <a:bodyPr/>
          <a:lstStyle/>
          <a:p>
            <a:pPr eaLnBrk="1" hangingPunct="1"/>
            <a:r>
              <a:rPr lang="zh-CN" altLang="en-US" sz="2800" b="1" dirty="0" smtClean="0"/>
              <a:t>例题</a:t>
            </a:r>
          </a:p>
        </p:txBody>
      </p:sp>
      <p:sp>
        <p:nvSpPr>
          <p:cNvPr id="35843" name="Rectangle 3"/>
          <p:cNvSpPr>
            <a:spLocks noGrp="1" noChangeArrowheads="1"/>
          </p:cNvSpPr>
          <p:nvPr>
            <p:ph type="body" idx="1"/>
          </p:nvPr>
        </p:nvSpPr>
        <p:spPr>
          <a:xfrm>
            <a:off x="539750" y="1555750"/>
            <a:ext cx="3460750" cy="4016375"/>
          </a:xfrm>
        </p:spPr>
        <p:txBody>
          <a:bodyPr/>
          <a:lstStyle/>
          <a:p>
            <a:pPr eaLnBrk="1" hangingPunct="1"/>
            <a:r>
              <a:rPr lang="zh-CN" altLang="en-US" sz="2400" b="1" dirty="0" smtClean="0">
                <a:solidFill>
                  <a:srgbClr val="0000FF"/>
                </a:solidFill>
              </a:rPr>
              <a:t>例子</a:t>
            </a:r>
            <a:r>
              <a:rPr lang="en-US" altLang="zh-CN" sz="2400" b="1" dirty="0" smtClean="0">
                <a:solidFill>
                  <a:srgbClr val="0000FF"/>
                </a:solidFill>
              </a:rPr>
              <a:t>12</a:t>
            </a:r>
            <a:r>
              <a:rPr lang="zh-CN" altLang="en-US" sz="2400" dirty="0" smtClean="0"/>
              <a:t>使用了</a:t>
            </a:r>
            <a:r>
              <a:rPr lang="en-US" altLang="zh-CN" sz="2400" dirty="0" smtClean="0"/>
              <a:t>continue</a:t>
            </a:r>
            <a:r>
              <a:rPr lang="zh-CN" altLang="en-US" sz="2400" dirty="0" smtClean="0"/>
              <a:t>和</a:t>
            </a:r>
            <a:r>
              <a:rPr lang="en-US" altLang="zh-CN" sz="2400" dirty="0" smtClean="0"/>
              <a:t>break</a:t>
            </a:r>
            <a:r>
              <a:rPr lang="zh-CN" altLang="en-US" sz="2400" dirty="0" smtClean="0"/>
              <a:t>语句</a:t>
            </a:r>
            <a:r>
              <a:rPr lang="en-US" altLang="zh-CN" sz="2400" dirty="0" smtClean="0"/>
              <a:t>,</a:t>
            </a:r>
            <a:r>
              <a:rPr lang="zh-CN" altLang="en-US" sz="2400" dirty="0" smtClean="0"/>
              <a:t>计算1+3+</a:t>
            </a:r>
            <a:r>
              <a:rPr lang="en-US" altLang="zh-CN" sz="2400" dirty="0" smtClean="0"/>
              <a:t>5…</a:t>
            </a:r>
            <a:r>
              <a:rPr lang="zh-CN" altLang="en-US" sz="2400" dirty="0" smtClean="0"/>
              <a:t>输出100内的素数.</a:t>
            </a:r>
            <a:endParaRPr lang="en-US" altLang="zh-CN" sz="2400" dirty="0" smtClean="0"/>
          </a:p>
          <a:p>
            <a:pPr eaLnBrk="1" hangingPunct="1"/>
            <a:endParaRPr lang="zh-CN" altLang="en-US" sz="2400" dirty="0" smtClean="0"/>
          </a:p>
        </p:txBody>
      </p:sp>
      <p:sp>
        <p:nvSpPr>
          <p:cNvPr id="171013" name="Rectangle 5"/>
          <p:cNvSpPr>
            <a:spLocks noChangeArrowheads="1"/>
          </p:cNvSpPr>
          <p:nvPr/>
        </p:nvSpPr>
        <p:spPr bwMode="auto">
          <a:xfrm>
            <a:off x="4038600" y="764704"/>
            <a:ext cx="5105400" cy="6186309"/>
          </a:xfrm>
          <a:prstGeom prst="rect">
            <a:avLst/>
          </a:prstGeom>
          <a:solidFill>
            <a:schemeClr val="bg1"/>
          </a:solidFill>
          <a:ln w="25400">
            <a:solidFill>
              <a:srgbClr val="800000"/>
            </a:solidFill>
            <a:miter lim="800000"/>
            <a:headEnd/>
            <a:tailEnd/>
          </a:ln>
        </p:spPr>
        <p:txBody>
          <a:bodyPr wrap="square">
            <a:spAutoFit/>
          </a:bodyPr>
          <a:lstStyle/>
          <a:p>
            <a:pPr indent="266700" algn="just"/>
            <a:r>
              <a:rPr lang="en-US" altLang="zh-CN" sz="1800" dirty="0"/>
              <a:t>public class </a:t>
            </a:r>
            <a:r>
              <a:rPr lang="en-US" altLang="zh-CN" sz="1800" dirty="0" smtClean="0"/>
              <a:t>Example12 </a:t>
            </a:r>
            <a:r>
              <a:rPr lang="en-US" altLang="zh-CN" sz="1800" dirty="0"/>
              <a:t>{</a:t>
            </a:r>
          </a:p>
          <a:p>
            <a:pPr indent="266700" algn="just" eaLnBrk="0" hangingPunct="0"/>
            <a:r>
              <a:rPr lang="en-US" altLang="zh-CN" sz="1800" dirty="0"/>
              <a:t>   public static void main(String </a:t>
            </a:r>
            <a:r>
              <a:rPr lang="en-US" altLang="zh-CN" sz="1800" dirty="0" err="1"/>
              <a:t>args</a:t>
            </a:r>
            <a:r>
              <a:rPr lang="en-US" altLang="zh-CN" sz="1800" dirty="0"/>
              <a:t>[]) {</a:t>
            </a:r>
          </a:p>
          <a:p>
            <a:pPr indent="266700" algn="just" eaLnBrk="0" hangingPunct="0"/>
            <a:r>
              <a:rPr lang="en-US" altLang="zh-CN" sz="1800" dirty="0"/>
              <a:t>       </a:t>
            </a:r>
            <a:r>
              <a:rPr lang="en-US" altLang="zh-CN" sz="1800" dirty="0" err="1"/>
              <a:t>int</a:t>
            </a:r>
            <a:r>
              <a:rPr lang="en-US" altLang="zh-CN" sz="1800" dirty="0"/>
              <a:t> sum=0,i,j;</a:t>
            </a:r>
          </a:p>
          <a:p>
            <a:pPr indent="266700" algn="just" eaLnBrk="0" hangingPunct="0"/>
            <a:r>
              <a:rPr lang="en-US" altLang="zh-CN" sz="1800" dirty="0"/>
              <a:t>       for( </a:t>
            </a:r>
            <a:r>
              <a:rPr lang="en-US" altLang="zh-CN" sz="1800" dirty="0" err="1"/>
              <a:t>i</a:t>
            </a:r>
            <a:r>
              <a:rPr lang="en-US" altLang="zh-CN" sz="1800" dirty="0"/>
              <a:t>=1;i&lt;=10;i++) {</a:t>
            </a:r>
          </a:p>
          <a:p>
            <a:pPr indent="266700" algn="just" eaLnBrk="0" hangingPunct="0"/>
            <a:r>
              <a:rPr lang="en-US" altLang="zh-CN" sz="1800" dirty="0"/>
              <a:t>          if(i%2==0) {            //</a:t>
            </a:r>
            <a:r>
              <a:rPr lang="zh-CN" altLang="en-US" sz="1800" dirty="0"/>
              <a:t>计算1+3+5+7+9</a:t>
            </a:r>
          </a:p>
          <a:p>
            <a:pPr indent="266700" algn="just" eaLnBrk="0" hangingPunct="0"/>
            <a:r>
              <a:rPr lang="zh-CN" altLang="en-US" sz="1800" dirty="0"/>
              <a:t>             </a:t>
            </a:r>
            <a:r>
              <a:rPr lang="en-US" altLang="zh-CN" sz="1800" dirty="0">
                <a:solidFill>
                  <a:srgbClr val="0000FF"/>
                </a:solidFill>
              </a:rPr>
              <a:t>continue;</a:t>
            </a:r>
          </a:p>
          <a:p>
            <a:pPr indent="266700" algn="just" eaLnBrk="0" hangingPunct="0"/>
            <a:r>
              <a:rPr lang="en-US" altLang="zh-CN" sz="1800" dirty="0"/>
              <a:t>          }     </a:t>
            </a:r>
          </a:p>
          <a:p>
            <a:pPr indent="266700" algn="just" eaLnBrk="0" hangingPunct="0"/>
            <a:r>
              <a:rPr lang="en-US" altLang="zh-CN" sz="1800" dirty="0"/>
              <a:t>          sum=</a:t>
            </a:r>
            <a:r>
              <a:rPr lang="en-US" altLang="zh-CN" sz="1800" dirty="0" err="1"/>
              <a:t>sum+i</a:t>
            </a:r>
            <a:r>
              <a:rPr lang="en-US" altLang="zh-CN" sz="1800" dirty="0"/>
              <a:t>;</a:t>
            </a:r>
          </a:p>
          <a:p>
            <a:pPr indent="266700" algn="just" eaLnBrk="0" hangingPunct="0"/>
            <a:r>
              <a:rPr lang="en-US" altLang="zh-CN" sz="1800" dirty="0"/>
              <a:t>       }</a:t>
            </a:r>
          </a:p>
          <a:p>
            <a:pPr indent="266700" algn="just" eaLnBrk="0" hangingPunct="0"/>
            <a:r>
              <a:rPr lang="en-US" altLang="zh-CN" sz="1800" dirty="0"/>
              <a:t>       </a:t>
            </a:r>
            <a:r>
              <a:rPr lang="en-US" altLang="zh-CN" sz="1800" dirty="0" err="1"/>
              <a:t>System.out.println</a:t>
            </a:r>
            <a:r>
              <a:rPr lang="en-US" altLang="zh-CN" sz="1800" dirty="0"/>
              <a:t>("sum="+sum);</a:t>
            </a:r>
          </a:p>
          <a:p>
            <a:pPr indent="266700" algn="just" eaLnBrk="0" hangingPunct="0"/>
            <a:r>
              <a:rPr lang="en-US" altLang="zh-CN" sz="1800" dirty="0"/>
              <a:t>       for(j=2;j&lt;=100;j++) {    //</a:t>
            </a:r>
            <a:r>
              <a:rPr lang="zh-CN" altLang="en-US" sz="1800" dirty="0"/>
              <a:t>求100以内的素数</a:t>
            </a:r>
          </a:p>
          <a:p>
            <a:pPr indent="266700" algn="just" eaLnBrk="0" hangingPunct="0"/>
            <a:r>
              <a:rPr lang="zh-CN" altLang="en-US" sz="1800" dirty="0"/>
              <a:t>          </a:t>
            </a:r>
            <a:r>
              <a:rPr lang="en-US" altLang="zh-CN" sz="1800" dirty="0"/>
              <a:t>for( </a:t>
            </a:r>
            <a:r>
              <a:rPr lang="en-US" altLang="zh-CN" sz="1800" dirty="0" err="1"/>
              <a:t>i</a:t>
            </a:r>
            <a:r>
              <a:rPr lang="en-US" altLang="zh-CN" sz="1800" dirty="0"/>
              <a:t>=2;i&lt;=j/2;i++) {</a:t>
            </a:r>
          </a:p>
          <a:p>
            <a:pPr indent="266700" algn="just" eaLnBrk="0" hangingPunct="0"/>
            <a:r>
              <a:rPr lang="en-US" altLang="zh-CN" sz="1800" dirty="0"/>
              <a:t>             if(</a:t>
            </a:r>
            <a:r>
              <a:rPr lang="en-US" altLang="zh-CN" sz="1800" dirty="0" err="1"/>
              <a:t>j%i</a:t>
            </a:r>
            <a:r>
              <a:rPr lang="en-US" altLang="zh-CN" sz="1800" dirty="0"/>
              <a:t>==0) </a:t>
            </a:r>
          </a:p>
          <a:p>
            <a:pPr indent="266700" algn="just" eaLnBrk="0" hangingPunct="0"/>
            <a:r>
              <a:rPr lang="en-US" altLang="zh-CN" sz="1800" dirty="0"/>
              <a:t>                </a:t>
            </a:r>
            <a:r>
              <a:rPr lang="en-US" altLang="zh-CN" sz="1800" dirty="0">
                <a:solidFill>
                  <a:srgbClr val="0000FF"/>
                </a:solidFill>
              </a:rPr>
              <a:t>break;</a:t>
            </a:r>
          </a:p>
          <a:p>
            <a:pPr indent="266700" algn="just" eaLnBrk="0" hangingPunct="0"/>
            <a:r>
              <a:rPr lang="en-US" altLang="zh-CN" sz="1800" dirty="0"/>
              <a:t>          }</a:t>
            </a:r>
          </a:p>
          <a:p>
            <a:pPr indent="266700" algn="just" eaLnBrk="0" hangingPunct="0"/>
            <a:r>
              <a:rPr lang="en-US" altLang="zh-CN" sz="1800" dirty="0"/>
              <a:t>          if(</a:t>
            </a:r>
            <a:r>
              <a:rPr lang="en-US" altLang="zh-CN" sz="1800" dirty="0" err="1"/>
              <a:t>i</a:t>
            </a:r>
            <a:r>
              <a:rPr lang="en-US" altLang="zh-CN" sz="1800" dirty="0"/>
              <a:t>&gt;j/2) {  </a:t>
            </a:r>
          </a:p>
          <a:p>
            <a:pPr indent="266700" algn="just" eaLnBrk="0" hangingPunct="0"/>
            <a:r>
              <a:rPr lang="en-US" altLang="zh-CN" sz="1800" dirty="0"/>
              <a:t>             </a:t>
            </a:r>
            <a:r>
              <a:rPr lang="en-US" altLang="zh-CN" sz="1800" dirty="0" err="1"/>
              <a:t>System.out.println</a:t>
            </a:r>
            <a:r>
              <a:rPr lang="en-US" altLang="zh-CN" sz="1800" dirty="0"/>
              <a:t>(""+j+"</a:t>
            </a:r>
            <a:r>
              <a:rPr lang="zh-CN" altLang="en-US" sz="1800" dirty="0"/>
              <a:t>是素数");</a:t>
            </a:r>
          </a:p>
          <a:p>
            <a:pPr indent="266700" algn="just" eaLnBrk="0" hangingPunct="0"/>
            <a:r>
              <a:rPr lang="zh-CN" altLang="en-US" sz="1800" dirty="0"/>
              <a:t>          }</a:t>
            </a:r>
          </a:p>
          <a:p>
            <a:pPr indent="266700" algn="just" eaLnBrk="0" hangingPunct="0"/>
            <a:r>
              <a:rPr lang="zh-CN" altLang="en-US" sz="1800" dirty="0"/>
              <a:t>       }      </a:t>
            </a:r>
          </a:p>
          <a:p>
            <a:pPr indent="266700" algn="just" eaLnBrk="0" hangingPunct="0"/>
            <a:r>
              <a:rPr lang="zh-CN" altLang="en-US" sz="1800" dirty="0"/>
              <a:t>   }</a:t>
            </a:r>
          </a:p>
          <a:p>
            <a:pPr indent="266700" algn="just" eaLnBrk="0" hangingPunct="0"/>
            <a:r>
              <a:rPr lang="zh-CN" altLang="en-US" sz="1800" dirty="0"/>
              <a:t>}</a:t>
            </a:r>
          </a:p>
          <a:p>
            <a:pPr indent="266700" eaLnBrk="0" hangingPunct="0"/>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 calcmode="lin" valueType="num">
                                      <p:cBhvr additive="base">
                                        <p:cTn id="7" dur="500" fill="hold"/>
                                        <p:tgtEl>
                                          <p:spTgt spid="171013"/>
                                        </p:tgtEl>
                                        <p:attrNameLst>
                                          <p:attrName>ppt_x</p:attrName>
                                        </p:attrNameLst>
                                      </p:cBhvr>
                                      <p:tavLst>
                                        <p:tav tm="0">
                                          <p:val>
                                            <p:strVal val="#ppt_x"/>
                                          </p:val>
                                        </p:tav>
                                        <p:tav tm="100000">
                                          <p:val>
                                            <p:strVal val="#ppt_x"/>
                                          </p:val>
                                        </p:tav>
                                      </p:tavLst>
                                    </p:anim>
                                    <p:anim calcmode="lin" valueType="num">
                                      <p:cBhvr additive="base">
                                        <p:cTn id="8"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124200" y="332656"/>
            <a:ext cx="6019800" cy="487362"/>
          </a:xfrm>
        </p:spPr>
        <p:txBody>
          <a:bodyPr/>
          <a:lstStyle/>
          <a:p>
            <a:pPr eaLnBrk="1" hangingPunct="1"/>
            <a:r>
              <a:rPr lang="zh-CN" altLang="en-US" sz="2800" b="1" dirty="0" smtClean="0"/>
              <a:t>例题</a:t>
            </a:r>
          </a:p>
        </p:txBody>
      </p:sp>
      <p:sp>
        <p:nvSpPr>
          <p:cNvPr id="37891" name="Rectangle 3"/>
          <p:cNvSpPr>
            <a:spLocks noGrp="1" noChangeArrowheads="1"/>
          </p:cNvSpPr>
          <p:nvPr>
            <p:ph type="body" idx="1"/>
          </p:nvPr>
        </p:nvSpPr>
        <p:spPr>
          <a:xfrm>
            <a:off x="0" y="2060848"/>
            <a:ext cx="1187624" cy="4104456"/>
          </a:xfrm>
        </p:spPr>
        <p:txBody>
          <a:bodyPr/>
          <a:lstStyle/>
          <a:p>
            <a:pPr eaLnBrk="1" hangingPunct="1"/>
            <a:r>
              <a:rPr lang="zh-CN" altLang="en-US" sz="1800" b="1" dirty="0" smtClean="0">
                <a:solidFill>
                  <a:srgbClr val="0000FF"/>
                </a:solidFill>
              </a:rPr>
              <a:t>例子</a:t>
            </a:r>
            <a:r>
              <a:rPr lang="en-US" altLang="zh-CN" sz="1800" b="1" dirty="0" smtClean="0">
                <a:solidFill>
                  <a:srgbClr val="0000FF"/>
                </a:solidFill>
              </a:rPr>
              <a:t>13</a:t>
            </a:r>
            <a:r>
              <a:rPr lang="zh-CN" altLang="en-US" sz="1800" dirty="0" smtClean="0"/>
              <a:t>分别使用</a:t>
            </a:r>
            <a:r>
              <a:rPr lang="en-US" altLang="zh-CN" sz="1800" dirty="0" smtClean="0"/>
              <a:t>for</a:t>
            </a:r>
            <a:r>
              <a:rPr lang="zh-CN" altLang="en-US" sz="1800" dirty="0" smtClean="0"/>
              <a:t>语句的传统方式和改进方式遍历数组。</a:t>
            </a:r>
          </a:p>
        </p:txBody>
      </p:sp>
      <p:sp>
        <p:nvSpPr>
          <p:cNvPr id="173060" name="Rectangle 4"/>
          <p:cNvSpPr>
            <a:spLocks noChangeArrowheads="1"/>
          </p:cNvSpPr>
          <p:nvPr/>
        </p:nvSpPr>
        <p:spPr bwMode="auto">
          <a:xfrm>
            <a:off x="1222375" y="980728"/>
            <a:ext cx="7921625" cy="5060950"/>
          </a:xfrm>
          <a:prstGeom prst="rect">
            <a:avLst/>
          </a:prstGeom>
          <a:solidFill>
            <a:schemeClr val="bg1"/>
          </a:solidFill>
          <a:ln w="25400">
            <a:solidFill>
              <a:srgbClr val="800000"/>
            </a:solidFill>
            <a:miter lim="800000"/>
            <a:headEnd/>
            <a:tailEnd/>
          </a:ln>
        </p:spPr>
        <p:txBody>
          <a:bodyPr>
            <a:spAutoFit/>
          </a:bodyPr>
          <a:lstStyle/>
          <a:p>
            <a:pPr indent="266700" algn="just"/>
            <a:r>
              <a:rPr lang="en-US" altLang="zh-CN" sz="1800" b="0" dirty="0"/>
              <a:t>public class </a:t>
            </a:r>
            <a:r>
              <a:rPr lang="en-US" altLang="zh-CN" sz="1800" b="0" dirty="0" smtClean="0"/>
              <a:t>Example13 </a:t>
            </a:r>
            <a:r>
              <a:rPr lang="en-US" altLang="zh-CN" sz="1800" b="0" dirty="0"/>
              <a:t>{</a:t>
            </a:r>
          </a:p>
          <a:p>
            <a:pPr indent="266700" algn="just" eaLnBrk="0" hangingPunct="0"/>
            <a:r>
              <a:rPr lang="en-US" altLang="zh-CN" sz="1800" b="0" dirty="0"/>
              <a:t>   public static void main(String </a:t>
            </a:r>
            <a:r>
              <a:rPr lang="en-US" altLang="zh-CN" sz="1800" b="0" dirty="0" err="1"/>
              <a:t>args</a:t>
            </a:r>
            <a:r>
              <a:rPr lang="en-US" altLang="zh-CN" sz="1800" b="0" dirty="0"/>
              <a:t>[]) {</a:t>
            </a:r>
          </a:p>
          <a:p>
            <a:pPr indent="266700" algn="just" eaLnBrk="0" hangingPunct="0"/>
            <a:r>
              <a:rPr lang="en-US" altLang="zh-CN" sz="1800" b="0" dirty="0"/>
              <a:t>     </a:t>
            </a:r>
            <a:r>
              <a:rPr lang="en-US" altLang="zh-CN" sz="1800" b="0" dirty="0" err="1"/>
              <a:t>int</a:t>
            </a:r>
            <a:r>
              <a:rPr lang="en-US" altLang="zh-CN" sz="1800" b="0" dirty="0"/>
              <a:t> a[] = {1,2,3,4};</a:t>
            </a:r>
          </a:p>
          <a:p>
            <a:pPr indent="266700" algn="just" eaLnBrk="0" hangingPunct="0"/>
            <a:r>
              <a:rPr lang="en-US" altLang="zh-CN" sz="1800" b="0" dirty="0"/>
              <a:t>     char b[] = {'</a:t>
            </a:r>
            <a:r>
              <a:rPr lang="en-US" altLang="zh-CN" sz="1800" b="0" dirty="0" err="1"/>
              <a:t>a','b','c','d</a:t>
            </a:r>
            <a:r>
              <a:rPr lang="en-US" altLang="zh-CN" sz="1800" b="0" dirty="0"/>
              <a:t>'};</a:t>
            </a:r>
          </a:p>
          <a:p>
            <a:pPr indent="266700" algn="just" eaLnBrk="0" hangingPunct="0"/>
            <a:r>
              <a:rPr lang="en-US" altLang="zh-CN" sz="1800" b="0" dirty="0"/>
              <a:t>     for(</a:t>
            </a:r>
            <a:r>
              <a:rPr lang="en-US" altLang="zh-CN" sz="1800" b="0" dirty="0" err="1"/>
              <a:t>int</a:t>
            </a:r>
            <a:r>
              <a:rPr lang="en-US" altLang="zh-CN" sz="1800" b="0" dirty="0"/>
              <a:t> n=0;n&lt;</a:t>
            </a:r>
            <a:r>
              <a:rPr lang="en-US" altLang="zh-CN" sz="1800" b="0" dirty="0" err="1"/>
              <a:t>a.length;n</a:t>
            </a:r>
            <a:r>
              <a:rPr lang="en-US" altLang="zh-CN" sz="1800" b="0" dirty="0"/>
              <a:t>++) { //</a:t>
            </a:r>
            <a:r>
              <a:rPr lang="zh-CN" altLang="en-US" sz="1800" b="0" dirty="0"/>
              <a:t>传统方式</a:t>
            </a:r>
          </a:p>
          <a:p>
            <a:pPr indent="266700" algn="just" eaLnBrk="0" hangingPunct="0"/>
            <a:r>
              <a:rPr lang="zh-CN" altLang="en-US" sz="1800" b="0" dirty="0"/>
              <a:t>         </a:t>
            </a:r>
            <a:r>
              <a:rPr lang="en-US" altLang="zh-CN" sz="1800" b="0" dirty="0" err="1"/>
              <a:t>System.out.println</a:t>
            </a:r>
            <a:r>
              <a:rPr lang="en-US" altLang="zh-CN" sz="1800" b="0" dirty="0"/>
              <a:t>(a[n]);</a:t>
            </a:r>
          </a:p>
          <a:p>
            <a:pPr indent="266700" algn="just" eaLnBrk="0" hangingPunct="0"/>
            <a:r>
              <a:rPr lang="en-US" altLang="zh-CN" sz="1800" b="0" dirty="0"/>
              <a:t>     }</a:t>
            </a:r>
          </a:p>
          <a:p>
            <a:pPr indent="266700" algn="just" eaLnBrk="0" hangingPunct="0"/>
            <a:r>
              <a:rPr lang="en-US" altLang="zh-CN" sz="1800" b="0" dirty="0"/>
              <a:t>     </a:t>
            </a:r>
            <a:r>
              <a:rPr lang="en-US" altLang="zh-CN" sz="1800" dirty="0">
                <a:solidFill>
                  <a:srgbClr val="FF0000"/>
                </a:solidFill>
              </a:rPr>
              <a:t>for(</a:t>
            </a:r>
            <a:r>
              <a:rPr lang="en-US" altLang="zh-CN" sz="1800" dirty="0" err="1">
                <a:solidFill>
                  <a:srgbClr val="FF0000"/>
                </a:solidFill>
              </a:rPr>
              <a:t>int</a:t>
            </a:r>
            <a:r>
              <a:rPr lang="en-US" altLang="zh-CN" sz="1800" dirty="0">
                <a:solidFill>
                  <a:srgbClr val="FF0000"/>
                </a:solidFill>
              </a:rPr>
              <a:t> n=0;n&lt;</a:t>
            </a:r>
            <a:r>
              <a:rPr lang="en-US" altLang="zh-CN" sz="1800" dirty="0" err="1">
                <a:solidFill>
                  <a:srgbClr val="FF0000"/>
                </a:solidFill>
              </a:rPr>
              <a:t>b.length;n</a:t>
            </a:r>
            <a:r>
              <a:rPr lang="en-US" altLang="zh-CN" sz="1800" dirty="0">
                <a:solidFill>
                  <a:srgbClr val="FF0000"/>
                </a:solidFill>
              </a:rPr>
              <a:t>++) { //</a:t>
            </a:r>
            <a:r>
              <a:rPr lang="zh-CN" altLang="en-US" sz="1800" dirty="0">
                <a:solidFill>
                  <a:srgbClr val="FF0000"/>
                </a:solidFill>
              </a:rPr>
              <a:t>传统方式</a:t>
            </a:r>
          </a:p>
          <a:p>
            <a:pPr indent="266700" algn="just" eaLnBrk="0" hangingPunct="0"/>
            <a:r>
              <a:rPr lang="zh-CN" altLang="en-US" sz="1800" dirty="0">
                <a:solidFill>
                  <a:srgbClr val="FF0000"/>
                </a:solidFill>
              </a:rPr>
              <a:t>         </a:t>
            </a:r>
            <a:r>
              <a:rPr lang="en-US" altLang="zh-CN" sz="1800" dirty="0" err="1">
                <a:solidFill>
                  <a:srgbClr val="FF0000"/>
                </a:solidFill>
              </a:rPr>
              <a:t>System.out.println</a:t>
            </a:r>
            <a:r>
              <a:rPr lang="en-US" altLang="zh-CN" sz="1800" dirty="0">
                <a:solidFill>
                  <a:srgbClr val="FF0000"/>
                </a:solidFill>
              </a:rPr>
              <a:t>(b[n]);</a:t>
            </a:r>
          </a:p>
          <a:p>
            <a:pPr indent="266700" algn="just" eaLnBrk="0" hangingPunct="0"/>
            <a:r>
              <a:rPr lang="en-US" altLang="zh-CN" sz="1800" dirty="0">
                <a:solidFill>
                  <a:srgbClr val="FF0000"/>
                </a:solidFill>
              </a:rPr>
              <a:t>     }</a:t>
            </a:r>
          </a:p>
          <a:p>
            <a:pPr indent="266700" algn="just" eaLnBrk="0" hangingPunct="0"/>
            <a:r>
              <a:rPr lang="en-US" altLang="zh-CN" sz="1800" b="0" dirty="0"/>
              <a:t>     </a:t>
            </a:r>
            <a:r>
              <a:rPr lang="en-US" altLang="zh-CN" sz="1800" dirty="0">
                <a:solidFill>
                  <a:srgbClr val="0000FF"/>
                </a:solidFill>
              </a:rPr>
              <a:t>for(</a:t>
            </a:r>
            <a:r>
              <a:rPr lang="en-US" altLang="zh-CN" sz="1800" dirty="0" err="1">
                <a:solidFill>
                  <a:srgbClr val="0000FF"/>
                </a:solidFill>
              </a:rPr>
              <a:t>int</a:t>
            </a:r>
            <a:r>
              <a:rPr lang="en-US" altLang="zh-CN" sz="1800" dirty="0">
                <a:solidFill>
                  <a:srgbClr val="0000FF"/>
                </a:solidFill>
              </a:rPr>
              <a:t> i:a) {      //</a:t>
            </a:r>
            <a:r>
              <a:rPr lang="zh-CN" altLang="en-US" sz="1800" dirty="0">
                <a:solidFill>
                  <a:srgbClr val="0000FF"/>
                </a:solidFill>
              </a:rPr>
              <a:t>循环变量</a:t>
            </a:r>
            <a:r>
              <a:rPr lang="en-US" altLang="zh-CN" sz="1800" dirty="0" err="1">
                <a:solidFill>
                  <a:srgbClr val="0000FF"/>
                </a:solidFill>
              </a:rPr>
              <a:t>i</a:t>
            </a:r>
            <a:r>
              <a:rPr lang="zh-CN" altLang="en-US" sz="1800" dirty="0">
                <a:solidFill>
                  <a:srgbClr val="0000FF"/>
                </a:solidFill>
              </a:rPr>
              <a:t>依次取数组</a:t>
            </a:r>
            <a:r>
              <a:rPr lang="en-US" altLang="zh-CN" sz="1800" dirty="0">
                <a:solidFill>
                  <a:srgbClr val="0000FF"/>
                </a:solidFill>
              </a:rPr>
              <a:t>a</a:t>
            </a:r>
            <a:r>
              <a:rPr lang="zh-CN" altLang="en-US" sz="1800" dirty="0">
                <a:solidFill>
                  <a:srgbClr val="0000FF"/>
                </a:solidFill>
              </a:rPr>
              <a:t>的每一个元素的值</a:t>
            </a:r>
            <a:r>
              <a:rPr lang="en-US" altLang="zh-CN" sz="1800" dirty="0">
                <a:solidFill>
                  <a:srgbClr val="0000FF"/>
                </a:solidFill>
              </a:rPr>
              <a:t>(</a:t>
            </a:r>
            <a:r>
              <a:rPr lang="zh-CN" altLang="en-US" sz="1800" dirty="0">
                <a:solidFill>
                  <a:srgbClr val="0000FF"/>
                </a:solidFill>
              </a:rPr>
              <a:t>改进方式</a:t>
            </a:r>
            <a:r>
              <a:rPr lang="en-US" altLang="zh-CN" sz="1800" dirty="0">
                <a:solidFill>
                  <a:srgbClr val="0000FF"/>
                </a:solidFill>
              </a:rPr>
              <a:t>)</a:t>
            </a:r>
          </a:p>
          <a:p>
            <a:pPr indent="266700" algn="just" eaLnBrk="0" hangingPunct="0"/>
            <a:r>
              <a:rPr lang="zh-CN" altLang="en-US" sz="1800" dirty="0">
                <a:solidFill>
                  <a:srgbClr val="0000FF"/>
                </a:solidFill>
              </a:rPr>
              <a:t>         </a:t>
            </a:r>
            <a:r>
              <a:rPr lang="en-US" altLang="zh-CN" sz="1800" dirty="0" err="1">
                <a:solidFill>
                  <a:srgbClr val="0000FF"/>
                </a:solidFill>
              </a:rPr>
              <a:t>System.out.println</a:t>
            </a:r>
            <a:r>
              <a:rPr lang="en-US" altLang="zh-CN" sz="1800" dirty="0">
                <a:solidFill>
                  <a:srgbClr val="0000FF"/>
                </a:solidFill>
              </a:rPr>
              <a:t>(</a:t>
            </a:r>
            <a:r>
              <a:rPr lang="en-US" altLang="zh-CN" sz="1800" dirty="0" err="1">
                <a:solidFill>
                  <a:srgbClr val="0000FF"/>
                </a:solidFill>
              </a:rPr>
              <a:t>i</a:t>
            </a:r>
            <a:r>
              <a:rPr lang="en-US" altLang="zh-CN" sz="1800" dirty="0">
                <a:solidFill>
                  <a:srgbClr val="0000FF"/>
                </a:solidFill>
              </a:rPr>
              <a:t>);</a:t>
            </a:r>
          </a:p>
          <a:p>
            <a:pPr indent="266700" algn="just" eaLnBrk="0" hangingPunct="0"/>
            <a:r>
              <a:rPr lang="en-US" altLang="zh-CN" sz="1800" dirty="0">
                <a:solidFill>
                  <a:srgbClr val="0000FF"/>
                </a:solidFill>
              </a:rPr>
              <a:t>     } </a:t>
            </a:r>
          </a:p>
          <a:p>
            <a:pPr indent="266700" algn="just" eaLnBrk="0" hangingPunct="0"/>
            <a:r>
              <a:rPr lang="en-US" altLang="zh-CN" sz="1800" b="0" dirty="0"/>
              <a:t>     for(char </a:t>
            </a:r>
            <a:r>
              <a:rPr lang="en-US" altLang="zh-CN" sz="1800" b="0" dirty="0" err="1"/>
              <a:t>ch:b</a:t>
            </a:r>
            <a:r>
              <a:rPr lang="en-US" altLang="zh-CN" sz="1800" b="0" dirty="0"/>
              <a:t>) { //</a:t>
            </a:r>
            <a:r>
              <a:rPr lang="zh-CN" altLang="en-US" sz="1800" b="0" dirty="0"/>
              <a:t>循环变量</a:t>
            </a:r>
            <a:r>
              <a:rPr lang="en-US" altLang="zh-CN" sz="1800" b="0" dirty="0" err="1"/>
              <a:t>ch</a:t>
            </a:r>
            <a:r>
              <a:rPr lang="zh-CN" altLang="en-US" sz="1800" b="0" dirty="0"/>
              <a:t>依次取数组</a:t>
            </a:r>
            <a:r>
              <a:rPr lang="en-US" altLang="zh-CN" sz="1800" b="0" dirty="0"/>
              <a:t>b</a:t>
            </a:r>
            <a:r>
              <a:rPr lang="zh-CN" altLang="en-US" sz="1800" b="0" dirty="0"/>
              <a:t>的每一个元素的值</a:t>
            </a:r>
            <a:r>
              <a:rPr lang="en-US" altLang="zh-CN" sz="1800" b="0" dirty="0"/>
              <a:t>(</a:t>
            </a:r>
            <a:r>
              <a:rPr lang="zh-CN" altLang="en-US" sz="1800" b="0" dirty="0"/>
              <a:t>改进方式</a:t>
            </a:r>
            <a:r>
              <a:rPr lang="en-US" altLang="zh-CN" sz="1800" b="0" dirty="0"/>
              <a:t>)</a:t>
            </a:r>
          </a:p>
          <a:p>
            <a:pPr indent="266700" algn="just" eaLnBrk="0" hangingPunct="0"/>
            <a:r>
              <a:rPr lang="zh-CN" altLang="en-US" sz="1800" b="0" dirty="0"/>
              <a:t>        </a:t>
            </a:r>
            <a:r>
              <a:rPr lang="en-US" altLang="zh-CN" sz="1800" b="0" dirty="0" err="1"/>
              <a:t>System.out.println</a:t>
            </a:r>
            <a:r>
              <a:rPr lang="en-US" altLang="zh-CN" sz="1800" b="0" dirty="0"/>
              <a:t>(</a:t>
            </a:r>
            <a:r>
              <a:rPr lang="en-US" altLang="zh-CN" sz="1800" b="0" dirty="0" err="1"/>
              <a:t>ch</a:t>
            </a:r>
            <a:r>
              <a:rPr lang="en-US" altLang="zh-CN" sz="1800" b="0" dirty="0"/>
              <a:t>);</a:t>
            </a:r>
          </a:p>
          <a:p>
            <a:pPr indent="266700" algn="just" eaLnBrk="0" hangingPunct="0"/>
            <a:r>
              <a:rPr lang="en-US" altLang="zh-CN" sz="1800" b="0" dirty="0"/>
              <a:t>     }  </a:t>
            </a:r>
          </a:p>
          <a:p>
            <a:pPr indent="266700" algn="just" eaLnBrk="0" hangingPunct="0"/>
            <a:r>
              <a:rPr lang="en-US" altLang="zh-CN" sz="1800" b="0" dirty="0"/>
              <a:t>   }</a:t>
            </a:r>
          </a:p>
          <a:p>
            <a:pPr indent="266700" algn="just" eaLnBrk="0" hangingPunct="0"/>
            <a:r>
              <a:rPr lang="en-US" altLang="zh-CN" sz="1800" b="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ppt_x"/>
                                          </p:val>
                                        </p:tav>
                                        <p:tav tm="100000">
                                          <p:val>
                                            <p:strVal val="#ppt_x"/>
                                          </p:val>
                                        </p:tav>
                                      </p:tavLst>
                                    </p:anim>
                                    <p:anim calcmode="lin" valueType="num">
                                      <p:cBhvr additive="base">
                                        <p:cTn id="8" dur="500" fill="hold"/>
                                        <p:tgtEl>
                                          <p:spTgt spid="173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755576" y="980728"/>
            <a:ext cx="7931150" cy="5248275"/>
          </a:xfrm>
        </p:spPr>
        <p:txBody>
          <a:bodyPr/>
          <a:lstStyle/>
          <a:p>
            <a:pPr eaLnBrk="1" hangingPunct="1"/>
            <a:r>
              <a:rPr lang="zh-CN" altLang="en-US" sz="2400" b="1" dirty="0" smtClean="0">
                <a:solidFill>
                  <a:srgbClr val="0000FF"/>
                </a:solidFill>
              </a:rPr>
              <a:t>例子</a:t>
            </a:r>
            <a:r>
              <a:rPr lang="en-US" altLang="zh-CN" sz="2400" b="1" dirty="0" smtClean="0">
                <a:solidFill>
                  <a:srgbClr val="0000FF"/>
                </a:solidFill>
              </a:rPr>
              <a:t>14</a:t>
            </a:r>
            <a:r>
              <a:rPr lang="zh-CN" altLang="en-US" sz="2400" dirty="0" smtClean="0"/>
              <a:t>中，用户在键盘依次输入若干个数字，每输入一个数字都需要按回车键确认，最后在键盘输入一个非数字字符串结束整个输入操作过程。程序将计算出这些数的和以及平均值。效果如图3.9所示。在从键盘输入数据时，经常让</a:t>
            </a:r>
            <a:r>
              <a:rPr lang="en-US" altLang="zh-CN" sz="2400" dirty="0" smtClean="0"/>
              <a:t>reader</a:t>
            </a:r>
            <a:r>
              <a:rPr lang="zh-CN" altLang="en-US" sz="2400" dirty="0" smtClean="0"/>
              <a:t>对象先调用</a:t>
            </a:r>
            <a:r>
              <a:rPr lang="en-US" altLang="zh-CN" sz="2400" dirty="0" err="1" smtClean="0"/>
              <a:t>hasNextXXX</a:t>
            </a:r>
            <a:r>
              <a:rPr lang="en-US" altLang="zh-CN" sz="2400" dirty="0" smtClean="0"/>
              <a:t>()</a:t>
            </a:r>
            <a:r>
              <a:rPr lang="zh-CN" altLang="en-US" sz="2400" dirty="0" smtClean="0"/>
              <a:t>方法等待用户在键盘输入数据，然后再调用</a:t>
            </a:r>
            <a:r>
              <a:rPr lang="en-US" altLang="zh-CN" sz="2400" dirty="0" err="1" smtClean="0"/>
              <a:t>nextXXX</a:t>
            </a:r>
            <a:r>
              <a:rPr lang="en-US" altLang="zh-CN" sz="2400" dirty="0" smtClean="0"/>
              <a:t>()</a:t>
            </a:r>
            <a:r>
              <a:rPr lang="zh-CN" altLang="en-US" sz="2400" dirty="0" smtClean="0"/>
              <a:t>方法获取用户输入的数据。</a:t>
            </a:r>
            <a:r>
              <a:rPr lang="en-US" altLang="zh-CN" sz="2400" dirty="0" smtClean="0"/>
              <a:t>(</a:t>
            </a:r>
            <a:r>
              <a:rPr lang="zh-CN" altLang="en-US" sz="2400" dirty="0" smtClean="0"/>
              <a:t>答案在备注</a:t>
            </a:r>
            <a:r>
              <a:rPr lang="en-US" altLang="zh-CN" sz="2400" dirty="0" smtClean="0"/>
              <a:t>)</a:t>
            </a:r>
            <a:endParaRPr lang="zh-CN" altLang="en-US" sz="2400" dirty="0" smtClean="0"/>
          </a:p>
        </p:txBody>
      </p:sp>
      <p:pic>
        <p:nvPicPr>
          <p:cNvPr id="174086" name="Picture 6"/>
          <p:cNvPicPr>
            <a:picLocks noChangeAspect="1" noChangeArrowheads="1"/>
          </p:cNvPicPr>
          <p:nvPr/>
        </p:nvPicPr>
        <p:blipFill>
          <a:blip r:embed="rId3" cstate="print"/>
          <a:srcRect/>
          <a:stretch>
            <a:fillRect/>
          </a:stretch>
        </p:blipFill>
        <p:spPr bwMode="auto">
          <a:xfrm>
            <a:off x="4114763" y="3615294"/>
            <a:ext cx="4800600" cy="2954337"/>
          </a:xfrm>
          <a:prstGeom prst="rect">
            <a:avLst/>
          </a:prstGeom>
          <a:noFill/>
          <a:ln w="9525">
            <a:noFill/>
            <a:miter lim="800000"/>
            <a:headEnd/>
            <a:tailEnd/>
          </a:ln>
        </p:spPr>
      </p:pic>
      <p:sp>
        <p:nvSpPr>
          <p:cNvPr id="5" name="Rectangle 2"/>
          <p:cNvSpPr txBox="1">
            <a:spLocks noChangeArrowheads="1"/>
          </p:cNvSpPr>
          <p:nvPr/>
        </p:nvSpPr>
        <p:spPr>
          <a:xfrm>
            <a:off x="914400" y="188640"/>
            <a:ext cx="8229600" cy="11430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chemeClr val="bg1"/>
                </a:solidFill>
                <a:effectLst/>
                <a:uLnTx/>
                <a:uFillTx/>
                <a:latin typeface="+mj-lt"/>
                <a:ea typeface="+mj-ea"/>
                <a:cs typeface="+mj-cs"/>
              </a:rPr>
              <a:t>例题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086"/>
                                        </p:tgtEl>
                                        <p:attrNameLst>
                                          <p:attrName>style.visibility</p:attrName>
                                        </p:attrNameLst>
                                      </p:cBhvr>
                                      <p:to>
                                        <p:strVal val="visible"/>
                                      </p:to>
                                    </p:set>
                                    <p:animEffect transition="in" filter="blinds(horizontal)">
                                      <p:cBhvr>
                                        <p:cTn id="7" dur="500"/>
                                        <p:tgtEl>
                                          <p:spTgt spid="17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b="1" dirty="0" smtClean="0"/>
              <a:t>例题</a:t>
            </a:r>
            <a:br>
              <a:rPr lang="zh-CN" altLang="en-US" b="1" dirty="0" smtClean="0"/>
            </a:br>
            <a:endParaRPr lang="zh-CN" altLang="en-US" dirty="0"/>
          </a:p>
        </p:txBody>
      </p:sp>
      <p:sp>
        <p:nvSpPr>
          <p:cNvPr id="3" name="内容占位符 2"/>
          <p:cNvSpPr>
            <a:spLocks noGrp="1"/>
          </p:cNvSpPr>
          <p:nvPr>
            <p:ph idx="1"/>
          </p:nvPr>
        </p:nvSpPr>
        <p:spPr/>
        <p:txBody>
          <a:bodyPr/>
          <a:lstStyle/>
          <a:p>
            <a:r>
              <a:rPr lang="zh-CN" altLang="en-US" dirty="0" smtClean="0"/>
              <a:t>例子</a:t>
            </a:r>
            <a:r>
              <a:rPr lang="en-US" altLang="zh-CN" dirty="0" smtClean="0"/>
              <a:t>15</a:t>
            </a:r>
            <a:r>
              <a:rPr lang="zh-CN" altLang="en-US" dirty="0" smtClean="0"/>
              <a:t>能判断用户输入的一个整数是否在已知的数组中。</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stretch>
            <a:fillRect/>
          </a:stretch>
        </p:blipFill>
        <p:spPr>
          <a:xfrm>
            <a:off x="817880" y="907415"/>
            <a:ext cx="3175000" cy="3175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a:bodyPr>
          <a:lstStyle/>
          <a:p>
            <a:pPr fontAlgn="auto">
              <a:spcAft>
                <a:spcPts val="0"/>
              </a:spcAft>
              <a:defRPr/>
            </a:pPr>
            <a:r>
              <a:rPr lang="zh-CN" altLang="en-US" sz="3600" b="1" dirty="0" smtClean="0">
                <a:latin typeface="微软雅黑" pitchFamily="34" charset="-122"/>
                <a:ea typeface="微软雅黑" pitchFamily="34" charset="-122"/>
              </a:rPr>
              <a:t>例子</a:t>
            </a:r>
            <a:endParaRPr altLang="zh-CN" sz="3600" b="1" dirty="0" smtClean="0">
              <a:latin typeface="微软雅黑" pitchFamily="34" charset="-122"/>
              <a:ea typeface="微软雅黑" pitchFamily="34" charset="-122"/>
            </a:endParaRPr>
          </a:p>
        </p:txBody>
      </p:sp>
      <p:sp>
        <p:nvSpPr>
          <p:cNvPr id="16387" name="Rectangle 3"/>
          <p:cNvSpPr>
            <a:spLocks noGrp="1" noChangeArrowheads="1"/>
          </p:cNvSpPr>
          <p:nvPr>
            <p:ph idx="1"/>
          </p:nvPr>
        </p:nvSpPr>
        <p:spPr>
          <a:xfrm>
            <a:off x="755650" y="1628800"/>
            <a:ext cx="7931150" cy="4536503"/>
          </a:xfrm>
        </p:spPr>
        <p:txBody>
          <a:bodyPr>
            <a:normAutofit fontScale="85000" lnSpcReduction="20000"/>
          </a:bodyPr>
          <a:lstStyle/>
          <a:p>
            <a:pPr>
              <a:lnSpc>
                <a:spcPct val="90000"/>
              </a:lnSpc>
            </a:pPr>
            <a:r>
              <a:rPr lang="zh-CN" altLang="en-US" b="1" dirty="0" smtClean="0">
                <a:latin typeface="微软雅黑" pitchFamily="34" charset="-122"/>
                <a:ea typeface="微软雅黑" pitchFamily="34" charset="-122"/>
              </a:rPr>
              <a:t>判断下面标识符是否</a:t>
            </a:r>
            <a:r>
              <a:rPr lang="zh-CN" altLang="en-US" b="1" smtClean="0">
                <a:latin typeface="微软雅黑" pitchFamily="34" charset="-122"/>
                <a:ea typeface="微软雅黑" pitchFamily="34" charset="-122"/>
              </a:rPr>
              <a:t>合法</a:t>
            </a:r>
            <a:endParaRPr lang="en-US" altLang="zh-CN" b="1" smtClean="0">
              <a:latin typeface="微软雅黑" pitchFamily="34" charset="-122"/>
              <a:ea typeface="微软雅黑" pitchFamily="34" charset="-122"/>
            </a:endParaRPr>
          </a:p>
          <a:p>
            <a:pPr>
              <a:lnSpc>
                <a:spcPct val="90000"/>
              </a:lnSpc>
            </a:pPr>
            <a:endParaRPr lang="en-US" altLang="zh-CN">
              <a:latin typeface="微软雅黑" pitchFamily="34" charset="-122"/>
              <a:ea typeface="微软雅黑" pitchFamily="34" charset="-122"/>
            </a:endParaRPr>
          </a:p>
          <a:p>
            <a:pPr>
              <a:lnSpc>
                <a:spcPct val="90000"/>
              </a:lnSpc>
            </a:pPr>
            <a:endParaRPr lang="en-US" altLang="zh-CN" b="1" smtClean="0">
              <a:latin typeface="微软雅黑" pitchFamily="34" charset="-122"/>
              <a:ea typeface="微软雅黑" pitchFamily="34" charset="-122"/>
            </a:endParaRPr>
          </a:p>
          <a:p>
            <a:pPr>
              <a:lnSpc>
                <a:spcPct val="90000"/>
              </a:lnSpc>
            </a:pPr>
            <a:endParaRPr lang="en-US" altLang="zh-CN">
              <a:latin typeface="微软雅黑" pitchFamily="34" charset="-122"/>
              <a:ea typeface="微软雅黑" pitchFamily="34" charset="-122"/>
            </a:endParaRPr>
          </a:p>
          <a:p>
            <a:pPr>
              <a:lnSpc>
                <a:spcPct val="90000"/>
              </a:lnSpc>
            </a:pPr>
            <a:endParaRPr lang="en-US" altLang="zh-CN" b="1" smtClean="0">
              <a:latin typeface="微软雅黑" pitchFamily="34" charset="-122"/>
              <a:ea typeface="微软雅黑" pitchFamily="34" charset="-122"/>
            </a:endParaRPr>
          </a:p>
          <a:p>
            <a:pPr>
              <a:lnSpc>
                <a:spcPct val="90000"/>
              </a:lnSpc>
            </a:pPr>
            <a:endParaRPr lang="en-US" altLang="zh-CN">
              <a:latin typeface="微软雅黑" pitchFamily="34" charset="-122"/>
              <a:ea typeface="微软雅黑" pitchFamily="34" charset="-122"/>
            </a:endParaRPr>
          </a:p>
          <a:p>
            <a:pPr>
              <a:lnSpc>
                <a:spcPct val="90000"/>
              </a:lnSpc>
            </a:pPr>
            <a:endParaRPr lang="en-US" altLang="zh-CN" smtClean="0">
              <a:latin typeface="微软雅黑" pitchFamily="34" charset="-122"/>
              <a:ea typeface="微软雅黑" pitchFamily="34" charset="-122"/>
            </a:endParaRPr>
          </a:p>
          <a:p>
            <a:r>
              <a:rPr lang="zh-CN" altLang="en-US" smtClean="0">
                <a:solidFill>
                  <a:srgbClr val="FF0000"/>
                </a:solidFill>
              </a:rPr>
              <a:t>避免</a:t>
            </a:r>
            <a:r>
              <a:rPr lang="zh-CN" altLang="en-US" smtClean="0"/>
              <a:t>以</a:t>
            </a:r>
            <a:r>
              <a:rPr lang="en-US" altLang="zh-CN" smtClean="0"/>
              <a:t>`$`</a:t>
            </a:r>
            <a:r>
              <a:rPr lang="zh-CN" altLang="en-US" smtClean="0"/>
              <a:t>、</a:t>
            </a:r>
            <a:r>
              <a:rPr lang="en-US" altLang="zh-CN" smtClean="0"/>
              <a:t>`_`</a:t>
            </a:r>
            <a:r>
              <a:rPr lang="zh-CN" altLang="en-US"/>
              <a:t>为前缀声明变量。后期框架通过反射等操作自动生成的变量可能包含</a:t>
            </a:r>
            <a:r>
              <a:rPr lang="en-US" altLang="zh-CN"/>
              <a:t>`$`/`_`</a:t>
            </a:r>
            <a:r>
              <a:rPr lang="zh-CN" altLang="en-US"/>
              <a:t>前缀，避免冲突</a:t>
            </a:r>
            <a:r>
              <a:rPr lang="zh-CN" altLang="en-US" smtClean="0"/>
              <a:t>。</a:t>
            </a:r>
            <a:r>
              <a:rPr lang="zh-CN" altLang="en-US" smtClean="0">
                <a:solidFill>
                  <a:srgbClr val="FF0000"/>
                </a:solidFill>
              </a:rPr>
              <a:t>“合法但避免”</a:t>
            </a:r>
            <a:endParaRPr lang="zh-CN" altLang="en-US">
              <a:solidFill>
                <a:srgbClr val="FF0000"/>
              </a:solidFill>
            </a:endParaRPr>
          </a:p>
          <a:p>
            <a:pPr>
              <a:lnSpc>
                <a:spcPct val="90000"/>
              </a:lnSpc>
            </a:pPr>
            <a:endParaRPr lang="en-US" altLang="zh-CN" smtClean="0">
              <a:latin typeface="微软雅黑" pitchFamily="34" charset="-122"/>
              <a:ea typeface="微软雅黑" pitchFamily="34" charset="-122"/>
            </a:endParaRPr>
          </a:p>
          <a:p>
            <a:pPr>
              <a:lnSpc>
                <a:spcPct val="90000"/>
              </a:lnSpc>
            </a:pPr>
            <a:r>
              <a:rPr lang="zh-CN" altLang="en-US" smtClean="0">
                <a:solidFill>
                  <a:srgbClr val="FF0000"/>
                </a:solidFill>
              </a:rPr>
              <a:t>一般使</a:t>
            </a:r>
            <a:r>
              <a:rPr lang="zh-CN" altLang="en-US">
                <a:solidFill>
                  <a:srgbClr val="FF0000"/>
                </a:solidFill>
              </a:rPr>
              <a:t>用</a:t>
            </a:r>
            <a:r>
              <a:rPr lang="zh-CN" altLang="en-US"/>
              <a:t>有意义的</a:t>
            </a:r>
            <a:r>
              <a:rPr lang="en-US" altLang="zh-CN"/>
              <a:t>/</a:t>
            </a:r>
            <a:r>
              <a:rPr lang="zh-CN" altLang="en-US"/>
              <a:t>无歧义的</a:t>
            </a:r>
            <a:r>
              <a:rPr lang="zh-CN" altLang="en-US">
                <a:solidFill>
                  <a:srgbClr val="FF0000"/>
                </a:solidFill>
              </a:rPr>
              <a:t>英文单词</a:t>
            </a:r>
            <a:r>
              <a:rPr lang="en-US" altLang="zh-CN">
                <a:solidFill>
                  <a:srgbClr val="FF0000"/>
                </a:solidFill>
              </a:rPr>
              <a:t>/</a:t>
            </a:r>
            <a:r>
              <a:rPr lang="zh-CN" altLang="en-US">
                <a:solidFill>
                  <a:srgbClr val="FF0000"/>
                </a:solidFill>
              </a:rPr>
              <a:t>英文单词缩写</a:t>
            </a:r>
            <a:r>
              <a:rPr lang="zh-CN" altLang="en-US" smtClean="0"/>
              <a:t>；</a:t>
            </a:r>
            <a:r>
              <a:rPr lang="zh-CN" altLang="en-US" smtClean="0">
                <a:solidFill>
                  <a:srgbClr val="FF0000"/>
                </a:solidFill>
              </a:rPr>
              <a:t>不</a:t>
            </a:r>
            <a:r>
              <a:rPr lang="zh-CN" altLang="zh-CN" smtClean="0">
                <a:solidFill>
                  <a:srgbClr val="FF0000"/>
                </a:solidFill>
              </a:rPr>
              <a:t>使</a:t>
            </a:r>
            <a:r>
              <a:rPr lang="zh-CN" altLang="zh-CN">
                <a:solidFill>
                  <a:srgbClr val="FF0000"/>
                </a:solidFill>
              </a:rPr>
              <a:t>用</a:t>
            </a:r>
            <a:r>
              <a:rPr lang="zh-CN" altLang="en-US"/>
              <a:t>中文</a:t>
            </a:r>
            <a:r>
              <a:rPr lang="en-US" altLang="zh-CN"/>
              <a:t>/</a:t>
            </a:r>
            <a:r>
              <a:rPr lang="zh-CN" altLang="zh-CN"/>
              <a:t>拼音</a:t>
            </a:r>
            <a:r>
              <a:rPr lang="en-US" altLang="zh-CN"/>
              <a:t>/</a:t>
            </a:r>
            <a:r>
              <a:rPr lang="zh-CN" altLang="en-US"/>
              <a:t>拼音缩写</a:t>
            </a:r>
            <a:r>
              <a:rPr lang="en-US" altLang="zh-CN"/>
              <a:t>/</a:t>
            </a:r>
            <a:r>
              <a:rPr lang="zh-CN" altLang="zh-CN"/>
              <a:t>英文拼音混合</a:t>
            </a:r>
            <a:r>
              <a:rPr lang="zh-CN" altLang="en-US"/>
              <a:t>命</a:t>
            </a:r>
            <a:r>
              <a:rPr lang="zh-CN" altLang="en-US" smtClean="0"/>
              <a:t>名</a:t>
            </a:r>
            <a:endParaRPr lang="en-US" altLang="zh-CN" smtClean="0"/>
          </a:p>
          <a:p>
            <a:pPr>
              <a:lnSpc>
                <a:spcPct val="90000"/>
              </a:lnSpc>
            </a:pPr>
            <a:endParaRPr lang="en-US" altLang="zh-CN" b="1">
              <a:latin typeface="微软雅黑" pitchFamily="34" charset="-122"/>
              <a:ea typeface="微软雅黑" pitchFamily="34" charset="-122"/>
            </a:endParaRPr>
          </a:p>
          <a:p>
            <a:pPr>
              <a:lnSpc>
                <a:spcPct val="90000"/>
              </a:lnSpc>
            </a:pPr>
            <a:endParaRPr lang="en-US" altLang="zh-CN" b="1" smtClean="0">
              <a:latin typeface="微软雅黑" pitchFamily="34" charset="-122"/>
              <a:ea typeface="微软雅黑" pitchFamily="34" charset="-122"/>
            </a:endParaRPr>
          </a:p>
          <a:p>
            <a:pPr>
              <a:lnSpc>
                <a:spcPct val="90000"/>
              </a:lnSpc>
            </a:pPr>
            <a:endParaRPr lang="zh-CN" altLang="en-US" b="1" dirty="0" smtClean="0">
              <a:latin typeface="微软雅黑" pitchFamily="34" charset="-122"/>
              <a:ea typeface="微软雅黑" pitchFamily="34" charset="-122"/>
            </a:endParaRPr>
          </a:p>
        </p:txBody>
      </p:sp>
      <p:pic>
        <p:nvPicPr>
          <p:cNvPr id="6" name="图片 5" descr="提问"/>
          <p:cNvPicPr>
            <a:picLocks noChangeAspect="1"/>
          </p:cNvPicPr>
          <p:nvPr/>
        </p:nvPicPr>
        <p:blipFill>
          <a:blip r:embed="rId2" cstate="print"/>
          <a:stretch>
            <a:fillRect/>
          </a:stretch>
        </p:blipFill>
        <p:spPr>
          <a:xfrm>
            <a:off x="539552" y="1052736"/>
            <a:ext cx="917575" cy="688975"/>
          </a:xfrm>
          <a:prstGeom prst="rect">
            <a:avLst/>
          </a:prstGeom>
          <a:noFill/>
          <a:ln w="9525">
            <a:noFill/>
          </a:ln>
        </p:spPr>
      </p:pic>
      <p:pic>
        <p:nvPicPr>
          <p:cNvPr id="5" name="图片 4">
            <a:extLst>
              <a:ext uri="{FF2B5EF4-FFF2-40B4-BE49-F238E27FC236}">
                <a16:creationId xmlns:a16="http://schemas.microsoft.com/office/drawing/2014/main" id="{61BBFF0E-7CAC-4E18-AF75-ECD0C8D651D8}"/>
              </a:ext>
            </a:extLst>
          </p:cNvPr>
          <p:cNvPicPr>
            <a:picLocks noChangeAspect="1"/>
          </p:cNvPicPr>
          <p:nvPr/>
        </p:nvPicPr>
        <p:blipFill>
          <a:blip r:embed="rId3"/>
          <a:stretch>
            <a:fillRect/>
          </a:stretch>
        </p:blipFill>
        <p:spPr>
          <a:xfrm>
            <a:off x="1115616" y="1910139"/>
            <a:ext cx="2952328" cy="1548331"/>
          </a:xfrm>
          <a:prstGeom prst="rect">
            <a:avLst/>
          </a:prstGeom>
        </p:spPr>
      </p:pic>
      <p:pic>
        <p:nvPicPr>
          <p:cNvPr id="7" name="图片 6">
            <a:extLst>
              <a:ext uri="{FF2B5EF4-FFF2-40B4-BE49-F238E27FC236}">
                <a16:creationId xmlns:a16="http://schemas.microsoft.com/office/drawing/2014/main" id="{9B87A624-7CB6-4E77-B8FC-52B3F1CC46E0}"/>
              </a:ext>
            </a:extLst>
          </p:cNvPr>
          <p:cNvPicPr>
            <a:picLocks noChangeAspect="1"/>
          </p:cNvPicPr>
          <p:nvPr/>
        </p:nvPicPr>
        <p:blipFill>
          <a:blip r:embed="rId4"/>
          <a:stretch>
            <a:fillRect/>
          </a:stretch>
        </p:blipFill>
        <p:spPr>
          <a:xfrm>
            <a:off x="5220072" y="2172431"/>
            <a:ext cx="1981214" cy="1571636"/>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16" y="3512152"/>
            <a:ext cx="2088232" cy="314325"/>
          </a:xfrm>
          <a:prstGeom prst="rect">
            <a:avLst/>
          </a:prstGeom>
        </p:spPr>
      </p:pic>
    </p:spTree>
    <p:extLst>
      <p:ext uri="{BB962C8B-B14F-4D97-AF65-F5344CB8AC3E}">
        <p14:creationId xmlns:p14="http://schemas.microsoft.com/office/powerpoint/2010/main" val="359440356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4294967295"/>
          </p:nvPr>
        </p:nvSpPr>
        <p:spPr>
          <a:xfrm>
            <a:off x="3657600" y="6243638"/>
            <a:ext cx="2895600" cy="457200"/>
          </a:xfrm>
          <a:prstGeom prst="rect">
            <a:avLst/>
          </a:prstGeom>
        </p:spPr>
        <p:txBody>
          <a:bodyPr/>
          <a:lstStyle/>
          <a:p>
            <a:fld id="{79EE8353-C183-411E-9816-2538DCAF9175}" type="slidenum">
              <a:rPr lang="en-US" altLang="zh-CN"/>
              <a:pPr/>
              <a:t>9</a:t>
            </a:fld>
            <a:endParaRPr lang="en-US" altLang="zh-CN"/>
          </a:p>
        </p:txBody>
      </p:sp>
      <p:sp>
        <p:nvSpPr>
          <p:cNvPr id="5122" name="Rectangle 2"/>
          <p:cNvSpPr>
            <a:spLocks noGrp="1" noChangeArrowheads="1"/>
          </p:cNvSpPr>
          <p:nvPr>
            <p:ph type="title"/>
          </p:nvPr>
        </p:nvSpPr>
        <p:spPr/>
        <p:txBody>
          <a:bodyPr/>
          <a:lstStyle/>
          <a:p>
            <a:pPr marL="838200" indent="-838200"/>
            <a:r>
              <a:rPr lang="zh-CN" altLang="en-US" sz="2800" dirty="0" smtClean="0">
                <a:latin typeface="宋体" charset="-122"/>
              </a:rPr>
              <a:t>基本</a:t>
            </a:r>
            <a:r>
              <a:rPr lang="zh-CN" altLang="en-US" sz="2800" dirty="0">
                <a:latin typeface="宋体" charset="-122"/>
              </a:rPr>
              <a:t>数据类型</a:t>
            </a:r>
          </a:p>
        </p:txBody>
      </p:sp>
      <p:sp>
        <p:nvSpPr>
          <p:cNvPr id="5123" name="Rectangle 3"/>
          <p:cNvSpPr>
            <a:spLocks noGrp="1" noChangeArrowheads="1"/>
          </p:cNvSpPr>
          <p:nvPr>
            <p:ph type="body" idx="1"/>
          </p:nvPr>
        </p:nvSpPr>
        <p:spPr>
          <a:xfrm>
            <a:off x="684213" y="1052513"/>
            <a:ext cx="8305800" cy="3733800"/>
          </a:xfrm>
        </p:spPr>
        <p:txBody>
          <a:bodyPr/>
          <a:lstStyle/>
          <a:p>
            <a:pPr marL="0" indent="0"/>
            <a:r>
              <a:rPr lang="en-US" altLang="zh-CN" sz="2400" b="1" dirty="0">
                <a:latin typeface="宋体" charset="-122"/>
              </a:rPr>
              <a:t>Java</a:t>
            </a:r>
            <a:r>
              <a:rPr lang="zh-CN" altLang="en-US" sz="2400" b="1" dirty="0">
                <a:latin typeface="宋体" charset="-122"/>
              </a:rPr>
              <a:t>是一门</a:t>
            </a:r>
            <a:r>
              <a:rPr lang="zh-CN" altLang="en-US" sz="2400" b="1" dirty="0">
                <a:solidFill>
                  <a:srgbClr val="FF0000"/>
                </a:solidFill>
                <a:latin typeface="宋体" charset="-122"/>
              </a:rPr>
              <a:t>强类型语言</a:t>
            </a:r>
            <a:r>
              <a:rPr lang="zh-CN" altLang="en-US" sz="2400" b="1" dirty="0">
                <a:latin typeface="宋体" charset="-122"/>
              </a:rPr>
              <a:t>。即：所有的变量都必须显式声明类型。</a:t>
            </a:r>
          </a:p>
          <a:p>
            <a:pPr marL="0" indent="0"/>
            <a:r>
              <a:rPr lang="en-US" altLang="zh-CN" sz="2400" b="1" dirty="0" smtClean="0">
                <a:latin typeface="宋体" charset="-122"/>
              </a:rPr>
              <a:t>Java </a:t>
            </a:r>
            <a:r>
              <a:rPr lang="zh-CN" altLang="en-US" sz="2400" b="1" dirty="0" smtClean="0">
                <a:latin typeface="宋体" charset="-122"/>
              </a:rPr>
              <a:t>数据类型</a:t>
            </a:r>
            <a:r>
              <a:rPr lang="zh-CN" altLang="en-US" sz="2400" b="1" dirty="0">
                <a:latin typeface="宋体" charset="-122"/>
              </a:rPr>
              <a:t>分为</a:t>
            </a:r>
            <a:r>
              <a:rPr lang="zh-CN" altLang="en-US" sz="2400" dirty="0">
                <a:solidFill>
                  <a:srgbClr val="FF0000"/>
                </a:solidFill>
                <a:latin typeface="宋体" charset="-122"/>
              </a:rPr>
              <a:t>两大类</a:t>
            </a:r>
            <a:r>
              <a:rPr lang="zh-CN" altLang="en-US" sz="2400" b="1" dirty="0">
                <a:latin typeface="宋体" charset="-122"/>
              </a:rPr>
              <a:t>：基本</a:t>
            </a:r>
            <a:r>
              <a:rPr lang="zh-CN" altLang="en-US" sz="2400" b="1" dirty="0" smtClean="0">
                <a:latin typeface="宋体" charset="-122"/>
              </a:rPr>
              <a:t>数据类型和</a:t>
            </a:r>
            <a:r>
              <a:rPr lang="zh-CN" altLang="en-US" sz="2400" b="1" dirty="0">
                <a:latin typeface="宋体" charset="-122"/>
              </a:rPr>
              <a:t>引用</a:t>
            </a:r>
            <a:r>
              <a:rPr lang="zh-CN" altLang="en-US" sz="2400" b="1" dirty="0" smtClean="0">
                <a:latin typeface="宋体" charset="-122"/>
              </a:rPr>
              <a:t>数据类型。</a:t>
            </a:r>
            <a:endParaRPr lang="zh-CN" altLang="en-US" sz="2400" b="1" dirty="0">
              <a:latin typeface="宋体"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738" y="2452688"/>
            <a:ext cx="8507734" cy="379095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模板</Template>
  <TotalTime>6156</TotalTime>
  <Words>8962</Words>
  <Application>Microsoft Office PowerPoint</Application>
  <PresentationFormat>全屏显示(4:3)</PresentationFormat>
  <Paragraphs>1104</Paragraphs>
  <Slides>76</Slides>
  <Notes>25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0</vt:i4>
      </vt:variant>
      <vt:variant>
        <vt:lpstr>幻灯片标题</vt:lpstr>
      </vt:variant>
      <vt:variant>
        <vt:i4>76</vt:i4>
      </vt:variant>
    </vt:vector>
  </HeadingPairs>
  <TitlesOfParts>
    <vt:vector size="90" baseType="lpstr">
      <vt:lpstr>Arial Unicode MS</vt:lpstr>
      <vt:lpstr>仿宋_GB2312</vt:lpstr>
      <vt:lpstr>黑体</vt:lpstr>
      <vt:lpstr>华文新魏</vt:lpstr>
      <vt:lpstr>楷体_GB2312</vt:lpstr>
      <vt:lpstr>宋体</vt:lpstr>
      <vt:lpstr>微软雅黑</vt:lpstr>
      <vt:lpstr>Arial</vt:lpstr>
      <vt:lpstr>Calibri</vt:lpstr>
      <vt:lpstr>Courier New</vt:lpstr>
      <vt:lpstr>Tahoma</vt:lpstr>
      <vt:lpstr>Times New Roman</vt:lpstr>
      <vt:lpstr>Wingdings</vt:lpstr>
      <vt:lpstr>模板</vt:lpstr>
      <vt:lpstr>第二章</vt:lpstr>
      <vt:lpstr>本章任务</vt:lpstr>
      <vt:lpstr>关键字</vt:lpstr>
      <vt:lpstr>关键字</vt:lpstr>
      <vt:lpstr>标识符</vt:lpstr>
      <vt:lpstr>标识符命名规范</vt:lpstr>
      <vt:lpstr>PowerPoint 演示文稿</vt:lpstr>
      <vt:lpstr>例子</vt:lpstr>
      <vt:lpstr>基本数据类型</vt:lpstr>
      <vt:lpstr>PowerPoint 演示文稿</vt:lpstr>
      <vt:lpstr>布尔类型：boolean</vt:lpstr>
      <vt:lpstr>整数类型：byte、short、int、long</vt:lpstr>
      <vt:lpstr>例子</vt:lpstr>
      <vt:lpstr>浮点类型：float、double</vt:lpstr>
      <vt:lpstr>例子</vt:lpstr>
      <vt:lpstr>数字分隔符</vt:lpstr>
      <vt:lpstr>字符类型：char</vt:lpstr>
      <vt:lpstr>基本数据类型转换</vt:lpstr>
      <vt:lpstr>PowerPoint 演示文稿</vt:lpstr>
      <vt:lpstr>数据的输入输出</vt:lpstr>
      <vt:lpstr>数据的输入输出</vt:lpstr>
      <vt:lpstr>数据的输入输出</vt:lpstr>
      <vt:lpstr>数据的输入输出</vt:lpstr>
      <vt:lpstr>数组</vt:lpstr>
      <vt:lpstr>为数组分配元素空间</vt:lpstr>
      <vt:lpstr>数组元素的使用</vt:lpstr>
      <vt:lpstr>数组元素的初始值</vt:lpstr>
      <vt:lpstr>数组的初始化 </vt:lpstr>
      <vt:lpstr>数组的引用</vt:lpstr>
      <vt:lpstr>数组的引用</vt:lpstr>
      <vt:lpstr>PowerPoint 演示文稿</vt:lpstr>
      <vt:lpstr>PowerPoint 演示文稿</vt:lpstr>
      <vt:lpstr>PowerPoint 演示文稿</vt:lpstr>
      <vt:lpstr>练习</vt:lpstr>
      <vt:lpstr>PowerPoint 演示文稿</vt:lpstr>
      <vt:lpstr>运算符</vt:lpstr>
      <vt:lpstr>算术运算符</vt:lpstr>
      <vt:lpstr>算术混合运算的精度</vt:lpstr>
      <vt:lpstr>比较运算符</vt:lpstr>
      <vt:lpstr>比较运算符</vt:lpstr>
      <vt:lpstr>PowerPoint 演示文稿</vt:lpstr>
      <vt:lpstr>PowerPoint 演示文稿</vt:lpstr>
      <vt:lpstr>赋值运算符</vt:lpstr>
      <vt:lpstr>位运算符</vt:lpstr>
      <vt:lpstr>例题</vt:lpstr>
      <vt:lpstr>三元运算符</vt:lpstr>
      <vt:lpstr>运算符的优先次序</vt:lpstr>
      <vt:lpstr>语句概述</vt:lpstr>
      <vt:lpstr>分支语句:if语句           ；:::</vt:lpstr>
      <vt:lpstr>if语句</vt:lpstr>
      <vt:lpstr>if-else 语句</vt:lpstr>
      <vt:lpstr>if-else 语句的嵌套 </vt:lpstr>
      <vt:lpstr>多分支流程示意图</vt:lpstr>
      <vt:lpstr>switch开关语句</vt:lpstr>
      <vt:lpstr>switch语句有关规则</vt:lpstr>
      <vt:lpstr>PowerPoint 演示文稿</vt:lpstr>
      <vt:lpstr>for循环语句</vt:lpstr>
      <vt:lpstr>while 循环</vt:lpstr>
      <vt:lpstr>do-while循环</vt:lpstr>
      <vt:lpstr>增强的for循环</vt:lpstr>
      <vt:lpstr>增强的for循环</vt:lpstr>
      <vt:lpstr>PowerPoint 演示文稿</vt:lpstr>
      <vt:lpstr>break语句</vt:lpstr>
      <vt:lpstr>continue语句语句</vt:lpstr>
      <vt:lpstr>Return语句</vt:lpstr>
      <vt:lpstr>总结</vt:lpstr>
      <vt:lpstr>例题</vt:lpstr>
      <vt:lpstr>例题</vt:lpstr>
      <vt:lpstr>例题</vt:lpstr>
      <vt:lpstr>例题</vt:lpstr>
      <vt:lpstr>例题</vt:lpstr>
      <vt:lpstr>例题</vt:lpstr>
      <vt:lpstr>例题</vt:lpstr>
      <vt:lpstr>PowerPoint 演示文稿</vt:lpstr>
      <vt:lpstr>例题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321</cp:revision>
  <dcterms:created xsi:type="dcterms:W3CDTF">2006-03-08T06:55:38Z</dcterms:created>
  <dcterms:modified xsi:type="dcterms:W3CDTF">2025-03-11T08:28:17Z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