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Lst>
  <p:notesMasterIdLst>
    <p:notesMasterId r:id="rId97"/>
  </p:notesMasterIdLst>
  <p:handoutMasterIdLst>
    <p:handoutMasterId r:id="rId98"/>
  </p:handoutMasterIdLst>
  <p:sldIdLst>
    <p:sldId id="256" r:id="rId7"/>
    <p:sldId id="325" r:id="rId8"/>
    <p:sldId id="397" r:id="rId9"/>
    <p:sldId id="398" r:id="rId10"/>
    <p:sldId id="415" r:id="rId11"/>
    <p:sldId id="400" r:id="rId12"/>
    <p:sldId id="401" r:id="rId13"/>
    <p:sldId id="403" r:id="rId14"/>
    <p:sldId id="406" r:id="rId15"/>
    <p:sldId id="414" r:id="rId16"/>
    <p:sldId id="430" r:id="rId17"/>
    <p:sldId id="462" r:id="rId18"/>
    <p:sldId id="471" r:id="rId19"/>
    <p:sldId id="472" r:id="rId20"/>
    <p:sldId id="473" r:id="rId21"/>
    <p:sldId id="404" r:id="rId22"/>
    <p:sldId id="405" r:id="rId23"/>
    <p:sldId id="441" r:id="rId24"/>
    <p:sldId id="474" r:id="rId25"/>
    <p:sldId id="475" r:id="rId26"/>
    <p:sldId id="476" r:id="rId27"/>
    <p:sldId id="477" r:id="rId28"/>
    <p:sldId id="478" r:id="rId29"/>
    <p:sldId id="496" r:id="rId30"/>
    <p:sldId id="497" r:id="rId31"/>
    <p:sldId id="498" r:id="rId32"/>
    <p:sldId id="499" r:id="rId33"/>
    <p:sldId id="500" r:id="rId34"/>
    <p:sldId id="501" r:id="rId35"/>
    <p:sldId id="502" r:id="rId36"/>
    <p:sldId id="503" r:id="rId37"/>
    <p:sldId id="505" r:id="rId38"/>
    <p:sldId id="479" r:id="rId39"/>
    <p:sldId id="480" r:id="rId40"/>
    <p:sldId id="481" r:id="rId41"/>
    <p:sldId id="482" r:id="rId42"/>
    <p:sldId id="483" r:id="rId43"/>
    <p:sldId id="484" r:id="rId44"/>
    <p:sldId id="485" r:id="rId45"/>
    <p:sldId id="486" r:id="rId46"/>
    <p:sldId id="487" r:id="rId47"/>
    <p:sldId id="488" r:id="rId48"/>
    <p:sldId id="489" r:id="rId49"/>
    <p:sldId id="490" r:id="rId50"/>
    <p:sldId id="491" r:id="rId51"/>
    <p:sldId id="492" r:id="rId52"/>
    <p:sldId id="493" r:id="rId53"/>
    <p:sldId id="494" r:id="rId54"/>
    <p:sldId id="506" r:id="rId55"/>
    <p:sldId id="507" r:id="rId56"/>
    <p:sldId id="508" r:id="rId57"/>
    <p:sldId id="509" r:id="rId58"/>
    <p:sldId id="510" r:id="rId59"/>
    <p:sldId id="511" r:id="rId60"/>
    <p:sldId id="512" r:id="rId61"/>
    <p:sldId id="513" r:id="rId62"/>
    <p:sldId id="514" r:id="rId63"/>
    <p:sldId id="515" r:id="rId64"/>
    <p:sldId id="516" r:id="rId65"/>
    <p:sldId id="517" r:id="rId66"/>
    <p:sldId id="518" r:id="rId67"/>
    <p:sldId id="519" r:id="rId68"/>
    <p:sldId id="521" r:id="rId69"/>
    <p:sldId id="522" r:id="rId70"/>
    <p:sldId id="523" r:id="rId71"/>
    <p:sldId id="524" r:id="rId72"/>
    <p:sldId id="525" r:id="rId73"/>
    <p:sldId id="526" r:id="rId74"/>
    <p:sldId id="527" r:id="rId75"/>
    <p:sldId id="528" r:id="rId76"/>
    <p:sldId id="529" r:id="rId77"/>
    <p:sldId id="530" r:id="rId78"/>
    <p:sldId id="531" r:id="rId79"/>
    <p:sldId id="532" r:id="rId80"/>
    <p:sldId id="533" r:id="rId81"/>
    <p:sldId id="534" r:id="rId82"/>
    <p:sldId id="535" r:id="rId83"/>
    <p:sldId id="536" r:id="rId84"/>
    <p:sldId id="537" r:id="rId85"/>
    <p:sldId id="538" r:id="rId86"/>
    <p:sldId id="539" r:id="rId87"/>
    <p:sldId id="540" r:id="rId88"/>
    <p:sldId id="541" r:id="rId89"/>
    <p:sldId id="542" r:id="rId90"/>
    <p:sldId id="543" r:id="rId91"/>
    <p:sldId id="544" r:id="rId92"/>
    <p:sldId id="545" r:id="rId93"/>
    <p:sldId id="546" r:id="rId94"/>
    <p:sldId id="547" r:id="rId95"/>
    <p:sldId id="265" r:id="rId96"/>
  </p:sldIdLst>
  <p:sldSz cx="9144000" cy="6858000" type="screen4x3"/>
  <p:notesSz cx="6858000" cy="9144000"/>
  <p:defaultTextStyle>
    <a:defPPr>
      <a:defRPr lang="en-US"/>
    </a:defPPr>
    <a:lvl1pPr marL="0" lvl="0"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080">
          <p15:clr>
            <a:srgbClr val="A4A3A4"/>
          </p15:clr>
        </p15:guide>
        <p15:guide id="2" orient="horz" pos="3083">
          <p15:clr>
            <a:srgbClr val="A4A3A4"/>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869"/>
    <a:srgbClr val="CCECFF"/>
    <a:srgbClr val="FFFF00"/>
    <a:srgbClr val="969696"/>
    <a:srgbClr val="F8F8F8"/>
    <a:srgbClr val="A6E4F0"/>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8"/>
    <p:restoredTop sz="91472" autoAdjust="0"/>
  </p:normalViewPr>
  <p:slideViewPr>
    <p:cSldViewPr showGuides="1">
      <p:cViewPr varScale="1">
        <p:scale>
          <a:sx n="105" d="100"/>
          <a:sy n="105" d="100"/>
        </p:scale>
        <p:origin x="1794" y="102"/>
      </p:cViewPr>
      <p:guideLst>
        <p:guide orient="horz" pos="2080"/>
        <p:guide orient="horz" pos="3083"/>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6" Type="http://schemas.openxmlformats.org/officeDocument/2006/relationships/slide" Target="slides/slide70.xml"/><Relationship Id="rId84" Type="http://schemas.openxmlformats.org/officeDocument/2006/relationships/slide" Target="slides/slide78.xml"/><Relationship Id="rId89" Type="http://schemas.openxmlformats.org/officeDocument/2006/relationships/slide" Target="slides/slide83.xml"/><Relationship Id="rId97" Type="http://schemas.openxmlformats.org/officeDocument/2006/relationships/notesMaster" Target="notesMasters/notesMaster1.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slide" Target="slides/slide68.xml"/><Relationship Id="rId79" Type="http://schemas.openxmlformats.org/officeDocument/2006/relationships/slide" Target="slides/slide73.xml"/><Relationship Id="rId87" Type="http://schemas.openxmlformats.org/officeDocument/2006/relationships/slide" Target="slides/slide81.xml"/><Relationship Id="rId102"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slide" Target="slides/slide84.xml"/><Relationship Id="rId95" Type="http://schemas.openxmlformats.org/officeDocument/2006/relationships/slide" Target="slides/slide89.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viewProps" Target="view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页眉占位符 46081"/>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dirty="0">
              <a:latin typeface="Tahoma" panose="020B0604030504040204" pitchFamily="34" charset="0"/>
              <a:ea typeface="宋体" panose="02010600030101010101" pitchFamily="2" charset="-122"/>
            </a:endParaRPr>
          </a:p>
        </p:txBody>
      </p:sp>
      <p:sp>
        <p:nvSpPr>
          <p:cNvPr id="46083" name="日期占位符 46082"/>
          <p:cNvSpPr>
            <a:spLocks noGrp="1"/>
          </p:cNvSpPr>
          <p:nvPr>
            <p:ph type="dt" sz="quarter" idx="1"/>
          </p:nvPr>
        </p:nvSpPr>
        <p:spPr>
          <a:xfrm>
            <a:off x="3886200" y="0"/>
            <a:ext cx="2971800" cy="457200"/>
          </a:xfrm>
          <a:prstGeom prst="rect">
            <a:avLst/>
          </a:prstGeom>
          <a:noFill/>
          <a:ln w="9525">
            <a:noFill/>
          </a:ln>
        </p:spPr>
        <p:txBody>
          <a:bodyPr/>
          <a:lstStyle/>
          <a:p>
            <a:pPr lvl="0" algn="r"/>
            <a:endParaRPr lang="zh-CN" altLang="en-US" sz="1200" dirty="0">
              <a:latin typeface="Tahoma" panose="020B0604030504040204" pitchFamily="34" charset="0"/>
              <a:ea typeface="宋体" panose="02010600030101010101" pitchFamily="2" charset="-122"/>
            </a:endParaRPr>
          </a:p>
        </p:txBody>
      </p:sp>
      <p:sp>
        <p:nvSpPr>
          <p:cNvPr id="46084" name="页脚占位符 46083"/>
          <p:cNvSpPr>
            <a:spLocks noGrp="1"/>
          </p:cNvSpPr>
          <p:nvPr>
            <p:ph type="ftr" sz="quarter" idx="2"/>
          </p:nvPr>
        </p:nvSpPr>
        <p:spPr>
          <a:xfrm>
            <a:off x="0" y="8686800"/>
            <a:ext cx="2971800" cy="457200"/>
          </a:xfrm>
          <a:prstGeom prst="rect">
            <a:avLst/>
          </a:prstGeom>
          <a:noFill/>
          <a:ln w="9525">
            <a:noFill/>
          </a:ln>
        </p:spPr>
        <p:txBody>
          <a:bodyPr anchor="b"/>
          <a:lstStyle/>
          <a:p>
            <a:pPr lvl="0"/>
            <a:endParaRPr lang="zh-CN" altLang="en-US" sz="1200" dirty="0">
              <a:latin typeface="Tahoma" panose="020B0604030504040204" pitchFamily="34" charset="0"/>
              <a:ea typeface="宋体" panose="02010600030101010101" pitchFamily="2" charset="-122"/>
            </a:endParaRPr>
          </a:p>
        </p:txBody>
      </p:sp>
      <p:sp>
        <p:nvSpPr>
          <p:cNvPr id="46085" name="灯片编号占位符 46084"/>
          <p:cNvSpPr>
            <a:spLocks noGrp="1"/>
          </p:cNvSpPr>
          <p:nvPr>
            <p:ph type="sldNum" sz="quarter" idx="3"/>
          </p:nvPr>
        </p:nvSpPr>
        <p:spPr>
          <a:xfrm>
            <a:off x="3886200" y="8686800"/>
            <a:ext cx="2971800" cy="457200"/>
          </a:xfrm>
          <a:prstGeom prst="rect">
            <a:avLst/>
          </a:prstGeom>
          <a:noFill/>
          <a:ln w="9525">
            <a:noFill/>
          </a:ln>
        </p:spPr>
        <p:txBody>
          <a:bodyPr anchor="b"/>
          <a:lstStyle/>
          <a:p>
            <a:pPr lvl="0" algn="r"/>
            <a:fld id="{9A0DB2DC-4C9A-4742-B13C-FB6460FD3503}" type="slidenum">
              <a:rPr lang="zh-CN" altLang="en-US" sz="1200" dirty="0">
                <a:latin typeface="Tahoma" panose="020B0604030504040204" pitchFamily="34" charset="0"/>
                <a:ea typeface="宋体" panose="02010600030101010101" pitchFamily="2" charset="-122"/>
              </a:rPr>
              <a:t>‹#›</a:t>
            </a:fld>
            <a:endParaRPr lang="zh-CN" altLang="en-US" sz="1200" dirty="0">
              <a:latin typeface="Tahoma" panose="020B060403050404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页眉占位符 48129"/>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dirty="0">
              <a:latin typeface="Tahoma" panose="020B0604030504040204" pitchFamily="34" charset="0"/>
              <a:ea typeface="宋体" panose="02010600030101010101" pitchFamily="2" charset="-122"/>
            </a:endParaRPr>
          </a:p>
        </p:txBody>
      </p:sp>
      <p:sp>
        <p:nvSpPr>
          <p:cNvPr id="48131" name="日期占位符 48130"/>
          <p:cNvSpPr>
            <a:spLocks noGrp="1"/>
          </p:cNvSpPr>
          <p:nvPr>
            <p:ph type="dt" idx="1"/>
          </p:nvPr>
        </p:nvSpPr>
        <p:spPr>
          <a:xfrm>
            <a:off x="3886200" y="0"/>
            <a:ext cx="2971800" cy="457200"/>
          </a:xfrm>
          <a:prstGeom prst="rect">
            <a:avLst/>
          </a:prstGeom>
          <a:noFill/>
          <a:ln w="9525">
            <a:noFill/>
          </a:ln>
        </p:spPr>
        <p:txBody>
          <a:bodyPr/>
          <a:lstStyle/>
          <a:p>
            <a:pPr lvl="0" algn="r"/>
            <a:endParaRPr lang="zh-CN" altLang="en-US" sz="1200" dirty="0">
              <a:latin typeface="Tahoma" panose="020B0604030504040204" pitchFamily="34" charset="0"/>
              <a:ea typeface="宋体" panose="02010600030101010101" pitchFamily="2" charset="-122"/>
            </a:endParaRPr>
          </a:p>
        </p:txBody>
      </p:sp>
      <p:sp>
        <p:nvSpPr>
          <p:cNvPr id="48132" name="幻灯片图像占位符 48131"/>
          <p:cNvSpPr>
            <a:spLocks noGrp="1" noRot="1" noChangeAspec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48133" name="文本占位符 48132"/>
          <p:cNvSpPr>
            <a:spLocks noGrp="1"/>
          </p:cNvSpPr>
          <p:nvPr>
            <p:ph type="body" sz="quarter" idx="3"/>
          </p:nvPr>
        </p:nvSpPr>
        <p:spPr>
          <a:xfrm>
            <a:off x="914400" y="4343400"/>
            <a:ext cx="5029200" cy="41148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48134" name="页脚占位符 48133"/>
          <p:cNvSpPr>
            <a:spLocks noGrp="1"/>
          </p:cNvSpPr>
          <p:nvPr>
            <p:ph type="ftr" sz="quarter" idx="4"/>
          </p:nvPr>
        </p:nvSpPr>
        <p:spPr>
          <a:xfrm>
            <a:off x="0" y="8686800"/>
            <a:ext cx="2971800" cy="457200"/>
          </a:xfrm>
          <a:prstGeom prst="rect">
            <a:avLst/>
          </a:prstGeom>
          <a:noFill/>
          <a:ln w="9525">
            <a:noFill/>
          </a:ln>
        </p:spPr>
        <p:txBody>
          <a:bodyPr anchor="b"/>
          <a:lstStyle/>
          <a:p>
            <a:pPr lvl="0"/>
            <a:endParaRPr lang="zh-CN" altLang="en-US" sz="1200" dirty="0">
              <a:latin typeface="Tahoma" panose="020B0604030504040204" pitchFamily="34" charset="0"/>
              <a:ea typeface="宋体" panose="02010600030101010101" pitchFamily="2" charset="-122"/>
            </a:endParaRPr>
          </a:p>
        </p:txBody>
      </p:sp>
      <p:sp>
        <p:nvSpPr>
          <p:cNvPr id="48135" name="灯片编号占位符 48134"/>
          <p:cNvSpPr>
            <a:spLocks noGrp="1"/>
          </p:cNvSpPr>
          <p:nvPr>
            <p:ph type="sldNum" sz="quarter" idx="5"/>
          </p:nvPr>
        </p:nvSpPr>
        <p:spPr>
          <a:xfrm>
            <a:off x="3886200" y="8686800"/>
            <a:ext cx="2971800" cy="457200"/>
          </a:xfrm>
          <a:prstGeom prst="rect">
            <a:avLst/>
          </a:prstGeom>
          <a:noFill/>
          <a:ln w="9525">
            <a:noFill/>
          </a:ln>
        </p:spPr>
        <p:txBody>
          <a:bodyPr anchor="b"/>
          <a:lstStyle/>
          <a:p>
            <a:pPr lvl="0" algn="r"/>
            <a:fld id="{9A0DB2DC-4C9A-4742-B13C-FB6460FD3503}" type="slidenum">
              <a:rPr lang="zh-CN" altLang="en-US" sz="1200" dirty="0">
                <a:latin typeface="Tahoma" panose="020B0604030504040204" pitchFamily="34" charset="0"/>
                <a:ea typeface="宋体" panose="02010600030101010101" pitchFamily="2" charset="-122"/>
              </a:rPr>
              <a:t>‹#›</a:t>
            </a:fld>
            <a:endParaRPr lang="zh-CN" altLang="en-US" sz="1200" dirty="0">
              <a:latin typeface="Tahoma" panose="020B060403050404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dirty="0">
                <a:latin typeface="Tahoma" panose="020B0604030504040204" pitchFamily="34" charset="0"/>
                <a:ea typeface="宋体" panose="02010600030101010101" pitchFamily="2" charset="-122"/>
              </a:rPr>
              <a:t>6</a:t>
            </a:fld>
            <a:endParaRPr lang="zh-CN" altLang="en-US" sz="1200" dirty="0">
              <a:latin typeface="Tahoma" panose="020B060403050404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TextEdit="1"/>
          </p:cNvSpPr>
          <p:nvPr>
            <p:ph type="sldImg"/>
          </p:nvPr>
        </p:nvSpPr>
        <p:spPr>
          <a:ln>
            <a:solidFill>
              <a:srgbClr val="000000"/>
            </a:solidFill>
            <a:miter/>
          </a:ln>
        </p:spPr>
      </p:sp>
      <p:sp>
        <p:nvSpPr>
          <p:cNvPr id="10242" name="备注占位符 2"/>
          <p:cNvSpPr>
            <a:spLocks noGrp="1"/>
          </p:cNvSpPr>
          <p:nvPr>
            <p:ph type="body"/>
          </p:nvPr>
        </p:nvSpPr>
        <p:spPr/>
        <p:txBody>
          <a:bodyPr wrap="square" lIns="91440" tIns="45720" rIns="91440" bIns="45720" anchor="t"/>
          <a:lstStyle/>
          <a:p>
            <a:pPr lvl="0"/>
            <a:r>
              <a:rPr lang="zh-CN" altLang="en-US" dirty="0">
                <a:ea typeface="宋体" panose="02010600030101010101" pitchFamily="2" charset="-122"/>
              </a:rPr>
              <a:t>狮子新增了属性和方法，动物的属性和方法也是狮子的。狮子的特有方法也可以操作动物的属性。</a:t>
            </a:r>
          </a:p>
        </p:txBody>
      </p:sp>
      <p:sp>
        <p:nvSpPr>
          <p:cNvPr id="10243" name="灯片编号占位符 3"/>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Arial" panose="020B0604020202020204" pitchFamily="34" charset="0"/>
                <a:ea typeface="宋体" panose="02010600030101010101" pitchFamily="2" charset="-122"/>
              </a:rPr>
              <a:t>14</a:t>
            </a:fld>
            <a:endParaRPr lang="zh-CN" altLang="en-US" sz="1200" dirty="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幻灯片图像占位符 1"/>
          <p:cNvSpPr>
            <a:spLocks noGrp="1" noRot="1" noChangeAspect="1" noTextEdit="1"/>
          </p:cNvSpPr>
          <p:nvPr>
            <p:ph type="sldImg"/>
          </p:nvPr>
        </p:nvSpPr>
        <p:spPr>
          <a:ln>
            <a:solidFill>
              <a:srgbClr val="000000"/>
            </a:solidFill>
            <a:miter/>
          </a:ln>
        </p:spPr>
      </p:sp>
      <p:sp>
        <p:nvSpPr>
          <p:cNvPr id="10242" name="备注占位符 2"/>
          <p:cNvSpPr>
            <a:spLocks noGrp="1"/>
          </p:cNvSpPr>
          <p:nvPr>
            <p:ph type="body"/>
          </p:nvPr>
        </p:nvSpPr>
        <p:spPr/>
        <p:txBody>
          <a:bodyPr wrap="square" lIns="91440" tIns="45720" rIns="91440" bIns="45720" anchor="t"/>
          <a:lstStyle/>
          <a:p>
            <a:pPr lvl="0"/>
            <a:endParaRPr lang="zh-CN" altLang="en-US" dirty="0">
              <a:ea typeface="宋体" panose="02010600030101010101" pitchFamily="2" charset="-122"/>
            </a:endParaRPr>
          </a:p>
        </p:txBody>
      </p:sp>
      <p:sp>
        <p:nvSpPr>
          <p:cNvPr id="10243" name="灯片编号占位符 3"/>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Arial" panose="020B0604020202020204" pitchFamily="34" charset="0"/>
                <a:ea typeface="宋体" panose="02010600030101010101" pitchFamily="2" charset="-122"/>
              </a:rPr>
              <a:t>19</a:t>
            </a:fld>
            <a:endParaRPr lang="zh-CN" altLang="en-US" sz="1200" dirty="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376618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dirty="0">
                <a:latin typeface="Tahoma" panose="020B0604030504040204" pitchFamily="34" charset="0"/>
                <a:ea typeface="宋体" panose="02010600030101010101" pitchFamily="2" charset="-122"/>
              </a:rPr>
              <a:t>56</a:t>
            </a:fld>
            <a:endParaRPr lang="zh-CN" altLang="en-US" sz="12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719447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lvl="0" algn="r"/>
            <a:fld id="{9A0DB2DC-4C9A-4742-B13C-FB6460FD3503}" type="slidenum">
              <a:rPr lang="zh-CN" altLang="en-US" sz="1200" dirty="0">
                <a:latin typeface="Tahoma" panose="020B0604030504040204" pitchFamily="34" charset="0"/>
                <a:ea typeface="宋体" panose="02010600030101010101" pitchFamily="2" charset="-122"/>
              </a:rPr>
              <a:t>63</a:t>
            </a:fld>
            <a:endParaRPr lang="zh-CN" altLang="en-US" sz="1200" dirty="0">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336161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a:fld id="{9A0DB2DC-4C9A-4742-B13C-FB6460FD3503}" type="slidenum">
              <a:rPr lang="zh-CN" altLang="en-US" sz="1200" dirty="0">
                <a:latin typeface="Tahoma" panose="020B0604030504040204" pitchFamily="34" charset="0"/>
                <a:ea typeface="宋体" panose="02010600030101010101" pitchFamily="2" charset="-122"/>
              </a:rPr>
              <a:t>90</a:t>
            </a:fld>
            <a:endParaRPr lang="zh-CN" altLang="en-US" sz="1200" dirty="0">
              <a:latin typeface="Tahoma" panose="020B0604030504040204" pitchFamily="34" charset="0"/>
              <a:ea typeface="宋体" panose="02010600030101010101" pitchFamily="2" charset="-122"/>
            </a:endParaRPr>
          </a:p>
        </p:txBody>
      </p:sp>
      <p:sp>
        <p:nvSpPr>
          <p:cNvPr id="316418" name="幻灯片图像占位符 316417"/>
          <p:cNvSpPr>
            <a:spLocks noGrp="1" noRot="1" noChangeAspect="1" noTextEdit="1"/>
          </p:cNvSpPr>
          <p:nvPr>
            <p:ph type="sldImg"/>
          </p:nvPr>
        </p:nvSpPr>
        <p:spPr/>
      </p:sp>
      <p:sp>
        <p:nvSpPr>
          <p:cNvPr id="316419" name="文本占位符 316418"/>
          <p:cNvSpPr>
            <a:spLocks noGrp="1"/>
          </p:cNvSpPr>
          <p:nvPr>
            <p:ph type="body" idx="1"/>
          </p:nvPr>
        </p:nvSpPr>
        <p:spPr/>
        <p:txBody>
          <a:bodyPr/>
          <a:lstStyle/>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 Id="rId5" Type="http://schemas.openxmlformats.org/officeDocument/2006/relationships/image" Target="../media/image6.png"/><Relationship Id="rId4" Type="http://schemas.openxmlformats.org/officeDocument/2006/relationships/image" Target="../media/image5.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vmlDrawing" Target="../drawings/vmlDrawing4.vml"/><Relationship Id="rId5" Type="http://schemas.openxmlformats.org/officeDocument/2006/relationships/image" Target="../media/image6.png"/><Relationship Id="rId4" Type="http://schemas.openxmlformats.org/officeDocument/2006/relationships/image" Target="../media/image5.w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vmlDrawing" Target="../drawings/vmlDrawing6.vml"/><Relationship Id="rId5" Type="http://schemas.openxmlformats.org/officeDocument/2006/relationships/image" Target="../media/image6.png"/><Relationship Id="rId4" Type="http://schemas.openxmlformats.org/officeDocument/2006/relationships/image" Target="../media/image5.wmf"/></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4.xml"/><Relationship Id="rId1" Type="http://schemas.openxmlformats.org/officeDocument/2006/relationships/vmlDrawing" Target="../drawings/vmlDrawing8.vml"/><Relationship Id="rId5" Type="http://schemas.openxmlformats.org/officeDocument/2006/relationships/image" Target="../media/image6.png"/><Relationship Id="rId4" Type="http://schemas.openxmlformats.org/officeDocument/2006/relationships/image" Target="../media/image5.wmf"/></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5.xml"/><Relationship Id="rId1" Type="http://schemas.openxmlformats.org/officeDocument/2006/relationships/vmlDrawing" Target="../drawings/vmlDrawing10.vml"/><Relationship Id="rId5" Type="http://schemas.openxmlformats.org/officeDocument/2006/relationships/image" Target="../media/image6.png"/><Relationship Id="rId4" Type="http://schemas.openxmlformats.org/officeDocument/2006/relationships/image" Target="../media/image5.wmf"/></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6.xml"/><Relationship Id="rId1" Type="http://schemas.openxmlformats.org/officeDocument/2006/relationships/vmlDrawing" Target="../drawings/vmlDrawing12.vml"/><Relationship Id="rId5" Type="http://schemas.openxmlformats.org/officeDocument/2006/relationships/image" Target="../media/image6.png"/><Relationship Id="rId4" Type="http://schemas.openxmlformats.org/officeDocument/2006/relationships/image" Target="../media/image5.wmf"/></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noFill/>
        <a:effectLst/>
      </p:bgPr>
    </p:bg>
    <p:spTree>
      <p:nvGrpSpPr>
        <p:cNvPr id="1" name=""/>
        <p:cNvGrpSpPr/>
        <p:nvPr/>
      </p:nvGrpSpPr>
      <p:grpSpPr>
        <a:xfrm>
          <a:off x="0" y="0"/>
          <a:ext cx="0" cy="0"/>
          <a:chOff x="0" y="0"/>
          <a:chExt cx="0" cy="0"/>
        </a:xfrm>
      </p:grpSpPr>
      <p:graphicFrame>
        <p:nvGraphicFramePr>
          <p:cNvPr id="9" name="对象 8"/>
          <p:cNvGraphicFramePr/>
          <p:nvPr userDrawn="1"/>
        </p:nvGraphicFramePr>
        <p:xfrm>
          <a:off x="0" y="635"/>
          <a:ext cx="9144000" cy="6922135"/>
        </p:xfrm>
        <a:graphic>
          <a:graphicData uri="http://schemas.openxmlformats.org/presentationml/2006/ole">
            <mc:AlternateContent xmlns:mc="http://schemas.openxmlformats.org/markup-compatibility/2006">
              <mc:Choice xmlns:v="urn:schemas-microsoft-com:vml" Requires="v">
                <p:oleObj spid="_x0000_s2057" r:id="rId3" imgW="7607300" imgH="4895850" progId="Paint.Picture">
                  <p:embed/>
                </p:oleObj>
              </mc:Choice>
              <mc:Fallback>
                <p:oleObj r:id="rId3" imgW="7607300" imgH="4895850" progId="Paint.Picture">
                  <p:embed/>
                  <p:pic>
                    <p:nvPicPr>
                      <p:cNvPr id="0" name="图片 9"/>
                      <p:cNvPicPr/>
                      <p:nvPr/>
                    </p:nvPicPr>
                    <p:blipFill>
                      <a:blip r:embed="rId4"/>
                      <a:stretch>
                        <a:fillRect/>
                      </a:stretch>
                    </p:blipFill>
                    <p:spPr>
                      <a:xfrm>
                        <a:off x="0" y="635"/>
                        <a:ext cx="9144000" cy="6922135"/>
                      </a:xfrm>
                      <a:prstGeom prst="rect">
                        <a:avLst/>
                      </a:prstGeom>
                    </p:spPr>
                  </p:pic>
                </p:oleObj>
              </mc:Fallback>
            </mc:AlternateContent>
          </a:graphicData>
        </a:graphic>
      </p:graphicFrame>
      <p:sp>
        <p:nvSpPr>
          <p:cNvPr id="394315" name="矩形 394314"/>
          <p:cNvSpPr/>
          <p:nvPr userDrawn="1"/>
        </p:nvSpPr>
        <p:spPr>
          <a:xfrm flipH="1" flipV="1">
            <a:off x="23812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16" name="矩形 394315"/>
          <p:cNvSpPr/>
          <p:nvPr userDrawn="1"/>
        </p:nvSpPr>
        <p:spPr>
          <a:xfrm flipH="1" flipV="1">
            <a:off x="247808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24" name="矩形 394323"/>
          <p:cNvSpPr/>
          <p:nvPr userDrawn="1"/>
        </p:nvSpPr>
        <p:spPr>
          <a:xfrm flipH="1" flipV="1">
            <a:off x="267652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26" name="矩形 394325"/>
          <p:cNvSpPr/>
          <p:nvPr userDrawn="1"/>
        </p:nvSpPr>
        <p:spPr>
          <a:xfrm flipH="1" flipV="1">
            <a:off x="257651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2" name="矩形 394331"/>
          <p:cNvSpPr/>
          <p:nvPr userDrawn="1"/>
        </p:nvSpPr>
        <p:spPr>
          <a:xfrm flipH="1" flipV="1">
            <a:off x="2876550" y="4438650"/>
            <a:ext cx="892175" cy="17463"/>
          </a:xfrm>
          <a:prstGeom prst="rect">
            <a:avLst/>
          </a:prstGeom>
          <a:solidFill>
            <a:srgbClr val="F8F8F8"/>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3" name="矩形 394332"/>
          <p:cNvSpPr/>
          <p:nvPr userDrawn="1"/>
        </p:nvSpPr>
        <p:spPr>
          <a:xfrm flipH="1">
            <a:off x="2771775" y="4508500"/>
            <a:ext cx="892175" cy="17463"/>
          </a:xfrm>
          <a:prstGeom prst="rect">
            <a:avLst/>
          </a:prstGeom>
          <a:solidFill>
            <a:srgbClr val="F8F8F8"/>
          </a:solidFill>
          <a:ln w="9525">
            <a:noFill/>
          </a:ln>
        </p:spPr>
        <p:txBody>
          <a:bodyPr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4" name="矩形 394333"/>
          <p:cNvSpPr/>
          <p:nvPr userDrawn="1"/>
        </p:nvSpPr>
        <p:spPr>
          <a:xfrm flipH="1">
            <a:off x="2671763" y="4510088"/>
            <a:ext cx="892175" cy="17462"/>
          </a:xfrm>
          <a:prstGeom prst="rect">
            <a:avLst/>
          </a:prstGeom>
          <a:solidFill>
            <a:srgbClr val="F8F8F8"/>
          </a:solidFill>
          <a:ln w="9525">
            <a:noFill/>
          </a:ln>
        </p:spPr>
        <p:txBody>
          <a:bodyPr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5" name="矩形 394334"/>
          <p:cNvSpPr/>
          <p:nvPr userDrawn="1"/>
        </p:nvSpPr>
        <p:spPr>
          <a:xfrm flipH="1" flipV="1">
            <a:off x="158750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6" name="矩形 394335"/>
          <p:cNvSpPr/>
          <p:nvPr userDrawn="1"/>
        </p:nvSpPr>
        <p:spPr>
          <a:xfrm flipH="1" flipV="1">
            <a:off x="1684338" y="4438650"/>
            <a:ext cx="892175" cy="17463"/>
          </a:xfrm>
          <a:prstGeom prst="rect">
            <a:avLst/>
          </a:prstGeom>
          <a:solidFill>
            <a:srgbClr val="CCE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7" name="矩形 394336"/>
          <p:cNvSpPr/>
          <p:nvPr userDrawn="1"/>
        </p:nvSpPr>
        <p:spPr>
          <a:xfrm flipH="1" flipV="1">
            <a:off x="1882775" y="4438650"/>
            <a:ext cx="892175" cy="17463"/>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8" name="矩形 394337"/>
          <p:cNvSpPr/>
          <p:nvPr userDrawn="1"/>
        </p:nvSpPr>
        <p:spPr>
          <a:xfrm flipH="1" flipV="1">
            <a:off x="178276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9" name="矩形 394338"/>
          <p:cNvSpPr/>
          <p:nvPr userDrawn="1"/>
        </p:nvSpPr>
        <p:spPr>
          <a:xfrm flipH="1" flipV="1">
            <a:off x="198596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0" name="矩形 394339"/>
          <p:cNvSpPr/>
          <p:nvPr userDrawn="1"/>
        </p:nvSpPr>
        <p:spPr>
          <a:xfrm flipH="1" flipV="1">
            <a:off x="2082800" y="4438650"/>
            <a:ext cx="892175" cy="17463"/>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1" name="矩形 394340"/>
          <p:cNvSpPr/>
          <p:nvPr userDrawn="1"/>
        </p:nvSpPr>
        <p:spPr>
          <a:xfrm flipH="1" flipV="1">
            <a:off x="228123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2" name="矩形 394341"/>
          <p:cNvSpPr/>
          <p:nvPr userDrawn="1"/>
        </p:nvSpPr>
        <p:spPr>
          <a:xfrm flipH="1" flipV="1">
            <a:off x="218122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3" name="矩形 394342"/>
          <p:cNvSpPr/>
          <p:nvPr userDrawn="1"/>
        </p:nvSpPr>
        <p:spPr>
          <a:xfrm flipH="1" flipV="1">
            <a:off x="7937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4" name="矩形 394343"/>
          <p:cNvSpPr/>
          <p:nvPr userDrawn="1"/>
        </p:nvSpPr>
        <p:spPr>
          <a:xfrm flipH="1" flipV="1">
            <a:off x="89058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5" name="矩形 394344"/>
          <p:cNvSpPr/>
          <p:nvPr userDrawn="1"/>
        </p:nvSpPr>
        <p:spPr>
          <a:xfrm flipH="1" flipV="1">
            <a:off x="108902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6" name="矩形 394345"/>
          <p:cNvSpPr/>
          <p:nvPr userDrawn="1"/>
        </p:nvSpPr>
        <p:spPr>
          <a:xfrm flipH="1" flipV="1">
            <a:off x="989013" y="443865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9" name="矩形 394348"/>
          <p:cNvSpPr/>
          <p:nvPr userDrawn="1"/>
        </p:nvSpPr>
        <p:spPr>
          <a:xfrm flipH="1" flipV="1">
            <a:off x="148748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52" name="矩形 394351"/>
          <p:cNvSpPr/>
          <p:nvPr userDrawn="1"/>
        </p:nvSpPr>
        <p:spPr>
          <a:xfrm flipH="1" flipV="1">
            <a:off x="96838" y="4438650"/>
            <a:ext cx="892175" cy="53975"/>
          </a:xfrm>
          <a:prstGeom prst="rect">
            <a:avLst/>
          </a:prstGeom>
          <a:solidFill>
            <a:srgbClr val="CCE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55" name="矩形 394354"/>
          <p:cNvSpPr/>
          <p:nvPr userDrawn="1"/>
        </p:nvSpPr>
        <p:spPr>
          <a:xfrm flipH="1" flipV="1">
            <a:off x="398463" y="4438650"/>
            <a:ext cx="892175" cy="53975"/>
          </a:xfrm>
          <a:prstGeom prst="rect">
            <a:avLst/>
          </a:prstGeom>
          <a:solidFill>
            <a:srgbClr val="99C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59" name="矩形 394358"/>
          <p:cNvSpPr/>
          <p:nvPr userDrawn="1"/>
        </p:nvSpPr>
        <p:spPr>
          <a:xfrm flipH="1" flipV="1">
            <a:off x="377190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0" name="矩形 394359"/>
          <p:cNvSpPr/>
          <p:nvPr userDrawn="1"/>
        </p:nvSpPr>
        <p:spPr>
          <a:xfrm flipH="1" flipV="1">
            <a:off x="386873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2" name="矩形 394361"/>
          <p:cNvSpPr/>
          <p:nvPr userDrawn="1"/>
        </p:nvSpPr>
        <p:spPr>
          <a:xfrm flipH="1" flipV="1">
            <a:off x="29781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3" name="矩形 394362"/>
          <p:cNvSpPr/>
          <p:nvPr userDrawn="1"/>
        </p:nvSpPr>
        <p:spPr>
          <a:xfrm flipH="1" flipV="1">
            <a:off x="3074988" y="4438650"/>
            <a:ext cx="892175" cy="17463"/>
          </a:xfrm>
          <a:prstGeom prst="rect">
            <a:avLst/>
          </a:prstGeom>
          <a:solidFill>
            <a:srgbClr val="CCE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4" name="矩形 394363"/>
          <p:cNvSpPr/>
          <p:nvPr userDrawn="1"/>
        </p:nvSpPr>
        <p:spPr>
          <a:xfrm flipH="1" flipV="1">
            <a:off x="3273425" y="4438650"/>
            <a:ext cx="892175" cy="17463"/>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5" name="矩形 394364"/>
          <p:cNvSpPr/>
          <p:nvPr userDrawn="1"/>
        </p:nvSpPr>
        <p:spPr>
          <a:xfrm flipH="1" flipV="1">
            <a:off x="317341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6" name="矩形 394365"/>
          <p:cNvSpPr/>
          <p:nvPr userDrawn="1"/>
        </p:nvSpPr>
        <p:spPr>
          <a:xfrm flipH="1" flipV="1">
            <a:off x="337661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7" name="矩形 394366"/>
          <p:cNvSpPr/>
          <p:nvPr userDrawn="1"/>
        </p:nvSpPr>
        <p:spPr>
          <a:xfrm flipH="1" flipV="1">
            <a:off x="3473450" y="4438650"/>
            <a:ext cx="892175" cy="53975"/>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0" name="矩形 394369"/>
          <p:cNvSpPr/>
          <p:nvPr userDrawn="1"/>
        </p:nvSpPr>
        <p:spPr>
          <a:xfrm flipH="1" flipV="1">
            <a:off x="218440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1" name="矩形 394370"/>
          <p:cNvSpPr/>
          <p:nvPr userDrawn="1"/>
        </p:nvSpPr>
        <p:spPr>
          <a:xfrm flipH="1" flipV="1">
            <a:off x="228123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2" name="矩形 394371"/>
          <p:cNvSpPr/>
          <p:nvPr userDrawn="1"/>
        </p:nvSpPr>
        <p:spPr>
          <a:xfrm flipH="1" flipV="1">
            <a:off x="247967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3" name="矩形 394372"/>
          <p:cNvSpPr/>
          <p:nvPr userDrawn="1"/>
        </p:nvSpPr>
        <p:spPr>
          <a:xfrm flipH="1" flipV="1">
            <a:off x="237966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4" name="矩形 394373"/>
          <p:cNvSpPr/>
          <p:nvPr userDrawn="1"/>
        </p:nvSpPr>
        <p:spPr>
          <a:xfrm flipH="1" flipV="1">
            <a:off x="2582863" y="4438650"/>
            <a:ext cx="892175" cy="17463"/>
          </a:xfrm>
          <a:prstGeom prst="rect">
            <a:avLst/>
          </a:prstGeom>
          <a:solidFill>
            <a:schemeClr val="accent1"/>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5" name="矩形 394374"/>
          <p:cNvSpPr/>
          <p:nvPr userDrawn="1"/>
        </p:nvSpPr>
        <p:spPr>
          <a:xfrm flipH="1" flipV="1">
            <a:off x="2679700" y="4438650"/>
            <a:ext cx="892175" cy="17463"/>
          </a:xfrm>
          <a:prstGeom prst="rect">
            <a:avLst/>
          </a:prstGeom>
          <a:solidFill>
            <a:schemeClr val="accent1"/>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6" name="矩形 394375"/>
          <p:cNvSpPr/>
          <p:nvPr userDrawn="1"/>
        </p:nvSpPr>
        <p:spPr>
          <a:xfrm flipH="1" flipV="1">
            <a:off x="2878138" y="442087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8" name="矩形 394377"/>
          <p:cNvSpPr/>
          <p:nvPr userDrawn="1"/>
        </p:nvSpPr>
        <p:spPr>
          <a:xfrm flipH="1" flipV="1">
            <a:off x="13906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9" name="矩形 394378"/>
          <p:cNvSpPr/>
          <p:nvPr userDrawn="1"/>
        </p:nvSpPr>
        <p:spPr>
          <a:xfrm flipH="1" flipV="1">
            <a:off x="1487488" y="443865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82" name="矩形 394381"/>
          <p:cNvSpPr/>
          <p:nvPr userDrawn="1"/>
        </p:nvSpPr>
        <p:spPr>
          <a:xfrm flipH="1" flipV="1">
            <a:off x="1789113" y="443865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83" name="矩形 394382"/>
          <p:cNvSpPr/>
          <p:nvPr userDrawn="1"/>
        </p:nvSpPr>
        <p:spPr>
          <a:xfrm flipH="1" flipV="1">
            <a:off x="18859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85" name="矩形 394384"/>
          <p:cNvSpPr/>
          <p:nvPr userDrawn="1"/>
        </p:nvSpPr>
        <p:spPr>
          <a:xfrm flipH="1" flipV="1">
            <a:off x="1981200" y="4420870"/>
            <a:ext cx="892175" cy="53975"/>
          </a:xfrm>
          <a:prstGeom prst="rect">
            <a:avLst/>
          </a:prstGeom>
          <a:solidFill>
            <a:srgbClr val="66C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pic>
        <p:nvPicPr>
          <p:cNvPr id="3" name="图片 2" descr="logo"/>
          <p:cNvPicPr>
            <a:picLocks noChangeAspect="1"/>
          </p:cNvPicPr>
          <p:nvPr userDrawn="1"/>
        </p:nvPicPr>
        <p:blipFill>
          <a:blip r:embed="rId5"/>
          <a:stretch>
            <a:fillRect/>
          </a:stretch>
        </p:blipFill>
        <p:spPr>
          <a:xfrm>
            <a:off x="371475" y="6012180"/>
            <a:ext cx="2505075" cy="723900"/>
          </a:xfrm>
          <a:prstGeom prst="rect">
            <a:avLst/>
          </a:prstGeom>
        </p:spPr>
      </p:pic>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2263" y="365125"/>
            <a:ext cx="2014538" cy="61595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926828" cy="61595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noFill/>
        <a:effectLst/>
      </p:bgPr>
    </p:bg>
    <p:spTree>
      <p:nvGrpSpPr>
        <p:cNvPr id="1" name=""/>
        <p:cNvGrpSpPr/>
        <p:nvPr/>
      </p:nvGrpSpPr>
      <p:grpSpPr>
        <a:xfrm>
          <a:off x="0" y="0"/>
          <a:ext cx="0" cy="0"/>
          <a:chOff x="0" y="0"/>
          <a:chExt cx="0" cy="0"/>
        </a:xfrm>
      </p:grpSpPr>
      <p:graphicFrame>
        <p:nvGraphicFramePr>
          <p:cNvPr id="9" name="对象 8"/>
          <p:cNvGraphicFramePr/>
          <p:nvPr userDrawn="1"/>
        </p:nvGraphicFramePr>
        <p:xfrm>
          <a:off x="0" y="635"/>
          <a:ext cx="9144000" cy="6922135"/>
        </p:xfrm>
        <a:graphic>
          <a:graphicData uri="http://schemas.openxmlformats.org/presentationml/2006/ole">
            <mc:AlternateContent xmlns:mc="http://schemas.openxmlformats.org/markup-compatibility/2006">
              <mc:Choice xmlns:v="urn:schemas-microsoft-com:vml" Requires="v">
                <p:oleObj spid="_x0000_s4105" r:id="rId3" imgW="7607300" imgH="4895850" progId="Paint.Picture">
                  <p:embed/>
                </p:oleObj>
              </mc:Choice>
              <mc:Fallback>
                <p:oleObj r:id="rId3" imgW="7607300" imgH="4895850" progId="Paint.Picture">
                  <p:embed/>
                  <p:pic>
                    <p:nvPicPr>
                      <p:cNvPr id="0" name="图片 9"/>
                      <p:cNvPicPr/>
                      <p:nvPr/>
                    </p:nvPicPr>
                    <p:blipFill>
                      <a:blip r:embed="rId4"/>
                      <a:stretch>
                        <a:fillRect/>
                      </a:stretch>
                    </p:blipFill>
                    <p:spPr>
                      <a:xfrm>
                        <a:off x="0" y="635"/>
                        <a:ext cx="9144000" cy="6922135"/>
                      </a:xfrm>
                      <a:prstGeom prst="rect">
                        <a:avLst/>
                      </a:prstGeom>
                    </p:spPr>
                  </p:pic>
                </p:oleObj>
              </mc:Fallback>
            </mc:AlternateContent>
          </a:graphicData>
        </a:graphic>
      </p:graphicFrame>
      <p:sp>
        <p:nvSpPr>
          <p:cNvPr id="394315" name="矩形 394314"/>
          <p:cNvSpPr/>
          <p:nvPr userDrawn="1"/>
        </p:nvSpPr>
        <p:spPr>
          <a:xfrm flipH="1" flipV="1">
            <a:off x="23812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16" name="矩形 394315"/>
          <p:cNvSpPr/>
          <p:nvPr userDrawn="1"/>
        </p:nvSpPr>
        <p:spPr>
          <a:xfrm flipH="1" flipV="1">
            <a:off x="247808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24" name="矩形 394323"/>
          <p:cNvSpPr/>
          <p:nvPr userDrawn="1"/>
        </p:nvSpPr>
        <p:spPr>
          <a:xfrm flipH="1" flipV="1">
            <a:off x="267652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26" name="矩形 394325"/>
          <p:cNvSpPr/>
          <p:nvPr userDrawn="1"/>
        </p:nvSpPr>
        <p:spPr>
          <a:xfrm flipH="1" flipV="1">
            <a:off x="257651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2" name="矩形 394331"/>
          <p:cNvSpPr/>
          <p:nvPr userDrawn="1"/>
        </p:nvSpPr>
        <p:spPr>
          <a:xfrm flipH="1" flipV="1">
            <a:off x="2876550" y="4438650"/>
            <a:ext cx="892175" cy="17463"/>
          </a:xfrm>
          <a:prstGeom prst="rect">
            <a:avLst/>
          </a:prstGeom>
          <a:solidFill>
            <a:srgbClr val="F8F8F8"/>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3" name="矩形 394332"/>
          <p:cNvSpPr/>
          <p:nvPr userDrawn="1"/>
        </p:nvSpPr>
        <p:spPr>
          <a:xfrm flipH="1">
            <a:off x="2771775" y="4508500"/>
            <a:ext cx="892175" cy="17463"/>
          </a:xfrm>
          <a:prstGeom prst="rect">
            <a:avLst/>
          </a:prstGeom>
          <a:solidFill>
            <a:srgbClr val="F8F8F8"/>
          </a:solidFill>
          <a:ln w="9525">
            <a:noFill/>
          </a:ln>
        </p:spPr>
        <p:txBody>
          <a:bodyPr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4" name="矩形 394333"/>
          <p:cNvSpPr/>
          <p:nvPr userDrawn="1"/>
        </p:nvSpPr>
        <p:spPr>
          <a:xfrm flipH="1">
            <a:off x="2671763" y="4510088"/>
            <a:ext cx="892175" cy="17462"/>
          </a:xfrm>
          <a:prstGeom prst="rect">
            <a:avLst/>
          </a:prstGeom>
          <a:solidFill>
            <a:srgbClr val="F8F8F8"/>
          </a:solidFill>
          <a:ln w="9525">
            <a:noFill/>
          </a:ln>
        </p:spPr>
        <p:txBody>
          <a:bodyPr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5" name="矩形 394334"/>
          <p:cNvSpPr/>
          <p:nvPr userDrawn="1"/>
        </p:nvSpPr>
        <p:spPr>
          <a:xfrm flipH="1" flipV="1">
            <a:off x="158750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6" name="矩形 394335"/>
          <p:cNvSpPr/>
          <p:nvPr userDrawn="1"/>
        </p:nvSpPr>
        <p:spPr>
          <a:xfrm flipH="1" flipV="1">
            <a:off x="1684338" y="4438650"/>
            <a:ext cx="892175" cy="17463"/>
          </a:xfrm>
          <a:prstGeom prst="rect">
            <a:avLst/>
          </a:prstGeom>
          <a:solidFill>
            <a:srgbClr val="CCE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7" name="矩形 394336"/>
          <p:cNvSpPr/>
          <p:nvPr userDrawn="1"/>
        </p:nvSpPr>
        <p:spPr>
          <a:xfrm flipH="1" flipV="1">
            <a:off x="1882775" y="4438650"/>
            <a:ext cx="892175" cy="17463"/>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8" name="矩形 394337"/>
          <p:cNvSpPr/>
          <p:nvPr userDrawn="1"/>
        </p:nvSpPr>
        <p:spPr>
          <a:xfrm flipH="1" flipV="1">
            <a:off x="178276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9" name="矩形 394338"/>
          <p:cNvSpPr/>
          <p:nvPr userDrawn="1"/>
        </p:nvSpPr>
        <p:spPr>
          <a:xfrm flipH="1" flipV="1">
            <a:off x="198596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0" name="矩形 394339"/>
          <p:cNvSpPr/>
          <p:nvPr userDrawn="1"/>
        </p:nvSpPr>
        <p:spPr>
          <a:xfrm flipH="1" flipV="1">
            <a:off x="2082800" y="4438650"/>
            <a:ext cx="892175" cy="17463"/>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1" name="矩形 394340"/>
          <p:cNvSpPr/>
          <p:nvPr userDrawn="1"/>
        </p:nvSpPr>
        <p:spPr>
          <a:xfrm flipH="1" flipV="1">
            <a:off x="228123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2" name="矩形 394341"/>
          <p:cNvSpPr/>
          <p:nvPr userDrawn="1"/>
        </p:nvSpPr>
        <p:spPr>
          <a:xfrm flipH="1" flipV="1">
            <a:off x="218122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3" name="矩形 394342"/>
          <p:cNvSpPr/>
          <p:nvPr userDrawn="1"/>
        </p:nvSpPr>
        <p:spPr>
          <a:xfrm flipH="1" flipV="1">
            <a:off x="7937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4" name="矩形 394343"/>
          <p:cNvSpPr/>
          <p:nvPr userDrawn="1"/>
        </p:nvSpPr>
        <p:spPr>
          <a:xfrm flipH="1" flipV="1">
            <a:off x="89058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5" name="矩形 394344"/>
          <p:cNvSpPr/>
          <p:nvPr userDrawn="1"/>
        </p:nvSpPr>
        <p:spPr>
          <a:xfrm flipH="1" flipV="1">
            <a:off x="108902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6" name="矩形 394345"/>
          <p:cNvSpPr/>
          <p:nvPr userDrawn="1"/>
        </p:nvSpPr>
        <p:spPr>
          <a:xfrm flipH="1" flipV="1">
            <a:off x="989013" y="443865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9" name="矩形 394348"/>
          <p:cNvSpPr/>
          <p:nvPr userDrawn="1"/>
        </p:nvSpPr>
        <p:spPr>
          <a:xfrm flipH="1" flipV="1">
            <a:off x="148748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52" name="矩形 394351"/>
          <p:cNvSpPr/>
          <p:nvPr userDrawn="1"/>
        </p:nvSpPr>
        <p:spPr>
          <a:xfrm flipH="1" flipV="1">
            <a:off x="96838" y="4438650"/>
            <a:ext cx="892175" cy="53975"/>
          </a:xfrm>
          <a:prstGeom prst="rect">
            <a:avLst/>
          </a:prstGeom>
          <a:solidFill>
            <a:srgbClr val="CCE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55" name="矩形 394354"/>
          <p:cNvSpPr/>
          <p:nvPr userDrawn="1"/>
        </p:nvSpPr>
        <p:spPr>
          <a:xfrm flipH="1" flipV="1">
            <a:off x="398463" y="4438650"/>
            <a:ext cx="892175" cy="53975"/>
          </a:xfrm>
          <a:prstGeom prst="rect">
            <a:avLst/>
          </a:prstGeom>
          <a:solidFill>
            <a:srgbClr val="99C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59" name="矩形 394358"/>
          <p:cNvSpPr/>
          <p:nvPr userDrawn="1"/>
        </p:nvSpPr>
        <p:spPr>
          <a:xfrm flipH="1" flipV="1">
            <a:off x="377190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0" name="矩形 394359"/>
          <p:cNvSpPr/>
          <p:nvPr userDrawn="1"/>
        </p:nvSpPr>
        <p:spPr>
          <a:xfrm flipH="1" flipV="1">
            <a:off x="386873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2" name="矩形 394361"/>
          <p:cNvSpPr/>
          <p:nvPr userDrawn="1"/>
        </p:nvSpPr>
        <p:spPr>
          <a:xfrm flipH="1" flipV="1">
            <a:off x="29781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3" name="矩形 394362"/>
          <p:cNvSpPr/>
          <p:nvPr userDrawn="1"/>
        </p:nvSpPr>
        <p:spPr>
          <a:xfrm flipH="1" flipV="1">
            <a:off x="3074988" y="4438650"/>
            <a:ext cx="892175" cy="17463"/>
          </a:xfrm>
          <a:prstGeom prst="rect">
            <a:avLst/>
          </a:prstGeom>
          <a:solidFill>
            <a:srgbClr val="CCE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4" name="矩形 394363"/>
          <p:cNvSpPr/>
          <p:nvPr userDrawn="1"/>
        </p:nvSpPr>
        <p:spPr>
          <a:xfrm flipH="1" flipV="1">
            <a:off x="3273425" y="4438650"/>
            <a:ext cx="892175" cy="17463"/>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5" name="矩形 394364"/>
          <p:cNvSpPr/>
          <p:nvPr userDrawn="1"/>
        </p:nvSpPr>
        <p:spPr>
          <a:xfrm flipH="1" flipV="1">
            <a:off x="317341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6" name="矩形 394365"/>
          <p:cNvSpPr/>
          <p:nvPr userDrawn="1"/>
        </p:nvSpPr>
        <p:spPr>
          <a:xfrm flipH="1" flipV="1">
            <a:off x="337661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7" name="矩形 394366"/>
          <p:cNvSpPr/>
          <p:nvPr userDrawn="1"/>
        </p:nvSpPr>
        <p:spPr>
          <a:xfrm flipH="1" flipV="1">
            <a:off x="3473450" y="4438650"/>
            <a:ext cx="892175" cy="53975"/>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0" name="矩形 394369"/>
          <p:cNvSpPr/>
          <p:nvPr userDrawn="1"/>
        </p:nvSpPr>
        <p:spPr>
          <a:xfrm flipH="1" flipV="1">
            <a:off x="218440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1" name="矩形 394370"/>
          <p:cNvSpPr/>
          <p:nvPr userDrawn="1"/>
        </p:nvSpPr>
        <p:spPr>
          <a:xfrm flipH="1" flipV="1">
            <a:off x="228123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2" name="矩形 394371"/>
          <p:cNvSpPr/>
          <p:nvPr userDrawn="1"/>
        </p:nvSpPr>
        <p:spPr>
          <a:xfrm flipH="1" flipV="1">
            <a:off x="247967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3" name="矩形 394372"/>
          <p:cNvSpPr/>
          <p:nvPr userDrawn="1"/>
        </p:nvSpPr>
        <p:spPr>
          <a:xfrm flipH="1" flipV="1">
            <a:off x="237966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4" name="矩形 394373"/>
          <p:cNvSpPr/>
          <p:nvPr userDrawn="1"/>
        </p:nvSpPr>
        <p:spPr>
          <a:xfrm flipH="1" flipV="1">
            <a:off x="2582863" y="4438650"/>
            <a:ext cx="892175" cy="17463"/>
          </a:xfrm>
          <a:prstGeom prst="rect">
            <a:avLst/>
          </a:prstGeom>
          <a:solidFill>
            <a:schemeClr val="accent1"/>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5" name="矩形 394374"/>
          <p:cNvSpPr/>
          <p:nvPr userDrawn="1"/>
        </p:nvSpPr>
        <p:spPr>
          <a:xfrm flipH="1" flipV="1">
            <a:off x="2679700" y="4438650"/>
            <a:ext cx="892175" cy="17463"/>
          </a:xfrm>
          <a:prstGeom prst="rect">
            <a:avLst/>
          </a:prstGeom>
          <a:solidFill>
            <a:schemeClr val="accent1"/>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6" name="矩形 394375"/>
          <p:cNvSpPr/>
          <p:nvPr userDrawn="1"/>
        </p:nvSpPr>
        <p:spPr>
          <a:xfrm flipH="1" flipV="1">
            <a:off x="2878138" y="442087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8" name="矩形 394377"/>
          <p:cNvSpPr/>
          <p:nvPr userDrawn="1"/>
        </p:nvSpPr>
        <p:spPr>
          <a:xfrm flipH="1" flipV="1">
            <a:off x="13906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9" name="矩形 394378"/>
          <p:cNvSpPr/>
          <p:nvPr userDrawn="1"/>
        </p:nvSpPr>
        <p:spPr>
          <a:xfrm flipH="1" flipV="1">
            <a:off x="1487488" y="443865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82" name="矩形 394381"/>
          <p:cNvSpPr/>
          <p:nvPr userDrawn="1"/>
        </p:nvSpPr>
        <p:spPr>
          <a:xfrm flipH="1" flipV="1">
            <a:off x="1789113" y="443865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83" name="矩形 394382"/>
          <p:cNvSpPr/>
          <p:nvPr userDrawn="1"/>
        </p:nvSpPr>
        <p:spPr>
          <a:xfrm flipH="1" flipV="1">
            <a:off x="18859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85" name="矩形 394384"/>
          <p:cNvSpPr/>
          <p:nvPr userDrawn="1"/>
        </p:nvSpPr>
        <p:spPr>
          <a:xfrm flipH="1" flipV="1">
            <a:off x="1981200" y="4420870"/>
            <a:ext cx="892175" cy="53975"/>
          </a:xfrm>
          <a:prstGeom prst="rect">
            <a:avLst/>
          </a:prstGeom>
          <a:solidFill>
            <a:srgbClr val="66C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pic>
        <p:nvPicPr>
          <p:cNvPr id="3" name="图片 2" descr="logo"/>
          <p:cNvPicPr>
            <a:picLocks noChangeAspect="1"/>
          </p:cNvPicPr>
          <p:nvPr userDrawn="1"/>
        </p:nvPicPr>
        <p:blipFill>
          <a:blip r:embed="rId5"/>
          <a:stretch>
            <a:fillRect/>
          </a:stretch>
        </p:blipFill>
        <p:spPr>
          <a:xfrm>
            <a:off x="371475" y="6012180"/>
            <a:ext cx="2505075" cy="723900"/>
          </a:xfrm>
          <a:prstGeom prst="rect">
            <a:avLst/>
          </a:prstGeom>
        </p:spPr>
      </p:pic>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276350"/>
            <a:ext cx="3886264"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537" y="1276350"/>
            <a:ext cx="3886264"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2263" y="365125"/>
            <a:ext cx="2014538" cy="61595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926828" cy="61595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noFill/>
        <a:effectLst/>
      </p:bgPr>
    </p:bg>
    <p:spTree>
      <p:nvGrpSpPr>
        <p:cNvPr id="1" name=""/>
        <p:cNvGrpSpPr/>
        <p:nvPr/>
      </p:nvGrpSpPr>
      <p:grpSpPr>
        <a:xfrm>
          <a:off x="0" y="0"/>
          <a:ext cx="0" cy="0"/>
          <a:chOff x="0" y="0"/>
          <a:chExt cx="0" cy="0"/>
        </a:xfrm>
      </p:grpSpPr>
      <p:graphicFrame>
        <p:nvGraphicFramePr>
          <p:cNvPr id="9" name="对象 8"/>
          <p:cNvGraphicFramePr/>
          <p:nvPr userDrawn="1"/>
        </p:nvGraphicFramePr>
        <p:xfrm>
          <a:off x="0" y="635"/>
          <a:ext cx="9144000" cy="6922135"/>
        </p:xfrm>
        <a:graphic>
          <a:graphicData uri="http://schemas.openxmlformats.org/presentationml/2006/ole">
            <mc:AlternateContent xmlns:mc="http://schemas.openxmlformats.org/markup-compatibility/2006">
              <mc:Choice xmlns:v="urn:schemas-microsoft-com:vml" Requires="v">
                <p:oleObj spid="_x0000_s6153" r:id="rId3" imgW="7607300" imgH="4895850" progId="Paint.Picture">
                  <p:embed/>
                </p:oleObj>
              </mc:Choice>
              <mc:Fallback>
                <p:oleObj r:id="rId3" imgW="7607300" imgH="4895850" progId="Paint.Picture">
                  <p:embed/>
                  <p:pic>
                    <p:nvPicPr>
                      <p:cNvPr id="0" name="图片 9"/>
                      <p:cNvPicPr/>
                      <p:nvPr/>
                    </p:nvPicPr>
                    <p:blipFill>
                      <a:blip r:embed="rId4"/>
                      <a:stretch>
                        <a:fillRect/>
                      </a:stretch>
                    </p:blipFill>
                    <p:spPr>
                      <a:xfrm>
                        <a:off x="0" y="635"/>
                        <a:ext cx="9144000" cy="6922135"/>
                      </a:xfrm>
                      <a:prstGeom prst="rect">
                        <a:avLst/>
                      </a:prstGeom>
                    </p:spPr>
                  </p:pic>
                </p:oleObj>
              </mc:Fallback>
            </mc:AlternateContent>
          </a:graphicData>
        </a:graphic>
      </p:graphicFrame>
      <p:sp>
        <p:nvSpPr>
          <p:cNvPr id="394315" name="矩形 394314"/>
          <p:cNvSpPr/>
          <p:nvPr userDrawn="1"/>
        </p:nvSpPr>
        <p:spPr>
          <a:xfrm flipH="1" flipV="1">
            <a:off x="23812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16" name="矩形 394315"/>
          <p:cNvSpPr/>
          <p:nvPr userDrawn="1"/>
        </p:nvSpPr>
        <p:spPr>
          <a:xfrm flipH="1" flipV="1">
            <a:off x="247808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24" name="矩形 394323"/>
          <p:cNvSpPr/>
          <p:nvPr userDrawn="1"/>
        </p:nvSpPr>
        <p:spPr>
          <a:xfrm flipH="1" flipV="1">
            <a:off x="267652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26" name="矩形 394325"/>
          <p:cNvSpPr/>
          <p:nvPr userDrawn="1"/>
        </p:nvSpPr>
        <p:spPr>
          <a:xfrm flipH="1" flipV="1">
            <a:off x="257651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2" name="矩形 394331"/>
          <p:cNvSpPr/>
          <p:nvPr userDrawn="1"/>
        </p:nvSpPr>
        <p:spPr>
          <a:xfrm flipH="1" flipV="1">
            <a:off x="2876550" y="4438650"/>
            <a:ext cx="892175" cy="17463"/>
          </a:xfrm>
          <a:prstGeom prst="rect">
            <a:avLst/>
          </a:prstGeom>
          <a:solidFill>
            <a:srgbClr val="F8F8F8"/>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3" name="矩形 394332"/>
          <p:cNvSpPr/>
          <p:nvPr userDrawn="1"/>
        </p:nvSpPr>
        <p:spPr>
          <a:xfrm flipH="1">
            <a:off x="2771775" y="4508500"/>
            <a:ext cx="892175" cy="17463"/>
          </a:xfrm>
          <a:prstGeom prst="rect">
            <a:avLst/>
          </a:prstGeom>
          <a:solidFill>
            <a:srgbClr val="F8F8F8"/>
          </a:solidFill>
          <a:ln w="9525">
            <a:noFill/>
          </a:ln>
        </p:spPr>
        <p:txBody>
          <a:bodyPr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4" name="矩形 394333"/>
          <p:cNvSpPr/>
          <p:nvPr userDrawn="1"/>
        </p:nvSpPr>
        <p:spPr>
          <a:xfrm flipH="1">
            <a:off x="2671763" y="4510088"/>
            <a:ext cx="892175" cy="17462"/>
          </a:xfrm>
          <a:prstGeom prst="rect">
            <a:avLst/>
          </a:prstGeom>
          <a:solidFill>
            <a:srgbClr val="F8F8F8"/>
          </a:solidFill>
          <a:ln w="9525">
            <a:noFill/>
          </a:ln>
        </p:spPr>
        <p:txBody>
          <a:bodyPr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5" name="矩形 394334"/>
          <p:cNvSpPr/>
          <p:nvPr userDrawn="1"/>
        </p:nvSpPr>
        <p:spPr>
          <a:xfrm flipH="1" flipV="1">
            <a:off x="158750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6" name="矩形 394335"/>
          <p:cNvSpPr/>
          <p:nvPr userDrawn="1"/>
        </p:nvSpPr>
        <p:spPr>
          <a:xfrm flipH="1" flipV="1">
            <a:off x="1684338" y="4438650"/>
            <a:ext cx="892175" cy="17463"/>
          </a:xfrm>
          <a:prstGeom prst="rect">
            <a:avLst/>
          </a:prstGeom>
          <a:solidFill>
            <a:srgbClr val="CCE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7" name="矩形 394336"/>
          <p:cNvSpPr/>
          <p:nvPr userDrawn="1"/>
        </p:nvSpPr>
        <p:spPr>
          <a:xfrm flipH="1" flipV="1">
            <a:off x="1882775" y="4438650"/>
            <a:ext cx="892175" cy="17463"/>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8" name="矩形 394337"/>
          <p:cNvSpPr/>
          <p:nvPr userDrawn="1"/>
        </p:nvSpPr>
        <p:spPr>
          <a:xfrm flipH="1" flipV="1">
            <a:off x="178276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9" name="矩形 394338"/>
          <p:cNvSpPr/>
          <p:nvPr userDrawn="1"/>
        </p:nvSpPr>
        <p:spPr>
          <a:xfrm flipH="1" flipV="1">
            <a:off x="198596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0" name="矩形 394339"/>
          <p:cNvSpPr/>
          <p:nvPr userDrawn="1"/>
        </p:nvSpPr>
        <p:spPr>
          <a:xfrm flipH="1" flipV="1">
            <a:off x="2082800" y="4438650"/>
            <a:ext cx="892175" cy="17463"/>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1" name="矩形 394340"/>
          <p:cNvSpPr/>
          <p:nvPr userDrawn="1"/>
        </p:nvSpPr>
        <p:spPr>
          <a:xfrm flipH="1" flipV="1">
            <a:off x="228123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2" name="矩形 394341"/>
          <p:cNvSpPr/>
          <p:nvPr userDrawn="1"/>
        </p:nvSpPr>
        <p:spPr>
          <a:xfrm flipH="1" flipV="1">
            <a:off x="218122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3" name="矩形 394342"/>
          <p:cNvSpPr/>
          <p:nvPr userDrawn="1"/>
        </p:nvSpPr>
        <p:spPr>
          <a:xfrm flipH="1" flipV="1">
            <a:off x="7937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4" name="矩形 394343"/>
          <p:cNvSpPr/>
          <p:nvPr userDrawn="1"/>
        </p:nvSpPr>
        <p:spPr>
          <a:xfrm flipH="1" flipV="1">
            <a:off x="89058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5" name="矩形 394344"/>
          <p:cNvSpPr/>
          <p:nvPr userDrawn="1"/>
        </p:nvSpPr>
        <p:spPr>
          <a:xfrm flipH="1" flipV="1">
            <a:off x="108902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6" name="矩形 394345"/>
          <p:cNvSpPr/>
          <p:nvPr userDrawn="1"/>
        </p:nvSpPr>
        <p:spPr>
          <a:xfrm flipH="1" flipV="1">
            <a:off x="989013" y="443865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9" name="矩形 394348"/>
          <p:cNvSpPr/>
          <p:nvPr userDrawn="1"/>
        </p:nvSpPr>
        <p:spPr>
          <a:xfrm flipH="1" flipV="1">
            <a:off x="148748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52" name="矩形 394351"/>
          <p:cNvSpPr/>
          <p:nvPr userDrawn="1"/>
        </p:nvSpPr>
        <p:spPr>
          <a:xfrm flipH="1" flipV="1">
            <a:off x="96838" y="4438650"/>
            <a:ext cx="892175" cy="53975"/>
          </a:xfrm>
          <a:prstGeom prst="rect">
            <a:avLst/>
          </a:prstGeom>
          <a:solidFill>
            <a:srgbClr val="CCE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55" name="矩形 394354"/>
          <p:cNvSpPr/>
          <p:nvPr userDrawn="1"/>
        </p:nvSpPr>
        <p:spPr>
          <a:xfrm flipH="1" flipV="1">
            <a:off x="398463" y="4438650"/>
            <a:ext cx="892175" cy="53975"/>
          </a:xfrm>
          <a:prstGeom prst="rect">
            <a:avLst/>
          </a:prstGeom>
          <a:solidFill>
            <a:srgbClr val="99C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59" name="矩形 394358"/>
          <p:cNvSpPr/>
          <p:nvPr userDrawn="1"/>
        </p:nvSpPr>
        <p:spPr>
          <a:xfrm flipH="1" flipV="1">
            <a:off x="377190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0" name="矩形 394359"/>
          <p:cNvSpPr/>
          <p:nvPr userDrawn="1"/>
        </p:nvSpPr>
        <p:spPr>
          <a:xfrm flipH="1" flipV="1">
            <a:off x="386873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2" name="矩形 394361"/>
          <p:cNvSpPr/>
          <p:nvPr userDrawn="1"/>
        </p:nvSpPr>
        <p:spPr>
          <a:xfrm flipH="1" flipV="1">
            <a:off x="29781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3" name="矩形 394362"/>
          <p:cNvSpPr/>
          <p:nvPr userDrawn="1"/>
        </p:nvSpPr>
        <p:spPr>
          <a:xfrm flipH="1" flipV="1">
            <a:off x="3074988" y="4438650"/>
            <a:ext cx="892175" cy="17463"/>
          </a:xfrm>
          <a:prstGeom prst="rect">
            <a:avLst/>
          </a:prstGeom>
          <a:solidFill>
            <a:srgbClr val="CCE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4" name="矩形 394363"/>
          <p:cNvSpPr/>
          <p:nvPr userDrawn="1"/>
        </p:nvSpPr>
        <p:spPr>
          <a:xfrm flipH="1" flipV="1">
            <a:off x="3273425" y="4438650"/>
            <a:ext cx="892175" cy="17463"/>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5" name="矩形 394364"/>
          <p:cNvSpPr/>
          <p:nvPr userDrawn="1"/>
        </p:nvSpPr>
        <p:spPr>
          <a:xfrm flipH="1" flipV="1">
            <a:off x="317341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6" name="矩形 394365"/>
          <p:cNvSpPr/>
          <p:nvPr userDrawn="1"/>
        </p:nvSpPr>
        <p:spPr>
          <a:xfrm flipH="1" flipV="1">
            <a:off x="337661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7" name="矩形 394366"/>
          <p:cNvSpPr/>
          <p:nvPr userDrawn="1"/>
        </p:nvSpPr>
        <p:spPr>
          <a:xfrm flipH="1" flipV="1">
            <a:off x="3473450" y="4438650"/>
            <a:ext cx="892175" cy="53975"/>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0" name="矩形 394369"/>
          <p:cNvSpPr/>
          <p:nvPr userDrawn="1"/>
        </p:nvSpPr>
        <p:spPr>
          <a:xfrm flipH="1" flipV="1">
            <a:off x="218440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1" name="矩形 394370"/>
          <p:cNvSpPr/>
          <p:nvPr userDrawn="1"/>
        </p:nvSpPr>
        <p:spPr>
          <a:xfrm flipH="1" flipV="1">
            <a:off x="228123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2" name="矩形 394371"/>
          <p:cNvSpPr/>
          <p:nvPr userDrawn="1"/>
        </p:nvSpPr>
        <p:spPr>
          <a:xfrm flipH="1" flipV="1">
            <a:off x="247967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3" name="矩形 394372"/>
          <p:cNvSpPr/>
          <p:nvPr userDrawn="1"/>
        </p:nvSpPr>
        <p:spPr>
          <a:xfrm flipH="1" flipV="1">
            <a:off x="237966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4" name="矩形 394373"/>
          <p:cNvSpPr/>
          <p:nvPr userDrawn="1"/>
        </p:nvSpPr>
        <p:spPr>
          <a:xfrm flipH="1" flipV="1">
            <a:off x="2582863" y="4438650"/>
            <a:ext cx="892175" cy="17463"/>
          </a:xfrm>
          <a:prstGeom prst="rect">
            <a:avLst/>
          </a:prstGeom>
          <a:solidFill>
            <a:schemeClr val="accent1"/>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5" name="矩形 394374"/>
          <p:cNvSpPr/>
          <p:nvPr userDrawn="1"/>
        </p:nvSpPr>
        <p:spPr>
          <a:xfrm flipH="1" flipV="1">
            <a:off x="2679700" y="4438650"/>
            <a:ext cx="892175" cy="17463"/>
          </a:xfrm>
          <a:prstGeom prst="rect">
            <a:avLst/>
          </a:prstGeom>
          <a:solidFill>
            <a:schemeClr val="accent1"/>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6" name="矩形 394375"/>
          <p:cNvSpPr/>
          <p:nvPr userDrawn="1"/>
        </p:nvSpPr>
        <p:spPr>
          <a:xfrm flipH="1" flipV="1">
            <a:off x="2878138" y="442087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8" name="矩形 394377"/>
          <p:cNvSpPr/>
          <p:nvPr userDrawn="1"/>
        </p:nvSpPr>
        <p:spPr>
          <a:xfrm flipH="1" flipV="1">
            <a:off x="13906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9" name="矩形 394378"/>
          <p:cNvSpPr/>
          <p:nvPr userDrawn="1"/>
        </p:nvSpPr>
        <p:spPr>
          <a:xfrm flipH="1" flipV="1">
            <a:off x="1487488" y="443865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82" name="矩形 394381"/>
          <p:cNvSpPr/>
          <p:nvPr userDrawn="1"/>
        </p:nvSpPr>
        <p:spPr>
          <a:xfrm flipH="1" flipV="1">
            <a:off x="1789113" y="443865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83" name="矩形 394382"/>
          <p:cNvSpPr/>
          <p:nvPr userDrawn="1"/>
        </p:nvSpPr>
        <p:spPr>
          <a:xfrm flipH="1" flipV="1">
            <a:off x="18859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85" name="矩形 394384"/>
          <p:cNvSpPr/>
          <p:nvPr userDrawn="1"/>
        </p:nvSpPr>
        <p:spPr>
          <a:xfrm flipH="1" flipV="1">
            <a:off x="1981200" y="4420870"/>
            <a:ext cx="892175" cy="53975"/>
          </a:xfrm>
          <a:prstGeom prst="rect">
            <a:avLst/>
          </a:prstGeom>
          <a:solidFill>
            <a:srgbClr val="66C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pic>
        <p:nvPicPr>
          <p:cNvPr id="3" name="图片 2" descr="logo"/>
          <p:cNvPicPr>
            <a:picLocks noChangeAspect="1"/>
          </p:cNvPicPr>
          <p:nvPr userDrawn="1"/>
        </p:nvPicPr>
        <p:blipFill>
          <a:blip r:embed="rId5"/>
          <a:stretch>
            <a:fillRect/>
          </a:stretch>
        </p:blipFill>
        <p:spPr>
          <a:xfrm>
            <a:off x="371475" y="6012180"/>
            <a:ext cx="2505075" cy="723900"/>
          </a:xfrm>
          <a:prstGeom prst="rect">
            <a:avLst/>
          </a:prstGeom>
        </p:spPr>
      </p:pic>
    </p:spTree>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276350"/>
            <a:ext cx="3886264"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537" y="1276350"/>
            <a:ext cx="3886264"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2263" y="365125"/>
            <a:ext cx="2014538" cy="61595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926828" cy="61595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noFill/>
        <a:effectLst/>
      </p:bgPr>
    </p:bg>
    <p:spTree>
      <p:nvGrpSpPr>
        <p:cNvPr id="1" name=""/>
        <p:cNvGrpSpPr/>
        <p:nvPr/>
      </p:nvGrpSpPr>
      <p:grpSpPr>
        <a:xfrm>
          <a:off x="0" y="0"/>
          <a:ext cx="0" cy="0"/>
          <a:chOff x="0" y="0"/>
          <a:chExt cx="0" cy="0"/>
        </a:xfrm>
      </p:grpSpPr>
      <p:graphicFrame>
        <p:nvGraphicFramePr>
          <p:cNvPr id="9" name="对象 8"/>
          <p:cNvGraphicFramePr/>
          <p:nvPr userDrawn="1"/>
        </p:nvGraphicFramePr>
        <p:xfrm>
          <a:off x="0" y="635"/>
          <a:ext cx="9144000" cy="6922135"/>
        </p:xfrm>
        <a:graphic>
          <a:graphicData uri="http://schemas.openxmlformats.org/presentationml/2006/ole">
            <mc:AlternateContent xmlns:mc="http://schemas.openxmlformats.org/markup-compatibility/2006">
              <mc:Choice xmlns:v="urn:schemas-microsoft-com:vml" Requires="v">
                <p:oleObj spid="_x0000_s8201" r:id="rId3" imgW="7607300" imgH="4895850" progId="Paint.Picture">
                  <p:embed/>
                </p:oleObj>
              </mc:Choice>
              <mc:Fallback>
                <p:oleObj r:id="rId3" imgW="7607300" imgH="4895850" progId="Paint.Picture">
                  <p:embed/>
                  <p:pic>
                    <p:nvPicPr>
                      <p:cNvPr id="0" name="图片 9"/>
                      <p:cNvPicPr/>
                      <p:nvPr/>
                    </p:nvPicPr>
                    <p:blipFill>
                      <a:blip r:embed="rId4"/>
                      <a:stretch>
                        <a:fillRect/>
                      </a:stretch>
                    </p:blipFill>
                    <p:spPr>
                      <a:xfrm>
                        <a:off x="0" y="635"/>
                        <a:ext cx="9144000" cy="6922135"/>
                      </a:xfrm>
                      <a:prstGeom prst="rect">
                        <a:avLst/>
                      </a:prstGeom>
                    </p:spPr>
                  </p:pic>
                </p:oleObj>
              </mc:Fallback>
            </mc:AlternateContent>
          </a:graphicData>
        </a:graphic>
      </p:graphicFrame>
      <p:sp>
        <p:nvSpPr>
          <p:cNvPr id="394315" name="矩形 394314"/>
          <p:cNvSpPr/>
          <p:nvPr userDrawn="1"/>
        </p:nvSpPr>
        <p:spPr>
          <a:xfrm flipH="1" flipV="1">
            <a:off x="23812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16" name="矩形 394315"/>
          <p:cNvSpPr/>
          <p:nvPr userDrawn="1"/>
        </p:nvSpPr>
        <p:spPr>
          <a:xfrm flipH="1" flipV="1">
            <a:off x="247808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24" name="矩形 394323"/>
          <p:cNvSpPr/>
          <p:nvPr userDrawn="1"/>
        </p:nvSpPr>
        <p:spPr>
          <a:xfrm flipH="1" flipV="1">
            <a:off x="267652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26" name="矩形 394325"/>
          <p:cNvSpPr/>
          <p:nvPr userDrawn="1"/>
        </p:nvSpPr>
        <p:spPr>
          <a:xfrm flipH="1" flipV="1">
            <a:off x="257651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2" name="矩形 394331"/>
          <p:cNvSpPr/>
          <p:nvPr userDrawn="1"/>
        </p:nvSpPr>
        <p:spPr>
          <a:xfrm flipH="1" flipV="1">
            <a:off x="2876550" y="4438650"/>
            <a:ext cx="892175" cy="17463"/>
          </a:xfrm>
          <a:prstGeom prst="rect">
            <a:avLst/>
          </a:prstGeom>
          <a:solidFill>
            <a:srgbClr val="F8F8F8"/>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3" name="矩形 394332"/>
          <p:cNvSpPr/>
          <p:nvPr userDrawn="1"/>
        </p:nvSpPr>
        <p:spPr>
          <a:xfrm flipH="1">
            <a:off x="2771775" y="4508500"/>
            <a:ext cx="892175" cy="17463"/>
          </a:xfrm>
          <a:prstGeom prst="rect">
            <a:avLst/>
          </a:prstGeom>
          <a:solidFill>
            <a:srgbClr val="F8F8F8"/>
          </a:solidFill>
          <a:ln w="9525">
            <a:noFill/>
          </a:ln>
        </p:spPr>
        <p:txBody>
          <a:bodyPr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4" name="矩形 394333"/>
          <p:cNvSpPr/>
          <p:nvPr userDrawn="1"/>
        </p:nvSpPr>
        <p:spPr>
          <a:xfrm flipH="1">
            <a:off x="2671763" y="4510088"/>
            <a:ext cx="892175" cy="17462"/>
          </a:xfrm>
          <a:prstGeom prst="rect">
            <a:avLst/>
          </a:prstGeom>
          <a:solidFill>
            <a:srgbClr val="F8F8F8"/>
          </a:solidFill>
          <a:ln w="9525">
            <a:noFill/>
          </a:ln>
        </p:spPr>
        <p:txBody>
          <a:bodyPr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5" name="矩形 394334"/>
          <p:cNvSpPr/>
          <p:nvPr userDrawn="1"/>
        </p:nvSpPr>
        <p:spPr>
          <a:xfrm flipH="1" flipV="1">
            <a:off x="158750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6" name="矩形 394335"/>
          <p:cNvSpPr/>
          <p:nvPr userDrawn="1"/>
        </p:nvSpPr>
        <p:spPr>
          <a:xfrm flipH="1" flipV="1">
            <a:off x="1684338" y="4438650"/>
            <a:ext cx="892175" cy="17463"/>
          </a:xfrm>
          <a:prstGeom prst="rect">
            <a:avLst/>
          </a:prstGeom>
          <a:solidFill>
            <a:srgbClr val="CCE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7" name="矩形 394336"/>
          <p:cNvSpPr/>
          <p:nvPr userDrawn="1"/>
        </p:nvSpPr>
        <p:spPr>
          <a:xfrm flipH="1" flipV="1">
            <a:off x="1882775" y="4438650"/>
            <a:ext cx="892175" cy="17463"/>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8" name="矩形 394337"/>
          <p:cNvSpPr/>
          <p:nvPr userDrawn="1"/>
        </p:nvSpPr>
        <p:spPr>
          <a:xfrm flipH="1" flipV="1">
            <a:off x="178276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9" name="矩形 394338"/>
          <p:cNvSpPr/>
          <p:nvPr userDrawn="1"/>
        </p:nvSpPr>
        <p:spPr>
          <a:xfrm flipH="1" flipV="1">
            <a:off x="198596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0" name="矩形 394339"/>
          <p:cNvSpPr/>
          <p:nvPr userDrawn="1"/>
        </p:nvSpPr>
        <p:spPr>
          <a:xfrm flipH="1" flipV="1">
            <a:off x="2082800" y="4438650"/>
            <a:ext cx="892175" cy="17463"/>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1" name="矩形 394340"/>
          <p:cNvSpPr/>
          <p:nvPr userDrawn="1"/>
        </p:nvSpPr>
        <p:spPr>
          <a:xfrm flipH="1" flipV="1">
            <a:off x="228123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2" name="矩形 394341"/>
          <p:cNvSpPr/>
          <p:nvPr userDrawn="1"/>
        </p:nvSpPr>
        <p:spPr>
          <a:xfrm flipH="1" flipV="1">
            <a:off x="218122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3" name="矩形 394342"/>
          <p:cNvSpPr/>
          <p:nvPr userDrawn="1"/>
        </p:nvSpPr>
        <p:spPr>
          <a:xfrm flipH="1" flipV="1">
            <a:off x="7937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4" name="矩形 394343"/>
          <p:cNvSpPr/>
          <p:nvPr userDrawn="1"/>
        </p:nvSpPr>
        <p:spPr>
          <a:xfrm flipH="1" flipV="1">
            <a:off x="89058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5" name="矩形 394344"/>
          <p:cNvSpPr/>
          <p:nvPr userDrawn="1"/>
        </p:nvSpPr>
        <p:spPr>
          <a:xfrm flipH="1" flipV="1">
            <a:off x="108902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6" name="矩形 394345"/>
          <p:cNvSpPr/>
          <p:nvPr userDrawn="1"/>
        </p:nvSpPr>
        <p:spPr>
          <a:xfrm flipH="1" flipV="1">
            <a:off x="989013" y="443865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9" name="矩形 394348"/>
          <p:cNvSpPr/>
          <p:nvPr userDrawn="1"/>
        </p:nvSpPr>
        <p:spPr>
          <a:xfrm flipH="1" flipV="1">
            <a:off x="148748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52" name="矩形 394351"/>
          <p:cNvSpPr/>
          <p:nvPr userDrawn="1"/>
        </p:nvSpPr>
        <p:spPr>
          <a:xfrm flipH="1" flipV="1">
            <a:off x="96838" y="4438650"/>
            <a:ext cx="892175" cy="53975"/>
          </a:xfrm>
          <a:prstGeom prst="rect">
            <a:avLst/>
          </a:prstGeom>
          <a:solidFill>
            <a:srgbClr val="CCE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55" name="矩形 394354"/>
          <p:cNvSpPr/>
          <p:nvPr userDrawn="1"/>
        </p:nvSpPr>
        <p:spPr>
          <a:xfrm flipH="1" flipV="1">
            <a:off x="398463" y="4438650"/>
            <a:ext cx="892175" cy="53975"/>
          </a:xfrm>
          <a:prstGeom prst="rect">
            <a:avLst/>
          </a:prstGeom>
          <a:solidFill>
            <a:srgbClr val="99C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59" name="矩形 394358"/>
          <p:cNvSpPr/>
          <p:nvPr userDrawn="1"/>
        </p:nvSpPr>
        <p:spPr>
          <a:xfrm flipH="1" flipV="1">
            <a:off x="377190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0" name="矩形 394359"/>
          <p:cNvSpPr/>
          <p:nvPr userDrawn="1"/>
        </p:nvSpPr>
        <p:spPr>
          <a:xfrm flipH="1" flipV="1">
            <a:off x="386873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2" name="矩形 394361"/>
          <p:cNvSpPr/>
          <p:nvPr userDrawn="1"/>
        </p:nvSpPr>
        <p:spPr>
          <a:xfrm flipH="1" flipV="1">
            <a:off x="29781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3" name="矩形 394362"/>
          <p:cNvSpPr/>
          <p:nvPr userDrawn="1"/>
        </p:nvSpPr>
        <p:spPr>
          <a:xfrm flipH="1" flipV="1">
            <a:off x="3074988" y="4438650"/>
            <a:ext cx="892175" cy="17463"/>
          </a:xfrm>
          <a:prstGeom prst="rect">
            <a:avLst/>
          </a:prstGeom>
          <a:solidFill>
            <a:srgbClr val="CCE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4" name="矩形 394363"/>
          <p:cNvSpPr/>
          <p:nvPr userDrawn="1"/>
        </p:nvSpPr>
        <p:spPr>
          <a:xfrm flipH="1" flipV="1">
            <a:off x="3273425" y="4438650"/>
            <a:ext cx="892175" cy="17463"/>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5" name="矩形 394364"/>
          <p:cNvSpPr/>
          <p:nvPr userDrawn="1"/>
        </p:nvSpPr>
        <p:spPr>
          <a:xfrm flipH="1" flipV="1">
            <a:off x="317341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6" name="矩形 394365"/>
          <p:cNvSpPr/>
          <p:nvPr userDrawn="1"/>
        </p:nvSpPr>
        <p:spPr>
          <a:xfrm flipH="1" flipV="1">
            <a:off x="337661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7" name="矩形 394366"/>
          <p:cNvSpPr/>
          <p:nvPr userDrawn="1"/>
        </p:nvSpPr>
        <p:spPr>
          <a:xfrm flipH="1" flipV="1">
            <a:off x="3473450" y="4438650"/>
            <a:ext cx="892175" cy="53975"/>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0" name="矩形 394369"/>
          <p:cNvSpPr/>
          <p:nvPr userDrawn="1"/>
        </p:nvSpPr>
        <p:spPr>
          <a:xfrm flipH="1" flipV="1">
            <a:off x="218440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1" name="矩形 394370"/>
          <p:cNvSpPr/>
          <p:nvPr userDrawn="1"/>
        </p:nvSpPr>
        <p:spPr>
          <a:xfrm flipH="1" flipV="1">
            <a:off x="228123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2" name="矩形 394371"/>
          <p:cNvSpPr/>
          <p:nvPr userDrawn="1"/>
        </p:nvSpPr>
        <p:spPr>
          <a:xfrm flipH="1" flipV="1">
            <a:off x="247967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3" name="矩形 394372"/>
          <p:cNvSpPr/>
          <p:nvPr userDrawn="1"/>
        </p:nvSpPr>
        <p:spPr>
          <a:xfrm flipH="1" flipV="1">
            <a:off x="237966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4" name="矩形 394373"/>
          <p:cNvSpPr/>
          <p:nvPr userDrawn="1"/>
        </p:nvSpPr>
        <p:spPr>
          <a:xfrm flipH="1" flipV="1">
            <a:off x="2582863" y="4438650"/>
            <a:ext cx="892175" cy="17463"/>
          </a:xfrm>
          <a:prstGeom prst="rect">
            <a:avLst/>
          </a:prstGeom>
          <a:solidFill>
            <a:schemeClr val="accent1"/>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5" name="矩形 394374"/>
          <p:cNvSpPr/>
          <p:nvPr userDrawn="1"/>
        </p:nvSpPr>
        <p:spPr>
          <a:xfrm flipH="1" flipV="1">
            <a:off x="2679700" y="4438650"/>
            <a:ext cx="892175" cy="17463"/>
          </a:xfrm>
          <a:prstGeom prst="rect">
            <a:avLst/>
          </a:prstGeom>
          <a:solidFill>
            <a:schemeClr val="accent1"/>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6" name="矩形 394375"/>
          <p:cNvSpPr/>
          <p:nvPr userDrawn="1"/>
        </p:nvSpPr>
        <p:spPr>
          <a:xfrm flipH="1" flipV="1">
            <a:off x="2878138" y="442087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8" name="矩形 394377"/>
          <p:cNvSpPr/>
          <p:nvPr userDrawn="1"/>
        </p:nvSpPr>
        <p:spPr>
          <a:xfrm flipH="1" flipV="1">
            <a:off x="13906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9" name="矩形 394378"/>
          <p:cNvSpPr/>
          <p:nvPr userDrawn="1"/>
        </p:nvSpPr>
        <p:spPr>
          <a:xfrm flipH="1" flipV="1">
            <a:off x="1487488" y="443865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82" name="矩形 394381"/>
          <p:cNvSpPr/>
          <p:nvPr userDrawn="1"/>
        </p:nvSpPr>
        <p:spPr>
          <a:xfrm flipH="1" flipV="1">
            <a:off x="1789113" y="443865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83" name="矩形 394382"/>
          <p:cNvSpPr/>
          <p:nvPr userDrawn="1"/>
        </p:nvSpPr>
        <p:spPr>
          <a:xfrm flipH="1" flipV="1">
            <a:off x="18859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85" name="矩形 394384"/>
          <p:cNvSpPr/>
          <p:nvPr userDrawn="1"/>
        </p:nvSpPr>
        <p:spPr>
          <a:xfrm flipH="1" flipV="1">
            <a:off x="1981200" y="4420870"/>
            <a:ext cx="892175" cy="53975"/>
          </a:xfrm>
          <a:prstGeom prst="rect">
            <a:avLst/>
          </a:prstGeom>
          <a:solidFill>
            <a:srgbClr val="66C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pic>
        <p:nvPicPr>
          <p:cNvPr id="3" name="图片 2" descr="logo"/>
          <p:cNvPicPr>
            <a:picLocks noChangeAspect="1"/>
          </p:cNvPicPr>
          <p:nvPr userDrawn="1"/>
        </p:nvPicPr>
        <p:blipFill>
          <a:blip r:embed="rId5"/>
          <a:stretch>
            <a:fillRect/>
          </a:stretch>
        </p:blipFill>
        <p:spPr>
          <a:xfrm>
            <a:off x="371475" y="6012180"/>
            <a:ext cx="2505075" cy="723900"/>
          </a:xfrm>
          <a:prstGeom prst="rect">
            <a:avLst/>
          </a:prstGeom>
        </p:spPr>
      </p:pic>
    </p:spTree>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276350"/>
            <a:ext cx="3886264"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537" y="1276350"/>
            <a:ext cx="3886264"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276350"/>
            <a:ext cx="3886264"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537" y="1276350"/>
            <a:ext cx="3886264"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2263" y="365125"/>
            <a:ext cx="2014538" cy="61595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926828" cy="61595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noFill/>
        <a:effectLst/>
      </p:bgPr>
    </p:bg>
    <p:spTree>
      <p:nvGrpSpPr>
        <p:cNvPr id="1" name=""/>
        <p:cNvGrpSpPr/>
        <p:nvPr/>
      </p:nvGrpSpPr>
      <p:grpSpPr>
        <a:xfrm>
          <a:off x="0" y="0"/>
          <a:ext cx="0" cy="0"/>
          <a:chOff x="0" y="0"/>
          <a:chExt cx="0" cy="0"/>
        </a:xfrm>
      </p:grpSpPr>
      <p:graphicFrame>
        <p:nvGraphicFramePr>
          <p:cNvPr id="9" name="对象 8"/>
          <p:cNvGraphicFramePr/>
          <p:nvPr userDrawn="1"/>
        </p:nvGraphicFramePr>
        <p:xfrm>
          <a:off x="0" y="635"/>
          <a:ext cx="9144000" cy="6922135"/>
        </p:xfrm>
        <a:graphic>
          <a:graphicData uri="http://schemas.openxmlformats.org/presentationml/2006/ole">
            <mc:AlternateContent xmlns:mc="http://schemas.openxmlformats.org/markup-compatibility/2006">
              <mc:Choice xmlns:v="urn:schemas-microsoft-com:vml" Requires="v">
                <p:oleObj spid="_x0000_s10249" r:id="rId3" imgW="7607300" imgH="4895850" progId="Paint.Picture">
                  <p:embed/>
                </p:oleObj>
              </mc:Choice>
              <mc:Fallback>
                <p:oleObj r:id="rId3" imgW="7607300" imgH="4895850" progId="Paint.Picture">
                  <p:embed/>
                  <p:pic>
                    <p:nvPicPr>
                      <p:cNvPr id="0" name="图片 9"/>
                      <p:cNvPicPr/>
                      <p:nvPr/>
                    </p:nvPicPr>
                    <p:blipFill>
                      <a:blip r:embed="rId4"/>
                      <a:stretch>
                        <a:fillRect/>
                      </a:stretch>
                    </p:blipFill>
                    <p:spPr>
                      <a:xfrm>
                        <a:off x="0" y="635"/>
                        <a:ext cx="9144000" cy="6922135"/>
                      </a:xfrm>
                      <a:prstGeom prst="rect">
                        <a:avLst/>
                      </a:prstGeom>
                    </p:spPr>
                  </p:pic>
                </p:oleObj>
              </mc:Fallback>
            </mc:AlternateContent>
          </a:graphicData>
        </a:graphic>
      </p:graphicFrame>
      <p:sp>
        <p:nvSpPr>
          <p:cNvPr id="394315" name="矩形 394314"/>
          <p:cNvSpPr/>
          <p:nvPr userDrawn="1"/>
        </p:nvSpPr>
        <p:spPr>
          <a:xfrm flipH="1" flipV="1">
            <a:off x="23812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16" name="矩形 394315"/>
          <p:cNvSpPr/>
          <p:nvPr userDrawn="1"/>
        </p:nvSpPr>
        <p:spPr>
          <a:xfrm flipH="1" flipV="1">
            <a:off x="247808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24" name="矩形 394323"/>
          <p:cNvSpPr/>
          <p:nvPr userDrawn="1"/>
        </p:nvSpPr>
        <p:spPr>
          <a:xfrm flipH="1" flipV="1">
            <a:off x="267652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26" name="矩形 394325"/>
          <p:cNvSpPr/>
          <p:nvPr userDrawn="1"/>
        </p:nvSpPr>
        <p:spPr>
          <a:xfrm flipH="1" flipV="1">
            <a:off x="257651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2" name="矩形 394331"/>
          <p:cNvSpPr/>
          <p:nvPr userDrawn="1"/>
        </p:nvSpPr>
        <p:spPr>
          <a:xfrm flipH="1" flipV="1">
            <a:off x="2876550" y="4438650"/>
            <a:ext cx="892175" cy="17463"/>
          </a:xfrm>
          <a:prstGeom prst="rect">
            <a:avLst/>
          </a:prstGeom>
          <a:solidFill>
            <a:srgbClr val="F8F8F8"/>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3" name="矩形 394332"/>
          <p:cNvSpPr/>
          <p:nvPr userDrawn="1"/>
        </p:nvSpPr>
        <p:spPr>
          <a:xfrm flipH="1">
            <a:off x="2771775" y="4508500"/>
            <a:ext cx="892175" cy="17463"/>
          </a:xfrm>
          <a:prstGeom prst="rect">
            <a:avLst/>
          </a:prstGeom>
          <a:solidFill>
            <a:srgbClr val="F8F8F8"/>
          </a:solidFill>
          <a:ln w="9525">
            <a:noFill/>
          </a:ln>
        </p:spPr>
        <p:txBody>
          <a:bodyPr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4" name="矩形 394333"/>
          <p:cNvSpPr/>
          <p:nvPr userDrawn="1"/>
        </p:nvSpPr>
        <p:spPr>
          <a:xfrm flipH="1">
            <a:off x="2671763" y="4510088"/>
            <a:ext cx="892175" cy="17462"/>
          </a:xfrm>
          <a:prstGeom prst="rect">
            <a:avLst/>
          </a:prstGeom>
          <a:solidFill>
            <a:srgbClr val="F8F8F8"/>
          </a:solidFill>
          <a:ln w="9525">
            <a:noFill/>
          </a:ln>
        </p:spPr>
        <p:txBody>
          <a:bodyPr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5" name="矩形 394334"/>
          <p:cNvSpPr/>
          <p:nvPr userDrawn="1"/>
        </p:nvSpPr>
        <p:spPr>
          <a:xfrm flipH="1" flipV="1">
            <a:off x="158750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6" name="矩形 394335"/>
          <p:cNvSpPr/>
          <p:nvPr userDrawn="1"/>
        </p:nvSpPr>
        <p:spPr>
          <a:xfrm flipH="1" flipV="1">
            <a:off x="1684338" y="4438650"/>
            <a:ext cx="892175" cy="17463"/>
          </a:xfrm>
          <a:prstGeom prst="rect">
            <a:avLst/>
          </a:prstGeom>
          <a:solidFill>
            <a:srgbClr val="CCE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7" name="矩形 394336"/>
          <p:cNvSpPr/>
          <p:nvPr userDrawn="1"/>
        </p:nvSpPr>
        <p:spPr>
          <a:xfrm flipH="1" flipV="1">
            <a:off x="1882775" y="4438650"/>
            <a:ext cx="892175" cy="17463"/>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8" name="矩形 394337"/>
          <p:cNvSpPr/>
          <p:nvPr userDrawn="1"/>
        </p:nvSpPr>
        <p:spPr>
          <a:xfrm flipH="1" flipV="1">
            <a:off x="178276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9" name="矩形 394338"/>
          <p:cNvSpPr/>
          <p:nvPr userDrawn="1"/>
        </p:nvSpPr>
        <p:spPr>
          <a:xfrm flipH="1" flipV="1">
            <a:off x="198596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0" name="矩形 394339"/>
          <p:cNvSpPr/>
          <p:nvPr userDrawn="1"/>
        </p:nvSpPr>
        <p:spPr>
          <a:xfrm flipH="1" flipV="1">
            <a:off x="2082800" y="4438650"/>
            <a:ext cx="892175" cy="17463"/>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1" name="矩形 394340"/>
          <p:cNvSpPr/>
          <p:nvPr userDrawn="1"/>
        </p:nvSpPr>
        <p:spPr>
          <a:xfrm flipH="1" flipV="1">
            <a:off x="228123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2" name="矩形 394341"/>
          <p:cNvSpPr/>
          <p:nvPr userDrawn="1"/>
        </p:nvSpPr>
        <p:spPr>
          <a:xfrm flipH="1" flipV="1">
            <a:off x="218122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3" name="矩形 394342"/>
          <p:cNvSpPr/>
          <p:nvPr userDrawn="1"/>
        </p:nvSpPr>
        <p:spPr>
          <a:xfrm flipH="1" flipV="1">
            <a:off x="7937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4" name="矩形 394343"/>
          <p:cNvSpPr/>
          <p:nvPr userDrawn="1"/>
        </p:nvSpPr>
        <p:spPr>
          <a:xfrm flipH="1" flipV="1">
            <a:off x="89058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5" name="矩形 394344"/>
          <p:cNvSpPr/>
          <p:nvPr userDrawn="1"/>
        </p:nvSpPr>
        <p:spPr>
          <a:xfrm flipH="1" flipV="1">
            <a:off x="108902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6" name="矩形 394345"/>
          <p:cNvSpPr/>
          <p:nvPr userDrawn="1"/>
        </p:nvSpPr>
        <p:spPr>
          <a:xfrm flipH="1" flipV="1">
            <a:off x="989013" y="443865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9" name="矩形 394348"/>
          <p:cNvSpPr/>
          <p:nvPr userDrawn="1"/>
        </p:nvSpPr>
        <p:spPr>
          <a:xfrm flipH="1" flipV="1">
            <a:off x="148748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52" name="矩形 394351"/>
          <p:cNvSpPr/>
          <p:nvPr userDrawn="1"/>
        </p:nvSpPr>
        <p:spPr>
          <a:xfrm flipH="1" flipV="1">
            <a:off x="96838" y="4438650"/>
            <a:ext cx="892175" cy="53975"/>
          </a:xfrm>
          <a:prstGeom prst="rect">
            <a:avLst/>
          </a:prstGeom>
          <a:solidFill>
            <a:srgbClr val="CCE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55" name="矩形 394354"/>
          <p:cNvSpPr/>
          <p:nvPr userDrawn="1"/>
        </p:nvSpPr>
        <p:spPr>
          <a:xfrm flipH="1" flipV="1">
            <a:off x="398463" y="4438650"/>
            <a:ext cx="892175" cy="53975"/>
          </a:xfrm>
          <a:prstGeom prst="rect">
            <a:avLst/>
          </a:prstGeom>
          <a:solidFill>
            <a:srgbClr val="99C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59" name="矩形 394358"/>
          <p:cNvSpPr/>
          <p:nvPr userDrawn="1"/>
        </p:nvSpPr>
        <p:spPr>
          <a:xfrm flipH="1" flipV="1">
            <a:off x="377190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0" name="矩形 394359"/>
          <p:cNvSpPr/>
          <p:nvPr userDrawn="1"/>
        </p:nvSpPr>
        <p:spPr>
          <a:xfrm flipH="1" flipV="1">
            <a:off x="386873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2" name="矩形 394361"/>
          <p:cNvSpPr/>
          <p:nvPr userDrawn="1"/>
        </p:nvSpPr>
        <p:spPr>
          <a:xfrm flipH="1" flipV="1">
            <a:off x="29781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3" name="矩形 394362"/>
          <p:cNvSpPr/>
          <p:nvPr userDrawn="1"/>
        </p:nvSpPr>
        <p:spPr>
          <a:xfrm flipH="1" flipV="1">
            <a:off x="3074988" y="4438650"/>
            <a:ext cx="892175" cy="17463"/>
          </a:xfrm>
          <a:prstGeom prst="rect">
            <a:avLst/>
          </a:prstGeom>
          <a:solidFill>
            <a:srgbClr val="CCE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4" name="矩形 394363"/>
          <p:cNvSpPr/>
          <p:nvPr userDrawn="1"/>
        </p:nvSpPr>
        <p:spPr>
          <a:xfrm flipH="1" flipV="1">
            <a:off x="3273425" y="4438650"/>
            <a:ext cx="892175" cy="17463"/>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5" name="矩形 394364"/>
          <p:cNvSpPr/>
          <p:nvPr userDrawn="1"/>
        </p:nvSpPr>
        <p:spPr>
          <a:xfrm flipH="1" flipV="1">
            <a:off x="317341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6" name="矩形 394365"/>
          <p:cNvSpPr/>
          <p:nvPr userDrawn="1"/>
        </p:nvSpPr>
        <p:spPr>
          <a:xfrm flipH="1" flipV="1">
            <a:off x="337661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7" name="矩形 394366"/>
          <p:cNvSpPr/>
          <p:nvPr userDrawn="1"/>
        </p:nvSpPr>
        <p:spPr>
          <a:xfrm flipH="1" flipV="1">
            <a:off x="3473450" y="4438650"/>
            <a:ext cx="892175" cy="53975"/>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0" name="矩形 394369"/>
          <p:cNvSpPr/>
          <p:nvPr userDrawn="1"/>
        </p:nvSpPr>
        <p:spPr>
          <a:xfrm flipH="1" flipV="1">
            <a:off x="218440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1" name="矩形 394370"/>
          <p:cNvSpPr/>
          <p:nvPr userDrawn="1"/>
        </p:nvSpPr>
        <p:spPr>
          <a:xfrm flipH="1" flipV="1">
            <a:off x="228123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2" name="矩形 394371"/>
          <p:cNvSpPr/>
          <p:nvPr userDrawn="1"/>
        </p:nvSpPr>
        <p:spPr>
          <a:xfrm flipH="1" flipV="1">
            <a:off x="247967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3" name="矩形 394372"/>
          <p:cNvSpPr/>
          <p:nvPr userDrawn="1"/>
        </p:nvSpPr>
        <p:spPr>
          <a:xfrm flipH="1" flipV="1">
            <a:off x="237966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4" name="矩形 394373"/>
          <p:cNvSpPr/>
          <p:nvPr userDrawn="1"/>
        </p:nvSpPr>
        <p:spPr>
          <a:xfrm flipH="1" flipV="1">
            <a:off x="2582863" y="4438650"/>
            <a:ext cx="892175" cy="17463"/>
          </a:xfrm>
          <a:prstGeom prst="rect">
            <a:avLst/>
          </a:prstGeom>
          <a:solidFill>
            <a:schemeClr val="accent1"/>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5" name="矩形 394374"/>
          <p:cNvSpPr/>
          <p:nvPr userDrawn="1"/>
        </p:nvSpPr>
        <p:spPr>
          <a:xfrm flipH="1" flipV="1">
            <a:off x="2679700" y="4438650"/>
            <a:ext cx="892175" cy="17463"/>
          </a:xfrm>
          <a:prstGeom prst="rect">
            <a:avLst/>
          </a:prstGeom>
          <a:solidFill>
            <a:schemeClr val="accent1"/>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6" name="矩形 394375"/>
          <p:cNvSpPr/>
          <p:nvPr userDrawn="1"/>
        </p:nvSpPr>
        <p:spPr>
          <a:xfrm flipH="1" flipV="1">
            <a:off x="2878138" y="442087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8" name="矩形 394377"/>
          <p:cNvSpPr/>
          <p:nvPr userDrawn="1"/>
        </p:nvSpPr>
        <p:spPr>
          <a:xfrm flipH="1" flipV="1">
            <a:off x="13906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9" name="矩形 394378"/>
          <p:cNvSpPr/>
          <p:nvPr userDrawn="1"/>
        </p:nvSpPr>
        <p:spPr>
          <a:xfrm flipH="1" flipV="1">
            <a:off x="1487488" y="443865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82" name="矩形 394381"/>
          <p:cNvSpPr/>
          <p:nvPr userDrawn="1"/>
        </p:nvSpPr>
        <p:spPr>
          <a:xfrm flipH="1" flipV="1">
            <a:off x="1789113" y="443865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83" name="矩形 394382"/>
          <p:cNvSpPr/>
          <p:nvPr userDrawn="1"/>
        </p:nvSpPr>
        <p:spPr>
          <a:xfrm flipH="1" flipV="1">
            <a:off x="18859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85" name="矩形 394384"/>
          <p:cNvSpPr/>
          <p:nvPr userDrawn="1"/>
        </p:nvSpPr>
        <p:spPr>
          <a:xfrm flipH="1" flipV="1">
            <a:off x="1981200" y="4420870"/>
            <a:ext cx="892175" cy="53975"/>
          </a:xfrm>
          <a:prstGeom prst="rect">
            <a:avLst/>
          </a:prstGeom>
          <a:solidFill>
            <a:srgbClr val="66C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pic>
        <p:nvPicPr>
          <p:cNvPr id="3" name="图片 2" descr="logo"/>
          <p:cNvPicPr>
            <a:picLocks noChangeAspect="1"/>
          </p:cNvPicPr>
          <p:nvPr userDrawn="1"/>
        </p:nvPicPr>
        <p:blipFill>
          <a:blip r:embed="rId5"/>
          <a:stretch>
            <a:fillRect/>
          </a:stretch>
        </p:blipFill>
        <p:spPr>
          <a:xfrm>
            <a:off x="371475" y="6012180"/>
            <a:ext cx="2505075" cy="723900"/>
          </a:xfrm>
          <a:prstGeom prst="rect">
            <a:avLst/>
          </a:prstGeom>
        </p:spPr>
      </p:pic>
    </p:spTree>
  </p:cSld>
  <p:clrMapOvr>
    <a:masterClrMapping/>
  </p:clrMapOvr>
  <p:hf hd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276350"/>
            <a:ext cx="3886264"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537" y="1276350"/>
            <a:ext cx="3886264"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2263" y="365125"/>
            <a:ext cx="2014538" cy="61595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926828" cy="61595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noFill/>
        <a:effectLst/>
      </p:bgPr>
    </p:bg>
    <p:spTree>
      <p:nvGrpSpPr>
        <p:cNvPr id="1" name=""/>
        <p:cNvGrpSpPr/>
        <p:nvPr/>
      </p:nvGrpSpPr>
      <p:grpSpPr>
        <a:xfrm>
          <a:off x="0" y="0"/>
          <a:ext cx="0" cy="0"/>
          <a:chOff x="0" y="0"/>
          <a:chExt cx="0" cy="0"/>
        </a:xfrm>
      </p:grpSpPr>
      <p:graphicFrame>
        <p:nvGraphicFramePr>
          <p:cNvPr id="9" name="对象 8"/>
          <p:cNvGraphicFramePr/>
          <p:nvPr userDrawn="1"/>
        </p:nvGraphicFramePr>
        <p:xfrm>
          <a:off x="0" y="635"/>
          <a:ext cx="9144000" cy="6922135"/>
        </p:xfrm>
        <a:graphic>
          <a:graphicData uri="http://schemas.openxmlformats.org/presentationml/2006/ole">
            <mc:AlternateContent xmlns:mc="http://schemas.openxmlformats.org/markup-compatibility/2006">
              <mc:Choice xmlns:v="urn:schemas-microsoft-com:vml" Requires="v">
                <p:oleObj spid="_x0000_s12297" r:id="rId3" imgW="7607300" imgH="4895850" progId="Paint.Picture">
                  <p:embed/>
                </p:oleObj>
              </mc:Choice>
              <mc:Fallback>
                <p:oleObj r:id="rId3" imgW="7607300" imgH="4895850" progId="Paint.Picture">
                  <p:embed/>
                  <p:pic>
                    <p:nvPicPr>
                      <p:cNvPr id="0" name="图片 9"/>
                      <p:cNvPicPr/>
                      <p:nvPr/>
                    </p:nvPicPr>
                    <p:blipFill>
                      <a:blip r:embed="rId4"/>
                      <a:stretch>
                        <a:fillRect/>
                      </a:stretch>
                    </p:blipFill>
                    <p:spPr>
                      <a:xfrm>
                        <a:off x="0" y="635"/>
                        <a:ext cx="9144000" cy="6922135"/>
                      </a:xfrm>
                      <a:prstGeom prst="rect">
                        <a:avLst/>
                      </a:prstGeom>
                    </p:spPr>
                  </p:pic>
                </p:oleObj>
              </mc:Fallback>
            </mc:AlternateContent>
          </a:graphicData>
        </a:graphic>
      </p:graphicFrame>
      <p:sp>
        <p:nvSpPr>
          <p:cNvPr id="394315" name="矩形 394314"/>
          <p:cNvSpPr/>
          <p:nvPr userDrawn="1"/>
        </p:nvSpPr>
        <p:spPr>
          <a:xfrm flipH="1" flipV="1">
            <a:off x="23812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16" name="矩形 394315"/>
          <p:cNvSpPr/>
          <p:nvPr userDrawn="1"/>
        </p:nvSpPr>
        <p:spPr>
          <a:xfrm flipH="1" flipV="1">
            <a:off x="247808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24" name="矩形 394323"/>
          <p:cNvSpPr/>
          <p:nvPr userDrawn="1"/>
        </p:nvSpPr>
        <p:spPr>
          <a:xfrm flipH="1" flipV="1">
            <a:off x="267652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26" name="矩形 394325"/>
          <p:cNvSpPr/>
          <p:nvPr userDrawn="1"/>
        </p:nvSpPr>
        <p:spPr>
          <a:xfrm flipH="1" flipV="1">
            <a:off x="257651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2" name="矩形 394331"/>
          <p:cNvSpPr/>
          <p:nvPr userDrawn="1"/>
        </p:nvSpPr>
        <p:spPr>
          <a:xfrm flipH="1" flipV="1">
            <a:off x="2876550" y="4438650"/>
            <a:ext cx="892175" cy="17463"/>
          </a:xfrm>
          <a:prstGeom prst="rect">
            <a:avLst/>
          </a:prstGeom>
          <a:solidFill>
            <a:srgbClr val="F8F8F8"/>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3" name="矩形 394332"/>
          <p:cNvSpPr/>
          <p:nvPr userDrawn="1"/>
        </p:nvSpPr>
        <p:spPr>
          <a:xfrm flipH="1">
            <a:off x="2771775" y="4508500"/>
            <a:ext cx="892175" cy="17463"/>
          </a:xfrm>
          <a:prstGeom prst="rect">
            <a:avLst/>
          </a:prstGeom>
          <a:solidFill>
            <a:srgbClr val="F8F8F8"/>
          </a:solidFill>
          <a:ln w="9525">
            <a:noFill/>
          </a:ln>
        </p:spPr>
        <p:txBody>
          <a:bodyPr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4" name="矩形 394333"/>
          <p:cNvSpPr/>
          <p:nvPr userDrawn="1"/>
        </p:nvSpPr>
        <p:spPr>
          <a:xfrm flipH="1">
            <a:off x="2671763" y="4510088"/>
            <a:ext cx="892175" cy="17462"/>
          </a:xfrm>
          <a:prstGeom prst="rect">
            <a:avLst/>
          </a:prstGeom>
          <a:solidFill>
            <a:srgbClr val="F8F8F8"/>
          </a:solidFill>
          <a:ln w="9525">
            <a:noFill/>
          </a:ln>
        </p:spPr>
        <p:txBody>
          <a:bodyPr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5" name="矩形 394334"/>
          <p:cNvSpPr/>
          <p:nvPr userDrawn="1"/>
        </p:nvSpPr>
        <p:spPr>
          <a:xfrm flipH="1" flipV="1">
            <a:off x="158750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6" name="矩形 394335"/>
          <p:cNvSpPr/>
          <p:nvPr userDrawn="1"/>
        </p:nvSpPr>
        <p:spPr>
          <a:xfrm flipH="1" flipV="1">
            <a:off x="1684338" y="4438650"/>
            <a:ext cx="892175" cy="17463"/>
          </a:xfrm>
          <a:prstGeom prst="rect">
            <a:avLst/>
          </a:prstGeom>
          <a:solidFill>
            <a:srgbClr val="CCE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7" name="矩形 394336"/>
          <p:cNvSpPr/>
          <p:nvPr userDrawn="1"/>
        </p:nvSpPr>
        <p:spPr>
          <a:xfrm flipH="1" flipV="1">
            <a:off x="1882775" y="4438650"/>
            <a:ext cx="892175" cy="17463"/>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8" name="矩形 394337"/>
          <p:cNvSpPr/>
          <p:nvPr userDrawn="1"/>
        </p:nvSpPr>
        <p:spPr>
          <a:xfrm flipH="1" flipV="1">
            <a:off x="178276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39" name="矩形 394338"/>
          <p:cNvSpPr/>
          <p:nvPr userDrawn="1"/>
        </p:nvSpPr>
        <p:spPr>
          <a:xfrm flipH="1" flipV="1">
            <a:off x="198596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0" name="矩形 394339"/>
          <p:cNvSpPr/>
          <p:nvPr userDrawn="1"/>
        </p:nvSpPr>
        <p:spPr>
          <a:xfrm flipH="1" flipV="1">
            <a:off x="2082800" y="4438650"/>
            <a:ext cx="892175" cy="17463"/>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1" name="矩形 394340"/>
          <p:cNvSpPr/>
          <p:nvPr userDrawn="1"/>
        </p:nvSpPr>
        <p:spPr>
          <a:xfrm flipH="1" flipV="1">
            <a:off x="228123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2" name="矩形 394341"/>
          <p:cNvSpPr/>
          <p:nvPr userDrawn="1"/>
        </p:nvSpPr>
        <p:spPr>
          <a:xfrm flipH="1" flipV="1">
            <a:off x="218122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3" name="矩形 394342"/>
          <p:cNvSpPr/>
          <p:nvPr userDrawn="1"/>
        </p:nvSpPr>
        <p:spPr>
          <a:xfrm flipH="1" flipV="1">
            <a:off x="7937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4" name="矩形 394343"/>
          <p:cNvSpPr/>
          <p:nvPr userDrawn="1"/>
        </p:nvSpPr>
        <p:spPr>
          <a:xfrm flipH="1" flipV="1">
            <a:off x="89058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5" name="矩形 394344"/>
          <p:cNvSpPr/>
          <p:nvPr userDrawn="1"/>
        </p:nvSpPr>
        <p:spPr>
          <a:xfrm flipH="1" flipV="1">
            <a:off x="108902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6" name="矩形 394345"/>
          <p:cNvSpPr/>
          <p:nvPr userDrawn="1"/>
        </p:nvSpPr>
        <p:spPr>
          <a:xfrm flipH="1" flipV="1">
            <a:off x="989013" y="443865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49" name="矩形 394348"/>
          <p:cNvSpPr/>
          <p:nvPr userDrawn="1"/>
        </p:nvSpPr>
        <p:spPr>
          <a:xfrm flipH="1" flipV="1">
            <a:off x="148748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52" name="矩形 394351"/>
          <p:cNvSpPr/>
          <p:nvPr userDrawn="1"/>
        </p:nvSpPr>
        <p:spPr>
          <a:xfrm flipH="1" flipV="1">
            <a:off x="96838" y="4438650"/>
            <a:ext cx="892175" cy="53975"/>
          </a:xfrm>
          <a:prstGeom prst="rect">
            <a:avLst/>
          </a:prstGeom>
          <a:solidFill>
            <a:srgbClr val="CCE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55" name="矩形 394354"/>
          <p:cNvSpPr/>
          <p:nvPr userDrawn="1"/>
        </p:nvSpPr>
        <p:spPr>
          <a:xfrm flipH="1" flipV="1">
            <a:off x="398463" y="4438650"/>
            <a:ext cx="892175" cy="53975"/>
          </a:xfrm>
          <a:prstGeom prst="rect">
            <a:avLst/>
          </a:prstGeom>
          <a:solidFill>
            <a:srgbClr val="99C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59" name="矩形 394358"/>
          <p:cNvSpPr/>
          <p:nvPr userDrawn="1"/>
        </p:nvSpPr>
        <p:spPr>
          <a:xfrm flipH="1" flipV="1">
            <a:off x="377190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0" name="矩形 394359"/>
          <p:cNvSpPr/>
          <p:nvPr userDrawn="1"/>
        </p:nvSpPr>
        <p:spPr>
          <a:xfrm flipH="1" flipV="1">
            <a:off x="386873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2" name="矩形 394361"/>
          <p:cNvSpPr/>
          <p:nvPr userDrawn="1"/>
        </p:nvSpPr>
        <p:spPr>
          <a:xfrm flipH="1" flipV="1">
            <a:off x="29781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3" name="矩形 394362"/>
          <p:cNvSpPr/>
          <p:nvPr userDrawn="1"/>
        </p:nvSpPr>
        <p:spPr>
          <a:xfrm flipH="1" flipV="1">
            <a:off x="3074988" y="4438650"/>
            <a:ext cx="892175" cy="17463"/>
          </a:xfrm>
          <a:prstGeom prst="rect">
            <a:avLst/>
          </a:prstGeom>
          <a:solidFill>
            <a:srgbClr val="CCE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4" name="矩形 394363"/>
          <p:cNvSpPr/>
          <p:nvPr userDrawn="1"/>
        </p:nvSpPr>
        <p:spPr>
          <a:xfrm flipH="1" flipV="1">
            <a:off x="3273425" y="4438650"/>
            <a:ext cx="892175" cy="17463"/>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5" name="矩形 394364"/>
          <p:cNvSpPr/>
          <p:nvPr userDrawn="1"/>
        </p:nvSpPr>
        <p:spPr>
          <a:xfrm flipH="1" flipV="1">
            <a:off x="317341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6" name="矩形 394365"/>
          <p:cNvSpPr/>
          <p:nvPr userDrawn="1"/>
        </p:nvSpPr>
        <p:spPr>
          <a:xfrm flipH="1" flipV="1">
            <a:off x="337661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67" name="矩形 394366"/>
          <p:cNvSpPr/>
          <p:nvPr userDrawn="1"/>
        </p:nvSpPr>
        <p:spPr>
          <a:xfrm flipH="1" flipV="1">
            <a:off x="3473450" y="4438650"/>
            <a:ext cx="892175" cy="53975"/>
          </a:xfrm>
          <a:prstGeom prst="rect">
            <a:avLst/>
          </a:prstGeom>
          <a:solidFill>
            <a:schemeClr val="folHlink"/>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0" name="矩形 394369"/>
          <p:cNvSpPr/>
          <p:nvPr userDrawn="1"/>
        </p:nvSpPr>
        <p:spPr>
          <a:xfrm flipH="1" flipV="1">
            <a:off x="218440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1" name="矩形 394370"/>
          <p:cNvSpPr/>
          <p:nvPr userDrawn="1"/>
        </p:nvSpPr>
        <p:spPr>
          <a:xfrm flipH="1" flipV="1">
            <a:off x="2281238"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2" name="矩形 394371"/>
          <p:cNvSpPr/>
          <p:nvPr userDrawn="1"/>
        </p:nvSpPr>
        <p:spPr>
          <a:xfrm flipH="1" flipV="1">
            <a:off x="2479675"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3" name="矩形 394372"/>
          <p:cNvSpPr/>
          <p:nvPr userDrawn="1"/>
        </p:nvSpPr>
        <p:spPr>
          <a:xfrm flipH="1" flipV="1">
            <a:off x="2379663"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4" name="矩形 394373"/>
          <p:cNvSpPr/>
          <p:nvPr userDrawn="1"/>
        </p:nvSpPr>
        <p:spPr>
          <a:xfrm flipH="1" flipV="1">
            <a:off x="2582863" y="4438650"/>
            <a:ext cx="892175" cy="17463"/>
          </a:xfrm>
          <a:prstGeom prst="rect">
            <a:avLst/>
          </a:prstGeom>
          <a:solidFill>
            <a:schemeClr val="accent1"/>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5" name="矩形 394374"/>
          <p:cNvSpPr/>
          <p:nvPr userDrawn="1"/>
        </p:nvSpPr>
        <p:spPr>
          <a:xfrm flipH="1" flipV="1">
            <a:off x="2679700" y="4438650"/>
            <a:ext cx="892175" cy="17463"/>
          </a:xfrm>
          <a:prstGeom prst="rect">
            <a:avLst/>
          </a:prstGeom>
          <a:solidFill>
            <a:schemeClr val="accent1"/>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6" name="矩形 394375"/>
          <p:cNvSpPr/>
          <p:nvPr userDrawn="1"/>
        </p:nvSpPr>
        <p:spPr>
          <a:xfrm flipH="1" flipV="1">
            <a:off x="2878138" y="442087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8" name="矩形 394377"/>
          <p:cNvSpPr/>
          <p:nvPr userDrawn="1"/>
        </p:nvSpPr>
        <p:spPr>
          <a:xfrm flipH="1" flipV="1">
            <a:off x="13906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79" name="矩形 394378"/>
          <p:cNvSpPr/>
          <p:nvPr userDrawn="1"/>
        </p:nvSpPr>
        <p:spPr>
          <a:xfrm flipH="1" flipV="1">
            <a:off x="1487488" y="443865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82" name="矩形 394381"/>
          <p:cNvSpPr/>
          <p:nvPr userDrawn="1"/>
        </p:nvSpPr>
        <p:spPr>
          <a:xfrm flipH="1" flipV="1">
            <a:off x="1789113" y="4438650"/>
            <a:ext cx="892175" cy="53975"/>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83" name="矩形 394382"/>
          <p:cNvSpPr/>
          <p:nvPr userDrawn="1"/>
        </p:nvSpPr>
        <p:spPr>
          <a:xfrm flipH="1" flipV="1">
            <a:off x="1885950" y="4438650"/>
            <a:ext cx="892175" cy="17463"/>
          </a:xfrm>
          <a:prstGeom prst="rect">
            <a:avLst/>
          </a:prstGeom>
          <a:solidFill>
            <a:srgbClr val="A6E4F0"/>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sp>
        <p:nvSpPr>
          <p:cNvPr id="394385" name="矩形 394384"/>
          <p:cNvSpPr/>
          <p:nvPr userDrawn="1"/>
        </p:nvSpPr>
        <p:spPr>
          <a:xfrm flipH="1" flipV="1">
            <a:off x="1981200" y="4420870"/>
            <a:ext cx="892175" cy="53975"/>
          </a:xfrm>
          <a:prstGeom prst="rect">
            <a:avLst/>
          </a:prstGeom>
          <a:solidFill>
            <a:srgbClr val="66CCFF"/>
          </a:solidFill>
          <a:ln w="9525">
            <a:noFill/>
          </a:ln>
        </p:spPr>
        <p:txBody>
          <a:bodyPr rot="10800000" wrap="none" anchor="ctr"/>
          <a:lstStyle/>
          <a:p>
            <a:pPr lvl="0" algn="ctr"/>
            <a:endParaRPr lang="zh-CN" altLang="en-US" sz="1800" dirty="0">
              <a:latin typeface="Arial" panose="020B0604020202020204" pitchFamily="34" charset="0"/>
              <a:ea typeface="宋体" panose="02010600030101010101" pitchFamily="2" charset="-122"/>
            </a:endParaRPr>
          </a:p>
        </p:txBody>
      </p:sp>
      <p:pic>
        <p:nvPicPr>
          <p:cNvPr id="3" name="图片 2" descr="logo"/>
          <p:cNvPicPr>
            <a:picLocks noChangeAspect="1"/>
          </p:cNvPicPr>
          <p:nvPr userDrawn="1"/>
        </p:nvPicPr>
        <p:blipFill>
          <a:blip r:embed="rId5"/>
          <a:stretch>
            <a:fillRect/>
          </a:stretch>
        </p:blipFill>
        <p:spPr>
          <a:xfrm>
            <a:off x="371475" y="6012180"/>
            <a:ext cx="2505075" cy="723900"/>
          </a:xfrm>
          <a:prstGeom prst="rect">
            <a:avLst/>
          </a:prstGeom>
        </p:spPr>
      </p:pic>
    </p:spTree>
  </p:cSld>
  <p:clrMapOvr>
    <a:masterClrMapping/>
  </p:clrMapOvr>
  <p:hf hd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276350"/>
            <a:ext cx="3886264"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00537" y="1276350"/>
            <a:ext cx="3886264" cy="52482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2263" y="365125"/>
            <a:ext cx="2014538" cy="615950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926828" cy="61595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3.vml"/><Relationship Id="rId18" Type="http://schemas.openxmlformats.org/officeDocument/2006/relationships/image" Target="../media/image4.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3.png"/><Relationship Id="rId2" Type="http://schemas.openxmlformats.org/officeDocument/2006/relationships/slideLayout" Target="../slideLayouts/slideLayout13.xml"/><Relationship Id="rId16"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w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3.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vmlDrawing" Target="../drawings/vmlDrawing5.vml"/><Relationship Id="rId18" Type="http://schemas.openxmlformats.org/officeDocument/2006/relationships/image" Target="../media/image4.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image" Target="../media/image3.png"/><Relationship Id="rId2" Type="http://schemas.openxmlformats.org/officeDocument/2006/relationships/slideLayout" Target="../slideLayouts/slideLayout24.xml"/><Relationship Id="rId16" Type="http://schemas.openxmlformats.org/officeDocument/2006/relationships/image" Target="../media/image2.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wmf"/><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oleObject" Target="../embeddings/oleObject5.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vmlDrawing" Target="../drawings/vmlDrawing7.vml"/><Relationship Id="rId18" Type="http://schemas.openxmlformats.org/officeDocument/2006/relationships/image" Target="../media/image4.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image" Target="../media/image3.png"/><Relationship Id="rId2" Type="http://schemas.openxmlformats.org/officeDocument/2006/relationships/slideLayout" Target="../slideLayouts/slideLayout35.xml"/><Relationship Id="rId16" Type="http://schemas.openxmlformats.org/officeDocument/2006/relationships/image" Target="../media/image2.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1.wmf"/><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oleObject" Target="../embeddings/oleObject7.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vmlDrawing" Target="../drawings/vmlDrawing9.vml"/><Relationship Id="rId18" Type="http://schemas.openxmlformats.org/officeDocument/2006/relationships/image" Target="../media/image4.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17" Type="http://schemas.openxmlformats.org/officeDocument/2006/relationships/image" Target="../media/image3.png"/><Relationship Id="rId2" Type="http://schemas.openxmlformats.org/officeDocument/2006/relationships/slideLayout" Target="../slideLayouts/slideLayout46.xml"/><Relationship Id="rId16" Type="http://schemas.openxmlformats.org/officeDocument/2006/relationships/image" Target="../media/image2.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1.wmf"/><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oleObject" Target="../embeddings/oleObject9.bin"/></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vmlDrawing" Target="../drawings/vmlDrawing11.vml"/><Relationship Id="rId18" Type="http://schemas.openxmlformats.org/officeDocument/2006/relationships/image" Target="../media/image4.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17" Type="http://schemas.openxmlformats.org/officeDocument/2006/relationships/image" Target="../media/image3.png"/><Relationship Id="rId2" Type="http://schemas.openxmlformats.org/officeDocument/2006/relationships/slideLayout" Target="../slideLayouts/slideLayout57.xml"/><Relationship Id="rId16" Type="http://schemas.openxmlformats.org/officeDocument/2006/relationships/image" Target="../media/image2.pn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1.wmf"/><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对象 1"/>
          <p:cNvGraphicFramePr/>
          <p:nvPr userDrawn="1"/>
        </p:nvGraphicFramePr>
        <p:xfrm>
          <a:off x="-104140" y="-635"/>
          <a:ext cx="9248140" cy="6858000"/>
        </p:xfrm>
        <a:graphic>
          <a:graphicData uri="http://schemas.openxmlformats.org/presentationml/2006/ole">
            <mc:AlternateContent xmlns:mc="http://schemas.openxmlformats.org/markup-compatibility/2006">
              <mc:Choice xmlns:v="urn:schemas-microsoft-com:vml" Requires="v">
                <p:oleObj spid="_x0000_s1033" r:id="rId14" imgW="6470650" imgH="4857750" progId="Paint.Picture">
                  <p:embed/>
                </p:oleObj>
              </mc:Choice>
              <mc:Fallback>
                <p:oleObj r:id="rId14" imgW="6470650" imgH="4857750" progId="Paint.Picture">
                  <p:embed/>
                  <p:pic>
                    <p:nvPicPr>
                      <p:cNvPr id="0" name="图片 2"/>
                      <p:cNvPicPr/>
                      <p:nvPr/>
                    </p:nvPicPr>
                    <p:blipFill>
                      <a:blip r:embed="rId15"/>
                      <a:stretch>
                        <a:fillRect/>
                      </a:stretch>
                    </p:blipFill>
                    <p:spPr>
                      <a:xfrm>
                        <a:off x="-104140" y="-635"/>
                        <a:ext cx="9248140" cy="6858000"/>
                      </a:xfrm>
                      <a:prstGeom prst="rect">
                        <a:avLst/>
                      </a:prstGeom>
                    </p:spPr>
                  </p:pic>
                </p:oleObj>
              </mc:Fallback>
            </mc:AlternateContent>
          </a:graphicData>
        </a:graphic>
      </p:graphicFrame>
      <p:sp>
        <p:nvSpPr>
          <p:cNvPr id="393230" name="文本占位符 393229"/>
          <p:cNvSpPr>
            <a:spLocks noGrp="1"/>
          </p:cNvSpPr>
          <p:nvPr>
            <p:ph type="body" idx="1"/>
          </p:nvPr>
        </p:nvSpPr>
        <p:spPr>
          <a:xfrm>
            <a:off x="755650" y="1276350"/>
            <a:ext cx="7931150" cy="52482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393255" name="文本框 393254"/>
          <p:cNvSpPr txBox="1"/>
          <p:nvPr userDrawn="1"/>
        </p:nvSpPr>
        <p:spPr>
          <a:xfrm>
            <a:off x="2195513" y="260350"/>
            <a:ext cx="6948487" cy="611188"/>
          </a:xfrm>
          <a:prstGeom prst="rect">
            <a:avLst/>
          </a:prstGeom>
          <a:noFill/>
          <a:ln w="9525">
            <a:noFill/>
          </a:ln>
          <a:effectLst>
            <a:outerShdw dist="107763" dir="2699999" algn="ctr" rotWithShape="0">
              <a:schemeClr val="tx1">
                <a:alpha val="50000"/>
              </a:schemeClr>
            </a:outerShdw>
          </a:effectLst>
        </p:spPr>
        <p:txBody>
          <a:bodyPr anchor="b"/>
          <a:lstStyle/>
          <a:p>
            <a:pPr lvl="0" algn="ctr">
              <a:spcBef>
                <a:spcPct val="50000"/>
              </a:spcBef>
            </a:pPr>
            <a:endParaRPr lang="zh-CN" altLang="en-US" sz="1800"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marL="0" lvl="0" indent="0" algn="r" defTabSz="914400" rtl="0" eaLnBrk="1" fontAlgn="base" latinLnBrk="0" hangingPunct="1">
        <a:lnSpc>
          <a:spcPct val="100000"/>
        </a:lnSpc>
        <a:spcBef>
          <a:spcPct val="0"/>
        </a:spcBef>
        <a:spcAft>
          <a:spcPct val="0"/>
        </a:spcAft>
        <a:buNone/>
        <a:defRPr sz="3600" b="0" i="0" u="none" kern="1200" baseline="0">
          <a:solidFill>
            <a:schemeClr val="bg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Blip>
          <a:blip r:embed="rId16"/>
        </a:buBlip>
        <a:defRPr sz="28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Blip>
          <a:blip r:embed="rId17"/>
        </a:buBlip>
        <a:defRPr sz="24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1"/>
        </a:buClr>
        <a:buSzTx/>
        <a:buFontTx/>
        <a:buBlip>
          <a:blip r:embed="rId18"/>
        </a:buBlip>
        <a:defRPr sz="2000" b="1" i="0" u="none" kern="1200" baseline="0">
          <a:solidFill>
            <a:schemeClr val="tx1"/>
          </a:solidFill>
          <a:latin typeface="+mn-lt"/>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Ø"/>
        <a:defRPr sz="1800" b="1" i="0" u="none" kern="1200" baseline="0">
          <a:solidFill>
            <a:schemeClr val="tx1"/>
          </a:solidFill>
          <a:latin typeface="+mn-lt"/>
          <a:ea typeface="楷体_GB2312" pitchFamily="49" charset="-122"/>
          <a:cs typeface="+mn-cs"/>
        </a:defRPr>
      </a:lvl4pPr>
      <a:lvl5pPr marL="2057400" lvl="4" indent="-228600" algn="l" defTabSz="914400" rtl="0" eaLnBrk="1" fontAlgn="base" latinLnBrk="0" hangingPunct="1">
        <a:lnSpc>
          <a:spcPct val="100000"/>
        </a:lnSpc>
        <a:spcBef>
          <a:spcPct val="20000"/>
        </a:spcBef>
        <a:spcAft>
          <a:spcPct val="0"/>
        </a:spcAft>
        <a:buSzTx/>
        <a:buFontTx/>
        <a:buChar char="»"/>
        <a:defRPr sz="2000" b="1" i="0" u="none" kern="1200" baseline="0">
          <a:solidFill>
            <a:schemeClr val="tx1"/>
          </a:solidFill>
          <a:latin typeface="+mn-lt"/>
          <a:ea typeface="楷体_GB2312" pitchFamily="49" charset="-122"/>
          <a:cs typeface="+mn-cs"/>
        </a:defRPr>
      </a:lvl5pPr>
      <a:lvl6pPr marL="2514600" lvl="5"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6pPr>
      <a:lvl7pPr marL="2971800" lvl="6"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7pPr>
      <a:lvl8pPr marL="3429000" lvl="7"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8pPr>
      <a:lvl9pPr marL="3886200" lvl="8"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对象 1"/>
          <p:cNvGraphicFramePr/>
          <p:nvPr userDrawn="1"/>
        </p:nvGraphicFramePr>
        <p:xfrm>
          <a:off x="-104140" y="-635"/>
          <a:ext cx="9248140" cy="6858000"/>
        </p:xfrm>
        <a:graphic>
          <a:graphicData uri="http://schemas.openxmlformats.org/presentationml/2006/ole">
            <mc:AlternateContent xmlns:mc="http://schemas.openxmlformats.org/markup-compatibility/2006">
              <mc:Choice xmlns:v="urn:schemas-microsoft-com:vml" Requires="v">
                <p:oleObj spid="_x0000_s3081" r:id="rId14" imgW="6470650" imgH="4857750" progId="Paint.Picture">
                  <p:embed/>
                </p:oleObj>
              </mc:Choice>
              <mc:Fallback>
                <p:oleObj r:id="rId14" imgW="6470650" imgH="4857750" progId="Paint.Picture">
                  <p:embed/>
                  <p:pic>
                    <p:nvPicPr>
                      <p:cNvPr id="0" name="图片 2"/>
                      <p:cNvPicPr/>
                      <p:nvPr/>
                    </p:nvPicPr>
                    <p:blipFill>
                      <a:blip r:embed="rId15"/>
                      <a:stretch>
                        <a:fillRect/>
                      </a:stretch>
                    </p:blipFill>
                    <p:spPr>
                      <a:xfrm>
                        <a:off x="-104140" y="-635"/>
                        <a:ext cx="9248140" cy="6858000"/>
                      </a:xfrm>
                      <a:prstGeom prst="rect">
                        <a:avLst/>
                      </a:prstGeom>
                    </p:spPr>
                  </p:pic>
                </p:oleObj>
              </mc:Fallback>
            </mc:AlternateContent>
          </a:graphicData>
        </a:graphic>
      </p:graphicFrame>
      <p:sp>
        <p:nvSpPr>
          <p:cNvPr id="393230" name="文本占位符 393229"/>
          <p:cNvSpPr>
            <a:spLocks noGrp="1"/>
          </p:cNvSpPr>
          <p:nvPr>
            <p:ph type="body" idx="1"/>
          </p:nvPr>
        </p:nvSpPr>
        <p:spPr>
          <a:xfrm>
            <a:off x="755650" y="1276350"/>
            <a:ext cx="7931150" cy="52482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393255" name="文本框 393254"/>
          <p:cNvSpPr txBox="1"/>
          <p:nvPr userDrawn="1"/>
        </p:nvSpPr>
        <p:spPr>
          <a:xfrm>
            <a:off x="2195513" y="260350"/>
            <a:ext cx="6948487" cy="611188"/>
          </a:xfrm>
          <a:prstGeom prst="rect">
            <a:avLst/>
          </a:prstGeom>
          <a:noFill/>
          <a:ln w="9525">
            <a:noFill/>
          </a:ln>
          <a:effectLst>
            <a:outerShdw dist="107763" dir="2699999" algn="ctr" rotWithShape="0">
              <a:schemeClr val="tx1">
                <a:alpha val="50000"/>
              </a:schemeClr>
            </a:outerShdw>
          </a:effectLst>
        </p:spPr>
        <p:txBody>
          <a:bodyPr anchor="b"/>
          <a:lstStyle/>
          <a:p>
            <a:pPr lvl="0" algn="ctr">
              <a:spcBef>
                <a:spcPct val="50000"/>
              </a:spcBef>
            </a:pPr>
            <a:endParaRPr lang="zh-CN" altLang="en-US" sz="1800"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marL="0" lvl="0" indent="0" algn="r" defTabSz="914400" rtl="0" eaLnBrk="1" fontAlgn="base" latinLnBrk="0" hangingPunct="1">
        <a:lnSpc>
          <a:spcPct val="100000"/>
        </a:lnSpc>
        <a:spcBef>
          <a:spcPct val="0"/>
        </a:spcBef>
        <a:spcAft>
          <a:spcPct val="0"/>
        </a:spcAft>
        <a:buNone/>
        <a:defRPr sz="3600" b="0" i="0" u="none" kern="1200" baseline="0">
          <a:solidFill>
            <a:schemeClr val="bg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Blip>
          <a:blip r:embed="rId16"/>
        </a:buBlip>
        <a:defRPr sz="28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Blip>
          <a:blip r:embed="rId17"/>
        </a:buBlip>
        <a:defRPr sz="24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1"/>
        </a:buClr>
        <a:buSzTx/>
        <a:buFontTx/>
        <a:buBlip>
          <a:blip r:embed="rId18"/>
        </a:buBlip>
        <a:defRPr sz="2000" b="1" i="0" u="none" kern="1200" baseline="0">
          <a:solidFill>
            <a:schemeClr val="tx1"/>
          </a:solidFill>
          <a:latin typeface="+mn-lt"/>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Ø"/>
        <a:defRPr sz="1800" b="1" i="0" u="none" kern="1200" baseline="0">
          <a:solidFill>
            <a:schemeClr val="tx1"/>
          </a:solidFill>
          <a:latin typeface="+mn-lt"/>
          <a:ea typeface="楷体_GB2312" pitchFamily="49" charset="-122"/>
          <a:cs typeface="+mn-cs"/>
        </a:defRPr>
      </a:lvl4pPr>
      <a:lvl5pPr marL="2057400" lvl="4" indent="-228600" algn="l" defTabSz="914400" rtl="0" eaLnBrk="1" fontAlgn="base" latinLnBrk="0" hangingPunct="1">
        <a:lnSpc>
          <a:spcPct val="100000"/>
        </a:lnSpc>
        <a:spcBef>
          <a:spcPct val="20000"/>
        </a:spcBef>
        <a:spcAft>
          <a:spcPct val="0"/>
        </a:spcAft>
        <a:buSzTx/>
        <a:buFontTx/>
        <a:buChar char="»"/>
        <a:defRPr sz="2000" b="1" i="0" u="none" kern="1200" baseline="0">
          <a:solidFill>
            <a:schemeClr val="tx1"/>
          </a:solidFill>
          <a:latin typeface="+mn-lt"/>
          <a:ea typeface="楷体_GB2312" pitchFamily="49" charset="-122"/>
          <a:cs typeface="+mn-cs"/>
        </a:defRPr>
      </a:lvl5pPr>
      <a:lvl6pPr marL="2514600" lvl="5"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6pPr>
      <a:lvl7pPr marL="2971800" lvl="6"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7pPr>
      <a:lvl8pPr marL="3429000" lvl="7"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8pPr>
      <a:lvl9pPr marL="3886200" lvl="8"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对象 1"/>
          <p:cNvGraphicFramePr/>
          <p:nvPr userDrawn="1"/>
        </p:nvGraphicFramePr>
        <p:xfrm>
          <a:off x="-104140" y="-635"/>
          <a:ext cx="9248140" cy="6858000"/>
        </p:xfrm>
        <a:graphic>
          <a:graphicData uri="http://schemas.openxmlformats.org/presentationml/2006/ole">
            <mc:AlternateContent xmlns:mc="http://schemas.openxmlformats.org/markup-compatibility/2006">
              <mc:Choice xmlns:v="urn:schemas-microsoft-com:vml" Requires="v">
                <p:oleObj spid="_x0000_s5129" r:id="rId14" imgW="6470650" imgH="4857750" progId="Paint.Picture">
                  <p:embed/>
                </p:oleObj>
              </mc:Choice>
              <mc:Fallback>
                <p:oleObj r:id="rId14" imgW="6470650" imgH="4857750" progId="Paint.Picture">
                  <p:embed/>
                  <p:pic>
                    <p:nvPicPr>
                      <p:cNvPr id="0" name="图片 2"/>
                      <p:cNvPicPr/>
                      <p:nvPr/>
                    </p:nvPicPr>
                    <p:blipFill>
                      <a:blip r:embed="rId15"/>
                      <a:stretch>
                        <a:fillRect/>
                      </a:stretch>
                    </p:blipFill>
                    <p:spPr>
                      <a:xfrm>
                        <a:off x="-104140" y="-635"/>
                        <a:ext cx="9248140" cy="6858000"/>
                      </a:xfrm>
                      <a:prstGeom prst="rect">
                        <a:avLst/>
                      </a:prstGeom>
                    </p:spPr>
                  </p:pic>
                </p:oleObj>
              </mc:Fallback>
            </mc:AlternateContent>
          </a:graphicData>
        </a:graphic>
      </p:graphicFrame>
      <p:sp>
        <p:nvSpPr>
          <p:cNvPr id="393230" name="文本占位符 393229"/>
          <p:cNvSpPr>
            <a:spLocks noGrp="1"/>
          </p:cNvSpPr>
          <p:nvPr>
            <p:ph type="body" idx="1"/>
          </p:nvPr>
        </p:nvSpPr>
        <p:spPr>
          <a:xfrm>
            <a:off x="755650" y="1276350"/>
            <a:ext cx="7931150" cy="52482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393255" name="文本框 393254"/>
          <p:cNvSpPr txBox="1"/>
          <p:nvPr userDrawn="1"/>
        </p:nvSpPr>
        <p:spPr>
          <a:xfrm>
            <a:off x="2195513" y="260350"/>
            <a:ext cx="6948487" cy="611188"/>
          </a:xfrm>
          <a:prstGeom prst="rect">
            <a:avLst/>
          </a:prstGeom>
          <a:noFill/>
          <a:ln w="9525">
            <a:noFill/>
          </a:ln>
          <a:effectLst>
            <a:outerShdw dist="107763" dir="2699999" algn="ctr" rotWithShape="0">
              <a:schemeClr val="tx1">
                <a:alpha val="50000"/>
              </a:schemeClr>
            </a:outerShdw>
          </a:effectLst>
        </p:spPr>
        <p:txBody>
          <a:bodyPr anchor="b"/>
          <a:lstStyle/>
          <a:p>
            <a:pPr lvl="0" algn="ctr">
              <a:spcBef>
                <a:spcPct val="50000"/>
              </a:spcBef>
            </a:pPr>
            <a:endParaRPr lang="zh-CN" altLang="en-US" sz="1800"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marL="0" lvl="0" indent="0" algn="r" defTabSz="914400" rtl="0" eaLnBrk="1" fontAlgn="base" latinLnBrk="0" hangingPunct="1">
        <a:lnSpc>
          <a:spcPct val="100000"/>
        </a:lnSpc>
        <a:spcBef>
          <a:spcPct val="0"/>
        </a:spcBef>
        <a:spcAft>
          <a:spcPct val="0"/>
        </a:spcAft>
        <a:buNone/>
        <a:defRPr sz="3600" b="0" i="0" u="none" kern="1200" baseline="0">
          <a:solidFill>
            <a:schemeClr val="bg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Blip>
          <a:blip r:embed="rId16"/>
        </a:buBlip>
        <a:defRPr sz="28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Blip>
          <a:blip r:embed="rId17"/>
        </a:buBlip>
        <a:defRPr sz="24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1"/>
        </a:buClr>
        <a:buSzTx/>
        <a:buFontTx/>
        <a:buBlip>
          <a:blip r:embed="rId18"/>
        </a:buBlip>
        <a:defRPr sz="2000" b="1" i="0" u="none" kern="1200" baseline="0">
          <a:solidFill>
            <a:schemeClr val="tx1"/>
          </a:solidFill>
          <a:latin typeface="+mn-lt"/>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Ø"/>
        <a:defRPr sz="1800" b="1" i="0" u="none" kern="1200" baseline="0">
          <a:solidFill>
            <a:schemeClr val="tx1"/>
          </a:solidFill>
          <a:latin typeface="+mn-lt"/>
          <a:ea typeface="楷体_GB2312" pitchFamily="49" charset="-122"/>
          <a:cs typeface="+mn-cs"/>
        </a:defRPr>
      </a:lvl4pPr>
      <a:lvl5pPr marL="2057400" lvl="4" indent="-228600" algn="l" defTabSz="914400" rtl="0" eaLnBrk="1" fontAlgn="base" latinLnBrk="0" hangingPunct="1">
        <a:lnSpc>
          <a:spcPct val="100000"/>
        </a:lnSpc>
        <a:spcBef>
          <a:spcPct val="20000"/>
        </a:spcBef>
        <a:spcAft>
          <a:spcPct val="0"/>
        </a:spcAft>
        <a:buSzTx/>
        <a:buFontTx/>
        <a:buChar char="»"/>
        <a:defRPr sz="2000" b="1" i="0" u="none" kern="1200" baseline="0">
          <a:solidFill>
            <a:schemeClr val="tx1"/>
          </a:solidFill>
          <a:latin typeface="+mn-lt"/>
          <a:ea typeface="楷体_GB2312" pitchFamily="49" charset="-122"/>
          <a:cs typeface="+mn-cs"/>
        </a:defRPr>
      </a:lvl5pPr>
      <a:lvl6pPr marL="2514600" lvl="5"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6pPr>
      <a:lvl7pPr marL="2971800" lvl="6"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7pPr>
      <a:lvl8pPr marL="3429000" lvl="7"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8pPr>
      <a:lvl9pPr marL="3886200" lvl="8"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对象 1"/>
          <p:cNvGraphicFramePr/>
          <p:nvPr userDrawn="1"/>
        </p:nvGraphicFramePr>
        <p:xfrm>
          <a:off x="-104140" y="-635"/>
          <a:ext cx="9248140" cy="6858000"/>
        </p:xfrm>
        <a:graphic>
          <a:graphicData uri="http://schemas.openxmlformats.org/presentationml/2006/ole">
            <mc:AlternateContent xmlns:mc="http://schemas.openxmlformats.org/markup-compatibility/2006">
              <mc:Choice xmlns:v="urn:schemas-microsoft-com:vml" Requires="v">
                <p:oleObj spid="_x0000_s7177" r:id="rId14" imgW="6470650" imgH="4857750" progId="Paint.Picture">
                  <p:embed/>
                </p:oleObj>
              </mc:Choice>
              <mc:Fallback>
                <p:oleObj r:id="rId14" imgW="6470650" imgH="4857750" progId="Paint.Picture">
                  <p:embed/>
                  <p:pic>
                    <p:nvPicPr>
                      <p:cNvPr id="0" name="图片 2"/>
                      <p:cNvPicPr/>
                      <p:nvPr/>
                    </p:nvPicPr>
                    <p:blipFill>
                      <a:blip r:embed="rId15"/>
                      <a:stretch>
                        <a:fillRect/>
                      </a:stretch>
                    </p:blipFill>
                    <p:spPr>
                      <a:xfrm>
                        <a:off x="-104140" y="-635"/>
                        <a:ext cx="9248140" cy="6858000"/>
                      </a:xfrm>
                      <a:prstGeom prst="rect">
                        <a:avLst/>
                      </a:prstGeom>
                    </p:spPr>
                  </p:pic>
                </p:oleObj>
              </mc:Fallback>
            </mc:AlternateContent>
          </a:graphicData>
        </a:graphic>
      </p:graphicFrame>
      <p:sp>
        <p:nvSpPr>
          <p:cNvPr id="393230" name="文本占位符 393229"/>
          <p:cNvSpPr>
            <a:spLocks noGrp="1"/>
          </p:cNvSpPr>
          <p:nvPr>
            <p:ph type="body" idx="1"/>
          </p:nvPr>
        </p:nvSpPr>
        <p:spPr>
          <a:xfrm>
            <a:off x="755650" y="1276350"/>
            <a:ext cx="7931150" cy="52482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393255" name="文本框 393254"/>
          <p:cNvSpPr txBox="1"/>
          <p:nvPr userDrawn="1"/>
        </p:nvSpPr>
        <p:spPr>
          <a:xfrm>
            <a:off x="2195513" y="260350"/>
            <a:ext cx="6948487" cy="611188"/>
          </a:xfrm>
          <a:prstGeom prst="rect">
            <a:avLst/>
          </a:prstGeom>
          <a:noFill/>
          <a:ln w="9525">
            <a:noFill/>
          </a:ln>
          <a:effectLst>
            <a:outerShdw dist="107763" dir="2699999" algn="ctr" rotWithShape="0">
              <a:schemeClr val="tx1">
                <a:alpha val="50000"/>
              </a:schemeClr>
            </a:outerShdw>
          </a:effectLst>
        </p:spPr>
        <p:txBody>
          <a:bodyPr anchor="b"/>
          <a:lstStyle/>
          <a:p>
            <a:pPr lvl="0" algn="ctr">
              <a:spcBef>
                <a:spcPct val="50000"/>
              </a:spcBef>
            </a:pPr>
            <a:endParaRPr lang="zh-CN" altLang="en-US" sz="1800"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marL="0" lvl="0" indent="0" algn="r" defTabSz="914400" rtl="0" eaLnBrk="1" fontAlgn="base" latinLnBrk="0" hangingPunct="1">
        <a:lnSpc>
          <a:spcPct val="100000"/>
        </a:lnSpc>
        <a:spcBef>
          <a:spcPct val="0"/>
        </a:spcBef>
        <a:spcAft>
          <a:spcPct val="0"/>
        </a:spcAft>
        <a:buNone/>
        <a:defRPr sz="3600" b="0" i="0" u="none" kern="1200" baseline="0">
          <a:solidFill>
            <a:schemeClr val="bg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Blip>
          <a:blip r:embed="rId16"/>
        </a:buBlip>
        <a:defRPr sz="28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Blip>
          <a:blip r:embed="rId17"/>
        </a:buBlip>
        <a:defRPr sz="24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1"/>
        </a:buClr>
        <a:buSzTx/>
        <a:buFontTx/>
        <a:buBlip>
          <a:blip r:embed="rId18"/>
        </a:buBlip>
        <a:defRPr sz="2000" b="1" i="0" u="none" kern="1200" baseline="0">
          <a:solidFill>
            <a:schemeClr val="tx1"/>
          </a:solidFill>
          <a:latin typeface="+mn-lt"/>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Ø"/>
        <a:defRPr sz="1800" b="1" i="0" u="none" kern="1200" baseline="0">
          <a:solidFill>
            <a:schemeClr val="tx1"/>
          </a:solidFill>
          <a:latin typeface="+mn-lt"/>
          <a:ea typeface="楷体_GB2312" pitchFamily="49" charset="-122"/>
          <a:cs typeface="+mn-cs"/>
        </a:defRPr>
      </a:lvl4pPr>
      <a:lvl5pPr marL="2057400" lvl="4" indent="-228600" algn="l" defTabSz="914400" rtl="0" eaLnBrk="1" fontAlgn="base" latinLnBrk="0" hangingPunct="1">
        <a:lnSpc>
          <a:spcPct val="100000"/>
        </a:lnSpc>
        <a:spcBef>
          <a:spcPct val="20000"/>
        </a:spcBef>
        <a:spcAft>
          <a:spcPct val="0"/>
        </a:spcAft>
        <a:buSzTx/>
        <a:buFontTx/>
        <a:buChar char="»"/>
        <a:defRPr sz="2000" b="1" i="0" u="none" kern="1200" baseline="0">
          <a:solidFill>
            <a:schemeClr val="tx1"/>
          </a:solidFill>
          <a:latin typeface="+mn-lt"/>
          <a:ea typeface="楷体_GB2312" pitchFamily="49" charset="-122"/>
          <a:cs typeface="+mn-cs"/>
        </a:defRPr>
      </a:lvl5pPr>
      <a:lvl6pPr marL="2514600" lvl="5"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6pPr>
      <a:lvl7pPr marL="2971800" lvl="6"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7pPr>
      <a:lvl8pPr marL="3429000" lvl="7"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8pPr>
      <a:lvl9pPr marL="3886200" lvl="8"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对象 1"/>
          <p:cNvGraphicFramePr/>
          <p:nvPr userDrawn="1"/>
        </p:nvGraphicFramePr>
        <p:xfrm>
          <a:off x="-104140" y="-635"/>
          <a:ext cx="9248140" cy="6858000"/>
        </p:xfrm>
        <a:graphic>
          <a:graphicData uri="http://schemas.openxmlformats.org/presentationml/2006/ole">
            <mc:AlternateContent xmlns:mc="http://schemas.openxmlformats.org/markup-compatibility/2006">
              <mc:Choice xmlns:v="urn:schemas-microsoft-com:vml" Requires="v">
                <p:oleObj spid="_x0000_s9225" r:id="rId14" imgW="6470650" imgH="4857750" progId="Paint.Picture">
                  <p:embed/>
                </p:oleObj>
              </mc:Choice>
              <mc:Fallback>
                <p:oleObj r:id="rId14" imgW="6470650" imgH="4857750" progId="Paint.Picture">
                  <p:embed/>
                  <p:pic>
                    <p:nvPicPr>
                      <p:cNvPr id="0" name="图片 2"/>
                      <p:cNvPicPr/>
                      <p:nvPr/>
                    </p:nvPicPr>
                    <p:blipFill>
                      <a:blip r:embed="rId15"/>
                      <a:stretch>
                        <a:fillRect/>
                      </a:stretch>
                    </p:blipFill>
                    <p:spPr>
                      <a:xfrm>
                        <a:off x="-104140" y="-635"/>
                        <a:ext cx="9248140" cy="6858000"/>
                      </a:xfrm>
                      <a:prstGeom prst="rect">
                        <a:avLst/>
                      </a:prstGeom>
                    </p:spPr>
                  </p:pic>
                </p:oleObj>
              </mc:Fallback>
            </mc:AlternateContent>
          </a:graphicData>
        </a:graphic>
      </p:graphicFrame>
      <p:sp>
        <p:nvSpPr>
          <p:cNvPr id="393230" name="文本占位符 393229"/>
          <p:cNvSpPr>
            <a:spLocks noGrp="1"/>
          </p:cNvSpPr>
          <p:nvPr>
            <p:ph type="body" idx="1"/>
          </p:nvPr>
        </p:nvSpPr>
        <p:spPr>
          <a:xfrm>
            <a:off x="755650" y="1276350"/>
            <a:ext cx="7931150" cy="52482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393255" name="文本框 393254"/>
          <p:cNvSpPr txBox="1"/>
          <p:nvPr userDrawn="1"/>
        </p:nvSpPr>
        <p:spPr>
          <a:xfrm>
            <a:off x="2195513" y="260350"/>
            <a:ext cx="6948487" cy="611188"/>
          </a:xfrm>
          <a:prstGeom prst="rect">
            <a:avLst/>
          </a:prstGeom>
          <a:noFill/>
          <a:ln w="9525">
            <a:noFill/>
          </a:ln>
          <a:effectLst>
            <a:outerShdw dist="107763" dir="2699999" algn="ctr" rotWithShape="0">
              <a:schemeClr val="tx1">
                <a:alpha val="50000"/>
              </a:schemeClr>
            </a:outerShdw>
          </a:effectLst>
        </p:spPr>
        <p:txBody>
          <a:bodyPr anchor="b"/>
          <a:lstStyle/>
          <a:p>
            <a:pPr lvl="0" algn="ctr">
              <a:spcBef>
                <a:spcPct val="50000"/>
              </a:spcBef>
            </a:pPr>
            <a:endParaRPr lang="zh-CN" altLang="en-US" sz="1800"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marL="0" lvl="0" indent="0" algn="r" defTabSz="914400" rtl="0" eaLnBrk="1" fontAlgn="base" latinLnBrk="0" hangingPunct="1">
        <a:lnSpc>
          <a:spcPct val="100000"/>
        </a:lnSpc>
        <a:spcBef>
          <a:spcPct val="0"/>
        </a:spcBef>
        <a:spcAft>
          <a:spcPct val="0"/>
        </a:spcAft>
        <a:buNone/>
        <a:defRPr sz="3600" b="0" i="0" u="none" kern="1200" baseline="0">
          <a:solidFill>
            <a:schemeClr val="bg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Blip>
          <a:blip r:embed="rId16"/>
        </a:buBlip>
        <a:defRPr sz="28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Blip>
          <a:blip r:embed="rId17"/>
        </a:buBlip>
        <a:defRPr sz="24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1"/>
        </a:buClr>
        <a:buSzTx/>
        <a:buFontTx/>
        <a:buBlip>
          <a:blip r:embed="rId18"/>
        </a:buBlip>
        <a:defRPr sz="2000" b="1" i="0" u="none" kern="1200" baseline="0">
          <a:solidFill>
            <a:schemeClr val="tx1"/>
          </a:solidFill>
          <a:latin typeface="+mn-lt"/>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Ø"/>
        <a:defRPr sz="1800" b="1" i="0" u="none" kern="1200" baseline="0">
          <a:solidFill>
            <a:schemeClr val="tx1"/>
          </a:solidFill>
          <a:latin typeface="+mn-lt"/>
          <a:ea typeface="楷体_GB2312" pitchFamily="49" charset="-122"/>
          <a:cs typeface="+mn-cs"/>
        </a:defRPr>
      </a:lvl4pPr>
      <a:lvl5pPr marL="2057400" lvl="4" indent="-228600" algn="l" defTabSz="914400" rtl="0" eaLnBrk="1" fontAlgn="base" latinLnBrk="0" hangingPunct="1">
        <a:lnSpc>
          <a:spcPct val="100000"/>
        </a:lnSpc>
        <a:spcBef>
          <a:spcPct val="20000"/>
        </a:spcBef>
        <a:spcAft>
          <a:spcPct val="0"/>
        </a:spcAft>
        <a:buSzTx/>
        <a:buFontTx/>
        <a:buChar char="»"/>
        <a:defRPr sz="2000" b="1" i="0" u="none" kern="1200" baseline="0">
          <a:solidFill>
            <a:schemeClr val="tx1"/>
          </a:solidFill>
          <a:latin typeface="+mn-lt"/>
          <a:ea typeface="楷体_GB2312" pitchFamily="49" charset="-122"/>
          <a:cs typeface="+mn-cs"/>
        </a:defRPr>
      </a:lvl5pPr>
      <a:lvl6pPr marL="2514600" lvl="5"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6pPr>
      <a:lvl7pPr marL="2971800" lvl="6"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7pPr>
      <a:lvl8pPr marL="3429000" lvl="7"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8pPr>
      <a:lvl9pPr marL="3886200" lvl="8"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2" name="对象 1"/>
          <p:cNvGraphicFramePr/>
          <p:nvPr userDrawn="1"/>
        </p:nvGraphicFramePr>
        <p:xfrm>
          <a:off x="-104140" y="-635"/>
          <a:ext cx="9248140" cy="6858000"/>
        </p:xfrm>
        <a:graphic>
          <a:graphicData uri="http://schemas.openxmlformats.org/presentationml/2006/ole">
            <mc:AlternateContent xmlns:mc="http://schemas.openxmlformats.org/markup-compatibility/2006">
              <mc:Choice xmlns:v="urn:schemas-microsoft-com:vml" Requires="v">
                <p:oleObj spid="_x0000_s11273" r:id="rId14" imgW="6470650" imgH="4857750" progId="Paint.Picture">
                  <p:embed/>
                </p:oleObj>
              </mc:Choice>
              <mc:Fallback>
                <p:oleObj r:id="rId14" imgW="6470650" imgH="4857750" progId="Paint.Picture">
                  <p:embed/>
                  <p:pic>
                    <p:nvPicPr>
                      <p:cNvPr id="0" name="图片 2"/>
                      <p:cNvPicPr/>
                      <p:nvPr/>
                    </p:nvPicPr>
                    <p:blipFill>
                      <a:blip r:embed="rId15"/>
                      <a:stretch>
                        <a:fillRect/>
                      </a:stretch>
                    </p:blipFill>
                    <p:spPr>
                      <a:xfrm>
                        <a:off x="-104140" y="-635"/>
                        <a:ext cx="9248140" cy="6858000"/>
                      </a:xfrm>
                      <a:prstGeom prst="rect">
                        <a:avLst/>
                      </a:prstGeom>
                    </p:spPr>
                  </p:pic>
                </p:oleObj>
              </mc:Fallback>
            </mc:AlternateContent>
          </a:graphicData>
        </a:graphic>
      </p:graphicFrame>
      <p:sp>
        <p:nvSpPr>
          <p:cNvPr id="393230" name="文本占位符 393229"/>
          <p:cNvSpPr>
            <a:spLocks noGrp="1"/>
          </p:cNvSpPr>
          <p:nvPr>
            <p:ph type="body" idx="1"/>
          </p:nvPr>
        </p:nvSpPr>
        <p:spPr>
          <a:xfrm>
            <a:off x="755650" y="1276350"/>
            <a:ext cx="7931150" cy="52482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393255" name="文本框 393254"/>
          <p:cNvSpPr txBox="1"/>
          <p:nvPr userDrawn="1"/>
        </p:nvSpPr>
        <p:spPr>
          <a:xfrm>
            <a:off x="2195513" y="260350"/>
            <a:ext cx="6948487" cy="611188"/>
          </a:xfrm>
          <a:prstGeom prst="rect">
            <a:avLst/>
          </a:prstGeom>
          <a:noFill/>
          <a:ln w="9525">
            <a:noFill/>
          </a:ln>
          <a:effectLst>
            <a:outerShdw dist="107763" dir="2699999" algn="ctr" rotWithShape="0">
              <a:schemeClr val="tx1">
                <a:alpha val="50000"/>
              </a:schemeClr>
            </a:outerShdw>
          </a:effectLst>
        </p:spPr>
        <p:txBody>
          <a:bodyPr anchor="b"/>
          <a:lstStyle/>
          <a:p>
            <a:pPr lvl="0" algn="ctr">
              <a:spcBef>
                <a:spcPct val="50000"/>
              </a:spcBef>
            </a:pPr>
            <a:endParaRPr lang="zh-CN" altLang="en-US" sz="1800"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marL="0" lvl="0" indent="0" algn="r" defTabSz="914400" rtl="0" eaLnBrk="1" fontAlgn="base" latinLnBrk="0" hangingPunct="1">
        <a:lnSpc>
          <a:spcPct val="100000"/>
        </a:lnSpc>
        <a:spcBef>
          <a:spcPct val="0"/>
        </a:spcBef>
        <a:spcAft>
          <a:spcPct val="0"/>
        </a:spcAft>
        <a:buNone/>
        <a:defRPr sz="3600" b="0" i="0" u="none" kern="1200" baseline="0">
          <a:solidFill>
            <a:schemeClr val="bg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Blip>
          <a:blip r:embed="rId16"/>
        </a:buBlip>
        <a:defRPr sz="28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Blip>
          <a:blip r:embed="rId17"/>
        </a:buBlip>
        <a:defRPr sz="24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1"/>
        </a:buClr>
        <a:buSzTx/>
        <a:buFontTx/>
        <a:buBlip>
          <a:blip r:embed="rId18"/>
        </a:buBlip>
        <a:defRPr sz="2000" b="1" i="0" u="none" kern="1200" baseline="0">
          <a:solidFill>
            <a:schemeClr val="tx1"/>
          </a:solidFill>
          <a:latin typeface="+mn-lt"/>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Ø"/>
        <a:defRPr sz="1800" b="1" i="0" u="none" kern="1200" baseline="0">
          <a:solidFill>
            <a:schemeClr val="tx1"/>
          </a:solidFill>
          <a:latin typeface="+mn-lt"/>
          <a:ea typeface="楷体_GB2312" pitchFamily="49" charset="-122"/>
          <a:cs typeface="+mn-cs"/>
        </a:defRPr>
      </a:lvl4pPr>
      <a:lvl5pPr marL="2057400" lvl="4" indent="-228600" algn="l" defTabSz="914400" rtl="0" eaLnBrk="1" fontAlgn="base" latinLnBrk="0" hangingPunct="1">
        <a:lnSpc>
          <a:spcPct val="100000"/>
        </a:lnSpc>
        <a:spcBef>
          <a:spcPct val="20000"/>
        </a:spcBef>
        <a:spcAft>
          <a:spcPct val="0"/>
        </a:spcAft>
        <a:buSzTx/>
        <a:buFontTx/>
        <a:buChar char="»"/>
        <a:defRPr sz="2000" b="1" i="0" u="none" kern="1200" baseline="0">
          <a:solidFill>
            <a:schemeClr val="tx1"/>
          </a:solidFill>
          <a:latin typeface="+mn-lt"/>
          <a:ea typeface="楷体_GB2312" pitchFamily="49" charset="-122"/>
          <a:cs typeface="+mn-cs"/>
        </a:defRPr>
      </a:lvl5pPr>
      <a:lvl6pPr marL="2514600" lvl="5"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6pPr>
      <a:lvl7pPr marL="2971800" lvl="6"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7pPr>
      <a:lvl8pPr marL="3429000" lvl="7"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8pPr>
      <a:lvl9pPr marL="3886200" lvl="8"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ctr"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7.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35.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fillRect/>
          </a:stretch>
        </a:blipFill>
        <a:effectLst/>
      </p:bgPr>
    </p:bg>
    <p:spTree>
      <p:nvGrpSpPr>
        <p:cNvPr id="1" name=""/>
        <p:cNvGrpSpPr/>
        <p:nvPr/>
      </p:nvGrpSpPr>
      <p:grpSpPr>
        <a:xfrm>
          <a:off x="0" y="0"/>
          <a:ext cx="0" cy="0"/>
          <a:chOff x="0" y="0"/>
          <a:chExt cx="0" cy="0"/>
        </a:xfrm>
      </p:grpSpPr>
      <p:sp>
        <p:nvSpPr>
          <p:cNvPr id="303108" name="矩形 303107"/>
          <p:cNvSpPr/>
          <p:nvPr/>
        </p:nvSpPr>
        <p:spPr>
          <a:xfrm>
            <a:off x="395605" y="4653280"/>
            <a:ext cx="6842125" cy="864870"/>
          </a:xfrm>
          <a:prstGeom prst="rect">
            <a:avLst/>
          </a:prstGeom>
          <a:noFill/>
          <a:ln w="9525">
            <a:noFill/>
          </a:ln>
          <a:effectLst>
            <a:outerShdw dist="35921" dir="2699999" algn="ctr" rotWithShape="0">
              <a:schemeClr val="bg2"/>
            </a:outerShdw>
          </a:effectLst>
        </p:spPr>
        <p:txBody>
          <a:bodyPr/>
          <a:lstStyle>
            <a:lvl1pPr marL="0" lvl="0" indent="0" algn="ctr" defTabSz="914400" rtl="0" eaLnBrk="1" fontAlgn="base" latinLnBrk="0" hangingPunct="1">
              <a:lnSpc>
                <a:spcPct val="100000"/>
              </a:lnSpc>
              <a:spcBef>
                <a:spcPct val="0"/>
              </a:spcBef>
              <a:spcAft>
                <a:spcPct val="0"/>
              </a:spcAft>
              <a:buClrTx/>
              <a:buSzTx/>
              <a:buFontTx/>
              <a:buNone/>
              <a:defRPr sz="4400" b="1" u="none" kern="1200" baseline="0">
                <a:solidFill>
                  <a:schemeClr val="bg1"/>
                </a:solidFill>
                <a:latin typeface="Arial" panose="020B0604020202020204" pitchFamily="34" charset="0"/>
                <a:ea typeface="Tahoma" panose="020B0604030504040204" pitchFamily="34" charset="0"/>
              </a:defRPr>
            </a:lvl1pPr>
            <a:lvl2pPr marL="0" lvl="1" indent="0" algn="ctr" defTabSz="914400" rtl="0" eaLnBrk="1" fontAlgn="base" latinLnBrk="0" hangingPunct="1">
              <a:lnSpc>
                <a:spcPct val="100000"/>
              </a:lnSpc>
              <a:spcBef>
                <a:spcPct val="0"/>
              </a:spcBef>
              <a:spcAft>
                <a:spcPct val="0"/>
              </a:spcAft>
              <a:buClr>
                <a:srgbClr val="000000"/>
              </a:buClr>
              <a:buSzPct val="80000"/>
              <a:buFont typeface="Arial" panose="020B0604020202020204" pitchFamily="34" charset="0"/>
              <a:buNone/>
              <a:defRPr sz="4400" b="1" i="0" u="none" kern="1200" baseline="0">
                <a:solidFill>
                  <a:schemeClr val="bg1"/>
                </a:solidFill>
                <a:latin typeface="Arial" panose="020B0604020202020204" pitchFamily="34" charset="0"/>
                <a:ea typeface="Tahoma" panose="020B0604030504040204" pitchFamily="34" charset="0"/>
              </a:defRPr>
            </a:lvl2pPr>
            <a:lvl3pPr marL="0" lvl="2" indent="0" algn="ctr" defTabSz="914400" rtl="0" eaLnBrk="1" fontAlgn="base" latinLnBrk="0" hangingPunct="1">
              <a:lnSpc>
                <a:spcPct val="100000"/>
              </a:lnSpc>
              <a:spcBef>
                <a:spcPct val="0"/>
              </a:spcBef>
              <a:spcAft>
                <a:spcPct val="0"/>
              </a:spcAft>
              <a:buClr>
                <a:schemeClr val="tx1"/>
              </a:buClr>
              <a:buSzTx/>
              <a:buFontTx/>
              <a:buNone/>
              <a:defRPr sz="4400" b="1" i="0" u="none" kern="1200" baseline="0">
                <a:solidFill>
                  <a:schemeClr val="bg1"/>
                </a:solidFill>
                <a:latin typeface="Arial" panose="020B0604020202020204" pitchFamily="34" charset="0"/>
                <a:ea typeface="Tahoma" panose="020B0604030504040204" pitchFamily="34" charset="0"/>
              </a:defRPr>
            </a:lvl3pPr>
            <a:lvl4pPr marL="0" lvl="3" indent="0" algn="ctr" defTabSz="914400" rtl="0" eaLnBrk="1" fontAlgn="base" latinLnBrk="0" hangingPunct="1">
              <a:lnSpc>
                <a:spcPct val="100000"/>
              </a:lnSpc>
              <a:spcBef>
                <a:spcPct val="0"/>
              </a:spcBef>
              <a:spcAft>
                <a:spcPct val="0"/>
              </a:spcAft>
              <a:buClr>
                <a:schemeClr val="tx2"/>
              </a:buClr>
              <a:buSzTx/>
              <a:buFont typeface="Wingdings" panose="05000000000000000000" pitchFamily="2" charset="2"/>
              <a:buNone/>
              <a:defRPr sz="4400" b="1" i="0" u="none" kern="1200" baseline="0">
                <a:solidFill>
                  <a:schemeClr val="bg1"/>
                </a:solidFill>
                <a:latin typeface="Arial" panose="020B0604020202020204" pitchFamily="34" charset="0"/>
                <a:ea typeface="Tahoma" panose="020B0604030504040204" pitchFamily="34" charset="0"/>
              </a:defRPr>
            </a:lvl4pPr>
            <a:lvl5pPr marL="0" lvl="4" indent="0" algn="ctr" defTabSz="914400" rtl="0" eaLnBrk="1" fontAlgn="base" latinLnBrk="0" hangingPunct="1">
              <a:lnSpc>
                <a:spcPct val="100000"/>
              </a:lnSpc>
              <a:spcBef>
                <a:spcPct val="0"/>
              </a:spcBef>
              <a:spcAft>
                <a:spcPct val="0"/>
              </a:spcAft>
              <a:buClrTx/>
              <a:buSzTx/>
              <a:buFontTx/>
              <a:buNone/>
              <a:defRPr sz="4400" b="1" i="0" u="none" kern="1200" baseline="0">
                <a:solidFill>
                  <a:schemeClr val="bg1"/>
                </a:solidFill>
                <a:latin typeface="Arial" panose="020B0604020202020204" pitchFamily="34" charset="0"/>
                <a:ea typeface="Tahoma" panose="020B0604030504040204" pitchFamily="34" charset="0"/>
              </a:defRPr>
            </a:lvl5pPr>
          </a:lstStyle>
          <a:p>
            <a:pPr lvl="0" algn="l">
              <a:lnSpc>
                <a:spcPct val="90000"/>
              </a:lnSpc>
            </a:pPr>
            <a:r>
              <a:rPr lang="zh-CN" altLang="en-US">
                <a:solidFill>
                  <a:schemeClr val="tx1"/>
                </a:solidFill>
                <a:effectLst>
                  <a:outerShdw blurRad="38100" dist="38100" dir="2700000">
                    <a:srgbClr val="FFFFFF"/>
                  </a:outerShdw>
                </a:effectLst>
                <a:ea typeface="宋体" panose="02010600030101010101" pitchFamily="2" charset="-122"/>
              </a:rPr>
              <a:t>继承和派</a:t>
            </a:r>
            <a:r>
              <a:rPr lang="zh-CN" altLang="en-US" smtClean="0">
                <a:solidFill>
                  <a:schemeClr val="tx1"/>
                </a:solidFill>
                <a:effectLst>
                  <a:outerShdw blurRad="38100" dist="38100" dir="2700000">
                    <a:srgbClr val="FFFFFF"/>
                  </a:outerShdw>
                </a:effectLst>
                <a:ea typeface="宋体" panose="02010600030101010101" pitchFamily="2" charset="-122"/>
              </a:rPr>
              <a:t>生</a:t>
            </a:r>
            <a:endParaRPr lang="zh-CN" altLang="en-US">
              <a:solidFill>
                <a:schemeClr val="tx1"/>
              </a:solidFill>
              <a:effectLst>
                <a:outerShdw blurRad="38100" dist="38100" dir="2700000">
                  <a:srgbClr val="FFFFFF"/>
                </a:outerShdw>
              </a:effectLst>
              <a:ea typeface="宋体" panose="02010600030101010101" pitchFamily="2" charset="-122"/>
            </a:endParaRPr>
          </a:p>
        </p:txBody>
      </p:sp>
      <p:sp>
        <p:nvSpPr>
          <p:cNvPr id="303109" name="标题 303108"/>
          <p:cNvSpPr>
            <a:spLocks noGrp="1"/>
          </p:cNvSpPr>
          <p:nvPr>
            <p:ph type="ctrTitle" idx="4294967295"/>
          </p:nvPr>
        </p:nvSpPr>
        <p:spPr>
          <a:xfrm>
            <a:off x="323850" y="3644900"/>
            <a:ext cx="2160588" cy="792163"/>
          </a:xfrm>
          <a:prstGeom prst="rect">
            <a:avLst/>
          </a:prstGeom>
          <a:noFill/>
          <a:ln w="9525">
            <a:noFill/>
          </a:ln>
          <a:effectLst>
            <a:outerShdw dist="35921" dir="2699999" algn="ctr" rotWithShape="0">
              <a:schemeClr val="tx1"/>
            </a:outerShdw>
          </a:effectLst>
        </p:spPr>
        <p:txBody>
          <a:bodyPr/>
          <a:lstStyle>
            <a:lvl1pPr lvl="0" algn="ctr">
              <a:buClrTx/>
              <a:buSzTx/>
              <a:buFontTx/>
              <a:defRPr sz="4000">
                <a:solidFill>
                  <a:srgbClr val="FF9900"/>
                </a:solidFill>
                <a:ea typeface="Tahoma" panose="020B0604030504040204" pitchFamily="34" charset="0"/>
              </a:defRPr>
            </a:lvl1pPr>
          </a:lstStyle>
          <a:p>
            <a:pPr lvl="0" algn="l"/>
            <a:r>
              <a:rPr lang="zh-CN" altLang="en-US" sz="4400" b="1" dirty="0">
                <a:solidFill>
                  <a:srgbClr val="FF9933"/>
                </a:solidFill>
                <a:latin typeface="黑体" panose="02010609060101010101" pitchFamily="2" charset="-122"/>
              </a:rPr>
              <a:t>第四章</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AutoShape 10"/>
          <p:cNvSpPr/>
          <p:nvPr/>
        </p:nvSpPr>
        <p:spPr>
          <a:xfrm>
            <a:off x="1250315" y="3879215"/>
            <a:ext cx="6931025" cy="2336612"/>
          </a:xfrm>
          <a:prstGeom prst="roundRect">
            <a:avLst>
              <a:gd name="adj" fmla="val 6667"/>
            </a:avLst>
          </a:prstGeom>
          <a:gradFill rotWithShape="1">
            <a:gsLst>
              <a:gs pos="0">
                <a:srgbClr val="CCFFFF"/>
              </a:gs>
              <a:gs pos="100000">
                <a:srgbClr val="FFFFFF"/>
              </a:gs>
            </a:gsLst>
            <a:lin ang="5400000" scaled="1"/>
            <a:tileRect/>
          </a:gradFill>
          <a:ln w="9525" cap="flat" cmpd="sng">
            <a:solidFill>
              <a:srgbClr val="008080"/>
            </a:solidFill>
            <a:prstDash val="solid"/>
            <a:round/>
            <a:headEnd type="none" w="med" len="med"/>
            <a:tailEnd type="none" w="med" len="med"/>
          </a:ln>
        </p:spPr>
        <p:txBody>
          <a:bodyPr wrap="square" anchor="t">
            <a:spAutoFit/>
          </a:bodyPr>
          <a:lstStyle/>
          <a:p>
            <a:pPr algn="l">
              <a:buSzTx/>
            </a:pPr>
            <a:r>
              <a:rPr lang="zh-CN" altLang="en-US" sz="2800" b="1">
                <a:solidFill>
                  <a:srgbClr val="FF0000"/>
                </a:solidFill>
                <a:latin typeface="+mn-lt"/>
                <a:sym typeface="+mn-ea"/>
              </a:rPr>
              <a:t>多层继承（多重继承）</a:t>
            </a:r>
            <a:r>
              <a:rPr lang="zh-CN" altLang="en-US" sz="2800" b="1">
                <a:latin typeface="+mn-lt"/>
                <a:sym typeface="+mn-ea"/>
              </a:rPr>
              <a:t>：</a:t>
            </a:r>
          </a:p>
          <a:p>
            <a:pPr algn="l">
              <a:buSzTx/>
            </a:pPr>
            <a:r>
              <a:rPr lang="en-US" altLang="zh-CN" sz="2800" b="1">
                <a:latin typeface="+mn-lt"/>
                <a:sym typeface="+mn-ea"/>
              </a:rPr>
              <a:t>java</a:t>
            </a:r>
            <a:r>
              <a:rPr lang="zh-CN" altLang="en-US" sz="2800" b="1">
                <a:latin typeface="+mn-lt"/>
                <a:sym typeface="+mn-ea"/>
              </a:rPr>
              <a:t>允许，最好不要超过3层</a:t>
            </a:r>
            <a:endParaRPr lang="zh-CN" altLang="en-US" sz="2800" b="1">
              <a:latin typeface="+mn-lt"/>
            </a:endParaRPr>
          </a:p>
          <a:p>
            <a:pPr algn="l">
              <a:buSzTx/>
            </a:pPr>
            <a:r>
              <a:rPr lang="zh-CN" altLang="en-US" sz="2800" b="1">
                <a:latin typeface="+mn-lt"/>
                <a:sym typeface="+mn-ea"/>
              </a:rPr>
              <a:t>class A{}</a:t>
            </a:r>
            <a:endParaRPr lang="zh-CN" altLang="en-US" sz="2800" b="1">
              <a:latin typeface="+mn-lt"/>
            </a:endParaRPr>
          </a:p>
          <a:p>
            <a:pPr algn="l">
              <a:buSzTx/>
            </a:pPr>
            <a:r>
              <a:rPr lang="zh-CN" altLang="en-US" sz="2800" b="1">
                <a:latin typeface="+mn-lt"/>
                <a:sym typeface="+mn-ea"/>
              </a:rPr>
              <a:t>class B extends A{}</a:t>
            </a:r>
            <a:endParaRPr lang="zh-CN" altLang="en-US" sz="2800" b="1">
              <a:latin typeface="+mn-lt"/>
            </a:endParaRPr>
          </a:p>
          <a:p>
            <a:pPr algn="l">
              <a:buSzTx/>
            </a:pPr>
            <a:r>
              <a:rPr lang="zh-CN" altLang="en-US" sz="2800" b="1">
                <a:latin typeface="+mn-lt"/>
                <a:sym typeface="+mn-ea"/>
              </a:rPr>
              <a:t>class C extends B{}</a:t>
            </a:r>
            <a:endParaRPr lang="zh-CN" altLang="en-US" sz="2800" b="1">
              <a:latin typeface="+mn-lt"/>
            </a:endParaRPr>
          </a:p>
        </p:txBody>
      </p:sp>
      <p:sp>
        <p:nvSpPr>
          <p:cNvPr id="2" name="AutoShape 10"/>
          <p:cNvSpPr/>
          <p:nvPr/>
        </p:nvSpPr>
        <p:spPr>
          <a:xfrm>
            <a:off x="1204595" y="1268095"/>
            <a:ext cx="6931025" cy="1888586"/>
          </a:xfrm>
          <a:prstGeom prst="roundRect">
            <a:avLst>
              <a:gd name="adj" fmla="val 6667"/>
            </a:avLst>
          </a:prstGeom>
          <a:gradFill rotWithShape="1">
            <a:gsLst>
              <a:gs pos="0">
                <a:srgbClr val="CCFFFF"/>
              </a:gs>
              <a:gs pos="100000">
                <a:srgbClr val="FFFFFF"/>
              </a:gs>
            </a:gsLst>
            <a:lin ang="5400000" scaled="1"/>
            <a:tileRect/>
          </a:gradFill>
          <a:ln w="9525" cap="flat" cmpd="sng">
            <a:solidFill>
              <a:srgbClr val="008080"/>
            </a:solidFill>
            <a:prstDash val="solid"/>
            <a:round/>
            <a:headEnd type="none" w="med" len="med"/>
            <a:tailEnd type="none" w="med" len="med"/>
          </a:ln>
        </p:spPr>
        <p:txBody>
          <a:bodyPr wrap="square" anchor="t">
            <a:spAutoFit/>
          </a:bodyPr>
          <a:lstStyle/>
          <a:p>
            <a:pPr algn="l">
              <a:buSzTx/>
            </a:pPr>
            <a:r>
              <a:rPr lang="zh-CN" altLang="en-US" sz="2800" b="1">
                <a:solidFill>
                  <a:srgbClr val="FF0000"/>
                </a:solidFill>
                <a:latin typeface="+mn-lt"/>
                <a:sym typeface="+mn-ea"/>
              </a:rPr>
              <a:t>多继承</a:t>
            </a:r>
            <a:r>
              <a:rPr lang="zh-CN" altLang="en-US" sz="2800" b="1">
                <a:latin typeface="+mn-lt"/>
                <a:sym typeface="+mn-ea"/>
              </a:rPr>
              <a:t>：</a:t>
            </a:r>
            <a:r>
              <a:rPr lang="en-US" altLang="zh-CN" sz="2800" b="1">
                <a:latin typeface="+mn-lt"/>
                <a:sym typeface="+mn-ea"/>
              </a:rPr>
              <a:t>Java</a:t>
            </a:r>
            <a:r>
              <a:rPr lang="zh-CN" altLang="en-US" sz="2800" b="1">
                <a:latin typeface="+mn-lt"/>
                <a:sym typeface="+mn-ea"/>
              </a:rPr>
              <a:t>不允许</a:t>
            </a:r>
            <a:endParaRPr lang="zh-CN" altLang="en-US" sz="2800" b="1">
              <a:latin typeface="+mn-lt"/>
            </a:endParaRPr>
          </a:p>
          <a:p>
            <a:pPr algn="l">
              <a:buSzTx/>
            </a:pPr>
            <a:r>
              <a:rPr lang="zh-CN" altLang="en-US" sz="2800" b="1">
                <a:latin typeface="+mn-lt"/>
                <a:sym typeface="+mn-ea"/>
              </a:rPr>
              <a:t>class A{}</a:t>
            </a:r>
            <a:endParaRPr lang="zh-CN" altLang="en-US" sz="2800" b="1">
              <a:latin typeface="+mn-lt"/>
            </a:endParaRPr>
          </a:p>
          <a:p>
            <a:pPr algn="l">
              <a:buSzTx/>
            </a:pPr>
            <a:r>
              <a:rPr lang="zh-CN" altLang="en-US" sz="2800" b="1">
                <a:latin typeface="+mn-lt"/>
                <a:sym typeface="+mn-ea"/>
              </a:rPr>
              <a:t>class B {}</a:t>
            </a:r>
            <a:endParaRPr lang="zh-CN" altLang="en-US" sz="2800" b="1">
              <a:latin typeface="+mn-lt"/>
            </a:endParaRPr>
          </a:p>
          <a:p>
            <a:pPr algn="l">
              <a:buSzTx/>
            </a:pPr>
            <a:r>
              <a:rPr lang="zh-CN" altLang="en-US" sz="2800" b="1">
                <a:latin typeface="+mn-lt"/>
                <a:sym typeface="+mn-ea"/>
              </a:rPr>
              <a:t>class C extends </a:t>
            </a:r>
            <a:r>
              <a:rPr lang="en-US" altLang="zh-CN" sz="2800" b="1">
                <a:latin typeface="+mn-lt"/>
                <a:sym typeface="+mn-ea"/>
              </a:rPr>
              <a:t>A,</a:t>
            </a:r>
            <a:r>
              <a:rPr lang="zh-CN" altLang="en-US" sz="2800" b="1">
                <a:latin typeface="+mn-lt"/>
                <a:sym typeface="+mn-ea"/>
              </a:rPr>
              <a:t>B</a:t>
            </a:r>
            <a:endParaRPr lang="zh-CN" altLang="en-US" sz="2800" b="1">
              <a:latin typeface="+mn-lt"/>
            </a:endParaRPr>
          </a:p>
        </p:txBody>
      </p:sp>
      <p:sp>
        <p:nvSpPr>
          <p:cNvPr id="49158" name="线形标注 2 49157"/>
          <p:cNvSpPr/>
          <p:nvPr/>
        </p:nvSpPr>
        <p:spPr>
          <a:xfrm>
            <a:off x="6545580" y="1925320"/>
            <a:ext cx="1054100" cy="574675"/>
          </a:xfrm>
          <a:prstGeom prst="borderCallout2">
            <a:avLst>
              <a:gd name="adj1" fmla="val 19889"/>
              <a:gd name="adj2" fmla="val -3412"/>
              <a:gd name="adj3" fmla="val 19889"/>
              <a:gd name="adj4" fmla="val -15574"/>
              <a:gd name="adj5" fmla="val 125524"/>
              <a:gd name="adj6" fmla="val -181132"/>
            </a:avLst>
          </a:prstGeom>
          <a:solidFill>
            <a:srgbClr val="FF0000"/>
          </a:solidFill>
          <a:ln w="9525" cap="flat" cmpd="sng">
            <a:solidFill>
              <a:srgbClr val="FF3300"/>
            </a:solidFill>
            <a:prstDash val="solid"/>
            <a:miter/>
            <a:headEnd type="none" w="med" len="med"/>
            <a:tailEnd type="triangle" w="med" len="med"/>
          </a:ln>
          <a:effectLst>
            <a:outerShdw dist="71842" dir="2699999" algn="ctr" rotWithShape="0">
              <a:schemeClr val="bg2">
                <a:alpha val="50000"/>
              </a:schemeClr>
            </a:outerShdw>
          </a:effectLst>
        </p:spPr>
        <p:txBody>
          <a:bodyPr wrap="none" anchor="ctr">
            <a:scene3d>
              <a:camera prst="orthographicFront"/>
              <a:lightRig rig="soft" dir="t">
                <a:rot lat="0" lon="0" rev="15600000"/>
              </a:lightRig>
            </a:scene3d>
            <a:sp3d extrusionH="57150" prstMaterial="softEdge">
              <a:bevelT w="25400" h="38100"/>
            </a:sp3d>
          </a:bodyPr>
          <a:lstStyle/>
          <a:p>
            <a:pPr algn="ctr"/>
            <a:r>
              <a:rPr lang="zh-CN" altLang="en-US" sz="2400" b="1" dirty="0">
                <a:solidFill>
                  <a:schemeClr val="accent4"/>
                </a:solidFill>
                <a:latin typeface="Arial" panose="020B0604020202020204" pitchFamily="34" charset="0"/>
              </a:rPr>
              <a:t>报错 </a:t>
            </a:r>
          </a:p>
        </p:txBody>
      </p:sp>
      <p:sp>
        <p:nvSpPr>
          <p:cNvPr id="3" name="线形标注 2 2"/>
          <p:cNvSpPr/>
          <p:nvPr/>
        </p:nvSpPr>
        <p:spPr>
          <a:xfrm>
            <a:off x="6333490" y="4760595"/>
            <a:ext cx="1054100" cy="574675"/>
          </a:xfrm>
          <a:prstGeom prst="borderCallout2">
            <a:avLst>
              <a:gd name="adj1" fmla="val 19889"/>
              <a:gd name="adj2" fmla="val -3412"/>
              <a:gd name="adj3" fmla="val 19889"/>
              <a:gd name="adj4" fmla="val -15574"/>
              <a:gd name="adj5" fmla="val 125524"/>
              <a:gd name="adj6" fmla="val -181132"/>
            </a:avLst>
          </a:prstGeom>
          <a:solidFill>
            <a:srgbClr val="00B050"/>
          </a:solidFill>
          <a:ln w="9525" cap="flat" cmpd="sng">
            <a:solidFill>
              <a:srgbClr val="00B050"/>
            </a:solidFill>
            <a:prstDash val="solid"/>
            <a:miter/>
            <a:headEnd type="none" w="med" len="med"/>
            <a:tailEnd type="triangle" w="med" len="med"/>
          </a:ln>
          <a:effectLst>
            <a:outerShdw dist="71842" dir="2699999" algn="ctr" rotWithShape="0">
              <a:schemeClr val="bg2">
                <a:alpha val="50000"/>
              </a:schemeClr>
            </a:outerShdw>
          </a:effectLst>
        </p:spPr>
        <p:txBody>
          <a:bodyPr wrap="none" anchor="ctr">
            <a:scene3d>
              <a:camera prst="orthographicFront"/>
              <a:lightRig rig="soft" dir="t">
                <a:rot lat="0" lon="0" rev="15600000"/>
              </a:lightRig>
            </a:scene3d>
            <a:sp3d extrusionH="57150" prstMaterial="softEdge">
              <a:bevelT w="25400" h="38100"/>
            </a:sp3d>
          </a:bodyPr>
          <a:lstStyle/>
          <a:p>
            <a:pPr algn="ctr"/>
            <a:r>
              <a:rPr lang="zh-CN" altLang="en-US" sz="2400" b="1" dirty="0">
                <a:solidFill>
                  <a:schemeClr val="accent4"/>
                </a:solidFill>
                <a:latin typeface="Arial" panose="020B0604020202020204" pitchFamily="34" charset="0"/>
              </a:rPr>
              <a:t>可以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8"/>
                                        </p:tgtEl>
                                        <p:attrNameLst>
                                          <p:attrName>style.visibility</p:attrName>
                                        </p:attrNameLst>
                                      </p:cBhvr>
                                      <p:to>
                                        <p:strVal val="visible"/>
                                      </p:to>
                                    </p:set>
                                    <p:anim calcmode="lin" valueType="num">
                                      <p:cBhvr additive="base">
                                        <p:cTn id="7" dur="500" fill="hold"/>
                                        <p:tgtEl>
                                          <p:spTgt spid="49158"/>
                                        </p:tgtEl>
                                        <p:attrNameLst>
                                          <p:attrName>ppt_x</p:attrName>
                                        </p:attrNameLst>
                                      </p:cBhvr>
                                      <p:tavLst>
                                        <p:tav tm="0">
                                          <p:val>
                                            <p:strVal val="#ppt_x"/>
                                          </p:val>
                                        </p:tav>
                                        <p:tav tm="100000">
                                          <p:val>
                                            <p:strVal val="#ppt_x"/>
                                          </p:val>
                                        </p:tav>
                                      </p:tavLst>
                                    </p:anim>
                                    <p:anim calcmode="lin" valueType="num">
                                      <p:cBhvr additive="base">
                                        <p:cTn id="8" dur="500" fill="hold"/>
                                        <p:tgtEl>
                                          <p:spTgt spid="491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 calcmode="lin" valueType="num">
                                      <p:cBhvr additive="base">
                                        <p:cTn id="1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0965">
                                            <p:txEl>
                                              <p:pRg st="0" end="0"/>
                                            </p:txEl>
                                          </p:spTgt>
                                        </p:tgtEl>
                                        <p:attrNameLst>
                                          <p:attrName>style.visibility</p:attrName>
                                        </p:attrNameLst>
                                      </p:cBhvr>
                                      <p:to>
                                        <p:strVal val="visible"/>
                                      </p:to>
                                    </p:set>
                                    <p:anim calcmode="lin" valueType="num">
                                      <p:cBhvr additive="base">
                                        <p:cTn id="24" dur="500" fill="hold"/>
                                        <p:tgtEl>
                                          <p:spTgt spid="40965">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0965">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0965">
                                            <p:txEl>
                                              <p:pRg st="1" end="1"/>
                                            </p:txEl>
                                          </p:spTgt>
                                        </p:tgtEl>
                                        <p:attrNameLst>
                                          <p:attrName>style.visibility</p:attrName>
                                        </p:attrNameLst>
                                      </p:cBhvr>
                                      <p:to>
                                        <p:strVal val="visible"/>
                                      </p:to>
                                    </p:set>
                                    <p:anim calcmode="lin" valueType="num">
                                      <p:cBhvr additive="base">
                                        <p:cTn id="28" dur="500" fill="hold"/>
                                        <p:tgtEl>
                                          <p:spTgt spid="40965">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096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animBg="1"/>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a:xfrm>
            <a:off x="606425" y="-21590"/>
            <a:ext cx="8229600" cy="1143000"/>
          </a:xfrm>
        </p:spPr>
        <p:txBody>
          <a:bodyPr vert="horz" wrap="square" lIns="91440" tIns="45720" rIns="91440" bIns="45720" anchor="ctr"/>
          <a:lstStyle/>
          <a:p>
            <a:r>
              <a:rPr lang="en-US" altLang="zh-CN" b="1" dirty="0">
                <a:ea typeface="宋体" panose="02010600030101010101" pitchFamily="2" charset="-122"/>
              </a:rPr>
              <a:t>Object</a:t>
            </a:r>
            <a:r>
              <a:rPr lang="zh-CN" altLang="en-US" b="1" dirty="0">
                <a:ea typeface="宋体" panose="02010600030101010101" pitchFamily="2" charset="-122"/>
              </a:rPr>
              <a:t>类</a:t>
            </a:r>
          </a:p>
        </p:txBody>
      </p:sp>
      <p:sp>
        <p:nvSpPr>
          <p:cNvPr id="3" name="内容占位符 2"/>
          <p:cNvSpPr>
            <a:spLocks noGrp="1"/>
          </p:cNvSpPr>
          <p:nvPr>
            <p:ph idx="1"/>
          </p:nvPr>
        </p:nvSpPr>
        <p:spPr>
          <a:xfrm>
            <a:off x="755650" y="1121410"/>
            <a:ext cx="7931150" cy="4104640"/>
          </a:xfrm>
        </p:spPr>
        <p:txBody>
          <a:bodyPr vert="horz" wrap="square" lIns="91440" tIns="45720" rIns="91440" bIns="45720" anchor="t"/>
          <a:lstStyle/>
          <a:p>
            <a:pPr marL="0" indent="0">
              <a:buNone/>
            </a:pPr>
            <a:r>
              <a:rPr lang="en-US" altLang="zh-CN" err="1">
                <a:solidFill>
                  <a:srgbClr val="030209"/>
                </a:solidFill>
                <a:latin typeface="Arial" panose="020B0604020202020204" pitchFamily="34" charset="0"/>
                <a:ea typeface="宋体" panose="02010600030101010101" pitchFamily="2" charset="-122"/>
                <a:cs typeface="+mn-cs"/>
              </a:rPr>
              <a:t>java.lang.Object</a:t>
            </a:r>
            <a:r>
              <a:rPr lang="zh-CN" altLang="en-US" dirty="0">
                <a:solidFill>
                  <a:srgbClr val="030209"/>
                </a:solidFill>
                <a:latin typeface="Arial" panose="020B0604020202020204" pitchFamily="34" charset="0"/>
                <a:ea typeface="宋体" panose="02010600030101010101" pitchFamily="2" charset="-122"/>
                <a:cs typeface="+mn-cs"/>
              </a:rPr>
              <a:t>类： </a:t>
            </a:r>
          </a:p>
          <a:p>
            <a:pPr marL="0" indent="0">
              <a:buNone/>
            </a:pPr>
            <a:r>
              <a:rPr lang="zh-CN" altLang="en-US" dirty="0">
                <a:solidFill>
                  <a:srgbClr val="030209"/>
                </a:solidFill>
                <a:latin typeface="Arial" panose="020B0604020202020204" pitchFamily="34" charset="0"/>
                <a:ea typeface="宋体" panose="02010600030101010101" pitchFamily="2" charset="-122"/>
                <a:cs typeface="+mn-cs"/>
              </a:rPr>
              <a:t>所有类的祖先</a:t>
            </a:r>
          </a:p>
          <a:p>
            <a:pPr marL="0" indent="0">
              <a:buNone/>
            </a:pPr>
            <a:endParaRPr lang="en-US" altLang="zh-CN">
              <a:solidFill>
                <a:srgbClr val="030209"/>
              </a:solidFill>
              <a:latin typeface="Arial" panose="020B0604020202020204" pitchFamily="34" charset="0"/>
              <a:ea typeface="宋体" panose="02010600030101010101" pitchFamily="2" charset="-122"/>
              <a:cs typeface="+mn-cs"/>
            </a:endParaRPr>
          </a:p>
          <a:p>
            <a:pPr marL="0" indent="0">
              <a:buNone/>
            </a:pPr>
            <a:r>
              <a:rPr lang="en-US" altLang="zh-CN">
                <a:solidFill>
                  <a:srgbClr val="030209"/>
                </a:solidFill>
                <a:latin typeface="Arial" panose="020B0604020202020204" pitchFamily="34" charset="0"/>
                <a:ea typeface="宋体" panose="02010600030101010101" pitchFamily="2" charset="-122"/>
                <a:cs typeface="+mn-cs"/>
              </a:rPr>
              <a:t>class A{</a:t>
            </a:r>
          </a:p>
          <a:p>
            <a:pPr marL="0" indent="0">
              <a:buNone/>
            </a:pPr>
            <a:r>
              <a:rPr lang="en-US" altLang="zh-CN">
                <a:solidFill>
                  <a:srgbClr val="030209"/>
                </a:solidFill>
                <a:latin typeface="Arial" panose="020B0604020202020204" pitchFamily="34" charset="0"/>
                <a:ea typeface="宋体" panose="02010600030101010101" pitchFamily="2" charset="-122"/>
                <a:cs typeface="+mn-cs"/>
              </a:rPr>
              <a:t>}</a:t>
            </a:r>
          </a:p>
          <a:p>
            <a:pPr marL="0" indent="0">
              <a:buNone/>
            </a:pPr>
            <a:r>
              <a:rPr lang="zh-CN" altLang="en-US" dirty="0">
                <a:solidFill>
                  <a:srgbClr val="FF0000"/>
                </a:solidFill>
                <a:latin typeface="Arial" panose="020B0604020202020204" pitchFamily="34" charset="0"/>
                <a:ea typeface="宋体" panose="02010600030101010101" pitchFamily="2" charset="-122"/>
                <a:cs typeface="+mn-cs"/>
              </a:rPr>
              <a:t>相当于</a:t>
            </a:r>
          </a:p>
          <a:p>
            <a:pPr marL="0" indent="0">
              <a:buNone/>
            </a:pPr>
            <a:r>
              <a:rPr lang="en-US" altLang="zh-CN">
                <a:solidFill>
                  <a:srgbClr val="030209"/>
                </a:solidFill>
                <a:latin typeface="Arial" panose="020B0604020202020204" pitchFamily="34" charset="0"/>
                <a:ea typeface="宋体" panose="02010600030101010101" pitchFamily="2" charset="-122"/>
                <a:cs typeface="+mn-cs"/>
              </a:rPr>
              <a:t>class A </a:t>
            </a:r>
            <a:r>
              <a:rPr lang="en-US" altLang="zh-CN">
                <a:solidFill>
                  <a:srgbClr val="FF0000"/>
                </a:solidFill>
                <a:latin typeface="Arial" panose="020B0604020202020204" pitchFamily="34" charset="0"/>
                <a:ea typeface="宋体" panose="02010600030101010101" pitchFamily="2" charset="-122"/>
                <a:cs typeface="+mn-cs"/>
              </a:rPr>
              <a:t>extends </a:t>
            </a:r>
            <a:r>
              <a:rPr lang="en-US" altLang="zh-CN" err="1">
                <a:solidFill>
                  <a:srgbClr val="FF0000"/>
                </a:solidFill>
                <a:latin typeface="Arial" panose="020B0604020202020204" pitchFamily="34" charset="0"/>
                <a:ea typeface="宋体" panose="02010600030101010101" pitchFamily="2" charset="-122"/>
                <a:cs typeface="+mn-cs"/>
              </a:rPr>
              <a:t>Object</a:t>
            </a:r>
            <a:r>
              <a:rPr lang="en-US" altLang="zh-CN">
                <a:solidFill>
                  <a:srgbClr val="030209"/>
                </a:solidFill>
                <a:latin typeface="Arial" panose="020B0604020202020204" pitchFamily="34" charset="0"/>
                <a:ea typeface="宋体" panose="02010600030101010101" pitchFamily="2" charset="-122"/>
                <a:cs typeface="+mn-cs"/>
              </a:rPr>
              <a:t>{</a:t>
            </a:r>
          </a:p>
          <a:p>
            <a:pPr marL="0" indent="0">
              <a:buNone/>
            </a:pPr>
            <a:r>
              <a:rPr lang="en-US" altLang="zh-CN">
                <a:solidFill>
                  <a:srgbClr val="030209"/>
                </a:solidFill>
                <a:latin typeface="Arial" panose="020B0604020202020204" pitchFamily="34" charset="0"/>
                <a:ea typeface="宋体" panose="02010600030101010101" pitchFamily="2" charset="-122"/>
                <a:cs typeface="+mn-cs"/>
              </a:rPr>
              <a:t>}</a:t>
            </a:r>
          </a:p>
          <a:p>
            <a:pPr marL="0" indent="0">
              <a:buNone/>
            </a:pPr>
            <a:r>
              <a:rPr lang="zh-CN" altLang="en-US" dirty="0">
                <a:solidFill>
                  <a:srgbClr val="030209"/>
                </a:solidFill>
                <a:latin typeface="Arial" panose="020B0604020202020204" pitchFamily="34" charset="0"/>
                <a:ea typeface="宋体" panose="02010600030101010101" pitchFamily="2" charset="-122"/>
                <a:cs typeface="+mn-cs"/>
              </a:rPr>
              <a:t>如果缺省extends子句，则该类为</a:t>
            </a:r>
            <a:r>
              <a:rPr lang="en-US" altLang="zh-CN" dirty="0">
                <a:solidFill>
                  <a:srgbClr val="030209"/>
                </a:solidFill>
                <a:latin typeface="Arial" panose="020B0604020202020204" pitchFamily="34" charset="0"/>
                <a:ea typeface="宋体" panose="02010600030101010101" pitchFamily="2" charset="-122"/>
                <a:cs typeface="+mn-cs"/>
              </a:rPr>
              <a:t>ja</a:t>
            </a:r>
            <a:r>
              <a:rPr lang="zh-CN" altLang="en-US" dirty="0">
                <a:solidFill>
                  <a:srgbClr val="030209"/>
                </a:solidFill>
                <a:latin typeface="Arial" panose="020B0604020202020204" pitchFamily="34" charset="0"/>
                <a:ea typeface="宋体" panose="02010600030101010101" pitchFamily="2" charset="-122"/>
                <a:cs typeface="+mn-cs"/>
              </a:rPr>
              <a:t>va.lang.Object的子类。</a:t>
            </a:r>
          </a:p>
        </p:txBody>
      </p:sp>
      <p:pic>
        <p:nvPicPr>
          <p:cNvPr id="2" name="图片 1" descr="timg"/>
          <p:cNvPicPr>
            <a:picLocks noChangeAspect="1"/>
          </p:cNvPicPr>
          <p:nvPr/>
        </p:nvPicPr>
        <p:blipFill>
          <a:blip r:embed="rId2"/>
          <a:srcRect l="1525" t="-13375" r="-1525" b="11416"/>
          <a:stretch>
            <a:fillRect/>
          </a:stretch>
        </p:blipFill>
        <p:spPr>
          <a:xfrm>
            <a:off x="4211955" y="1124585"/>
            <a:ext cx="4830445" cy="247840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7" name="圆角矩形 494596"/>
          <p:cNvSpPr/>
          <p:nvPr/>
        </p:nvSpPr>
        <p:spPr>
          <a:xfrm>
            <a:off x="598805" y="931545"/>
            <a:ext cx="7945755" cy="3415583"/>
          </a:xfrm>
          <a:prstGeom prst="roundRect">
            <a:avLst>
              <a:gd name="adj" fmla="val 16667"/>
            </a:avLst>
          </a:prstGeom>
          <a:gradFill rotWithShape="1">
            <a:gsLst>
              <a:gs pos="0">
                <a:srgbClr val="CCFFFF"/>
              </a:gs>
              <a:gs pos="100000">
                <a:schemeClr val="bg1"/>
              </a:gs>
            </a:gsLst>
            <a:lin ang="5400000" scaled="1"/>
            <a:tileRect/>
          </a:gradFill>
          <a:ln w="12700" cap="flat" cmpd="sng">
            <a:solidFill>
              <a:srgbClr val="008080"/>
            </a:solidFill>
            <a:prstDash val="solid"/>
            <a:headEnd type="none" w="med" len="med"/>
            <a:tailEnd type="none" w="med" len="med"/>
          </a:ln>
        </p:spPr>
        <p:txBody>
          <a:bodyPr wrap="square">
            <a:spAutoFit/>
          </a:bodyPr>
          <a:lstStyle/>
          <a:p>
            <a:pPr marL="224155" indent="-224155" algn="l"/>
            <a:r>
              <a:rPr sz="2400" b="1">
                <a:solidFill>
                  <a:srgbClr val="0000FF"/>
                </a:solidFill>
                <a:latin typeface="Arial" panose="020B0604020202020204" pitchFamily="34" charset="0"/>
                <a:ea typeface="黑体" panose="02010609060101010101" pitchFamily="2" charset="-122"/>
              </a:rPr>
              <a:t>public class Test{</a:t>
            </a:r>
          </a:p>
          <a:p>
            <a:pPr marL="224155" indent="-224155" algn="l"/>
            <a:r>
              <a:rPr sz="2400" b="1">
                <a:solidFill>
                  <a:srgbClr val="0000FF"/>
                </a:solidFill>
                <a:latin typeface="Arial" panose="020B0604020202020204" pitchFamily="34" charset="0"/>
                <a:ea typeface="黑体" panose="02010609060101010101" pitchFamily="2" charset="-122"/>
              </a:rPr>
              <a:t>	public static void main(String args[])</a:t>
            </a:r>
          </a:p>
          <a:p>
            <a:pPr marL="224155" indent="-224155" algn="l"/>
            <a:r>
              <a:rPr sz="2400" b="1">
                <a:solidFill>
                  <a:srgbClr val="0000FF"/>
                </a:solidFill>
                <a:latin typeface="Arial" panose="020B0604020202020204" pitchFamily="34" charset="0"/>
                <a:ea typeface="黑体" panose="02010609060101010101" pitchFamily="2" charset="-122"/>
              </a:rPr>
              <a:t>	{</a:t>
            </a:r>
          </a:p>
          <a:p>
            <a:pPr marL="224155" indent="-224155" algn="l"/>
            <a:r>
              <a:rPr sz="2400" b="1">
                <a:solidFill>
                  <a:srgbClr val="0000FF"/>
                </a:solidFill>
                <a:latin typeface="Arial" panose="020B0604020202020204" pitchFamily="34" charset="0"/>
                <a:ea typeface="黑体" panose="02010609060101010101" pitchFamily="2" charset="-122"/>
              </a:rPr>
              <a:t>	 Test t=new Test();</a:t>
            </a:r>
          </a:p>
          <a:p>
            <a:pPr marL="224155" indent="-224155" algn="l"/>
            <a:r>
              <a:rPr sz="2400" b="1">
                <a:solidFill>
                  <a:srgbClr val="0000FF"/>
                </a:solidFill>
                <a:latin typeface="Arial" panose="020B0604020202020204" pitchFamily="34" charset="0"/>
                <a:ea typeface="黑体" panose="02010609060101010101" pitchFamily="2" charset="-122"/>
              </a:rPr>
              <a:t>    System.out.println(t);</a:t>
            </a:r>
          </a:p>
          <a:p>
            <a:pPr marL="224155" indent="-224155" algn="l"/>
            <a:r>
              <a:rPr sz="2400" b="1">
                <a:solidFill>
                  <a:srgbClr val="0000FF"/>
                </a:solidFill>
                <a:latin typeface="Arial" panose="020B0604020202020204" pitchFamily="34" charset="0"/>
                <a:ea typeface="黑体" panose="02010609060101010101" pitchFamily="2" charset="-122"/>
              </a:rPr>
              <a:t>    System.out.println(t.toString());</a:t>
            </a:r>
          </a:p>
          <a:p>
            <a:pPr marL="224155" indent="-224155" algn="l"/>
            <a:r>
              <a:rPr sz="2400" b="1">
                <a:solidFill>
                  <a:srgbClr val="0000FF"/>
                </a:solidFill>
                <a:latin typeface="Arial" panose="020B0604020202020204" pitchFamily="34" charset="0"/>
                <a:ea typeface="黑体" panose="02010609060101010101" pitchFamily="2" charset="-122"/>
              </a:rPr>
              <a:t>	}</a:t>
            </a:r>
          </a:p>
          <a:p>
            <a:pPr marL="224155" indent="-224155" algn="l"/>
            <a:r>
              <a:rPr sz="2400" b="1">
                <a:solidFill>
                  <a:srgbClr val="0000FF"/>
                </a:solidFill>
                <a:latin typeface="Arial" panose="020B0604020202020204" pitchFamily="34" charset="0"/>
                <a:ea typeface="黑体" panose="02010609060101010101" pitchFamily="2" charset="-122"/>
              </a:rPr>
              <a:t>}</a:t>
            </a:r>
          </a:p>
        </p:txBody>
      </p:sp>
      <p:pic>
        <p:nvPicPr>
          <p:cNvPr id="2" name="图片 1"/>
          <p:cNvPicPr>
            <a:picLocks noChangeAspect="1"/>
          </p:cNvPicPr>
          <p:nvPr/>
        </p:nvPicPr>
        <p:blipFill>
          <a:blip r:embed="rId2"/>
          <a:stretch>
            <a:fillRect/>
          </a:stretch>
        </p:blipFill>
        <p:spPr>
          <a:xfrm>
            <a:off x="1483360" y="3935095"/>
            <a:ext cx="7456805" cy="2922905"/>
          </a:xfrm>
          <a:prstGeom prst="rect">
            <a:avLst/>
          </a:prstGeom>
        </p:spPr>
      </p:pic>
      <p:pic>
        <p:nvPicPr>
          <p:cNvPr id="3" name="图片 2"/>
          <p:cNvPicPr>
            <a:picLocks noChangeAspect="1"/>
          </p:cNvPicPr>
          <p:nvPr/>
        </p:nvPicPr>
        <p:blipFill>
          <a:blip r:embed="rId3"/>
          <a:stretch>
            <a:fillRect/>
          </a:stretch>
        </p:blipFill>
        <p:spPr>
          <a:xfrm>
            <a:off x="6096635" y="2395220"/>
            <a:ext cx="2447925" cy="857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94597"/>
                                        </p:tgtEl>
                                        <p:attrNameLst>
                                          <p:attrName>style.visibility</p:attrName>
                                        </p:attrNameLst>
                                      </p:cBhvr>
                                      <p:to>
                                        <p:strVal val="visible"/>
                                      </p:to>
                                    </p:set>
                                    <p:animEffect transition="in" filter="blinds(horizontal)">
                                      <p:cBhvr>
                                        <p:cTn id="7" dur="500"/>
                                        <p:tgtEl>
                                          <p:spTgt spid="49459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494597">
                                            <p:txEl>
                                              <p:pRg st="5" end="5"/>
                                            </p:txEl>
                                          </p:spTgt>
                                        </p:tgtEl>
                                        <p:attrNameLst>
                                          <p:attrName>style.visibility</p:attrName>
                                        </p:attrNameLst>
                                      </p:cBhvr>
                                      <p:to>
                                        <p:strVal val="visible"/>
                                      </p:to>
                                    </p:set>
                                    <p:animEffect transition="in" filter="strips(downLeft)">
                                      <p:cBhvr>
                                        <p:cTn id="18" dur="500"/>
                                        <p:tgtEl>
                                          <p:spTgt spid="494597">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7"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208280" y="6545580"/>
            <a:ext cx="2133600" cy="215900"/>
          </a:xfrm>
        </p:spPr>
        <p:txBody>
          <a:bodyPr/>
          <a:lstStyle/>
          <a:p>
            <a:pPr lvl="0"/>
            <a:fld id="{9A0DB2DC-4C9A-4742-B13C-FB6460FD3503}" type="slidenum">
              <a:rPr lang="zh-CN" altLang="en-US" dirty="0">
                <a:latin typeface="Arial" panose="020B0604020202020204" pitchFamily="34" charset="0"/>
              </a:rPr>
              <a:t>13</a:t>
            </a:fld>
            <a:endParaRPr lang="zh-CN" altLang="en-US" dirty="0">
              <a:latin typeface="Arial" panose="020B0604020202020204" pitchFamily="34" charset="0"/>
            </a:endParaRPr>
          </a:p>
        </p:txBody>
      </p:sp>
      <p:sp>
        <p:nvSpPr>
          <p:cNvPr id="49154" name="标题 49153"/>
          <p:cNvSpPr>
            <a:spLocks noGrp="1"/>
          </p:cNvSpPr>
          <p:nvPr>
            <p:ph type="title"/>
          </p:nvPr>
        </p:nvSpPr>
        <p:spPr>
          <a:xfrm>
            <a:off x="529590" y="0"/>
            <a:ext cx="8229600" cy="1143000"/>
          </a:xfrm>
        </p:spPr>
        <p:txBody>
          <a:bodyPr anchor="ctr"/>
          <a:lstStyle/>
          <a:p>
            <a:r>
              <a:rPr lang="zh-CN" altLang="en-US" dirty="0"/>
              <a:t>面向对象中的继承</a:t>
            </a:r>
            <a:endParaRPr lang="zh-CN" altLang="en-US"/>
          </a:p>
        </p:txBody>
      </p:sp>
      <p:sp>
        <p:nvSpPr>
          <p:cNvPr id="49157" name="矩形 49156"/>
          <p:cNvSpPr/>
          <p:nvPr/>
        </p:nvSpPr>
        <p:spPr>
          <a:xfrm>
            <a:off x="0" y="2357438"/>
            <a:ext cx="9144000" cy="0"/>
          </a:xfrm>
          <a:prstGeom prst="rect">
            <a:avLst/>
          </a:prstGeom>
          <a:noFill/>
          <a:ln w="9525">
            <a:noFill/>
          </a:ln>
        </p:spPr>
        <p:txBody>
          <a:bodyPr/>
          <a:lstStyle/>
          <a:p>
            <a:endParaRPr lang="zh-CN" altLang="en-US"/>
          </a:p>
        </p:txBody>
      </p:sp>
      <p:sp>
        <p:nvSpPr>
          <p:cNvPr id="49160" name="矩形 49159"/>
          <p:cNvSpPr/>
          <p:nvPr/>
        </p:nvSpPr>
        <p:spPr>
          <a:xfrm>
            <a:off x="0" y="2071688"/>
            <a:ext cx="9144000" cy="0"/>
          </a:xfrm>
          <a:prstGeom prst="rect">
            <a:avLst/>
          </a:prstGeom>
          <a:noFill/>
          <a:ln w="9525">
            <a:noFill/>
          </a:ln>
        </p:spPr>
        <p:txBody>
          <a:bodyPr/>
          <a:lstStyle/>
          <a:p>
            <a:endParaRPr lang="zh-CN" altLang="en-US"/>
          </a:p>
        </p:txBody>
      </p:sp>
      <p:sp>
        <p:nvSpPr>
          <p:cNvPr id="49158" name="线形标注 2 49157"/>
          <p:cNvSpPr/>
          <p:nvPr/>
        </p:nvSpPr>
        <p:spPr>
          <a:xfrm>
            <a:off x="6516688" y="1341438"/>
            <a:ext cx="2232025" cy="574675"/>
          </a:xfrm>
          <a:prstGeom prst="borderCallout2">
            <a:avLst>
              <a:gd name="adj1" fmla="val 19889"/>
              <a:gd name="adj2" fmla="val -3412"/>
              <a:gd name="adj3" fmla="val 19889"/>
              <a:gd name="adj4" fmla="val -15574"/>
              <a:gd name="adj5" fmla="val 108287"/>
              <a:gd name="adj6" fmla="val -58963"/>
            </a:avLst>
          </a:prstGeom>
          <a:gradFill rotWithShape="1">
            <a:gsLst>
              <a:gs pos="0">
                <a:srgbClr val="B1F000"/>
              </a:gs>
              <a:gs pos="100000">
                <a:srgbClr val="FFFFFF"/>
              </a:gs>
            </a:gsLst>
            <a:lin ang="5400000" scaled="1"/>
            <a:tileRect/>
          </a:gradFill>
          <a:ln w="9525" cap="flat" cmpd="sng">
            <a:solidFill>
              <a:schemeClr val="tx1"/>
            </a:solidFill>
            <a:prstDash val="solid"/>
            <a:miter/>
            <a:headEnd type="none" w="med" len="med"/>
            <a:tailEnd type="triangle" w="med" len="med"/>
          </a:ln>
          <a:effectLst>
            <a:outerShdw dist="71842" dir="2699999" algn="ctr" rotWithShape="0">
              <a:schemeClr val="bg2">
                <a:alpha val="50000"/>
              </a:schemeClr>
            </a:outerShdw>
          </a:effectLst>
        </p:spPr>
        <p:txBody>
          <a:bodyPr wrap="none" anchor="ctr"/>
          <a:lstStyle/>
          <a:p>
            <a:pPr algn="ctr"/>
            <a:r>
              <a:rPr lang="zh-CN" altLang="en-US" sz="2400" b="1" dirty="0">
                <a:latin typeface="Arial" panose="020B0604020202020204" pitchFamily="34" charset="0"/>
                <a:ea typeface="黑体" panose="02010609060101010101" pitchFamily="2" charset="-122"/>
              </a:rPr>
              <a:t>父 类</a:t>
            </a:r>
            <a:r>
              <a:rPr lang="zh-CN" altLang="en-US" sz="2400" b="1" dirty="0">
                <a:solidFill>
                  <a:schemeClr val="bg1"/>
                </a:solidFill>
                <a:latin typeface="Arial" panose="020B0604020202020204" pitchFamily="34" charset="0"/>
              </a:rPr>
              <a:t> </a:t>
            </a:r>
            <a:endParaRPr lang="en-US" altLang="zh-CN" sz="2400" b="1">
              <a:solidFill>
                <a:schemeClr val="bg1"/>
              </a:solidFill>
              <a:latin typeface="Arial" panose="020B0604020202020204" pitchFamily="34" charset="0"/>
            </a:endParaRPr>
          </a:p>
        </p:txBody>
      </p:sp>
      <p:sp>
        <p:nvSpPr>
          <p:cNvPr id="49162" name="右大括号 49161"/>
          <p:cNvSpPr/>
          <p:nvPr/>
        </p:nvSpPr>
        <p:spPr>
          <a:xfrm rot="5400000">
            <a:off x="1835150" y="4870450"/>
            <a:ext cx="360363" cy="2519363"/>
          </a:xfrm>
          <a:prstGeom prst="rightBrace">
            <a:avLst>
              <a:gd name="adj1" fmla="val 58259"/>
              <a:gd name="adj2" fmla="val 48704"/>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49163" name="右大括号 49162"/>
          <p:cNvSpPr/>
          <p:nvPr/>
        </p:nvSpPr>
        <p:spPr>
          <a:xfrm rot="5400000">
            <a:off x="6661150" y="4868863"/>
            <a:ext cx="360363" cy="2519362"/>
          </a:xfrm>
          <a:prstGeom prst="rightBrace">
            <a:avLst>
              <a:gd name="adj1" fmla="val 58259"/>
              <a:gd name="adj2" fmla="val 48704"/>
            </a:avLst>
          </a:prstGeom>
          <a:noFill/>
          <a:ln w="19050" cap="flat" cmpd="sng">
            <a:solidFill>
              <a:schemeClr val="tx1"/>
            </a:solidFill>
            <a:prstDash val="solid"/>
            <a:headEnd type="none" w="med" len="med"/>
            <a:tailEnd type="none" w="med" len="med"/>
          </a:ln>
        </p:spPr>
        <p:txBody>
          <a:bodyPr/>
          <a:lstStyle/>
          <a:p>
            <a:endParaRPr lang="zh-CN" altLang="en-US"/>
          </a:p>
        </p:txBody>
      </p:sp>
      <p:sp>
        <p:nvSpPr>
          <p:cNvPr id="49164" name="线形标注 2 49163"/>
          <p:cNvSpPr/>
          <p:nvPr/>
        </p:nvSpPr>
        <p:spPr>
          <a:xfrm>
            <a:off x="3348038" y="6356033"/>
            <a:ext cx="2232025" cy="501650"/>
          </a:xfrm>
          <a:prstGeom prst="borderCallout2">
            <a:avLst>
              <a:gd name="adj1" fmla="val 31202"/>
              <a:gd name="adj2" fmla="val 1038"/>
              <a:gd name="adj3" fmla="val 31202"/>
              <a:gd name="adj4" fmla="val -20782"/>
              <a:gd name="adj5" fmla="val -10569"/>
              <a:gd name="adj6" fmla="val -58734"/>
            </a:avLst>
          </a:prstGeom>
          <a:gradFill rotWithShape="1">
            <a:gsLst>
              <a:gs pos="0">
                <a:srgbClr val="B1F000"/>
              </a:gs>
              <a:gs pos="100000">
                <a:srgbClr val="FFFFFF"/>
              </a:gs>
            </a:gsLst>
            <a:lin ang="5400000" scaled="1"/>
            <a:tileRect/>
          </a:gradFill>
          <a:ln w="19050" cap="flat" cmpd="sng">
            <a:solidFill>
              <a:schemeClr val="tx1"/>
            </a:solidFill>
            <a:prstDash val="solid"/>
            <a:miter/>
            <a:headEnd type="none" w="med" len="med"/>
            <a:tailEnd type="triangle" w="med" len="med"/>
          </a:ln>
          <a:effectLst>
            <a:outerShdw dist="71842" dir="2699999" algn="ctr" rotWithShape="0">
              <a:schemeClr val="bg2">
                <a:alpha val="50000"/>
              </a:schemeClr>
            </a:outerShdw>
          </a:effectLst>
        </p:spPr>
        <p:txBody>
          <a:bodyPr wrap="none" anchor="ctr"/>
          <a:lstStyle/>
          <a:p>
            <a:pPr algn="ctr"/>
            <a:r>
              <a:rPr lang="zh-CN" altLang="en-US" sz="2400" b="1" dirty="0">
                <a:latin typeface="Arial" panose="020B0604020202020204" pitchFamily="34" charset="0"/>
                <a:ea typeface="黑体" panose="02010609060101010101" pitchFamily="2" charset="-122"/>
              </a:rPr>
              <a:t>子类 </a:t>
            </a:r>
          </a:p>
        </p:txBody>
      </p:sp>
      <p:cxnSp>
        <p:nvCxnSpPr>
          <p:cNvPr id="49165" name="肘形连接符 49164"/>
          <p:cNvCxnSpPr>
            <a:endCxn id="49163" idx="1"/>
          </p:cNvCxnSpPr>
          <p:nvPr/>
        </p:nvCxnSpPr>
        <p:spPr>
          <a:xfrm flipV="1">
            <a:off x="5630863" y="6319838"/>
            <a:ext cx="1246187" cy="225425"/>
          </a:xfrm>
          <a:prstGeom prst="bentConnector2">
            <a:avLst/>
          </a:prstGeom>
          <a:ln w="19050" cap="flat" cmpd="sng">
            <a:solidFill>
              <a:schemeClr val="tx1"/>
            </a:solidFill>
            <a:prstDash val="solid"/>
            <a:miter/>
            <a:headEnd type="none" w="med" len="med"/>
            <a:tailEnd type="triangle" w="med" len="med"/>
          </a:ln>
        </p:spPr>
      </p:cxnSp>
      <p:grpSp>
        <p:nvGrpSpPr>
          <p:cNvPr id="49177" name="组合 49176"/>
          <p:cNvGrpSpPr/>
          <p:nvPr/>
        </p:nvGrpSpPr>
        <p:grpSpPr>
          <a:xfrm>
            <a:off x="3203575" y="2636838"/>
            <a:ext cx="2663825" cy="1008062"/>
            <a:chOff x="1474" y="2523"/>
            <a:chExt cx="2222" cy="998"/>
          </a:xfrm>
        </p:grpSpPr>
        <p:sp>
          <p:nvSpPr>
            <p:cNvPr id="49178" name="椭圆 49177"/>
            <p:cNvSpPr/>
            <p:nvPr/>
          </p:nvSpPr>
          <p:spPr>
            <a:xfrm>
              <a:off x="1474" y="2523"/>
              <a:ext cx="2222" cy="998"/>
            </a:xfrm>
            <a:prstGeom prst="ellipse">
              <a:avLst/>
            </a:prstGeom>
            <a:gradFill rotWithShape="1">
              <a:gsLst>
                <a:gs pos="0">
                  <a:srgbClr val="B1F000"/>
                </a:gs>
                <a:gs pos="100000">
                  <a:srgbClr val="FFFFFF"/>
                </a:gs>
              </a:gsLst>
              <a:lin ang="5400000" scaled="1"/>
              <a:tileRect/>
            </a:gradFill>
            <a:ln w="9525" cap="flat" cmpd="sng">
              <a:solidFill>
                <a:schemeClr val="tx1"/>
              </a:solidFill>
              <a:prstDash val="solid"/>
              <a:headEnd type="none" w="med" len="med"/>
              <a:tailEnd type="none" w="med" len="med"/>
            </a:ln>
            <a:effectLst>
              <a:outerShdw dist="71842" dir="2699999" algn="ctr" rotWithShape="0">
                <a:schemeClr val="bg2">
                  <a:alpha val="50000"/>
                </a:schemeClr>
              </a:outerShdw>
            </a:effectLst>
          </p:spPr>
          <p:txBody>
            <a:bodyPr/>
            <a:lstStyle/>
            <a:p>
              <a:endParaRPr lang="zh-CN" altLang="en-US"/>
            </a:p>
          </p:txBody>
        </p:sp>
        <p:sp>
          <p:nvSpPr>
            <p:cNvPr id="49179" name="文本框 49178"/>
            <p:cNvSpPr txBox="1"/>
            <p:nvPr/>
          </p:nvSpPr>
          <p:spPr>
            <a:xfrm>
              <a:off x="1927" y="2614"/>
              <a:ext cx="1316" cy="695"/>
            </a:xfrm>
            <a:prstGeom prst="rect">
              <a:avLst/>
            </a:prstGeom>
            <a:noFill/>
            <a:ln w="9525">
              <a:noFill/>
            </a:ln>
          </p:spPr>
          <p:txBody>
            <a:bodyPr>
              <a:spAutoFit/>
            </a:bodyPr>
            <a:lstStyle/>
            <a:p>
              <a:pPr algn="ctr">
                <a:spcBef>
                  <a:spcPct val="50000"/>
                </a:spcBef>
              </a:pPr>
              <a:r>
                <a:rPr lang="zh-CN" altLang="en-US" sz="2000" b="1" dirty="0">
                  <a:latin typeface="黑体" panose="02010609060101010101" pitchFamily="2" charset="-122"/>
                  <a:ea typeface="黑体" panose="02010609060101010101" pitchFamily="2" charset="-122"/>
                </a:rPr>
                <a:t>父类</a:t>
              </a:r>
              <a:r>
                <a:rPr lang="en-US" altLang="zh-CN" sz="2000" b="1" dirty="0">
                  <a:latin typeface="黑体" panose="02010609060101010101" pitchFamily="2" charset="-122"/>
                  <a:ea typeface="黑体" panose="02010609060101010101" pitchFamily="2" charset="-122"/>
                </a:rPr>
                <a:t>/</a:t>
              </a:r>
              <a:r>
                <a:rPr lang="zh-CN" altLang="en-US" sz="2000" b="1" dirty="0">
                  <a:latin typeface="黑体" panose="02010609060101010101" pitchFamily="2" charset="-122"/>
                  <a:ea typeface="黑体" panose="02010609060101010101" pitchFamily="2" charset="-122"/>
                </a:rPr>
                <a:t>子类是相对的</a:t>
              </a:r>
            </a:p>
          </p:txBody>
        </p:sp>
      </p:grpSp>
      <p:pic>
        <p:nvPicPr>
          <p:cNvPr id="49199" name="图片 49198" descr="狮子"/>
          <p:cNvPicPr>
            <a:picLocks noChangeAspect="1"/>
          </p:cNvPicPr>
          <p:nvPr/>
        </p:nvPicPr>
        <p:blipFill>
          <a:blip r:embed="rId2"/>
          <a:stretch>
            <a:fillRect/>
          </a:stretch>
        </p:blipFill>
        <p:spPr>
          <a:xfrm>
            <a:off x="395288" y="4527550"/>
            <a:ext cx="1493837" cy="1474788"/>
          </a:xfrm>
          <a:prstGeom prst="rect">
            <a:avLst/>
          </a:prstGeom>
          <a:noFill/>
          <a:ln w="9525">
            <a:noFill/>
          </a:ln>
        </p:spPr>
      </p:pic>
      <p:pic>
        <p:nvPicPr>
          <p:cNvPr id="49201" name="图片 49200" descr="老虎"/>
          <p:cNvPicPr>
            <a:picLocks noChangeAspect="1"/>
          </p:cNvPicPr>
          <p:nvPr/>
        </p:nvPicPr>
        <p:blipFill>
          <a:blip r:embed="rId3"/>
          <a:stretch>
            <a:fillRect/>
          </a:stretch>
        </p:blipFill>
        <p:spPr>
          <a:xfrm>
            <a:off x="2195513" y="4538663"/>
            <a:ext cx="1504950" cy="1474787"/>
          </a:xfrm>
          <a:prstGeom prst="rect">
            <a:avLst/>
          </a:prstGeom>
          <a:noFill/>
          <a:ln w="9525">
            <a:noFill/>
          </a:ln>
        </p:spPr>
      </p:pic>
      <p:pic>
        <p:nvPicPr>
          <p:cNvPr id="49203" name="图片 49202" descr="牛"/>
          <p:cNvPicPr>
            <a:picLocks noChangeAspect="1"/>
          </p:cNvPicPr>
          <p:nvPr/>
        </p:nvPicPr>
        <p:blipFill>
          <a:blip r:embed="rId4"/>
          <a:stretch>
            <a:fillRect/>
          </a:stretch>
        </p:blipFill>
        <p:spPr>
          <a:xfrm>
            <a:off x="5435600" y="4546600"/>
            <a:ext cx="1474788" cy="1474788"/>
          </a:xfrm>
          <a:prstGeom prst="rect">
            <a:avLst/>
          </a:prstGeom>
          <a:noFill/>
          <a:ln w="9525">
            <a:noFill/>
          </a:ln>
        </p:spPr>
      </p:pic>
      <p:pic>
        <p:nvPicPr>
          <p:cNvPr id="49205" name="图片 49204" descr="羊"/>
          <p:cNvPicPr>
            <a:picLocks noChangeAspect="1"/>
          </p:cNvPicPr>
          <p:nvPr/>
        </p:nvPicPr>
        <p:blipFill>
          <a:blip r:embed="rId5"/>
          <a:stretch>
            <a:fillRect/>
          </a:stretch>
        </p:blipFill>
        <p:spPr>
          <a:xfrm>
            <a:off x="7235825" y="4546600"/>
            <a:ext cx="1474788" cy="1474788"/>
          </a:xfrm>
          <a:prstGeom prst="rect">
            <a:avLst/>
          </a:prstGeom>
          <a:noFill/>
          <a:ln w="9525">
            <a:noFill/>
          </a:ln>
        </p:spPr>
      </p:pic>
      <p:grpSp>
        <p:nvGrpSpPr>
          <p:cNvPr id="49210" name="组合 49209"/>
          <p:cNvGrpSpPr/>
          <p:nvPr/>
        </p:nvGrpSpPr>
        <p:grpSpPr>
          <a:xfrm>
            <a:off x="571500" y="1484313"/>
            <a:ext cx="7929563" cy="2959100"/>
            <a:chOff x="360" y="981"/>
            <a:chExt cx="4995" cy="1864"/>
          </a:xfrm>
        </p:grpSpPr>
        <p:grpSp>
          <p:nvGrpSpPr>
            <p:cNvPr id="49209" name="组合 49208"/>
            <p:cNvGrpSpPr/>
            <p:nvPr/>
          </p:nvGrpSpPr>
          <p:grpSpPr>
            <a:xfrm>
              <a:off x="713" y="1435"/>
              <a:ext cx="4247" cy="1055"/>
              <a:chOff x="713" y="1435"/>
              <a:chExt cx="4247" cy="1055"/>
            </a:xfrm>
          </p:grpSpPr>
          <p:cxnSp>
            <p:nvCxnSpPr>
              <p:cNvPr id="49189" name="肘形连接符 49188"/>
              <p:cNvCxnSpPr/>
              <p:nvPr/>
            </p:nvCxnSpPr>
            <p:spPr>
              <a:xfrm rot="16200000" flipH="1" flipV="1">
                <a:off x="2925" y="119"/>
                <a:ext cx="1" cy="3084"/>
              </a:xfrm>
              <a:prstGeom prst="bentConnector3">
                <a:avLst>
                  <a:gd name="adj1" fmla="val -9900000"/>
                </a:avLst>
              </a:prstGeom>
              <a:ln w="19050" cap="flat" cmpd="sng">
                <a:solidFill>
                  <a:schemeClr val="tx1"/>
                </a:solidFill>
                <a:prstDash val="solid"/>
                <a:miter/>
                <a:headEnd type="none" w="med" len="med"/>
                <a:tailEnd type="none" w="med" len="med"/>
              </a:ln>
            </p:spPr>
          </p:cxnSp>
          <p:sp>
            <p:nvSpPr>
              <p:cNvPr id="49192" name="直接连接符 49191"/>
              <p:cNvSpPr/>
              <p:nvPr/>
            </p:nvSpPr>
            <p:spPr>
              <a:xfrm flipV="1">
                <a:off x="2880" y="1435"/>
                <a:ext cx="0" cy="136"/>
              </a:xfrm>
              <a:prstGeom prst="line">
                <a:avLst/>
              </a:prstGeom>
              <a:ln w="22225" cap="flat" cmpd="sng">
                <a:solidFill>
                  <a:schemeClr val="tx1"/>
                </a:solidFill>
                <a:prstDash val="solid"/>
                <a:headEnd type="none" w="med" len="med"/>
                <a:tailEnd type="none" w="med" len="med"/>
              </a:ln>
            </p:spPr>
          </p:sp>
          <p:cxnSp>
            <p:nvCxnSpPr>
              <p:cNvPr id="49193" name="肘形连接符 49192"/>
              <p:cNvCxnSpPr/>
              <p:nvPr/>
            </p:nvCxnSpPr>
            <p:spPr>
              <a:xfrm rot="-16200000" flipV="1">
                <a:off x="1270" y="1932"/>
                <a:ext cx="1" cy="1115"/>
              </a:xfrm>
              <a:prstGeom prst="bentConnector3">
                <a:avLst>
                  <a:gd name="adj1" fmla="val -14400000"/>
                </a:avLst>
              </a:prstGeom>
              <a:ln w="19050" cap="flat" cmpd="sng">
                <a:solidFill>
                  <a:schemeClr val="tx1"/>
                </a:solidFill>
                <a:prstDash val="solid"/>
                <a:miter/>
                <a:headEnd type="none" w="med" len="med"/>
                <a:tailEnd type="none" w="med" len="med"/>
              </a:ln>
            </p:spPr>
          </p:cxnSp>
          <p:sp>
            <p:nvSpPr>
              <p:cNvPr id="49194" name="直接连接符 49193"/>
              <p:cNvSpPr/>
              <p:nvPr/>
            </p:nvSpPr>
            <p:spPr>
              <a:xfrm flipV="1">
                <a:off x="1292" y="2091"/>
                <a:ext cx="0" cy="272"/>
              </a:xfrm>
              <a:prstGeom prst="line">
                <a:avLst/>
              </a:prstGeom>
              <a:ln w="22225" cap="flat" cmpd="sng">
                <a:solidFill>
                  <a:schemeClr val="tx1"/>
                </a:solidFill>
                <a:prstDash val="solid"/>
                <a:headEnd type="none" w="med" len="med"/>
                <a:tailEnd type="none" w="med" len="med"/>
              </a:ln>
            </p:spPr>
          </p:sp>
          <p:cxnSp>
            <p:nvCxnSpPr>
              <p:cNvPr id="49195" name="肘形连接符 49194"/>
              <p:cNvCxnSpPr/>
              <p:nvPr/>
            </p:nvCxnSpPr>
            <p:spPr>
              <a:xfrm rot="-16200000" flipV="1">
                <a:off x="4402" y="1932"/>
                <a:ext cx="1" cy="1115"/>
              </a:xfrm>
              <a:prstGeom prst="bentConnector3">
                <a:avLst>
                  <a:gd name="adj1" fmla="val -18200000"/>
                </a:avLst>
              </a:prstGeom>
              <a:ln w="19050" cap="flat" cmpd="sng">
                <a:solidFill>
                  <a:schemeClr val="tx1"/>
                </a:solidFill>
                <a:prstDash val="solid"/>
                <a:miter/>
                <a:headEnd type="none" w="med" len="med"/>
                <a:tailEnd type="none" w="med" len="med"/>
              </a:ln>
            </p:spPr>
          </p:cxnSp>
          <p:sp>
            <p:nvSpPr>
              <p:cNvPr id="49196" name="直接连接符 49195"/>
              <p:cNvSpPr/>
              <p:nvPr/>
            </p:nvSpPr>
            <p:spPr>
              <a:xfrm flipV="1">
                <a:off x="4418" y="2091"/>
                <a:ext cx="0" cy="205"/>
              </a:xfrm>
              <a:prstGeom prst="line">
                <a:avLst/>
              </a:prstGeom>
              <a:ln w="22225" cap="flat" cmpd="sng">
                <a:solidFill>
                  <a:schemeClr val="tx1"/>
                </a:solidFill>
                <a:prstDash val="solid"/>
                <a:headEnd type="none" w="med" len="med"/>
                <a:tailEnd type="none" w="med" len="med"/>
              </a:ln>
            </p:spPr>
          </p:sp>
        </p:grpSp>
        <p:grpSp>
          <p:nvGrpSpPr>
            <p:cNvPr id="49207" name="组合 49206"/>
            <p:cNvGrpSpPr/>
            <p:nvPr/>
          </p:nvGrpSpPr>
          <p:grpSpPr>
            <a:xfrm>
              <a:off x="360" y="981"/>
              <a:ext cx="4995" cy="1864"/>
              <a:chOff x="360" y="981"/>
              <a:chExt cx="4995" cy="1864"/>
            </a:xfrm>
          </p:grpSpPr>
          <p:sp>
            <p:nvSpPr>
              <p:cNvPr id="49185" name="文本框 49184"/>
              <p:cNvSpPr txBox="1"/>
              <p:nvPr/>
            </p:nvSpPr>
            <p:spPr>
              <a:xfrm>
                <a:off x="3515" y="2467"/>
                <a:ext cx="706" cy="373"/>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a:effectLst>
                <a:outerShdw dist="71842" dir="2699999" algn="ctr" rotWithShape="0">
                  <a:schemeClr val="bg2">
                    <a:alpha val="50000"/>
                  </a:schemeClr>
                </a:outerShdw>
              </a:effectLst>
            </p:spPr>
            <p:txBody>
              <a:bodyPr anchor="ctr"/>
              <a:lstStyle/>
              <a:p>
                <a:pPr algn="ctr">
                  <a:lnSpc>
                    <a:spcPct val="90000"/>
                  </a:lnSpc>
                  <a:spcBef>
                    <a:spcPct val="10000"/>
                  </a:spcBef>
                </a:pPr>
                <a:r>
                  <a:rPr lang="en-US" altLang="zh-CN" sz="2000" b="1">
                    <a:latin typeface="Arial" panose="020B0604020202020204" pitchFamily="34" charset="0"/>
                    <a:ea typeface="黑体" panose="02010609060101010101" pitchFamily="2" charset="-122"/>
                  </a:rPr>
                  <a:t>Cow</a:t>
                </a:r>
              </a:p>
              <a:p>
                <a:pPr algn="ctr">
                  <a:lnSpc>
                    <a:spcPct val="90000"/>
                  </a:lnSpc>
                  <a:spcBef>
                    <a:spcPct val="10000"/>
                  </a:spcBef>
                </a:pPr>
                <a:r>
                  <a:rPr lang="zh-CN" altLang="en-US" sz="2000" dirty="0">
                    <a:latin typeface="Arial" panose="020B0604020202020204" pitchFamily="34" charset="0"/>
                    <a:ea typeface="黑体" panose="02010609060101010101" pitchFamily="2" charset="-122"/>
                  </a:rPr>
                  <a:t>类</a:t>
                </a:r>
              </a:p>
            </p:txBody>
          </p:sp>
          <p:sp>
            <p:nvSpPr>
              <p:cNvPr id="49186" name="文本框 49185"/>
              <p:cNvSpPr txBox="1"/>
              <p:nvPr/>
            </p:nvSpPr>
            <p:spPr>
              <a:xfrm>
                <a:off x="360" y="2478"/>
                <a:ext cx="706" cy="357"/>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a:effectLst>
                <a:outerShdw dist="71842" dir="2699999" algn="ctr" rotWithShape="0">
                  <a:schemeClr val="bg2">
                    <a:alpha val="50000"/>
                  </a:schemeClr>
                </a:outerShdw>
              </a:effectLst>
            </p:spPr>
            <p:txBody>
              <a:bodyPr anchor="ctr"/>
              <a:lstStyle/>
              <a:p>
                <a:pPr algn="ctr">
                  <a:lnSpc>
                    <a:spcPct val="85000"/>
                  </a:lnSpc>
                  <a:spcBef>
                    <a:spcPct val="10000"/>
                  </a:spcBef>
                </a:pPr>
                <a:r>
                  <a:rPr lang="en-US" altLang="zh-CN" sz="2000" b="1">
                    <a:latin typeface="Arial" panose="020B0604020202020204" pitchFamily="34" charset="0"/>
                    <a:ea typeface="黑体" panose="02010609060101010101" pitchFamily="2" charset="-122"/>
                  </a:rPr>
                  <a:t>Lion</a:t>
                </a:r>
              </a:p>
              <a:p>
                <a:pPr algn="ctr">
                  <a:lnSpc>
                    <a:spcPct val="85000"/>
                  </a:lnSpc>
                  <a:spcBef>
                    <a:spcPct val="10000"/>
                  </a:spcBef>
                </a:pPr>
                <a:r>
                  <a:rPr lang="zh-CN" altLang="en-US" sz="2000" dirty="0">
                    <a:latin typeface="Arial" panose="020B0604020202020204" pitchFamily="34" charset="0"/>
                    <a:ea typeface="黑体" panose="02010609060101010101" pitchFamily="2" charset="-122"/>
                  </a:rPr>
                  <a:t>类</a:t>
                </a:r>
              </a:p>
            </p:txBody>
          </p:sp>
          <p:sp>
            <p:nvSpPr>
              <p:cNvPr id="49187" name="文本框 49186"/>
              <p:cNvSpPr txBox="1"/>
              <p:nvPr/>
            </p:nvSpPr>
            <p:spPr>
              <a:xfrm>
                <a:off x="1475" y="2478"/>
                <a:ext cx="706" cy="367"/>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a:effectLst>
                <a:outerShdw dist="71842" dir="2699999" algn="ctr" rotWithShape="0">
                  <a:schemeClr val="bg2">
                    <a:alpha val="50000"/>
                  </a:schemeClr>
                </a:outerShdw>
              </a:effectLst>
            </p:spPr>
            <p:txBody>
              <a:bodyPr anchor="ctr"/>
              <a:lstStyle/>
              <a:p>
                <a:pPr algn="ctr">
                  <a:lnSpc>
                    <a:spcPct val="90000"/>
                  </a:lnSpc>
                  <a:spcBef>
                    <a:spcPct val="10000"/>
                  </a:spcBef>
                </a:pPr>
                <a:r>
                  <a:rPr lang="en-US" altLang="zh-CN" sz="2000" b="1">
                    <a:latin typeface="Arial" panose="020B0604020202020204" pitchFamily="34" charset="0"/>
                    <a:ea typeface="黑体" panose="02010609060101010101" pitchFamily="2" charset="-122"/>
                  </a:rPr>
                  <a:t>Tiger</a:t>
                </a:r>
              </a:p>
              <a:p>
                <a:pPr algn="ctr">
                  <a:lnSpc>
                    <a:spcPct val="90000"/>
                  </a:lnSpc>
                  <a:spcBef>
                    <a:spcPct val="10000"/>
                  </a:spcBef>
                </a:pPr>
                <a:r>
                  <a:rPr lang="zh-CN" altLang="en-US" sz="2000" b="1" dirty="0">
                    <a:latin typeface="Arial" panose="020B0604020202020204" pitchFamily="34" charset="0"/>
                    <a:ea typeface="黑体" panose="02010609060101010101" pitchFamily="2" charset="-122"/>
                  </a:rPr>
                  <a:t>类</a:t>
                </a:r>
              </a:p>
            </p:txBody>
          </p:sp>
          <p:sp>
            <p:nvSpPr>
              <p:cNvPr id="49182" name="文本框 49181"/>
              <p:cNvSpPr txBox="1"/>
              <p:nvPr/>
            </p:nvSpPr>
            <p:spPr>
              <a:xfrm>
                <a:off x="2472" y="981"/>
                <a:ext cx="816" cy="470"/>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a:effectLst>
                <a:outerShdw dist="71842" dir="2699999" algn="ctr" rotWithShape="0">
                  <a:schemeClr val="bg2">
                    <a:alpha val="50000"/>
                  </a:schemeClr>
                </a:outerShdw>
              </a:effectLst>
            </p:spPr>
            <p:txBody>
              <a:bodyPr anchor="ctr"/>
              <a:lstStyle/>
              <a:p>
                <a:pPr algn="ctr">
                  <a:lnSpc>
                    <a:spcPct val="90000"/>
                  </a:lnSpc>
                  <a:spcBef>
                    <a:spcPct val="10000"/>
                  </a:spcBef>
                </a:pPr>
                <a:r>
                  <a:rPr lang="en-US" altLang="zh-CN" sz="2000" b="1">
                    <a:latin typeface="Arial" panose="020B0604020202020204" pitchFamily="34" charset="0"/>
                    <a:ea typeface="黑体" panose="02010609060101010101" pitchFamily="2" charset="-122"/>
                  </a:rPr>
                  <a:t>Animals</a:t>
                </a:r>
              </a:p>
              <a:p>
                <a:pPr algn="ctr">
                  <a:lnSpc>
                    <a:spcPct val="90000"/>
                  </a:lnSpc>
                  <a:spcBef>
                    <a:spcPct val="10000"/>
                  </a:spcBef>
                </a:pPr>
                <a:r>
                  <a:rPr lang="zh-CN" altLang="en-US" sz="2000" dirty="0">
                    <a:latin typeface="Arial" panose="020B0604020202020204" pitchFamily="34" charset="0"/>
                    <a:ea typeface="黑体" panose="02010609060101010101" pitchFamily="2" charset="-122"/>
                  </a:rPr>
                  <a:t>类</a:t>
                </a:r>
              </a:p>
            </p:txBody>
          </p:sp>
          <p:sp>
            <p:nvSpPr>
              <p:cNvPr id="49181" name="文本框 49180"/>
              <p:cNvSpPr txBox="1"/>
              <p:nvPr/>
            </p:nvSpPr>
            <p:spPr>
              <a:xfrm>
                <a:off x="748" y="1661"/>
                <a:ext cx="1135" cy="470"/>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a:effectLst>
                <a:outerShdw dist="71842" dir="2699999" algn="ctr" rotWithShape="0">
                  <a:schemeClr val="bg2">
                    <a:alpha val="50000"/>
                  </a:schemeClr>
                </a:outerShdw>
              </a:effectLst>
            </p:spPr>
            <p:txBody>
              <a:bodyPr anchor="ctr"/>
              <a:lstStyle/>
              <a:p>
                <a:pPr algn="ctr">
                  <a:lnSpc>
                    <a:spcPct val="90000"/>
                  </a:lnSpc>
                  <a:spcBef>
                    <a:spcPct val="10000"/>
                  </a:spcBef>
                </a:pPr>
                <a:r>
                  <a:rPr lang="en-US" altLang="zh-CN" sz="2000" b="1">
                    <a:latin typeface="Arial" panose="020B0604020202020204" pitchFamily="34" charset="0"/>
                    <a:ea typeface="黑体" panose="02010609060101010101" pitchFamily="2" charset="-122"/>
                  </a:rPr>
                  <a:t>Carnivorous</a:t>
                </a:r>
              </a:p>
              <a:p>
                <a:pPr algn="ctr">
                  <a:lnSpc>
                    <a:spcPct val="90000"/>
                  </a:lnSpc>
                  <a:spcBef>
                    <a:spcPct val="10000"/>
                  </a:spcBef>
                </a:pPr>
                <a:r>
                  <a:rPr lang="zh-CN" altLang="en-US" sz="2000" dirty="0">
                    <a:latin typeface="Arial" panose="020B0604020202020204" pitchFamily="34" charset="0"/>
                    <a:ea typeface="黑体" panose="02010609060101010101" pitchFamily="2" charset="-122"/>
                  </a:rPr>
                  <a:t>类</a:t>
                </a:r>
              </a:p>
            </p:txBody>
          </p:sp>
          <p:sp>
            <p:nvSpPr>
              <p:cNvPr id="49183" name="文本框 49182"/>
              <p:cNvSpPr txBox="1"/>
              <p:nvPr/>
            </p:nvSpPr>
            <p:spPr>
              <a:xfrm>
                <a:off x="3833" y="1661"/>
                <a:ext cx="1134" cy="470"/>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a:effectLst>
                <a:outerShdw dist="71842" dir="2699999" algn="ctr" rotWithShape="0">
                  <a:schemeClr val="bg2">
                    <a:alpha val="50000"/>
                  </a:schemeClr>
                </a:outerShdw>
              </a:effectLst>
            </p:spPr>
            <p:txBody>
              <a:bodyPr anchor="ctr"/>
              <a:lstStyle/>
              <a:p>
                <a:pPr algn="ctr">
                  <a:lnSpc>
                    <a:spcPct val="90000"/>
                  </a:lnSpc>
                  <a:spcBef>
                    <a:spcPct val="10000"/>
                  </a:spcBef>
                </a:pPr>
                <a:r>
                  <a:rPr lang="en-US" altLang="zh-CN" sz="2000" b="1">
                    <a:latin typeface="Arial" panose="020B0604020202020204" pitchFamily="34" charset="0"/>
                    <a:ea typeface="黑体" panose="02010609060101010101" pitchFamily="2" charset="-122"/>
                  </a:rPr>
                  <a:t>Herbivorous</a:t>
                </a:r>
              </a:p>
              <a:p>
                <a:pPr algn="ctr">
                  <a:lnSpc>
                    <a:spcPct val="90000"/>
                  </a:lnSpc>
                  <a:spcBef>
                    <a:spcPct val="10000"/>
                  </a:spcBef>
                </a:pPr>
                <a:r>
                  <a:rPr lang="zh-CN" altLang="en-US" sz="2000" dirty="0">
                    <a:latin typeface="Arial" panose="020B0604020202020204" pitchFamily="34" charset="0"/>
                    <a:ea typeface="黑体" panose="02010609060101010101" pitchFamily="2" charset="-122"/>
                  </a:rPr>
                  <a:t>类</a:t>
                </a:r>
              </a:p>
            </p:txBody>
          </p:sp>
          <p:sp>
            <p:nvSpPr>
              <p:cNvPr id="49188" name="文本框 49187"/>
              <p:cNvSpPr txBox="1"/>
              <p:nvPr/>
            </p:nvSpPr>
            <p:spPr>
              <a:xfrm>
                <a:off x="4649" y="2474"/>
                <a:ext cx="706" cy="366"/>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a:effectLst>
                <a:outerShdw dist="71842" dir="2699999" algn="ctr" rotWithShape="0">
                  <a:schemeClr val="bg2">
                    <a:alpha val="50000"/>
                  </a:schemeClr>
                </a:outerShdw>
              </a:effectLst>
            </p:spPr>
            <p:txBody>
              <a:bodyPr anchor="ctr"/>
              <a:lstStyle/>
              <a:p>
                <a:pPr algn="ctr">
                  <a:lnSpc>
                    <a:spcPct val="90000"/>
                  </a:lnSpc>
                  <a:spcBef>
                    <a:spcPct val="10000"/>
                  </a:spcBef>
                </a:pPr>
                <a:r>
                  <a:rPr lang="en-US" altLang="zh-CN" sz="2000" b="1">
                    <a:latin typeface="Arial" panose="020B0604020202020204" pitchFamily="34" charset="0"/>
                    <a:ea typeface="黑体" panose="02010609060101010101" pitchFamily="2" charset="-122"/>
                  </a:rPr>
                  <a:t>Coat</a:t>
                </a:r>
              </a:p>
              <a:p>
                <a:pPr algn="ctr">
                  <a:lnSpc>
                    <a:spcPct val="90000"/>
                  </a:lnSpc>
                  <a:spcBef>
                    <a:spcPct val="10000"/>
                  </a:spcBef>
                </a:pPr>
                <a:r>
                  <a:rPr lang="zh-CN" altLang="en-US" sz="2000" dirty="0">
                    <a:latin typeface="Arial" panose="020B0604020202020204" pitchFamily="34" charset="0"/>
                    <a:ea typeface="黑体" panose="02010609060101010101" pitchFamily="2" charset="-122"/>
                  </a:rPr>
                  <a:t>类</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49210"/>
                                        </p:tgtEl>
                                        <p:attrNameLst>
                                          <p:attrName>style.visibility</p:attrName>
                                        </p:attrNameLst>
                                      </p:cBhvr>
                                      <p:to>
                                        <p:strVal val="visible"/>
                                      </p:to>
                                    </p:set>
                                    <p:animEffect transition="in" filter="slide(fromTop)">
                                      <p:cBhvr>
                                        <p:cTn id="7" dur="500"/>
                                        <p:tgtEl>
                                          <p:spTgt spid="49210"/>
                                        </p:tgtEl>
                                      </p:cBhvr>
                                    </p:animEffect>
                                  </p:childTnLst>
                                </p:cTn>
                              </p:par>
                              <p:par>
                                <p:cTn id="8" presetID="16" presetClass="entr" presetSubtype="26" fill="hold" nodeType="withEffect">
                                  <p:stCondLst>
                                    <p:cond delay="0"/>
                                  </p:stCondLst>
                                  <p:childTnLst>
                                    <p:set>
                                      <p:cBhvr>
                                        <p:cTn id="9" dur="1" fill="hold">
                                          <p:stCondLst>
                                            <p:cond delay="0"/>
                                          </p:stCondLst>
                                        </p:cTn>
                                        <p:tgtEl>
                                          <p:spTgt spid="49199"/>
                                        </p:tgtEl>
                                        <p:attrNameLst>
                                          <p:attrName>style.visibility</p:attrName>
                                        </p:attrNameLst>
                                      </p:cBhvr>
                                      <p:to>
                                        <p:strVal val="visible"/>
                                      </p:to>
                                    </p:set>
                                    <p:animEffect transition="in" filter="barn(inHorizontal)">
                                      <p:cBhvr>
                                        <p:cTn id="10" dur="500"/>
                                        <p:tgtEl>
                                          <p:spTgt spid="49199"/>
                                        </p:tgtEl>
                                      </p:cBhvr>
                                    </p:animEffect>
                                  </p:childTnLst>
                                </p:cTn>
                              </p:par>
                              <p:par>
                                <p:cTn id="11" presetID="16" presetClass="entr" presetSubtype="26" fill="hold" nodeType="withEffect">
                                  <p:stCondLst>
                                    <p:cond delay="0"/>
                                  </p:stCondLst>
                                  <p:childTnLst>
                                    <p:set>
                                      <p:cBhvr>
                                        <p:cTn id="12" dur="1" fill="hold">
                                          <p:stCondLst>
                                            <p:cond delay="0"/>
                                          </p:stCondLst>
                                        </p:cTn>
                                        <p:tgtEl>
                                          <p:spTgt spid="49201"/>
                                        </p:tgtEl>
                                        <p:attrNameLst>
                                          <p:attrName>style.visibility</p:attrName>
                                        </p:attrNameLst>
                                      </p:cBhvr>
                                      <p:to>
                                        <p:strVal val="visible"/>
                                      </p:to>
                                    </p:set>
                                    <p:animEffect transition="in" filter="barn(inHorizontal)">
                                      <p:cBhvr>
                                        <p:cTn id="13" dur="500"/>
                                        <p:tgtEl>
                                          <p:spTgt spid="49201"/>
                                        </p:tgtEl>
                                      </p:cBhvr>
                                    </p:animEffect>
                                  </p:childTnLst>
                                </p:cTn>
                              </p:par>
                              <p:par>
                                <p:cTn id="14" presetID="16" presetClass="entr" presetSubtype="26" fill="hold" nodeType="withEffect">
                                  <p:stCondLst>
                                    <p:cond delay="0"/>
                                  </p:stCondLst>
                                  <p:childTnLst>
                                    <p:set>
                                      <p:cBhvr>
                                        <p:cTn id="15" dur="1" fill="hold">
                                          <p:stCondLst>
                                            <p:cond delay="0"/>
                                          </p:stCondLst>
                                        </p:cTn>
                                        <p:tgtEl>
                                          <p:spTgt spid="49203"/>
                                        </p:tgtEl>
                                        <p:attrNameLst>
                                          <p:attrName>style.visibility</p:attrName>
                                        </p:attrNameLst>
                                      </p:cBhvr>
                                      <p:to>
                                        <p:strVal val="visible"/>
                                      </p:to>
                                    </p:set>
                                    <p:animEffect transition="in" filter="barn(inHorizontal)">
                                      <p:cBhvr>
                                        <p:cTn id="16" dur="500"/>
                                        <p:tgtEl>
                                          <p:spTgt spid="49203"/>
                                        </p:tgtEl>
                                      </p:cBhvr>
                                    </p:animEffect>
                                  </p:childTnLst>
                                </p:cTn>
                              </p:par>
                              <p:par>
                                <p:cTn id="17" presetID="16" presetClass="entr" presetSubtype="26" fill="hold" nodeType="withEffect">
                                  <p:stCondLst>
                                    <p:cond delay="0"/>
                                  </p:stCondLst>
                                  <p:childTnLst>
                                    <p:set>
                                      <p:cBhvr>
                                        <p:cTn id="18" dur="1" fill="hold">
                                          <p:stCondLst>
                                            <p:cond delay="0"/>
                                          </p:stCondLst>
                                        </p:cTn>
                                        <p:tgtEl>
                                          <p:spTgt spid="49205"/>
                                        </p:tgtEl>
                                        <p:attrNameLst>
                                          <p:attrName>style.visibility</p:attrName>
                                        </p:attrNameLst>
                                      </p:cBhvr>
                                      <p:to>
                                        <p:strVal val="visible"/>
                                      </p:to>
                                    </p:set>
                                    <p:animEffect transition="in" filter="barn(inHorizontal)">
                                      <p:cBhvr>
                                        <p:cTn id="19" dur="500"/>
                                        <p:tgtEl>
                                          <p:spTgt spid="49205"/>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49158"/>
                                        </p:tgtEl>
                                        <p:attrNameLst>
                                          <p:attrName>style.visibility</p:attrName>
                                        </p:attrNameLst>
                                      </p:cBhvr>
                                      <p:to>
                                        <p:strVal val="visible"/>
                                      </p:to>
                                    </p:set>
                                    <p:animEffect transition="in" filter="fade">
                                      <p:cBhvr>
                                        <p:cTn id="23" dur="1000"/>
                                        <p:tgtEl>
                                          <p:spTgt spid="4915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9162"/>
                                        </p:tgtEl>
                                        <p:attrNameLst>
                                          <p:attrName>style.visibility</p:attrName>
                                        </p:attrNameLst>
                                      </p:cBhvr>
                                      <p:to>
                                        <p:strVal val="visible"/>
                                      </p:to>
                                    </p:set>
                                    <p:animEffect transition="in" filter="wipe(left)">
                                      <p:cBhvr>
                                        <p:cTn id="28" dur="1000"/>
                                        <p:tgtEl>
                                          <p:spTgt spid="49162"/>
                                        </p:tgtEl>
                                      </p:cBhvr>
                                    </p:animEffect>
                                  </p:childTnLst>
                                </p:cTn>
                              </p:par>
                              <p:par>
                                <p:cTn id="29" presetID="22" presetClass="entr" presetSubtype="8" fill="hold" nodeType="withEffect">
                                  <p:stCondLst>
                                    <p:cond delay="0"/>
                                  </p:stCondLst>
                                  <p:childTnLst>
                                    <p:set>
                                      <p:cBhvr>
                                        <p:cTn id="30" dur="1" fill="hold">
                                          <p:stCondLst>
                                            <p:cond delay="0"/>
                                          </p:stCondLst>
                                        </p:cTn>
                                        <p:tgtEl>
                                          <p:spTgt spid="49163"/>
                                        </p:tgtEl>
                                        <p:attrNameLst>
                                          <p:attrName>style.visibility</p:attrName>
                                        </p:attrNameLst>
                                      </p:cBhvr>
                                      <p:to>
                                        <p:strVal val="visible"/>
                                      </p:to>
                                    </p:set>
                                    <p:animEffect transition="in" filter="wipe(left)">
                                      <p:cBhvr>
                                        <p:cTn id="31" dur="1000"/>
                                        <p:tgtEl>
                                          <p:spTgt spid="49163"/>
                                        </p:tgtEl>
                                      </p:cBhvr>
                                    </p:animEffect>
                                  </p:childTnLst>
                                </p:cTn>
                              </p:par>
                            </p:childTnLst>
                          </p:cTn>
                        </p:par>
                        <p:par>
                          <p:cTn id="32" fill="hold">
                            <p:stCondLst>
                              <p:cond delay="1000"/>
                            </p:stCondLst>
                            <p:childTnLst>
                              <p:par>
                                <p:cTn id="33" presetID="10" presetClass="entr" presetSubtype="0" fill="hold" grpId="0" nodeType="afterEffect">
                                  <p:stCondLst>
                                    <p:cond delay="0"/>
                                  </p:stCondLst>
                                  <p:childTnLst>
                                    <p:set>
                                      <p:cBhvr>
                                        <p:cTn id="34" dur="1" fill="hold">
                                          <p:stCondLst>
                                            <p:cond delay="0"/>
                                          </p:stCondLst>
                                        </p:cTn>
                                        <p:tgtEl>
                                          <p:spTgt spid="49164"/>
                                        </p:tgtEl>
                                        <p:attrNameLst>
                                          <p:attrName>style.visibility</p:attrName>
                                        </p:attrNameLst>
                                      </p:cBhvr>
                                      <p:to>
                                        <p:strVal val="visible"/>
                                      </p:to>
                                    </p:set>
                                    <p:animEffect transition="in" filter="fade">
                                      <p:cBhvr>
                                        <p:cTn id="35" dur="2000"/>
                                        <p:tgtEl>
                                          <p:spTgt spid="49164"/>
                                        </p:tgtEl>
                                      </p:cBhvr>
                                    </p:animEffect>
                                  </p:childTnLst>
                                </p:cTn>
                              </p:par>
                              <p:par>
                                <p:cTn id="36" presetID="22" presetClass="entr" presetSubtype="8" fill="hold" nodeType="withEffect">
                                  <p:stCondLst>
                                    <p:cond delay="0"/>
                                  </p:stCondLst>
                                  <p:childTnLst>
                                    <p:set>
                                      <p:cBhvr>
                                        <p:cTn id="37" dur="1" fill="hold">
                                          <p:stCondLst>
                                            <p:cond delay="0"/>
                                          </p:stCondLst>
                                        </p:cTn>
                                        <p:tgtEl>
                                          <p:spTgt spid="49165"/>
                                        </p:tgtEl>
                                        <p:attrNameLst>
                                          <p:attrName>style.visibility</p:attrName>
                                        </p:attrNameLst>
                                      </p:cBhvr>
                                      <p:to>
                                        <p:strVal val="visible"/>
                                      </p:to>
                                    </p:set>
                                    <p:animEffect transition="in" filter="wipe(left)">
                                      <p:cBhvr>
                                        <p:cTn id="38" dur="1000"/>
                                        <p:tgtEl>
                                          <p:spTgt spid="49165"/>
                                        </p:tgtEl>
                                      </p:cBhvr>
                                    </p:animEffect>
                                  </p:childTnLst>
                                </p:cTn>
                              </p:par>
                            </p:childTnLst>
                          </p:cTn>
                        </p:par>
                        <p:par>
                          <p:cTn id="39" fill="hold">
                            <p:stCondLst>
                              <p:cond delay="3000"/>
                            </p:stCondLst>
                            <p:childTnLst>
                              <p:par>
                                <p:cTn id="40" presetID="20" presetClass="entr" presetSubtype="0" fill="hold" nodeType="afterEffect">
                                  <p:stCondLst>
                                    <p:cond delay="0"/>
                                  </p:stCondLst>
                                  <p:childTnLst>
                                    <p:set>
                                      <p:cBhvr>
                                        <p:cTn id="41" dur="1" fill="hold">
                                          <p:stCondLst>
                                            <p:cond delay="0"/>
                                          </p:stCondLst>
                                        </p:cTn>
                                        <p:tgtEl>
                                          <p:spTgt spid="49177"/>
                                        </p:tgtEl>
                                        <p:attrNameLst>
                                          <p:attrName>style.visibility</p:attrName>
                                        </p:attrNameLst>
                                      </p:cBhvr>
                                      <p:to>
                                        <p:strVal val="visible"/>
                                      </p:to>
                                    </p:set>
                                    <p:animEffect transition="in" filter="wedge">
                                      <p:cBhvr>
                                        <p:cTn id="42" dur="1000"/>
                                        <p:tgtEl>
                                          <p:spTgt spid="49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p:cNvSpPr>
          <p:nvPr>
            <p:ph type="title"/>
          </p:nvPr>
        </p:nvSpPr>
        <p:spPr>
          <a:xfrm>
            <a:off x="457200" y="0"/>
            <a:ext cx="8229600" cy="1143000"/>
          </a:xfrm>
        </p:spPr>
        <p:txBody>
          <a:bodyPr vert="horz" wrap="square" lIns="91440" tIns="45720" rIns="91440" bIns="45720" anchor="ctr"/>
          <a:lstStyle/>
          <a:p>
            <a:r>
              <a:rPr lang="zh-CN" altLang="en-US" dirty="0">
                <a:ea typeface="宋体" panose="02010600030101010101" pitchFamily="2" charset="-122"/>
              </a:rPr>
              <a:t>创建狮子类</a:t>
            </a:r>
          </a:p>
        </p:txBody>
      </p:sp>
      <p:sp>
        <p:nvSpPr>
          <p:cNvPr id="7171" name="内容占位符 2"/>
          <p:cNvSpPr>
            <a:spLocks noGrp="1"/>
          </p:cNvSpPr>
          <p:nvPr>
            <p:ph idx="1"/>
          </p:nvPr>
        </p:nvSpPr>
        <p:spPr>
          <a:xfrm>
            <a:off x="755650" y="1143000"/>
            <a:ext cx="7931150" cy="5248275"/>
          </a:xfrm>
        </p:spPr>
        <p:txBody>
          <a:bodyPr vert="horz" wrap="square" lIns="91440" tIns="45720" rIns="91440" bIns="45720" anchor="t"/>
          <a:lstStyle/>
          <a:p>
            <a:pPr>
              <a:buClr>
                <a:schemeClr val="tx1"/>
              </a:buClr>
              <a:buNone/>
            </a:pPr>
            <a:r>
              <a:rPr lang="en-US" altLang="zh-CN">
                <a:solidFill>
                  <a:srgbClr val="030209"/>
                </a:solidFill>
                <a:latin typeface="Arial" panose="020B0604020202020204" pitchFamily="34" charset="0"/>
                <a:ea typeface="宋体" panose="02010600030101010101" pitchFamily="2" charset="-122"/>
                <a:cs typeface="+mn-cs"/>
              </a:rPr>
              <a:t>   </a:t>
            </a:r>
            <a:r>
              <a:rPr lang="en-US" altLang="zh-CN" sz="2400">
                <a:solidFill>
                  <a:srgbClr val="030209"/>
                </a:solidFill>
                <a:latin typeface="Arial" panose="020B0604020202020204" pitchFamily="34" charset="0"/>
                <a:ea typeface="宋体" panose="02010600030101010101" pitchFamily="2" charset="-122"/>
                <a:cs typeface="+mn-cs"/>
              </a:rPr>
              <a:t>class Animal{</a:t>
            </a:r>
          </a:p>
          <a:p>
            <a:pPr>
              <a:buClr>
                <a:schemeClr val="tx1"/>
              </a:buClr>
              <a:buNone/>
            </a:pPr>
            <a:r>
              <a:rPr lang="en-US" altLang="zh-CN" sz="2400">
                <a:solidFill>
                  <a:srgbClr val="030209"/>
                </a:solidFill>
                <a:latin typeface="Arial" panose="020B0604020202020204" pitchFamily="34" charset="0"/>
                <a:ea typeface="宋体" panose="02010600030101010101" pitchFamily="2" charset="-122"/>
                <a:cs typeface="+mn-cs"/>
              </a:rPr>
              <a:t>		</a:t>
            </a:r>
            <a:r>
              <a:rPr lang="zh-CN" altLang="en-US" sz="2400" dirty="0">
                <a:solidFill>
                  <a:srgbClr val="030209"/>
                </a:solidFill>
                <a:latin typeface="Arial" panose="020B0604020202020204" pitchFamily="34" charset="0"/>
                <a:ea typeface="宋体" panose="02010600030101010101" pitchFamily="2" charset="-122"/>
                <a:cs typeface="+mn-cs"/>
              </a:rPr>
              <a:t>动物基本属性和方法；</a:t>
            </a:r>
          </a:p>
          <a:p>
            <a:pPr>
              <a:buClr>
                <a:schemeClr val="tx1"/>
              </a:buClr>
              <a:buNone/>
            </a:pPr>
            <a:r>
              <a:rPr lang="en-US" altLang="zh-CN" sz="2400">
                <a:solidFill>
                  <a:srgbClr val="030209"/>
                </a:solidFill>
                <a:latin typeface="Arial" panose="020B0604020202020204" pitchFamily="34" charset="0"/>
                <a:ea typeface="宋体" panose="02010600030101010101" pitchFamily="2" charset="-122"/>
                <a:cs typeface="+mn-cs"/>
              </a:rPr>
              <a:t>         </a:t>
            </a:r>
            <a:r>
              <a:rPr lang="zh-CN" altLang="en-US" sz="2400" dirty="0">
                <a:solidFill>
                  <a:srgbClr val="030209"/>
                </a:solidFill>
                <a:latin typeface="Arial" panose="020B0604020202020204" pitchFamily="34" charset="0"/>
                <a:ea typeface="宋体" panose="02010600030101010101" pitchFamily="2" charset="-122"/>
                <a:cs typeface="+mn-cs"/>
              </a:rPr>
              <a:t>属性：体重、高度、腿的数量；</a:t>
            </a:r>
          </a:p>
          <a:p>
            <a:pPr>
              <a:buClr>
                <a:schemeClr val="tx1"/>
              </a:buClr>
              <a:buNone/>
            </a:pPr>
            <a:r>
              <a:rPr lang="zh-CN" altLang="en-US" sz="2400" dirty="0">
                <a:solidFill>
                  <a:srgbClr val="030209"/>
                </a:solidFill>
                <a:latin typeface="Arial" panose="020B0604020202020204" pitchFamily="34" charset="0"/>
                <a:ea typeface="宋体" panose="02010600030101010101" pitchFamily="2" charset="-122"/>
                <a:cs typeface="+mn-cs"/>
              </a:rPr>
              <a:t>         方法：进食、消化、排泄；</a:t>
            </a:r>
          </a:p>
          <a:p>
            <a:pPr>
              <a:buClr>
                <a:schemeClr val="tx1"/>
              </a:buClr>
              <a:buNone/>
            </a:pPr>
            <a:r>
              <a:rPr lang="en-US" altLang="zh-CN" sz="2400">
                <a:solidFill>
                  <a:srgbClr val="030209"/>
                </a:solidFill>
                <a:latin typeface="Arial" panose="020B0604020202020204" pitchFamily="34" charset="0"/>
                <a:ea typeface="宋体" panose="02010600030101010101" pitchFamily="2" charset="-122"/>
                <a:cs typeface="+mn-cs"/>
              </a:rPr>
              <a:t>	}</a:t>
            </a:r>
          </a:p>
          <a:p>
            <a:pPr>
              <a:buClr>
                <a:schemeClr val="tx1"/>
              </a:buClr>
              <a:buNone/>
            </a:pPr>
            <a:r>
              <a:rPr lang="en-US" altLang="zh-CN" sz="2400">
                <a:solidFill>
                  <a:srgbClr val="030209"/>
                </a:solidFill>
                <a:latin typeface="Arial" panose="020B0604020202020204" pitchFamily="34" charset="0"/>
                <a:ea typeface="宋体" panose="02010600030101010101" pitchFamily="2" charset="-122"/>
                <a:cs typeface="+mn-cs"/>
              </a:rPr>
              <a:t>	class Lion extends Animal </a:t>
            </a:r>
          </a:p>
          <a:p>
            <a:pPr>
              <a:buClr>
                <a:schemeClr val="tx1"/>
              </a:buClr>
              <a:buNone/>
            </a:pPr>
            <a:r>
              <a:rPr lang="en-US" altLang="zh-CN" sz="2400">
                <a:solidFill>
                  <a:srgbClr val="030209"/>
                </a:solidFill>
                <a:latin typeface="Arial" panose="020B0604020202020204" pitchFamily="34" charset="0"/>
                <a:ea typeface="宋体" panose="02010600030101010101" pitchFamily="2" charset="-122"/>
                <a:cs typeface="+mn-cs"/>
              </a:rPr>
              <a:t>	{</a:t>
            </a:r>
          </a:p>
          <a:p>
            <a:pPr>
              <a:buClr>
                <a:schemeClr val="tx1"/>
              </a:buClr>
              <a:buNone/>
            </a:pPr>
            <a:r>
              <a:rPr lang="en-US" altLang="zh-CN" sz="2400">
                <a:solidFill>
                  <a:srgbClr val="030209"/>
                </a:solidFill>
                <a:latin typeface="Arial" panose="020B0604020202020204" pitchFamily="34" charset="0"/>
                <a:ea typeface="宋体" panose="02010600030101010101" pitchFamily="2" charset="-122"/>
                <a:cs typeface="+mn-cs"/>
              </a:rPr>
              <a:t>         </a:t>
            </a:r>
            <a:r>
              <a:rPr lang="zh-CN" altLang="en-US" sz="2400" dirty="0">
                <a:solidFill>
                  <a:srgbClr val="030209"/>
                </a:solidFill>
                <a:latin typeface="Arial" panose="020B0604020202020204" pitchFamily="34" charset="0"/>
                <a:ea typeface="宋体" panose="02010600030101010101" pitchFamily="2" charset="-122"/>
                <a:cs typeface="+mn-cs"/>
              </a:rPr>
              <a:t>自动拥有动物类中允许继承的属性和方法；</a:t>
            </a:r>
          </a:p>
          <a:p>
            <a:pPr>
              <a:buClr>
                <a:schemeClr val="tx1"/>
              </a:buClr>
              <a:buNone/>
            </a:pPr>
            <a:r>
              <a:rPr lang="en-US" altLang="zh-CN" sz="2400">
                <a:solidFill>
                  <a:srgbClr val="030209"/>
                </a:solidFill>
                <a:latin typeface="Arial" panose="020B0604020202020204" pitchFamily="34" charset="0"/>
                <a:ea typeface="宋体" panose="02010600030101010101" pitchFamily="2" charset="-122"/>
                <a:cs typeface="+mn-cs"/>
              </a:rPr>
              <a:t>		</a:t>
            </a:r>
            <a:r>
              <a:rPr lang="zh-CN" altLang="en-US" sz="2400" dirty="0">
                <a:solidFill>
                  <a:srgbClr val="030209"/>
                </a:solidFill>
                <a:latin typeface="Arial" panose="020B0604020202020204" pitchFamily="34" charset="0"/>
                <a:ea typeface="宋体" panose="02010600030101010101" pitchFamily="2" charset="-122"/>
                <a:cs typeface="+mn-cs"/>
              </a:rPr>
              <a:t>还可添加狮子特有的属性和方法；</a:t>
            </a:r>
          </a:p>
          <a:p>
            <a:pPr>
              <a:buClr>
                <a:schemeClr val="tx1"/>
              </a:buClr>
              <a:buNone/>
            </a:pPr>
            <a:r>
              <a:rPr lang="en-US" altLang="zh-CN" sz="2400">
                <a:solidFill>
                  <a:srgbClr val="030209"/>
                </a:solidFill>
                <a:latin typeface="Arial" panose="020B0604020202020204" pitchFamily="34" charset="0"/>
                <a:ea typeface="宋体" panose="02010600030101010101" pitchFamily="2" charset="-122"/>
                <a:cs typeface="+mn-cs"/>
              </a:rPr>
              <a:t>          </a:t>
            </a:r>
            <a:r>
              <a:rPr lang="zh-CN" altLang="en-US" sz="2400" dirty="0">
                <a:solidFill>
                  <a:srgbClr val="030209"/>
                </a:solidFill>
                <a:latin typeface="Arial" panose="020B0604020202020204" pitchFamily="34" charset="0"/>
                <a:ea typeface="宋体" panose="02010600030101010101" pitchFamily="2" charset="-122"/>
                <a:cs typeface="+mn-cs"/>
              </a:rPr>
              <a:t>比如：毛发颜色、性别、凶猛程度；</a:t>
            </a:r>
          </a:p>
          <a:p>
            <a:pPr>
              <a:buClr>
                <a:schemeClr val="tx1"/>
              </a:buClr>
              <a:buNone/>
            </a:pPr>
            <a:r>
              <a:rPr lang="zh-CN" altLang="en-US" sz="2400" dirty="0">
                <a:solidFill>
                  <a:srgbClr val="030209"/>
                </a:solidFill>
                <a:latin typeface="Arial" panose="020B0604020202020204" pitchFamily="34" charset="0"/>
                <a:ea typeface="宋体" panose="02010600030101010101" pitchFamily="2" charset="-122"/>
                <a:cs typeface="+mn-cs"/>
              </a:rPr>
              <a:t>                      咆哮、捕猎、睡觉；	</a:t>
            </a:r>
          </a:p>
          <a:p>
            <a:pPr>
              <a:buClr>
                <a:schemeClr val="tx1"/>
              </a:buClr>
              <a:buNone/>
            </a:pPr>
            <a:r>
              <a:rPr lang="en-US" altLang="zh-CN" sz="2400">
                <a:solidFill>
                  <a:srgbClr val="030209"/>
                </a:solidFill>
                <a:latin typeface="Arial" panose="020B0604020202020204" pitchFamily="34" charset="0"/>
                <a:ea typeface="宋体" panose="02010600030101010101" pitchFamily="2" charset="-122"/>
                <a:cs typeface="+mn-cs"/>
              </a:rPr>
              <a:t>    }</a:t>
            </a:r>
          </a:p>
          <a:p>
            <a:endParaRPr lang="zh-CN" altLang="en-US" sz="2400" dirty="0">
              <a:solidFill>
                <a:srgbClr val="030209"/>
              </a:solidFill>
              <a:latin typeface="Arial" panose="020B0604020202020204" pitchFamily="34" charset="0"/>
              <a:ea typeface="宋体" panose="02010600030101010101" pitchFamily="2" charset="-122"/>
              <a:cs typeface="+mn-cs"/>
            </a:endParaRPr>
          </a:p>
        </p:txBody>
      </p:sp>
      <p:grpSp>
        <p:nvGrpSpPr>
          <p:cNvPr id="3" name="组合 2"/>
          <p:cNvGrpSpPr/>
          <p:nvPr/>
        </p:nvGrpSpPr>
        <p:grpSpPr>
          <a:xfrm>
            <a:off x="6608445" y="4688205"/>
            <a:ext cx="1979613" cy="1800225"/>
            <a:chOff x="5435600" y="3429000"/>
            <a:chExt cx="3529013" cy="2592388"/>
          </a:xfrm>
        </p:grpSpPr>
        <p:sp>
          <p:nvSpPr>
            <p:cNvPr id="2" name="矩形 1"/>
            <p:cNvSpPr/>
            <p:nvPr/>
          </p:nvSpPr>
          <p:spPr bwMode="auto">
            <a:xfrm>
              <a:off x="5435600" y="3429000"/>
              <a:ext cx="3529013" cy="12969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继承的属性和方法</a:t>
              </a:r>
            </a:p>
          </p:txBody>
        </p:sp>
        <p:sp>
          <p:nvSpPr>
            <p:cNvPr id="9" name="矩形 8"/>
            <p:cNvSpPr/>
            <p:nvPr/>
          </p:nvSpPr>
          <p:spPr bwMode="auto">
            <a:xfrm>
              <a:off x="5435600" y="4725988"/>
              <a:ext cx="3529013" cy="1295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新增的属性和方法</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5" end="5"/>
                                            </p:txEl>
                                          </p:spTgt>
                                        </p:tgtEl>
                                        <p:attrNameLst>
                                          <p:attrName>style.visibility</p:attrName>
                                        </p:attrNameLst>
                                      </p:cBhvr>
                                      <p:to>
                                        <p:strVal val="visible"/>
                                      </p:to>
                                    </p:set>
                                    <p:anim calcmode="lin" valueType="num">
                                      <p:cBhvr additive="base">
                                        <p:cTn id="7" dur="500" fill="hold"/>
                                        <p:tgtEl>
                                          <p:spTgt spid="717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71">
                                            <p:txEl>
                                              <p:pRg st="6" end="6"/>
                                            </p:txEl>
                                          </p:spTgt>
                                        </p:tgtEl>
                                        <p:attrNameLst>
                                          <p:attrName>style.visibility</p:attrName>
                                        </p:attrNameLst>
                                      </p:cBhvr>
                                      <p:to>
                                        <p:strVal val="visible"/>
                                      </p:to>
                                    </p:set>
                                    <p:anim calcmode="lin" valueType="num">
                                      <p:cBhvr additive="base">
                                        <p:cTn id="11" dur="500" fill="hold"/>
                                        <p:tgtEl>
                                          <p:spTgt spid="7171">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1">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171">
                                            <p:txEl>
                                              <p:pRg st="7" end="7"/>
                                            </p:txEl>
                                          </p:spTgt>
                                        </p:tgtEl>
                                        <p:attrNameLst>
                                          <p:attrName>style.visibility</p:attrName>
                                        </p:attrNameLst>
                                      </p:cBhvr>
                                      <p:to>
                                        <p:strVal val="visible"/>
                                      </p:to>
                                    </p:set>
                                    <p:anim calcmode="lin" valueType="num">
                                      <p:cBhvr additive="base">
                                        <p:cTn id="15" dur="500" fill="hold"/>
                                        <p:tgtEl>
                                          <p:spTgt spid="7171">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71">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171">
                                            <p:txEl>
                                              <p:pRg st="8" end="8"/>
                                            </p:txEl>
                                          </p:spTgt>
                                        </p:tgtEl>
                                        <p:attrNameLst>
                                          <p:attrName>style.visibility</p:attrName>
                                        </p:attrNameLst>
                                      </p:cBhvr>
                                      <p:to>
                                        <p:strVal val="visible"/>
                                      </p:to>
                                    </p:set>
                                    <p:anim calcmode="lin" valueType="num">
                                      <p:cBhvr additive="base">
                                        <p:cTn id="19" dur="500" fill="hold"/>
                                        <p:tgtEl>
                                          <p:spTgt spid="7171">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171">
                                            <p:txEl>
                                              <p:pRg st="9" end="9"/>
                                            </p:txEl>
                                          </p:spTgt>
                                        </p:tgtEl>
                                        <p:attrNameLst>
                                          <p:attrName>style.visibility</p:attrName>
                                        </p:attrNameLst>
                                      </p:cBhvr>
                                      <p:to>
                                        <p:strVal val="visible"/>
                                      </p:to>
                                    </p:set>
                                    <p:anim calcmode="lin" valueType="num">
                                      <p:cBhvr additive="base">
                                        <p:cTn id="23" dur="500" fill="hold"/>
                                        <p:tgtEl>
                                          <p:spTgt spid="7171">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171">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171">
                                            <p:txEl>
                                              <p:pRg st="10" end="10"/>
                                            </p:txEl>
                                          </p:spTgt>
                                        </p:tgtEl>
                                        <p:attrNameLst>
                                          <p:attrName>style.visibility</p:attrName>
                                        </p:attrNameLst>
                                      </p:cBhvr>
                                      <p:to>
                                        <p:strVal val="visible"/>
                                      </p:to>
                                    </p:set>
                                    <p:anim calcmode="lin" valueType="num">
                                      <p:cBhvr additive="base">
                                        <p:cTn id="27" dur="500" fill="hold"/>
                                        <p:tgtEl>
                                          <p:spTgt spid="7171">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171">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171">
                                            <p:txEl>
                                              <p:pRg st="11" end="11"/>
                                            </p:txEl>
                                          </p:spTgt>
                                        </p:tgtEl>
                                        <p:attrNameLst>
                                          <p:attrName>style.visibility</p:attrName>
                                        </p:attrNameLst>
                                      </p:cBhvr>
                                      <p:to>
                                        <p:strVal val="visible"/>
                                      </p:to>
                                    </p:set>
                                    <p:anim calcmode="lin" valueType="num">
                                      <p:cBhvr additive="base">
                                        <p:cTn id="31" dur="500" fill="hold"/>
                                        <p:tgtEl>
                                          <p:spTgt spid="7171">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94597" name="圆角矩形 494596"/>
          <p:cNvSpPr/>
          <p:nvPr/>
        </p:nvSpPr>
        <p:spPr>
          <a:xfrm>
            <a:off x="0" y="973455"/>
            <a:ext cx="3868420" cy="2864390"/>
          </a:xfrm>
          <a:prstGeom prst="roundRect">
            <a:avLst>
              <a:gd name="adj" fmla="val 16667"/>
            </a:avLst>
          </a:prstGeom>
          <a:gradFill rotWithShape="1">
            <a:gsLst>
              <a:gs pos="0">
                <a:srgbClr val="CCFFFF"/>
              </a:gs>
              <a:gs pos="100000">
                <a:schemeClr val="bg1"/>
              </a:gs>
            </a:gsLst>
            <a:lin ang="5400000" scaled="1"/>
            <a:tileRect/>
          </a:gradFill>
          <a:ln w="12700" cap="flat" cmpd="sng">
            <a:solidFill>
              <a:srgbClr val="008080"/>
            </a:solidFill>
            <a:prstDash val="solid"/>
            <a:headEnd type="none" w="med" len="med"/>
            <a:tailEnd type="none" w="med" len="med"/>
          </a:ln>
        </p:spPr>
        <p:txBody>
          <a:bodyPr wrap="square">
            <a:spAutoFit/>
          </a:bodyPr>
          <a:lstStyle/>
          <a:p>
            <a:pPr marL="224155" indent="-224155" algn="l"/>
            <a:r>
              <a:rPr b="1">
                <a:solidFill>
                  <a:srgbClr val="0000FF"/>
                </a:solidFill>
                <a:latin typeface="Arial" panose="020B0604020202020204" pitchFamily="34" charset="0"/>
                <a:ea typeface="黑体" panose="02010609060101010101" pitchFamily="2" charset="-122"/>
              </a:rPr>
              <a:t>/* * 定义员工类Employee */</a:t>
            </a:r>
          </a:p>
          <a:p>
            <a:pPr marL="224155" indent="-224155" algn="l"/>
            <a:r>
              <a:rPr b="1">
                <a:solidFill>
                  <a:srgbClr val="0000FF"/>
                </a:solidFill>
                <a:latin typeface="Arial" panose="020B0604020202020204" pitchFamily="34" charset="0"/>
                <a:ea typeface="黑体" panose="02010609060101010101" pitchFamily="2" charset="-122"/>
              </a:rPr>
              <a:t>class Employee {</a:t>
            </a:r>
          </a:p>
          <a:p>
            <a:pPr marL="224155" indent="-224155" algn="l"/>
            <a:r>
              <a:rPr b="1">
                <a:solidFill>
                  <a:srgbClr val="0000FF"/>
                </a:solidFill>
                <a:latin typeface="Arial" panose="020B0604020202020204" pitchFamily="34" charset="0"/>
                <a:ea typeface="黑体" panose="02010609060101010101" pitchFamily="2" charset="-122"/>
              </a:rPr>
              <a:t>String name; // 定义name属性</a:t>
            </a:r>
          </a:p>
          <a:p>
            <a:pPr marL="224155" indent="-224155" algn="l"/>
            <a:r>
              <a:rPr b="1">
                <a:solidFill>
                  <a:srgbClr val="0000FF"/>
                </a:solidFill>
                <a:latin typeface="Arial" panose="020B0604020202020204" pitchFamily="34" charset="0"/>
                <a:ea typeface="黑体" panose="02010609060101010101" pitchFamily="2" charset="-122"/>
              </a:rPr>
              <a:t>// 定义员工的工作方法</a:t>
            </a:r>
          </a:p>
          <a:p>
            <a:pPr marL="224155" indent="-224155" algn="l"/>
            <a:r>
              <a:rPr b="1">
                <a:solidFill>
                  <a:srgbClr val="0000FF"/>
                </a:solidFill>
                <a:latin typeface="Arial" panose="020B0604020202020204" pitchFamily="34" charset="0"/>
                <a:ea typeface="黑体" panose="02010609060101010101" pitchFamily="2" charset="-122"/>
              </a:rPr>
              <a:t>public void work() {</a:t>
            </a:r>
          </a:p>
          <a:p>
            <a:pPr marL="224155" indent="-224155" algn="l"/>
            <a:r>
              <a:rPr b="1">
                <a:solidFill>
                  <a:srgbClr val="0000FF"/>
                </a:solidFill>
                <a:latin typeface="Arial" panose="020B0604020202020204" pitchFamily="34" charset="0"/>
                <a:ea typeface="黑体" panose="02010609060101010101" pitchFamily="2" charset="-122"/>
              </a:rPr>
              <a:t>System.out.println("尽心尽力地工作");</a:t>
            </a:r>
          </a:p>
          <a:p>
            <a:pPr marL="224155" indent="-224155" algn="l"/>
            <a:r>
              <a:rPr b="1">
                <a:solidFill>
                  <a:srgbClr val="0000FF"/>
                </a:solidFill>
                <a:latin typeface="Arial" panose="020B0604020202020204" pitchFamily="34" charset="0"/>
                <a:ea typeface="黑体" panose="02010609060101010101" pitchFamily="2" charset="-122"/>
              </a:rPr>
              <a:t>}</a:t>
            </a:r>
          </a:p>
          <a:p>
            <a:pPr marL="224155" indent="-224155" algn="l"/>
            <a:r>
              <a:rPr b="1">
                <a:solidFill>
                  <a:srgbClr val="0000FF"/>
                </a:solidFill>
                <a:latin typeface="Arial" panose="020B0604020202020204" pitchFamily="34" charset="0"/>
                <a:ea typeface="黑体" panose="02010609060101010101" pitchFamily="2" charset="-122"/>
              </a:rPr>
              <a:t>}</a:t>
            </a:r>
          </a:p>
        </p:txBody>
      </p:sp>
      <p:sp>
        <p:nvSpPr>
          <p:cNvPr id="494617" name="圆角矩形 494616"/>
          <p:cNvSpPr/>
          <p:nvPr/>
        </p:nvSpPr>
        <p:spPr>
          <a:xfrm>
            <a:off x="4138295" y="973455"/>
            <a:ext cx="4786630" cy="2556587"/>
          </a:xfrm>
          <a:prstGeom prst="roundRect">
            <a:avLst>
              <a:gd name="adj" fmla="val 16667"/>
            </a:avLst>
          </a:prstGeom>
          <a:gradFill rotWithShape="1">
            <a:gsLst>
              <a:gs pos="0">
                <a:srgbClr val="CCFFFF"/>
              </a:gs>
              <a:gs pos="100000">
                <a:schemeClr val="bg1"/>
              </a:gs>
            </a:gsLst>
            <a:lin ang="5400000" scaled="1"/>
            <a:tileRect/>
          </a:gradFill>
          <a:ln w="12700" cap="flat" cmpd="sng">
            <a:solidFill>
              <a:srgbClr val="008080"/>
            </a:solidFill>
            <a:prstDash val="solid"/>
            <a:headEnd type="none" w="med" len="med"/>
            <a:tailEnd type="none" w="med" len="med"/>
          </a:ln>
        </p:spPr>
        <p:txBody>
          <a:bodyPr wrap="square">
            <a:spAutoFit/>
          </a:bodyPr>
          <a:lstStyle/>
          <a:p>
            <a:pPr marL="224155" indent="-224155" algn="l"/>
            <a:r>
              <a:rPr lang="en-US" altLang="zh-CN" sz="1800" b="1">
                <a:solidFill>
                  <a:srgbClr val="0000FF"/>
                </a:solidFill>
                <a:latin typeface="Arial" panose="020B0604020202020204" pitchFamily="34" charset="0"/>
                <a:ea typeface="黑体" panose="02010609060101010101" pitchFamily="2" charset="-122"/>
              </a:rPr>
              <a:t>/* * 定义研发部员工类Developer 继承 员工类Employee */</a:t>
            </a:r>
          </a:p>
          <a:p>
            <a:pPr marL="224155" indent="-224155" algn="l"/>
            <a:r>
              <a:rPr lang="en-US" altLang="zh-CN" sz="1800" b="1">
                <a:solidFill>
                  <a:srgbClr val="0000FF"/>
                </a:solidFill>
                <a:latin typeface="Arial" panose="020B0604020202020204" pitchFamily="34" charset="0"/>
                <a:ea typeface="黑体" panose="02010609060101010101" pitchFamily="2" charset="-122"/>
              </a:rPr>
              <a:t>class Developer </a:t>
            </a:r>
            <a:r>
              <a:rPr lang="en-US" altLang="zh-CN" sz="1800" b="1">
                <a:solidFill>
                  <a:srgbClr val="FF0000"/>
                </a:solidFill>
                <a:latin typeface="Arial" panose="020B0604020202020204" pitchFamily="34" charset="0"/>
                <a:ea typeface="黑体" panose="02010609060101010101" pitchFamily="2" charset="-122"/>
              </a:rPr>
              <a:t>extends </a:t>
            </a:r>
            <a:r>
              <a:rPr lang="en-US" altLang="zh-CN" sz="1800" b="1">
                <a:solidFill>
                  <a:srgbClr val="0000FF"/>
                </a:solidFill>
                <a:latin typeface="Arial" panose="020B0604020202020204" pitchFamily="34" charset="0"/>
                <a:ea typeface="黑体" panose="02010609060101010101" pitchFamily="2" charset="-122"/>
              </a:rPr>
              <a:t>Employee {</a:t>
            </a:r>
          </a:p>
          <a:p>
            <a:pPr marL="224155" indent="-224155" algn="l"/>
            <a:r>
              <a:rPr lang="en-US" altLang="zh-CN" sz="1800" b="1">
                <a:solidFill>
                  <a:srgbClr val="0000FF"/>
                </a:solidFill>
                <a:latin typeface="Arial" panose="020B0604020202020204" pitchFamily="34" charset="0"/>
                <a:ea typeface="黑体" panose="02010609060101010101" pitchFamily="2" charset="-122"/>
              </a:rPr>
              <a:t>// 定义一个打印name的方法</a:t>
            </a:r>
          </a:p>
          <a:p>
            <a:pPr marL="224155" indent="-224155" algn="l"/>
            <a:r>
              <a:rPr lang="en-US" altLang="zh-CN" sz="1800" b="1">
                <a:solidFill>
                  <a:srgbClr val="0000FF"/>
                </a:solidFill>
                <a:latin typeface="Arial" panose="020B0604020202020204" pitchFamily="34" charset="0"/>
                <a:ea typeface="黑体" panose="02010609060101010101" pitchFamily="2" charset="-122"/>
              </a:rPr>
              <a:t>public void printName() {</a:t>
            </a:r>
          </a:p>
          <a:p>
            <a:pPr marL="224155" indent="-224155" algn="l"/>
            <a:r>
              <a:rPr lang="en-US" altLang="zh-CN" sz="1800" b="1">
                <a:solidFill>
                  <a:srgbClr val="0000FF"/>
                </a:solidFill>
                <a:latin typeface="Arial" panose="020B0604020202020204" pitchFamily="34" charset="0"/>
                <a:ea typeface="黑体" panose="02010609060101010101" pitchFamily="2" charset="-122"/>
              </a:rPr>
              <a:t>System.out.println("name=" + name);</a:t>
            </a:r>
          </a:p>
          <a:p>
            <a:pPr marL="224155" indent="-224155" algn="l"/>
            <a:r>
              <a:rPr lang="en-US" altLang="zh-CN" sz="1800" b="1">
                <a:solidFill>
                  <a:srgbClr val="0000FF"/>
                </a:solidFill>
                <a:latin typeface="Arial" panose="020B0604020202020204" pitchFamily="34" charset="0"/>
                <a:ea typeface="黑体" panose="02010609060101010101" pitchFamily="2" charset="-122"/>
              </a:rPr>
              <a:t>}</a:t>
            </a:r>
          </a:p>
          <a:p>
            <a:pPr marL="224155" indent="-224155" algn="l"/>
            <a:r>
              <a:rPr lang="en-US" altLang="zh-CN" sz="1800" b="1">
                <a:solidFill>
                  <a:srgbClr val="0000FF"/>
                </a:solidFill>
                <a:latin typeface="Arial" panose="020B0604020202020204" pitchFamily="34" charset="0"/>
                <a:ea typeface="黑体" panose="02010609060101010101" pitchFamily="2" charset="-122"/>
              </a:rPr>
              <a:t>}</a:t>
            </a:r>
          </a:p>
        </p:txBody>
      </p:sp>
      <p:sp>
        <p:nvSpPr>
          <p:cNvPr id="521220" name="圆角矩形 521219"/>
          <p:cNvSpPr/>
          <p:nvPr/>
        </p:nvSpPr>
        <p:spPr>
          <a:xfrm>
            <a:off x="1077595" y="3641090"/>
            <a:ext cx="7443470" cy="3001645"/>
          </a:xfrm>
          <a:prstGeom prst="roundRect">
            <a:avLst>
              <a:gd name="adj" fmla="val 16667"/>
            </a:avLst>
          </a:prstGeom>
          <a:gradFill rotWithShape="1">
            <a:gsLst>
              <a:gs pos="0">
                <a:srgbClr val="CC99FF"/>
              </a:gs>
              <a:gs pos="100000">
                <a:srgbClr val="CC99FF">
                  <a:gamma/>
                  <a:tint val="0"/>
                  <a:invGamma/>
                </a:srgbClr>
              </a:gs>
            </a:gsLst>
            <a:lin ang="5400000" scaled="1"/>
            <a:tileRect/>
          </a:gradFill>
          <a:ln w="9525" cap="flat" cmpd="sng">
            <a:solidFill>
              <a:srgbClr val="800080"/>
            </a:solidFill>
            <a:prstDash val="solid"/>
            <a:headEnd type="none" w="med" len="med"/>
            <a:tailEnd type="none" w="med" len="med"/>
          </a:ln>
          <a:effectLst>
            <a:outerShdw dist="53882" dir="2699999" algn="ctr" rotWithShape="0">
              <a:schemeClr val="bg2">
                <a:alpha val="50000"/>
              </a:schemeClr>
            </a:outerShdw>
          </a:effectLst>
        </p:spPr>
        <p:txBody>
          <a:bodyPr anchor="ctr"/>
          <a:lstStyle/>
          <a:p>
            <a:pPr marL="224155" indent="-224155" algn="l">
              <a:spcBef>
                <a:spcPct val="50000"/>
              </a:spcBef>
              <a:buClrTx/>
              <a:buSzTx/>
              <a:buNone/>
            </a:pPr>
            <a:r>
              <a:rPr lang="en-US" altLang="zh-CN" sz="1800" b="1">
                <a:solidFill>
                  <a:schemeClr val="tx1"/>
                </a:solidFill>
                <a:effectLst>
                  <a:outerShdw blurRad="38100" dist="19050" dir="2700000" algn="tl" rotWithShape="0">
                    <a:schemeClr val="dk1">
                      <a:alpha val="40000"/>
                    </a:schemeClr>
                  </a:outerShdw>
                </a:effectLst>
                <a:latin typeface="Arial" panose="020B0604020202020204" pitchFamily="34" charset="0"/>
                <a:ea typeface="黑体" panose="02010609060101010101" pitchFamily="2" charset="-122"/>
              </a:rPr>
              <a:t>public class Test{</a:t>
            </a:r>
          </a:p>
          <a:p>
            <a:pPr marL="224155" indent="-224155" algn="l">
              <a:spcBef>
                <a:spcPct val="50000"/>
              </a:spcBef>
              <a:buClrTx/>
              <a:buSzTx/>
              <a:buNone/>
            </a:pPr>
            <a:r>
              <a:rPr lang="en-US" altLang="zh-CN" sz="1800" b="1">
                <a:solidFill>
                  <a:schemeClr val="tx1"/>
                </a:solidFill>
                <a:effectLst>
                  <a:outerShdw blurRad="38100" dist="19050" dir="2700000" algn="tl" rotWithShape="0">
                    <a:schemeClr val="dk1">
                      <a:alpha val="40000"/>
                    </a:schemeClr>
                  </a:outerShdw>
                </a:effectLst>
                <a:latin typeface="Arial" panose="020B0604020202020204" pitchFamily="34" charset="0"/>
                <a:ea typeface="黑体" panose="02010609060101010101" pitchFamily="2" charset="-122"/>
              </a:rPr>
              <a:t>public static void main(String[] args) {</a:t>
            </a:r>
          </a:p>
          <a:p>
            <a:pPr marL="224155" indent="-224155" algn="l">
              <a:spcBef>
                <a:spcPct val="50000"/>
              </a:spcBef>
              <a:buClrTx/>
              <a:buSzTx/>
              <a:buNone/>
            </a:pPr>
            <a:r>
              <a:rPr lang="en-US" altLang="zh-CN" sz="1800" b="1">
                <a:solidFill>
                  <a:schemeClr val="tx1"/>
                </a:solidFill>
                <a:effectLst>
                  <a:outerShdw blurRad="38100" dist="19050" dir="2700000" algn="tl" rotWithShape="0">
                    <a:schemeClr val="dk1">
                      <a:alpha val="40000"/>
                    </a:schemeClr>
                  </a:outerShdw>
                </a:effectLst>
                <a:latin typeface="Arial" panose="020B0604020202020204" pitchFamily="34" charset="0"/>
                <a:ea typeface="黑体" panose="02010609060101010101" pitchFamily="2" charset="-122"/>
              </a:rPr>
              <a:t> Developer d = new Developer(); // 创建一个研发部员工类对象</a:t>
            </a:r>
          </a:p>
          <a:p>
            <a:pPr marL="224155" indent="-224155" algn="l">
              <a:spcBef>
                <a:spcPct val="50000"/>
              </a:spcBef>
              <a:buClrTx/>
              <a:buSzTx/>
              <a:buNone/>
            </a:pPr>
            <a:r>
              <a:rPr lang="en-US" altLang="zh-CN" sz="1800" b="1">
                <a:solidFill>
                  <a:schemeClr val="tx1"/>
                </a:solidFill>
                <a:effectLst>
                  <a:outerShdw blurRad="38100" dist="19050" dir="2700000" algn="tl" rotWithShape="0">
                    <a:schemeClr val="dk1">
                      <a:alpha val="40000"/>
                    </a:schemeClr>
                  </a:outerShdw>
                </a:effectLst>
                <a:latin typeface="Arial" panose="020B0604020202020204" pitchFamily="34" charset="0"/>
                <a:ea typeface="黑体" panose="02010609060101010101" pitchFamily="2" charset="-122"/>
              </a:rPr>
              <a:t>d.name = "小明"; // </a:t>
            </a:r>
            <a:r>
              <a:rPr lang="en-US" altLang="zh-CN" sz="1800" b="1">
                <a:effectLst>
                  <a:outerShdw blurRad="38100" dist="19050" dir="2700000" algn="tl" rotWithShape="0">
                    <a:schemeClr val="dk1">
                      <a:alpha val="40000"/>
                    </a:schemeClr>
                  </a:outerShdw>
                </a:effectLst>
                <a:ea typeface="黑体" panose="02010609060101010101" pitchFamily="2" charset="-122"/>
                <a:sym typeface="+mn-ea"/>
              </a:rPr>
              <a:t>调用Developer类继承来</a:t>
            </a:r>
            <a:r>
              <a:rPr lang="en-US" altLang="zh-CN" sz="1800" b="1">
                <a:solidFill>
                  <a:schemeClr val="tx1"/>
                </a:solidFill>
                <a:effectLst>
                  <a:outerShdw blurRad="38100" dist="19050" dir="2700000" algn="tl" rotWithShape="0">
                    <a:schemeClr val="dk1">
                      <a:alpha val="40000"/>
                    </a:schemeClr>
                  </a:outerShdw>
                </a:effectLst>
                <a:latin typeface="Arial" panose="020B0604020202020204" pitchFamily="34" charset="0"/>
                <a:ea typeface="黑体" panose="02010609060101010101" pitchFamily="2" charset="-122"/>
              </a:rPr>
              <a:t>的name属性进行赋值</a:t>
            </a:r>
          </a:p>
          <a:p>
            <a:pPr marL="224155" indent="-224155" algn="l">
              <a:spcBef>
                <a:spcPct val="50000"/>
              </a:spcBef>
              <a:buClrTx/>
              <a:buSzTx/>
              <a:buNone/>
            </a:pPr>
            <a:r>
              <a:rPr lang="en-US" altLang="zh-CN" sz="1800" b="1">
                <a:solidFill>
                  <a:schemeClr val="tx1"/>
                </a:solidFill>
                <a:effectLst>
                  <a:outerShdw blurRad="38100" dist="19050" dir="2700000" algn="tl" rotWithShape="0">
                    <a:schemeClr val="dk1">
                      <a:alpha val="40000"/>
                    </a:schemeClr>
                  </a:outerShdw>
                </a:effectLst>
                <a:latin typeface="Arial" panose="020B0604020202020204" pitchFamily="34" charset="0"/>
                <a:ea typeface="黑体" panose="02010609060101010101" pitchFamily="2" charset="-122"/>
              </a:rPr>
              <a:t>d.printName(); // 调用</a:t>
            </a:r>
            <a:r>
              <a:rPr lang="zh-CN" altLang="en-US" sz="1800" b="1">
                <a:solidFill>
                  <a:schemeClr val="tx1"/>
                </a:solidFill>
                <a:effectLst>
                  <a:outerShdw blurRad="38100" dist="19050" dir="2700000" algn="tl" rotWithShape="0">
                    <a:schemeClr val="dk1">
                      <a:alpha val="40000"/>
                    </a:schemeClr>
                  </a:outerShdw>
                </a:effectLst>
                <a:latin typeface="Arial" panose="020B0604020202020204" pitchFamily="34" charset="0"/>
                <a:ea typeface="黑体" panose="02010609060101010101" pitchFamily="2" charset="-122"/>
              </a:rPr>
              <a:t>研发部员工</a:t>
            </a:r>
            <a:r>
              <a:rPr lang="en-US" altLang="zh-CN" sz="1800" b="1">
                <a:solidFill>
                  <a:schemeClr val="tx1"/>
                </a:solidFill>
                <a:effectLst>
                  <a:outerShdw blurRad="38100" dist="19050" dir="2700000" algn="tl" rotWithShape="0">
                    <a:schemeClr val="dk1">
                      <a:alpha val="40000"/>
                    </a:schemeClr>
                  </a:outerShdw>
                </a:effectLst>
                <a:latin typeface="Arial" panose="020B0604020202020204" pitchFamily="34" charset="0"/>
                <a:ea typeface="黑体" panose="02010609060101010101" pitchFamily="2" charset="-122"/>
              </a:rPr>
              <a:t>的printName()方法</a:t>
            </a:r>
          </a:p>
          <a:p>
            <a:pPr marL="224155" indent="-224155" algn="l">
              <a:spcBef>
                <a:spcPct val="50000"/>
              </a:spcBef>
              <a:buClrTx/>
              <a:buSzTx/>
              <a:buNone/>
            </a:pPr>
            <a:r>
              <a:rPr lang="en-US" altLang="zh-CN" sz="1800" b="1">
                <a:solidFill>
                  <a:schemeClr val="tx1"/>
                </a:solidFill>
                <a:effectLst>
                  <a:outerShdw blurRad="38100" dist="19050" dir="2700000" algn="tl" rotWithShape="0">
                    <a:schemeClr val="dk1">
                      <a:alpha val="40000"/>
                    </a:schemeClr>
                  </a:outerShdw>
                </a:effectLst>
                <a:latin typeface="Arial" panose="020B0604020202020204" pitchFamily="34" charset="0"/>
                <a:ea typeface="黑体" panose="02010609060101010101" pitchFamily="2" charset="-122"/>
              </a:rPr>
              <a:t>d.work(); // 调用Developer类继承来的work()方法</a:t>
            </a:r>
          </a:p>
          <a:p>
            <a:pPr marL="224155" indent="-224155" algn="l">
              <a:spcBef>
                <a:spcPct val="50000"/>
              </a:spcBef>
              <a:buClrTx/>
              <a:buSzTx/>
              <a:buNone/>
            </a:pPr>
            <a:r>
              <a:rPr lang="en-US" altLang="zh-CN" sz="1800" b="1">
                <a:solidFill>
                  <a:schemeClr val="tx1"/>
                </a:solidFill>
                <a:effectLst>
                  <a:outerShdw blurRad="38100" dist="19050" dir="2700000" algn="tl" rotWithShape="0">
                    <a:schemeClr val="dk1">
                      <a:alpha val="40000"/>
                    </a:schemeClr>
                  </a:outerShdw>
                </a:effectLst>
                <a:latin typeface="Arial" panose="020B0604020202020204" pitchFamily="34" charset="0"/>
                <a:ea typeface="黑体" panose="02010609060101010101" pitchFamily="2" charset="-122"/>
              </a:rPr>
              <a:t>}}</a:t>
            </a:r>
          </a:p>
        </p:txBody>
      </p:sp>
      <p:sp>
        <p:nvSpPr>
          <p:cNvPr id="49158" name="线形标注 2 49157"/>
          <p:cNvSpPr/>
          <p:nvPr/>
        </p:nvSpPr>
        <p:spPr>
          <a:xfrm>
            <a:off x="6412230" y="5574030"/>
            <a:ext cx="2274570" cy="574675"/>
          </a:xfrm>
          <a:prstGeom prst="borderCallout2">
            <a:avLst>
              <a:gd name="adj1" fmla="val 19889"/>
              <a:gd name="adj2" fmla="val -3412"/>
              <a:gd name="adj3" fmla="val 19889"/>
              <a:gd name="adj4" fmla="val -15574"/>
              <a:gd name="adj5" fmla="val -41436"/>
              <a:gd name="adj6" fmla="val -178433"/>
            </a:avLst>
          </a:prstGeom>
          <a:gradFill rotWithShape="1">
            <a:gsLst>
              <a:gs pos="0">
                <a:srgbClr val="B1F000"/>
              </a:gs>
              <a:gs pos="100000">
                <a:srgbClr val="FFFFFF"/>
              </a:gs>
            </a:gsLst>
            <a:lin ang="5400000" scaled="1"/>
            <a:tileRect/>
          </a:gradFill>
          <a:ln w="9525" cap="flat" cmpd="sng">
            <a:solidFill>
              <a:srgbClr val="00B050"/>
            </a:solidFill>
            <a:prstDash val="solid"/>
            <a:miter/>
            <a:headEnd type="none" w="med" len="med"/>
            <a:tailEnd type="triangle" w="med" len="med"/>
          </a:ln>
          <a:effectLst>
            <a:outerShdw dist="71842" dir="2699999" algn="ctr" rotWithShape="0">
              <a:schemeClr val="bg2">
                <a:alpha val="50000"/>
              </a:schemeClr>
            </a:outerShdw>
          </a:effectLst>
        </p:spPr>
        <p:txBody>
          <a:bodyPr wrap="none" anchor="ctr">
            <a:scene3d>
              <a:camera prst="orthographicFront"/>
              <a:lightRig rig="soft" dir="t">
                <a:rot lat="0" lon="0" rev="15600000"/>
              </a:lightRig>
            </a:scene3d>
            <a:sp3d extrusionH="57150" prstMaterial="softEdge">
              <a:bevelT w="25400" h="38100"/>
            </a:sp3d>
          </a:bodyPr>
          <a:lstStyle/>
          <a:p>
            <a:pPr algn="ctr"/>
            <a:r>
              <a:rPr lang="zh-CN" altLang="en-US" sz="2400" b="1" dirty="0">
                <a:solidFill>
                  <a:schemeClr val="accent4"/>
                </a:solidFill>
                <a:effectLst/>
                <a:latin typeface="Arial" panose="020B0604020202020204" pitchFamily="34" charset="0"/>
              </a:rPr>
              <a:t>继承（扩展）</a:t>
            </a:r>
            <a:r>
              <a:rPr lang="zh-CN" altLang="en-US" sz="2400" b="1" dirty="0">
                <a:solidFill>
                  <a:schemeClr val="accent4"/>
                </a:solidFill>
                <a:latin typeface="Arial" panose="020B0604020202020204" pitchFamily="3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94597"/>
                                        </p:tgtEl>
                                        <p:attrNameLst>
                                          <p:attrName>style.visibility</p:attrName>
                                        </p:attrNameLst>
                                      </p:cBhvr>
                                      <p:to>
                                        <p:strVal val="visible"/>
                                      </p:to>
                                    </p:set>
                                    <p:animEffect transition="in" filter="blinds(horizontal)">
                                      <p:cBhvr>
                                        <p:cTn id="7" dur="500"/>
                                        <p:tgtEl>
                                          <p:spTgt spid="49459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94617"/>
                                        </p:tgtEl>
                                        <p:attrNameLst>
                                          <p:attrName>style.visibility</p:attrName>
                                        </p:attrNameLst>
                                      </p:cBhvr>
                                      <p:to>
                                        <p:strVal val="visible"/>
                                      </p:to>
                                    </p:set>
                                    <p:animEffect transition="in" filter="blinds(horizontal)">
                                      <p:cBhvr>
                                        <p:cTn id="10" dur="500"/>
                                        <p:tgtEl>
                                          <p:spTgt spid="494617"/>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9158"/>
                                        </p:tgtEl>
                                        <p:attrNameLst>
                                          <p:attrName>style.visibility</p:attrName>
                                        </p:attrNameLst>
                                      </p:cBhvr>
                                      <p:to>
                                        <p:strVal val="visible"/>
                                      </p:to>
                                    </p:set>
                                    <p:animEffect transition="in" filter="fade">
                                      <p:cBhvr>
                                        <p:cTn id="14" dur="1000"/>
                                        <p:tgtEl>
                                          <p:spTgt spid="49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7" grpId="0" bldLvl="0" animBg="1"/>
      <p:bldP spid="494617"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755650" y="6381750"/>
            <a:ext cx="2133600" cy="215900"/>
          </a:xfrm>
        </p:spPr>
        <p:txBody>
          <a:bodyPr/>
          <a:lstStyle/>
          <a:p>
            <a:pPr lvl="0"/>
            <a:fld id="{9A0DB2DC-4C9A-4742-B13C-FB6460FD3503}" type="slidenum">
              <a:rPr lang="zh-CN" altLang="en-US" dirty="0">
                <a:latin typeface="Arial" panose="020B0604020202020204" pitchFamily="34" charset="0"/>
              </a:rPr>
              <a:t>16</a:t>
            </a:fld>
            <a:endParaRPr lang="zh-CN" altLang="en-US" dirty="0">
              <a:latin typeface="Arial" panose="020B0604020202020204" pitchFamily="34" charset="0"/>
            </a:endParaRPr>
          </a:p>
        </p:txBody>
      </p:sp>
      <p:sp>
        <p:nvSpPr>
          <p:cNvPr id="34818" name="标题 34817"/>
          <p:cNvSpPr>
            <a:spLocks noGrp="1"/>
          </p:cNvSpPr>
          <p:nvPr>
            <p:ph type="title"/>
          </p:nvPr>
        </p:nvSpPr>
        <p:spPr>
          <a:xfrm>
            <a:off x="457200" y="0"/>
            <a:ext cx="8229600" cy="1143000"/>
          </a:xfrm>
        </p:spPr>
        <p:txBody>
          <a:bodyPr anchor="ctr"/>
          <a:lstStyle/>
          <a:p>
            <a:r>
              <a:rPr lang="zh-CN" altLang="en-US" dirty="0"/>
              <a:t>继承的特点</a:t>
            </a:r>
            <a:endParaRPr lang="zh-CN" altLang="en-US"/>
          </a:p>
        </p:txBody>
      </p:sp>
      <p:cxnSp>
        <p:nvCxnSpPr>
          <p:cNvPr id="34833" name="直接箭头连接符 34832"/>
          <p:cNvCxnSpPr/>
          <p:nvPr/>
        </p:nvCxnSpPr>
        <p:spPr>
          <a:xfrm flipH="1">
            <a:off x="2192338" y="2479675"/>
            <a:ext cx="1890712" cy="1279525"/>
          </a:xfrm>
          <a:prstGeom prst="straightConnector1">
            <a:avLst/>
          </a:prstGeom>
          <a:ln w="9525" cap="flat" cmpd="sng">
            <a:solidFill>
              <a:schemeClr val="tx1"/>
            </a:solidFill>
            <a:prstDash val="solid"/>
            <a:headEnd type="none" w="med" len="med"/>
            <a:tailEnd type="triangle" w="med" len="med"/>
          </a:ln>
        </p:spPr>
      </p:cxnSp>
      <p:cxnSp>
        <p:nvCxnSpPr>
          <p:cNvPr id="34834" name="直接箭头连接符 34833"/>
          <p:cNvCxnSpPr/>
          <p:nvPr/>
        </p:nvCxnSpPr>
        <p:spPr>
          <a:xfrm>
            <a:off x="4572000" y="2492375"/>
            <a:ext cx="1368425" cy="1223963"/>
          </a:xfrm>
          <a:prstGeom prst="straightConnector1">
            <a:avLst/>
          </a:prstGeom>
          <a:ln w="9525" cap="flat" cmpd="sng">
            <a:solidFill>
              <a:schemeClr val="tx1"/>
            </a:solidFill>
            <a:prstDash val="solid"/>
            <a:headEnd type="none" w="med" len="med"/>
            <a:tailEnd type="triangle" w="med" len="med"/>
          </a:ln>
        </p:spPr>
      </p:cxnSp>
      <p:grpSp>
        <p:nvGrpSpPr>
          <p:cNvPr id="34844" name="组合 34843"/>
          <p:cNvGrpSpPr/>
          <p:nvPr/>
        </p:nvGrpSpPr>
        <p:grpSpPr>
          <a:xfrm>
            <a:off x="3132138" y="1844675"/>
            <a:ext cx="2952750" cy="649288"/>
            <a:chOff x="4150" y="1117"/>
            <a:chExt cx="1270" cy="409"/>
          </a:xfrm>
        </p:grpSpPr>
        <p:sp>
          <p:nvSpPr>
            <p:cNvPr id="34845" name="矩形 34844"/>
            <p:cNvSpPr/>
            <p:nvPr/>
          </p:nvSpPr>
          <p:spPr>
            <a:xfrm>
              <a:off x="4150" y="1117"/>
              <a:ext cx="1270" cy="409"/>
            </a:xfrm>
            <a:prstGeom prst="rect">
              <a:avLst/>
            </a:prstGeom>
            <a:gradFill rotWithShape="1">
              <a:gsLst>
                <a:gs pos="0">
                  <a:srgbClr val="6699FF"/>
                </a:gs>
                <a:gs pos="100000">
                  <a:schemeClr val="accent2"/>
                </a:gs>
              </a:gsLst>
              <a:path path="rect">
                <a:fillToRect l="100000" b="100000"/>
              </a:path>
              <a:tileRect/>
            </a:gradFill>
            <a:ln w="9525" cap="flat" cmpd="sng">
              <a:solidFill>
                <a:schemeClr val="tx1"/>
              </a:solidFill>
              <a:prstDash val="solid"/>
              <a:miter/>
              <a:headEnd type="none" w="med" len="med"/>
              <a:tailEnd type="none" w="med" len="med"/>
            </a:ln>
            <a:effectLst>
              <a:prstShdw prst="shdw13" dist="109250" dir="19467739">
                <a:schemeClr val="bg2">
                  <a:alpha val="50000"/>
                </a:schemeClr>
              </a:prstShdw>
            </a:effectLst>
          </p:spPr>
          <p:txBody>
            <a:bodyPr/>
            <a:lstStyle/>
            <a:p>
              <a:endParaRPr lang="zh-CN" altLang="en-US"/>
            </a:p>
          </p:txBody>
        </p:sp>
        <p:sp>
          <p:nvSpPr>
            <p:cNvPr id="34846" name="文本框 34845"/>
            <p:cNvSpPr txBox="1"/>
            <p:nvPr/>
          </p:nvSpPr>
          <p:spPr>
            <a:xfrm>
              <a:off x="4377" y="1169"/>
              <a:ext cx="862" cy="300"/>
            </a:xfrm>
            <a:prstGeom prst="rect">
              <a:avLst/>
            </a:prstGeom>
            <a:noFill/>
            <a:ln w="9525">
              <a:noFill/>
            </a:ln>
            <a:effectLst>
              <a:outerShdw dist="40161" dir="1106096" algn="ctr" rotWithShape="0">
                <a:schemeClr val="tx1"/>
              </a:outerShdw>
            </a:effectLst>
          </p:spPr>
          <p:txBody>
            <a:bodyPr>
              <a:spAutoFit/>
            </a:bodyPr>
            <a:lstStyle/>
            <a:p>
              <a:pPr marL="342900" indent="-342900" algn="ctr">
                <a:lnSpc>
                  <a:spcPct val="90000"/>
                </a:lnSpc>
                <a:spcBef>
                  <a:spcPct val="50000"/>
                </a:spcBef>
                <a:buClr>
                  <a:srgbClr val="339966"/>
                </a:buClr>
                <a:buFont typeface="Wingdings" panose="05000000000000000000" pitchFamily="2" charset="2"/>
              </a:pPr>
              <a:r>
                <a:rPr lang="zh-CN" altLang="en-US" sz="2800" dirty="0">
                  <a:solidFill>
                    <a:schemeClr val="bg1"/>
                  </a:solidFill>
                  <a:latin typeface="Arial" panose="020B0604020202020204" pitchFamily="34" charset="0"/>
                  <a:ea typeface="黑体" panose="02010609060101010101" pitchFamily="2" charset="-122"/>
                </a:rPr>
                <a:t>继承的特点</a:t>
              </a:r>
              <a:endParaRPr lang="zh-CN" altLang="en-US" sz="2800">
                <a:solidFill>
                  <a:schemeClr val="bg1"/>
                </a:solidFill>
                <a:latin typeface="Arial" panose="020B0604020202020204" pitchFamily="34" charset="0"/>
                <a:ea typeface="黑体" panose="02010609060101010101" pitchFamily="2" charset="-122"/>
              </a:endParaRPr>
            </a:p>
          </p:txBody>
        </p:sp>
      </p:grpSp>
      <p:grpSp>
        <p:nvGrpSpPr>
          <p:cNvPr id="34857" name="组合 34856"/>
          <p:cNvGrpSpPr/>
          <p:nvPr/>
        </p:nvGrpSpPr>
        <p:grpSpPr>
          <a:xfrm>
            <a:off x="1092200" y="3773488"/>
            <a:ext cx="2736850" cy="719137"/>
            <a:chOff x="930" y="1888"/>
            <a:chExt cx="1860" cy="512"/>
          </a:xfrm>
        </p:grpSpPr>
        <p:sp>
          <p:nvSpPr>
            <p:cNvPr id="34858" name="矩形 34857"/>
            <p:cNvSpPr/>
            <p:nvPr/>
          </p:nvSpPr>
          <p:spPr>
            <a:xfrm>
              <a:off x="930" y="1888"/>
              <a:ext cx="1860" cy="512"/>
            </a:xfrm>
            <a:prstGeom prst="rect">
              <a:avLst/>
            </a:prstGeom>
            <a:gradFill rotWithShape="1">
              <a:gsLst>
                <a:gs pos="0">
                  <a:srgbClr val="99CCFF"/>
                </a:gs>
                <a:gs pos="100000">
                  <a:srgbClr val="FFFFFF"/>
                </a:gs>
              </a:gsLst>
              <a:lin ang="5400000" scaled="1"/>
              <a:tileRect/>
            </a:gradFill>
            <a:ln w="12700" cap="flat" cmpd="sng">
              <a:solidFill>
                <a:schemeClr val="tx1"/>
              </a:solidFill>
              <a:prstDash val="solid"/>
              <a:miter/>
              <a:headEnd type="none" w="med" len="med"/>
              <a:tailEnd type="none" w="med" len="med"/>
            </a:ln>
            <a:effectLst>
              <a:outerShdw dist="81320" dir="3080411" algn="ctr" rotWithShape="0">
                <a:srgbClr val="808080">
                  <a:alpha val="50000"/>
                </a:srgbClr>
              </a:outerShdw>
            </a:effectLst>
          </p:spPr>
          <p:txBody>
            <a:bodyPr/>
            <a:lstStyle/>
            <a:p>
              <a:endParaRPr lang="zh-CN" altLang="en-US"/>
            </a:p>
          </p:txBody>
        </p:sp>
        <p:sp>
          <p:nvSpPr>
            <p:cNvPr id="34859" name="文本框 34858"/>
            <p:cNvSpPr txBox="1"/>
            <p:nvPr/>
          </p:nvSpPr>
          <p:spPr>
            <a:xfrm>
              <a:off x="1047" y="1973"/>
              <a:ext cx="1626" cy="282"/>
            </a:xfrm>
            <a:prstGeom prst="rect">
              <a:avLst/>
            </a:prstGeom>
            <a:noFill/>
            <a:ln w="9525">
              <a:noFill/>
            </a:ln>
          </p:spPr>
          <p:txBody>
            <a:bodyPr anchor="b">
              <a:spAutoFit/>
            </a:bodyPr>
            <a:lstStyle/>
            <a:p>
              <a:pPr algn="ctr">
                <a:spcBef>
                  <a:spcPct val="50000"/>
                </a:spcBef>
              </a:pPr>
              <a:r>
                <a:rPr lang="zh-CN" altLang="en-US" sz="2000" dirty="0">
                  <a:latin typeface="Arial" panose="020B0604020202020204" pitchFamily="34" charset="0"/>
                  <a:ea typeface="黑体" panose="02010609060101010101" pitchFamily="2" charset="-122"/>
                </a:rPr>
                <a:t>具有层次结构</a:t>
              </a:r>
            </a:p>
          </p:txBody>
        </p:sp>
      </p:grpSp>
      <p:grpSp>
        <p:nvGrpSpPr>
          <p:cNvPr id="34863" name="组合 34862"/>
          <p:cNvGrpSpPr/>
          <p:nvPr/>
        </p:nvGrpSpPr>
        <p:grpSpPr>
          <a:xfrm>
            <a:off x="5003800" y="3789363"/>
            <a:ext cx="2736850" cy="790575"/>
            <a:chOff x="1774" y="3204"/>
            <a:chExt cx="1724" cy="498"/>
          </a:xfrm>
        </p:grpSpPr>
        <p:sp>
          <p:nvSpPr>
            <p:cNvPr id="34861" name="矩形 34860"/>
            <p:cNvSpPr/>
            <p:nvPr/>
          </p:nvSpPr>
          <p:spPr>
            <a:xfrm>
              <a:off x="1774" y="3204"/>
              <a:ext cx="1724" cy="498"/>
            </a:xfrm>
            <a:prstGeom prst="rect">
              <a:avLst/>
            </a:prstGeom>
            <a:gradFill rotWithShape="1">
              <a:gsLst>
                <a:gs pos="0">
                  <a:srgbClr val="99CCFF"/>
                </a:gs>
                <a:gs pos="100000">
                  <a:srgbClr val="FFFFFF"/>
                </a:gs>
              </a:gsLst>
              <a:lin ang="5400000" scaled="1"/>
              <a:tileRect/>
            </a:gradFill>
            <a:ln w="12700" cap="flat" cmpd="sng">
              <a:solidFill>
                <a:schemeClr val="tx1"/>
              </a:solidFill>
              <a:prstDash val="solid"/>
              <a:miter/>
              <a:headEnd type="none" w="med" len="med"/>
              <a:tailEnd type="none" w="med" len="med"/>
            </a:ln>
            <a:effectLst>
              <a:outerShdw dist="81320" dir="3080411" algn="ctr" rotWithShape="0">
                <a:srgbClr val="808080">
                  <a:alpha val="50000"/>
                </a:srgbClr>
              </a:outerShdw>
            </a:effectLst>
          </p:spPr>
          <p:txBody>
            <a:bodyPr/>
            <a:lstStyle/>
            <a:p>
              <a:endParaRPr lang="zh-CN" altLang="en-US"/>
            </a:p>
          </p:txBody>
        </p:sp>
        <p:sp>
          <p:nvSpPr>
            <p:cNvPr id="34862" name="文本框 34861"/>
            <p:cNvSpPr txBox="1"/>
            <p:nvPr/>
          </p:nvSpPr>
          <p:spPr>
            <a:xfrm>
              <a:off x="1882" y="3215"/>
              <a:ext cx="1508" cy="442"/>
            </a:xfrm>
            <a:prstGeom prst="rect">
              <a:avLst/>
            </a:prstGeom>
            <a:noFill/>
            <a:ln w="9525">
              <a:noFill/>
            </a:ln>
          </p:spPr>
          <p:txBody>
            <a:bodyPr anchor="b">
              <a:spAutoFit/>
            </a:bodyPr>
            <a:lstStyle/>
            <a:p>
              <a:pPr algn="ctr">
                <a:spcBef>
                  <a:spcPct val="50000"/>
                </a:spcBef>
              </a:pPr>
              <a:r>
                <a:rPr lang="zh-CN" altLang="en-US" sz="2000" dirty="0">
                  <a:latin typeface="Arial" panose="020B0604020202020204" pitchFamily="34" charset="0"/>
                  <a:ea typeface="黑体" panose="02010609060101010101" pitchFamily="2" charset="-122"/>
                </a:rPr>
                <a:t>子类继承了父类的属性和方法</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34844"/>
                                        </p:tgtEl>
                                        <p:attrNameLst>
                                          <p:attrName>style.visibility</p:attrName>
                                        </p:attrNameLst>
                                      </p:cBhvr>
                                      <p:to>
                                        <p:strVal val="visible"/>
                                      </p:to>
                                    </p:set>
                                    <p:animEffect transition="in" filter="wedge">
                                      <p:cBhvr>
                                        <p:cTn id="7" dur="2000"/>
                                        <p:tgtEl>
                                          <p:spTgt spid="34844"/>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34833"/>
                                        </p:tgtEl>
                                        <p:attrNameLst>
                                          <p:attrName>style.visibility</p:attrName>
                                        </p:attrNameLst>
                                      </p:cBhvr>
                                      <p:to>
                                        <p:strVal val="visible"/>
                                      </p:to>
                                    </p:set>
                                    <p:animEffect transition="in" filter="wipe(up)">
                                      <p:cBhvr>
                                        <p:cTn id="11" dur="500"/>
                                        <p:tgtEl>
                                          <p:spTgt spid="34833"/>
                                        </p:tgtEl>
                                      </p:cBhvr>
                                    </p:animEffect>
                                  </p:childTnLst>
                                </p:cTn>
                              </p:par>
                            </p:childTnLst>
                          </p:cTn>
                        </p:par>
                        <p:par>
                          <p:cTn id="12" fill="hold">
                            <p:stCondLst>
                              <p:cond delay="2500"/>
                            </p:stCondLst>
                            <p:childTnLst>
                              <p:par>
                                <p:cTn id="13" presetID="12" presetClass="entr" presetSubtype="8" fill="hold" nodeType="afterEffect">
                                  <p:stCondLst>
                                    <p:cond delay="0"/>
                                  </p:stCondLst>
                                  <p:childTnLst>
                                    <p:set>
                                      <p:cBhvr>
                                        <p:cTn id="14" dur="1" fill="hold">
                                          <p:stCondLst>
                                            <p:cond delay="0"/>
                                          </p:stCondLst>
                                        </p:cTn>
                                        <p:tgtEl>
                                          <p:spTgt spid="34857"/>
                                        </p:tgtEl>
                                        <p:attrNameLst>
                                          <p:attrName>style.visibility</p:attrName>
                                        </p:attrNameLst>
                                      </p:cBhvr>
                                      <p:to>
                                        <p:strVal val="visible"/>
                                      </p:to>
                                    </p:set>
                                    <p:animEffect transition="in" filter="slide(fromLeft)">
                                      <p:cBhvr>
                                        <p:cTn id="15" dur="500"/>
                                        <p:tgtEl>
                                          <p:spTgt spid="34857"/>
                                        </p:tgtEl>
                                      </p:cBhvr>
                                    </p:animEffect>
                                  </p:childTnLst>
                                </p:cTn>
                              </p:par>
                            </p:childTnLst>
                          </p:cTn>
                        </p:par>
                        <p:par>
                          <p:cTn id="16" fill="hold">
                            <p:stCondLst>
                              <p:cond delay="3000"/>
                            </p:stCondLst>
                            <p:childTnLst>
                              <p:par>
                                <p:cTn id="17" presetID="22" presetClass="entr" presetSubtype="1" fill="hold" nodeType="afterEffect">
                                  <p:stCondLst>
                                    <p:cond delay="0"/>
                                  </p:stCondLst>
                                  <p:childTnLst>
                                    <p:set>
                                      <p:cBhvr>
                                        <p:cTn id="18" dur="1" fill="hold">
                                          <p:stCondLst>
                                            <p:cond delay="0"/>
                                          </p:stCondLst>
                                        </p:cTn>
                                        <p:tgtEl>
                                          <p:spTgt spid="34834"/>
                                        </p:tgtEl>
                                        <p:attrNameLst>
                                          <p:attrName>style.visibility</p:attrName>
                                        </p:attrNameLst>
                                      </p:cBhvr>
                                      <p:to>
                                        <p:strVal val="visible"/>
                                      </p:to>
                                    </p:set>
                                    <p:animEffect transition="in" filter="wipe(up)">
                                      <p:cBhvr>
                                        <p:cTn id="19" dur="500"/>
                                        <p:tgtEl>
                                          <p:spTgt spid="34834"/>
                                        </p:tgtEl>
                                      </p:cBhvr>
                                    </p:animEffect>
                                  </p:childTnLst>
                                </p:cTn>
                              </p:par>
                            </p:childTnLst>
                          </p:cTn>
                        </p:par>
                        <p:par>
                          <p:cTn id="20" fill="hold">
                            <p:stCondLst>
                              <p:cond delay="3500"/>
                            </p:stCondLst>
                            <p:childTnLst>
                              <p:par>
                                <p:cTn id="21" presetID="12" presetClass="entr" presetSubtype="4" fill="hold" nodeType="afterEffect">
                                  <p:stCondLst>
                                    <p:cond delay="0"/>
                                  </p:stCondLst>
                                  <p:childTnLst>
                                    <p:set>
                                      <p:cBhvr>
                                        <p:cTn id="22" dur="1" fill="hold">
                                          <p:stCondLst>
                                            <p:cond delay="0"/>
                                          </p:stCondLst>
                                        </p:cTn>
                                        <p:tgtEl>
                                          <p:spTgt spid="34863"/>
                                        </p:tgtEl>
                                        <p:attrNameLst>
                                          <p:attrName>style.visibility</p:attrName>
                                        </p:attrNameLst>
                                      </p:cBhvr>
                                      <p:to>
                                        <p:strVal val="visible"/>
                                      </p:to>
                                    </p:set>
                                    <p:animEffect transition="in" filter="slide(fromBottom)">
                                      <p:cBhvr>
                                        <p:cTn id="23" dur="500"/>
                                        <p:tgtEl>
                                          <p:spTgt spid="34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755650" y="6381750"/>
            <a:ext cx="2133600" cy="215900"/>
          </a:xfrm>
        </p:spPr>
        <p:txBody>
          <a:bodyPr/>
          <a:lstStyle/>
          <a:p>
            <a:pPr lvl="0"/>
            <a:fld id="{9A0DB2DC-4C9A-4742-B13C-FB6460FD3503}" type="slidenum">
              <a:rPr lang="zh-CN" altLang="en-US" dirty="0">
                <a:latin typeface="Arial" panose="020B0604020202020204" pitchFamily="34" charset="0"/>
              </a:rPr>
              <a:t>17</a:t>
            </a:fld>
            <a:endParaRPr lang="zh-CN" altLang="en-US" dirty="0">
              <a:latin typeface="Arial" panose="020B0604020202020204" pitchFamily="34" charset="0"/>
            </a:endParaRPr>
          </a:p>
        </p:txBody>
      </p:sp>
      <p:sp>
        <p:nvSpPr>
          <p:cNvPr id="50178" name="标题 50177"/>
          <p:cNvSpPr>
            <a:spLocks noGrp="1"/>
          </p:cNvSpPr>
          <p:nvPr>
            <p:ph type="title"/>
          </p:nvPr>
        </p:nvSpPr>
        <p:spPr>
          <a:xfrm>
            <a:off x="493395" y="0"/>
            <a:ext cx="8229600" cy="1143000"/>
          </a:xfrm>
        </p:spPr>
        <p:txBody>
          <a:bodyPr anchor="ctr"/>
          <a:lstStyle/>
          <a:p>
            <a:r>
              <a:rPr lang="zh-CN" altLang="en-US" dirty="0"/>
              <a:t>继承的优点</a:t>
            </a:r>
          </a:p>
        </p:txBody>
      </p:sp>
      <p:sp>
        <p:nvSpPr>
          <p:cNvPr id="50183" name="直接连接符 50182"/>
          <p:cNvSpPr/>
          <p:nvPr/>
        </p:nvSpPr>
        <p:spPr>
          <a:xfrm>
            <a:off x="4427538" y="2276475"/>
            <a:ext cx="0" cy="720725"/>
          </a:xfrm>
          <a:prstGeom prst="line">
            <a:avLst/>
          </a:prstGeom>
          <a:ln w="19050" cap="flat" cmpd="sng">
            <a:solidFill>
              <a:schemeClr val="tx1"/>
            </a:solidFill>
            <a:prstDash val="solid"/>
            <a:headEnd type="none" w="med" len="med"/>
            <a:tailEnd type="none" w="med" len="med"/>
          </a:ln>
        </p:spPr>
      </p:sp>
      <p:sp>
        <p:nvSpPr>
          <p:cNvPr id="50184" name="直接连接符 50183"/>
          <p:cNvSpPr/>
          <p:nvPr/>
        </p:nvSpPr>
        <p:spPr>
          <a:xfrm>
            <a:off x="1403350" y="2997200"/>
            <a:ext cx="6408738" cy="0"/>
          </a:xfrm>
          <a:prstGeom prst="line">
            <a:avLst/>
          </a:prstGeom>
          <a:ln w="19050" cap="flat" cmpd="sng">
            <a:solidFill>
              <a:schemeClr val="tx1"/>
            </a:solidFill>
            <a:prstDash val="solid"/>
            <a:headEnd type="none" w="med" len="med"/>
            <a:tailEnd type="none" w="med" len="med"/>
          </a:ln>
        </p:spPr>
      </p:sp>
      <p:sp>
        <p:nvSpPr>
          <p:cNvPr id="50193" name="直接连接符 50192"/>
          <p:cNvSpPr/>
          <p:nvPr/>
        </p:nvSpPr>
        <p:spPr>
          <a:xfrm>
            <a:off x="1403350" y="2997200"/>
            <a:ext cx="0" cy="936625"/>
          </a:xfrm>
          <a:prstGeom prst="line">
            <a:avLst/>
          </a:prstGeom>
          <a:ln w="19050" cap="flat" cmpd="sng">
            <a:solidFill>
              <a:schemeClr val="tx1"/>
            </a:solidFill>
            <a:prstDash val="solid"/>
            <a:headEnd type="none" w="med" len="med"/>
            <a:tailEnd type="triangle" w="med" len="med"/>
          </a:ln>
        </p:spPr>
      </p:sp>
      <p:sp>
        <p:nvSpPr>
          <p:cNvPr id="50194" name="直接连接符 50193"/>
          <p:cNvSpPr/>
          <p:nvPr/>
        </p:nvSpPr>
        <p:spPr>
          <a:xfrm>
            <a:off x="7812088" y="2997200"/>
            <a:ext cx="0" cy="792163"/>
          </a:xfrm>
          <a:prstGeom prst="line">
            <a:avLst/>
          </a:prstGeom>
          <a:ln w="19050" cap="flat" cmpd="sng">
            <a:solidFill>
              <a:schemeClr val="tx1"/>
            </a:solidFill>
            <a:prstDash val="solid"/>
            <a:headEnd type="none" w="med" len="med"/>
            <a:tailEnd type="triangle" w="med" len="med"/>
          </a:ln>
        </p:spPr>
      </p:sp>
      <p:sp>
        <p:nvSpPr>
          <p:cNvPr id="50196" name="直接连接符 50195"/>
          <p:cNvSpPr/>
          <p:nvPr/>
        </p:nvSpPr>
        <p:spPr>
          <a:xfrm>
            <a:off x="3635375" y="2997200"/>
            <a:ext cx="0" cy="2160588"/>
          </a:xfrm>
          <a:prstGeom prst="line">
            <a:avLst/>
          </a:prstGeom>
          <a:ln w="19050" cap="flat" cmpd="sng">
            <a:solidFill>
              <a:schemeClr val="tx1"/>
            </a:solidFill>
            <a:prstDash val="solid"/>
            <a:headEnd type="none" w="med" len="med"/>
            <a:tailEnd type="triangle" w="med" len="med"/>
          </a:ln>
        </p:spPr>
      </p:sp>
      <p:sp>
        <p:nvSpPr>
          <p:cNvPr id="50197" name="直接连接符 50196"/>
          <p:cNvSpPr/>
          <p:nvPr/>
        </p:nvSpPr>
        <p:spPr>
          <a:xfrm>
            <a:off x="5384800" y="2997200"/>
            <a:ext cx="0" cy="2160588"/>
          </a:xfrm>
          <a:prstGeom prst="line">
            <a:avLst/>
          </a:prstGeom>
          <a:ln w="19050" cap="flat" cmpd="sng">
            <a:solidFill>
              <a:schemeClr val="tx1"/>
            </a:solidFill>
            <a:prstDash val="solid"/>
            <a:headEnd type="none" w="med" len="med"/>
            <a:tailEnd type="triangle" w="med" len="med"/>
          </a:ln>
        </p:spPr>
      </p:sp>
      <p:grpSp>
        <p:nvGrpSpPr>
          <p:cNvPr id="50203" name="组合 50202"/>
          <p:cNvGrpSpPr/>
          <p:nvPr/>
        </p:nvGrpSpPr>
        <p:grpSpPr>
          <a:xfrm>
            <a:off x="3059113" y="1628775"/>
            <a:ext cx="2909887" cy="649288"/>
            <a:chOff x="4150" y="1117"/>
            <a:chExt cx="1270" cy="409"/>
          </a:xfrm>
        </p:grpSpPr>
        <p:sp>
          <p:nvSpPr>
            <p:cNvPr id="50204" name="矩形 50203"/>
            <p:cNvSpPr/>
            <p:nvPr/>
          </p:nvSpPr>
          <p:spPr>
            <a:xfrm>
              <a:off x="4150" y="1117"/>
              <a:ext cx="1270" cy="409"/>
            </a:xfrm>
            <a:prstGeom prst="rect">
              <a:avLst/>
            </a:prstGeom>
            <a:gradFill rotWithShape="1">
              <a:gsLst>
                <a:gs pos="0">
                  <a:srgbClr val="6699FF"/>
                </a:gs>
                <a:gs pos="100000">
                  <a:schemeClr val="accent2"/>
                </a:gs>
              </a:gsLst>
              <a:path path="rect">
                <a:fillToRect l="100000" b="100000"/>
              </a:path>
              <a:tileRect/>
            </a:gradFill>
            <a:ln w="9525" cap="flat" cmpd="sng">
              <a:solidFill>
                <a:schemeClr val="tx1"/>
              </a:solidFill>
              <a:prstDash val="solid"/>
              <a:miter/>
              <a:headEnd type="none" w="med" len="med"/>
              <a:tailEnd type="none" w="med" len="med"/>
            </a:ln>
            <a:effectLst>
              <a:prstShdw prst="shdw13" dist="109250" dir="19467739">
                <a:schemeClr val="bg2">
                  <a:alpha val="50000"/>
                </a:schemeClr>
              </a:prstShdw>
            </a:effectLst>
          </p:spPr>
          <p:txBody>
            <a:bodyPr/>
            <a:lstStyle/>
            <a:p>
              <a:endParaRPr lang="zh-CN" altLang="en-US"/>
            </a:p>
          </p:txBody>
        </p:sp>
        <p:sp>
          <p:nvSpPr>
            <p:cNvPr id="50205" name="文本框 50204"/>
            <p:cNvSpPr txBox="1"/>
            <p:nvPr/>
          </p:nvSpPr>
          <p:spPr>
            <a:xfrm>
              <a:off x="4377" y="1169"/>
              <a:ext cx="862" cy="300"/>
            </a:xfrm>
            <a:prstGeom prst="rect">
              <a:avLst/>
            </a:prstGeom>
            <a:noFill/>
            <a:ln w="9525">
              <a:noFill/>
            </a:ln>
            <a:effectLst>
              <a:outerShdw dist="40161" dir="1106096" algn="ctr" rotWithShape="0">
                <a:schemeClr val="tx1"/>
              </a:outerShdw>
            </a:effectLst>
          </p:spPr>
          <p:txBody>
            <a:bodyPr>
              <a:spAutoFit/>
            </a:bodyPr>
            <a:lstStyle/>
            <a:p>
              <a:pPr marL="342900" indent="-342900" algn="ctr">
                <a:lnSpc>
                  <a:spcPct val="90000"/>
                </a:lnSpc>
                <a:spcBef>
                  <a:spcPct val="50000"/>
                </a:spcBef>
                <a:buClr>
                  <a:srgbClr val="339966"/>
                </a:buClr>
                <a:buFont typeface="Wingdings" panose="05000000000000000000" pitchFamily="2" charset="2"/>
              </a:pPr>
              <a:r>
                <a:rPr lang="zh-CN" altLang="en-US" sz="2800" dirty="0">
                  <a:solidFill>
                    <a:schemeClr val="bg1"/>
                  </a:solidFill>
                  <a:latin typeface="Arial" panose="020B0604020202020204" pitchFamily="34" charset="0"/>
                  <a:ea typeface="黑体" panose="02010609060101010101" pitchFamily="2" charset="-122"/>
                </a:rPr>
                <a:t>继承的优点</a:t>
              </a:r>
              <a:endParaRPr lang="zh-CN" altLang="en-US" sz="2800">
                <a:solidFill>
                  <a:schemeClr val="bg1"/>
                </a:solidFill>
                <a:latin typeface="Arial" panose="020B0604020202020204" pitchFamily="34" charset="0"/>
                <a:ea typeface="黑体" panose="02010609060101010101" pitchFamily="2" charset="-122"/>
              </a:endParaRPr>
            </a:p>
          </p:txBody>
        </p:sp>
      </p:grpSp>
      <p:grpSp>
        <p:nvGrpSpPr>
          <p:cNvPr id="50209" name="组合 50208"/>
          <p:cNvGrpSpPr/>
          <p:nvPr/>
        </p:nvGrpSpPr>
        <p:grpSpPr>
          <a:xfrm>
            <a:off x="682625" y="3933825"/>
            <a:ext cx="2736850" cy="719138"/>
            <a:chOff x="930" y="1888"/>
            <a:chExt cx="1860" cy="512"/>
          </a:xfrm>
        </p:grpSpPr>
        <p:sp>
          <p:nvSpPr>
            <p:cNvPr id="50207" name="矩形 50206"/>
            <p:cNvSpPr/>
            <p:nvPr/>
          </p:nvSpPr>
          <p:spPr>
            <a:xfrm>
              <a:off x="930" y="1888"/>
              <a:ext cx="1860" cy="512"/>
            </a:xfrm>
            <a:prstGeom prst="rect">
              <a:avLst/>
            </a:prstGeom>
            <a:gradFill rotWithShape="1">
              <a:gsLst>
                <a:gs pos="0">
                  <a:srgbClr val="99CCFF"/>
                </a:gs>
                <a:gs pos="100000">
                  <a:srgbClr val="FFFFFF"/>
                </a:gs>
              </a:gsLst>
              <a:lin ang="5400000" scaled="1"/>
              <a:tileRect/>
            </a:gradFill>
            <a:ln w="12700" cap="flat" cmpd="sng">
              <a:solidFill>
                <a:schemeClr val="tx1"/>
              </a:solidFill>
              <a:prstDash val="solid"/>
              <a:miter/>
              <a:headEnd type="none" w="med" len="med"/>
              <a:tailEnd type="none" w="med" len="med"/>
            </a:ln>
            <a:effectLst>
              <a:outerShdw dist="81320" dir="3080411" algn="ctr" rotWithShape="0">
                <a:srgbClr val="808080">
                  <a:alpha val="50000"/>
                </a:srgbClr>
              </a:outerShdw>
            </a:effectLst>
          </p:spPr>
          <p:txBody>
            <a:bodyPr/>
            <a:lstStyle/>
            <a:p>
              <a:endParaRPr lang="zh-CN" altLang="en-US"/>
            </a:p>
          </p:txBody>
        </p:sp>
        <p:sp>
          <p:nvSpPr>
            <p:cNvPr id="50208" name="文本框 50207"/>
            <p:cNvSpPr txBox="1"/>
            <p:nvPr/>
          </p:nvSpPr>
          <p:spPr>
            <a:xfrm>
              <a:off x="1047" y="1930"/>
              <a:ext cx="1626" cy="325"/>
            </a:xfrm>
            <a:prstGeom prst="rect">
              <a:avLst/>
            </a:prstGeom>
            <a:noFill/>
            <a:ln w="9525">
              <a:noFill/>
            </a:ln>
          </p:spPr>
          <p:txBody>
            <a:bodyPr anchor="b">
              <a:spAutoFit/>
            </a:bodyPr>
            <a:lstStyle/>
            <a:p>
              <a:pPr algn="ctr">
                <a:spcBef>
                  <a:spcPct val="50000"/>
                </a:spcBef>
              </a:pPr>
              <a:r>
                <a:rPr lang="zh-CN" altLang="en-US" sz="2400" dirty="0">
                  <a:latin typeface="Arial" panose="020B0604020202020204" pitchFamily="34" charset="0"/>
                  <a:ea typeface="黑体" panose="02010609060101010101" pitchFamily="2" charset="-122"/>
                </a:rPr>
                <a:t>代码的可重用性</a:t>
              </a:r>
            </a:p>
          </p:txBody>
        </p:sp>
      </p:grpSp>
      <p:grpSp>
        <p:nvGrpSpPr>
          <p:cNvPr id="50213" name="组合 50212"/>
          <p:cNvGrpSpPr/>
          <p:nvPr/>
        </p:nvGrpSpPr>
        <p:grpSpPr>
          <a:xfrm>
            <a:off x="1835150" y="5157788"/>
            <a:ext cx="2736850" cy="884237"/>
            <a:chOff x="476" y="3236"/>
            <a:chExt cx="1724" cy="557"/>
          </a:xfrm>
        </p:grpSpPr>
        <p:sp>
          <p:nvSpPr>
            <p:cNvPr id="50211" name="矩形 50210"/>
            <p:cNvSpPr/>
            <p:nvPr/>
          </p:nvSpPr>
          <p:spPr>
            <a:xfrm>
              <a:off x="476" y="3236"/>
              <a:ext cx="1724" cy="557"/>
            </a:xfrm>
            <a:prstGeom prst="rect">
              <a:avLst/>
            </a:prstGeom>
            <a:gradFill rotWithShape="1">
              <a:gsLst>
                <a:gs pos="0">
                  <a:srgbClr val="99CCFF"/>
                </a:gs>
                <a:gs pos="100000">
                  <a:srgbClr val="FFFFFF"/>
                </a:gs>
              </a:gsLst>
              <a:lin ang="5400000" scaled="1"/>
              <a:tileRect/>
            </a:gradFill>
            <a:ln w="12700" cap="flat" cmpd="sng">
              <a:solidFill>
                <a:schemeClr val="tx1"/>
              </a:solidFill>
              <a:prstDash val="solid"/>
              <a:miter/>
              <a:headEnd type="none" w="med" len="med"/>
              <a:tailEnd type="none" w="med" len="med"/>
            </a:ln>
            <a:effectLst>
              <a:outerShdw dist="81320" dir="3080411" algn="ctr" rotWithShape="0">
                <a:srgbClr val="808080">
                  <a:alpha val="50000"/>
                </a:srgbClr>
              </a:outerShdw>
            </a:effectLst>
          </p:spPr>
          <p:txBody>
            <a:bodyPr/>
            <a:lstStyle/>
            <a:p>
              <a:endParaRPr lang="zh-CN" altLang="en-US"/>
            </a:p>
          </p:txBody>
        </p:sp>
        <p:sp>
          <p:nvSpPr>
            <p:cNvPr id="50212" name="文本框 50211"/>
            <p:cNvSpPr txBox="1"/>
            <p:nvPr/>
          </p:nvSpPr>
          <p:spPr>
            <a:xfrm>
              <a:off x="584" y="3249"/>
              <a:ext cx="1508" cy="518"/>
            </a:xfrm>
            <a:prstGeom prst="rect">
              <a:avLst/>
            </a:prstGeom>
            <a:noFill/>
            <a:ln w="9525">
              <a:noFill/>
            </a:ln>
          </p:spPr>
          <p:txBody>
            <a:bodyPr>
              <a:spAutoFit/>
            </a:bodyPr>
            <a:lstStyle/>
            <a:p>
              <a:pPr algn="ctr">
                <a:spcBef>
                  <a:spcPct val="15000"/>
                </a:spcBef>
              </a:pPr>
              <a:r>
                <a:rPr lang="zh-CN" altLang="en-US" sz="2400" dirty="0">
                  <a:latin typeface="Arial" panose="020B0604020202020204" pitchFamily="34" charset="0"/>
                  <a:ea typeface="黑体" panose="02010609060101010101" pitchFamily="2" charset="-122"/>
                </a:rPr>
                <a:t>父类的属性和方法可用于子类</a:t>
              </a:r>
            </a:p>
          </p:txBody>
        </p:sp>
      </p:grpSp>
      <p:grpSp>
        <p:nvGrpSpPr>
          <p:cNvPr id="50217" name="组合 50216"/>
          <p:cNvGrpSpPr/>
          <p:nvPr/>
        </p:nvGrpSpPr>
        <p:grpSpPr>
          <a:xfrm>
            <a:off x="5148263" y="5157788"/>
            <a:ext cx="2952750" cy="884237"/>
            <a:chOff x="476" y="3236"/>
            <a:chExt cx="1724" cy="557"/>
          </a:xfrm>
        </p:grpSpPr>
        <p:sp>
          <p:nvSpPr>
            <p:cNvPr id="50218" name="矩形 50217"/>
            <p:cNvSpPr/>
            <p:nvPr/>
          </p:nvSpPr>
          <p:spPr>
            <a:xfrm>
              <a:off x="476" y="3236"/>
              <a:ext cx="1724" cy="557"/>
            </a:xfrm>
            <a:prstGeom prst="rect">
              <a:avLst/>
            </a:prstGeom>
            <a:gradFill rotWithShape="1">
              <a:gsLst>
                <a:gs pos="0">
                  <a:srgbClr val="99CCFF"/>
                </a:gs>
                <a:gs pos="100000">
                  <a:srgbClr val="FFFFFF"/>
                </a:gs>
              </a:gsLst>
              <a:lin ang="5400000" scaled="1"/>
              <a:tileRect/>
            </a:gradFill>
            <a:ln w="12700" cap="flat" cmpd="sng">
              <a:solidFill>
                <a:schemeClr val="tx1"/>
              </a:solidFill>
              <a:prstDash val="solid"/>
              <a:miter/>
              <a:headEnd type="none" w="med" len="med"/>
              <a:tailEnd type="none" w="med" len="med"/>
            </a:ln>
            <a:effectLst>
              <a:outerShdw dist="81320" dir="3080411" algn="ctr" rotWithShape="0">
                <a:srgbClr val="808080">
                  <a:alpha val="50000"/>
                </a:srgbClr>
              </a:outerShdw>
            </a:effectLst>
          </p:spPr>
          <p:txBody>
            <a:bodyPr/>
            <a:lstStyle/>
            <a:p>
              <a:endParaRPr lang="zh-CN" altLang="en-US"/>
            </a:p>
          </p:txBody>
        </p:sp>
        <p:sp>
          <p:nvSpPr>
            <p:cNvPr id="50219" name="文本框 50218"/>
            <p:cNvSpPr txBox="1"/>
            <p:nvPr/>
          </p:nvSpPr>
          <p:spPr>
            <a:xfrm>
              <a:off x="584" y="3249"/>
              <a:ext cx="1508" cy="518"/>
            </a:xfrm>
            <a:prstGeom prst="rect">
              <a:avLst/>
            </a:prstGeom>
            <a:noFill/>
            <a:ln w="9525">
              <a:noFill/>
            </a:ln>
          </p:spPr>
          <p:txBody>
            <a:bodyPr>
              <a:spAutoFit/>
            </a:bodyPr>
            <a:lstStyle/>
            <a:p>
              <a:pPr algn="ctr">
                <a:spcBef>
                  <a:spcPct val="15000"/>
                </a:spcBef>
              </a:pPr>
              <a:r>
                <a:rPr lang="zh-CN" altLang="en-US" sz="2400" dirty="0">
                  <a:latin typeface="Arial" panose="020B0604020202020204" pitchFamily="34" charset="0"/>
                  <a:ea typeface="黑体" panose="02010609060101010101" pitchFamily="2" charset="-122"/>
                </a:rPr>
                <a:t>设计应用程序变得更加简单</a:t>
              </a:r>
            </a:p>
          </p:txBody>
        </p:sp>
      </p:grpSp>
      <p:grpSp>
        <p:nvGrpSpPr>
          <p:cNvPr id="50220" name="组合 50219"/>
          <p:cNvGrpSpPr/>
          <p:nvPr/>
        </p:nvGrpSpPr>
        <p:grpSpPr>
          <a:xfrm>
            <a:off x="5651500" y="3789363"/>
            <a:ext cx="3024188" cy="863600"/>
            <a:chOff x="476" y="3236"/>
            <a:chExt cx="1724" cy="557"/>
          </a:xfrm>
        </p:grpSpPr>
        <p:sp>
          <p:nvSpPr>
            <p:cNvPr id="50221" name="矩形 50220"/>
            <p:cNvSpPr/>
            <p:nvPr/>
          </p:nvSpPr>
          <p:spPr>
            <a:xfrm>
              <a:off x="476" y="3236"/>
              <a:ext cx="1724" cy="557"/>
            </a:xfrm>
            <a:prstGeom prst="rect">
              <a:avLst/>
            </a:prstGeom>
            <a:gradFill rotWithShape="1">
              <a:gsLst>
                <a:gs pos="0">
                  <a:srgbClr val="99CCFF"/>
                </a:gs>
                <a:gs pos="100000">
                  <a:srgbClr val="FFFFFF"/>
                </a:gs>
              </a:gsLst>
              <a:lin ang="5400000" scaled="1"/>
              <a:tileRect/>
            </a:gradFill>
            <a:ln w="12700" cap="flat" cmpd="sng">
              <a:solidFill>
                <a:schemeClr val="tx1"/>
              </a:solidFill>
              <a:prstDash val="solid"/>
              <a:miter/>
              <a:headEnd type="none" w="med" len="med"/>
              <a:tailEnd type="none" w="med" len="med"/>
            </a:ln>
            <a:effectLst>
              <a:outerShdw dist="81320" dir="3080411" algn="ctr" rotWithShape="0">
                <a:srgbClr val="808080">
                  <a:alpha val="50000"/>
                </a:srgbClr>
              </a:outerShdw>
            </a:effectLst>
          </p:spPr>
          <p:txBody>
            <a:bodyPr/>
            <a:lstStyle/>
            <a:p>
              <a:endParaRPr lang="zh-CN" altLang="en-US"/>
            </a:p>
          </p:txBody>
        </p:sp>
        <p:sp>
          <p:nvSpPr>
            <p:cNvPr id="50222" name="文本框 50221"/>
            <p:cNvSpPr txBox="1"/>
            <p:nvPr/>
          </p:nvSpPr>
          <p:spPr>
            <a:xfrm>
              <a:off x="584" y="3249"/>
              <a:ext cx="1508" cy="531"/>
            </a:xfrm>
            <a:prstGeom prst="rect">
              <a:avLst/>
            </a:prstGeom>
            <a:noFill/>
            <a:ln w="9525">
              <a:noFill/>
            </a:ln>
          </p:spPr>
          <p:txBody>
            <a:bodyPr>
              <a:spAutoFit/>
            </a:bodyPr>
            <a:lstStyle/>
            <a:p>
              <a:pPr algn="ctr">
                <a:spcBef>
                  <a:spcPct val="50000"/>
                </a:spcBef>
              </a:pPr>
              <a:r>
                <a:rPr lang="zh-CN" altLang="en-US" sz="2400" dirty="0">
                  <a:latin typeface="Arial" panose="020B0604020202020204" pitchFamily="34" charset="0"/>
                  <a:ea typeface="黑体" panose="02010609060101010101" pitchFamily="2" charset="-122"/>
                </a:rPr>
                <a:t>可以轻松地自定义子类</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203"/>
                                        </p:tgtEl>
                                        <p:attrNameLst>
                                          <p:attrName>style.visibility</p:attrName>
                                        </p:attrNameLst>
                                      </p:cBhvr>
                                      <p:to>
                                        <p:strVal val="visible"/>
                                      </p:to>
                                    </p:set>
                                    <p:animEffect transition="in" filter="fade">
                                      <p:cBhvr>
                                        <p:cTn id="7" dur="1000"/>
                                        <p:tgtEl>
                                          <p:spTgt spid="50203"/>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50183"/>
                                        </p:tgtEl>
                                        <p:attrNameLst>
                                          <p:attrName>style.visibility</p:attrName>
                                        </p:attrNameLst>
                                      </p:cBhvr>
                                      <p:to>
                                        <p:strVal val="visible"/>
                                      </p:to>
                                    </p:set>
                                    <p:animEffect transition="in" filter="wipe(up)">
                                      <p:cBhvr>
                                        <p:cTn id="11" dur="1000"/>
                                        <p:tgtEl>
                                          <p:spTgt spid="50183"/>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50184"/>
                                        </p:tgtEl>
                                        <p:attrNameLst>
                                          <p:attrName>style.visibility</p:attrName>
                                        </p:attrNameLst>
                                      </p:cBhvr>
                                      <p:to>
                                        <p:strVal val="visible"/>
                                      </p:to>
                                    </p:set>
                                    <p:animEffect transition="in" filter="wipe(left)">
                                      <p:cBhvr>
                                        <p:cTn id="15" dur="1000"/>
                                        <p:tgtEl>
                                          <p:spTgt spid="50184"/>
                                        </p:tgtEl>
                                      </p:cBhvr>
                                    </p:animEffect>
                                  </p:childTnLst>
                                </p:cTn>
                              </p:par>
                            </p:childTnLst>
                          </p:cTn>
                        </p:par>
                        <p:par>
                          <p:cTn id="16" fill="hold">
                            <p:stCondLst>
                              <p:cond delay="3000"/>
                            </p:stCondLst>
                            <p:childTnLst>
                              <p:par>
                                <p:cTn id="17" presetID="22" presetClass="entr" presetSubtype="1" fill="hold" nodeType="afterEffect">
                                  <p:stCondLst>
                                    <p:cond delay="0"/>
                                  </p:stCondLst>
                                  <p:childTnLst>
                                    <p:set>
                                      <p:cBhvr>
                                        <p:cTn id="18" dur="1" fill="hold">
                                          <p:stCondLst>
                                            <p:cond delay="0"/>
                                          </p:stCondLst>
                                        </p:cTn>
                                        <p:tgtEl>
                                          <p:spTgt spid="50193"/>
                                        </p:tgtEl>
                                        <p:attrNameLst>
                                          <p:attrName>style.visibility</p:attrName>
                                        </p:attrNameLst>
                                      </p:cBhvr>
                                      <p:to>
                                        <p:strVal val="visible"/>
                                      </p:to>
                                    </p:set>
                                    <p:animEffect transition="in" filter="wipe(up)">
                                      <p:cBhvr>
                                        <p:cTn id="19" dur="1000"/>
                                        <p:tgtEl>
                                          <p:spTgt spid="50193"/>
                                        </p:tgtEl>
                                      </p:cBhvr>
                                    </p:animEffect>
                                  </p:childTnLst>
                                </p:cTn>
                              </p:par>
                              <p:par>
                                <p:cTn id="20" presetID="22" presetClass="entr" presetSubtype="1" fill="hold" nodeType="withEffect">
                                  <p:stCondLst>
                                    <p:cond delay="0"/>
                                  </p:stCondLst>
                                  <p:childTnLst>
                                    <p:set>
                                      <p:cBhvr>
                                        <p:cTn id="21" dur="1" fill="hold">
                                          <p:stCondLst>
                                            <p:cond delay="0"/>
                                          </p:stCondLst>
                                        </p:cTn>
                                        <p:tgtEl>
                                          <p:spTgt spid="50196"/>
                                        </p:tgtEl>
                                        <p:attrNameLst>
                                          <p:attrName>style.visibility</p:attrName>
                                        </p:attrNameLst>
                                      </p:cBhvr>
                                      <p:to>
                                        <p:strVal val="visible"/>
                                      </p:to>
                                    </p:set>
                                    <p:animEffect transition="in" filter="wipe(up)">
                                      <p:cBhvr>
                                        <p:cTn id="22" dur="1000"/>
                                        <p:tgtEl>
                                          <p:spTgt spid="50196"/>
                                        </p:tgtEl>
                                      </p:cBhvr>
                                    </p:animEffect>
                                  </p:childTnLst>
                                </p:cTn>
                              </p:par>
                              <p:par>
                                <p:cTn id="23" presetID="22" presetClass="entr" presetSubtype="1" fill="hold" nodeType="withEffect">
                                  <p:stCondLst>
                                    <p:cond delay="0"/>
                                  </p:stCondLst>
                                  <p:childTnLst>
                                    <p:set>
                                      <p:cBhvr>
                                        <p:cTn id="24" dur="1" fill="hold">
                                          <p:stCondLst>
                                            <p:cond delay="0"/>
                                          </p:stCondLst>
                                        </p:cTn>
                                        <p:tgtEl>
                                          <p:spTgt spid="50197"/>
                                        </p:tgtEl>
                                        <p:attrNameLst>
                                          <p:attrName>style.visibility</p:attrName>
                                        </p:attrNameLst>
                                      </p:cBhvr>
                                      <p:to>
                                        <p:strVal val="visible"/>
                                      </p:to>
                                    </p:set>
                                    <p:animEffect transition="in" filter="wipe(up)">
                                      <p:cBhvr>
                                        <p:cTn id="25" dur="1000"/>
                                        <p:tgtEl>
                                          <p:spTgt spid="50197"/>
                                        </p:tgtEl>
                                      </p:cBhvr>
                                    </p:animEffect>
                                  </p:childTnLst>
                                </p:cTn>
                              </p:par>
                              <p:par>
                                <p:cTn id="26" presetID="22" presetClass="entr" presetSubtype="2" fill="hold" nodeType="withEffect">
                                  <p:stCondLst>
                                    <p:cond delay="0"/>
                                  </p:stCondLst>
                                  <p:childTnLst>
                                    <p:set>
                                      <p:cBhvr>
                                        <p:cTn id="27" dur="1" fill="hold">
                                          <p:stCondLst>
                                            <p:cond delay="0"/>
                                          </p:stCondLst>
                                        </p:cTn>
                                        <p:tgtEl>
                                          <p:spTgt spid="50194"/>
                                        </p:tgtEl>
                                        <p:attrNameLst>
                                          <p:attrName>style.visibility</p:attrName>
                                        </p:attrNameLst>
                                      </p:cBhvr>
                                      <p:to>
                                        <p:strVal val="visible"/>
                                      </p:to>
                                    </p:set>
                                    <p:animEffect transition="in" filter="wipe(right)">
                                      <p:cBhvr>
                                        <p:cTn id="28" dur="1000"/>
                                        <p:tgtEl>
                                          <p:spTgt spid="50194"/>
                                        </p:tgtEl>
                                      </p:cBhvr>
                                    </p:animEffect>
                                  </p:childTnLst>
                                </p:cTn>
                              </p:par>
                            </p:childTnLst>
                          </p:cTn>
                        </p:par>
                        <p:par>
                          <p:cTn id="29" fill="hold">
                            <p:stCondLst>
                              <p:cond delay="4000"/>
                            </p:stCondLst>
                            <p:childTnLst>
                              <p:par>
                                <p:cTn id="30" presetID="10" presetClass="entr" presetSubtype="0" fill="hold" nodeType="afterEffect">
                                  <p:stCondLst>
                                    <p:cond delay="0"/>
                                  </p:stCondLst>
                                  <p:childTnLst>
                                    <p:set>
                                      <p:cBhvr>
                                        <p:cTn id="31" dur="1" fill="hold">
                                          <p:stCondLst>
                                            <p:cond delay="0"/>
                                          </p:stCondLst>
                                        </p:cTn>
                                        <p:tgtEl>
                                          <p:spTgt spid="50209"/>
                                        </p:tgtEl>
                                        <p:attrNameLst>
                                          <p:attrName>style.visibility</p:attrName>
                                        </p:attrNameLst>
                                      </p:cBhvr>
                                      <p:to>
                                        <p:strVal val="visible"/>
                                      </p:to>
                                    </p:set>
                                    <p:animEffect transition="in" filter="fade">
                                      <p:cBhvr>
                                        <p:cTn id="32" dur="1000"/>
                                        <p:tgtEl>
                                          <p:spTgt spid="50209"/>
                                        </p:tgtEl>
                                      </p:cBhvr>
                                    </p:animEffect>
                                  </p:childTnLst>
                                </p:cTn>
                              </p:par>
                              <p:par>
                                <p:cTn id="33" presetID="10" presetClass="entr" presetSubtype="0" fill="hold" nodeType="withEffect">
                                  <p:stCondLst>
                                    <p:cond delay="0"/>
                                  </p:stCondLst>
                                  <p:childTnLst>
                                    <p:set>
                                      <p:cBhvr>
                                        <p:cTn id="34" dur="1" fill="hold">
                                          <p:stCondLst>
                                            <p:cond delay="0"/>
                                          </p:stCondLst>
                                        </p:cTn>
                                        <p:tgtEl>
                                          <p:spTgt spid="50213"/>
                                        </p:tgtEl>
                                        <p:attrNameLst>
                                          <p:attrName>style.visibility</p:attrName>
                                        </p:attrNameLst>
                                      </p:cBhvr>
                                      <p:to>
                                        <p:strVal val="visible"/>
                                      </p:to>
                                    </p:set>
                                    <p:animEffect transition="in" filter="fade">
                                      <p:cBhvr>
                                        <p:cTn id="35" dur="1000"/>
                                        <p:tgtEl>
                                          <p:spTgt spid="50213"/>
                                        </p:tgtEl>
                                      </p:cBhvr>
                                    </p:animEffect>
                                  </p:childTnLst>
                                </p:cTn>
                              </p:par>
                              <p:par>
                                <p:cTn id="36" presetID="10" presetClass="entr" presetSubtype="0" fill="hold" nodeType="withEffect">
                                  <p:stCondLst>
                                    <p:cond delay="0"/>
                                  </p:stCondLst>
                                  <p:childTnLst>
                                    <p:set>
                                      <p:cBhvr>
                                        <p:cTn id="37" dur="1" fill="hold">
                                          <p:stCondLst>
                                            <p:cond delay="0"/>
                                          </p:stCondLst>
                                        </p:cTn>
                                        <p:tgtEl>
                                          <p:spTgt spid="50220"/>
                                        </p:tgtEl>
                                        <p:attrNameLst>
                                          <p:attrName>style.visibility</p:attrName>
                                        </p:attrNameLst>
                                      </p:cBhvr>
                                      <p:to>
                                        <p:strVal val="visible"/>
                                      </p:to>
                                    </p:set>
                                    <p:animEffect transition="in" filter="fade">
                                      <p:cBhvr>
                                        <p:cTn id="38" dur="1000"/>
                                        <p:tgtEl>
                                          <p:spTgt spid="50220"/>
                                        </p:tgtEl>
                                      </p:cBhvr>
                                    </p:animEffect>
                                  </p:childTnLst>
                                </p:cTn>
                              </p:par>
                              <p:par>
                                <p:cTn id="39" presetID="10" presetClass="entr" presetSubtype="0" fill="hold" nodeType="withEffect">
                                  <p:stCondLst>
                                    <p:cond delay="0"/>
                                  </p:stCondLst>
                                  <p:childTnLst>
                                    <p:set>
                                      <p:cBhvr>
                                        <p:cTn id="40" dur="1" fill="hold">
                                          <p:stCondLst>
                                            <p:cond delay="0"/>
                                          </p:stCondLst>
                                        </p:cTn>
                                        <p:tgtEl>
                                          <p:spTgt spid="50217"/>
                                        </p:tgtEl>
                                        <p:attrNameLst>
                                          <p:attrName>style.visibility</p:attrName>
                                        </p:attrNameLst>
                                      </p:cBhvr>
                                      <p:to>
                                        <p:strVal val="visible"/>
                                      </p:to>
                                    </p:set>
                                    <p:animEffect transition="in" filter="fade">
                                      <p:cBhvr>
                                        <p:cTn id="41" dur="1000"/>
                                        <p:tgtEl>
                                          <p:spTgt spid="50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页脚占位符 4"/>
          <p:cNvSpPr txBox="1">
            <a:spLocks noGrp="1"/>
          </p:cNvSpPr>
          <p:nvPr/>
        </p:nvSpPr>
        <p:spPr>
          <a:xfrm>
            <a:off x="3124200" y="6248400"/>
            <a:ext cx="2895600" cy="457200"/>
          </a:xfrm>
          <a:prstGeom prst="rect">
            <a:avLst/>
          </a:prstGeom>
          <a:noFill/>
          <a:ln w="9525">
            <a:noFill/>
          </a:ln>
        </p:spPr>
        <p:txBody>
          <a:bodyPr anchor="b"/>
          <a:lstStyle/>
          <a:p>
            <a:pPr algn="ctr"/>
            <a:fld id="{9A0DB2DC-4C9A-4742-B13C-FB6460FD3503}" type="slidenum">
              <a:rPr lang="zh-CN" altLang="en-US" sz="1200" dirty="0">
                <a:latin typeface="Garamond" pitchFamily="2" charset="0"/>
                <a:ea typeface="宋体" panose="02010600030101010101" pitchFamily="2" charset="-122"/>
              </a:rPr>
              <a:t>18</a:t>
            </a:fld>
            <a:endParaRPr lang="zh-CN" altLang="en-US" sz="1200" dirty="0">
              <a:latin typeface="Garamond" pitchFamily="2" charset="0"/>
              <a:ea typeface="宋体" panose="02010600030101010101" pitchFamily="2" charset="-122"/>
            </a:endParaRPr>
          </a:p>
        </p:txBody>
      </p:sp>
      <p:sp>
        <p:nvSpPr>
          <p:cNvPr id="11266" name="Rectangle 2"/>
          <p:cNvSpPr>
            <a:spLocks noGrp="1"/>
          </p:cNvSpPr>
          <p:nvPr>
            <p:ph type="body" idx="4294967295"/>
          </p:nvPr>
        </p:nvSpPr>
        <p:spPr>
          <a:xfrm>
            <a:off x="457200" y="1044575"/>
            <a:ext cx="8001000" cy="792163"/>
          </a:xfrm>
        </p:spPr>
        <p:txBody>
          <a:bodyPr vert="horz" wrap="square" anchor="t"/>
          <a:lstStyle/>
          <a:p>
            <a:pPr eaLnBrk="1" hangingPunct="1">
              <a:buNone/>
            </a:pPr>
            <a:r>
              <a:rPr lang="zh-CN" altLang="en-US" sz="2400" b="1" dirty="0">
                <a:latin typeface="楷体_GB2312" pitchFamily="49" charset="-122"/>
              </a:rPr>
              <a:t>		</a:t>
            </a:r>
            <a:r>
              <a:rPr lang="zh-CN" altLang="en-US" sz="2400" dirty="0">
                <a:latin typeface="楷体_GB2312" pitchFamily="49" charset="-122"/>
              </a:rPr>
              <a:t>现欲定义</a:t>
            </a:r>
            <a:r>
              <a:rPr lang="zh-CN" altLang="en-US" sz="2400" dirty="0">
                <a:solidFill>
                  <a:srgbClr val="0000CC"/>
                </a:solidFill>
                <a:latin typeface="楷体_GB2312" pitchFamily="49" charset="-122"/>
              </a:rPr>
              <a:t>人</a:t>
            </a:r>
            <a:r>
              <a:rPr lang="en-US" altLang="zh-CN" sz="2400" dirty="0">
                <a:solidFill>
                  <a:srgbClr val="0000CC"/>
                </a:solidFill>
                <a:latin typeface="楷体_GB2312" pitchFamily="49" charset="-122"/>
              </a:rPr>
              <a:t>(Person)</a:t>
            </a:r>
            <a:r>
              <a:rPr lang="zh-CN" altLang="en-US" sz="2400" dirty="0">
                <a:solidFill>
                  <a:srgbClr val="0000CC"/>
                </a:solidFill>
                <a:latin typeface="楷体_GB2312" pitchFamily="49" charset="-122"/>
              </a:rPr>
              <a:t>类</a:t>
            </a:r>
            <a:r>
              <a:rPr lang="zh-CN" altLang="en-US" sz="2400" dirty="0">
                <a:latin typeface="楷体_GB2312" pitchFamily="49" charset="-122"/>
              </a:rPr>
              <a:t>和</a:t>
            </a:r>
            <a:r>
              <a:rPr lang="zh-CN" altLang="en-US" sz="2400" dirty="0">
                <a:solidFill>
                  <a:srgbClr val="0000CC"/>
                </a:solidFill>
                <a:latin typeface="楷体_GB2312" pitchFamily="49" charset="-122"/>
              </a:rPr>
              <a:t>学生</a:t>
            </a:r>
            <a:r>
              <a:rPr lang="en-US" altLang="zh-CN" sz="2400" dirty="0">
                <a:solidFill>
                  <a:srgbClr val="0000CC"/>
                </a:solidFill>
                <a:latin typeface="楷体_GB2312" pitchFamily="49" charset="-122"/>
              </a:rPr>
              <a:t>(Student)</a:t>
            </a:r>
            <a:r>
              <a:rPr lang="zh-CN" altLang="en-US" sz="2400" dirty="0">
                <a:solidFill>
                  <a:srgbClr val="0000CC"/>
                </a:solidFill>
                <a:latin typeface="楷体_GB2312" pitchFamily="49" charset="-122"/>
              </a:rPr>
              <a:t>类</a:t>
            </a:r>
            <a:r>
              <a:rPr lang="zh-CN" altLang="en-US" sz="2400" dirty="0">
                <a:latin typeface="楷体_GB2312" pitchFamily="49" charset="-122"/>
              </a:rPr>
              <a:t>，拟设立如下的属性、方法：</a:t>
            </a:r>
            <a:endParaRPr lang="zh-CN" altLang="en-US" sz="2400" dirty="0"/>
          </a:p>
        </p:txBody>
      </p:sp>
      <p:graphicFrame>
        <p:nvGraphicFramePr>
          <p:cNvPr id="11268" name="表格 11267"/>
          <p:cNvGraphicFramePr/>
          <p:nvPr/>
        </p:nvGraphicFramePr>
        <p:xfrm>
          <a:off x="1219200" y="2065338"/>
          <a:ext cx="2736850" cy="3322638"/>
        </p:xfrm>
        <a:graphic>
          <a:graphicData uri="http://schemas.openxmlformats.org/drawingml/2006/table">
            <a:tbl>
              <a:tblPr/>
              <a:tblGrid>
                <a:gridCol w="2736850">
                  <a:extLst>
                    <a:ext uri="{9D8B030D-6E8A-4147-A177-3AD203B41FA5}">
                      <a16:colId xmlns:a16="http://schemas.microsoft.com/office/drawing/2014/main" val="20000"/>
                    </a:ext>
                  </a:extLst>
                </a:gridCol>
              </a:tblGrid>
              <a:tr h="433388">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u="none" kern="1200" baseline="0">
                          <a:solidFill>
                            <a:schemeClr val="tx1"/>
                          </a:solidFill>
                          <a:latin typeface="Arial" panose="020B0604020202020204" pitchFamily="34" charset="0"/>
                          <a:ea typeface="宋体" panose="02010600030101010101" pitchFamily="2" charset="-122"/>
                        </a:defRPr>
                      </a:lvl1pPr>
                      <a:lvl2pPr marL="669925" lvl="1" indent="-3251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q"/>
                        <a:defRPr sz="22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q"/>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eaLnBrk="1" hangingPunct="1">
                        <a:spcBef>
                          <a:spcPct val="0"/>
                        </a:spcBef>
                        <a:buClr>
                          <a:schemeClr val="accent1"/>
                        </a:buClr>
                        <a:buSzPct val="65000"/>
                        <a:buFont typeface="Wingdings" panose="05000000000000000000" pitchFamily="2" charset="2"/>
                        <a:buNone/>
                      </a:pPr>
                      <a:r>
                        <a:rPr lang="en-US" altLang="zh-CN" sz="1600" b="1" dirty="0"/>
                        <a:t>Person</a:t>
                      </a:r>
                    </a:p>
                  </a:txBody>
                  <a:tcPr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alpha val="100000"/>
                      </a:srgbClr>
                    </a:solidFill>
                  </a:tcPr>
                </a:tc>
                <a:extLst>
                  <a:ext uri="{0D108BD9-81ED-4DB2-BD59-A6C34878D82A}">
                    <a16:rowId xmlns:a16="http://schemas.microsoft.com/office/drawing/2014/main" val="10000"/>
                  </a:ext>
                </a:extLst>
              </a:tr>
              <a:tr h="1087437">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u="none" kern="1200" baseline="0">
                          <a:solidFill>
                            <a:schemeClr val="tx1"/>
                          </a:solidFill>
                          <a:latin typeface="Arial" panose="020B0604020202020204" pitchFamily="34" charset="0"/>
                          <a:ea typeface="宋体" panose="02010600030101010101" pitchFamily="2" charset="-122"/>
                        </a:defRPr>
                      </a:lvl1pPr>
                      <a:lvl2pPr marL="669925" lvl="1" indent="-3251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q"/>
                        <a:defRPr sz="22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q"/>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eaLnBrk="1" hangingPunct="1">
                        <a:spcBef>
                          <a:spcPct val="0"/>
                        </a:spcBef>
                        <a:buClr>
                          <a:schemeClr val="accent1"/>
                        </a:buClr>
                        <a:buSzPct val="65000"/>
                        <a:buFont typeface="Wingdings" panose="05000000000000000000" pitchFamily="2" charset="2"/>
                        <a:buNone/>
                      </a:pPr>
                      <a:r>
                        <a:rPr lang="en-US" altLang="zh-CN" sz="1600" dirty="0"/>
                        <a:t>-name : String </a:t>
                      </a:r>
                    </a:p>
                    <a:p>
                      <a:pPr marL="0" lvl="0" indent="0" eaLnBrk="1" hangingPunct="1">
                        <a:spcBef>
                          <a:spcPct val="0"/>
                        </a:spcBef>
                        <a:buClr>
                          <a:schemeClr val="accent1"/>
                        </a:buClr>
                        <a:buSzPct val="65000"/>
                        <a:buFont typeface="Wingdings" panose="05000000000000000000" pitchFamily="2" charset="2"/>
                        <a:buNone/>
                      </a:pPr>
                      <a:r>
                        <a:rPr lang="en-US" altLang="zh-CN" sz="1600" dirty="0"/>
                        <a:t>-age : int</a:t>
                      </a:r>
                    </a:p>
                    <a:p>
                      <a:pPr marL="0" lvl="0" indent="0" eaLnBrk="1" hangingPunct="1">
                        <a:spcBef>
                          <a:spcPct val="0"/>
                        </a:spcBef>
                        <a:buClr>
                          <a:schemeClr val="accent1"/>
                        </a:buClr>
                        <a:buSzPct val="65000"/>
                        <a:buFont typeface="Wingdings" panose="05000000000000000000" pitchFamily="2" charset="2"/>
                        <a:buNone/>
                      </a:pPr>
                      <a:r>
                        <a:rPr lang="en-US" altLang="zh-CN" sz="1600" dirty="0"/>
                        <a:t>-sex : String</a:t>
                      </a:r>
                    </a:p>
                  </a:txBody>
                  <a:tcPr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alpha val="100000"/>
                      </a:srgbClr>
                    </a:solidFill>
                  </a:tcPr>
                </a:tc>
                <a:extLst>
                  <a:ext uri="{0D108BD9-81ED-4DB2-BD59-A6C34878D82A}">
                    <a16:rowId xmlns:a16="http://schemas.microsoft.com/office/drawing/2014/main" val="10001"/>
                  </a:ext>
                </a:extLst>
              </a:tr>
              <a:tr h="1801813">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u="none" kern="1200" baseline="0">
                          <a:solidFill>
                            <a:schemeClr val="tx1"/>
                          </a:solidFill>
                          <a:latin typeface="Arial" panose="020B0604020202020204" pitchFamily="34" charset="0"/>
                          <a:ea typeface="宋体" panose="02010600030101010101" pitchFamily="2" charset="-122"/>
                        </a:defRPr>
                      </a:lvl1pPr>
                      <a:lvl2pPr marL="669925" lvl="1" indent="-3251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q"/>
                        <a:defRPr sz="22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q"/>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eaLnBrk="1" hangingPunct="1">
                        <a:spcBef>
                          <a:spcPct val="0"/>
                        </a:spcBef>
                        <a:buClr>
                          <a:schemeClr val="accent1"/>
                        </a:buClr>
                        <a:buSzPct val="65000"/>
                        <a:buFont typeface="Wingdings" panose="05000000000000000000" pitchFamily="2" charset="2"/>
                        <a:buNone/>
                      </a:pPr>
                      <a:r>
                        <a:rPr lang="en-US" altLang="zh-CN" sz="1600" dirty="0"/>
                        <a:t>+ setName(String) : void</a:t>
                      </a:r>
                    </a:p>
                    <a:p>
                      <a:pPr marL="0" lvl="0" indent="0" eaLnBrk="1" hangingPunct="1">
                        <a:spcBef>
                          <a:spcPct val="0"/>
                        </a:spcBef>
                        <a:buClr>
                          <a:schemeClr val="accent1"/>
                        </a:buClr>
                        <a:buSzPct val="65000"/>
                        <a:buFont typeface="Wingdings" panose="05000000000000000000" pitchFamily="2" charset="2"/>
                        <a:buNone/>
                      </a:pPr>
                      <a:r>
                        <a:rPr lang="en-US" altLang="zh-CN" sz="1600" dirty="0"/>
                        <a:t>+ getName() : String</a:t>
                      </a:r>
                    </a:p>
                    <a:p>
                      <a:pPr marL="0" lvl="0" indent="0" eaLnBrk="1" hangingPunct="1">
                        <a:spcBef>
                          <a:spcPct val="0"/>
                        </a:spcBef>
                        <a:buClr>
                          <a:schemeClr val="accent1"/>
                        </a:buClr>
                        <a:buSzPct val="65000"/>
                        <a:buFont typeface="Wingdings" panose="05000000000000000000" pitchFamily="2" charset="2"/>
                        <a:buNone/>
                      </a:pPr>
                      <a:r>
                        <a:rPr lang="en-US" altLang="zh-CN" sz="1600" dirty="0"/>
                        <a:t>+ setAge(int) : void</a:t>
                      </a:r>
                    </a:p>
                    <a:p>
                      <a:pPr marL="0" lvl="0" indent="0" eaLnBrk="1" hangingPunct="1">
                        <a:spcBef>
                          <a:spcPct val="0"/>
                        </a:spcBef>
                        <a:buClr>
                          <a:schemeClr val="accent1"/>
                        </a:buClr>
                        <a:buSzPct val="65000"/>
                        <a:buFont typeface="Wingdings" panose="05000000000000000000" pitchFamily="2" charset="2"/>
                        <a:buNone/>
                      </a:pPr>
                      <a:r>
                        <a:rPr lang="en-US" altLang="zh-CN" sz="1600" dirty="0"/>
                        <a:t>+ getAge() : int</a:t>
                      </a:r>
                    </a:p>
                    <a:p>
                      <a:pPr marL="0" lvl="0" indent="0" eaLnBrk="1" hangingPunct="1">
                        <a:spcBef>
                          <a:spcPct val="0"/>
                        </a:spcBef>
                        <a:buClr>
                          <a:schemeClr val="accent1"/>
                        </a:buClr>
                        <a:buSzPct val="65000"/>
                        <a:buFont typeface="Wingdings" panose="05000000000000000000" pitchFamily="2" charset="2"/>
                        <a:buNone/>
                      </a:pPr>
                      <a:r>
                        <a:rPr lang="en-US" altLang="zh-CN" sz="1600" dirty="0"/>
                        <a:t>+ setSex(String) : void</a:t>
                      </a:r>
                    </a:p>
                    <a:p>
                      <a:pPr marL="0" lvl="0" indent="0" eaLnBrk="1" hangingPunct="1">
                        <a:spcBef>
                          <a:spcPct val="0"/>
                        </a:spcBef>
                        <a:buClr>
                          <a:schemeClr val="accent1"/>
                        </a:buClr>
                        <a:buSzPct val="65000"/>
                        <a:buFont typeface="Wingdings" panose="05000000000000000000" pitchFamily="2" charset="2"/>
                        <a:buNone/>
                      </a:pPr>
                      <a:r>
                        <a:rPr lang="en-US" altLang="zh-CN" sz="1600" dirty="0"/>
                        <a:t>+ getSex() : String</a:t>
                      </a:r>
                    </a:p>
                    <a:p>
                      <a:pPr marL="0" lvl="0" indent="0" eaLnBrk="1" hangingPunct="1">
                        <a:spcBef>
                          <a:spcPct val="0"/>
                        </a:spcBef>
                        <a:buClr>
                          <a:schemeClr val="accent1"/>
                        </a:buClr>
                        <a:buSzPct val="65000"/>
                        <a:buFont typeface="Wingdings" panose="05000000000000000000" pitchFamily="2" charset="2"/>
                        <a:buNone/>
                      </a:pPr>
                      <a:r>
                        <a:rPr lang="en-US" altLang="zh-CN" sz="1600" dirty="0"/>
                        <a:t>+ toString() : String</a:t>
                      </a:r>
                    </a:p>
                  </a:txBody>
                  <a:tcPr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CC">
                        <a:alpha val="100000"/>
                      </a:srgbClr>
                    </a:solidFill>
                  </a:tcPr>
                </a:tc>
                <a:extLst>
                  <a:ext uri="{0D108BD9-81ED-4DB2-BD59-A6C34878D82A}">
                    <a16:rowId xmlns:a16="http://schemas.microsoft.com/office/drawing/2014/main" val="10002"/>
                  </a:ext>
                </a:extLst>
              </a:tr>
            </a:tbl>
          </a:graphicData>
        </a:graphic>
      </p:graphicFrame>
      <p:graphicFrame>
        <p:nvGraphicFramePr>
          <p:cNvPr id="11278" name="表格 11277"/>
          <p:cNvGraphicFramePr/>
          <p:nvPr/>
        </p:nvGraphicFramePr>
        <p:xfrm>
          <a:off x="4572000" y="1730375"/>
          <a:ext cx="3743325" cy="3702050"/>
        </p:xfrm>
        <a:graphic>
          <a:graphicData uri="http://schemas.openxmlformats.org/drawingml/2006/table">
            <a:tbl>
              <a:tblPr/>
              <a:tblGrid>
                <a:gridCol w="3743325">
                  <a:extLst>
                    <a:ext uri="{9D8B030D-6E8A-4147-A177-3AD203B41FA5}">
                      <a16:colId xmlns:a16="http://schemas.microsoft.com/office/drawing/2014/main" val="20000"/>
                    </a:ext>
                  </a:extLst>
                </a:gridCol>
              </a:tblGrid>
              <a:tr h="349250">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u="none" kern="1200" baseline="0">
                          <a:solidFill>
                            <a:schemeClr val="tx1"/>
                          </a:solidFill>
                          <a:latin typeface="Arial" panose="020B0604020202020204" pitchFamily="34" charset="0"/>
                          <a:ea typeface="宋体" panose="02010600030101010101" pitchFamily="2" charset="-122"/>
                        </a:defRPr>
                      </a:lvl1pPr>
                      <a:lvl2pPr marL="669925" lvl="1" indent="-3251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q"/>
                        <a:defRPr sz="22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q"/>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eaLnBrk="1" hangingPunct="1">
                        <a:spcBef>
                          <a:spcPct val="0"/>
                        </a:spcBef>
                        <a:buClr>
                          <a:schemeClr val="accent1"/>
                        </a:buClr>
                        <a:buSzPct val="65000"/>
                        <a:buFont typeface="Wingdings" panose="05000000000000000000" pitchFamily="2" charset="2"/>
                        <a:buNone/>
                      </a:pPr>
                      <a:r>
                        <a:rPr lang="en-US" altLang="zh-CN" sz="1600" b="1" dirty="0"/>
                        <a:t>Student</a:t>
                      </a:r>
                    </a:p>
                  </a:txBody>
                  <a:tcPr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alpha val="100000"/>
                      </a:srgbClr>
                    </a:solidFill>
                  </a:tcPr>
                </a:tc>
                <a:extLst>
                  <a:ext uri="{0D108BD9-81ED-4DB2-BD59-A6C34878D82A}">
                    <a16:rowId xmlns:a16="http://schemas.microsoft.com/office/drawing/2014/main" val="10000"/>
                  </a:ext>
                </a:extLst>
              </a:tr>
              <a:tr h="1066800">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u="none" kern="1200" baseline="0">
                          <a:solidFill>
                            <a:schemeClr val="tx1"/>
                          </a:solidFill>
                          <a:latin typeface="Arial" panose="020B0604020202020204" pitchFamily="34" charset="0"/>
                          <a:ea typeface="宋体" panose="02010600030101010101" pitchFamily="2" charset="-122"/>
                        </a:defRPr>
                      </a:lvl1pPr>
                      <a:lvl2pPr marL="669925" lvl="1" indent="-3251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q"/>
                        <a:defRPr sz="22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q"/>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eaLnBrk="1" hangingPunct="1">
                        <a:spcBef>
                          <a:spcPct val="0"/>
                        </a:spcBef>
                        <a:buClr>
                          <a:schemeClr val="accent1"/>
                        </a:buClr>
                        <a:buSzPct val="65000"/>
                        <a:buFont typeface="Wingdings" panose="05000000000000000000" pitchFamily="2" charset="2"/>
                        <a:buNone/>
                      </a:pPr>
                      <a:r>
                        <a:rPr lang="en-US" altLang="zh-CN" sz="1600" dirty="0"/>
                        <a:t>-name : String </a:t>
                      </a:r>
                    </a:p>
                    <a:p>
                      <a:pPr marL="0" lvl="0" indent="0" eaLnBrk="1" hangingPunct="1">
                        <a:spcBef>
                          <a:spcPct val="0"/>
                        </a:spcBef>
                        <a:buClr>
                          <a:schemeClr val="accent1"/>
                        </a:buClr>
                        <a:buSzPct val="65000"/>
                        <a:buFont typeface="Wingdings" panose="05000000000000000000" pitchFamily="2" charset="2"/>
                        <a:buNone/>
                      </a:pPr>
                      <a:r>
                        <a:rPr lang="en-US" altLang="zh-CN" sz="1600" dirty="0"/>
                        <a:t>-age : int</a:t>
                      </a:r>
                    </a:p>
                    <a:p>
                      <a:pPr marL="0" lvl="0" indent="0" eaLnBrk="1" hangingPunct="1">
                        <a:spcBef>
                          <a:spcPct val="0"/>
                        </a:spcBef>
                        <a:buClr>
                          <a:schemeClr val="accent1"/>
                        </a:buClr>
                        <a:buSzPct val="65000"/>
                        <a:buFont typeface="Wingdings" panose="05000000000000000000" pitchFamily="2" charset="2"/>
                        <a:buNone/>
                      </a:pPr>
                      <a:r>
                        <a:rPr lang="en-US" altLang="zh-CN" sz="1600" dirty="0"/>
                        <a:t>-sex : String</a:t>
                      </a:r>
                    </a:p>
                    <a:p>
                      <a:pPr marL="0" lvl="0" indent="0" eaLnBrk="1" hangingPunct="1">
                        <a:spcBef>
                          <a:spcPct val="0"/>
                        </a:spcBef>
                        <a:buClr>
                          <a:schemeClr val="accent1"/>
                        </a:buClr>
                        <a:buSzPct val="65000"/>
                        <a:buFont typeface="Wingdings" panose="05000000000000000000" pitchFamily="2" charset="2"/>
                        <a:buNone/>
                      </a:pPr>
                      <a:r>
                        <a:rPr lang="en-US" altLang="zh-CN" sz="1600" b="1" i="1" dirty="0">
                          <a:solidFill>
                            <a:srgbClr val="0000CC"/>
                          </a:solidFill>
                        </a:rPr>
                        <a:t>-school : String  </a:t>
                      </a:r>
                      <a:r>
                        <a:rPr lang="en-US" altLang="zh-CN" sz="1600" b="1" dirty="0">
                          <a:solidFill>
                            <a:srgbClr val="0000CC"/>
                          </a:solidFill>
                        </a:rPr>
                        <a:t>//</a:t>
                      </a:r>
                      <a:r>
                        <a:rPr lang="zh-CN" altLang="en-US" sz="1600" b="1" dirty="0">
                          <a:solidFill>
                            <a:srgbClr val="0000CC"/>
                          </a:solidFill>
                        </a:rPr>
                        <a:t>新增，下同</a:t>
                      </a:r>
                    </a:p>
                  </a:txBody>
                  <a:tcPr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CC">
                        <a:alpha val="100000"/>
                      </a:srgbClr>
                    </a:solidFill>
                  </a:tcPr>
                </a:tc>
                <a:extLst>
                  <a:ext uri="{0D108BD9-81ED-4DB2-BD59-A6C34878D82A}">
                    <a16:rowId xmlns:a16="http://schemas.microsoft.com/office/drawing/2014/main" val="10001"/>
                  </a:ext>
                </a:extLst>
              </a:tr>
              <a:tr h="2286000">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u="none" kern="1200" baseline="0">
                          <a:solidFill>
                            <a:schemeClr val="tx1"/>
                          </a:solidFill>
                          <a:latin typeface="Arial" panose="020B0604020202020204" pitchFamily="34" charset="0"/>
                          <a:ea typeface="宋体" panose="02010600030101010101" pitchFamily="2" charset="-122"/>
                        </a:defRPr>
                      </a:lvl1pPr>
                      <a:lvl2pPr marL="669925" lvl="1" indent="-3251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q"/>
                        <a:defRPr sz="22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q"/>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eaLnBrk="1" hangingPunct="1">
                        <a:spcBef>
                          <a:spcPct val="0"/>
                        </a:spcBef>
                        <a:buClr>
                          <a:schemeClr val="accent1"/>
                        </a:buClr>
                        <a:buSzPct val="65000"/>
                        <a:buFont typeface="Wingdings" panose="05000000000000000000" pitchFamily="2" charset="2"/>
                        <a:buNone/>
                      </a:pPr>
                      <a:r>
                        <a:rPr lang="en-US" altLang="zh-CN" sz="1600" dirty="0"/>
                        <a:t>+ setName(String) : void</a:t>
                      </a:r>
                    </a:p>
                    <a:p>
                      <a:pPr marL="0" lvl="0" indent="0" eaLnBrk="1" hangingPunct="1">
                        <a:spcBef>
                          <a:spcPct val="0"/>
                        </a:spcBef>
                        <a:buClr>
                          <a:schemeClr val="accent1"/>
                        </a:buClr>
                        <a:buSzPct val="65000"/>
                        <a:buFont typeface="Wingdings" panose="05000000000000000000" pitchFamily="2" charset="2"/>
                        <a:buNone/>
                      </a:pPr>
                      <a:r>
                        <a:rPr lang="en-US" altLang="zh-CN" sz="1600" dirty="0"/>
                        <a:t>+ getName() : String</a:t>
                      </a:r>
                    </a:p>
                    <a:p>
                      <a:pPr marL="0" lvl="0" indent="0" eaLnBrk="1" hangingPunct="1">
                        <a:spcBef>
                          <a:spcPct val="0"/>
                        </a:spcBef>
                        <a:buClr>
                          <a:schemeClr val="accent1"/>
                        </a:buClr>
                        <a:buSzPct val="65000"/>
                        <a:buFont typeface="Wingdings" panose="05000000000000000000" pitchFamily="2" charset="2"/>
                        <a:buNone/>
                      </a:pPr>
                      <a:r>
                        <a:rPr lang="en-US" altLang="zh-CN" sz="1600" dirty="0"/>
                        <a:t>+ setAge(int) : void</a:t>
                      </a:r>
                    </a:p>
                    <a:p>
                      <a:pPr marL="0" lvl="0" indent="0" eaLnBrk="1" hangingPunct="1">
                        <a:spcBef>
                          <a:spcPct val="0"/>
                        </a:spcBef>
                        <a:buClr>
                          <a:schemeClr val="accent1"/>
                        </a:buClr>
                        <a:buSzPct val="65000"/>
                        <a:buFont typeface="Wingdings" panose="05000000000000000000" pitchFamily="2" charset="2"/>
                        <a:buNone/>
                      </a:pPr>
                      <a:r>
                        <a:rPr lang="en-US" altLang="zh-CN" sz="1600" dirty="0"/>
                        <a:t>+ getAge() : int</a:t>
                      </a:r>
                    </a:p>
                    <a:p>
                      <a:pPr marL="0" lvl="0" indent="0" eaLnBrk="1" hangingPunct="1">
                        <a:spcBef>
                          <a:spcPct val="0"/>
                        </a:spcBef>
                        <a:buClr>
                          <a:schemeClr val="accent1"/>
                        </a:buClr>
                        <a:buSzPct val="65000"/>
                        <a:buFont typeface="Wingdings" panose="05000000000000000000" pitchFamily="2" charset="2"/>
                        <a:buNone/>
                      </a:pPr>
                      <a:r>
                        <a:rPr lang="en-US" altLang="zh-CN" sz="1600" dirty="0"/>
                        <a:t>+ setSex(String) : void</a:t>
                      </a:r>
                    </a:p>
                    <a:p>
                      <a:pPr marL="0" lvl="0" indent="0" eaLnBrk="1" hangingPunct="1">
                        <a:spcBef>
                          <a:spcPct val="0"/>
                        </a:spcBef>
                        <a:buClr>
                          <a:schemeClr val="accent1"/>
                        </a:buClr>
                        <a:buSzPct val="65000"/>
                        <a:buFont typeface="Wingdings" panose="05000000000000000000" pitchFamily="2" charset="2"/>
                        <a:buNone/>
                      </a:pPr>
                      <a:r>
                        <a:rPr lang="en-US" altLang="zh-CN" sz="1600" dirty="0"/>
                        <a:t>+ getSex() : String</a:t>
                      </a:r>
                    </a:p>
                    <a:p>
                      <a:pPr marL="0" lvl="0" indent="0" eaLnBrk="1" hangingPunct="1">
                        <a:spcBef>
                          <a:spcPct val="0"/>
                        </a:spcBef>
                        <a:buClr>
                          <a:schemeClr val="accent1"/>
                        </a:buClr>
                        <a:buSzPct val="65000"/>
                        <a:buFont typeface="Wingdings" panose="05000000000000000000" pitchFamily="2" charset="2"/>
                        <a:buNone/>
                      </a:pPr>
                      <a:r>
                        <a:rPr lang="en-US" altLang="zh-CN" sz="1600" b="1" i="1" dirty="0">
                          <a:solidFill>
                            <a:srgbClr val="0000CC"/>
                          </a:solidFill>
                        </a:rPr>
                        <a:t>+ toString() : String //</a:t>
                      </a:r>
                      <a:r>
                        <a:rPr lang="zh-CN" altLang="en-US" sz="1600" b="1" i="1" dirty="0">
                          <a:solidFill>
                            <a:srgbClr val="0000CC"/>
                          </a:solidFill>
                        </a:rPr>
                        <a:t>功能要增强</a:t>
                      </a:r>
                    </a:p>
                    <a:p>
                      <a:pPr marL="0" lvl="0" indent="0" eaLnBrk="1" hangingPunct="1">
                        <a:spcBef>
                          <a:spcPct val="0"/>
                        </a:spcBef>
                        <a:buClr>
                          <a:schemeClr val="accent1"/>
                        </a:buClr>
                        <a:buSzPct val="65000"/>
                        <a:buFont typeface="Wingdings" panose="05000000000000000000" pitchFamily="2" charset="2"/>
                        <a:buNone/>
                      </a:pPr>
                      <a:r>
                        <a:rPr lang="en-US" altLang="zh-CN" sz="1600" b="1" i="1" dirty="0">
                          <a:solidFill>
                            <a:srgbClr val="0000CC"/>
                          </a:solidFill>
                        </a:rPr>
                        <a:t>+ setSchool(String) : void</a:t>
                      </a:r>
                    </a:p>
                    <a:p>
                      <a:pPr marL="0" lvl="0" indent="0" eaLnBrk="1" hangingPunct="1">
                        <a:spcBef>
                          <a:spcPct val="0"/>
                        </a:spcBef>
                        <a:buClr>
                          <a:schemeClr val="accent1"/>
                        </a:buClr>
                        <a:buSzPct val="65000"/>
                        <a:buFont typeface="Wingdings" panose="05000000000000000000" pitchFamily="2" charset="2"/>
                        <a:buNone/>
                      </a:pPr>
                      <a:r>
                        <a:rPr lang="en-US" altLang="zh-CN" sz="1600" b="1" i="1" dirty="0">
                          <a:solidFill>
                            <a:srgbClr val="0000CC"/>
                          </a:solidFill>
                        </a:rPr>
                        <a:t>+ getSchool() : String</a:t>
                      </a:r>
                    </a:p>
                  </a:txBody>
                  <a:tcPr anchor="ct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FFFFCC">
                        <a:alpha val="100000"/>
                      </a:srgbClr>
                    </a:solidFill>
                  </a:tcPr>
                </a:tc>
                <a:extLst>
                  <a:ext uri="{0D108BD9-81ED-4DB2-BD59-A6C34878D82A}">
                    <a16:rowId xmlns:a16="http://schemas.microsoft.com/office/drawing/2014/main" val="10002"/>
                  </a:ext>
                </a:extLst>
              </a:tr>
            </a:tbl>
          </a:graphicData>
        </a:graphic>
      </p:graphicFrame>
      <p:sp>
        <p:nvSpPr>
          <p:cNvPr id="11288" name="Rectangle 23"/>
          <p:cNvSpPr/>
          <p:nvPr/>
        </p:nvSpPr>
        <p:spPr>
          <a:xfrm>
            <a:off x="457200" y="5540375"/>
            <a:ext cx="8229600" cy="1079500"/>
          </a:xfrm>
          <a:prstGeom prst="rect">
            <a:avLst/>
          </a:prstGeom>
          <a:noFill/>
          <a:ln w="9525">
            <a:noFill/>
          </a:ln>
        </p:spPr>
        <p:txBody>
          <a:bodyPr anchor="t"/>
          <a:lstStyle/>
          <a:p>
            <a:pPr marL="609600" indent="-609600">
              <a:spcBef>
                <a:spcPct val="20000"/>
              </a:spcBef>
              <a:buClr>
                <a:schemeClr val="accent1"/>
              </a:buClr>
              <a:buSzPct val="65000"/>
            </a:pPr>
            <a:r>
              <a:rPr lang="zh-CN" altLang="en-US" sz="2000" b="1" dirty="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rPr>
              <a:t>问题：利用新学的继承知识，重新创建</a:t>
            </a:r>
            <a:r>
              <a:rPr lang="en-US" altLang="zh-CN" sz="2000" b="1" dirty="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rPr>
              <a:t>Student</a:t>
            </a:r>
            <a:r>
              <a:rPr lang="zh-CN" altLang="en-US" sz="2000" b="1" dirty="0">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rPr>
              <a:t>类，减少代码冗余度</a:t>
            </a:r>
          </a:p>
        </p:txBody>
      </p:sp>
      <p:sp>
        <p:nvSpPr>
          <p:cNvPr id="108546" name="标题 108545"/>
          <p:cNvSpPr>
            <a:spLocks noGrp="1"/>
          </p:cNvSpPr>
          <p:nvPr/>
        </p:nvSpPr>
        <p:spPr>
          <a:xfrm>
            <a:off x="684213" y="188913"/>
            <a:ext cx="8229600" cy="792162"/>
          </a:xfrm>
          <a:prstGeom prst="rect">
            <a:avLst/>
          </a:prstGeom>
        </p:spPr>
        <p:txBody>
          <a:bodyPr vert="horz" wrap="square" lIns="91440" tIns="45720" rIns="91440" bIns="45720" anchor="ctr"/>
          <a:lstStyle>
            <a:lvl1pPr marL="0" lvl="0" indent="0" algn="r" defTabSz="914400" rtl="0" eaLnBrk="1" fontAlgn="base" latinLnBrk="0" hangingPunct="1">
              <a:lnSpc>
                <a:spcPct val="100000"/>
              </a:lnSpc>
              <a:spcBef>
                <a:spcPct val="0"/>
              </a:spcBef>
              <a:spcAft>
                <a:spcPct val="0"/>
              </a:spcAft>
              <a:buNone/>
              <a:defRPr sz="3600" b="0" i="0" u="none" kern="1200" baseline="0">
                <a:solidFill>
                  <a:schemeClr val="bg1"/>
                </a:solidFill>
                <a:latin typeface="+mj-lt"/>
                <a:ea typeface="+mj-ea"/>
                <a:cs typeface="+mj-cs"/>
              </a:defRPr>
            </a:lvl1pPr>
          </a:lstStyle>
          <a:p>
            <a:r>
              <a:rPr lang="zh-CN" altLang="en-US" b="1" dirty="0">
                <a:cs typeface="Times New Roman" panose="02020603050405020304" pitchFamily="18" charset="0"/>
              </a:rPr>
              <a:t>思考 </a:t>
            </a:r>
            <a:endParaRPr lang="zh-CN" altLang="en-US" b="1" dirty="0">
              <a:ea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2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2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1288"/>
                                        </p:tgtEl>
                                        <p:attrNameLst>
                                          <p:attrName>style.visibility</p:attrName>
                                        </p:attrNameLst>
                                      </p:cBhvr>
                                      <p:to>
                                        <p:strVal val="visible"/>
                                      </p:to>
                                    </p:set>
                                    <p:anim calcmode="lin" valueType="num">
                                      <p:cBhvr additive="base">
                                        <p:cTn id="15" dur="500" fill="hold"/>
                                        <p:tgtEl>
                                          <p:spTgt spid="11288"/>
                                        </p:tgtEl>
                                        <p:attrNameLst>
                                          <p:attrName>ppt_x</p:attrName>
                                        </p:attrNameLst>
                                      </p:cBhvr>
                                      <p:tavLst>
                                        <p:tav tm="0">
                                          <p:val>
                                            <p:strVal val="0-#ppt_w/2"/>
                                          </p:val>
                                        </p:tav>
                                        <p:tav tm="100000">
                                          <p:val>
                                            <p:strVal val="#ppt_x"/>
                                          </p:val>
                                        </p:tav>
                                      </p:tavLst>
                                    </p:anim>
                                    <p:anim calcmode="lin" valueType="num">
                                      <p:cBhvr additive="base">
                                        <p:cTn id="16" dur="500" fill="hold"/>
                                        <p:tgtEl>
                                          <p:spTgt spid="112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p:cNvSpPr>
          <p:nvPr>
            <p:ph type="title"/>
          </p:nvPr>
        </p:nvSpPr>
        <p:spPr>
          <a:xfrm>
            <a:off x="914400" y="0"/>
            <a:ext cx="8229600" cy="1143000"/>
          </a:xfrm>
        </p:spPr>
        <p:txBody>
          <a:bodyPr vert="horz" wrap="square" lIns="91440" tIns="45720" rIns="91440" bIns="45720" anchor="ctr"/>
          <a:lstStyle/>
          <a:p>
            <a:r>
              <a:rPr lang="zh-CN" altLang="en-US" b="1" dirty="0"/>
              <a:t>子类对象实例化（例子</a:t>
            </a:r>
            <a:r>
              <a:rPr lang="en-US" altLang="zh-CN" b="1" dirty="0"/>
              <a:t>3</a:t>
            </a:r>
            <a:r>
              <a:rPr lang="zh-CN" altLang="en-US" b="1" dirty="0"/>
              <a:t>）</a:t>
            </a:r>
          </a:p>
        </p:txBody>
      </p:sp>
      <p:sp>
        <p:nvSpPr>
          <p:cNvPr id="7171" name="内容占位符 2"/>
          <p:cNvSpPr>
            <a:spLocks noGrp="1"/>
          </p:cNvSpPr>
          <p:nvPr>
            <p:ph idx="1"/>
          </p:nvPr>
        </p:nvSpPr>
        <p:spPr>
          <a:xfrm>
            <a:off x="457200" y="1262380"/>
            <a:ext cx="8479790" cy="5248275"/>
          </a:xfrm>
        </p:spPr>
        <p:txBody>
          <a:bodyPr vert="horz" wrap="square" lIns="91440" tIns="45720" rIns="91440" bIns="45720" anchor="t"/>
          <a:lstStyle/>
          <a:p>
            <a:pPr>
              <a:buClr>
                <a:schemeClr val="tx1"/>
              </a:buClr>
              <a:buNone/>
            </a:pPr>
            <a:r>
              <a:rPr lang="en-US" altLang="zh-CN">
                <a:solidFill>
                  <a:srgbClr val="030209"/>
                </a:solidFill>
                <a:latin typeface="Arial" panose="020B0604020202020204" pitchFamily="34" charset="0"/>
                <a:ea typeface="宋体" panose="02010600030101010101" pitchFamily="2" charset="-122"/>
                <a:cs typeface="+mn-cs"/>
              </a:rPr>
              <a:t>   </a:t>
            </a:r>
            <a:r>
              <a:rPr lang="en-US" altLang="zh-CN" sz="2400">
                <a:solidFill>
                  <a:srgbClr val="030209"/>
                </a:solidFill>
                <a:latin typeface="Arial" panose="020B0604020202020204" pitchFamily="34" charset="0"/>
                <a:ea typeface="宋体" panose="02010600030101010101" pitchFamily="2" charset="-122"/>
                <a:cs typeface="+mn-cs"/>
              </a:rPr>
              <a:t>class A    </a:t>
            </a:r>
          </a:p>
          <a:p>
            <a:pPr>
              <a:buClr>
                <a:schemeClr val="tx1"/>
              </a:buClr>
              <a:buNone/>
            </a:pPr>
            <a:r>
              <a:rPr lang="en-US" altLang="zh-CN" sz="2400">
                <a:solidFill>
                  <a:srgbClr val="030209"/>
                </a:solidFill>
                <a:latin typeface="Arial" panose="020B0604020202020204" pitchFamily="34" charset="0"/>
                <a:ea typeface="宋体" panose="02010600030101010101" pitchFamily="2" charset="-122"/>
                <a:cs typeface="+mn-cs"/>
              </a:rPr>
              <a:t>    { int  value=10;    }</a:t>
            </a:r>
          </a:p>
          <a:p>
            <a:pPr>
              <a:buClr>
                <a:schemeClr val="tx1"/>
              </a:buClr>
              <a:buNone/>
            </a:pPr>
            <a:r>
              <a:rPr lang="en-US" altLang="zh-CN" sz="2400">
                <a:solidFill>
                  <a:srgbClr val="030209"/>
                </a:solidFill>
                <a:latin typeface="Arial" panose="020B0604020202020204" pitchFamily="34" charset="0"/>
                <a:ea typeface="宋体" panose="02010600030101010101" pitchFamily="2" charset="-122"/>
                <a:cs typeface="+mn-cs"/>
              </a:rPr>
              <a:t>	class  B extends A	</a:t>
            </a:r>
          </a:p>
          <a:p>
            <a:pPr>
              <a:buClr>
                <a:schemeClr val="tx1"/>
              </a:buClr>
              <a:buNone/>
            </a:pPr>
            <a:r>
              <a:rPr lang="en-US" altLang="zh-CN" sz="2400">
                <a:solidFill>
                  <a:srgbClr val="030209"/>
                </a:solidFill>
                <a:latin typeface="Arial" panose="020B0604020202020204" pitchFamily="34" charset="0"/>
                <a:ea typeface="宋体" panose="02010600030101010101" pitchFamily="2" charset="-122"/>
                <a:cs typeface="+mn-cs"/>
              </a:rPr>
              <a:t>    { }</a:t>
            </a:r>
          </a:p>
          <a:p>
            <a:pPr>
              <a:buClr>
                <a:schemeClr val="tx1"/>
              </a:buClr>
              <a:buNone/>
            </a:pPr>
            <a:endParaRPr lang="en-US" altLang="zh-CN" sz="2400">
              <a:solidFill>
                <a:srgbClr val="030209"/>
              </a:solidFill>
              <a:latin typeface="Arial" panose="020B0604020202020204" pitchFamily="34" charset="0"/>
              <a:ea typeface="宋体" panose="02010600030101010101" pitchFamily="2" charset="-122"/>
              <a:cs typeface="+mn-cs"/>
            </a:endParaRPr>
          </a:p>
          <a:p>
            <a:pPr>
              <a:buClr>
                <a:schemeClr val="tx1"/>
              </a:buClr>
              <a:buNone/>
            </a:pPr>
            <a:r>
              <a:rPr lang="en-US" altLang="zh-CN" sz="2400">
                <a:solidFill>
                  <a:srgbClr val="030209"/>
                </a:solidFill>
                <a:latin typeface="Arial" panose="020B0604020202020204" pitchFamily="34" charset="0"/>
                <a:ea typeface="宋体" panose="02010600030101010101" pitchFamily="2" charset="-122"/>
                <a:cs typeface="+mn-cs"/>
              </a:rPr>
              <a:t>   class  Test  </a:t>
            </a:r>
          </a:p>
          <a:p>
            <a:pPr>
              <a:buClr>
                <a:schemeClr val="tx1"/>
              </a:buClr>
              <a:buNone/>
            </a:pPr>
            <a:r>
              <a:rPr lang="en-US" altLang="zh-CN" sz="2400">
                <a:solidFill>
                  <a:srgbClr val="030209"/>
                </a:solidFill>
                <a:latin typeface="Arial" panose="020B0604020202020204" pitchFamily="34" charset="0"/>
                <a:ea typeface="宋体" panose="02010600030101010101" pitchFamily="2" charset="-122"/>
                <a:cs typeface="+mn-cs"/>
              </a:rPr>
              <a:t>   {</a:t>
            </a:r>
          </a:p>
          <a:p>
            <a:pPr>
              <a:buClr>
                <a:schemeClr val="tx1"/>
              </a:buClr>
              <a:buNone/>
            </a:pPr>
            <a:r>
              <a:rPr lang="en-US" altLang="zh-CN" sz="2400">
                <a:solidFill>
                  <a:srgbClr val="030209"/>
                </a:solidFill>
                <a:latin typeface="Arial" panose="020B0604020202020204" pitchFamily="34" charset="0"/>
                <a:ea typeface="宋体" panose="02010600030101010101" pitchFamily="2" charset="-122"/>
                <a:cs typeface="+mn-cs"/>
              </a:rPr>
              <a:t>     public static void main(String[] args) {    </a:t>
            </a:r>
          </a:p>
          <a:p>
            <a:pPr>
              <a:buClr>
                <a:schemeClr val="tx1"/>
              </a:buClr>
              <a:buNone/>
            </a:pPr>
            <a:r>
              <a:rPr lang="en-US" altLang="zh-CN" sz="2400">
                <a:solidFill>
                  <a:srgbClr val="030209"/>
                </a:solidFill>
                <a:latin typeface="Arial" panose="020B0604020202020204" pitchFamily="34" charset="0"/>
                <a:ea typeface="宋体" panose="02010600030101010101" pitchFamily="2" charset="-122"/>
                <a:cs typeface="+mn-cs"/>
              </a:rPr>
              <a:t>	B  b=new B();</a:t>
            </a:r>
          </a:p>
          <a:p>
            <a:pPr>
              <a:buClr>
                <a:schemeClr val="tx1"/>
              </a:buClr>
              <a:buNone/>
            </a:pPr>
            <a:r>
              <a:rPr lang="en-US" altLang="zh-CN" sz="2400">
                <a:solidFill>
                  <a:srgbClr val="030209"/>
                </a:solidFill>
                <a:latin typeface="Arial" panose="020B0604020202020204" pitchFamily="34" charset="0"/>
                <a:ea typeface="宋体" panose="02010600030101010101" pitchFamily="2" charset="-122"/>
                <a:cs typeface="+mn-cs"/>
              </a:rPr>
              <a:t>     System.out.println( b.value);</a:t>
            </a:r>
          </a:p>
          <a:p>
            <a:pPr>
              <a:buClr>
                <a:schemeClr val="tx1"/>
              </a:buClr>
              <a:buNone/>
            </a:pPr>
            <a:r>
              <a:rPr lang="en-US" altLang="zh-CN" sz="2400">
                <a:solidFill>
                  <a:srgbClr val="030209"/>
                </a:solidFill>
                <a:latin typeface="Arial" panose="020B0604020202020204" pitchFamily="34" charset="0"/>
                <a:ea typeface="宋体" panose="02010600030101010101" pitchFamily="2" charset="-122"/>
                <a:cs typeface="+mn-cs"/>
              </a:rPr>
              <a:t>   }</a:t>
            </a:r>
          </a:p>
          <a:p>
            <a:pPr>
              <a:buClr>
                <a:schemeClr val="tx1"/>
              </a:buClr>
              <a:buNone/>
            </a:pPr>
            <a:r>
              <a:rPr lang="en-US" altLang="zh-CN" sz="2400">
                <a:solidFill>
                  <a:srgbClr val="030209"/>
                </a:solidFill>
                <a:latin typeface="Arial" panose="020B0604020202020204" pitchFamily="34" charset="0"/>
                <a:ea typeface="宋体" panose="02010600030101010101" pitchFamily="2" charset="-122"/>
                <a:cs typeface="+mn-cs"/>
              </a:rPr>
              <a:t>  }   </a:t>
            </a:r>
          </a:p>
          <a:p>
            <a:endParaRPr lang="zh-CN" altLang="en-US" sz="2400" dirty="0">
              <a:solidFill>
                <a:srgbClr val="030209"/>
              </a:solidFill>
              <a:latin typeface="Arial" panose="020B0604020202020204" pitchFamily="34" charset="0"/>
              <a:ea typeface="宋体" panose="02010600030101010101" pitchFamily="2" charset="-122"/>
              <a:cs typeface="+mn-cs"/>
            </a:endParaRPr>
          </a:p>
        </p:txBody>
      </p:sp>
      <p:sp>
        <p:nvSpPr>
          <p:cNvPr id="9229" name="Rectangle 16"/>
          <p:cNvSpPr/>
          <p:nvPr/>
        </p:nvSpPr>
        <p:spPr>
          <a:xfrm>
            <a:off x="823595" y="5227320"/>
            <a:ext cx="5184775" cy="538480"/>
          </a:xfrm>
          <a:prstGeom prst="rect">
            <a:avLst/>
          </a:prstGeom>
          <a:noFill/>
          <a:ln w="28575" cap="flat" cmpd="sng">
            <a:solidFill>
              <a:srgbClr val="FF0000"/>
            </a:solidFill>
            <a:prstDash val="solid"/>
            <a:miter/>
            <a:headEnd type="none" w="med" len="med"/>
            <a:tailEnd type="none" w="med" len="med"/>
          </a:ln>
        </p:spPr>
        <p:txBody>
          <a:bodyPr wrap="none" anchor="ctr"/>
          <a:lstStyle/>
          <a:p>
            <a:endParaRPr lang="zh-CN" altLang="en-US" b="1" dirty="0">
              <a:latin typeface="Arial" panose="020B0604020202020204" pitchFamily="34" charset="0"/>
              <a:ea typeface="黑体" panose="02010609060101010101" pitchFamily="2" charset="-122"/>
            </a:endParaRPr>
          </a:p>
        </p:txBody>
      </p:sp>
      <p:sp>
        <p:nvSpPr>
          <p:cNvPr id="9232" name="AutoShape 8"/>
          <p:cNvSpPr/>
          <p:nvPr/>
        </p:nvSpPr>
        <p:spPr>
          <a:xfrm>
            <a:off x="5020945" y="2892425"/>
            <a:ext cx="3503295" cy="783217"/>
          </a:xfrm>
          <a:prstGeom prst="wedgeRoundRectCallout">
            <a:avLst>
              <a:gd name="adj1" fmla="val -70337"/>
              <a:gd name="adj2" fmla="val 242439"/>
              <a:gd name="adj3" fmla="val 16667"/>
            </a:avLst>
          </a:prstGeom>
          <a:gradFill rotWithShape="1">
            <a:gsLst>
              <a:gs pos="0">
                <a:srgbClr val="FFFF99"/>
              </a:gs>
              <a:gs pos="100000">
                <a:srgbClr val="FFFFFF"/>
              </a:gs>
            </a:gsLst>
            <a:lin ang="5400000" scaled="1"/>
            <a:tileRect/>
          </a:gradFill>
          <a:ln w="9525" cap="flat" cmpd="sng">
            <a:solidFill>
              <a:srgbClr val="FF9900"/>
            </a:solidFill>
            <a:prstDash val="solid"/>
            <a:miter/>
            <a:headEnd type="none" w="med" len="med"/>
            <a:tailEnd type="none" w="med" len="med"/>
          </a:ln>
          <a:effectLst>
            <a:outerShdw dist="53882" dir="2699999" algn="ctr" rotWithShape="0">
              <a:schemeClr val="bg2">
                <a:alpha val="50000"/>
              </a:schemeClr>
            </a:outerShdw>
          </a:effectLst>
        </p:spPr>
        <p:txBody>
          <a:bodyPr wrap="square" anchor="t" anchorCtr="1">
            <a:spAutoFit/>
          </a:bodyPr>
          <a:lstStyle/>
          <a:p>
            <a:r>
              <a:rPr lang="zh-CN" altLang="en-US" sz="2000" dirty="0">
                <a:latin typeface="Arial" panose="020B0604020202020204" pitchFamily="34" charset="0"/>
                <a:ea typeface="黑体" panose="02010609060101010101" pitchFamily="2" charset="-122"/>
              </a:rPr>
              <a:t>子类对象怎么具有父类对象特征？</a:t>
            </a:r>
          </a:p>
        </p:txBody>
      </p:sp>
    </p:spTree>
    <p:extLst>
      <p:ext uri="{BB962C8B-B14F-4D97-AF65-F5344CB8AC3E}">
        <p14:creationId xmlns:p14="http://schemas.microsoft.com/office/powerpoint/2010/main" val="207907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9229"/>
                                        </p:tgtEl>
                                        <p:attrNameLst>
                                          <p:attrName>style.visibility</p:attrName>
                                        </p:attrNameLst>
                                      </p:cBhvr>
                                      <p:to>
                                        <p:strVal val="visible"/>
                                      </p:to>
                                    </p:set>
                                    <p:animEffect transition="in" filter="blinds(vertical)">
                                      <p:cBhvr>
                                        <p:cTn id="7" dur="500"/>
                                        <p:tgtEl>
                                          <p:spTgt spid="922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232"/>
                                        </p:tgtEl>
                                        <p:attrNameLst>
                                          <p:attrName>style.visibility</p:attrName>
                                        </p:attrNameLst>
                                      </p:cBhvr>
                                      <p:to>
                                        <p:strVal val="visible"/>
                                      </p:to>
                                    </p:set>
                                    <p:animEffect transition="in" filter="wipe(left)">
                                      <p:cBhvr>
                                        <p:cTn id="10" dur="500"/>
                                        <p:tgtEl>
                                          <p:spTgt spid="9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9" grpId="0" bldLvl="0" animBg="1"/>
      <p:bldP spid="923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pPr lvl="0">
              <a:lnSpc>
                <a:spcPct val="90000"/>
              </a:lnSpc>
            </a:pPr>
            <a:r>
              <a:rPr lang="zh-CN" altLang="en-US">
                <a:effectLst>
                  <a:outerShdw blurRad="38100" dist="38100" dir="2700000">
                    <a:srgbClr val="FFFFFF"/>
                  </a:outerShdw>
                </a:effectLst>
                <a:ea typeface="宋体" panose="02010600030101010101" pitchFamily="2" charset="-122"/>
              </a:rPr>
              <a:t>继承概念</a:t>
            </a:r>
          </a:p>
        </p:txBody>
      </p:sp>
      <p:sp>
        <p:nvSpPr>
          <p:cNvPr id="2" name="文本占位符 1"/>
          <p:cNvSpPr>
            <a:spLocks noGrp="1"/>
          </p:cNvSpPr>
          <p:nvPr>
            <p:ph type="body" idx="1"/>
          </p:nvPr>
        </p:nvSpPr>
        <p:spPr>
          <a:xfrm>
            <a:off x="755650" y="1276350"/>
            <a:ext cx="7380605" cy="4132580"/>
          </a:xfrm>
        </p:spPr>
        <p:txBody>
          <a:bodyPr/>
          <a:lstStyle/>
          <a:p>
            <a:r>
              <a:rPr lang="zh-CN" altLang="en-US" sz="4800" smtClean="0"/>
              <a:t>j</a:t>
            </a:r>
            <a:r>
              <a:rPr lang="zh-CN" altLang="en-US" sz="4800"/>
              <a:t>ava中的</a:t>
            </a:r>
            <a:r>
              <a:rPr lang="zh-CN" altLang="en-US" sz="4800">
                <a:solidFill>
                  <a:srgbClr val="FF0000"/>
                </a:solidFill>
              </a:rPr>
              <a:t>继承</a:t>
            </a:r>
            <a:r>
              <a:rPr lang="zh-CN" altLang="en-US" sz="4800"/>
              <a:t>概念</a:t>
            </a:r>
          </a:p>
          <a:p>
            <a:r>
              <a:rPr lang="zh-CN" altLang="en-US" sz="4800"/>
              <a:t>java中的</a:t>
            </a:r>
            <a:r>
              <a:rPr lang="zh-CN" altLang="en-US" sz="4800">
                <a:solidFill>
                  <a:srgbClr val="FF0000"/>
                </a:solidFill>
              </a:rPr>
              <a:t>继承</a:t>
            </a:r>
            <a:r>
              <a:rPr lang="zh-CN" altLang="en-US" sz="4800"/>
              <a:t>的语法</a:t>
            </a:r>
          </a:p>
          <a:p>
            <a:r>
              <a:rPr lang="zh-CN" altLang="en-US" sz="4800">
                <a:solidFill>
                  <a:srgbClr val="FF0000"/>
                </a:solidFill>
              </a:rPr>
              <a:t>继承</a:t>
            </a:r>
            <a:r>
              <a:rPr lang="zh-CN" altLang="en-US" sz="4800"/>
              <a:t>的作用</a:t>
            </a:r>
          </a:p>
          <a:p>
            <a:r>
              <a:rPr lang="zh-CN" altLang="en-US" sz="4800">
                <a:solidFill>
                  <a:srgbClr val="FF0000"/>
                </a:solidFill>
              </a:rPr>
              <a:t>继承</a:t>
            </a:r>
            <a:r>
              <a:rPr lang="zh-CN" altLang="en-US" sz="4800"/>
              <a:t>的特点</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4"/>
          <p:cNvSpPr txBox="1">
            <a:spLocks noGrp="1"/>
          </p:cNvSpPr>
          <p:nvPr/>
        </p:nvSpPr>
        <p:spPr>
          <a:xfrm>
            <a:off x="3124200" y="6248400"/>
            <a:ext cx="2895600" cy="457200"/>
          </a:xfrm>
          <a:prstGeom prst="rect">
            <a:avLst/>
          </a:prstGeom>
          <a:noFill/>
          <a:ln w="9525">
            <a:noFill/>
          </a:ln>
        </p:spPr>
        <p:txBody>
          <a:bodyPr anchor="b"/>
          <a:lstStyle/>
          <a:p>
            <a:pPr algn="ctr" eaLnBrk="1" hangingPunct="1"/>
            <a:fld id="{9A0DB2DC-4C9A-4742-B13C-FB6460FD3503}" type="slidenum">
              <a:rPr lang="zh-CN" altLang="en-US" sz="1200" dirty="0">
                <a:latin typeface="Garamond" pitchFamily="2" charset="0"/>
              </a:rPr>
              <a:t>20</a:t>
            </a:fld>
            <a:endParaRPr lang="zh-CN" altLang="en-US" sz="1200" dirty="0">
              <a:latin typeface="Garamond" pitchFamily="2" charset="0"/>
            </a:endParaRPr>
          </a:p>
        </p:txBody>
      </p:sp>
      <p:sp>
        <p:nvSpPr>
          <p:cNvPr id="27651" name="Rectangle 2"/>
          <p:cNvSpPr>
            <a:spLocks noGrp="1"/>
          </p:cNvSpPr>
          <p:nvPr>
            <p:ph type="body" idx="4294967295"/>
          </p:nvPr>
        </p:nvSpPr>
        <p:spPr>
          <a:xfrm>
            <a:off x="250825" y="887730"/>
            <a:ext cx="7524750" cy="504825"/>
          </a:xfrm>
        </p:spPr>
        <p:txBody>
          <a:bodyPr vert="horz" wrap="square" anchor="t"/>
          <a:lstStyle/>
          <a:p>
            <a:pPr eaLnBrk="1" hangingPunct="1">
              <a:buNone/>
            </a:pPr>
            <a:r>
              <a:rPr lang="zh-CN" altLang="en-US" sz="2400" b="1" dirty="0"/>
              <a:t>	</a:t>
            </a:r>
            <a:r>
              <a:rPr lang="zh-CN" altLang="en-US" sz="2400" dirty="0"/>
              <a:t>下面通过一个例子来说明子类的构造顺序：</a:t>
            </a:r>
          </a:p>
        </p:txBody>
      </p:sp>
      <p:sp>
        <p:nvSpPr>
          <p:cNvPr id="27652" name="Rectangle 3"/>
          <p:cNvSpPr/>
          <p:nvPr/>
        </p:nvSpPr>
        <p:spPr>
          <a:xfrm>
            <a:off x="323215" y="1445260"/>
            <a:ext cx="8497888" cy="5040313"/>
          </a:xfrm>
          <a:prstGeom prst="rect">
            <a:avLst/>
          </a:prstGeom>
          <a:solidFill>
            <a:srgbClr val="FFFFCC">
              <a:alpha val="89999"/>
            </a:srgbClr>
          </a:solidFill>
          <a:ln w="9525" cap="flat" cmpd="sng">
            <a:solidFill>
              <a:schemeClr val="tx1"/>
            </a:solidFill>
            <a:prstDash val="solid"/>
            <a:miter/>
            <a:headEnd type="none" w="med" len="med"/>
            <a:tailEnd type="none" w="med" len="med"/>
          </a:ln>
          <a:effectLst>
            <a:outerShdw dist="107763" dir="2699999" algn="ctr" rotWithShape="0">
              <a:srgbClr val="808080">
                <a:alpha val="50000"/>
              </a:srgbClr>
            </a:outerShdw>
          </a:effectLst>
        </p:spPr>
        <p:txBody>
          <a:bodyPr tIns="0" anchor="ct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669925" lvl="1" indent="-325120" algn="l" defTabSz="91440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q"/>
              <a:defRPr sz="26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2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q"/>
              <a:defRPr sz="20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eaLnBrk="0" fontAlgn="base" latinLnBrk="0" hangingPunct="0">
              <a:lnSpc>
                <a:spcPct val="100000"/>
              </a:lnSpc>
              <a:spcBef>
                <a:spcPct val="20000"/>
              </a:spcBef>
              <a:spcAft>
                <a:spcPct val="0"/>
              </a:spcAft>
              <a:buClr>
                <a:schemeClr val="accent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342900" lvl="0" indent="-342900" eaLnBrk="1" hangingPunct="1">
              <a:spcBef>
                <a:spcPct val="0"/>
              </a:spcBef>
              <a:buNone/>
            </a:pPr>
            <a:r>
              <a:rPr lang="en-US" altLang="zh-CN" sz="1400" b="1" dirty="0"/>
              <a:t>class A{							</a:t>
            </a:r>
          </a:p>
          <a:p>
            <a:pPr marL="342900" lvl="0" indent="-342900" eaLnBrk="1" hangingPunct="1">
              <a:spcBef>
                <a:spcPct val="0"/>
              </a:spcBef>
              <a:buNone/>
            </a:pPr>
            <a:r>
              <a:rPr lang="en-US" altLang="zh-CN" sz="1400" b="1" dirty="0">
                <a:solidFill>
                  <a:srgbClr val="0000CC"/>
                </a:solidFill>
              </a:rPr>
              <a:t>	public A(){</a:t>
            </a:r>
          </a:p>
          <a:p>
            <a:pPr marL="342900" lvl="0" indent="-342900" eaLnBrk="1" hangingPunct="1">
              <a:spcBef>
                <a:spcPct val="0"/>
              </a:spcBef>
              <a:buNone/>
            </a:pPr>
            <a:r>
              <a:rPr lang="en-US" altLang="zh-CN" sz="1400" b="1" dirty="0">
                <a:solidFill>
                  <a:srgbClr val="0000CC"/>
                </a:solidFill>
              </a:rPr>
              <a:t>		System.out.println("调用了A类的构造方法");</a:t>
            </a:r>
          </a:p>
          <a:p>
            <a:pPr marL="342900" lvl="0" indent="-342900" eaLnBrk="1" hangingPunct="1">
              <a:spcBef>
                <a:spcPct val="0"/>
              </a:spcBef>
              <a:buNone/>
            </a:pPr>
            <a:r>
              <a:rPr lang="en-US" altLang="zh-CN" sz="1400" b="1" dirty="0">
                <a:solidFill>
                  <a:srgbClr val="0000CC"/>
                </a:solidFill>
              </a:rPr>
              <a:t>	}	</a:t>
            </a:r>
            <a:r>
              <a:rPr lang="en-US" altLang="zh-CN" sz="1400" b="1" dirty="0"/>
              <a:t>	</a:t>
            </a:r>
          </a:p>
          <a:p>
            <a:pPr marL="342900" lvl="0" indent="-342900" eaLnBrk="1" hangingPunct="1">
              <a:spcBef>
                <a:spcPct val="0"/>
              </a:spcBef>
              <a:buNone/>
            </a:pPr>
            <a:r>
              <a:rPr lang="en-US" altLang="zh-CN" sz="1400" b="1" dirty="0"/>
              <a:t>}</a:t>
            </a:r>
          </a:p>
          <a:p>
            <a:pPr marL="342900" lvl="0" indent="-342900" eaLnBrk="1" hangingPunct="1">
              <a:spcBef>
                <a:spcPct val="0"/>
              </a:spcBef>
              <a:buNone/>
            </a:pPr>
            <a:r>
              <a:rPr lang="en-US" altLang="zh-CN" sz="1400" b="1" dirty="0"/>
              <a:t>class </a:t>
            </a:r>
            <a:r>
              <a:rPr lang="en-US" altLang="zh-CN" sz="1400" b="1" i="1" dirty="0"/>
              <a:t>B extends A</a:t>
            </a:r>
            <a:r>
              <a:rPr lang="en-US" altLang="zh-CN" sz="1400" b="1" dirty="0"/>
              <a:t>{					</a:t>
            </a:r>
          </a:p>
          <a:p>
            <a:pPr marL="342900" lvl="0" indent="-342900" eaLnBrk="1" hangingPunct="1">
              <a:spcBef>
                <a:spcPct val="0"/>
              </a:spcBef>
              <a:buNone/>
            </a:pPr>
            <a:r>
              <a:rPr lang="en-US" altLang="zh-CN" sz="1400" b="1" dirty="0"/>
              <a:t>	</a:t>
            </a:r>
            <a:r>
              <a:rPr lang="en-US" altLang="zh-CN" sz="1400" b="1" dirty="0">
                <a:solidFill>
                  <a:srgbClr val="0000CC"/>
                </a:solidFill>
              </a:rPr>
              <a:t>public B(){</a:t>
            </a:r>
          </a:p>
          <a:p>
            <a:pPr marL="342900" lvl="0" indent="-342900" eaLnBrk="1" hangingPunct="1">
              <a:spcBef>
                <a:spcPct val="0"/>
              </a:spcBef>
              <a:buNone/>
            </a:pPr>
            <a:r>
              <a:rPr lang="en-US" altLang="zh-CN" sz="1400" b="1" dirty="0">
                <a:solidFill>
                  <a:srgbClr val="0000CC"/>
                </a:solidFill>
              </a:rPr>
              <a:t>		System.out.println("调用了B类的构造方法");</a:t>
            </a:r>
          </a:p>
          <a:p>
            <a:pPr marL="342900" lvl="0" indent="-342900" eaLnBrk="1" hangingPunct="1">
              <a:spcBef>
                <a:spcPct val="0"/>
              </a:spcBef>
              <a:buNone/>
            </a:pPr>
            <a:r>
              <a:rPr lang="en-US" altLang="zh-CN" sz="1400" b="1" dirty="0">
                <a:solidFill>
                  <a:srgbClr val="0000CC"/>
                </a:solidFill>
              </a:rPr>
              <a:t>	}	</a:t>
            </a:r>
          </a:p>
          <a:p>
            <a:pPr marL="342900" lvl="0" indent="-342900" eaLnBrk="1" hangingPunct="1">
              <a:spcBef>
                <a:spcPct val="0"/>
              </a:spcBef>
              <a:buNone/>
            </a:pPr>
            <a:r>
              <a:rPr lang="en-US" altLang="zh-CN" sz="1400" b="1" dirty="0"/>
              <a:t>}</a:t>
            </a:r>
          </a:p>
          <a:p>
            <a:pPr marL="342900" lvl="0" indent="-342900" eaLnBrk="1" hangingPunct="1">
              <a:spcBef>
                <a:spcPct val="0"/>
              </a:spcBef>
              <a:buNone/>
            </a:pPr>
            <a:r>
              <a:rPr lang="en-US" altLang="zh-CN" sz="1400" b="1" dirty="0"/>
              <a:t>public </a:t>
            </a:r>
            <a:r>
              <a:rPr lang="en-US" altLang="zh-CN" sz="1400" b="1" i="1" dirty="0"/>
              <a:t>class C extends B</a:t>
            </a:r>
            <a:r>
              <a:rPr lang="en-US" altLang="zh-CN" sz="1400" b="1" dirty="0"/>
              <a:t> {</a:t>
            </a:r>
          </a:p>
          <a:p>
            <a:pPr marL="342900" lvl="0" indent="-342900" eaLnBrk="1" hangingPunct="1">
              <a:spcBef>
                <a:spcPct val="0"/>
              </a:spcBef>
              <a:buNone/>
            </a:pPr>
            <a:r>
              <a:rPr lang="en-US" altLang="zh-CN" sz="1400" b="1" dirty="0"/>
              <a:t>	</a:t>
            </a:r>
            <a:r>
              <a:rPr lang="en-US" altLang="zh-CN" sz="1400" b="1" dirty="0">
                <a:solidFill>
                  <a:srgbClr val="0000CC"/>
                </a:solidFill>
              </a:rPr>
              <a:t>public C(){</a:t>
            </a:r>
          </a:p>
          <a:p>
            <a:pPr marL="342900" lvl="0" indent="-342900" eaLnBrk="1" hangingPunct="1">
              <a:spcBef>
                <a:spcPct val="0"/>
              </a:spcBef>
              <a:buNone/>
            </a:pPr>
            <a:r>
              <a:rPr lang="en-US" altLang="zh-CN" sz="1400" b="1" dirty="0">
                <a:solidFill>
                  <a:srgbClr val="0000CC"/>
                </a:solidFill>
              </a:rPr>
              <a:t>		System.out.println("调用了C类的构造方法");</a:t>
            </a:r>
          </a:p>
          <a:p>
            <a:pPr marL="342900" lvl="0" indent="-342900" eaLnBrk="1" hangingPunct="1">
              <a:spcBef>
                <a:spcPct val="0"/>
              </a:spcBef>
              <a:buNone/>
            </a:pPr>
            <a:r>
              <a:rPr lang="en-US" altLang="zh-CN" sz="1400" b="1" dirty="0">
                <a:solidFill>
                  <a:srgbClr val="0000CC"/>
                </a:solidFill>
              </a:rPr>
              <a:t>	}</a:t>
            </a:r>
          </a:p>
          <a:p>
            <a:pPr marL="342900" lvl="0" indent="-342900" eaLnBrk="1" hangingPunct="1">
              <a:spcBef>
                <a:spcPct val="0"/>
              </a:spcBef>
              <a:buNone/>
            </a:pPr>
            <a:r>
              <a:rPr lang="en-US" altLang="zh-CN" sz="1400" b="1" dirty="0"/>
              <a:t>	public static void main(String args[]) {</a:t>
            </a:r>
          </a:p>
          <a:p>
            <a:pPr marL="342900" lvl="0" indent="-342900" eaLnBrk="1" hangingPunct="1">
              <a:spcBef>
                <a:spcPct val="0"/>
              </a:spcBef>
              <a:buNone/>
            </a:pPr>
            <a:r>
              <a:rPr lang="en-US" altLang="zh-CN" sz="1400" b="1" dirty="0"/>
              <a:t>		C c=new C();</a:t>
            </a:r>
          </a:p>
          <a:p>
            <a:pPr marL="342900" lvl="0" indent="-342900" eaLnBrk="1" hangingPunct="1">
              <a:spcBef>
                <a:spcPct val="0"/>
              </a:spcBef>
              <a:buNone/>
            </a:pPr>
            <a:r>
              <a:rPr lang="en-US" altLang="zh-CN" sz="1400" b="1" dirty="0"/>
              <a:t>	}</a:t>
            </a:r>
          </a:p>
          <a:p>
            <a:pPr marL="342900" lvl="0" indent="-342900" eaLnBrk="1" hangingPunct="1">
              <a:spcBef>
                <a:spcPct val="0"/>
              </a:spcBef>
              <a:buNone/>
            </a:pPr>
            <a:r>
              <a:rPr lang="en-US" altLang="zh-CN" sz="1400" b="1" dirty="0"/>
              <a:t>}</a:t>
            </a:r>
          </a:p>
        </p:txBody>
      </p:sp>
      <p:sp>
        <p:nvSpPr>
          <p:cNvPr id="27653" name="Text Box 4"/>
          <p:cNvSpPr txBox="1"/>
          <p:nvPr/>
        </p:nvSpPr>
        <p:spPr>
          <a:xfrm>
            <a:off x="5435283" y="1675448"/>
            <a:ext cx="3313112" cy="1614487"/>
          </a:xfrm>
          <a:prstGeom prst="rect">
            <a:avLst/>
          </a:prstGeom>
          <a:solidFill>
            <a:srgbClr val="FF0000"/>
          </a:solidFill>
          <a:ln w="9525">
            <a:solidFill>
              <a:schemeClr val="accent1"/>
            </a:solidFill>
          </a:ln>
        </p:spPr>
        <p:txBody>
          <a:bodyPr>
            <a:spAutoFit/>
          </a:bodyPr>
          <a:lstStyle/>
          <a:p>
            <a:pPr eaLnBrk="1" hangingPunct="1"/>
            <a:r>
              <a:rPr lang="zh-CN" altLang="en-US" sz="2800" b="1"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程序运行结果：</a:t>
            </a:r>
            <a:endParaRPr lang="zh-CN" altLang="en-US" sz="2800" b="1" dirty="0">
              <a:solidFill>
                <a:schemeClr val="accent2"/>
              </a:solidFill>
              <a:latin typeface="楷体_GB2312" pitchFamily="49" charset="-122"/>
              <a:ea typeface="楷体_GB2312" pitchFamily="49" charset="-122"/>
            </a:endParaRPr>
          </a:p>
          <a:p>
            <a:pPr eaLnBrk="1" hangingPunct="1"/>
            <a:r>
              <a:rPr lang="zh-CN" altLang="en-US" b="1" dirty="0">
                <a:solidFill>
                  <a:schemeClr val="bg1"/>
                </a:solidFill>
                <a:latin typeface="Arial" panose="020B0604020202020204" pitchFamily="34" charset="0"/>
                <a:ea typeface="楷体_GB2312" pitchFamily="49" charset="-122"/>
              </a:rPr>
              <a:t>调用了</a:t>
            </a:r>
            <a:r>
              <a:rPr lang="es-ES" altLang="en-US" b="1" dirty="0">
                <a:solidFill>
                  <a:schemeClr val="bg1"/>
                </a:solidFill>
                <a:latin typeface="Arial" panose="020B0604020202020204" pitchFamily="34" charset="0"/>
                <a:ea typeface="楷体_GB2312" pitchFamily="49" charset="-122"/>
              </a:rPr>
              <a:t>A</a:t>
            </a:r>
            <a:r>
              <a:rPr lang="zh-CN" altLang="en-US" b="1" dirty="0">
                <a:solidFill>
                  <a:schemeClr val="bg1"/>
                </a:solidFill>
                <a:latin typeface="Arial" panose="020B0604020202020204" pitchFamily="34" charset="0"/>
                <a:ea typeface="楷体_GB2312" pitchFamily="49" charset="-122"/>
              </a:rPr>
              <a:t>类的构造方法</a:t>
            </a:r>
          </a:p>
          <a:p>
            <a:pPr eaLnBrk="1" hangingPunct="1"/>
            <a:r>
              <a:rPr lang="zh-CN" altLang="en-US" b="1" dirty="0">
                <a:solidFill>
                  <a:schemeClr val="bg1"/>
                </a:solidFill>
                <a:latin typeface="Arial" panose="020B0604020202020204" pitchFamily="34" charset="0"/>
                <a:ea typeface="楷体_GB2312" pitchFamily="49" charset="-122"/>
              </a:rPr>
              <a:t>调用了</a:t>
            </a:r>
            <a:r>
              <a:rPr lang="es-ES" altLang="en-US" b="1" dirty="0">
                <a:solidFill>
                  <a:schemeClr val="bg1"/>
                </a:solidFill>
                <a:latin typeface="Arial" panose="020B0604020202020204" pitchFamily="34" charset="0"/>
                <a:ea typeface="楷体_GB2312" pitchFamily="49" charset="-122"/>
              </a:rPr>
              <a:t>B</a:t>
            </a:r>
            <a:r>
              <a:rPr lang="zh-CN" altLang="en-US" b="1" dirty="0">
                <a:solidFill>
                  <a:schemeClr val="bg1"/>
                </a:solidFill>
                <a:latin typeface="Arial" panose="020B0604020202020204" pitchFamily="34" charset="0"/>
                <a:ea typeface="楷体_GB2312" pitchFamily="49" charset="-122"/>
              </a:rPr>
              <a:t>类的构造方法</a:t>
            </a:r>
          </a:p>
          <a:p>
            <a:pPr eaLnBrk="1" hangingPunct="1"/>
            <a:r>
              <a:rPr lang="zh-CN" altLang="en-US" b="1" dirty="0">
                <a:solidFill>
                  <a:schemeClr val="bg1"/>
                </a:solidFill>
                <a:latin typeface="Arial" panose="020B0604020202020204" pitchFamily="34" charset="0"/>
                <a:ea typeface="楷体_GB2312" pitchFamily="49" charset="-122"/>
              </a:rPr>
              <a:t>调用了</a:t>
            </a:r>
            <a:r>
              <a:rPr lang="es-ES" altLang="en-US" b="1" dirty="0">
                <a:solidFill>
                  <a:schemeClr val="bg1"/>
                </a:solidFill>
                <a:latin typeface="Arial" panose="020B0604020202020204" pitchFamily="34" charset="0"/>
                <a:ea typeface="楷体_GB2312" pitchFamily="49" charset="-122"/>
              </a:rPr>
              <a:t>C</a:t>
            </a:r>
            <a:r>
              <a:rPr lang="zh-CN" altLang="en-US" b="1" dirty="0">
                <a:solidFill>
                  <a:schemeClr val="bg1"/>
                </a:solidFill>
                <a:latin typeface="Arial" panose="020B0604020202020204" pitchFamily="34" charset="0"/>
                <a:ea typeface="楷体_GB2312" pitchFamily="49" charset="-122"/>
              </a:rPr>
              <a:t>类的构造方法</a:t>
            </a:r>
            <a:endParaRPr lang="es-ES" altLang="en-US" b="1" dirty="0">
              <a:solidFill>
                <a:schemeClr val="bg1"/>
              </a:solidFill>
              <a:latin typeface="Arial" panose="020B0604020202020204" pitchFamily="34" charset="0"/>
              <a:ea typeface="楷体_GB2312" pitchFamily="49" charset="-122"/>
            </a:endParaRPr>
          </a:p>
        </p:txBody>
      </p:sp>
      <p:sp>
        <p:nvSpPr>
          <p:cNvPr id="27654" name="Rectangle 5"/>
          <p:cNvSpPr/>
          <p:nvPr/>
        </p:nvSpPr>
        <p:spPr>
          <a:xfrm>
            <a:off x="5363845" y="3429953"/>
            <a:ext cx="3384550" cy="3055937"/>
          </a:xfrm>
          <a:prstGeom prst="rect">
            <a:avLst/>
          </a:prstGeom>
          <a:solidFill>
            <a:srgbClr val="66FF33">
              <a:alpha val="89999"/>
            </a:srgbClr>
          </a:solidFill>
          <a:ln w="9525" cap="flat" cmpd="sng">
            <a:solidFill>
              <a:schemeClr val="tx1"/>
            </a:solidFill>
            <a:prstDash val="solid"/>
            <a:miter/>
            <a:headEnd type="none" w="med" len="med"/>
            <a:tailEnd type="none" w="med" len="med"/>
          </a:ln>
          <a:effectLst>
            <a:outerShdw dist="107763" dir="2699999" algn="ctr" rotWithShape="0">
              <a:srgbClr val="808080">
                <a:alpha val="50000"/>
              </a:srgbClr>
            </a:outerShdw>
          </a:effectLst>
        </p:spPr>
        <p:txBody>
          <a:bodyPr tIns="0" anchor="ct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669925" lvl="1" indent="-325120" algn="l" defTabSz="91440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q"/>
              <a:defRPr sz="26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2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q"/>
              <a:defRPr sz="20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eaLnBrk="0" fontAlgn="base" latinLnBrk="0" hangingPunct="0">
              <a:lnSpc>
                <a:spcPct val="100000"/>
              </a:lnSpc>
              <a:spcBef>
                <a:spcPct val="20000"/>
              </a:spcBef>
              <a:spcAft>
                <a:spcPct val="0"/>
              </a:spcAft>
              <a:buClr>
                <a:schemeClr val="accent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342900" lvl="0" indent="-342900" eaLnBrk="1" hangingPunct="1">
              <a:buNone/>
            </a:pPr>
            <a:r>
              <a:rPr lang="en-US" altLang="zh-CN" sz="2400" b="1" dirty="0"/>
              <a:t>	</a:t>
            </a:r>
            <a:r>
              <a:rPr lang="zh-CN" altLang="en-US" sz="2000" b="1" dirty="0"/>
              <a:t>从上可以看出：在构造子类的对象时，</a:t>
            </a:r>
            <a:r>
              <a:rPr lang="zh-CN" altLang="en-US" sz="2000" b="1" dirty="0">
                <a:solidFill>
                  <a:srgbClr val="0000CC"/>
                </a:solidFill>
              </a:rPr>
              <a:t>编译器会一直上溯到最初类，执行该类构造方法，然后依次执行各子类构造函数</a:t>
            </a:r>
            <a:r>
              <a:rPr lang="en-US" altLang="zh-CN" sz="2000" b="1" dirty="0"/>
              <a:t>,</a:t>
            </a:r>
            <a:r>
              <a:rPr lang="zh-CN" altLang="en-US" sz="2000" b="1" dirty="0"/>
              <a:t>即以</a:t>
            </a:r>
            <a:r>
              <a:rPr lang="en-US" altLang="zh-CN" sz="2000" b="1" dirty="0"/>
              <a:t>:A-&gt;B-&gt;C </a:t>
            </a:r>
            <a:r>
              <a:rPr lang="zh-CN" altLang="en-US" sz="2000" b="1" dirty="0"/>
              <a:t>顺序来初始化子对象各部分。</a:t>
            </a:r>
          </a:p>
        </p:txBody>
      </p:sp>
      <p:sp>
        <p:nvSpPr>
          <p:cNvPr id="9217" name="标题 1"/>
          <p:cNvSpPr>
            <a:spLocks noGrp="1"/>
          </p:cNvSpPr>
          <p:nvPr/>
        </p:nvSpPr>
        <p:spPr>
          <a:xfrm>
            <a:off x="590550" y="-85090"/>
            <a:ext cx="8229600" cy="1143000"/>
          </a:xfrm>
          <a:prstGeom prst="rect">
            <a:avLst/>
          </a:prstGeom>
        </p:spPr>
        <p:txBody>
          <a:bodyPr vert="horz" wrap="square" lIns="91440" tIns="45720" rIns="91440" bIns="45720" anchor="ctr"/>
          <a:lstStyle>
            <a:lvl1pPr marL="0" lvl="0" indent="0" algn="r" defTabSz="914400" rtl="0" eaLnBrk="1" fontAlgn="base" latinLnBrk="0" hangingPunct="1">
              <a:lnSpc>
                <a:spcPct val="100000"/>
              </a:lnSpc>
              <a:spcBef>
                <a:spcPct val="0"/>
              </a:spcBef>
              <a:spcAft>
                <a:spcPct val="0"/>
              </a:spcAft>
              <a:buNone/>
              <a:defRPr sz="3600" b="0" i="0" u="none" kern="1200" baseline="0">
                <a:solidFill>
                  <a:schemeClr val="bg1"/>
                </a:solidFill>
                <a:latin typeface="+mj-lt"/>
                <a:ea typeface="+mj-ea"/>
                <a:cs typeface="+mj-cs"/>
              </a:defRPr>
            </a:lvl1pPr>
          </a:lstStyle>
          <a:p>
            <a:pPr eaLnBrk="1" hangingPunct="1">
              <a:buNone/>
            </a:pPr>
            <a:r>
              <a:rPr lang="zh-CN" altLang="en-US" b="1" dirty="0">
                <a:ea typeface="宋体" panose="02010600030101010101" pitchFamily="2" charset="-122"/>
                <a:sym typeface="+mn-ea"/>
              </a:rPr>
              <a:t>子类的对象构造顺序</a:t>
            </a:r>
            <a:endParaRPr lang="zh-CN" altLang="en-US" b="1" dirty="0">
              <a:ea typeface="宋体" panose="02010600030101010101" pitchFamily="2" charset="-122"/>
            </a:endParaRPr>
          </a:p>
        </p:txBody>
      </p:sp>
    </p:spTree>
    <p:extLst>
      <p:ext uri="{BB962C8B-B14F-4D97-AF65-F5344CB8AC3E}">
        <p14:creationId xmlns:p14="http://schemas.microsoft.com/office/powerpoint/2010/main" val="31126356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 calcmode="lin" valueType="num">
                                      <p:cBhvr>
                                        <p:cTn id="7" dur="500" decel="50000" fill="hold">
                                          <p:stCondLst>
                                            <p:cond delay="0"/>
                                          </p:stCondLst>
                                        </p:cTn>
                                        <p:tgtEl>
                                          <p:spTgt spid="2765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765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7652"/>
                                        </p:tgtEl>
                                        <p:attrNameLst>
                                          <p:attrName>ppt_w</p:attrName>
                                        </p:attrNameLst>
                                      </p:cBhvr>
                                      <p:tavLst>
                                        <p:tav tm="0">
                                          <p:val>
                                            <p:strVal val="#ppt_w*.05"/>
                                          </p:val>
                                        </p:tav>
                                        <p:tav tm="100000">
                                          <p:val>
                                            <p:strVal val="#ppt_w"/>
                                          </p:val>
                                        </p:tav>
                                      </p:tavLst>
                                    </p:anim>
                                    <p:anim calcmode="lin" valueType="num">
                                      <p:cBhvr>
                                        <p:cTn id="10" dur="1000" fill="hold"/>
                                        <p:tgtEl>
                                          <p:spTgt spid="2765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765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765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765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7652"/>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27653"/>
                                        </p:tgtEl>
                                        <p:attrNameLst>
                                          <p:attrName>style.visibility</p:attrName>
                                        </p:attrNameLst>
                                      </p:cBhvr>
                                      <p:to>
                                        <p:strVal val="visible"/>
                                      </p:to>
                                    </p:set>
                                    <p:animEffect transition="in" filter="wipe(down)">
                                      <p:cBhvr>
                                        <p:cTn id="19" dur="580">
                                          <p:stCondLst>
                                            <p:cond delay="0"/>
                                          </p:stCondLst>
                                        </p:cTn>
                                        <p:tgtEl>
                                          <p:spTgt spid="27653"/>
                                        </p:tgtEl>
                                      </p:cBhvr>
                                    </p:animEffect>
                                    <p:anim calcmode="lin" valueType="num">
                                      <p:cBhvr>
                                        <p:cTn id="20" dur="1822" tmFilter="0,0; 0.14,0.36; 0.43,0.73; 0.71,0.91; 1.0,1.0">
                                          <p:stCondLst>
                                            <p:cond delay="0"/>
                                          </p:stCondLst>
                                        </p:cTn>
                                        <p:tgtEl>
                                          <p:spTgt spid="27653"/>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27653"/>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27653"/>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27653"/>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27653"/>
                                        </p:tgtEl>
                                        <p:attrNameLst>
                                          <p:attrName>ppt_y</p:attrName>
                                        </p:attrNameLst>
                                      </p:cBhvr>
                                      <p:tavLst>
                                        <p:tav tm="0" fmla="#ppt_y-sin(pi*$)/81">
                                          <p:val>
                                            <p:fltVal val="0"/>
                                          </p:val>
                                        </p:tav>
                                        <p:tav tm="100000">
                                          <p:val>
                                            <p:fltVal val="1"/>
                                          </p:val>
                                        </p:tav>
                                      </p:tavLst>
                                    </p:anim>
                                    <p:animScale>
                                      <p:cBhvr>
                                        <p:cTn id="25" dur="26">
                                          <p:stCondLst>
                                            <p:cond delay="650"/>
                                          </p:stCondLst>
                                        </p:cTn>
                                        <p:tgtEl>
                                          <p:spTgt spid="27653"/>
                                        </p:tgtEl>
                                      </p:cBhvr>
                                      <p:to x="100000" y="60000"/>
                                    </p:animScale>
                                    <p:animScale>
                                      <p:cBhvr>
                                        <p:cTn id="26" dur="166" decel="50000">
                                          <p:stCondLst>
                                            <p:cond delay="676"/>
                                          </p:stCondLst>
                                        </p:cTn>
                                        <p:tgtEl>
                                          <p:spTgt spid="27653"/>
                                        </p:tgtEl>
                                      </p:cBhvr>
                                      <p:to x="100000" y="100000"/>
                                    </p:animScale>
                                    <p:animScale>
                                      <p:cBhvr>
                                        <p:cTn id="27" dur="26">
                                          <p:stCondLst>
                                            <p:cond delay="1312"/>
                                          </p:stCondLst>
                                        </p:cTn>
                                        <p:tgtEl>
                                          <p:spTgt spid="27653"/>
                                        </p:tgtEl>
                                      </p:cBhvr>
                                      <p:to x="100000" y="80000"/>
                                    </p:animScale>
                                    <p:animScale>
                                      <p:cBhvr>
                                        <p:cTn id="28" dur="166" decel="50000">
                                          <p:stCondLst>
                                            <p:cond delay="1338"/>
                                          </p:stCondLst>
                                        </p:cTn>
                                        <p:tgtEl>
                                          <p:spTgt spid="27653"/>
                                        </p:tgtEl>
                                      </p:cBhvr>
                                      <p:to x="100000" y="100000"/>
                                    </p:animScale>
                                    <p:animScale>
                                      <p:cBhvr>
                                        <p:cTn id="29" dur="26">
                                          <p:stCondLst>
                                            <p:cond delay="1642"/>
                                          </p:stCondLst>
                                        </p:cTn>
                                        <p:tgtEl>
                                          <p:spTgt spid="27653"/>
                                        </p:tgtEl>
                                      </p:cBhvr>
                                      <p:to x="100000" y="90000"/>
                                    </p:animScale>
                                    <p:animScale>
                                      <p:cBhvr>
                                        <p:cTn id="30" dur="166" decel="50000">
                                          <p:stCondLst>
                                            <p:cond delay="1668"/>
                                          </p:stCondLst>
                                        </p:cTn>
                                        <p:tgtEl>
                                          <p:spTgt spid="27653"/>
                                        </p:tgtEl>
                                      </p:cBhvr>
                                      <p:to x="100000" y="100000"/>
                                    </p:animScale>
                                    <p:animScale>
                                      <p:cBhvr>
                                        <p:cTn id="31" dur="26">
                                          <p:stCondLst>
                                            <p:cond delay="1808"/>
                                          </p:stCondLst>
                                        </p:cTn>
                                        <p:tgtEl>
                                          <p:spTgt spid="27653"/>
                                        </p:tgtEl>
                                      </p:cBhvr>
                                      <p:to x="100000" y="95000"/>
                                    </p:animScale>
                                    <p:animScale>
                                      <p:cBhvr>
                                        <p:cTn id="32" dur="166" decel="50000">
                                          <p:stCondLst>
                                            <p:cond delay="1834"/>
                                          </p:stCondLst>
                                        </p:cTn>
                                        <p:tgtEl>
                                          <p:spTgt spid="27653"/>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25" presetClass="entr" presetSubtype="0" fill="hold" grpId="0" nodeType="clickEffect">
                                  <p:stCondLst>
                                    <p:cond delay="0"/>
                                  </p:stCondLst>
                                  <p:childTnLst>
                                    <p:set>
                                      <p:cBhvr>
                                        <p:cTn id="36" dur="1" fill="hold">
                                          <p:stCondLst>
                                            <p:cond delay="0"/>
                                          </p:stCondLst>
                                        </p:cTn>
                                        <p:tgtEl>
                                          <p:spTgt spid="27654"/>
                                        </p:tgtEl>
                                        <p:attrNameLst>
                                          <p:attrName>style.visibility</p:attrName>
                                        </p:attrNameLst>
                                      </p:cBhvr>
                                      <p:to>
                                        <p:strVal val="visible"/>
                                      </p:to>
                                    </p:set>
                                    <p:anim calcmode="lin" valueType="num">
                                      <p:cBhvr>
                                        <p:cTn id="37" dur="500" decel="50000" fill="hold">
                                          <p:stCondLst>
                                            <p:cond delay="0"/>
                                          </p:stCondLst>
                                        </p:cTn>
                                        <p:tgtEl>
                                          <p:spTgt spid="27654"/>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27654"/>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27654"/>
                                        </p:tgtEl>
                                        <p:attrNameLst>
                                          <p:attrName>ppt_w</p:attrName>
                                        </p:attrNameLst>
                                      </p:cBhvr>
                                      <p:tavLst>
                                        <p:tav tm="0">
                                          <p:val>
                                            <p:strVal val="#ppt_w*.05"/>
                                          </p:val>
                                        </p:tav>
                                        <p:tav tm="100000">
                                          <p:val>
                                            <p:strVal val="#ppt_w"/>
                                          </p:val>
                                        </p:tav>
                                      </p:tavLst>
                                    </p:anim>
                                    <p:anim calcmode="lin" valueType="num">
                                      <p:cBhvr>
                                        <p:cTn id="40" dur="1000" fill="hold"/>
                                        <p:tgtEl>
                                          <p:spTgt spid="27654"/>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27654"/>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27654"/>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27654"/>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27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ldLvl="0" animBg="1"/>
      <p:bldP spid="27653" grpId="0" bldLvl="0" animBg="1"/>
      <p:bldP spid="2765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5"/>
          <p:cNvSpPr/>
          <p:nvPr/>
        </p:nvSpPr>
        <p:spPr>
          <a:xfrm>
            <a:off x="175578" y="1261745"/>
            <a:ext cx="8497887" cy="1368425"/>
          </a:xfrm>
          <a:prstGeom prst="rect">
            <a:avLst/>
          </a:prstGeom>
          <a:noFill/>
          <a:ln w="9525">
            <a:noFill/>
          </a:ln>
        </p:spPr>
        <p: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669925" lvl="1" indent="-325120" algn="l" defTabSz="91440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q"/>
              <a:defRPr sz="26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2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q"/>
              <a:defRPr sz="20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eaLnBrk="0" fontAlgn="base" latinLnBrk="0" hangingPunct="0">
              <a:lnSpc>
                <a:spcPct val="100000"/>
              </a:lnSpc>
              <a:spcBef>
                <a:spcPct val="20000"/>
              </a:spcBef>
              <a:spcAft>
                <a:spcPct val="0"/>
              </a:spcAft>
              <a:buClr>
                <a:schemeClr val="accent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342900" lvl="0" indent="-342900" eaLnBrk="1" hangingPunct="1">
              <a:lnSpc>
                <a:spcPct val="90000"/>
              </a:lnSpc>
            </a:pPr>
            <a:endParaRPr lang="zh-CN" altLang="en-US" sz="2400" dirty="0">
              <a:latin typeface="楷体_GB2312" pitchFamily="49" charset="-122"/>
            </a:endParaRPr>
          </a:p>
        </p:txBody>
      </p:sp>
      <p:sp>
        <p:nvSpPr>
          <p:cNvPr id="27652" name="Rectangle 3"/>
          <p:cNvSpPr/>
          <p:nvPr/>
        </p:nvSpPr>
        <p:spPr>
          <a:xfrm>
            <a:off x="322580" y="908685"/>
            <a:ext cx="8497888" cy="5040313"/>
          </a:xfrm>
          <a:prstGeom prst="rect">
            <a:avLst/>
          </a:prstGeom>
          <a:solidFill>
            <a:srgbClr val="FFFFCC">
              <a:alpha val="89999"/>
            </a:srgbClr>
          </a:solidFill>
          <a:ln w="9525" cap="flat" cmpd="sng">
            <a:solidFill>
              <a:schemeClr val="tx1"/>
            </a:solidFill>
            <a:prstDash val="solid"/>
            <a:miter/>
            <a:headEnd type="none" w="med" len="med"/>
            <a:tailEnd type="none" w="med" len="med"/>
          </a:ln>
          <a:effectLst>
            <a:outerShdw dist="107763" dir="2699999" algn="ctr" rotWithShape="0">
              <a:srgbClr val="808080">
                <a:alpha val="50000"/>
              </a:srgbClr>
            </a:outerShdw>
          </a:effectLst>
        </p:spPr>
        <p:txBody>
          <a:bodyPr tIns="0" anchor="ct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669925" lvl="1" indent="-325120" algn="l" defTabSz="91440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q"/>
              <a:defRPr sz="26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2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q"/>
              <a:defRPr sz="20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eaLnBrk="0" fontAlgn="base" latinLnBrk="0" hangingPunct="0">
              <a:lnSpc>
                <a:spcPct val="100000"/>
              </a:lnSpc>
              <a:spcBef>
                <a:spcPct val="20000"/>
              </a:spcBef>
              <a:spcAft>
                <a:spcPct val="0"/>
              </a:spcAft>
              <a:buClr>
                <a:schemeClr val="accent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342900" lvl="0" indent="-342900" eaLnBrk="1" hangingPunct="1">
              <a:lnSpc>
                <a:spcPct val="90000"/>
              </a:lnSpc>
            </a:pPr>
            <a:r>
              <a:rPr lang="zh-CN" altLang="en-US" sz="4400" dirty="0">
                <a:latin typeface="楷体_GB2312" pitchFamily="49" charset="-122"/>
                <a:sym typeface="+mn-ea"/>
              </a:rPr>
              <a:t>执行顺序：</a:t>
            </a:r>
            <a:r>
              <a:rPr lang="zh-CN" altLang="en-US" sz="4400" dirty="0">
                <a:solidFill>
                  <a:srgbClr val="0000CC"/>
                </a:solidFill>
                <a:latin typeface="楷体_GB2312" pitchFamily="49" charset="-122"/>
                <a:sym typeface="+mn-ea"/>
              </a:rPr>
              <a:t>先执行父类构造方法，再执行子类构造方法</a:t>
            </a:r>
            <a:r>
              <a:rPr lang="zh-CN" altLang="en-US" sz="4400" dirty="0">
                <a:latin typeface="楷体_GB2312" pitchFamily="49" charset="-122"/>
                <a:sym typeface="+mn-ea"/>
              </a:rPr>
              <a:t>。在多层继承层时，编译器会一直上溯到最初类，再从</a:t>
            </a:r>
            <a:r>
              <a:rPr lang="zh-CN" altLang="en-US" sz="4400" dirty="0">
                <a:sym typeface="+mn-ea"/>
              </a:rPr>
              <a:t>“</a:t>
            </a:r>
            <a:r>
              <a:rPr lang="zh-CN" altLang="en-US" sz="4400" dirty="0">
                <a:latin typeface="楷体_GB2312" pitchFamily="49" charset="-122"/>
                <a:sym typeface="+mn-ea"/>
              </a:rPr>
              <a:t>上</a:t>
            </a:r>
            <a:r>
              <a:rPr lang="zh-CN" altLang="en-US" sz="4400" dirty="0">
                <a:sym typeface="+mn-ea"/>
              </a:rPr>
              <a:t>”</a:t>
            </a:r>
            <a:r>
              <a:rPr lang="zh-CN" altLang="en-US" sz="4400" dirty="0">
                <a:latin typeface="楷体_GB2312" pitchFamily="49" charset="-122"/>
                <a:sym typeface="+mn-ea"/>
              </a:rPr>
              <a:t>到</a:t>
            </a:r>
            <a:r>
              <a:rPr lang="zh-CN" altLang="en-US" sz="4400" dirty="0">
                <a:sym typeface="+mn-ea"/>
              </a:rPr>
              <a:t>“</a:t>
            </a:r>
            <a:r>
              <a:rPr lang="zh-CN" altLang="en-US" sz="4400" dirty="0">
                <a:latin typeface="楷体_GB2312" pitchFamily="49" charset="-122"/>
                <a:sym typeface="+mn-ea"/>
              </a:rPr>
              <a:t>下</a:t>
            </a:r>
            <a:r>
              <a:rPr lang="zh-CN" altLang="en-US" sz="4400" dirty="0">
                <a:sym typeface="+mn-ea"/>
              </a:rPr>
              <a:t>”</a:t>
            </a:r>
            <a:r>
              <a:rPr lang="zh-CN" altLang="en-US" sz="4400" dirty="0">
                <a:latin typeface="楷体_GB2312" pitchFamily="49" charset="-122"/>
                <a:sym typeface="+mn-ea"/>
              </a:rPr>
              <a:t>依次执行。</a:t>
            </a:r>
            <a:endParaRPr lang="en-US" altLang="zh-CN" sz="1400" dirty="0">
              <a:latin typeface="楷体_GB2312" pitchFamily="49" charset="-122"/>
            </a:endParaRPr>
          </a:p>
          <a:p>
            <a:pPr marL="342900" lvl="0" indent="-342900" eaLnBrk="1" hangingPunct="1">
              <a:lnSpc>
                <a:spcPct val="90000"/>
              </a:lnSpc>
            </a:pPr>
            <a:endParaRPr lang="en-US" altLang="zh-CN" sz="1400" b="1" dirty="0"/>
          </a:p>
        </p:txBody>
      </p:sp>
    </p:spTree>
    <p:extLst>
      <p:ext uri="{BB962C8B-B14F-4D97-AF65-F5344CB8AC3E}">
        <p14:creationId xmlns:p14="http://schemas.microsoft.com/office/powerpoint/2010/main" val="13544824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anim calcmode="lin" valueType="num">
                                      <p:cBhvr>
                                        <p:cTn id="7" dur="500" decel="50000" fill="hold">
                                          <p:stCondLst>
                                            <p:cond delay="0"/>
                                          </p:stCondLst>
                                        </p:cTn>
                                        <p:tgtEl>
                                          <p:spTgt spid="2765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765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7652"/>
                                        </p:tgtEl>
                                        <p:attrNameLst>
                                          <p:attrName>ppt_w</p:attrName>
                                        </p:attrNameLst>
                                      </p:cBhvr>
                                      <p:tavLst>
                                        <p:tav tm="0">
                                          <p:val>
                                            <p:strVal val="#ppt_w*.05"/>
                                          </p:val>
                                        </p:tav>
                                        <p:tav tm="100000">
                                          <p:val>
                                            <p:strVal val="#ppt_w"/>
                                          </p:val>
                                        </p:tav>
                                      </p:tavLst>
                                    </p:anim>
                                    <p:anim calcmode="lin" valueType="num">
                                      <p:cBhvr>
                                        <p:cTn id="10" dur="1000" fill="hold"/>
                                        <p:tgtEl>
                                          <p:spTgt spid="2765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765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765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765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4"/>
          <p:cNvSpPr txBox="1">
            <a:spLocks noGrp="1"/>
          </p:cNvSpPr>
          <p:nvPr/>
        </p:nvSpPr>
        <p:spPr>
          <a:xfrm>
            <a:off x="3124200" y="6248400"/>
            <a:ext cx="2895600" cy="457200"/>
          </a:xfrm>
          <a:prstGeom prst="rect">
            <a:avLst/>
          </a:prstGeom>
          <a:noFill/>
          <a:ln w="9525">
            <a:noFill/>
          </a:ln>
        </p:spPr>
        <p:txBody>
          <a:bodyPr anchor="b"/>
          <a:lstStyle/>
          <a:p>
            <a:pPr algn="ctr" eaLnBrk="1" hangingPunct="1"/>
            <a:fld id="{9A0DB2DC-4C9A-4742-B13C-FB6460FD3503}" type="slidenum">
              <a:rPr lang="zh-CN" altLang="en-US" sz="1200" dirty="0">
                <a:latin typeface="Garamond" pitchFamily="2" charset="0"/>
              </a:rPr>
              <a:t>22</a:t>
            </a:fld>
            <a:endParaRPr lang="zh-CN" altLang="en-US" sz="1200" dirty="0">
              <a:latin typeface="Garamond" pitchFamily="2" charset="0"/>
            </a:endParaRPr>
          </a:p>
        </p:txBody>
      </p:sp>
      <p:sp>
        <p:nvSpPr>
          <p:cNvPr id="27652" name="Rectangle 3"/>
          <p:cNvSpPr/>
          <p:nvPr/>
        </p:nvSpPr>
        <p:spPr>
          <a:xfrm>
            <a:off x="323215" y="1057910"/>
            <a:ext cx="8498205" cy="3305175"/>
          </a:xfrm>
          <a:prstGeom prst="rect">
            <a:avLst/>
          </a:prstGeom>
          <a:solidFill>
            <a:srgbClr val="FFFFCC">
              <a:alpha val="89999"/>
            </a:srgbClr>
          </a:solidFill>
          <a:ln w="9525" cap="flat" cmpd="sng">
            <a:solidFill>
              <a:schemeClr val="tx1"/>
            </a:solidFill>
            <a:prstDash val="solid"/>
            <a:miter/>
            <a:headEnd type="none" w="med" len="med"/>
            <a:tailEnd type="none" w="med" len="med"/>
          </a:ln>
          <a:effectLst>
            <a:outerShdw dist="107763" dir="2699999" algn="ctr" rotWithShape="0">
              <a:srgbClr val="808080">
                <a:alpha val="50000"/>
              </a:srgbClr>
            </a:outerShdw>
          </a:effectLst>
        </p:spPr>
        <p:txBody>
          <a:bodyPr tIns="0" anchor="ct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669925" lvl="1" indent="-325120" algn="l" defTabSz="91440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q"/>
              <a:defRPr sz="26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2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q"/>
              <a:defRPr sz="20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eaLnBrk="0" fontAlgn="base" latinLnBrk="0" hangingPunct="0">
              <a:lnSpc>
                <a:spcPct val="100000"/>
              </a:lnSpc>
              <a:spcBef>
                <a:spcPct val="20000"/>
              </a:spcBef>
              <a:spcAft>
                <a:spcPct val="0"/>
              </a:spcAft>
              <a:buClr>
                <a:schemeClr val="accent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342900" lvl="0" indent="-342900" eaLnBrk="1" hangingPunct="1">
              <a:spcBef>
                <a:spcPct val="0"/>
              </a:spcBef>
              <a:buNone/>
            </a:pPr>
            <a:r>
              <a:rPr lang="en-US" altLang="zh-CN" sz="2000" b="1" dirty="0"/>
              <a:t>class </a:t>
            </a:r>
            <a:r>
              <a:rPr lang="en-US" altLang="zh-CN" sz="2000" b="1" i="1" dirty="0"/>
              <a:t>B </a:t>
            </a:r>
            <a:r>
              <a:rPr lang="en-US" altLang="zh-CN" sz="2000" b="1" dirty="0"/>
              <a:t>{	}</a:t>
            </a:r>
          </a:p>
          <a:p>
            <a:pPr marL="342900" lvl="0" indent="-342900" eaLnBrk="1" hangingPunct="1">
              <a:spcBef>
                <a:spcPct val="0"/>
              </a:spcBef>
              <a:buNone/>
            </a:pPr>
            <a:r>
              <a:rPr lang="en-US" altLang="zh-CN" sz="2000" b="1" dirty="0"/>
              <a:t>public </a:t>
            </a:r>
            <a:r>
              <a:rPr lang="en-US" altLang="zh-CN" sz="2000" b="1" i="1" dirty="0"/>
              <a:t>class C extends B</a:t>
            </a:r>
            <a:r>
              <a:rPr lang="en-US" altLang="zh-CN" sz="2000" b="1" dirty="0"/>
              <a:t> {</a:t>
            </a:r>
          </a:p>
          <a:p>
            <a:pPr marL="342900" lvl="0" indent="-342900" eaLnBrk="1" hangingPunct="1">
              <a:spcBef>
                <a:spcPct val="0"/>
              </a:spcBef>
              <a:buNone/>
            </a:pPr>
            <a:r>
              <a:rPr lang="en-US" altLang="zh-CN" sz="2000" b="1" dirty="0"/>
              <a:t>	</a:t>
            </a:r>
            <a:r>
              <a:rPr lang="en-US" altLang="zh-CN" sz="2000" b="1" dirty="0">
                <a:solidFill>
                  <a:srgbClr val="0000CC"/>
                </a:solidFill>
              </a:rPr>
              <a:t>public C(){</a:t>
            </a:r>
          </a:p>
          <a:p>
            <a:pPr marL="342900" lvl="0" indent="-342900" eaLnBrk="1" hangingPunct="1">
              <a:spcBef>
                <a:spcPct val="0"/>
              </a:spcBef>
              <a:buNone/>
            </a:pPr>
            <a:r>
              <a:rPr lang="en-US" altLang="zh-CN" sz="2000" b="1" dirty="0">
                <a:solidFill>
                  <a:srgbClr val="0000CC"/>
                </a:solidFill>
              </a:rPr>
              <a:t>		System.out.println("调用了C类的构造方法");</a:t>
            </a:r>
          </a:p>
          <a:p>
            <a:pPr marL="342900" lvl="0" indent="-342900" eaLnBrk="1" hangingPunct="1">
              <a:spcBef>
                <a:spcPct val="0"/>
              </a:spcBef>
              <a:buNone/>
            </a:pPr>
            <a:r>
              <a:rPr lang="en-US" altLang="zh-CN" sz="2000" b="1" dirty="0">
                <a:solidFill>
                  <a:srgbClr val="0000CC"/>
                </a:solidFill>
              </a:rPr>
              <a:t>	}</a:t>
            </a:r>
          </a:p>
          <a:p>
            <a:pPr marL="342900" lvl="0" indent="-342900" eaLnBrk="1" hangingPunct="1">
              <a:spcBef>
                <a:spcPct val="0"/>
              </a:spcBef>
              <a:buNone/>
            </a:pPr>
            <a:r>
              <a:rPr lang="en-US" altLang="zh-CN" sz="2000" b="1" dirty="0"/>
              <a:t>	public static void main(String args[]) {</a:t>
            </a:r>
          </a:p>
          <a:p>
            <a:pPr marL="342900" lvl="0" indent="-342900" eaLnBrk="1" hangingPunct="1">
              <a:spcBef>
                <a:spcPct val="0"/>
              </a:spcBef>
              <a:buNone/>
            </a:pPr>
            <a:r>
              <a:rPr lang="en-US" altLang="zh-CN" sz="2000" b="1" dirty="0"/>
              <a:t>		C c=new C();</a:t>
            </a:r>
          </a:p>
          <a:p>
            <a:pPr marL="342900" lvl="0" indent="-342900" eaLnBrk="1" hangingPunct="1">
              <a:spcBef>
                <a:spcPct val="0"/>
              </a:spcBef>
              <a:buNone/>
            </a:pPr>
            <a:r>
              <a:rPr lang="en-US" altLang="zh-CN" sz="2000" b="1" dirty="0"/>
              <a:t>	}</a:t>
            </a:r>
          </a:p>
          <a:p>
            <a:pPr marL="342900" lvl="0" indent="-342900" eaLnBrk="1" hangingPunct="1">
              <a:spcBef>
                <a:spcPct val="0"/>
              </a:spcBef>
              <a:buNone/>
            </a:pPr>
            <a:r>
              <a:rPr lang="en-US" altLang="zh-CN" sz="2000" b="1" dirty="0"/>
              <a:t>}</a:t>
            </a:r>
          </a:p>
        </p:txBody>
      </p:sp>
      <p:sp>
        <p:nvSpPr>
          <p:cNvPr id="9217" name="标题 1"/>
          <p:cNvSpPr>
            <a:spLocks noGrp="1"/>
          </p:cNvSpPr>
          <p:nvPr/>
        </p:nvSpPr>
        <p:spPr>
          <a:xfrm>
            <a:off x="590550" y="-85090"/>
            <a:ext cx="8229600" cy="1143000"/>
          </a:xfrm>
          <a:prstGeom prst="rect">
            <a:avLst/>
          </a:prstGeom>
        </p:spPr>
        <p:txBody>
          <a:bodyPr vert="horz" wrap="square" lIns="91440" tIns="45720" rIns="91440" bIns="45720" anchor="ctr"/>
          <a:lstStyle>
            <a:lvl1pPr marL="0" lvl="0" indent="0" algn="r" defTabSz="914400" rtl="0" eaLnBrk="1" fontAlgn="base" latinLnBrk="0" hangingPunct="1">
              <a:lnSpc>
                <a:spcPct val="100000"/>
              </a:lnSpc>
              <a:spcBef>
                <a:spcPct val="0"/>
              </a:spcBef>
              <a:spcAft>
                <a:spcPct val="0"/>
              </a:spcAft>
              <a:buNone/>
              <a:defRPr sz="3600" b="0" i="0" u="none" kern="1200" baseline="0">
                <a:solidFill>
                  <a:schemeClr val="bg1"/>
                </a:solidFill>
                <a:latin typeface="+mj-lt"/>
                <a:ea typeface="+mj-ea"/>
                <a:cs typeface="+mj-cs"/>
              </a:defRPr>
            </a:lvl1pPr>
          </a:lstStyle>
          <a:p>
            <a:pPr eaLnBrk="1" hangingPunct="1">
              <a:buNone/>
            </a:pPr>
            <a:r>
              <a:rPr lang="zh-CN" altLang="en-US" b="1" dirty="0">
                <a:ea typeface="宋体" panose="02010600030101010101" pitchFamily="2" charset="-122"/>
                <a:sym typeface="+mn-ea"/>
              </a:rPr>
              <a:t>子类的对象构造要求</a:t>
            </a:r>
            <a:endParaRPr lang="zh-CN" altLang="en-US" b="1" dirty="0">
              <a:ea typeface="宋体" panose="02010600030101010101" pitchFamily="2" charset="-122"/>
            </a:endParaRPr>
          </a:p>
        </p:txBody>
      </p:sp>
      <p:sp>
        <p:nvSpPr>
          <p:cNvPr id="2" name="Rectangle 5"/>
          <p:cNvSpPr/>
          <p:nvPr/>
        </p:nvSpPr>
        <p:spPr>
          <a:xfrm>
            <a:off x="323215" y="4756150"/>
            <a:ext cx="8497570" cy="1771650"/>
          </a:xfrm>
          <a:prstGeom prst="rect">
            <a:avLst/>
          </a:prstGeom>
          <a:solidFill>
            <a:srgbClr val="66FF33">
              <a:alpha val="89999"/>
            </a:srgbClr>
          </a:solidFill>
          <a:ln w="9525" cap="flat" cmpd="sng">
            <a:solidFill>
              <a:schemeClr val="tx1"/>
            </a:solidFill>
            <a:prstDash val="solid"/>
            <a:miter/>
            <a:headEnd type="none" w="med" len="med"/>
            <a:tailEnd type="none" w="med" len="med"/>
          </a:ln>
          <a:effectLst>
            <a:outerShdw dist="107763" dir="2699999" algn="ctr" rotWithShape="0">
              <a:srgbClr val="808080">
                <a:alpha val="50000"/>
              </a:srgbClr>
            </a:outerShdw>
          </a:effectLst>
        </p:spPr>
        <p:txBody>
          <a:bodyPr tIns="0" anchor="ct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669925" lvl="1" indent="-325120" algn="l" defTabSz="91440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q"/>
              <a:defRPr sz="26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2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q"/>
              <a:defRPr sz="20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eaLnBrk="0" fontAlgn="base" latinLnBrk="0" hangingPunct="0">
              <a:lnSpc>
                <a:spcPct val="100000"/>
              </a:lnSpc>
              <a:spcBef>
                <a:spcPct val="20000"/>
              </a:spcBef>
              <a:spcAft>
                <a:spcPct val="0"/>
              </a:spcAft>
              <a:buClr>
                <a:schemeClr val="accent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342900" lvl="0" indent="-342900" eaLnBrk="1" hangingPunct="1">
              <a:buNone/>
            </a:pPr>
            <a:r>
              <a:rPr lang="en-US" altLang="zh-CN" sz="2400" b="1" dirty="0"/>
              <a:t>	</a:t>
            </a:r>
            <a:r>
              <a:rPr lang="zh-CN" altLang="en-US" sz="3600" b="1">
                <a:latin typeface="楷体_GB2312" pitchFamily="49" charset="-122"/>
                <a:sym typeface="+mn-ea"/>
              </a:rPr>
              <a:t>如果在子类中</a:t>
            </a:r>
            <a:r>
              <a:rPr lang="zh-CN" altLang="en-US" sz="3600" b="1">
                <a:solidFill>
                  <a:srgbClr val="FF0000"/>
                </a:solidFill>
                <a:latin typeface="楷体_GB2312" pitchFamily="49" charset="-122"/>
                <a:sym typeface="+mn-ea"/>
              </a:rPr>
              <a:t>未显式调用父类构造方法</a:t>
            </a:r>
            <a:r>
              <a:rPr lang="zh-CN" altLang="en-US" sz="3600" b="1">
                <a:latin typeface="楷体_GB2312" pitchFamily="49" charset="-122"/>
                <a:sym typeface="+mn-ea"/>
              </a:rPr>
              <a:t>，则编译器会自动调用父类的</a:t>
            </a:r>
            <a:r>
              <a:rPr lang="zh-CN" altLang="en-US" sz="3600" b="1">
                <a:solidFill>
                  <a:srgbClr val="FF0000"/>
                </a:solidFill>
                <a:latin typeface="楷体_GB2312" pitchFamily="49" charset="-122"/>
                <a:sym typeface="+mn-ea"/>
              </a:rPr>
              <a:t>默认构造方法</a:t>
            </a:r>
            <a:endParaRPr lang="zh-CN" altLang="en-US" sz="3600" b="1" dirty="0"/>
          </a:p>
        </p:txBody>
      </p:sp>
    </p:spTree>
    <p:extLst>
      <p:ext uri="{BB962C8B-B14F-4D97-AF65-F5344CB8AC3E}">
        <p14:creationId xmlns:p14="http://schemas.microsoft.com/office/powerpoint/2010/main" val="40186232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p:cNvSpPr>
          <p:nvPr>
            <p:ph type="body" idx="4294967295"/>
          </p:nvPr>
        </p:nvSpPr>
        <p:spPr>
          <a:xfrm>
            <a:off x="50800" y="969645"/>
            <a:ext cx="8949690" cy="1544320"/>
          </a:xfrm>
        </p:spPr>
        <p:txBody>
          <a:bodyPr vert="horz" wrap="square" anchor="t"/>
          <a:lstStyle/>
          <a:p>
            <a:pPr eaLnBrk="1" hangingPunct="1"/>
            <a:r>
              <a:rPr lang="zh-CN" altLang="en-US" sz="2400" dirty="0">
                <a:latin typeface="楷体_GB2312" pitchFamily="49" charset="-122"/>
              </a:rPr>
              <a:t>分工：</a:t>
            </a:r>
            <a:r>
              <a:rPr lang="zh-CN" altLang="en-US" sz="2400" dirty="0">
                <a:solidFill>
                  <a:srgbClr val="0000CC"/>
                </a:solidFill>
                <a:latin typeface="楷体_GB2312" pitchFamily="49" charset="-122"/>
              </a:rPr>
              <a:t>各类只负责在该中新增变量的初始化工作</a:t>
            </a:r>
            <a:r>
              <a:rPr lang="zh-CN" altLang="en-US" sz="2400" dirty="0">
                <a:latin typeface="楷体_GB2312" pitchFamily="49" charset="-122"/>
              </a:rPr>
              <a:t>，职责分明，不可助</a:t>
            </a:r>
            <a:r>
              <a:rPr lang="zh-CN" altLang="en-US" sz="2400" dirty="0"/>
              <a:t>“</a:t>
            </a:r>
            <a:r>
              <a:rPr lang="zh-CN" altLang="en-US" sz="2400" dirty="0">
                <a:latin typeface="楷体_GB2312" pitchFamily="49" charset="-122"/>
              </a:rPr>
              <a:t>类</a:t>
            </a:r>
            <a:r>
              <a:rPr lang="zh-CN" altLang="en-US" sz="2400" dirty="0"/>
              <a:t>”</a:t>
            </a:r>
            <a:r>
              <a:rPr lang="zh-CN" altLang="en-US" sz="2400" dirty="0">
                <a:latin typeface="楷体_GB2312" pitchFamily="49" charset="-122"/>
              </a:rPr>
              <a:t>为乐</a:t>
            </a:r>
            <a:r>
              <a:rPr lang="zh-CN" altLang="en-US" sz="2400" dirty="0"/>
              <a:t>”</a:t>
            </a:r>
            <a:r>
              <a:rPr lang="zh-CN" altLang="en-US" sz="2400" dirty="0">
                <a:latin typeface="楷体_GB2312" pitchFamily="49" charset="-122"/>
              </a:rPr>
              <a:t>，也即说：</a:t>
            </a:r>
            <a:r>
              <a:rPr lang="zh-CN" altLang="en-US" sz="2400" dirty="0">
                <a:solidFill>
                  <a:srgbClr val="0000CC"/>
                </a:solidFill>
                <a:latin typeface="楷体_GB2312" pitchFamily="49" charset="-122"/>
              </a:rPr>
              <a:t>父类构造方法负责父类中增加变量的初绐化工作，子类构造方法负责子类中新增变量的初绐化工作</a:t>
            </a:r>
            <a:r>
              <a:rPr lang="zh-CN" altLang="en-US" sz="2400" dirty="0">
                <a:latin typeface="楷体_GB2312" pitchFamily="49" charset="-122"/>
              </a:rPr>
              <a:t>；</a:t>
            </a:r>
          </a:p>
        </p:txBody>
      </p:sp>
      <p:graphicFrame>
        <p:nvGraphicFramePr>
          <p:cNvPr id="28676" name="表格 28675"/>
          <p:cNvGraphicFramePr/>
          <p:nvPr/>
        </p:nvGraphicFramePr>
        <p:xfrm>
          <a:off x="2554288" y="3397250"/>
          <a:ext cx="4105275" cy="1800225"/>
        </p:xfrm>
        <a:graphic>
          <a:graphicData uri="http://schemas.openxmlformats.org/drawingml/2006/table">
            <a:tbl>
              <a:tblPr/>
              <a:tblGrid>
                <a:gridCol w="4105275">
                  <a:extLst>
                    <a:ext uri="{9D8B030D-6E8A-4147-A177-3AD203B41FA5}">
                      <a16:colId xmlns:a16="http://schemas.microsoft.com/office/drawing/2014/main" val="20000"/>
                    </a:ext>
                  </a:extLst>
                </a:gridCol>
              </a:tblGrid>
              <a:tr h="774700">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u="none" kern="1200" baseline="0">
                          <a:solidFill>
                            <a:schemeClr val="tx1"/>
                          </a:solidFill>
                          <a:latin typeface="Arial" panose="020B0604020202020204" pitchFamily="34" charset="0"/>
                          <a:ea typeface="宋体" panose="02010600030101010101" pitchFamily="2" charset="-122"/>
                        </a:defRPr>
                      </a:lvl1pPr>
                      <a:lvl2pPr marL="669925" lvl="1" indent="-3251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q"/>
                        <a:defRPr sz="22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q"/>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eaLnBrk="1" hangingPunct="1">
                        <a:spcBef>
                          <a:spcPct val="20000"/>
                        </a:spcBef>
                        <a:buClr>
                          <a:schemeClr val="accent1"/>
                        </a:buClr>
                        <a:buSzPct val="65000"/>
                        <a:buFont typeface="Wingdings" panose="05000000000000000000" pitchFamily="2" charset="2"/>
                        <a:buNone/>
                      </a:pPr>
                      <a:r>
                        <a:rPr lang="zh-CN" altLang="en-US" sz="2400" b="1"/>
                        <a:t>父类变量的初始化工作</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5525">
                <a:tc>
                  <a: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400" u="none" kern="1200" baseline="0">
                          <a:solidFill>
                            <a:schemeClr val="tx1"/>
                          </a:solidFill>
                          <a:latin typeface="Arial" panose="020B0604020202020204" pitchFamily="34" charset="0"/>
                          <a:ea typeface="宋体" panose="02010600030101010101" pitchFamily="2" charset="-122"/>
                        </a:defRPr>
                      </a:lvl1pPr>
                      <a:lvl2pPr marL="669925" lvl="1" indent="-3251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q"/>
                        <a:defRPr sz="22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0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q"/>
                        <a:defRPr sz="18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eaLnBrk="1" hangingPunct="1">
                        <a:spcBef>
                          <a:spcPct val="20000"/>
                        </a:spcBef>
                        <a:buClr>
                          <a:schemeClr val="accent1"/>
                        </a:buClr>
                        <a:buSzPct val="65000"/>
                        <a:buFont typeface="Wingdings" panose="05000000000000000000" pitchFamily="2" charset="2"/>
                        <a:buNone/>
                      </a:pPr>
                      <a:r>
                        <a:rPr lang="zh-CN" altLang="en-US" sz="2400" b="1"/>
                        <a:t>子类新增变量的初始化工作</a:t>
                      </a: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8684" name="AutoShape 11"/>
          <p:cNvSpPr/>
          <p:nvPr/>
        </p:nvSpPr>
        <p:spPr>
          <a:xfrm>
            <a:off x="125413" y="3625850"/>
            <a:ext cx="2084387" cy="649288"/>
          </a:xfrm>
          <a:prstGeom prst="wedgeEllipseCallout">
            <a:avLst>
              <a:gd name="adj1" fmla="val 87157"/>
              <a:gd name="adj2" fmla="val -46088"/>
            </a:avLst>
          </a:prstGeom>
          <a:solidFill>
            <a:srgbClr val="FF0000"/>
          </a:solidFill>
          <a:ln w="9525">
            <a:noFill/>
          </a:ln>
        </p:spPr>
        <p:txBody>
          <a:bodyPr/>
          <a:lstStyle/>
          <a:p>
            <a:pPr marL="342900" indent="-342900" algn="ctr" eaLnBrk="1" hangingPunct="1">
              <a:lnSpc>
                <a:spcPct val="80000"/>
              </a:lnSpc>
              <a:spcBef>
                <a:spcPct val="20000"/>
              </a:spcBef>
              <a:buClr>
                <a:schemeClr val="hlink"/>
              </a:buClr>
              <a:buFont typeface="Wingdings" panose="05000000000000000000" pitchFamily="2" charset="2"/>
            </a:pPr>
            <a:r>
              <a:rPr lang="zh-CN" altLang="en-US" sz="2000" b="1" dirty="0">
                <a:solidFill>
                  <a:schemeClr val="bg1"/>
                </a:solidFill>
                <a:latin typeface="楷体_GB2312" pitchFamily="49" charset="-122"/>
                <a:ea typeface="楷体_GB2312" pitchFamily="49" charset="-122"/>
              </a:rPr>
              <a:t>父类的构造方法</a:t>
            </a:r>
          </a:p>
        </p:txBody>
      </p:sp>
      <p:sp>
        <p:nvSpPr>
          <p:cNvPr id="28685" name="AutoShape 12"/>
          <p:cNvSpPr/>
          <p:nvPr/>
        </p:nvSpPr>
        <p:spPr>
          <a:xfrm>
            <a:off x="6934200" y="4159250"/>
            <a:ext cx="2089150" cy="792163"/>
          </a:xfrm>
          <a:prstGeom prst="wedgeEllipseCallout">
            <a:avLst>
              <a:gd name="adj1" fmla="val -76750"/>
              <a:gd name="adj2" fmla="val 14528"/>
            </a:avLst>
          </a:prstGeom>
          <a:solidFill>
            <a:srgbClr val="FF0000"/>
          </a:solidFill>
          <a:ln w="9525">
            <a:noFill/>
          </a:ln>
        </p:spPr>
        <p:txBody>
          <a:bodyPr/>
          <a:lstStyle/>
          <a:p>
            <a:pPr marL="342900" indent="-342900" algn="ctr" eaLnBrk="1" hangingPunct="1">
              <a:lnSpc>
                <a:spcPct val="80000"/>
              </a:lnSpc>
              <a:spcBef>
                <a:spcPct val="20000"/>
              </a:spcBef>
              <a:buClr>
                <a:schemeClr val="hlink"/>
              </a:buClr>
              <a:buFont typeface="Wingdings" panose="05000000000000000000" pitchFamily="2" charset="2"/>
            </a:pPr>
            <a:r>
              <a:rPr lang="zh-CN" altLang="en-US" sz="2000" b="1" dirty="0">
                <a:solidFill>
                  <a:schemeClr val="bg1"/>
                </a:solidFill>
                <a:latin typeface="楷体_GB2312" pitchFamily="49" charset="-122"/>
                <a:ea typeface="楷体_GB2312" pitchFamily="49" charset="-122"/>
              </a:rPr>
              <a:t>子类的构造方法</a:t>
            </a:r>
          </a:p>
        </p:txBody>
      </p:sp>
    </p:spTree>
    <p:extLst>
      <p:ext uri="{BB962C8B-B14F-4D97-AF65-F5344CB8AC3E}">
        <p14:creationId xmlns:p14="http://schemas.microsoft.com/office/powerpoint/2010/main" val="23197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676"/>
                                        </p:tgtEl>
                                        <p:attrNameLst>
                                          <p:attrName>style.visibility</p:attrName>
                                        </p:attrNameLst>
                                      </p:cBhvr>
                                      <p:to>
                                        <p:strVal val="visible"/>
                                      </p:to>
                                    </p:set>
                                    <p:anim calcmode="lin" valueType="num">
                                      <p:cBhvr additive="base">
                                        <p:cTn id="7" dur="500" fill="hold"/>
                                        <p:tgtEl>
                                          <p:spTgt spid="28676"/>
                                        </p:tgtEl>
                                        <p:attrNameLst>
                                          <p:attrName>ppt_x</p:attrName>
                                        </p:attrNameLst>
                                      </p:cBhvr>
                                      <p:tavLst>
                                        <p:tav tm="0">
                                          <p:val>
                                            <p:strVal val="0-#ppt_w/2"/>
                                          </p:val>
                                        </p:tav>
                                        <p:tav tm="100000">
                                          <p:val>
                                            <p:strVal val="#ppt_x"/>
                                          </p:val>
                                        </p:tav>
                                      </p:tavLst>
                                    </p:anim>
                                    <p:anim calcmode="lin" valueType="num">
                                      <p:cBhvr additive="base">
                                        <p:cTn id="8" dur="500" fill="hold"/>
                                        <p:tgtEl>
                                          <p:spTgt spid="2867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868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8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4" grpId="0" bldLvl="0" animBg="1"/>
      <p:bldP spid="28685"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650" y="1276350"/>
            <a:ext cx="7931150" cy="2773045"/>
          </a:xfrm>
        </p:spPr>
        <p:txBody>
          <a:bodyPr/>
          <a:lstStyle/>
          <a:p>
            <a:r>
              <a:rPr lang="en-US" altLang="zh-CN"/>
              <a:t>public  class  A </a:t>
            </a:r>
            <a:r>
              <a:rPr lang="zh-CN" altLang="en-US"/>
              <a:t>｛</a:t>
            </a:r>
            <a:r>
              <a:rPr lang="en-US" altLang="zh-CN"/>
              <a:t>...............</a:t>
            </a:r>
            <a:r>
              <a:rPr lang="zh-CN" altLang="en-US"/>
              <a:t>｝</a:t>
            </a:r>
          </a:p>
          <a:p>
            <a:r>
              <a:rPr lang="en-US" altLang="zh-CN"/>
              <a:t>public   class  B  extends A</a:t>
            </a:r>
            <a:r>
              <a:rPr lang="zh-CN" altLang="en-US"/>
              <a:t>｛｝</a:t>
            </a:r>
          </a:p>
          <a:p>
            <a:r>
              <a:rPr lang="zh-CN" altLang="en-US" dirty="0">
                <a:solidFill>
                  <a:srgbClr val="FF0000"/>
                </a:solidFill>
                <a:sym typeface="+mn-ea"/>
              </a:rPr>
              <a:t>子类从父类继承方法，使得子类具有父类相同的行为。</a:t>
            </a:r>
          </a:p>
          <a:p>
            <a:endParaRPr lang="zh-CN" altLang="en-US" dirty="0"/>
          </a:p>
        </p:txBody>
      </p:sp>
      <p:sp>
        <p:nvSpPr>
          <p:cNvPr id="2" name="文本占位符 474114"/>
          <p:cNvSpPr>
            <a:spLocks noGrp="1"/>
          </p:cNvSpPr>
          <p:nvPr/>
        </p:nvSpPr>
        <p:spPr>
          <a:xfrm>
            <a:off x="606425" y="4577715"/>
            <a:ext cx="7931150" cy="74866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Blip>
                <a:blip r:embed="rId2"/>
              </a:buBlip>
              <a:defRPr sz="28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Blip>
                <a:blip r:embed="rId3"/>
              </a:buBlip>
              <a:defRPr sz="24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1"/>
              </a:buClr>
              <a:buSzTx/>
              <a:buFontTx/>
              <a:buBlip>
                <a:blip r:embed="rId4"/>
              </a:buBlip>
              <a:defRPr sz="2000" b="1" i="0" u="none" kern="1200" baseline="0">
                <a:solidFill>
                  <a:schemeClr val="tx1"/>
                </a:solidFill>
                <a:latin typeface="+mn-lt"/>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Ø"/>
              <a:defRPr sz="1800" b="1" i="0" u="none" kern="1200" baseline="0">
                <a:solidFill>
                  <a:schemeClr val="tx1"/>
                </a:solidFill>
                <a:latin typeface="+mn-lt"/>
                <a:ea typeface="楷体_GB2312" pitchFamily="49" charset="-122"/>
                <a:cs typeface="+mn-cs"/>
              </a:defRPr>
            </a:lvl4pPr>
            <a:lvl5pPr marL="2057400" lvl="4" indent="-228600" algn="l" defTabSz="914400" rtl="0" eaLnBrk="1" fontAlgn="base" latinLnBrk="0" hangingPunct="1">
              <a:lnSpc>
                <a:spcPct val="100000"/>
              </a:lnSpc>
              <a:spcBef>
                <a:spcPct val="20000"/>
              </a:spcBef>
              <a:spcAft>
                <a:spcPct val="0"/>
              </a:spcAft>
              <a:buSzTx/>
              <a:buFontTx/>
              <a:buChar char="»"/>
              <a:defRPr sz="2000" b="1" i="0" u="none" kern="1200" baseline="0">
                <a:solidFill>
                  <a:schemeClr val="tx1"/>
                </a:solidFill>
                <a:latin typeface="+mn-lt"/>
                <a:ea typeface="楷体_GB2312" pitchFamily="49" charset="-122"/>
                <a:cs typeface="+mn-cs"/>
              </a:defRPr>
            </a:lvl5pPr>
            <a:lvl6pPr marL="2514600" lvl="5"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6pPr>
            <a:lvl7pPr marL="2971800" lvl="6"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7pPr>
            <a:lvl8pPr marL="3429000" lvl="7"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8pPr>
            <a:lvl9pPr marL="3886200" lvl="8"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9pPr>
          </a:lstStyle>
          <a:p>
            <a:r>
              <a:rPr lang="zh-CN" altLang="en-US" dirty="0">
                <a:sym typeface="+mn-ea"/>
              </a:rPr>
              <a:t>子类</a:t>
            </a:r>
            <a:r>
              <a:rPr lang="zh-CN" altLang="en-US" dirty="0">
                <a:solidFill>
                  <a:srgbClr val="FF0000"/>
                </a:solidFill>
                <a:sym typeface="+mn-ea"/>
              </a:rPr>
              <a:t>是否完全</a:t>
            </a:r>
            <a:r>
              <a:rPr lang="zh-CN" altLang="en-US" dirty="0">
                <a:sym typeface="+mn-ea"/>
              </a:rPr>
              <a:t>继承父类的所有方法和属性呢？</a:t>
            </a:r>
            <a:endParaRPr lang="zh-CN" altLang="en-US" dirty="0"/>
          </a:p>
        </p:txBody>
      </p:sp>
      <p:pic>
        <p:nvPicPr>
          <p:cNvPr id="4" name="图片 3" descr="提问"/>
          <p:cNvPicPr>
            <a:picLocks noChangeAspect="1"/>
          </p:cNvPicPr>
          <p:nvPr/>
        </p:nvPicPr>
        <p:blipFill>
          <a:blip r:embed="rId5"/>
          <a:stretch>
            <a:fillRect/>
          </a:stretch>
        </p:blipFill>
        <p:spPr>
          <a:xfrm>
            <a:off x="606425" y="3699510"/>
            <a:ext cx="917575" cy="685165"/>
          </a:xfrm>
          <a:prstGeom prst="rect">
            <a:avLst/>
          </a:prstGeom>
          <a:noFill/>
          <a:ln w="9525">
            <a:noFill/>
          </a:ln>
        </p:spPr>
      </p:pic>
      <p:sp>
        <p:nvSpPr>
          <p:cNvPr id="5" name="文本占位符 474114"/>
          <p:cNvSpPr>
            <a:spLocks noGrp="1"/>
          </p:cNvSpPr>
          <p:nvPr/>
        </p:nvSpPr>
        <p:spPr>
          <a:xfrm>
            <a:off x="606425" y="5494655"/>
            <a:ext cx="7931150" cy="748665"/>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Blip>
                <a:blip r:embed="rId2"/>
              </a:buBlip>
              <a:defRPr sz="28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Blip>
                <a:blip r:embed="rId3"/>
              </a:buBlip>
              <a:defRPr sz="24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1"/>
              </a:buClr>
              <a:buSzTx/>
              <a:buFontTx/>
              <a:buBlip>
                <a:blip r:embed="rId4"/>
              </a:buBlip>
              <a:defRPr sz="2000" b="1" i="0" u="none" kern="1200" baseline="0">
                <a:solidFill>
                  <a:schemeClr val="tx1"/>
                </a:solidFill>
                <a:latin typeface="+mn-lt"/>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Ø"/>
              <a:defRPr sz="1800" b="1" i="0" u="none" kern="1200" baseline="0">
                <a:solidFill>
                  <a:schemeClr val="tx1"/>
                </a:solidFill>
                <a:latin typeface="+mn-lt"/>
                <a:ea typeface="楷体_GB2312" pitchFamily="49" charset="-122"/>
                <a:cs typeface="+mn-cs"/>
              </a:defRPr>
            </a:lvl4pPr>
            <a:lvl5pPr marL="2057400" lvl="4" indent="-228600" algn="l" defTabSz="914400" rtl="0" eaLnBrk="1" fontAlgn="base" latinLnBrk="0" hangingPunct="1">
              <a:lnSpc>
                <a:spcPct val="100000"/>
              </a:lnSpc>
              <a:spcBef>
                <a:spcPct val="20000"/>
              </a:spcBef>
              <a:spcAft>
                <a:spcPct val="0"/>
              </a:spcAft>
              <a:buSzTx/>
              <a:buFontTx/>
              <a:buChar char="»"/>
              <a:defRPr sz="2000" b="1" i="0" u="none" kern="1200" baseline="0">
                <a:solidFill>
                  <a:schemeClr val="tx1"/>
                </a:solidFill>
                <a:latin typeface="+mn-lt"/>
                <a:ea typeface="楷体_GB2312" pitchFamily="49" charset="-122"/>
                <a:cs typeface="+mn-cs"/>
              </a:defRPr>
            </a:lvl5pPr>
            <a:lvl6pPr marL="2514600" lvl="5"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6pPr>
            <a:lvl7pPr marL="2971800" lvl="6"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7pPr>
            <a:lvl8pPr marL="3429000" lvl="7"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8pPr>
            <a:lvl9pPr marL="3886200" lvl="8"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9pPr>
          </a:lstStyle>
          <a:p>
            <a:r>
              <a:rPr lang="zh-CN" altLang="zh-CN" dirty="0">
                <a:solidFill>
                  <a:srgbClr val="FF0000"/>
                </a:solidFill>
              </a:rPr>
              <a:t>这个是说法是不对的  我们接下来要解决这个问题。</a:t>
            </a:r>
          </a:p>
        </p:txBody>
      </p:sp>
      <p:sp>
        <p:nvSpPr>
          <p:cNvPr id="9232" name="AutoShape 8"/>
          <p:cNvSpPr/>
          <p:nvPr/>
        </p:nvSpPr>
        <p:spPr>
          <a:xfrm>
            <a:off x="5034280" y="2696845"/>
            <a:ext cx="3503295" cy="1465070"/>
          </a:xfrm>
          <a:prstGeom prst="wedgeRoundRectCallout">
            <a:avLst>
              <a:gd name="adj1" fmla="val -92486"/>
              <a:gd name="adj2" fmla="val 92640"/>
              <a:gd name="adj3" fmla="val 16667"/>
            </a:avLst>
          </a:prstGeom>
          <a:gradFill rotWithShape="1">
            <a:gsLst>
              <a:gs pos="0">
                <a:srgbClr val="FFFF99"/>
              </a:gs>
              <a:gs pos="100000">
                <a:srgbClr val="FFFFFF"/>
              </a:gs>
            </a:gsLst>
            <a:lin ang="5400000" scaled="1"/>
            <a:tileRect/>
          </a:gradFill>
          <a:ln w="9525" cap="flat" cmpd="sng">
            <a:solidFill>
              <a:srgbClr val="FF9900"/>
            </a:solidFill>
            <a:prstDash val="solid"/>
            <a:miter/>
            <a:headEnd type="none" w="med" len="med"/>
            <a:tailEnd type="none" w="med" len="med"/>
          </a:ln>
          <a:effectLst>
            <a:outerShdw dist="53882" dir="2699999" algn="ctr" rotWithShape="0">
              <a:schemeClr val="bg2">
                <a:alpha val="50000"/>
              </a:schemeClr>
            </a:outerShdw>
          </a:effectLst>
        </p:spPr>
        <p:txBody>
          <a:bodyPr wrap="square" anchor="t" anchorCtr="1">
            <a:spAutoFit/>
          </a:bodyPr>
          <a:lstStyle/>
          <a:p>
            <a:r>
              <a:rPr lang="zh-CN" altLang="en-US" sz="2000" dirty="0">
                <a:latin typeface="Arial" panose="020B0604020202020204" pitchFamily="34" charset="0"/>
                <a:ea typeface="黑体" panose="02010609060101010101" pitchFamily="2" charset="-122"/>
              </a:rPr>
              <a:t>我们所说的完全继承是以子类是否能完全使用父类的方法和属性为标准！继承既是能使用。</a:t>
            </a:r>
          </a:p>
        </p:txBody>
      </p:sp>
      <p:sp>
        <p:nvSpPr>
          <p:cNvPr id="6" name="矩形 5"/>
          <p:cNvSpPr/>
          <p:nvPr/>
        </p:nvSpPr>
        <p:spPr>
          <a:xfrm>
            <a:off x="6032141" y="271642"/>
            <a:ext cx="3102131" cy="584775"/>
          </a:xfrm>
          <a:prstGeom prst="rect">
            <a:avLst/>
          </a:prstGeom>
        </p:spPr>
        <p:txBody>
          <a:bodyPr wrap="none">
            <a:spAutoFit/>
          </a:bodyPr>
          <a:lstStyle/>
          <a:p>
            <a:r>
              <a:rPr lang="en-US" altLang="zh-CN" sz="3200">
                <a:solidFill>
                  <a:schemeClr val="bg1"/>
                </a:solidFill>
                <a:effectLst>
                  <a:outerShdw blurRad="38100" dist="38100" dir="2700000">
                    <a:srgbClr val="FFFFFF"/>
                  </a:outerShdw>
                </a:effectLst>
                <a:ea typeface="宋体" panose="02010600030101010101" pitchFamily="2" charset="-122"/>
              </a:rPr>
              <a:t>Java</a:t>
            </a:r>
            <a:r>
              <a:rPr lang="zh-CN" altLang="en-US" sz="3200">
                <a:solidFill>
                  <a:schemeClr val="bg1"/>
                </a:solidFill>
                <a:effectLst>
                  <a:outerShdw blurRad="38100" dist="38100" dir="2700000">
                    <a:srgbClr val="FFFFFF"/>
                  </a:outerShdw>
                </a:effectLst>
                <a:ea typeface="宋体" panose="02010600030101010101" pitchFamily="2" charset="-122"/>
              </a:rPr>
              <a:t>中的继承性</a:t>
            </a:r>
            <a:endParaRPr lang="zh-CN" altLang="en-US" sz="3200">
              <a:solidFill>
                <a:schemeClr val="bg1"/>
              </a:solidFill>
            </a:endParaRPr>
          </a:p>
        </p:txBody>
      </p:sp>
    </p:spTree>
    <p:extLst>
      <p:ext uri="{BB962C8B-B14F-4D97-AF65-F5344CB8AC3E}">
        <p14:creationId xmlns:p14="http://schemas.microsoft.com/office/powerpoint/2010/main" val="100971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32"/>
                                        </p:tgtEl>
                                        <p:attrNameLst>
                                          <p:attrName>style.visibility</p:attrName>
                                        </p:attrNameLst>
                                      </p:cBhvr>
                                      <p:to>
                                        <p:strVal val="visible"/>
                                      </p:to>
                                    </p:set>
                                    <p:animEffect transition="in" filter="wipe(left)">
                                      <p:cBhvr>
                                        <p:cTn id="7" dur="500"/>
                                        <p:tgtEl>
                                          <p:spTgt spid="923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232"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71681"/>
          <p:cNvSpPr>
            <a:spLocks noGrp="1"/>
          </p:cNvSpPr>
          <p:nvPr>
            <p:ph type="title"/>
          </p:nvPr>
        </p:nvSpPr>
        <p:spPr>
          <a:xfrm>
            <a:off x="632460" y="-71755"/>
            <a:ext cx="8229600" cy="1143000"/>
          </a:xfrm>
        </p:spPr>
        <p:txBody>
          <a:bodyPr anchor="ctr"/>
          <a:lstStyle/>
          <a:p>
            <a:r>
              <a:rPr lang="zh-CN" altLang="en-US" b="1" dirty="0"/>
              <a:t>访问修饰符回顾</a:t>
            </a:r>
            <a:endParaRPr lang="en-US" altLang="zh-CN" b="1"/>
          </a:p>
        </p:txBody>
      </p:sp>
      <p:sp>
        <p:nvSpPr>
          <p:cNvPr id="71683" name="文本占位符 71682"/>
          <p:cNvSpPr>
            <a:spLocks noGrp="1"/>
          </p:cNvSpPr>
          <p:nvPr>
            <p:ph type="body" idx="1"/>
          </p:nvPr>
        </p:nvSpPr>
        <p:spPr>
          <a:xfrm>
            <a:off x="663575" y="1343025"/>
            <a:ext cx="8229600" cy="3238500"/>
          </a:xfrm>
        </p:spPr>
        <p:txBody>
          <a:bodyPr/>
          <a:lstStyle/>
          <a:p>
            <a:pPr>
              <a:lnSpc>
                <a:spcPct val="95000"/>
              </a:lnSpc>
            </a:pPr>
            <a:r>
              <a:rPr lang="zh-CN" altLang="en-US" sz="2400" dirty="0"/>
              <a:t>信息隐藏是 </a:t>
            </a:r>
            <a:r>
              <a:rPr lang="en-US" altLang="zh-CN" sz="2400" dirty="0"/>
              <a:t>OOP </a:t>
            </a:r>
            <a:r>
              <a:rPr lang="zh-CN" altLang="en-US" sz="2400" dirty="0"/>
              <a:t>最重要的功能之一，也是使用访问修饰符的原因</a:t>
            </a:r>
          </a:p>
          <a:p>
            <a:pPr>
              <a:lnSpc>
                <a:spcPct val="95000"/>
              </a:lnSpc>
            </a:pPr>
            <a:r>
              <a:rPr lang="zh-CN" altLang="en-US" sz="2400" dirty="0"/>
              <a:t>信息隐藏的原因包括：</a:t>
            </a:r>
          </a:p>
          <a:p>
            <a:pPr marL="812800" lvl="1" indent="-276225">
              <a:lnSpc>
                <a:spcPct val="95000"/>
              </a:lnSpc>
            </a:pPr>
            <a:r>
              <a:rPr lang="zh-CN" altLang="en-US" dirty="0"/>
              <a:t>对任何实现细节所作的更改不会影响使用该类的代码</a:t>
            </a:r>
          </a:p>
          <a:p>
            <a:pPr marL="812800" lvl="1" indent="-276225">
              <a:lnSpc>
                <a:spcPct val="95000"/>
              </a:lnSpc>
            </a:pPr>
            <a:r>
              <a:rPr lang="zh-CN" altLang="en-US" dirty="0"/>
              <a:t>防止用户意外删除数据</a:t>
            </a:r>
          </a:p>
          <a:p>
            <a:pPr marL="812800" lvl="1" indent="-276225">
              <a:lnSpc>
                <a:spcPct val="95000"/>
              </a:lnSpc>
            </a:pPr>
            <a:r>
              <a:rPr lang="zh-CN" altLang="en-US" dirty="0"/>
              <a:t>此类易于使用</a:t>
            </a:r>
          </a:p>
        </p:txBody>
      </p:sp>
      <p:sp>
        <p:nvSpPr>
          <p:cNvPr id="71685" name="文本框 71684"/>
          <p:cNvSpPr txBox="1"/>
          <p:nvPr/>
        </p:nvSpPr>
        <p:spPr>
          <a:xfrm>
            <a:off x="3203575" y="3844925"/>
            <a:ext cx="2768600" cy="396875"/>
          </a:xfrm>
          <a:prstGeom prst="rect">
            <a:avLst/>
          </a:prstGeom>
          <a:noFill/>
          <a:ln w="9525">
            <a:noFill/>
          </a:ln>
        </p:spPr>
        <p:txBody>
          <a:bodyPr>
            <a:spAutoFit/>
          </a:bodyPr>
          <a:lstStyle/>
          <a:p>
            <a:pPr>
              <a:spcBef>
                <a:spcPct val="50000"/>
              </a:spcBef>
            </a:pPr>
            <a:r>
              <a:rPr lang="en-US" altLang="zh-CN" sz="2000" b="1" dirty="0">
                <a:solidFill>
                  <a:schemeClr val="bg1"/>
                </a:solidFill>
                <a:latin typeface="Arial" panose="020B0604020202020204" pitchFamily="34" charset="0"/>
              </a:rPr>
              <a:t>       </a:t>
            </a:r>
            <a:r>
              <a:rPr lang="zh-CN" altLang="en-US" sz="2000" b="1" dirty="0">
                <a:solidFill>
                  <a:schemeClr val="bg1"/>
                </a:solidFill>
                <a:latin typeface="Arial" panose="020B0604020202020204" pitchFamily="34" charset="0"/>
              </a:rPr>
              <a:t>访问修饰符</a:t>
            </a:r>
          </a:p>
        </p:txBody>
      </p:sp>
      <p:sp>
        <p:nvSpPr>
          <p:cNvPr id="71687" name="直接连接符 71686"/>
          <p:cNvSpPr/>
          <p:nvPr/>
        </p:nvSpPr>
        <p:spPr>
          <a:xfrm>
            <a:off x="1403350" y="5229225"/>
            <a:ext cx="6553200" cy="0"/>
          </a:xfrm>
          <a:prstGeom prst="line">
            <a:avLst/>
          </a:prstGeom>
          <a:ln w="19050" cap="flat" cmpd="sng">
            <a:solidFill>
              <a:schemeClr val="tx1"/>
            </a:solidFill>
            <a:prstDash val="solid"/>
            <a:headEnd type="none" w="med" len="med"/>
            <a:tailEnd type="none" w="med" len="med"/>
          </a:ln>
        </p:spPr>
      </p:sp>
      <p:sp>
        <p:nvSpPr>
          <p:cNvPr id="71688" name="直接连接符 71687"/>
          <p:cNvSpPr/>
          <p:nvPr/>
        </p:nvSpPr>
        <p:spPr>
          <a:xfrm>
            <a:off x="1403350" y="5229225"/>
            <a:ext cx="0" cy="360363"/>
          </a:xfrm>
          <a:prstGeom prst="line">
            <a:avLst/>
          </a:prstGeom>
          <a:ln w="19050" cap="flat" cmpd="sng">
            <a:solidFill>
              <a:schemeClr val="tx1"/>
            </a:solidFill>
            <a:prstDash val="solid"/>
            <a:headEnd type="none" w="med" len="med"/>
            <a:tailEnd type="triangle" w="med" len="med"/>
          </a:ln>
        </p:spPr>
      </p:sp>
      <p:sp>
        <p:nvSpPr>
          <p:cNvPr id="71689" name="直接连接符 71688"/>
          <p:cNvSpPr/>
          <p:nvPr/>
        </p:nvSpPr>
        <p:spPr>
          <a:xfrm>
            <a:off x="3635375" y="5229225"/>
            <a:ext cx="0" cy="360363"/>
          </a:xfrm>
          <a:prstGeom prst="line">
            <a:avLst/>
          </a:prstGeom>
          <a:ln w="19050" cap="flat" cmpd="sng">
            <a:solidFill>
              <a:schemeClr val="tx1"/>
            </a:solidFill>
            <a:prstDash val="solid"/>
            <a:headEnd type="none" w="med" len="med"/>
            <a:tailEnd type="triangle" w="med" len="med"/>
          </a:ln>
        </p:spPr>
      </p:sp>
      <p:sp>
        <p:nvSpPr>
          <p:cNvPr id="71690" name="直接连接符 71689"/>
          <p:cNvSpPr/>
          <p:nvPr/>
        </p:nvSpPr>
        <p:spPr>
          <a:xfrm>
            <a:off x="5651500" y="5229225"/>
            <a:ext cx="0" cy="360363"/>
          </a:xfrm>
          <a:prstGeom prst="line">
            <a:avLst/>
          </a:prstGeom>
          <a:ln w="19050" cap="flat" cmpd="sng">
            <a:solidFill>
              <a:schemeClr val="tx1"/>
            </a:solidFill>
            <a:prstDash val="solid"/>
            <a:headEnd type="none" w="med" len="med"/>
            <a:tailEnd type="triangle" w="med" len="med"/>
          </a:ln>
        </p:spPr>
      </p:sp>
      <p:sp>
        <p:nvSpPr>
          <p:cNvPr id="71691" name="直接连接符 71690"/>
          <p:cNvSpPr/>
          <p:nvPr/>
        </p:nvSpPr>
        <p:spPr>
          <a:xfrm flipV="1">
            <a:off x="4572000" y="4510088"/>
            <a:ext cx="0" cy="719137"/>
          </a:xfrm>
          <a:prstGeom prst="line">
            <a:avLst/>
          </a:prstGeom>
          <a:ln w="19050" cap="flat" cmpd="sng">
            <a:solidFill>
              <a:schemeClr val="tx1"/>
            </a:solidFill>
            <a:prstDash val="solid"/>
            <a:headEnd type="none" w="med" len="med"/>
            <a:tailEnd type="none" w="med" len="med"/>
          </a:ln>
        </p:spPr>
      </p:sp>
      <p:sp>
        <p:nvSpPr>
          <p:cNvPr id="71701" name="直接连接符 71700"/>
          <p:cNvSpPr/>
          <p:nvPr/>
        </p:nvSpPr>
        <p:spPr>
          <a:xfrm>
            <a:off x="7956550" y="5229225"/>
            <a:ext cx="0" cy="360363"/>
          </a:xfrm>
          <a:prstGeom prst="line">
            <a:avLst/>
          </a:prstGeom>
          <a:ln w="19050" cap="flat" cmpd="sng">
            <a:solidFill>
              <a:schemeClr val="tx1"/>
            </a:solidFill>
            <a:prstDash val="solid"/>
            <a:headEnd type="none" w="med" len="med"/>
            <a:tailEnd type="triangle" w="med" len="med"/>
          </a:ln>
        </p:spPr>
      </p:sp>
      <p:grpSp>
        <p:nvGrpSpPr>
          <p:cNvPr id="71720" name="组合 71719"/>
          <p:cNvGrpSpPr/>
          <p:nvPr/>
        </p:nvGrpSpPr>
        <p:grpSpPr>
          <a:xfrm>
            <a:off x="3132138" y="3933825"/>
            <a:ext cx="2881312" cy="647700"/>
            <a:chOff x="2109" y="2296"/>
            <a:chExt cx="1587" cy="409"/>
          </a:xfrm>
        </p:grpSpPr>
        <p:sp>
          <p:nvSpPr>
            <p:cNvPr id="71706" name="矩形 71705"/>
            <p:cNvSpPr/>
            <p:nvPr/>
          </p:nvSpPr>
          <p:spPr>
            <a:xfrm>
              <a:off x="2109" y="2296"/>
              <a:ext cx="1587" cy="409"/>
            </a:xfrm>
            <a:prstGeom prst="rect">
              <a:avLst/>
            </a:prstGeom>
            <a:gradFill rotWithShape="1">
              <a:gsLst>
                <a:gs pos="0">
                  <a:srgbClr val="6D249A"/>
                </a:gs>
                <a:gs pos="100000">
                  <a:srgbClr val="BCB0E6"/>
                </a:gs>
              </a:gsLst>
              <a:path path="rect">
                <a:fillToRect r="100000" b="100000"/>
              </a:path>
              <a:tileRect/>
            </a:gradFill>
            <a:ln w="9525" cap="flat" cmpd="sng">
              <a:solidFill>
                <a:schemeClr val="tx1"/>
              </a:solidFill>
              <a:prstDash val="solid"/>
              <a:miter/>
              <a:headEnd type="none" w="med" len="med"/>
              <a:tailEnd type="none" w="med" len="med"/>
            </a:ln>
            <a:effectLst>
              <a:prstShdw prst="shdw13" dist="109250" dir="19467739">
                <a:schemeClr val="bg2">
                  <a:alpha val="50000"/>
                </a:schemeClr>
              </a:prstShdw>
            </a:effectLst>
          </p:spPr>
          <p:txBody>
            <a:bodyPr/>
            <a:lstStyle/>
            <a:p>
              <a:endParaRPr lang="zh-CN" altLang="en-US"/>
            </a:p>
          </p:txBody>
        </p:sp>
        <p:sp>
          <p:nvSpPr>
            <p:cNvPr id="71707" name="文本框 71706"/>
            <p:cNvSpPr txBox="1"/>
            <p:nvPr/>
          </p:nvSpPr>
          <p:spPr>
            <a:xfrm>
              <a:off x="2276" y="2296"/>
              <a:ext cx="1287" cy="328"/>
            </a:xfrm>
            <a:prstGeom prst="rect">
              <a:avLst/>
            </a:prstGeom>
            <a:noFill/>
            <a:ln w="9525">
              <a:noFill/>
            </a:ln>
            <a:effectLst>
              <a:outerShdw dist="40161" dir="1106096" algn="ctr" rotWithShape="0">
                <a:schemeClr val="tx1"/>
              </a:outerShdw>
            </a:effectLst>
          </p:spPr>
          <p:txBody>
            <a:bodyPr>
              <a:spAutoFit/>
            </a:bodyPr>
            <a:lstStyle/>
            <a:p>
              <a:pPr marL="342900" indent="-342900" algn="ctr">
                <a:spcBef>
                  <a:spcPct val="50000"/>
                </a:spcBef>
              </a:pPr>
              <a:r>
                <a:rPr lang="zh-CN" altLang="en-US" sz="2800" b="1" dirty="0">
                  <a:solidFill>
                    <a:schemeClr val="bg1"/>
                  </a:solidFill>
                  <a:latin typeface="Arial" panose="020B0604020202020204" pitchFamily="34" charset="0"/>
                  <a:ea typeface="黑体" panose="02010609060101010101" pitchFamily="2" charset="-122"/>
                </a:rPr>
                <a:t>访问修饰符</a:t>
              </a:r>
              <a:endParaRPr lang="zh-CN" altLang="en-US" sz="2800" b="1">
                <a:solidFill>
                  <a:schemeClr val="bg1"/>
                </a:solidFill>
                <a:latin typeface="Arial" panose="020B0604020202020204" pitchFamily="34" charset="0"/>
                <a:ea typeface="黑体" panose="02010609060101010101" pitchFamily="2" charset="-122"/>
              </a:endParaRPr>
            </a:p>
          </p:txBody>
        </p:sp>
      </p:grpSp>
      <p:grpSp>
        <p:nvGrpSpPr>
          <p:cNvPr id="71708" name="组合 71707"/>
          <p:cNvGrpSpPr/>
          <p:nvPr/>
        </p:nvGrpSpPr>
        <p:grpSpPr>
          <a:xfrm>
            <a:off x="684213" y="5589588"/>
            <a:ext cx="1655762" cy="574675"/>
            <a:chOff x="975" y="2568"/>
            <a:chExt cx="1905" cy="556"/>
          </a:xfrm>
        </p:grpSpPr>
        <p:sp>
          <p:nvSpPr>
            <p:cNvPr id="71709" name="矩形 71708"/>
            <p:cNvSpPr/>
            <p:nvPr/>
          </p:nvSpPr>
          <p:spPr>
            <a:xfrm>
              <a:off x="975" y="2568"/>
              <a:ext cx="1905" cy="556"/>
            </a:xfrm>
            <a:prstGeom prst="rect">
              <a:avLst/>
            </a:prstGeom>
            <a:gradFill rotWithShape="1">
              <a:gsLst>
                <a:gs pos="0">
                  <a:srgbClr val="FFFFFF"/>
                </a:gs>
                <a:gs pos="100000">
                  <a:schemeClr val="accent1"/>
                </a:gs>
              </a:gsLst>
              <a:lin ang="18900000" scaled="1"/>
              <a:tileRect/>
            </a:gradFill>
            <a:ln w="12700" cap="flat" cmpd="sng">
              <a:solidFill>
                <a:schemeClr val="tx1"/>
              </a:solidFill>
              <a:prstDash val="solid"/>
              <a:miter/>
              <a:headEnd type="none" w="med" len="med"/>
              <a:tailEnd type="none" w="med" len="med"/>
            </a:ln>
            <a:effectLst>
              <a:outerShdw dist="81320" dir="3080411" algn="ctr" rotWithShape="0">
                <a:srgbClr val="808080">
                  <a:alpha val="50000"/>
                </a:srgbClr>
              </a:outerShdw>
            </a:effectLst>
          </p:spPr>
          <p:txBody>
            <a:bodyPr/>
            <a:lstStyle/>
            <a:p>
              <a:endParaRPr lang="zh-CN" altLang="en-US"/>
            </a:p>
          </p:txBody>
        </p:sp>
        <p:sp>
          <p:nvSpPr>
            <p:cNvPr id="71710" name="文本框 71709"/>
            <p:cNvSpPr txBox="1"/>
            <p:nvPr/>
          </p:nvSpPr>
          <p:spPr>
            <a:xfrm>
              <a:off x="1096" y="2613"/>
              <a:ext cx="1663" cy="442"/>
            </a:xfrm>
            <a:prstGeom prst="rect">
              <a:avLst/>
            </a:prstGeom>
            <a:noFill/>
            <a:ln w="9525">
              <a:noFill/>
            </a:ln>
          </p:spPr>
          <p:txBody>
            <a:bodyPr>
              <a:spAutoFit/>
            </a:bodyPr>
            <a:lstStyle/>
            <a:p>
              <a:pPr algn="ctr">
                <a:spcBef>
                  <a:spcPct val="50000"/>
                </a:spcBef>
              </a:pPr>
              <a:r>
                <a:rPr lang="en-US" altLang="zh-CN" sz="2400">
                  <a:latin typeface="Arial" panose="020B0604020202020204" pitchFamily="34" charset="0"/>
                </a:rPr>
                <a:t>private</a:t>
              </a:r>
              <a:endParaRPr lang="en-US" altLang="zh-CN" sz="2400">
                <a:latin typeface="Arial" panose="020B0604020202020204" pitchFamily="34" charset="0"/>
                <a:ea typeface="黑体" panose="02010609060101010101" pitchFamily="2" charset="-122"/>
              </a:endParaRPr>
            </a:p>
          </p:txBody>
        </p:sp>
      </p:grpSp>
      <p:grpSp>
        <p:nvGrpSpPr>
          <p:cNvPr id="71711" name="组合 71710"/>
          <p:cNvGrpSpPr/>
          <p:nvPr/>
        </p:nvGrpSpPr>
        <p:grpSpPr>
          <a:xfrm>
            <a:off x="2828925" y="5589588"/>
            <a:ext cx="1887538" cy="576262"/>
            <a:chOff x="975" y="2568"/>
            <a:chExt cx="1905" cy="556"/>
          </a:xfrm>
        </p:grpSpPr>
        <p:sp>
          <p:nvSpPr>
            <p:cNvPr id="71712" name="矩形 71711"/>
            <p:cNvSpPr/>
            <p:nvPr/>
          </p:nvSpPr>
          <p:spPr>
            <a:xfrm>
              <a:off x="975" y="2568"/>
              <a:ext cx="1905" cy="556"/>
            </a:xfrm>
            <a:prstGeom prst="rect">
              <a:avLst/>
            </a:prstGeom>
            <a:gradFill rotWithShape="1">
              <a:gsLst>
                <a:gs pos="0">
                  <a:srgbClr val="FFFFFF"/>
                </a:gs>
                <a:gs pos="100000">
                  <a:schemeClr val="accent1"/>
                </a:gs>
              </a:gsLst>
              <a:lin ang="18900000" scaled="1"/>
              <a:tileRect/>
            </a:gradFill>
            <a:ln w="12700" cap="flat" cmpd="sng">
              <a:solidFill>
                <a:schemeClr val="tx1"/>
              </a:solidFill>
              <a:prstDash val="solid"/>
              <a:miter/>
              <a:headEnd type="none" w="med" len="med"/>
              <a:tailEnd type="none" w="med" len="med"/>
            </a:ln>
            <a:effectLst>
              <a:outerShdw dist="81320" dir="3080411" algn="ctr" rotWithShape="0">
                <a:srgbClr val="808080">
                  <a:alpha val="50000"/>
                </a:srgbClr>
              </a:outerShdw>
            </a:effectLst>
          </p:spPr>
          <p:txBody>
            <a:bodyPr/>
            <a:lstStyle/>
            <a:p>
              <a:endParaRPr lang="zh-CN" altLang="en-US"/>
            </a:p>
          </p:txBody>
        </p:sp>
        <p:sp>
          <p:nvSpPr>
            <p:cNvPr id="71713" name="文本框 71712"/>
            <p:cNvSpPr txBox="1"/>
            <p:nvPr/>
          </p:nvSpPr>
          <p:spPr>
            <a:xfrm>
              <a:off x="1097" y="2612"/>
              <a:ext cx="1661" cy="442"/>
            </a:xfrm>
            <a:prstGeom prst="rect">
              <a:avLst/>
            </a:prstGeom>
            <a:noFill/>
            <a:ln w="9525">
              <a:noFill/>
            </a:ln>
          </p:spPr>
          <p:txBody>
            <a:bodyPr>
              <a:spAutoFit/>
            </a:bodyPr>
            <a:lstStyle/>
            <a:p>
              <a:pPr algn="ctr">
                <a:spcBef>
                  <a:spcPct val="50000"/>
                </a:spcBef>
              </a:pPr>
              <a:r>
                <a:rPr lang="en-US" altLang="zh-CN" sz="2400">
                  <a:latin typeface="Arial" panose="020B0604020202020204" pitchFamily="34" charset="0"/>
                </a:rPr>
                <a:t>protected</a:t>
              </a:r>
            </a:p>
          </p:txBody>
        </p:sp>
      </p:grpSp>
      <p:grpSp>
        <p:nvGrpSpPr>
          <p:cNvPr id="71714" name="组合 71713"/>
          <p:cNvGrpSpPr/>
          <p:nvPr/>
        </p:nvGrpSpPr>
        <p:grpSpPr>
          <a:xfrm>
            <a:off x="5148263" y="5589588"/>
            <a:ext cx="1511300" cy="576262"/>
            <a:chOff x="975" y="2568"/>
            <a:chExt cx="1905" cy="556"/>
          </a:xfrm>
        </p:grpSpPr>
        <p:sp>
          <p:nvSpPr>
            <p:cNvPr id="71715" name="矩形 71714"/>
            <p:cNvSpPr/>
            <p:nvPr/>
          </p:nvSpPr>
          <p:spPr>
            <a:xfrm>
              <a:off x="975" y="2568"/>
              <a:ext cx="1905" cy="556"/>
            </a:xfrm>
            <a:prstGeom prst="rect">
              <a:avLst/>
            </a:prstGeom>
            <a:gradFill rotWithShape="1">
              <a:gsLst>
                <a:gs pos="0">
                  <a:srgbClr val="FFFFFF"/>
                </a:gs>
                <a:gs pos="100000">
                  <a:schemeClr val="accent1"/>
                </a:gs>
              </a:gsLst>
              <a:lin ang="18900000" scaled="1"/>
              <a:tileRect/>
            </a:gradFill>
            <a:ln w="12700" cap="flat" cmpd="sng">
              <a:solidFill>
                <a:schemeClr val="tx1"/>
              </a:solidFill>
              <a:prstDash val="solid"/>
              <a:miter/>
              <a:headEnd type="none" w="med" len="med"/>
              <a:tailEnd type="none" w="med" len="med"/>
            </a:ln>
            <a:effectLst>
              <a:outerShdw dist="81320" dir="3080411" algn="ctr" rotWithShape="0">
                <a:srgbClr val="808080">
                  <a:alpha val="50000"/>
                </a:srgbClr>
              </a:outerShdw>
            </a:effectLst>
          </p:spPr>
          <p:txBody>
            <a:bodyPr/>
            <a:lstStyle/>
            <a:p>
              <a:endParaRPr lang="zh-CN" altLang="en-US"/>
            </a:p>
          </p:txBody>
        </p:sp>
        <p:sp>
          <p:nvSpPr>
            <p:cNvPr id="71716" name="文本框 71715"/>
            <p:cNvSpPr txBox="1"/>
            <p:nvPr/>
          </p:nvSpPr>
          <p:spPr>
            <a:xfrm>
              <a:off x="1095" y="2612"/>
              <a:ext cx="1665" cy="442"/>
            </a:xfrm>
            <a:prstGeom prst="rect">
              <a:avLst/>
            </a:prstGeom>
            <a:noFill/>
            <a:ln w="9525">
              <a:noFill/>
            </a:ln>
          </p:spPr>
          <p:txBody>
            <a:bodyPr>
              <a:spAutoFit/>
            </a:bodyPr>
            <a:lstStyle/>
            <a:p>
              <a:pPr algn="ctr">
                <a:spcBef>
                  <a:spcPct val="50000"/>
                </a:spcBef>
              </a:pPr>
              <a:r>
                <a:rPr lang="en-US" altLang="zh-CN" sz="2400">
                  <a:latin typeface="Arial" panose="020B0604020202020204" pitchFamily="34" charset="0"/>
                  <a:ea typeface="黑体" panose="02010609060101010101" pitchFamily="2" charset="-122"/>
                </a:rPr>
                <a:t>public</a:t>
              </a:r>
            </a:p>
          </p:txBody>
        </p:sp>
      </p:grpSp>
      <p:grpSp>
        <p:nvGrpSpPr>
          <p:cNvPr id="71717" name="组合 71716"/>
          <p:cNvGrpSpPr/>
          <p:nvPr/>
        </p:nvGrpSpPr>
        <p:grpSpPr>
          <a:xfrm>
            <a:off x="7092950" y="5589588"/>
            <a:ext cx="1511300" cy="576262"/>
            <a:chOff x="975" y="2568"/>
            <a:chExt cx="1905" cy="556"/>
          </a:xfrm>
        </p:grpSpPr>
        <p:sp>
          <p:nvSpPr>
            <p:cNvPr id="71718" name="矩形 71717"/>
            <p:cNvSpPr/>
            <p:nvPr/>
          </p:nvSpPr>
          <p:spPr>
            <a:xfrm>
              <a:off x="975" y="2568"/>
              <a:ext cx="1905" cy="556"/>
            </a:xfrm>
            <a:prstGeom prst="rect">
              <a:avLst/>
            </a:prstGeom>
            <a:gradFill rotWithShape="1">
              <a:gsLst>
                <a:gs pos="0">
                  <a:srgbClr val="FFFFFF"/>
                </a:gs>
                <a:gs pos="100000">
                  <a:schemeClr val="accent1"/>
                </a:gs>
              </a:gsLst>
              <a:lin ang="18900000" scaled="1"/>
              <a:tileRect/>
            </a:gradFill>
            <a:ln w="12700" cap="flat" cmpd="sng">
              <a:solidFill>
                <a:schemeClr val="tx1"/>
              </a:solidFill>
              <a:prstDash val="solid"/>
              <a:miter/>
              <a:headEnd type="none" w="med" len="med"/>
              <a:tailEnd type="none" w="med" len="med"/>
            </a:ln>
            <a:effectLst>
              <a:outerShdw dist="81320" dir="3080411" algn="ctr" rotWithShape="0">
                <a:srgbClr val="808080">
                  <a:alpha val="50000"/>
                </a:srgbClr>
              </a:outerShdw>
            </a:effectLst>
          </p:spPr>
          <p:txBody>
            <a:bodyPr/>
            <a:lstStyle/>
            <a:p>
              <a:endParaRPr lang="zh-CN" altLang="en-US"/>
            </a:p>
          </p:txBody>
        </p:sp>
        <p:sp>
          <p:nvSpPr>
            <p:cNvPr id="71719" name="文本框 71718"/>
            <p:cNvSpPr txBox="1"/>
            <p:nvPr/>
          </p:nvSpPr>
          <p:spPr>
            <a:xfrm>
              <a:off x="1095" y="2612"/>
              <a:ext cx="1665" cy="442"/>
            </a:xfrm>
            <a:prstGeom prst="rect">
              <a:avLst/>
            </a:prstGeom>
            <a:noFill/>
            <a:ln w="9525">
              <a:noFill/>
            </a:ln>
          </p:spPr>
          <p:txBody>
            <a:bodyPr>
              <a:spAutoFit/>
            </a:bodyPr>
            <a:lstStyle/>
            <a:p>
              <a:pPr algn="ctr">
                <a:spcBef>
                  <a:spcPct val="50000"/>
                </a:spcBef>
              </a:pPr>
              <a:r>
                <a:rPr lang="zh-CN" altLang="en-US" sz="2400" dirty="0">
                  <a:latin typeface="Arial" panose="020B0604020202020204" pitchFamily="34" charset="0"/>
                  <a:ea typeface="黑体" panose="02010609060101010101" pitchFamily="2" charset="-122"/>
                </a:rPr>
                <a:t>默认</a:t>
              </a:r>
            </a:p>
          </p:txBody>
        </p:sp>
      </p:grpSp>
    </p:spTree>
    <p:extLst>
      <p:ext uri="{BB962C8B-B14F-4D97-AF65-F5344CB8AC3E}">
        <p14:creationId xmlns:p14="http://schemas.microsoft.com/office/powerpoint/2010/main" val="167539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1000" fill="hold"/>
                                        <p:tgtEl>
                                          <p:spTgt spid="7168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7168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71683">
                                            <p:txEl>
                                              <p:pRg st="1" end="1"/>
                                            </p:txEl>
                                          </p:spTgt>
                                        </p:tgtEl>
                                        <p:attrNameLst>
                                          <p:attrName>style.visibility</p:attrName>
                                        </p:attrNameLst>
                                      </p:cBhvr>
                                      <p:to>
                                        <p:strVal val="visible"/>
                                      </p:to>
                                    </p:set>
                                    <p:anim calcmode="lin" valueType="num">
                                      <p:cBhvr additive="base">
                                        <p:cTn id="12" dur="500" fill="hold"/>
                                        <p:tgtEl>
                                          <p:spTgt spid="7168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168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 presetClass="entr" presetSubtype="8" fill="hold" nodeType="afterEffect">
                                  <p:stCondLst>
                                    <p:cond delay="0"/>
                                  </p:stCondLst>
                                  <p:childTnLst>
                                    <p:set>
                                      <p:cBhvr>
                                        <p:cTn id="16" dur="1" fill="hold">
                                          <p:stCondLst>
                                            <p:cond delay="0"/>
                                          </p:stCondLst>
                                        </p:cTn>
                                        <p:tgtEl>
                                          <p:spTgt spid="71683">
                                            <p:txEl>
                                              <p:pRg st="2" end="2"/>
                                            </p:txEl>
                                          </p:spTgt>
                                        </p:tgtEl>
                                        <p:attrNameLst>
                                          <p:attrName>style.visibility</p:attrName>
                                        </p:attrNameLst>
                                      </p:cBhvr>
                                      <p:to>
                                        <p:strVal val="visible"/>
                                      </p:to>
                                    </p:set>
                                    <p:anim calcmode="lin" valueType="num">
                                      <p:cBhvr additive="base">
                                        <p:cTn id="17" dur="500" fill="hold"/>
                                        <p:tgtEl>
                                          <p:spTgt spid="7168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168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2" presetClass="entr" presetSubtype="8" fill="hold" nodeType="afterEffect">
                                  <p:stCondLst>
                                    <p:cond delay="0"/>
                                  </p:stCondLst>
                                  <p:childTnLst>
                                    <p:set>
                                      <p:cBhvr>
                                        <p:cTn id="21" dur="1" fill="hold">
                                          <p:stCondLst>
                                            <p:cond delay="0"/>
                                          </p:stCondLst>
                                        </p:cTn>
                                        <p:tgtEl>
                                          <p:spTgt spid="71683">
                                            <p:txEl>
                                              <p:pRg st="3" end="3"/>
                                            </p:txEl>
                                          </p:spTgt>
                                        </p:tgtEl>
                                        <p:attrNameLst>
                                          <p:attrName>style.visibility</p:attrName>
                                        </p:attrNameLst>
                                      </p:cBhvr>
                                      <p:to>
                                        <p:strVal val="visible"/>
                                      </p:to>
                                    </p:set>
                                    <p:anim calcmode="lin" valueType="num">
                                      <p:cBhvr additive="base">
                                        <p:cTn id="22" dur="500" fill="hold"/>
                                        <p:tgtEl>
                                          <p:spTgt spid="7168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7168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2" presetClass="entr" presetSubtype="8" fill="hold" nodeType="afterEffect">
                                  <p:stCondLst>
                                    <p:cond delay="0"/>
                                  </p:stCondLst>
                                  <p:childTnLst>
                                    <p:set>
                                      <p:cBhvr>
                                        <p:cTn id="26" dur="1" fill="hold">
                                          <p:stCondLst>
                                            <p:cond delay="0"/>
                                          </p:stCondLst>
                                        </p:cTn>
                                        <p:tgtEl>
                                          <p:spTgt spid="71683">
                                            <p:txEl>
                                              <p:pRg st="4" end="4"/>
                                            </p:txEl>
                                          </p:spTgt>
                                        </p:tgtEl>
                                        <p:attrNameLst>
                                          <p:attrName>style.visibility</p:attrName>
                                        </p:attrNameLst>
                                      </p:cBhvr>
                                      <p:to>
                                        <p:strVal val="visible"/>
                                      </p:to>
                                    </p:set>
                                    <p:anim calcmode="lin" valueType="num">
                                      <p:cBhvr additive="base">
                                        <p:cTn id="27" dur="500" fill="hold"/>
                                        <p:tgtEl>
                                          <p:spTgt spid="7168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16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2" presetClass="entr" presetSubtype="1" fill="hold" nodeType="clickEffect">
                                  <p:stCondLst>
                                    <p:cond delay="0"/>
                                  </p:stCondLst>
                                  <p:childTnLst>
                                    <p:set>
                                      <p:cBhvr>
                                        <p:cTn id="32" dur="1" fill="hold">
                                          <p:stCondLst>
                                            <p:cond delay="0"/>
                                          </p:stCondLst>
                                        </p:cTn>
                                        <p:tgtEl>
                                          <p:spTgt spid="71720"/>
                                        </p:tgtEl>
                                        <p:attrNameLst>
                                          <p:attrName>style.visibility</p:attrName>
                                        </p:attrNameLst>
                                      </p:cBhvr>
                                      <p:to>
                                        <p:strVal val="visible"/>
                                      </p:to>
                                    </p:set>
                                    <p:animEffect transition="in" filter="slide(fromTop)">
                                      <p:cBhvr>
                                        <p:cTn id="33" dur="1000"/>
                                        <p:tgtEl>
                                          <p:spTgt spid="71720"/>
                                        </p:tgtEl>
                                      </p:cBhvr>
                                    </p:animEffect>
                                  </p:childTnLst>
                                </p:cTn>
                              </p:par>
                            </p:childTnLst>
                          </p:cTn>
                        </p:par>
                        <p:par>
                          <p:cTn id="34" fill="hold">
                            <p:stCondLst>
                              <p:cond delay="1000"/>
                            </p:stCondLst>
                            <p:childTnLst>
                              <p:par>
                                <p:cTn id="35" presetID="22" presetClass="entr" presetSubtype="1" fill="hold" nodeType="afterEffect">
                                  <p:stCondLst>
                                    <p:cond delay="0"/>
                                  </p:stCondLst>
                                  <p:childTnLst>
                                    <p:set>
                                      <p:cBhvr>
                                        <p:cTn id="36" dur="1" fill="hold">
                                          <p:stCondLst>
                                            <p:cond delay="0"/>
                                          </p:stCondLst>
                                        </p:cTn>
                                        <p:tgtEl>
                                          <p:spTgt spid="71691"/>
                                        </p:tgtEl>
                                        <p:attrNameLst>
                                          <p:attrName>style.visibility</p:attrName>
                                        </p:attrNameLst>
                                      </p:cBhvr>
                                      <p:to>
                                        <p:strVal val="visible"/>
                                      </p:to>
                                    </p:set>
                                    <p:animEffect transition="in" filter="wipe(up)">
                                      <p:cBhvr>
                                        <p:cTn id="37" dur="1000"/>
                                        <p:tgtEl>
                                          <p:spTgt spid="71691"/>
                                        </p:tgtEl>
                                      </p:cBhvr>
                                    </p:animEffect>
                                  </p:childTnLst>
                                </p:cTn>
                              </p:par>
                            </p:childTnLst>
                          </p:cTn>
                        </p:par>
                        <p:par>
                          <p:cTn id="38" fill="hold">
                            <p:stCondLst>
                              <p:cond delay="2000"/>
                            </p:stCondLst>
                            <p:childTnLst>
                              <p:par>
                                <p:cTn id="39" presetID="22" presetClass="entr" presetSubtype="8" fill="hold" nodeType="afterEffect">
                                  <p:stCondLst>
                                    <p:cond delay="0"/>
                                  </p:stCondLst>
                                  <p:childTnLst>
                                    <p:set>
                                      <p:cBhvr>
                                        <p:cTn id="40" dur="1" fill="hold">
                                          <p:stCondLst>
                                            <p:cond delay="0"/>
                                          </p:stCondLst>
                                        </p:cTn>
                                        <p:tgtEl>
                                          <p:spTgt spid="71687"/>
                                        </p:tgtEl>
                                        <p:attrNameLst>
                                          <p:attrName>style.visibility</p:attrName>
                                        </p:attrNameLst>
                                      </p:cBhvr>
                                      <p:to>
                                        <p:strVal val="visible"/>
                                      </p:to>
                                    </p:set>
                                    <p:animEffect transition="in" filter="wipe(left)">
                                      <p:cBhvr>
                                        <p:cTn id="41" dur="1000"/>
                                        <p:tgtEl>
                                          <p:spTgt spid="71687"/>
                                        </p:tgtEl>
                                      </p:cBhvr>
                                    </p:animEffect>
                                  </p:childTnLst>
                                </p:cTn>
                              </p:par>
                            </p:childTnLst>
                          </p:cTn>
                        </p:par>
                        <p:par>
                          <p:cTn id="42" fill="hold">
                            <p:stCondLst>
                              <p:cond delay="3000"/>
                            </p:stCondLst>
                            <p:childTnLst>
                              <p:par>
                                <p:cTn id="43" presetID="22" presetClass="entr" presetSubtype="1" fill="hold" nodeType="afterEffect">
                                  <p:stCondLst>
                                    <p:cond delay="0"/>
                                  </p:stCondLst>
                                  <p:childTnLst>
                                    <p:set>
                                      <p:cBhvr>
                                        <p:cTn id="44" dur="1" fill="hold">
                                          <p:stCondLst>
                                            <p:cond delay="0"/>
                                          </p:stCondLst>
                                        </p:cTn>
                                        <p:tgtEl>
                                          <p:spTgt spid="71688"/>
                                        </p:tgtEl>
                                        <p:attrNameLst>
                                          <p:attrName>style.visibility</p:attrName>
                                        </p:attrNameLst>
                                      </p:cBhvr>
                                      <p:to>
                                        <p:strVal val="visible"/>
                                      </p:to>
                                    </p:set>
                                    <p:animEffect transition="in" filter="wipe(up)">
                                      <p:cBhvr>
                                        <p:cTn id="45" dur="1000"/>
                                        <p:tgtEl>
                                          <p:spTgt spid="71688"/>
                                        </p:tgtEl>
                                      </p:cBhvr>
                                    </p:animEffect>
                                  </p:childTnLst>
                                </p:cTn>
                              </p:par>
                              <p:par>
                                <p:cTn id="46" presetID="22" presetClass="entr" presetSubtype="1" fill="hold" nodeType="withEffect">
                                  <p:stCondLst>
                                    <p:cond delay="0"/>
                                  </p:stCondLst>
                                  <p:childTnLst>
                                    <p:set>
                                      <p:cBhvr>
                                        <p:cTn id="47" dur="1" fill="hold">
                                          <p:stCondLst>
                                            <p:cond delay="0"/>
                                          </p:stCondLst>
                                        </p:cTn>
                                        <p:tgtEl>
                                          <p:spTgt spid="71689"/>
                                        </p:tgtEl>
                                        <p:attrNameLst>
                                          <p:attrName>style.visibility</p:attrName>
                                        </p:attrNameLst>
                                      </p:cBhvr>
                                      <p:to>
                                        <p:strVal val="visible"/>
                                      </p:to>
                                    </p:set>
                                    <p:animEffect transition="in" filter="wipe(up)">
                                      <p:cBhvr>
                                        <p:cTn id="48" dur="1000"/>
                                        <p:tgtEl>
                                          <p:spTgt spid="71689"/>
                                        </p:tgtEl>
                                      </p:cBhvr>
                                    </p:animEffect>
                                  </p:childTnLst>
                                </p:cTn>
                              </p:par>
                              <p:par>
                                <p:cTn id="49" presetID="22" presetClass="entr" presetSubtype="1" fill="hold" nodeType="withEffect">
                                  <p:stCondLst>
                                    <p:cond delay="0"/>
                                  </p:stCondLst>
                                  <p:childTnLst>
                                    <p:set>
                                      <p:cBhvr>
                                        <p:cTn id="50" dur="1" fill="hold">
                                          <p:stCondLst>
                                            <p:cond delay="0"/>
                                          </p:stCondLst>
                                        </p:cTn>
                                        <p:tgtEl>
                                          <p:spTgt spid="71690"/>
                                        </p:tgtEl>
                                        <p:attrNameLst>
                                          <p:attrName>style.visibility</p:attrName>
                                        </p:attrNameLst>
                                      </p:cBhvr>
                                      <p:to>
                                        <p:strVal val="visible"/>
                                      </p:to>
                                    </p:set>
                                    <p:animEffect transition="in" filter="wipe(up)">
                                      <p:cBhvr>
                                        <p:cTn id="51" dur="1000"/>
                                        <p:tgtEl>
                                          <p:spTgt spid="71690"/>
                                        </p:tgtEl>
                                      </p:cBhvr>
                                    </p:animEffect>
                                  </p:childTnLst>
                                </p:cTn>
                              </p:par>
                              <p:par>
                                <p:cTn id="52" presetID="22" presetClass="entr" presetSubtype="1" fill="hold" nodeType="withEffect">
                                  <p:stCondLst>
                                    <p:cond delay="0"/>
                                  </p:stCondLst>
                                  <p:childTnLst>
                                    <p:set>
                                      <p:cBhvr>
                                        <p:cTn id="53" dur="1" fill="hold">
                                          <p:stCondLst>
                                            <p:cond delay="0"/>
                                          </p:stCondLst>
                                        </p:cTn>
                                        <p:tgtEl>
                                          <p:spTgt spid="71701"/>
                                        </p:tgtEl>
                                        <p:attrNameLst>
                                          <p:attrName>style.visibility</p:attrName>
                                        </p:attrNameLst>
                                      </p:cBhvr>
                                      <p:to>
                                        <p:strVal val="visible"/>
                                      </p:to>
                                    </p:set>
                                    <p:animEffect transition="in" filter="wipe(up)">
                                      <p:cBhvr>
                                        <p:cTn id="54" dur="1000"/>
                                        <p:tgtEl>
                                          <p:spTgt spid="71701"/>
                                        </p:tgtEl>
                                      </p:cBhvr>
                                    </p:animEffect>
                                  </p:childTnLst>
                                </p:cTn>
                              </p:par>
                            </p:childTnLst>
                          </p:cTn>
                        </p:par>
                        <p:par>
                          <p:cTn id="55" fill="hold">
                            <p:stCondLst>
                              <p:cond delay="4000"/>
                            </p:stCondLst>
                            <p:childTnLst>
                              <p:par>
                                <p:cTn id="56" presetID="12" presetClass="entr" presetSubtype="4" fill="hold" nodeType="afterEffect">
                                  <p:stCondLst>
                                    <p:cond delay="0"/>
                                  </p:stCondLst>
                                  <p:childTnLst>
                                    <p:set>
                                      <p:cBhvr>
                                        <p:cTn id="57" dur="1" fill="hold">
                                          <p:stCondLst>
                                            <p:cond delay="0"/>
                                          </p:stCondLst>
                                        </p:cTn>
                                        <p:tgtEl>
                                          <p:spTgt spid="71708"/>
                                        </p:tgtEl>
                                        <p:attrNameLst>
                                          <p:attrName>style.visibility</p:attrName>
                                        </p:attrNameLst>
                                      </p:cBhvr>
                                      <p:to>
                                        <p:strVal val="visible"/>
                                      </p:to>
                                    </p:set>
                                    <p:animEffect transition="in" filter="slide(fromBottom)">
                                      <p:cBhvr>
                                        <p:cTn id="58" dur="500"/>
                                        <p:tgtEl>
                                          <p:spTgt spid="71708"/>
                                        </p:tgtEl>
                                      </p:cBhvr>
                                    </p:animEffect>
                                  </p:childTnLst>
                                </p:cTn>
                              </p:par>
                              <p:par>
                                <p:cTn id="59" presetID="12" presetClass="entr" presetSubtype="4" fill="hold" nodeType="withEffect">
                                  <p:stCondLst>
                                    <p:cond delay="0"/>
                                  </p:stCondLst>
                                  <p:childTnLst>
                                    <p:set>
                                      <p:cBhvr>
                                        <p:cTn id="60" dur="1" fill="hold">
                                          <p:stCondLst>
                                            <p:cond delay="0"/>
                                          </p:stCondLst>
                                        </p:cTn>
                                        <p:tgtEl>
                                          <p:spTgt spid="71711"/>
                                        </p:tgtEl>
                                        <p:attrNameLst>
                                          <p:attrName>style.visibility</p:attrName>
                                        </p:attrNameLst>
                                      </p:cBhvr>
                                      <p:to>
                                        <p:strVal val="visible"/>
                                      </p:to>
                                    </p:set>
                                    <p:animEffect transition="in" filter="slide(fromBottom)">
                                      <p:cBhvr>
                                        <p:cTn id="61" dur="500"/>
                                        <p:tgtEl>
                                          <p:spTgt spid="71711"/>
                                        </p:tgtEl>
                                      </p:cBhvr>
                                    </p:animEffect>
                                  </p:childTnLst>
                                </p:cTn>
                              </p:par>
                              <p:par>
                                <p:cTn id="62" presetID="12" presetClass="entr" presetSubtype="4" fill="hold" nodeType="withEffect">
                                  <p:stCondLst>
                                    <p:cond delay="0"/>
                                  </p:stCondLst>
                                  <p:childTnLst>
                                    <p:set>
                                      <p:cBhvr>
                                        <p:cTn id="63" dur="1" fill="hold">
                                          <p:stCondLst>
                                            <p:cond delay="0"/>
                                          </p:stCondLst>
                                        </p:cTn>
                                        <p:tgtEl>
                                          <p:spTgt spid="71714"/>
                                        </p:tgtEl>
                                        <p:attrNameLst>
                                          <p:attrName>style.visibility</p:attrName>
                                        </p:attrNameLst>
                                      </p:cBhvr>
                                      <p:to>
                                        <p:strVal val="visible"/>
                                      </p:to>
                                    </p:set>
                                    <p:animEffect transition="in" filter="slide(fromBottom)">
                                      <p:cBhvr>
                                        <p:cTn id="64" dur="500"/>
                                        <p:tgtEl>
                                          <p:spTgt spid="71714"/>
                                        </p:tgtEl>
                                      </p:cBhvr>
                                    </p:animEffect>
                                  </p:childTnLst>
                                </p:cTn>
                              </p:par>
                              <p:par>
                                <p:cTn id="65" presetID="12" presetClass="entr" presetSubtype="4" fill="hold" nodeType="withEffect">
                                  <p:stCondLst>
                                    <p:cond delay="0"/>
                                  </p:stCondLst>
                                  <p:childTnLst>
                                    <p:set>
                                      <p:cBhvr>
                                        <p:cTn id="66" dur="1" fill="hold">
                                          <p:stCondLst>
                                            <p:cond delay="0"/>
                                          </p:stCondLst>
                                        </p:cTn>
                                        <p:tgtEl>
                                          <p:spTgt spid="71717"/>
                                        </p:tgtEl>
                                        <p:attrNameLst>
                                          <p:attrName>style.visibility</p:attrName>
                                        </p:attrNameLst>
                                      </p:cBhvr>
                                      <p:to>
                                        <p:strVal val="visible"/>
                                      </p:to>
                                    </p:set>
                                    <p:animEffect transition="in" filter="slide(fromBottom)">
                                      <p:cBhvr>
                                        <p:cTn id="67" dur="500"/>
                                        <p:tgtEl>
                                          <p:spTgt spid="71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72705"/>
          <p:cNvSpPr>
            <a:spLocks noGrp="1"/>
          </p:cNvSpPr>
          <p:nvPr>
            <p:ph type="title"/>
          </p:nvPr>
        </p:nvSpPr>
        <p:spPr>
          <a:xfrm>
            <a:off x="755650" y="0"/>
            <a:ext cx="8229600" cy="1143000"/>
          </a:xfrm>
        </p:spPr>
        <p:txBody>
          <a:bodyPr anchor="ctr"/>
          <a:lstStyle/>
          <a:p>
            <a:r>
              <a:rPr lang="zh-CN" altLang="en-US" b="1" dirty="0"/>
              <a:t>访问修饰符</a:t>
            </a:r>
            <a:r>
              <a:rPr lang="zh-CN" altLang="en-US" dirty="0"/>
              <a:t> </a:t>
            </a:r>
            <a:endParaRPr lang="en-US" altLang="zh-CN"/>
          </a:p>
        </p:txBody>
      </p:sp>
      <p:grpSp>
        <p:nvGrpSpPr>
          <p:cNvPr id="72743" name="组合 72742"/>
          <p:cNvGrpSpPr/>
          <p:nvPr/>
        </p:nvGrpSpPr>
        <p:grpSpPr>
          <a:xfrm>
            <a:off x="1330325" y="1412875"/>
            <a:ext cx="2520950" cy="2016125"/>
            <a:chOff x="838" y="890"/>
            <a:chExt cx="1588" cy="1270"/>
          </a:xfrm>
        </p:grpSpPr>
        <p:sp>
          <p:nvSpPr>
            <p:cNvPr id="72742" name="流程图: 多文档 72741"/>
            <p:cNvSpPr/>
            <p:nvPr/>
          </p:nvSpPr>
          <p:spPr>
            <a:xfrm>
              <a:off x="839" y="890"/>
              <a:ext cx="1587" cy="1270"/>
            </a:xfrm>
            <a:prstGeom prst="flowChartMultidocument">
              <a:avLst/>
            </a:prstGeom>
            <a:gradFill rotWithShape="1">
              <a:gsLst>
                <a:gs pos="0">
                  <a:srgbClr val="BEFF07"/>
                </a:gs>
                <a:gs pos="100000">
                  <a:schemeClr val="bg1"/>
                </a:gs>
              </a:gsLst>
              <a:path path="rect">
                <a:fillToRect r="100000" b="100000"/>
              </a:path>
              <a:tileRect/>
            </a:gradFill>
            <a:ln w="9525" cap="flat" cmpd="sng">
              <a:solidFill>
                <a:schemeClr val="tx1"/>
              </a:solidFill>
              <a:prstDash val="solid"/>
              <a:miter/>
              <a:headEnd type="none" w="med" len="med"/>
              <a:tailEnd type="none" w="med" len="med"/>
            </a:ln>
          </p:spPr>
          <p:txBody>
            <a:bodyPr/>
            <a:lstStyle/>
            <a:p>
              <a:endParaRPr lang="zh-CN" altLang="en-US"/>
            </a:p>
          </p:txBody>
        </p:sp>
        <p:sp>
          <p:nvSpPr>
            <p:cNvPr id="72741" name="文本框 72740"/>
            <p:cNvSpPr txBox="1"/>
            <p:nvPr/>
          </p:nvSpPr>
          <p:spPr>
            <a:xfrm>
              <a:off x="838" y="1207"/>
              <a:ext cx="1316" cy="680"/>
            </a:xfrm>
            <a:prstGeom prst="rect">
              <a:avLst/>
            </a:prstGeom>
            <a:noFill/>
            <a:ln w="9525">
              <a:noFill/>
            </a:ln>
          </p:spPr>
          <p:txBody>
            <a:bodyPr anchor="ctr"/>
            <a:lstStyle/>
            <a:p>
              <a:pPr algn="ctr">
                <a:spcBef>
                  <a:spcPct val="50000"/>
                </a:spcBef>
              </a:pPr>
              <a:r>
                <a:rPr lang="zh-CN" altLang="en-US" sz="2000" b="1" dirty="0">
                  <a:latin typeface="Arial" panose="020B0604020202020204" pitchFamily="34" charset="0"/>
                  <a:ea typeface="黑体" panose="02010609060101010101" pitchFamily="2" charset="-122"/>
                </a:rPr>
                <a:t>该类或非该类均可访问</a:t>
              </a:r>
              <a:endParaRPr lang="zh-CN" altLang="en-US" sz="2000" b="1">
                <a:latin typeface="Arial" panose="020B0604020202020204" pitchFamily="34" charset="0"/>
                <a:ea typeface="黑体" panose="02010609060101010101" pitchFamily="2" charset="-122"/>
              </a:endParaRPr>
            </a:p>
          </p:txBody>
        </p:sp>
      </p:grpSp>
      <p:grpSp>
        <p:nvGrpSpPr>
          <p:cNvPr id="72740" name="组合 72739"/>
          <p:cNvGrpSpPr/>
          <p:nvPr/>
        </p:nvGrpSpPr>
        <p:grpSpPr>
          <a:xfrm>
            <a:off x="1476375" y="1312863"/>
            <a:ext cx="1727200" cy="531812"/>
            <a:chOff x="2290" y="981"/>
            <a:chExt cx="998" cy="408"/>
          </a:xfrm>
        </p:grpSpPr>
        <p:sp>
          <p:nvSpPr>
            <p:cNvPr id="72738" name="矩形 72737"/>
            <p:cNvSpPr/>
            <p:nvPr/>
          </p:nvSpPr>
          <p:spPr>
            <a:xfrm>
              <a:off x="2290" y="981"/>
              <a:ext cx="998" cy="408"/>
            </a:xfrm>
            <a:prstGeom prst="rect">
              <a:avLst/>
            </a:prstGeom>
            <a:gradFill rotWithShape="1">
              <a:gsLst>
                <a:gs pos="0">
                  <a:srgbClr val="FFFFFF"/>
                </a:gs>
                <a:gs pos="100000">
                  <a:srgbClr val="99FF33"/>
                </a:gs>
              </a:gsLst>
              <a:path path="shape">
                <a:fillToRect l="50000" t="50000" r="50000" b="50000"/>
              </a:path>
              <a:tileRect/>
            </a:gradFill>
            <a:ln w="9525" cap="flat" cmpd="sng">
              <a:solidFill>
                <a:schemeClr val="tx1"/>
              </a:solidFill>
              <a:prstDash val="solid"/>
              <a:miter/>
              <a:headEnd type="none" w="med" len="med"/>
              <a:tailEnd type="none" w="med" len="med"/>
            </a:ln>
            <a:effectLst>
              <a:outerShdw dist="81320" dir="3080411" algn="ctr" rotWithShape="0">
                <a:schemeClr val="bg2">
                  <a:alpha val="50000"/>
                </a:schemeClr>
              </a:outerShdw>
            </a:effectLst>
          </p:spPr>
          <p:txBody>
            <a:bodyPr/>
            <a:lstStyle/>
            <a:p>
              <a:endParaRPr lang="zh-CN" altLang="en-US"/>
            </a:p>
          </p:txBody>
        </p:sp>
        <p:sp>
          <p:nvSpPr>
            <p:cNvPr id="72739" name="文本框 72738"/>
            <p:cNvSpPr txBox="1"/>
            <p:nvPr/>
          </p:nvSpPr>
          <p:spPr>
            <a:xfrm>
              <a:off x="2336" y="1026"/>
              <a:ext cx="862" cy="351"/>
            </a:xfrm>
            <a:prstGeom prst="rect">
              <a:avLst/>
            </a:prstGeom>
            <a:noFill/>
            <a:ln w="9525">
              <a:noFill/>
            </a:ln>
          </p:spPr>
          <p:txBody>
            <a:bodyPr>
              <a:spAutoFit/>
            </a:bodyPr>
            <a:lstStyle/>
            <a:p>
              <a:pPr algn="ctr">
                <a:spcBef>
                  <a:spcPct val="50000"/>
                </a:spcBef>
              </a:pPr>
              <a:r>
                <a:rPr lang="en-US" altLang="zh-CN" sz="2400" b="1">
                  <a:latin typeface="Arial" panose="020B0604020202020204" pitchFamily="34" charset="0"/>
                </a:rPr>
                <a:t>public</a:t>
              </a:r>
            </a:p>
          </p:txBody>
        </p:sp>
      </p:grpSp>
      <p:grpSp>
        <p:nvGrpSpPr>
          <p:cNvPr id="72744" name="组合 72743"/>
          <p:cNvGrpSpPr/>
          <p:nvPr/>
        </p:nvGrpSpPr>
        <p:grpSpPr>
          <a:xfrm>
            <a:off x="5148263" y="1412875"/>
            <a:ext cx="2520950" cy="2016125"/>
            <a:chOff x="838" y="890"/>
            <a:chExt cx="1588" cy="1270"/>
          </a:xfrm>
        </p:grpSpPr>
        <p:sp>
          <p:nvSpPr>
            <p:cNvPr id="72745" name="流程图: 多文档 72744"/>
            <p:cNvSpPr/>
            <p:nvPr/>
          </p:nvSpPr>
          <p:spPr>
            <a:xfrm>
              <a:off x="839" y="890"/>
              <a:ext cx="1587" cy="1270"/>
            </a:xfrm>
            <a:prstGeom prst="flowChartMultidocument">
              <a:avLst/>
            </a:prstGeom>
            <a:gradFill rotWithShape="1">
              <a:gsLst>
                <a:gs pos="0">
                  <a:srgbClr val="FFCC00">
                    <a:alpha val="86000"/>
                  </a:srgbClr>
                </a:gs>
                <a:gs pos="100000">
                  <a:schemeClr val="bg1"/>
                </a:gs>
              </a:gsLst>
              <a:path path="rect">
                <a:fillToRect r="100000" b="100000"/>
              </a:path>
              <a:tileRect/>
            </a:gradFill>
            <a:ln w="9525" cap="flat" cmpd="sng">
              <a:solidFill>
                <a:schemeClr val="tx1"/>
              </a:solidFill>
              <a:prstDash val="solid"/>
              <a:miter/>
              <a:headEnd type="none" w="med" len="med"/>
              <a:tailEnd type="none" w="med" len="med"/>
            </a:ln>
          </p:spPr>
          <p:txBody>
            <a:bodyPr/>
            <a:lstStyle/>
            <a:p>
              <a:endParaRPr lang="zh-CN" altLang="en-US"/>
            </a:p>
          </p:txBody>
        </p:sp>
        <p:sp>
          <p:nvSpPr>
            <p:cNvPr id="72746" name="文本框 72745"/>
            <p:cNvSpPr txBox="1"/>
            <p:nvPr/>
          </p:nvSpPr>
          <p:spPr>
            <a:xfrm>
              <a:off x="838" y="1207"/>
              <a:ext cx="1316" cy="680"/>
            </a:xfrm>
            <a:prstGeom prst="rect">
              <a:avLst/>
            </a:prstGeom>
            <a:noFill/>
            <a:ln w="9525">
              <a:noFill/>
            </a:ln>
          </p:spPr>
          <p:txBody>
            <a:bodyPr anchor="ctr"/>
            <a:lstStyle/>
            <a:p>
              <a:pPr algn="ctr">
                <a:spcBef>
                  <a:spcPct val="50000"/>
                </a:spcBef>
              </a:pPr>
              <a:r>
                <a:rPr lang="zh-CN" altLang="en-US" sz="2000" b="1" dirty="0">
                  <a:latin typeface="Arial" panose="020B0604020202020204" pitchFamily="34" charset="0"/>
                  <a:ea typeface="黑体" panose="02010609060101010101" pitchFamily="2" charset="-122"/>
                </a:rPr>
                <a:t>只有该类可以访问</a:t>
              </a:r>
              <a:endParaRPr lang="zh-CN" altLang="en-US" sz="2000" b="1">
                <a:latin typeface="Arial" panose="020B0604020202020204" pitchFamily="34" charset="0"/>
                <a:ea typeface="黑体" panose="02010609060101010101" pitchFamily="2" charset="-122"/>
              </a:endParaRPr>
            </a:p>
          </p:txBody>
        </p:sp>
      </p:grpSp>
      <p:grpSp>
        <p:nvGrpSpPr>
          <p:cNvPr id="72747" name="组合 72746"/>
          <p:cNvGrpSpPr/>
          <p:nvPr/>
        </p:nvGrpSpPr>
        <p:grpSpPr>
          <a:xfrm>
            <a:off x="5289550" y="1296988"/>
            <a:ext cx="1727200" cy="574675"/>
            <a:chOff x="2290" y="981"/>
            <a:chExt cx="998" cy="408"/>
          </a:xfrm>
        </p:grpSpPr>
        <p:sp>
          <p:nvSpPr>
            <p:cNvPr id="72748" name="矩形 72747"/>
            <p:cNvSpPr/>
            <p:nvPr/>
          </p:nvSpPr>
          <p:spPr>
            <a:xfrm>
              <a:off x="2290" y="981"/>
              <a:ext cx="998" cy="408"/>
            </a:xfrm>
            <a:prstGeom prst="rect">
              <a:avLst/>
            </a:prstGeom>
            <a:gradFill rotWithShape="1">
              <a:gsLst>
                <a:gs pos="0">
                  <a:srgbClr val="FFFFFF"/>
                </a:gs>
                <a:gs pos="100000">
                  <a:srgbClr val="FFCC00"/>
                </a:gs>
              </a:gsLst>
              <a:path path="shape">
                <a:fillToRect l="50000" t="50000" r="50000" b="50000"/>
              </a:path>
              <a:tileRect/>
            </a:gradFill>
            <a:ln w="9525" cap="flat" cmpd="sng">
              <a:solidFill>
                <a:schemeClr val="tx1"/>
              </a:solidFill>
              <a:prstDash val="solid"/>
              <a:miter/>
              <a:headEnd type="none" w="med" len="med"/>
              <a:tailEnd type="none" w="med" len="med"/>
            </a:ln>
            <a:effectLst>
              <a:outerShdw dist="81320" dir="3080411" algn="ctr" rotWithShape="0">
                <a:schemeClr val="bg2">
                  <a:alpha val="50000"/>
                </a:schemeClr>
              </a:outerShdw>
            </a:effectLst>
          </p:spPr>
          <p:txBody>
            <a:bodyPr/>
            <a:lstStyle/>
            <a:p>
              <a:endParaRPr lang="zh-CN" altLang="en-US"/>
            </a:p>
          </p:txBody>
        </p:sp>
        <p:sp>
          <p:nvSpPr>
            <p:cNvPr id="72749" name="文本框 72748"/>
            <p:cNvSpPr txBox="1"/>
            <p:nvPr/>
          </p:nvSpPr>
          <p:spPr>
            <a:xfrm>
              <a:off x="2336" y="1026"/>
              <a:ext cx="862" cy="325"/>
            </a:xfrm>
            <a:prstGeom prst="rect">
              <a:avLst/>
            </a:prstGeom>
            <a:noFill/>
            <a:ln w="9525">
              <a:noFill/>
            </a:ln>
          </p:spPr>
          <p:txBody>
            <a:bodyPr>
              <a:spAutoFit/>
            </a:bodyPr>
            <a:lstStyle/>
            <a:p>
              <a:pPr algn="ctr">
                <a:spcBef>
                  <a:spcPct val="50000"/>
                </a:spcBef>
              </a:pPr>
              <a:r>
                <a:rPr lang="en-US" altLang="zh-CN" sz="2400" b="1">
                  <a:latin typeface="Arial" panose="020B0604020202020204" pitchFamily="34" charset="0"/>
                </a:rPr>
                <a:t>private</a:t>
              </a:r>
            </a:p>
          </p:txBody>
        </p:sp>
      </p:grpSp>
      <p:grpSp>
        <p:nvGrpSpPr>
          <p:cNvPr id="72750" name="组合 72749"/>
          <p:cNvGrpSpPr/>
          <p:nvPr/>
        </p:nvGrpSpPr>
        <p:grpSpPr>
          <a:xfrm>
            <a:off x="5146675" y="4221163"/>
            <a:ext cx="2520950" cy="2016125"/>
            <a:chOff x="838" y="890"/>
            <a:chExt cx="1588" cy="1270"/>
          </a:xfrm>
        </p:grpSpPr>
        <p:sp>
          <p:nvSpPr>
            <p:cNvPr id="72751" name="流程图: 多文档 72750"/>
            <p:cNvSpPr/>
            <p:nvPr/>
          </p:nvSpPr>
          <p:spPr>
            <a:xfrm>
              <a:off x="839" y="890"/>
              <a:ext cx="1587" cy="1270"/>
            </a:xfrm>
            <a:prstGeom prst="flowChartMultidocument">
              <a:avLst/>
            </a:prstGeom>
            <a:gradFill rotWithShape="1">
              <a:gsLst>
                <a:gs pos="0">
                  <a:srgbClr val="73C1DD">
                    <a:alpha val="86000"/>
                  </a:srgbClr>
                </a:gs>
                <a:gs pos="100000">
                  <a:schemeClr val="bg1"/>
                </a:gs>
              </a:gsLst>
              <a:path path="rect">
                <a:fillToRect r="100000" b="100000"/>
              </a:path>
              <a:tileRect/>
            </a:gradFill>
            <a:ln w="9525" cap="flat" cmpd="sng">
              <a:solidFill>
                <a:schemeClr val="tx1"/>
              </a:solidFill>
              <a:prstDash val="solid"/>
              <a:miter/>
              <a:headEnd type="none" w="med" len="med"/>
              <a:tailEnd type="none" w="med" len="med"/>
            </a:ln>
          </p:spPr>
          <p:txBody>
            <a:bodyPr/>
            <a:lstStyle/>
            <a:p>
              <a:endParaRPr lang="zh-CN" altLang="en-US"/>
            </a:p>
          </p:txBody>
        </p:sp>
        <p:sp>
          <p:nvSpPr>
            <p:cNvPr id="72752" name="文本框 72751"/>
            <p:cNvSpPr txBox="1"/>
            <p:nvPr/>
          </p:nvSpPr>
          <p:spPr>
            <a:xfrm>
              <a:off x="838" y="1207"/>
              <a:ext cx="1316" cy="680"/>
            </a:xfrm>
            <a:prstGeom prst="rect">
              <a:avLst/>
            </a:prstGeom>
            <a:noFill/>
            <a:ln w="9525">
              <a:noFill/>
            </a:ln>
          </p:spPr>
          <p:txBody>
            <a:bodyPr anchor="ctr"/>
            <a:lstStyle/>
            <a:p>
              <a:pPr algn="ctr">
                <a:spcBef>
                  <a:spcPct val="50000"/>
                </a:spcBef>
              </a:pPr>
              <a:r>
                <a:rPr lang="zh-CN" altLang="en-US" sz="2000" b="1" dirty="0">
                  <a:latin typeface="Arial" panose="020B0604020202020204" pitchFamily="34" charset="0"/>
                  <a:ea typeface="黑体" panose="02010609060101010101" pitchFamily="2" charset="-122"/>
                </a:rPr>
                <a:t>相同数据包中的类可以访问</a:t>
              </a:r>
              <a:endParaRPr lang="zh-CN" altLang="en-US" sz="2000" b="1">
                <a:latin typeface="黑体" panose="02010609060101010101" pitchFamily="2" charset="-122"/>
                <a:ea typeface="黑体" panose="02010609060101010101" pitchFamily="2" charset="-122"/>
              </a:endParaRPr>
            </a:p>
          </p:txBody>
        </p:sp>
      </p:grpSp>
      <p:grpSp>
        <p:nvGrpSpPr>
          <p:cNvPr id="72756" name="组合 72755"/>
          <p:cNvGrpSpPr/>
          <p:nvPr/>
        </p:nvGrpSpPr>
        <p:grpSpPr>
          <a:xfrm>
            <a:off x="5292725" y="4076700"/>
            <a:ext cx="1727200" cy="574675"/>
            <a:chOff x="2290" y="981"/>
            <a:chExt cx="998" cy="408"/>
          </a:xfrm>
        </p:grpSpPr>
        <p:sp>
          <p:nvSpPr>
            <p:cNvPr id="72757" name="矩形 72756"/>
            <p:cNvSpPr/>
            <p:nvPr/>
          </p:nvSpPr>
          <p:spPr>
            <a:xfrm>
              <a:off x="2290" y="981"/>
              <a:ext cx="998" cy="408"/>
            </a:xfrm>
            <a:prstGeom prst="rect">
              <a:avLst/>
            </a:prstGeom>
            <a:gradFill rotWithShape="1">
              <a:gsLst>
                <a:gs pos="0">
                  <a:schemeClr val="bg1"/>
                </a:gs>
                <a:gs pos="100000">
                  <a:srgbClr val="66CCFF"/>
                </a:gs>
              </a:gsLst>
              <a:path path="shape">
                <a:fillToRect l="50000" t="50000" r="50000" b="50000"/>
              </a:path>
              <a:tileRect/>
            </a:gradFill>
            <a:ln w="9525" cap="flat" cmpd="sng">
              <a:solidFill>
                <a:schemeClr val="tx1"/>
              </a:solidFill>
              <a:prstDash val="solid"/>
              <a:miter/>
              <a:headEnd type="none" w="med" len="med"/>
              <a:tailEnd type="none" w="med" len="med"/>
            </a:ln>
            <a:effectLst>
              <a:outerShdw dist="81320" dir="3080411" algn="ctr" rotWithShape="0">
                <a:schemeClr val="bg2">
                  <a:alpha val="50000"/>
                </a:schemeClr>
              </a:outerShdw>
            </a:effectLst>
          </p:spPr>
          <p:txBody>
            <a:bodyPr wrap="none" anchor="ctr"/>
            <a:lstStyle/>
            <a:p>
              <a:pPr algn="ctr"/>
              <a:endParaRPr dirty="0">
                <a:latin typeface="Arial" panose="020B0604020202020204" pitchFamily="34" charset="0"/>
                <a:ea typeface="黑体" panose="02010609060101010101" pitchFamily="2" charset="-122"/>
              </a:endParaRPr>
            </a:p>
          </p:txBody>
        </p:sp>
        <p:sp>
          <p:nvSpPr>
            <p:cNvPr id="72758" name="文本框 72757"/>
            <p:cNvSpPr txBox="1"/>
            <p:nvPr/>
          </p:nvSpPr>
          <p:spPr>
            <a:xfrm>
              <a:off x="2336" y="1026"/>
              <a:ext cx="862" cy="325"/>
            </a:xfrm>
            <a:prstGeom prst="rect">
              <a:avLst/>
            </a:prstGeom>
            <a:noFill/>
            <a:ln w="9525">
              <a:noFill/>
            </a:ln>
          </p:spPr>
          <p:txBody>
            <a:bodyPr>
              <a:spAutoFit/>
            </a:bodyPr>
            <a:lstStyle/>
            <a:p>
              <a:pPr algn="ctr">
                <a:spcBef>
                  <a:spcPct val="50000"/>
                </a:spcBef>
              </a:pPr>
              <a:r>
                <a:rPr lang="zh-CN" altLang="en-US" sz="2400" b="1" dirty="0">
                  <a:latin typeface="Arial" panose="020B0604020202020204" pitchFamily="34" charset="0"/>
                </a:rPr>
                <a:t>默认</a:t>
              </a:r>
            </a:p>
          </p:txBody>
        </p:sp>
      </p:grpSp>
      <p:grpSp>
        <p:nvGrpSpPr>
          <p:cNvPr id="72759" name="组合 72758"/>
          <p:cNvGrpSpPr/>
          <p:nvPr/>
        </p:nvGrpSpPr>
        <p:grpSpPr>
          <a:xfrm>
            <a:off x="1349375" y="4149725"/>
            <a:ext cx="2520950" cy="2016125"/>
            <a:chOff x="838" y="890"/>
            <a:chExt cx="1588" cy="1270"/>
          </a:xfrm>
        </p:grpSpPr>
        <p:sp>
          <p:nvSpPr>
            <p:cNvPr id="72760" name="流程图: 多文档 72759"/>
            <p:cNvSpPr/>
            <p:nvPr/>
          </p:nvSpPr>
          <p:spPr>
            <a:xfrm>
              <a:off x="839" y="890"/>
              <a:ext cx="1587" cy="1270"/>
            </a:xfrm>
            <a:prstGeom prst="flowChartMultidocument">
              <a:avLst/>
            </a:prstGeom>
            <a:gradFill rotWithShape="1">
              <a:gsLst>
                <a:gs pos="0">
                  <a:srgbClr val="CCCCFF"/>
                </a:gs>
                <a:gs pos="100000">
                  <a:schemeClr val="bg1"/>
                </a:gs>
              </a:gsLst>
              <a:path path="rect">
                <a:fillToRect r="100000" b="100000"/>
              </a:path>
              <a:tileRect/>
            </a:gradFill>
            <a:ln w="9525" cap="flat" cmpd="sng">
              <a:solidFill>
                <a:schemeClr val="tx1"/>
              </a:solidFill>
              <a:prstDash val="solid"/>
              <a:miter/>
              <a:headEnd type="none" w="med" len="med"/>
              <a:tailEnd type="none" w="med" len="med"/>
            </a:ln>
          </p:spPr>
          <p:txBody>
            <a:bodyPr/>
            <a:lstStyle/>
            <a:p>
              <a:endParaRPr lang="zh-CN" altLang="en-US"/>
            </a:p>
          </p:txBody>
        </p:sp>
        <p:sp>
          <p:nvSpPr>
            <p:cNvPr id="72761" name="文本框 72760"/>
            <p:cNvSpPr txBox="1"/>
            <p:nvPr/>
          </p:nvSpPr>
          <p:spPr>
            <a:xfrm>
              <a:off x="838" y="1207"/>
              <a:ext cx="1316" cy="680"/>
            </a:xfrm>
            <a:prstGeom prst="rect">
              <a:avLst/>
            </a:prstGeom>
            <a:noFill/>
            <a:ln w="9525">
              <a:noFill/>
            </a:ln>
          </p:spPr>
          <p:txBody>
            <a:bodyPr anchor="ctr"/>
            <a:lstStyle/>
            <a:p>
              <a:pPr algn="ctr">
                <a:spcBef>
                  <a:spcPct val="50000"/>
                </a:spcBef>
              </a:pPr>
              <a:r>
                <a:rPr lang="zh-CN" altLang="en-US" sz="2000" b="1" dirty="0">
                  <a:latin typeface="Arial" panose="020B0604020202020204" pitchFamily="34" charset="0"/>
                  <a:ea typeface="黑体" panose="02010609060101010101" pitchFamily="2" charset="-122"/>
                </a:rPr>
                <a:t>该</a:t>
              </a:r>
              <a:r>
                <a:rPr lang="zh-CN" altLang="en-US" sz="2000" b="1" dirty="0">
                  <a:solidFill>
                    <a:srgbClr val="FF0000"/>
                  </a:solidFill>
                  <a:latin typeface="Arial" panose="020B0604020202020204" pitchFamily="34" charset="0"/>
                  <a:ea typeface="黑体" panose="02010609060101010101" pitchFamily="2" charset="-122"/>
                </a:rPr>
                <a:t>类及其子类</a:t>
              </a:r>
              <a:r>
                <a:rPr lang="zh-CN" altLang="en-US" sz="2000" b="1" dirty="0">
                  <a:latin typeface="Arial" panose="020B0604020202020204" pitchFamily="34" charset="0"/>
                  <a:ea typeface="黑体" panose="02010609060101010101" pitchFamily="2" charset="-122"/>
                </a:rPr>
                <a:t>的成员可以访问，同一个包中的类也可访问</a:t>
              </a:r>
              <a:endParaRPr lang="zh-CN" altLang="en-US" sz="2000" b="1" dirty="0">
                <a:latin typeface="黑体" panose="02010609060101010101" pitchFamily="2" charset="-122"/>
                <a:ea typeface="黑体" panose="02010609060101010101" pitchFamily="2" charset="-122"/>
              </a:endParaRPr>
            </a:p>
          </p:txBody>
        </p:sp>
      </p:grpSp>
      <p:grpSp>
        <p:nvGrpSpPr>
          <p:cNvPr id="72765" name="组合 72764"/>
          <p:cNvGrpSpPr/>
          <p:nvPr/>
        </p:nvGrpSpPr>
        <p:grpSpPr>
          <a:xfrm>
            <a:off x="1514475" y="4032250"/>
            <a:ext cx="1762125" cy="574675"/>
            <a:chOff x="930" y="2568"/>
            <a:chExt cx="1110" cy="362"/>
          </a:xfrm>
        </p:grpSpPr>
        <p:sp>
          <p:nvSpPr>
            <p:cNvPr id="72763" name="矩形 72762"/>
            <p:cNvSpPr/>
            <p:nvPr/>
          </p:nvSpPr>
          <p:spPr>
            <a:xfrm>
              <a:off x="930" y="2568"/>
              <a:ext cx="1110" cy="362"/>
            </a:xfrm>
            <a:prstGeom prst="rect">
              <a:avLst/>
            </a:prstGeom>
            <a:gradFill rotWithShape="1">
              <a:gsLst>
                <a:gs pos="0">
                  <a:schemeClr val="bg1"/>
                </a:gs>
                <a:gs pos="100000">
                  <a:srgbClr val="CC99FF"/>
                </a:gs>
              </a:gsLst>
              <a:path path="shape">
                <a:fillToRect l="50000" t="50000" r="50000" b="50000"/>
              </a:path>
              <a:tileRect/>
            </a:gradFill>
            <a:ln w="9525" cap="flat" cmpd="sng">
              <a:solidFill>
                <a:schemeClr val="tx1"/>
              </a:solidFill>
              <a:prstDash val="solid"/>
              <a:miter/>
              <a:headEnd type="none" w="med" len="med"/>
              <a:tailEnd type="none" w="med" len="med"/>
            </a:ln>
            <a:effectLst>
              <a:outerShdw dist="81320" dir="3080411" algn="ctr" rotWithShape="0">
                <a:schemeClr val="bg2">
                  <a:alpha val="50000"/>
                </a:schemeClr>
              </a:outerShdw>
            </a:effectLst>
          </p:spPr>
          <p:txBody>
            <a:bodyPr/>
            <a:lstStyle/>
            <a:p>
              <a:endParaRPr lang="zh-CN" altLang="en-US"/>
            </a:p>
          </p:txBody>
        </p:sp>
        <p:sp>
          <p:nvSpPr>
            <p:cNvPr id="72764" name="文本框 72763"/>
            <p:cNvSpPr txBox="1"/>
            <p:nvPr/>
          </p:nvSpPr>
          <p:spPr>
            <a:xfrm>
              <a:off x="984" y="2608"/>
              <a:ext cx="1004" cy="288"/>
            </a:xfrm>
            <a:prstGeom prst="rect">
              <a:avLst/>
            </a:prstGeom>
            <a:noFill/>
            <a:ln w="9525">
              <a:noFill/>
            </a:ln>
          </p:spPr>
          <p:txBody>
            <a:bodyPr>
              <a:spAutoFit/>
            </a:bodyPr>
            <a:lstStyle/>
            <a:p>
              <a:pPr algn="ctr">
                <a:spcBef>
                  <a:spcPct val="50000"/>
                </a:spcBef>
              </a:pPr>
              <a:r>
                <a:rPr lang="en-US" altLang="zh-CN" sz="2400" b="1">
                  <a:latin typeface="Arial" panose="020B0604020202020204" pitchFamily="34" charset="0"/>
                </a:rPr>
                <a:t>protected</a:t>
              </a:r>
            </a:p>
          </p:txBody>
        </p:sp>
      </p:grpSp>
    </p:spTree>
    <p:extLst>
      <p:ext uri="{BB962C8B-B14F-4D97-AF65-F5344CB8AC3E}">
        <p14:creationId xmlns:p14="http://schemas.microsoft.com/office/powerpoint/2010/main" val="228879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72740"/>
                                        </p:tgtEl>
                                        <p:attrNameLst>
                                          <p:attrName>style.visibility</p:attrName>
                                        </p:attrNameLst>
                                      </p:cBhvr>
                                      <p:to>
                                        <p:strVal val="visible"/>
                                      </p:to>
                                    </p:set>
                                    <p:animEffect transition="in" filter="wedge">
                                      <p:cBhvr>
                                        <p:cTn id="7" dur="1000"/>
                                        <p:tgtEl>
                                          <p:spTgt spid="72740"/>
                                        </p:tgtEl>
                                      </p:cBhvr>
                                    </p:animEffect>
                                  </p:childTnLst>
                                </p:cTn>
                              </p:par>
                            </p:childTnLst>
                          </p:cTn>
                        </p:par>
                        <p:par>
                          <p:cTn id="8" fill="hold">
                            <p:stCondLst>
                              <p:cond delay="1000"/>
                            </p:stCondLst>
                            <p:childTnLst>
                              <p:par>
                                <p:cTn id="9" presetID="20" presetClass="entr" presetSubtype="0" fill="hold" nodeType="afterEffect">
                                  <p:stCondLst>
                                    <p:cond delay="0"/>
                                  </p:stCondLst>
                                  <p:childTnLst>
                                    <p:set>
                                      <p:cBhvr>
                                        <p:cTn id="10" dur="1" fill="hold">
                                          <p:stCondLst>
                                            <p:cond delay="0"/>
                                          </p:stCondLst>
                                        </p:cTn>
                                        <p:tgtEl>
                                          <p:spTgt spid="72743"/>
                                        </p:tgtEl>
                                        <p:attrNameLst>
                                          <p:attrName>style.visibility</p:attrName>
                                        </p:attrNameLst>
                                      </p:cBhvr>
                                      <p:to>
                                        <p:strVal val="visible"/>
                                      </p:to>
                                    </p:set>
                                    <p:animEffect transition="in" filter="wedge">
                                      <p:cBhvr>
                                        <p:cTn id="11" dur="1000"/>
                                        <p:tgtEl>
                                          <p:spTgt spid="72743"/>
                                        </p:tgtEl>
                                      </p:cBhvr>
                                    </p:animEffect>
                                  </p:childTnLst>
                                </p:cTn>
                              </p:par>
                            </p:childTnLst>
                          </p:cTn>
                        </p:par>
                        <p:par>
                          <p:cTn id="12" fill="hold">
                            <p:stCondLst>
                              <p:cond delay="2000"/>
                            </p:stCondLst>
                            <p:childTnLst>
                              <p:par>
                                <p:cTn id="13" presetID="20" presetClass="entr" presetSubtype="0" fill="hold" nodeType="afterEffect">
                                  <p:stCondLst>
                                    <p:cond delay="0"/>
                                  </p:stCondLst>
                                  <p:childTnLst>
                                    <p:set>
                                      <p:cBhvr>
                                        <p:cTn id="14" dur="1" fill="hold">
                                          <p:stCondLst>
                                            <p:cond delay="0"/>
                                          </p:stCondLst>
                                        </p:cTn>
                                        <p:tgtEl>
                                          <p:spTgt spid="72765"/>
                                        </p:tgtEl>
                                        <p:attrNameLst>
                                          <p:attrName>style.visibility</p:attrName>
                                        </p:attrNameLst>
                                      </p:cBhvr>
                                      <p:to>
                                        <p:strVal val="visible"/>
                                      </p:to>
                                    </p:set>
                                    <p:animEffect transition="in" filter="wedge">
                                      <p:cBhvr>
                                        <p:cTn id="15" dur="1000"/>
                                        <p:tgtEl>
                                          <p:spTgt spid="72765"/>
                                        </p:tgtEl>
                                      </p:cBhvr>
                                    </p:animEffect>
                                  </p:childTnLst>
                                </p:cTn>
                              </p:par>
                            </p:childTnLst>
                          </p:cTn>
                        </p:par>
                        <p:par>
                          <p:cTn id="16" fill="hold">
                            <p:stCondLst>
                              <p:cond delay="3000"/>
                            </p:stCondLst>
                            <p:childTnLst>
                              <p:par>
                                <p:cTn id="17" presetID="20" presetClass="entr" presetSubtype="0" fill="hold" nodeType="afterEffect">
                                  <p:stCondLst>
                                    <p:cond delay="0"/>
                                  </p:stCondLst>
                                  <p:childTnLst>
                                    <p:set>
                                      <p:cBhvr>
                                        <p:cTn id="18" dur="1" fill="hold">
                                          <p:stCondLst>
                                            <p:cond delay="0"/>
                                          </p:stCondLst>
                                        </p:cTn>
                                        <p:tgtEl>
                                          <p:spTgt spid="72759"/>
                                        </p:tgtEl>
                                        <p:attrNameLst>
                                          <p:attrName>style.visibility</p:attrName>
                                        </p:attrNameLst>
                                      </p:cBhvr>
                                      <p:to>
                                        <p:strVal val="visible"/>
                                      </p:to>
                                    </p:set>
                                    <p:animEffect transition="in" filter="wedge">
                                      <p:cBhvr>
                                        <p:cTn id="19" dur="500"/>
                                        <p:tgtEl>
                                          <p:spTgt spid="72759"/>
                                        </p:tgtEl>
                                      </p:cBhvr>
                                    </p:animEffect>
                                  </p:childTnLst>
                                </p:cTn>
                              </p:par>
                            </p:childTnLst>
                          </p:cTn>
                        </p:par>
                        <p:par>
                          <p:cTn id="20" fill="hold">
                            <p:stCondLst>
                              <p:cond delay="3500"/>
                            </p:stCondLst>
                            <p:childTnLst>
                              <p:par>
                                <p:cTn id="21" presetID="20" presetClass="entr" presetSubtype="0" fill="hold" nodeType="afterEffect">
                                  <p:stCondLst>
                                    <p:cond delay="0"/>
                                  </p:stCondLst>
                                  <p:childTnLst>
                                    <p:set>
                                      <p:cBhvr>
                                        <p:cTn id="22" dur="1" fill="hold">
                                          <p:stCondLst>
                                            <p:cond delay="0"/>
                                          </p:stCondLst>
                                        </p:cTn>
                                        <p:tgtEl>
                                          <p:spTgt spid="72756"/>
                                        </p:tgtEl>
                                        <p:attrNameLst>
                                          <p:attrName>style.visibility</p:attrName>
                                        </p:attrNameLst>
                                      </p:cBhvr>
                                      <p:to>
                                        <p:strVal val="visible"/>
                                      </p:to>
                                    </p:set>
                                    <p:animEffect transition="in" filter="wedge">
                                      <p:cBhvr>
                                        <p:cTn id="23" dur="1000"/>
                                        <p:tgtEl>
                                          <p:spTgt spid="72756"/>
                                        </p:tgtEl>
                                      </p:cBhvr>
                                    </p:animEffect>
                                  </p:childTnLst>
                                </p:cTn>
                              </p:par>
                            </p:childTnLst>
                          </p:cTn>
                        </p:par>
                        <p:par>
                          <p:cTn id="24" fill="hold">
                            <p:stCondLst>
                              <p:cond delay="4500"/>
                            </p:stCondLst>
                            <p:childTnLst>
                              <p:par>
                                <p:cTn id="25" presetID="20" presetClass="entr" presetSubtype="0" fill="hold" nodeType="afterEffect">
                                  <p:stCondLst>
                                    <p:cond delay="0"/>
                                  </p:stCondLst>
                                  <p:childTnLst>
                                    <p:set>
                                      <p:cBhvr>
                                        <p:cTn id="26" dur="1" fill="hold">
                                          <p:stCondLst>
                                            <p:cond delay="0"/>
                                          </p:stCondLst>
                                        </p:cTn>
                                        <p:tgtEl>
                                          <p:spTgt spid="72750"/>
                                        </p:tgtEl>
                                        <p:attrNameLst>
                                          <p:attrName>style.visibility</p:attrName>
                                        </p:attrNameLst>
                                      </p:cBhvr>
                                      <p:to>
                                        <p:strVal val="visible"/>
                                      </p:to>
                                    </p:set>
                                    <p:animEffect transition="in" filter="wedge">
                                      <p:cBhvr>
                                        <p:cTn id="27" dur="500"/>
                                        <p:tgtEl>
                                          <p:spTgt spid="72750"/>
                                        </p:tgtEl>
                                      </p:cBhvr>
                                    </p:animEffect>
                                  </p:childTnLst>
                                </p:cTn>
                              </p:par>
                            </p:childTnLst>
                          </p:cTn>
                        </p:par>
                        <p:par>
                          <p:cTn id="28" fill="hold">
                            <p:stCondLst>
                              <p:cond delay="5000"/>
                            </p:stCondLst>
                            <p:childTnLst>
                              <p:par>
                                <p:cTn id="29" presetID="20" presetClass="entr" presetSubtype="0" fill="hold" nodeType="afterEffect">
                                  <p:stCondLst>
                                    <p:cond delay="0"/>
                                  </p:stCondLst>
                                  <p:childTnLst>
                                    <p:set>
                                      <p:cBhvr>
                                        <p:cTn id="30" dur="1" fill="hold">
                                          <p:stCondLst>
                                            <p:cond delay="0"/>
                                          </p:stCondLst>
                                        </p:cTn>
                                        <p:tgtEl>
                                          <p:spTgt spid="72747"/>
                                        </p:tgtEl>
                                        <p:attrNameLst>
                                          <p:attrName>style.visibility</p:attrName>
                                        </p:attrNameLst>
                                      </p:cBhvr>
                                      <p:to>
                                        <p:strVal val="visible"/>
                                      </p:to>
                                    </p:set>
                                    <p:animEffect transition="in" filter="wedge">
                                      <p:cBhvr>
                                        <p:cTn id="31" dur="1000"/>
                                        <p:tgtEl>
                                          <p:spTgt spid="72747"/>
                                        </p:tgtEl>
                                      </p:cBhvr>
                                    </p:animEffect>
                                  </p:childTnLst>
                                </p:cTn>
                              </p:par>
                            </p:childTnLst>
                          </p:cTn>
                        </p:par>
                        <p:par>
                          <p:cTn id="32" fill="hold">
                            <p:stCondLst>
                              <p:cond delay="6000"/>
                            </p:stCondLst>
                            <p:childTnLst>
                              <p:par>
                                <p:cTn id="33" presetID="20" presetClass="entr" presetSubtype="0" fill="hold" nodeType="afterEffect">
                                  <p:stCondLst>
                                    <p:cond delay="0"/>
                                  </p:stCondLst>
                                  <p:childTnLst>
                                    <p:set>
                                      <p:cBhvr>
                                        <p:cTn id="34" dur="1" fill="hold">
                                          <p:stCondLst>
                                            <p:cond delay="0"/>
                                          </p:stCondLst>
                                        </p:cTn>
                                        <p:tgtEl>
                                          <p:spTgt spid="72744"/>
                                        </p:tgtEl>
                                        <p:attrNameLst>
                                          <p:attrName>style.visibility</p:attrName>
                                        </p:attrNameLst>
                                      </p:cBhvr>
                                      <p:to>
                                        <p:strVal val="visible"/>
                                      </p:to>
                                    </p:set>
                                    <p:animEffect transition="in" filter="wedge">
                                      <p:cBhvr>
                                        <p:cTn id="35" dur="500"/>
                                        <p:tgtEl>
                                          <p:spTgt spid="72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1422400" y="89853"/>
            <a:ext cx="7489825" cy="914400"/>
          </a:xfrm>
        </p:spPr>
        <p:txBody>
          <a:bodyPr vert="horz" wrap="square" lIns="91440" tIns="45720" rIns="91440" bIns="45720" anchor="ctr"/>
          <a:lstStyle/>
          <a:p>
            <a:r>
              <a:rPr lang="zh-CN" altLang="en-US" b="1" dirty="0">
                <a:ea typeface="宋体" panose="02010600030101010101" pitchFamily="2" charset="-122"/>
              </a:rPr>
              <a:t>子类的继承性</a:t>
            </a:r>
          </a:p>
        </p:txBody>
      </p:sp>
      <p:sp>
        <p:nvSpPr>
          <p:cNvPr id="12291" name="Rectangle 3"/>
          <p:cNvSpPr>
            <a:spLocks noGrp="1"/>
          </p:cNvSpPr>
          <p:nvPr>
            <p:ph idx="1"/>
          </p:nvPr>
        </p:nvSpPr>
        <p:spPr>
          <a:xfrm>
            <a:off x="304800" y="1524000"/>
            <a:ext cx="8534400" cy="4572000"/>
          </a:xfrm>
        </p:spPr>
        <p:txBody>
          <a:bodyPr vert="horz" wrap="square" lIns="91440" tIns="45720" rIns="91440" bIns="45720" anchor="t"/>
          <a:lstStyle/>
          <a:p>
            <a:pPr>
              <a:buClr>
                <a:schemeClr val="tx1"/>
              </a:buClr>
            </a:pPr>
            <a:r>
              <a:rPr lang="zh-CN" altLang="en-US" dirty="0">
                <a:solidFill>
                  <a:srgbClr val="FF0000"/>
                </a:solidFill>
                <a:latin typeface="Arial" panose="020B0604020202020204" pitchFamily="34" charset="0"/>
                <a:ea typeface="宋体" panose="02010600030101010101" pitchFamily="2" charset="-122"/>
                <a:cs typeface="+mn-cs"/>
              </a:rPr>
              <a:t>若子类和父类在同一个包内</a:t>
            </a:r>
            <a:r>
              <a:rPr lang="zh-CN" altLang="en-US" dirty="0">
                <a:solidFill>
                  <a:srgbClr val="030209"/>
                </a:solidFill>
                <a:latin typeface="Arial" panose="020B0604020202020204" pitchFamily="34" charset="0"/>
                <a:ea typeface="宋体" panose="02010600030101010101" pitchFamily="2" charset="-122"/>
                <a:cs typeface="+mn-cs"/>
              </a:rPr>
              <a:t>，子类可以继承父类中访问权限设定为</a:t>
            </a:r>
            <a:r>
              <a:rPr lang="en-US" altLang="zh-CN">
                <a:solidFill>
                  <a:schemeClr val="accent1"/>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cs typeface="+mn-cs"/>
              </a:rPr>
              <a:t>public</a:t>
            </a:r>
            <a:r>
              <a:rPr lang="zh-CN" altLang="en-US"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cs typeface="+mn-cs"/>
              </a:rPr>
              <a:t>、 </a:t>
            </a:r>
            <a:r>
              <a:rPr lang="en-US" altLang="zh-CN">
                <a:solidFill>
                  <a:schemeClr val="accent1"/>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cs typeface="+mn-cs"/>
              </a:rPr>
              <a:t>protected</a:t>
            </a:r>
            <a:r>
              <a:rPr lang="zh-CN" altLang="en-US" dirty="0">
                <a:solidFill>
                  <a:srgbClr val="030209"/>
                </a:solidFill>
                <a:latin typeface="Arial" panose="020B0604020202020204" pitchFamily="34" charset="0"/>
                <a:ea typeface="宋体" panose="02010600030101010101" pitchFamily="2" charset="-122"/>
                <a:cs typeface="+mn-cs"/>
              </a:rPr>
              <a:t>、 </a:t>
            </a:r>
            <a:r>
              <a:rPr lang="en-US" altLang="zh-CN">
                <a:solidFill>
                  <a:srgbClr val="030209"/>
                </a:solidFill>
                <a:latin typeface="Arial" panose="020B0604020202020204" pitchFamily="34" charset="0"/>
                <a:ea typeface="宋体" panose="02010600030101010101" pitchFamily="2" charset="-122"/>
                <a:cs typeface="+mn-cs"/>
              </a:rPr>
              <a:t>default</a:t>
            </a:r>
            <a:r>
              <a:rPr lang="zh-CN" altLang="en-US" dirty="0">
                <a:solidFill>
                  <a:srgbClr val="030209"/>
                </a:solidFill>
                <a:latin typeface="Arial" panose="020B0604020202020204" pitchFamily="34" charset="0"/>
                <a:ea typeface="宋体" panose="02010600030101010101" pitchFamily="2" charset="-122"/>
                <a:cs typeface="+mn-cs"/>
              </a:rPr>
              <a:t>的成员变量和方法。</a:t>
            </a:r>
            <a:endParaRPr lang="en-US" altLang="zh-CN">
              <a:solidFill>
                <a:srgbClr val="030209"/>
              </a:solidFill>
              <a:latin typeface="Arial" panose="020B0604020202020204" pitchFamily="34" charset="0"/>
              <a:ea typeface="宋体" panose="02010600030101010101" pitchFamily="2" charset="-122"/>
              <a:cs typeface="+mn-cs"/>
            </a:endParaRPr>
          </a:p>
          <a:p>
            <a:pPr>
              <a:buClr>
                <a:schemeClr val="tx1"/>
              </a:buClr>
            </a:pPr>
            <a:r>
              <a:rPr lang="zh-CN" altLang="en-US" dirty="0">
                <a:solidFill>
                  <a:srgbClr val="FF0000"/>
                </a:solidFill>
                <a:latin typeface="Arial" panose="020B0604020202020204" pitchFamily="34" charset="0"/>
                <a:ea typeface="宋体" panose="02010600030101010101" pitchFamily="2" charset="-122"/>
                <a:cs typeface="+mn-cs"/>
              </a:rPr>
              <a:t>若子类和父类不在同一个包内</a:t>
            </a:r>
            <a:r>
              <a:rPr lang="zh-CN" altLang="en-US" dirty="0">
                <a:solidFill>
                  <a:srgbClr val="030209"/>
                </a:solidFill>
                <a:latin typeface="Arial" panose="020B0604020202020204" pitchFamily="34" charset="0"/>
                <a:ea typeface="宋体" panose="02010600030101010101" pitchFamily="2" charset="-122"/>
                <a:cs typeface="+mn-cs"/>
              </a:rPr>
              <a:t>，子类可以继承父类中访问权限设定为</a:t>
            </a:r>
            <a:r>
              <a:rPr lang="en-US" altLang="zh-CN">
                <a:solidFill>
                  <a:schemeClr val="accent1"/>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cs typeface="+mn-cs"/>
              </a:rPr>
              <a:t>public</a:t>
            </a:r>
            <a:r>
              <a:rPr lang="zh-CN" altLang="en-US" dirty="0">
                <a:solidFill>
                  <a:schemeClr val="accent1"/>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cs typeface="+mn-cs"/>
              </a:rPr>
              <a:t>、 </a:t>
            </a:r>
            <a:r>
              <a:rPr lang="en-US" altLang="zh-CN">
                <a:solidFill>
                  <a:schemeClr val="accent1"/>
                </a:solidFill>
                <a:effectLst>
                  <a:outerShdw blurRad="38100" dist="25400" dir="5400000" algn="ctr" rotWithShape="0">
                    <a:srgbClr val="6E747A">
                      <a:alpha val="43000"/>
                    </a:srgbClr>
                  </a:outerShdw>
                </a:effectLst>
                <a:latin typeface="Arial" panose="020B0604020202020204" pitchFamily="34" charset="0"/>
                <a:ea typeface="宋体" panose="02010600030101010101" pitchFamily="2" charset="-122"/>
                <a:cs typeface="+mn-cs"/>
              </a:rPr>
              <a:t>protected</a:t>
            </a:r>
            <a:r>
              <a:rPr lang="zh-CN" altLang="en-US" dirty="0">
                <a:solidFill>
                  <a:srgbClr val="030209"/>
                </a:solidFill>
                <a:latin typeface="Arial" panose="020B0604020202020204" pitchFamily="34" charset="0"/>
                <a:ea typeface="宋体" panose="02010600030101010101" pitchFamily="2" charset="-122"/>
                <a:cs typeface="+mn-cs"/>
              </a:rPr>
              <a:t>的成员变量和方法。</a:t>
            </a:r>
            <a:endParaRPr lang="en-US" altLang="zh-CN">
              <a:solidFill>
                <a:srgbClr val="030209"/>
              </a:solidFill>
              <a:latin typeface="Arial" panose="020B0604020202020204" pitchFamily="34" charset="0"/>
              <a:ea typeface="宋体" panose="02010600030101010101" pitchFamily="2" charset="-122"/>
              <a:cs typeface="+mn-cs"/>
            </a:endParaRPr>
          </a:p>
          <a:p>
            <a:pPr>
              <a:buClr>
                <a:schemeClr val="tx1"/>
              </a:buClr>
            </a:pPr>
            <a:endParaRPr lang="zh-CN" altLang="en-US" dirty="0">
              <a:solidFill>
                <a:srgbClr val="030209"/>
              </a:solidFill>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205940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内容占位符 2"/>
          <p:cNvSpPr>
            <a:spLocks noGrp="1"/>
          </p:cNvSpPr>
          <p:nvPr>
            <p:ph idx="1"/>
          </p:nvPr>
        </p:nvSpPr>
        <p:spPr>
          <a:xfrm>
            <a:off x="-317" y="1143000"/>
            <a:ext cx="4176712" cy="5181600"/>
          </a:xfrm>
        </p:spPr>
        <p:txBody>
          <a:bodyPr vert="horz" wrap="square" lIns="91440" tIns="45720" rIns="91440" bIns="45720" anchor="t"/>
          <a:lstStyle/>
          <a:p>
            <a:pPr marL="0" indent="0" algn="l">
              <a:buNone/>
            </a:pPr>
            <a:r>
              <a:rPr lang="en-US" altLang="zh-CN">
                <a:solidFill>
                  <a:srgbClr val="030209"/>
                </a:solidFill>
                <a:latin typeface="Arial" panose="020B0604020202020204" pitchFamily="34" charset="0"/>
                <a:ea typeface="宋体" panose="02010600030101010101" pitchFamily="2" charset="-122"/>
                <a:sym typeface="+mn-ea"/>
              </a:rPr>
              <a:t>package p1;</a:t>
            </a:r>
            <a:endParaRPr lang="en-US" altLang="zh-CN">
              <a:solidFill>
                <a:srgbClr val="030209"/>
              </a:solidFill>
              <a:latin typeface="Arial" panose="020B0604020202020204" pitchFamily="34" charset="0"/>
              <a:ea typeface="宋体" panose="02010600030101010101" pitchFamily="2" charset="-122"/>
              <a:cs typeface="+mn-cs"/>
            </a:endParaRPr>
          </a:p>
          <a:p>
            <a:pPr marL="0" indent="0" algn="l">
              <a:buNone/>
            </a:pPr>
            <a:r>
              <a:rPr lang="en-US" altLang="zh-CN">
                <a:solidFill>
                  <a:srgbClr val="030209"/>
                </a:solidFill>
                <a:latin typeface="Arial" panose="020B0604020202020204" pitchFamily="34" charset="0"/>
                <a:ea typeface="宋体" panose="02010600030101010101" pitchFamily="2" charset="-122"/>
                <a:cs typeface="+mn-cs"/>
              </a:rPr>
              <a:t>class A{</a:t>
            </a:r>
          </a:p>
          <a:p>
            <a:pPr marL="0" indent="0" algn="l">
              <a:buNone/>
            </a:pPr>
            <a:r>
              <a:rPr lang="en-US" altLang="zh-CN">
                <a:solidFill>
                  <a:srgbClr val="030209"/>
                </a:solidFill>
                <a:latin typeface="Arial" panose="020B0604020202020204" pitchFamily="34" charset="0"/>
                <a:ea typeface="宋体" panose="02010600030101010101" pitchFamily="2" charset="-122"/>
                <a:cs typeface="+mn-cs"/>
              </a:rPr>
              <a:t>   public </a:t>
            </a:r>
            <a:r>
              <a:rPr lang="en-US" altLang="zh-CN" err="1">
                <a:solidFill>
                  <a:srgbClr val="030209"/>
                </a:solidFill>
                <a:latin typeface="Arial" panose="020B0604020202020204" pitchFamily="34" charset="0"/>
                <a:ea typeface="宋体" panose="02010600030101010101" pitchFamily="2" charset="-122"/>
                <a:cs typeface="+mn-cs"/>
              </a:rPr>
              <a:t>int</a:t>
            </a:r>
            <a:r>
              <a:rPr lang="en-US" altLang="zh-CN">
                <a:solidFill>
                  <a:srgbClr val="030209"/>
                </a:solidFill>
                <a:latin typeface="Arial" panose="020B0604020202020204" pitchFamily="34" charset="0"/>
                <a:ea typeface="宋体" panose="02010600030101010101" pitchFamily="2" charset="-122"/>
                <a:cs typeface="+mn-cs"/>
              </a:rPr>
              <a:t> x;</a:t>
            </a:r>
          </a:p>
          <a:p>
            <a:pPr marL="0" indent="0" algn="l">
              <a:buNone/>
            </a:pPr>
            <a:r>
              <a:rPr lang="en-US" altLang="zh-CN">
                <a:solidFill>
                  <a:srgbClr val="030209"/>
                </a:solidFill>
                <a:latin typeface="Arial" panose="020B0604020202020204" pitchFamily="34" charset="0"/>
                <a:ea typeface="宋体" panose="02010600030101010101" pitchFamily="2" charset="-122"/>
                <a:cs typeface="+mn-cs"/>
              </a:rPr>
              <a:t>         int y;</a:t>
            </a:r>
          </a:p>
          <a:p>
            <a:pPr marL="0" indent="0" algn="l">
              <a:buNone/>
            </a:pPr>
            <a:r>
              <a:rPr lang="en-US" altLang="zh-CN">
                <a:solidFill>
                  <a:srgbClr val="030209"/>
                </a:solidFill>
                <a:latin typeface="Arial" panose="020B0604020202020204" pitchFamily="34" charset="0"/>
                <a:ea typeface="宋体" panose="02010600030101010101" pitchFamily="2" charset="-122"/>
                <a:cs typeface="+mn-cs"/>
              </a:rPr>
              <a:t>  </a:t>
            </a:r>
            <a:r>
              <a:rPr lang="en-US" altLang="zh-CN">
                <a:solidFill>
                  <a:srgbClr val="030209"/>
                </a:solidFill>
                <a:latin typeface="Arial" panose="020B0604020202020204" pitchFamily="34" charset="0"/>
                <a:ea typeface="宋体" panose="02010600030101010101" pitchFamily="2" charset="-122"/>
                <a:sym typeface="+mn-ea"/>
              </a:rPr>
              <a:t>protected</a:t>
            </a:r>
            <a:r>
              <a:rPr lang="en-US" altLang="zh-CN">
                <a:solidFill>
                  <a:srgbClr val="030209"/>
                </a:solidFill>
                <a:latin typeface="Arial" panose="020B0604020202020204" pitchFamily="34" charset="0"/>
                <a:ea typeface="宋体" panose="02010600030101010101" pitchFamily="2" charset="-122"/>
                <a:cs typeface="+mn-cs"/>
              </a:rPr>
              <a:t> int z;</a:t>
            </a:r>
          </a:p>
          <a:p>
            <a:pPr marL="0" indent="0" algn="l">
              <a:buNone/>
            </a:pPr>
            <a:r>
              <a:rPr lang="en-US" altLang="zh-CN">
                <a:solidFill>
                  <a:srgbClr val="030209"/>
                </a:solidFill>
                <a:latin typeface="Arial" panose="020B0604020202020204" pitchFamily="34" charset="0"/>
                <a:ea typeface="宋体" panose="02010600030101010101" pitchFamily="2" charset="-122"/>
                <a:cs typeface="+mn-cs"/>
              </a:rPr>
              <a:t>  </a:t>
            </a:r>
            <a:r>
              <a:rPr lang="en-US" altLang="zh-CN">
                <a:solidFill>
                  <a:srgbClr val="030209"/>
                </a:solidFill>
                <a:latin typeface="Arial" panose="020B0604020202020204" pitchFamily="34" charset="0"/>
                <a:ea typeface="宋体" panose="02010600030101010101" pitchFamily="2" charset="-122"/>
                <a:sym typeface="+mn-ea"/>
              </a:rPr>
              <a:t>private int </a:t>
            </a:r>
            <a:r>
              <a:rPr lang="en-US" altLang="zh-CN">
                <a:solidFill>
                  <a:srgbClr val="030209"/>
                </a:solidFill>
                <a:latin typeface="Arial" panose="020B0604020202020204" pitchFamily="34" charset="0"/>
                <a:ea typeface="宋体" panose="02010600030101010101" pitchFamily="2" charset="-122"/>
                <a:cs typeface="+mn-cs"/>
              </a:rPr>
              <a:t>f1()</a:t>
            </a:r>
          </a:p>
          <a:p>
            <a:pPr marL="0" indent="0" algn="l">
              <a:buNone/>
            </a:pPr>
            <a:r>
              <a:rPr lang="en-US" altLang="zh-CN">
                <a:solidFill>
                  <a:srgbClr val="030209"/>
                </a:solidFill>
                <a:latin typeface="Arial" panose="020B0604020202020204" pitchFamily="34" charset="0"/>
                <a:ea typeface="宋体" panose="02010600030101010101" pitchFamily="2" charset="-122"/>
                <a:cs typeface="+mn-cs"/>
              </a:rPr>
              <a:t>   { </a:t>
            </a:r>
          </a:p>
          <a:p>
            <a:pPr marL="0" indent="0" algn="l">
              <a:buNone/>
            </a:pPr>
            <a:r>
              <a:rPr lang="en-US" altLang="zh-CN">
                <a:solidFill>
                  <a:srgbClr val="030209"/>
                </a:solidFill>
                <a:latin typeface="Arial" panose="020B0604020202020204" pitchFamily="34" charset="0"/>
                <a:ea typeface="宋体" panose="02010600030101010101" pitchFamily="2" charset="-122"/>
                <a:cs typeface="+mn-cs"/>
              </a:rPr>
              <a:t>    return x+y+z;</a:t>
            </a:r>
          </a:p>
          <a:p>
            <a:pPr marL="0" indent="0" algn="l">
              <a:buNone/>
            </a:pPr>
            <a:r>
              <a:rPr lang="en-US" altLang="zh-CN">
                <a:solidFill>
                  <a:srgbClr val="030209"/>
                </a:solidFill>
                <a:latin typeface="Arial" panose="020B0604020202020204" pitchFamily="34" charset="0"/>
                <a:ea typeface="宋体" panose="02010600030101010101" pitchFamily="2" charset="-122"/>
                <a:cs typeface="+mn-cs"/>
              </a:rPr>
              <a:t>   } </a:t>
            </a:r>
            <a:br>
              <a:rPr lang="en-US" altLang="zh-CN">
                <a:solidFill>
                  <a:srgbClr val="030209"/>
                </a:solidFill>
                <a:latin typeface="Arial" panose="020B0604020202020204" pitchFamily="34" charset="0"/>
                <a:ea typeface="宋体" panose="02010600030101010101" pitchFamily="2" charset="-122"/>
                <a:cs typeface="+mn-cs"/>
              </a:rPr>
            </a:br>
            <a:r>
              <a:rPr lang="en-US" altLang="zh-CN">
                <a:solidFill>
                  <a:srgbClr val="030209"/>
                </a:solidFill>
                <a:latin typeface="Arial" panose="020B0604020202020204" pitchFamily="34" charset="0"/>
                <a:ea typeface="宋体" panose="02010600030101010101" pitchFamily="2" charset="-122"/>
                <a:sym typeface="+mn-ea"/>
              </a:rPr>
              <a:t>}</a:t>
            </a:r>
            <a:endParaRPr lang="zh-CN" altLang="en-US" dirty="0">
              <a:solidFill>
                <a:srgbClr val="030209"/>
              </a:solidFill>
              <a:latin typeface="Arial" panose="020B0604020202020204" pitchFamily="34" charset="0"/>
              <a:ea typeface="宋体" panose="02010600030101010101" pitchFamily="2" charset="-122"/>
              <a:cs typeface="+mn-cs"/>
            </a:endParaRPr>
          </a:p>
        </p:txBody>
      </p:sp>
      <p:sp>
        <p:nvSpPr>
          <p:cNvPr id="13318" name="内容占位符 2"/>
          <p:cNvSpPr txBox="1"/>
          <p:nvPr/>
        </p:nvSpPr>
        <p:spPr>
          <a:xfrm>
            <a:off x="4352925" y="981075"/>
            <a:ext cx="4627880" cy="5326380"/>
          </a:xfrm>
          <a:prstGeom prst="rect">
            <a:avLst/>
          </a:prstGeom>
          <a:noFill/>
          <a:ln w="9525">
            <a:noFill/>
          </a:ln>
        </p:spPr>
        <p:txBody>
          <a:bodyPr/>
          <a:lstStyle/>
          <a:p>
            <a:pPr algn="l" eaLnBrk="0" hangingPunct="0">
              <a:spcBef>
                <a:spcPct val="20000"/>
              </a:spcBef>
              <a:buClr>
                <a:schemeClr val="hlink"/>
              </a:buClr>
              <a:buFont typeface="Wingdings" panose="05000000000000000000" pitchFamily="2" charset="2"/>
            </a:pPr>
            <a:r>
              <a:rPr lang="en-US" altLang="zh-CN" sz="2800" b="1">
                <a:solidFill>
                  <a:srgbClr val="030209"/>
                </a:solidFill>
                <a:ea typeface="宋体" panose="02010600030101010101" pitchFamily="2" charset="-122"/>
                <a:sym typeface="+mn-ea"/>
              </a:rPr>
              <a:t>package p1;</a:t>
            </a:r>
            <a:endParaRPr lang="en-US" altLang="zh-CN" sz="2800" b="1">
              <a:solidFill>
                <a:srgbClr val="030209"/>
              </a:solidFill>
              <a:latin typeface="Arial" panose="020B0604020202020204" pitchFamily="34" charset="0"/>
              <a:ea typeface="宋体" panose="02010600030101010101" pitchFamily="2" charset="-122"/>
            </a:endParaRP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class B extends A</a:t>
            </a: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   </a:t>
            </a: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  public void f2()</a:t>
            </a: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  {</a:t>
            </a:r>
          </a:p>
          <a:p>
            <a:pPr marL="0" indent="0" algn="l">
              <a:buNone/>
            </a:pPr>
            <a:r>
              <a:rPr lang="en-US" altLang="zh-CN" sz="2800" b="1" dirty="0">
                <a:solidFill>
                  <a:srgbClr val="030209"/>
                </a:solidFill>
                <a:ea typeface="宋体" panose="02010600030101010101" pitchFamily="2" charset="-122"/>
                <a:sym typeface="+mn-ea"/>
              </a:rPr>
              <a:t>System.out.println(x+y+z);</a:t>
            </a:r>
          </a:p>
          <a:p>
            <a:pPr marL="0" indent="0" algn="l">
              <a:buNone/>
            </a:pPr>
            <a:r>
              <a:rPr lang="en-US" altLang="zh-CN" sz="2800" b="1" dirty="0">
                <a:solidFill>
                  <a:srgbClr val="030209"/>
                </a:solidFill>
                <a:ea typeface="宋体" panose="02010600030101010101" pitchFamily="2" charset="-122"/>
                <a:sym typeface="+mn-ea"/>
              </a:rPr>
              <a:t>System.out.println(f1());</a:t>
            </a: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  }</a:t>
            </a:r>
          </a:p>
          <a:p>
            <a:pPr algn="l" eaLnBrk="0" hangingPunct="0">
              <a:spcBef>
                <a:spcPct val="20000"/>
              </a:spcBef>
              <a:buClr>
                <a:schemeClr val="hlink"/>
              </a:buClr>
              <a:buFont typeface="Wingdings" panose="05000000000000000000" pitchFamily="2" charset="2"/>
            </a:pPr>
            <a:endParaRPr lang="en-US" altLang="zh-CN" sz="2800" b="1">
              <a:solidFill>
                <a:srgbClr val="030209"/>
              </a:solidFill>
              <a:latin typeface="Arial" panose="020B0604020202020204" pitchFamily="34" charset="0"/>
              <a:ea typeface="宋体" panose="02010600030101010101" pitchFamily="2" charset="-122"/>
            </a:endParaRP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  </a:t>
            </a:r>
            <a:r>
              <a:rPr lang="en-US" altLang="zh-CN" sz="2800" b="1" dirty="0">
                <a:solidFill>
                  <a:srgbClr val="030209"/>
                </a:solidFill>
                <a:latin typeface="Arial" panose="020B0604020202020204" pitchFamily="34" charset="0"/>
                <a:ea typeface="宋体" panose="02010600030101010101" pitchFamily="2" charset="-122"/>
              </a:rPr>
              <a:t>}</a:t>
            </a:r>
          </a:p>
          <a:p>
            <a:pPr algn="l" eaLnBrk="0" hangingPunct="0">
              <a:spcBef>
                <a:spcPct val="20000"/>
              </a:spcBef>
              <a:buClr>
                <a:schemeClr val="hlink"/>
              </a:buClr>
              <a:buFont typeface="Wingdings" panose="05000000000000000000" pitchFamily="2" charset="2"/>
            </a:pPr>
            <a:endParaRPr lang="en-US" altLang="zh-CN" sz="2800" b="1" dirty="0">
              <a:solidFill>
                <a:srgbClr val="030209"/>
              </a:solidFill>
              <a:latin typeface="Arial" panose="020B0604020202020204" pitchFamily="34" charset="0"/>
              <a:ea typeface="宋体" panose="02010600030101010101" pitchFamily="2" charset="-122"/>
            </a:endParaRPr>
          </a:p>
        </p:txBody>
      </p:sp>
      <p:cxnSp>
        <p:nvCxnSpPr>
          <p:cNvPr id="9" name="直接连接符 8"/>
          <p:cNvCxnSpPr/>
          <p:nvPr/>
        </p:nvCxnSpPr>
        <p:spPr>
          <a:xfrm>
            <a:off x="4211638" y="981075"/>
            <a:ext cx="0" cy="5876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778510" y="5988685"/>
            <a:ext cx="3042920" cy="521970"/>
          </a:xfrm>
          <a:prstGeom prst="rect">
            <a:avLst/>
          </a:prstGeom>
          <a:noFill/>
          <a:ln w="9525">
            <a:noFill/>
          </a:ln>
        </p:spPr>
        <p:txBody>
          <a:bodyPr wrap="none" anchor="t">
            <a:spAutoFit/>
          </a:bodyPr>
          <a:lstStyle/>
          <a:p>
            <a:r>
              <a:rPr lang="zh-CN" altLang="en-US" sz="2800" b="1" dirty="0">
                <a:solidFill>
                  <a:srgbClr val="FF0000"/>
                </a:solidFill>
                <a:latin typeface="Arial" panose="020B0604020202020204" pitchFamily="34" charset="0"/>
                <a:ea typeface="宋体" panose="02010600030101010101" pitchFamily="2" charset="-122"/>
              </a:rPr>
              <a:t>程序中是否错误？</a:t>
            </a:r>
          </a:p>
        </p:txBody>
      </p:sp>
      <p:sp>
        <p:nvSpPr>
          <p:cNvPr id="488461" name="矩形 488460"/>
          <p:cNvSpPr/>
          <p:nvPr/>
        </p:nvSpPr>
        <p:spPr>
          <a:xfrm>
            <a:off x="4352925" y="3853815"/>
            <a:ext cx="4627880" cy="598805"/>
          </a:xfrm>
          <a:prstGeom prst="rect">
            <a:avLst/>
          </a:prstGeom>
          <a:noFill/>
          <a:ln w="28575" cap="flat" cmpd="sng">
            <a:solidFill>
              <a:srgbClr val="FF0000"/>
            </a:solidFill>
            <a:prstDash val="solid"/>
            <a:miter/>
            <a:headEnd type="none" w="med" len="med"/>
            <a:tailEnd type="none" w="med" len="med"/>
          </a:ln>
        </p:spPr>
        <p:txBody>
          <a:bodyPr/>
          <a:lstStyle/>
          <a:p>
            <a:endParaRPr lang="zh-CN" altLang="en-US"/>
          </a:p>
        </p:txBody>
      </p:sp>
    </p:spTree>
    <p:extLst>
      <p:ext uri="{BB962C8B-B14F-4D97-AF65-F5344CB8AC3E}">
        <p14:creationId xmlns:p14="http://schemas.microsoft.com/office/powerpoint/2010/main" val="356582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88461"/>
                                        </p:tgtEl>
                                        <p:attrNameLst>
                                          <p:attrName>style.visibility</p:attrName>
                                        </p:attrNameLst>
                                      </p:cBhvr>
                                      <p:to>
                                        <p:strVal val="visible"/>
                                      </p:to>
                                    </p:set>
                                    <p:animEffect transition="in" filter="checkerboard(across)">
                                      <p:cBhvr>
                                        <p:cTn id="7" dur="500"/>
                                        <p:tgtEl>
                                          <p:spTgt spid="488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内容占位符 2"/>
          <p:cNvSpPr>
            <a:spLocks noGrp="1"/>
          </p:cNvSpPr>
          <p:nvPr>
            <p:ph idx="1"/>
          </p:nvPr>
        </p:nvSpPr>
        <p:spPr>
          <a:xfrm>
            <a:off x="395288" y="1143000"/>
            <a:ext cx="4176712" cy="5181600"/>
          </a:xfrm>
        </p:spPr>
        <p:txBody>
          <a:bodyPr vert="horz" wrap="square" lIns="91440" tIns="45720" rIns="91440" bIns="45720" anchor="t"/>
          <a:lstStyle/>
          <a:p>
            <a:pPr marL="0" indent="0" algn="l">
              <a:buNone/>
            </a:pPr>
            <a:r>
              <a:rPr lang="en-US" altLang="zh-CN">
                <a:solidFill>
                  <a:srgbClr val="030209"/>
                </a:solidFill>
                <a:latin typeface="Arial" panose="020B0604020202020204" pitchFamily="34" charset="0"/>
                <a:ea typeface="宋体" panose="02010600030101010101" pitchFamily="2" charset="-122"/>
                <a:sym typeface="+mn-ea"/>
              </a:rPr>
              <a:t>package p1;</a:t>
            </a:r>
            <a:endParaRPr lang="en-US" altLang="zh-CN">
              <a:solidFill>
                <a:srgbClr val="030209"/>
              </a:solidFill>
              <a:latin typeface="Arial" panose="020B0604020202020204" pitchFamily="34" charset="0"/>
              <a:ea typeface="宋体" panose="02010600030101010101" pitchFamily="2" charset="-122"/>
              <a:cs typeface="+mn-cs"/>
            </a:endParaRPr>
          </a:p>
          <a:p>
            <a:pPr marL="0" indent="0" algn="l">
              <a:buNone/>
            </a:pPr>
            <a:r>
              <a:rPr lang="en-US" altLang="zh-CN">
                <a:solidFill>
                  <a:srgbClr val="030209"/>
                </a:solidFill>
                <a:latin typeface="Arial" panose="020B0604020202020204" pitchFamily="34" charset="0"/>
                <a:ea typeface="宋体" panose="02010600030101010101" pitchFamily="2" charset="-122"/>
                <a:cs typeface="+mn-cs"/>
              </a:rPr>
              <a:t>class A{</a:t>
            </a:r>
          </a:p>
          <a:p>
            <a:pPr marL="0" indent="0" algn="l">
              <a:buNone/>
            </a:pPr>
            <a:r>
              <a:rPr lang="en-US" altLang="zh-CN">
                <a:solidFill>
                  <a:srgbClr val="030209"/>
                </a:solidFill>
                <a:latin typeface="Arial" panose="020B0604020202020204" pitchFamily="34" charset="0"/>
                <a:ea typeface="宋体" panose="02010600030101010101" pitchFamily="2" charset="-122"/>
                <a:cs typeface="+mn-cs"/>
              </a:rPr>
              <a:t>     private </a:t>
            </a:r>
            <a:r>
              <a:rPr lang="en-US" altLang="zh-CN" err="1">
                <a:solidFill>
                  <a:srgbClr val="030209"/>
                </a:solidFill>
                <a:latin typeface="Arial" panose="020B0604020202020204" pitchFamily="34" charset="0"/>
                <a:ea typeface="宋体" panose="02010600030101010101" pitchFamily="2" charset="-122"/>
                <a:cs typeface="+mn-cs"/>
              </a:rPr>
              <a:t>int</a:t>
            </a:r>
            <a:r>
              <a:rPr lang="en-US" altLang="zh-CN">
                <a:solidFill>
                  <a:srgbClr val="030209"/>
                </a:solidFill>
                <a:latin typeface="Arial" panose="020B0604020202020204" pitchFamily="34" charset="0"/>
                <a:ea typeface="宋体" panose="02010600030101010101" pitchFamily="2" charset="-122"/>
                <a:cs typeface="+mn-cs"/>
              </a:rPr>
              <a:t> x;</a:t>
            </a:r>
          </a:p>
          <a:p>
            <a:pPr marL="0" indent="0" algn="l">
              <a:buNone/>
            </a:pPr>
            <a:r>
              <a:rPr lang="en-US" altLang="zh-CN">
                <a:solidFill>
                  <a:srgbClr val="030209"/>
                </a:solidFill>
                <a:latin typeface="Arial" panose="020B0604020202020204" pitchFamily="34" charset="0"/>
                <a:ea typeface="宋体" panose="02010600030101010101" pitchFamily="2" charset="-122"/>
                <a:cs typeface="+mn-cs"/>
              </a:rPr>
              <a:t>	void </a:t>
            </a:r>
            <a:r>
              <a:rPr lang="en-US" altLang="zh-CN" err="1">
                <a:solidFill>
                  <a:srgbClr val="030209"/>
                </a:solidFill>
                <a:latin typeface="Arial" panose="020B0604020202020204" pitchFamily="34" charset="0"/>
                <a:ea typeface="宋体" panose="02010600030101010101" pitchFamily="2" charset="-122"/>
                <a:cs typeface="+mn-cs"/>
              </a:rPr>
              <a:t>setX(int</a:t>
            </a:r>
            <a:r>
              <a:rPr lang="en-US" altLang="zh-CN">
                <a:solidFill>
                  <a:srgbClr val="030209"/>
                </a:solidFill>
                <a:latin typeface="Arial" panose="020B0604020202020204" pitchFamily="34" charset="0"/>
                <a:ea typeface="宋体" panose="02010600030101010101" pitchFamily="2" charset="-122"/>
                <a:cs typeface="+mn-cs"/>
              </a:rPr>
              <a:t> x){</a:t>
            </a:r>
          </a:p>
          <a:p>
            <a:pPr marL="0" indent="0" algn="l">
              <a:buNone/>
            </a:pPr>
            <a:r>
              <a:rPr lang="en-US" altLang="zh-CN">
                <a:solidFill>
                  <a:srgbClr val="030209"/>
                </a:solidFill>
                <a:latin typeface="Arial" panose="020B0604020202020204" pitchFamily="34" charset="0"/>
                <a:ea typeface="宋体" panose="02010600030101010101" pitchFamily="2" charset="-122"/>
                <a:cs typeface="+mn-cs"/>
              </a:rPr>
              <a:t>		</a:t>
            </a:r>
            <a:r>
              <a:rPr lang="en-US" altLang="zh-CN" err="1">
                <a:solidFill>
                  <a:srgbClr val="030209"/>
                </a:solidFill>
                <a:latin typeface="Arial" panose="020B0604020202020204" pitchFamily="34" charset="0"/>
                <a:ea typeface="宋体" panose="02010600030101010101" pitchFamily="2" charset="-122"/>
                <a:cs typeface="+mn-cs"/>
              </a:rPr>
              <a:t>this.x</a:t>
            </a:r>
            <a:r>
              <a:rPr lang="en-US" altLang="zh-CN">
                <a:solidFill>
                  <a:srgbClr val="030209"/>
                </a:solidFill>
                <a:latin typeface="Arial" panose="020B0604020202020204" pitchFamily="34" charset="0"/>
                <a:ea typeface="宋体" panose="02010600030101010101" pitchFamily="2" charset="-122"/>
                <a:cs typeface="+mn-cs"/>
              </a:rPr>
              <a:t>=x;</a:t>
            </a:r>
          </a:p>
          <a:p>
            <a:pPr marL="0" indent="0" algn="l">
              <a:buNone/>
            </a:pPr>
            <a:r>
              <a:rPr lang="en-US" altLang="zh-CN">
                <a:solidFill>
                  <a:srgbClr val="030209"/>
                </a:solidFill>
                <a:latin typeface="Arial" panose="020B0604020202020204" pitchFamily="34" charset="0"/>
                <a:ea typeface="宋体" panose="02010600030101010101" pitchFamily="2" charset="-122"/>
                <a:cs typeface="+mn-cs"/>
              </a:rPr>
              <a:t>	}</a:t>
            </a:r>
          </a:p>
          <a:p>
            <a:pPr marL="0" indent="0" algn="l">
              <a:buNone/>
            </a:pPr>
            <a:r>
              <a:rPr lang="en-US" altLang="zh-CN">
                <a:solidFill>
                  <a:srgbClr val="030209"/>
                </a:solidFill>
                <a:latin typeface="Arial" panose="020B0604020202020204" pitchFamily="34" charset="0"/>
                <a:ea typeface="宋体" panose="02010600030101010101" pitchFamily="2" charset="-122"/>
                <a:cs typeface="+mn-cs"/>
              </a:rPr>
              <a:t>	</a:t>
            </a:r>
            <a:r>
              <a:rPr lang="en-US" altLang="zh-CN" err="1">
                <a:solidFill>
                  <a:srgbClr val="030209"/>
                </a:solidFill>
                <a:latin typeface="Arial" panose="020B0604020202020204" pitchFamily="34" charset="0"/>
                <a:ea typeface="宋体" panose="02010600030101010101" pitchFamily="2" charset="-122"/>
                <a:cs typeface="+mn-cs"/>
              </a:rPr>
              <a:t>int</a:t>
            </a:r>
            <a:r>
              <a:rPr lang="en-US" altLang="zh-CN">
                <a:solidFill>
                  <a:srgbClr val="030209"/>
                </a:solidFill>
                <a:latin typeface="Arial" panose="020B0604020202020204" pitchFamily="34" charset="0"/>
                <a:ea typeface="宋体" panose="02010600030101010101" pitchFamily="2" charset="-122"/>
                <a:cs typeface="+mn-cs"/>
              </a:rPr>
              <a:t> </a:t>
            </a:r>
            <a:r>
              <a:rPr lang="en-US" altLang="zh-CN" err="1">
                <a:solidFill>
                  <a:srgbClr val="030209"/>
                </a:solidFill>
                <a:latin typeface="Arial" panose="020B0604020202020204" pitchFamily="34" charset="0"/>
                <a:ea typeface="宋体" panose="02010600030101010101" pitchFamily="2" charset="-122"/>
                <a:cs typeface="+mn-cs"/>
              </a:rPr>
              <a:t>getX</a:t>
            </a:r>
            <a:r>
              <a:rPr lang="en-US" altLang="zh-CN">
                <a:solidFill>
                  <a:srgbClr val="030209"/>
                </a:solidFill>
                <a:latin typeface="Arial" panose="020B0604020202020204" pitchFamily="34" charset="0"/>
                <a:ea typeface="宋体" panose="02010600030101010101" pitchFamily="2" charset="-122"/>
                <a:cs typeface="+mn-cs"/>
              </a:rPr>
              <a:t>(){</a:t>
            </a:r>
          </a:p>
          <a:p>
            <a:pPr marL="0" indent="0" algn="l">
              <a:buNone/>
            </a:pPr>
            <a:r>
              <a:rPr lang="en-US" altLang="zh-CN">
                <a:solidFill>
                  <a:srgbClr val="030209"/>
                </a:solidFill>
                <a:latin typeface="Arial" panose="020B0604020202020204" pitchFamily="34" charset="0"/>
                <a:ea typeface="宋体" panose="02010600030101010101" pitchFamily="2" charset="-122"/>
                <a:cs typeface="+mn-cs"/>
              </a:rPr>
              <a:t>		return x;</a:t>
            </a:r>
          </a:p>
          <a:p>
            <a:pPr marL="0" indent="0" algn="l">
              <a:buNone/>
            </a:pPr>
            <a:r>
              <a:rPr lang="en-US" altLang="zh-CN">
                <a:solidFill>
                  <a:srgbClr val="030209"/>
                </a:solidFill>
                <a:latin typeface="Arial" panose="020B0604020202020204" pitchFamily="34" charset="0"/>
                <a:ea typeface="宋体" panose="02010600030101010101" pitchFamily="2" charset="-122"/>
                <a:cs typeface="+mn-cs"/>
              </a:rPr>
              <a:t>	}</a:t>
            </a:r>
          </a:p>
          <a:p>
            <a:pPr marL="0" indent="0" algn="l">
              <a:buNone/>
            </a:pPr>
            <a:r>
              <a:rPr lang="en-US" altLang="zh-CN">
                <a:solidFill>
                  <a:srgbClr val="030209"/>
                </a:solidFill>
                <a:latin typeface="Arial" panose="020B0604020202020204" pitchFamily="34" charset="0"/>
                <a:ea typeface="宋体" panose="02010600030101010101" pitchFamily="2" charset="-122"/>
                <a:cs typeface="+mn-cs"/>
              </a:rPr>
              <a:t>}</a:t>
            </a:r>
            <a:endParaRPr lang="zh-CN" altLang="en-US" dirty="0">
              <a:solidFill>
                <a:srgbClr val="030209"/>
              </a:solidFill>
              <a:latin typeface="Arial" panose="020B0604020202020204" pitchFamily="34" charset="0"/>
              <a:ea typeface="宋体" panose="02010600030101010101" pitchFamily="2" charset="-122"/>
              <a:cs typeface="+mn-cs"/>
            </a:endParaRPr>
          </a:p>
        </p:txBody>
      </p:sp>
      <p:sp>
        <p:nvSpPr>
          <p:cNvPr id="13318" name="内容占位符 2"/>
          <p:cNvSpPr txBox="1"/>
          <p:nvPr/>
        </p:nvSpPr>
        <p:spPr>
          <a:xfrm>
            <a:off x="4572000" y="1125538"/>
            <a:ext cx="4176713" cy="5181600"/>
          </a:xfrm>
          <a:prstGeom prst="rect">
            <a:avLst/>
          </a:prstGeom>
          <a:noFill/>
          <a:ln w="9525">
            <a:noFill/>
          </a:ln>
        </p:spPr>
        <p:txBody>
          <a:bodyPr/>
          <a:lstStyle/>
          <a:p>
            <a:pPr algn="l" eaLnBrk="0" hangingPunct="0">
              <a:spcBef>
                <a:spcPct val="20000"/>
              </a:spcBef>
              <a:buClr>
                <a:schemeClr val="hlink"/>
              </a:buClr>
              <a:buFont typeface="Wingdings" panose="05000000000000000000" pitchFamily="2" charset="2"/>
            </a:pPr>
            <a:r>
              <a:rPr lang="en-US" altLang="zh-CN" sz="2800" b="1">
                <a:solidFill>
                  <a:srgbClr val="030209"/>
                </a:solidFill>
                <a:ea typeface="宋体" panose="02010600030101010101" pitchFamily="2" charset="-122"/>
                <a:sym typeface="+mn-ea"/>
              </a:rPr>
              <a:t>package p1;</a:t>
            </a:r>
            <a:endParaRPr lang="en-US" altLang="zh-CN" sz="2800" b="1">
              <a:solidFill>
                <a:srgbClr val="030209"/>
              </a:solidFill>
              <a:latin typeface="Arial" panose="020B0604020202020204" pitchFamily="34" charset="0"/>
              <a:ea typeface="宋体" panose="02010600030101010101" pitchFamily="2" charset="-122"/>
            </a:endParaRP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class B extends A{</a:t>
            </a: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	double y=12;</a:t>
            </a: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	void </a:t>
            </a:r>
            <a:r>
              <a:rPr lang="en-US" altLang="zh-CN" sz="2800" b="1" err="1">
                <a:solidFill>
                  <a:srgbClr val="030209"/>
                </a:solidFill>
                <a:latin typeface="Arial" panose="020B0604020202020204" pitchFamily="34" charset="0"/>
                <a:ea typeface="宋体" panose="02010600030101010101" pitchFamily="2" charset="-122"/>
              </a:rPr>
              <a:t>setY(int</a:t>
            </a:r>
            <a:r>
              <a:rPr lang="en-US" altLang="zh-CN" sz="2800" b="1">
                <a:solidFill>
                  <a:srgbClr val="030209"/>
                </a:solidFill>
                <a:latin typeface="Arial" panose="020B0604020202020204" pitchFamily="34" charset="0"/>
                <a:ea typeface="宋体" panose="02010600030101010101" pitchFamily="2" charset="-122"/>
              </a:rPr>
              <a:t> y){</a:t>
            </a:r>
          </a:p>
          <a:p>
            <a:pPr algn="l" eaLnBrk="0" hangingPunct="0">
              <a:spcBef>
                <a:spcPct val="20000"/>
              </a:spcBef>
              <a:buClr>
                <a:schemeClr val="hlink"/>
              </a:buClr>
              <a:buFont typeface="Wingdings" panose="05000000000000000000" pitchFamily="2" charset="2"/>
            </a:pPr>
            <a:r>
              <a:rPr lang="en-US" altLang="zh-CN" sz="2800" b="1" err="1">
                <a:solidFill>
                  <a:srgbClr val="030209"/>
                </a:solidFill>
                <a:latin typeface="Arial" panose="020B0604020202020204" pitchFamily="34" charset="0"/>
                <a:ea typeface="宋体" panose="02010600030101010101" pitchFamily="2" charset="-122"/>
              </a:rPr>
              <a:t>          this.y</a:t>
            </a:r>
            <a:r>
              <a:rPr lang="en-US" altLang="zh-CN" sz="2800" b="1">
                <a:solidFill>
                  <a:srgbClr val="030209"/>
                </a:solidFill>
                <a:latin typeface="Arial" panose="020B0604020202020204" pitchFamily="34" charset="0"/>
                <a:ea typeface="宋体" panose="02010600030101010101" pitchFamily="2" charset="-122"/>
              </a:rPr>
              <a:t>=</a:t>
            </a:r>
            <a:r>
              <a:rPr lang="en-US" altLang="zh-CN" sz="2800" b="1" err="1">
                <a:solidFill>
                  <a:srgbClr val="030209"/>
                </a:solidFill>
                <a:latin typeface="Arial" panose="020B0604020202020204" pitchFamily="34" charset="0"/>
                <a:ea typeface="宋体" panose="02010600030101010101" pitchFamily="2" charset="-122"/>
              </a:rPr>
              <a:t>y+</a:t>
            </a:r>
            <a:r>
              <a:rPr lang="en-US" altLang="zh-CN" sz="2800">
                <a:solidFill>
                  <a:srgbClr val="030209"/>
                </a:solidFill>
                <a:ea typeface="宋体" panose="02010600030101010101" pitchFamily="2" charset="-122"/>
                <a:sym typeface="+mn-ea"/>
              </a:rPr>
              <a:t>x</a:t>
            </a:r>
            <a:r>
              <a:rPr lang="en-US" altLang="zh-CN" sz="2800" b="1">
                <a:solidFill>
                  <a:srgbClr val="030209"/>
                </a:solidFill>
                <a:latin typeface="Arial" panose="020B0604020202020204" pitchFamily="34" charset="0"/>
                <a:ea typeface="宋体" panose="02010600030101010101" pitchFamily="2" charset="-122"/>
              </a:rPr>
              <a:t>;</a:t>
            </a: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	}</a:t>
            </a: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	double </a:t>
            </a:r>
            <a:r>
              <a:rPr lang="en-US" altLang="zh-CN" sz="2800" b="1" err="1">
                <a:solidFill>
                  <a:srgbClr val="030209"/>
                </a:solidFill>
                <a:latin typeface="Arial" panose="020B0604020202020204" pitchFamily="34" charset="0"/>
                <a:ea typeface="宋体" panose="02010600030101010101" pitchFamily="2" charset="-122"/>
              </a:rPr>
              <a:t>getY</a:t>
            </a:r>
            <a:r>
              <a:rPr lang="en-US" altLang="zh-CN" sz="2800" b="1">
                <a:solidFill>
                  <a:srgbClr val="030209"/>
                </a:solidFill>
                <a:latin typeface="Arial" panose="020B0604020202020204" pitchFamily="34" charset="0"/>
                <a:ea typeface="宋体" panose="02010600030101010101" pitchFamily="2" charset="-122"/>
              </a:rPr>
              <a:t>(){</a:t>
            </a: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		return y;</a:t>
            </a: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	}</a:t>
            </a: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a:t>
            </a:r>
            <a:endParaRPr lang="zh-CN" altLang="en-US" sz="2800" b="1" dirty="0">
              <a:solidFill>
                <a:srgbClr val="030209"/>
              </a:solidFill>
              <a:latin typeface="Arial" panose="020B0604020202020204" pitchFamily="34" charset="0"/>
              <a:ea typeface="宋体" panose="02010600030101010101" pitchFamily="2" charset="-122"/>
            </a:endParaRPr>
          </a:p>
        </p:txBody>
      </p:sp>
      <p:cxnSp>
        <p:nvCxnSpPr>
          <p:cNvPr id="9" name="直接连接符 8"/>
          <p:cNvCxnSpPr/>
          <p:nvPr/>
        </p:nvCxnSpPr>
        <p:spPr>
          <a:xfrm>
            <a:off x="4211638" y="981075"/>
            <a:ext cx="0" cy="5876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369" name="文本框 15368"/>
          <p:cNvSpPr txBox="1"/>
          <p:nvPr/>
        </p:nvSpPr>
        <p:spPr>
          <a:xfrm>
            <a:off x="674370" y="5974080"/>
            <a:ext cx="3042920" cy="521970"/>
          </a:xfrm>
          <a:prstGeom prst="rect">
            <a:avLst/>
          </a:prstGeom>
          <a:noFill/>
          <a:ln w="9525">
            <a:noFill/>
          </a:ln>
        </p:spPr>
        <p:txBody>
          <a:bodyPr wrap="none" anchor="t">
            <a:spAutoFit/>
          </a:bodyPr>
          <a:lstStyle/>
          <a:p>
            <a:r>
              <a:rPr lang="zh-CN" altLang="en-US" sz="2800" b="1" dirty="0">
                <a:solidFill>
                  <a:srgbClr val="FF0000"/>
                </a:solidFill>
                <a:latin typeface="Arial" panose="020B0604020202020204" pitchFamily="34" charset="0"/>
                <a:ea typeface="宋体" panose="02010600030101010101" pitchFamily="2" charset="-122"/>
              </a:rPr>
              <a:t>程序中是否错误？</a:t>
            </a:r>
          </a:p>
        </p:txBody>
      </p:sp>
      <p:sp>
        <p:nvSpPr>
          <p:cNvPr id="488461" name="矩形 488460"/>
          <p:cNvSpPr/>
          <p:nvPr/>
        </p:nvSpPr>
        <p:spPr>
          <a:xfrm>
            <a:off x="4516120" y="3129915"/>
            <a:ext cx="4627880" cy="598805"/>
          </a:xfrm>
          <a:prstGeom prst="rect">
            <a:avLst/>
          </a:prstGeom>
          <a:noFill/>
          <a:ln w="28575" cap="flat" cmpd="sng">
            <a:solidFill>
              <a:srgbClr val="FF0000"/>
            </a:solidFill>
            <a:prstDash val="solid"/>
            <a:miter/>
            <a:headEnd type="none" w="med" len="med"/>
            <a:tailEnd type="none" w="med" len="med"/>
          </a:ln>
        </p:spPr>
        <p:txBody>
          <a:bodyPr/>
          <a:lstStyle/>
          <a:p>
            <a:endParaRPr lang="zh-CN" altLang="en-US"/>
          </a:p>
        </p:txBody>
      </p:sp>
    </p:spTree>
    <p:extLst>
      <p:ext uri="{BB962C8B-B14F-4D97-AF65-F5344CB8AC3E}">
        <p14:creationId xmlns:p14="http://schemas.microsoft.com/office/powerpoint/2010/main" val="309248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88461"/>
                                        </p:tgtEl>
                                        <p:attrNameLst>
                                          <p:attrName>style.visibility</p:attrName>
                                        </p:attrNameLst>
                                      </p:cBhvr>
                                      <p:to>
                                        <p:strVal val="visible"/>
                                      </p:to>
                                    </p:set>
                                    <p:animEffect transition="in" filter="checkerboard(across)">
                                      <p:cBhvr>
                                        <p:cTn id="7" dur="500"/>
                                        <p:tgtEl>
                                          <p:spTgt spid="488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代码冗余问题（例子</a:t>
            </a:r>
            <a:r>
              <a:rPr lang="en-US" altLang="zh-CN" b="1" dirty="0"/>
              <a:t>1</a:t>
            </a:r>
            <a:r>
              <a:rPr lang="zh-CN" altLang="en-US" b="1" dirty="0"/>
              <a:t>）</a:t>
            </a:r>
          </a:p>
        </p:txBody>
      </p:sp>
      <p:sp>
        <p:nvSpPr>
          <p:cNvPr id="488450" name="圆角矩形 488449"/>
          <p:cNvSpPr/>
          <p:nvPr/>
        </p:nvSpPr>
        <p:spPr>
          <a:xfrm>
            <a:off x="71755" y="1062355"/>
            <a:ext cx="4161790" cy="4727059"/>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Phone{</a:t>
            </a:r>
          </a:p>
          <a:p>
            <a:pPr algn="l" defTabSz="444500">
              <a:spcBef>
                <a:spcPct val="50000"/>
              </a:spcBef>
            </a:pPr>
            <a:r>
              <a:rPr lang="en-US" altLang="zh-CN" b="1">
                <a:latin typeface="Arial" panose="020B0604020202020204" pitchFamily="34" charset="0"/>
                <a:ea typeface="宋体" panose="02010600030101010101" pitchFamily="2" charset="-122"/>
              </a:rPr>
              <a:t>public void sendMessage(){</a:t>
            </a:r>
          </a:p>
          <a:p>
            <a:pPr algn="l" defTabSz="444500">
              <a:spcBef>
                <a:spcPct val="50000"/>
              </a:spcBef>
            </a:pPr>
            <a:r>
              <a:rPr lang="en-US" altLang="zh-CN" b="1">
                <a:latin typeface="Arial" panose="020B0604020202020204" pitchFamily="34" charset="0"/>
                <a:ea typeface="宋体" panose="02010600030101010101" pitchFamily="2" charset="-122"/>
              </a:rPr>
              <a:t>System.out.println("发短信");</a:t>
            </a:r>
          </a:p>
          <a:p>
            <a:pPr algn="l" defTabSz="444500">
              <a:spcBef>
                <a:spcPct val="50000"/>
              </a:spcBef>
            </a:pPr>
            <a:r>
              <a:rPr lang="en-US" altLang="zh-CN" b="1">
                <a:latin typeface="Arial" panose="020B0604020202020204" pitchFamily="34" charset="0"/>
                <a:ea typeface="宋体" panose="02010600030101010101" pitchFamily="2" charset="-122"/>
              </a:rPr>
              <a:t>}</a:t>
            </a:r>
          </a:p>
          <a:p>
            <a:pPr algn="l" defTabSz="444500">
              <a:spcBef>
                <a:spcPct val="50000"/>
              </a:spcBef>
            </a:pPr>
            <a:r>
              <a:rPr lang="en-US" altLang="zh-CN" b="1">
                <a:latin typeface="Arial" panose="020B0604020202020204" pitchFamily="34" charset="0"/>
                <a:ea typeface="宋体" panose="02010600030101010101" pitchFamily="2" charset="-122"/>
              </a:rPr>
              <a:t>public void call(){</a:t>
            </a:r>
          </a:p>
          <a:p>
            <a:pPr algn="l" defTabSz="444500">
              <a:spcBef>
                <a:spcPct val="50000"/>
              </a:spcBef>
            </a:pPr>
            <a:r>
              <a:rPr lang="en-US" altLang="zh-CN" b="1">
                <a:latin typeface="Arial" panose="020B0604020202020204" pitchFamily="34" charset="0"/>
                <a:ea typeface="宋体" panose="02010600030101010101" pitchFamily="2" charset="-122"/>
              </a:rPr>
              <a:t>System.out.println("打电话");</a:t>
            </a:r>
          </a:p>
          <a:p>
            <a:pPr algn="l" defTabSz="444500">
              <a:spcBef>
                <a:spcPct val="50000"/>
              </a:spcBef>
            </a:pPr>
            <a:r>
              <a:rPr lang="en-US" altLang="zh-CN" b="1">
                <a:latin typeface="Arial" panose="020B0604020202020204" pitchFamily="34" charset="0"/>
                <a:ea typeface="宋体" panose="02010600030101010101" pitchFamily="2" charset="-122"/>
              </a:rPr>
              <a:t>}</a:t>
            </a:r>
          </a:p>
          <a:p>
            <a:pPr algn="l" defTabSz="444500">
              <a:spcBef>
                <a:spcPct val="50000"/>
              </a:spcBef>
            </a:pPr>
            <a:r>
              <a:rPr lang="en-US" altLang="zh-CN" b="1">
                <a:latin typeface="Arial" panose="020B0604020202020204" pitchFamily="34" charset="0"/>
                <a:ea typeface="宋体" panose="02010600030101010101" pitchFamily="2" charset="-122"/>
              </a:rPr>
              <a:t>public void showNum(){</a:t>
            </a:r>
          </a:p>
          <a:p>
            <a:pPr algn="l" defTabSz="444500">
              <a:spcBef>
                <a:spcPct val="50000"/>
              </a:spcBef>
            </a:pPr>
            <a:r>
              <a:rPr lang="en-US" altLang="zh-CN" b="1">
                <a:latin typeface="Arial" panose="020B0604020202020204" pitchFamily="34" charset="0"/>
                <a:ea typeface="宋体" panose="02010600030101010101" pitchFamily="2" charset="-122"/>
              </a:rPr>
              <a:t>System.out.println("来电显示号码");</a:t>
            </a:r>
          </a:p>
          <a:p>
            <a:pPr algn="l" defTabSz="444500">
              <a:spcBef>
                <a:spcPct val="50000"/>
              </a:spcBef>
            </a:pPr>
            <a:r>
              <a:rPr lang="en-US" altLang="zh-CN" b="1">
                <a:latin typeface="Arial" panose="020B0604020202020204" pitchFamily="34" charset="0"/>
                <a:ea typeface="宋体" panose="02010600030101010101" pitchFamily="2" charset="-122"/>
              </a:rPr>
              <a:t>}</a:t>
            </a:r>
          </a:p>
          <a:p>
            <a:pPr algn="l" defTabSz="444500">
              <a:spcBef>
                <a:spcPct val="50000"/>
              </a:spcBef>
            </a:pPr>
            <a:r>
              <a:rPr lang="en-US" altLang="zh-CN" b="1">
                <a:latin typeface="Arial" panose="020B0604020202020204" pitchFamily="34" charset="0"/>
                <a:ea typeface="宋体" panose="02010600030101010101" pitchFamily="2" charset="-122"/>
              </a:rPr>
              <a:t>}</a:t>
            </a:r>
          </a:p>
        </p:txBody>
      </p:sp>
      <p:sp>
        <p:nvSpPr>
          <p:cNvPr id="5" name="圆角矩形 4"/>
          <p:cNvSpPr/>
          <p:nvPr/>
        </p:nvSpPr>
        <p:spPr>
          <a:xfrm>
            <a:off x="4246245" y="922020"/>
            <a:ext cx="4789805" cy="5589050"/>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IntelligentPhone{</a:t>
            </a:r>
          </a:p>
          <a:p>
            <a:pPr algn="l" defTabSz="444500">
              <a:spcBef>
                <a:spcPct val="50000"/>
              </a:spcBef>
            </a:pPr>
            <a:r>
              <a:rPr lang="zh-CN" altLang="en-US" b="1" dirty="0">
                <a:latin typeface="Arial" panose="020B0604020202020204" pitchFamily="34" charset="0"/>
                <a:ea typeface="黑体" panose="02010609060101010101" pitchFamily="2" charset="-122"/>
              </a:rPr>
              <a:t> </a:t>
            </a:r>
            <a:r>
              <a:rPr lang="en-US" altLang="zh-CN" b="1">
                <a:ea typeface="宋体" panose="02010600030101010101" pitchFamily="2" charset="-122"/>
                <a:sym typeface="+mn-ea"/>
              </a:rPr>
              <a:t>public void sendMessage(){</a:t>
            </a:r>
            <a:endParaRPr lang="en-US" altLang="zh-CN" b="1">
              <a:latin typeface="Arial" panose="020B0604020202020204" pitchFamily="34" charset="0"/>
              <a:ea typeface="宋体" panose="02010600030101010101" pitchFamily="2" charset="-122"/>
            </a:endParaRPr>
          </a:p>
          <a:p>
            <a:pPr algn="l" defTabSz="444500">
              <a:spcBef>
                <a:spcPct val="50000"/>
              </a:spcBef>
            </a:pPr>
            <a:r>
              <a:rPr lang="en-US" altLang="zh-CN" b="1">
                <a:ea typeface="宋体" panose="02010600030101010101" pitchFamily="2" charset="-122"/>
                <a:sym typeface="+mn-ea"/>
              </a:rPr>
              <a:t>System.out.println("发短信");</a:t>
            </a:r>
            <a:endParaRPr lang="en-US" altLang="zh-CN" b="1">
              <a:latin typeface="Arial" panose="020B0604020202020204" pitchFamily="34" charset="0"/>
              <a:ea typeface="宋体" panose="02010600030101010101" pitchFamily="2" charset="-122"/>
            </a:endParaRPr>
          </a:p>
          <a:p>
            <a:pPr algn="l" defTabSz="444500">
              <a:spcBef>
                <a:spcPct val="50000"/>
              </a:spcBef>
            </a:pPr>
            <a:r>
              <a:rPr lang="en-US" altLang="zh-CN" b="1">
                <a:ea typeface="宋体" panose="02010600030101010101" pitchFamily="2" charset="-122"/>
                <a:sym typeface="+mn-ea"/>
              </a:rPr>
              <a:t>}public void call(){</a:t>
            </a:r>
            <a:endParaRPr lang="en-US" altLang="zh-CN" b="1">
              <a:latin typeface="Arial" panose="020B0604020202020204" pitchFamily="34" charset="0"/>
              <a:ea typeface="宋体" panose="02010600030101010101" pitchFamily="2" charset="-122"/>
            </a:endParaRPr>
          </a:p>
          <a:p>
            <a:pPr algn="l" defTabSz="444500">
              <a:spcBef>
                <a:spcPct val="50000"/>
              </a:spcBef>
            </a:pPr>
            <a:r>
              <a:rPr lang="en-US" altLang="zh-CN" b="1">
                <a:ea typeface="宋体" panose="02010600030101010101" pitchFamily="2" charset="-122"/>
                <a:sym typeface="+mn-ea"/>
              </a:rPr>
              <a:t>System.out.println("打电话");</a:t>
            </a:r>
            <a:endParaRPr lang="en-US" altLang="zh-CN" b="1">
              <a:latin typeface="Arial" panose="020B0604020202020204" pitchFamily="34" charset="0"/>
              <a:ea typeface="宋体" panose="02010600030101010101" pitchFamily="2" charset="-122"/>
            </a:endParaRPr>
          </a:p>
          <a:p>
            <a:pPr algn="l" defTabSz="444500">
              <a:spcBef>
                <a:spcPct val="50000"/>
              </a:spcBef>
            </a:pPr>
            <a:r>
              <a:rPr lang="en-US" altLang="zh-CN" b="1">
                <a:ea typeface="宋体" panose="02010600030101010101" pitchFamily="2" charset="-122"/>
                <a:sym typeface="+mn-ea"/>
              </a:rPr>
              <a:t>}public void showNum(){</a:t>
            </a:r>
            <a:endParaRPr lang="en-US" altLang="zh-CN" b="1">
              <a:latin typeface="Arial" panose="020B0604020202020204" pitchFamily="34" charset="0"/>
              <a:ea typeface="宋体" panose="02010600030101010101" pitchFamily="2" charset="-122"/>
            </a:endParaRPr>
          </a:p>
          <a:p>
            <a:pPr algn="l" defTabSz="444500">
              <a:spcBef>
                <a:spcPct val="50000"/>
              </a:spcBef>
            </a:pPr>
            <a:r>
              <a:rPr lang="en-US" altLang="zh-CN" b="1">
                <a:ea typeface="宋体" panose="02010600030101010101" pitchFamily="2" charset="-122"/>
                <a:sym typeface="+mn-ea"/>
              </a:rPr>
              <a:t>System.out.println("来电显示号码");</a:t>
            </a:r>
            <a:endParaRPr lang="en-US" altLang="zh-CN" b="1">
              <a:latin typeface="Arial" panose="020B0604020202020204" pitchFamily="34" charset="0"/>
              <a:ea typeface="宋体" panose="02010600030101010101" pitchFamily="2" charset="-122"/>
            </a:endParaRPr>
          </a:p>
          <a:p>
            <a:pPr algn="l" defTabSz="444500">
              <a:spcBef>
                <a:spcPct val="50000"/>
              </a:spcBef>
            </a:pPr>
            <a:r>
              <a:rPr lang="en-US" altLang="zh-CN" b="1">
                <a:ea typeface="宋体" panose="02010600030101010101" pitchFamily="2" charset="-122"/>
                <a:sym typeface="+mn-ea"/>
              </a:rPr>
              <a:t>}</a:t>
            </a:r>
          </a:p>
          <a:p>
            <a:pPr algn="l" defTabSz="444500">
              <a:spcBef>
                <a:spcPct val="50000"/>
              </a:spcBef>
            </a:pPr>
            <a:r>
              <a:rPr lang="zh-CN" altLang="en-US" b="1" dirty="0">
                <a:latin typeface="Arial" panose="020B0604020202020204" pitchFamily="34" charset="0"/>
                <a:ea typeface="黑体" panose="02010609060101010101" pitchFamily="2" charset="-122"/>
              </a:rPr>
              <a:t>public void Qq()</a:t>
            </a:r>
          </a:p>
          <a:p>
            <a:pPr algn="l" defTabSz="444500">
              <a:spcBef>
                <a:spcPct val="50000"/>
              </a:spcBef>
            </a:pPr>
            <a:r>
              <a:rPr lang="zh-CN" altLang="en-US" b="1" dirty="0">
                <a:latin typeface="Arial" panose="020B0604020202020204" pitchFamily="34" charset="0"/>
                <a:ea typeface="黑体" panose="02010609060101010101" pitchFamily="2" charset="-122"/>
              </a:rPr>
              <a:t>{System.out.println("使用QQ聊天工具");</a:t>
            </a:r>
          </a:p>
          <a:p>
            <a:pPr algn="l" defTabSz="444500">
              <a:spcBef>
                <a:spcPct val="50000"/>
              </a:spcBef>
            </a:pPr>
            <a:r>
              <a:rPr lang="zh-CN" altLang="en-US" b="1" dirty="0">
                <a:latin typeface="Arial" panose="020B0604020202020204" pitchFamily="34" charset="0"/>
                <a:ea typeface="黑体" panose="02010609060101010101" pitchFamily="2" charset="-122"/>
              </a:rPr>
              <a:t>}public void WeiXin()</a:t>
            </a:r>
          </a:p>
          <a:p>
            <a:pPr algn="l" defTabSz="444500">
              <a:spcBef>
                <a:spcPct val="50000"/>
              </a:spcBef>
            </a:pPr>
            <a:r>
              <a:rPr lang="zh-CN" altLang="en-US" b="1" dirty="0">
                <a:latin typeface="Arial" panose="020B0604020202020204" pitchFamily="34" charset="0"/>
                <a:ea typeface="黑体" panose="02010609060101010101" pitchFamily="2" charset="-122"/>
              </a:rPr>
              <a:t>{System.out.println("使用微信聊天工具");</a:t>
            </a:r>
          </a:p>
          <a:p>
            <a:pPr algn="l" defTabSz="444500">
              <a:spcBef>
                <a:spcPct val="50000"/>
              </a:spcBef>
            </a:pPr>
            <a:r>
              <a:rPr lang="zh-CN" altLang="en-US" b="1" dirty="0">
                <a:latin typeface="Arial" panose="020B0604020202020204" pitchFamily="34" charset="0"/>
                <a:ea typeface="黑体" panose="02010609060101010101" pitchFamily="2" charset="-122"/>
              </a:rPr>
              <a:t>}}</a:t>
            </a:r>
          </a:p>
        </p:txBody>
      </p:sp>
      <p:sp>
        <p:nvSpPr>
          <p:cNvPr id="91143" name="圆角矩形 91142"/>
          <p:cNvSpPr/>
          <p:nvPr/>
        </p:nvSpPr>
        <p:spPr>
          <a:xfrm>
            <a:off x="84455" y="1498600"/>
            <a:ext cx="3937000" cy="4290695"/>
          </a:xfrm>
          <a:prstGeom prst="roundRect">
            <a:avLst>
              <a:gd name="adj" fmla="val 16667"/>
            </a:avLst>
          </a:prstGeom>
          <a:noFill/>
          <a:ln w="19050" cap="flat" cmpd="sng">
            <a:solidFill>
              <a:srgbClr val="0000FF"/>
            </a:solidFill>
            <a:prstDash val="solid"/>
            <a:headEnd type="none" w="med" len="med"/>
            <a:tailEnd type="none" w="med" len="med"/>
          </a:ln>
        </p:spPr>
        <p:txBody>
          <a:bodyPr/>
          <a:lstStyle/>
          <a:p>
            <a:endParaRPr lang="zh-CN" altLang="en-US"/>
          </a:p>
        </p:txBody>
      </p:sp>
      <p:sp>
        <p:nvSpPr>
          <p:cNvPr id="6" name="圆角矩形 5"/>
          <p:cNvSpPr/>
          <p:nvPr/>
        </p:nvSpPr>
        <p:spPr>
          <a:xfrm>
            <a:off x="4246245" y="1400810"/>
            <a:ext cx="4542790" cy="2659380"/>
          </a:xfrm>
          <a:prstGeom prst="roundRect">
            <a:avLst>
              <a:gd name="adj" fmla="val 16667"/>
            </a:avLst>
          </a:prstGeom>
          <a:noFill/>
          <a:ln w="19050" cap="flat" cmpd="sng">
            <a:solidFill>
              <a:srgbClr val="0000FF"/>
            </a:solidFill>
            <a:prstDash val="solid"/>
            <a:headEnd type="none" w="med" len="med"/>
            <a:tailEnd type="none" w="med" len="med"/>
          </a:ln>
        </p:spPr>
        <p:txBody>
          <a:bodyPr/>
          <a:lstStyle/>
          <a:p>
            <a:endParaRPr lang="zh-CN" altLang="en-US"/>
          </a:p>
        </p:txBody>
      </p:sp>
      <p:sp>
        <p:nvSpPr>
          <p:cNvPr id="7" name="圆角矩形 6"/>
          <p:cNvSpPr/>
          <p:nvPr/>
        </p:nvSpPr>
        <p:spPr>
          <a:xfrm>
            <a:off x="4358640" y="4265295"/>
            <a:ext cx="4542790" cy="2123440"/>
          </a:xfrm>
          <a:prstGeom prst="roundRect">
            <a:avLst>
              <a:gd name="adj" fmla="val 16667"/>
            </a:avLst>
          </a:prstGeom>
          <a:noFill/>
          <a:ln w="19050" cap="flat" cmpd="sng">
            <a:solidFill>
              <a:srgbClr val="FF0000"/>
            </a:solidFill>
            <a:prstDash val="solid"/>
            <a:headEnd type="non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1143"/>
                                        </p:tgtEl>
                                        <p:attrNameLst>
                                          <p:attrName>style.visibility</p:attrName>
                                        </p:attrNameLst>
                                      </p:cBhvr>
                                      <p:to>
                                        <p:strVal val="visible"/>
                                      </p:to>
                                    </p:set>
                                    <p:animEffect transition="in" filter="wipe(down)">
                                      <p:cBhvr>
                                        <p:cTn id="12" dur="500"/>
                                        <p:tgtEl>
                                          <p:spTgt spid="911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3" grpId="0" animBg="1"/>
      <p:bldP spid="6"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内容占位符 2"/>
          <p:cNvSpPr txBox="1"/>
          <p:nvPr/>
        </p:nvSpPr>
        <p:spPr>
          <a:xfrm>
            <a:off x="-317" y="1125855"/>
            <a:ext cx="4176712" cy="5181600"/>
          </a:xfrm>
          <a:prstGeom prst="rect">
            <a:avLst/>
          </a:prstGeom>
          <a:noFill/>
          <a:ln w="9525">
            <a:noFill/>
          </a:ln>
        </p:spPr>
        <p:txBody>
          <a:bodyPr/>
          <a:lstStyle/>
          <a:p>
            <a:pPr algn="l" eaLnBrk="0" hangingPunct="0">
              <a:spcBef>
                <a:spcPct val="20000"/>
              </a:spcBef>
              <a:buClr>
                <a:schemeClr val="hlink"/>
              </a:buClr>
              <a:buFont typeface="Wingdings" panose="05000000000000000000" pitchFamily="2" charset="2"/>
            </a:pPr>
            <a:r>
              <a:rPr lang="en-US" altLang="zh-CN" sz="2800" b="1">
                <a:solidFill>
                  <a:srgbClr val="030209"/>
                </a:solidFill>
                <a:ea typeface="宋体" panose="02010600030101010101" pitchFamily="2" charset="-122"/>
                <a:sym typeface="+mn-ea"/>
              </a:rPr>
              <a:t>package p1;</a:t>
            </a:r>
            <a:endParaRPr lang="en-US" altLang="zh-CN" sz="2800" b="1">
              <a:solidFill>
                <a:srgbClr val="030209"/>
              </a:solidFill>
              <a:latin typeface="Arial" panose="020B0604020202020204" pitchFamily="34" charset="0"/>
              <a:ea typeface="宋体" panose="02010600030101010101" pitchFamily="2" charset="-122"/>
            </a:endParaRP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class A{</a:t>
            </a: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	private </a:t>
            </a:r>
            <a:r>
              <a:rPr lang="en-US" altLang="zh-CN" sz="2800" b="1" err="1">
                <a:solidFill>
                  <a:srgbClr val="030209"/>
                </a:solidFill>
                <a:latin typeface="Arial" panose="020B0604020202020204" pitchFamily="34" charset="0"/>
                <a:ea typeface="宋体" panose="02010600030101010101" pitchFamily="2" charset="-122"/>
              </a:rPr>
              <a:t>int</a:t>
            </a:r>
            <a:r>
              <a:rPr lang="en-US" altLang="zh-CN" sz="2800" b="1">
                <a:solidFill>
                  <a:srgbClr val="030209"/>
                </a:solidFill>
                <a:latin typeface="Arial" panose="020B0604020202020204" pitchFamily="34" charset="0"/>
                <a:ea typeface="宋体" panose="02010600030101010101" pitchFamily="2" charset="-122"/>
              </a:rPr>
              <a:t> x;</a:t>
            </a: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	</a:t>
            </a:r>
            <a:r>
              <a:rPr lang="en-US" altLang="zh-CN" sz="2800" b="1" err="1">
                <a:solidFill>
                  <a:srgbClr val="030209"/>
                </a:solidFill>
                <a:latin typeface="Arial" panose="020B0604020202020204" pitchFamily="34" charset="0"/>
                <a:ea typeface="宋体" panose="02010600030101010101" pitchFamily="2" charset="-122"/>
              </a:rPr>
              <a:t>int</a:t>
            </a:r>
            <a:r>
              <a:rPr lang="en-US" altLang="zh-CN" sz="2800" b="1">
                <a:solidFill>
                  <a:srgbClr val="030209"/>
                </a:solidFill>
                <a:latin typeface="Arial" panose="020B0604020202020204" pitchFamily="34" charset="0"/>
                <a:ea typeface="宋体" panose="02010600030101010101" pitchFamily="2" charset="-122"/>
              </a:rPr>
              <a:t> y;</a:t>
            </a:r>
          </a:p>
          <a:p>
            <a:pPr algn="l" eaLnBrk="0" hangingPunct="0">
              <a:spcBef>
                <a:spcPct val="20000"/>
              </a:spcBef>
              <a:buClr>
                <a:schemeClr val="hlink"/>
              </a:buClr>
            </a:pPr>
            <a:r>
              <a:rPr lang="en-US" altLang="zh-CN" sz="2800" b="1">
                <a:solidFill>
                  <a:srgbClr val="030209"/>
                </a:solidFill>
                <a:latin typeface="Arial" panose="020B0604020202020204" pitchFamily="34" charset="0"/>
                <a:ea typeface="宋体" panose="02010600030101010101" pitchFamily="2" charset="-122"/>
              </a:rPr>
              <a:t>         protected </a:t>
            </a:r>
            <a:r>
              <a:rPr lang="en-US" altLang="zh-CN" sz="2800" b="1" err="1">
                <a:solidFill>
                  <a:srgbClr val="030209"/>
                </a:solidFill>
                <a:latin typeface="Arial" panose="020B0604020202020204" pitchFamily="34" charset="0"/>
                <a:ea typeface="宋体" panose="02010600030101010101" pitchFamily="2" charset="-122"/>
              </a:rPr>
              <a:t>int</a:t>
            </a:r>
            <a:r>
              <a:rPr lang="en-US" altLang="zh-CN" sz="2800" b="1">
                <a:solidFill>
                  <a:srgbClr val="030209"/>
                </a:solidFill>
                <a:latin typeface="Arial" panose="020B0604020202020204" pitchFamily="34" charset="0"/>
                <a:ea typeface="宋体" panose="02010600030101010101" pitchFamily="2" charset="-122"/>
              </a:rPr>
              <a:t> z;</a:t>
            </a: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a:t>
            </a:r>
            <a:endParaRPr lang="zh-CN" altLang="en-US" sz="2800" b="1" dirty="0">
              <a:solidFill>
                <a:srgbClr val="030209"/>
              </a:solidFill>
              <a:latin typeface="Arial" panose="020B0604020202020204" pitchFamily="34" charset="0"/>
              <a:ea typeface="宋体" panose="02010600030101010101" pitchFamily="2" charset="-122"/>
            </a:endParaRPr>
          </a:p>
        </p:txBody>
      </p:sp>
      <p:sp>
        <p:nvSpPr>
          <p:cNvPr id="15366" name="内容占位符 2"/>
          <p:cNvSpPr txBox="1"/>
          <p:nvPr/>
        </p:nvSpPr>
        <p:spPr>
          <a:xfrm>
            <a:off x="4509770" y="980758"/>
            <a:ext cx="4176713" cy="5181600"/>
          </a:xfrm>
          <a:prstGeom prst="rect">
            <a:avLst/>
          </a:prstGeom>
          <a:noFill/>
          <a:ln w="9525">
            <a:noFill/>
          </a:ln>
        </p:spPr>
        <p:txBody>
          <a:bodyPr/>
          <a:lstStyle/>
          <a:p>
            <a:pPr algn="l" eaLnBrk="0" hangingPunct="0">
              <a:spcBef>
                <a:spcPct val="20000"/>
              </a:spcBef>
              <a:buClr>
                <a:schemeClr val="hlink"/>
              </a:buClr>
              <a:buFont typeface="Wingdings" panose="05000000000000000000" pitchFamily="2" charset="2"/>
            </a:pPr>
            <a:r>
              <a:rPr lang="en-US" altLang="zh-CN" sz="2800" b="1">
                <a:solidFill>
                  <a:srgbClr val="030209"/>
                </a:solidFill>
                <a:ea typeface="宋体" panose="02010600030101010101" pitchFamily="2" charset="-122"/>
                <a:sym typeface="+mn-ea"/>
              </a:rPr>
              <a:t>package p1;</a:t>
            </a:r>
            <a:endParaRPr lang="en-US" altLang="zh-CN" sz="2800" b="1">
              <a:solidFill>
                <a:srgbClr val="030209"/>
              </a:solidFill>
              <a:latin typeface="Arial" panose="020B0604020202020204" pitchFamily="34" charset="0"/>
              <a:ea typeface="宋体" panose="02010600030101010101" pitchFamily="2" charset="-122"/>
            </a:endParaRP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class B extends A{</a:t>
            </a: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	void f(){</a:t>
            </a: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		x=1;</a:t>
            </a: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	}</a:t>
            </a: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	void g(){</a:t>
            </a: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		y=1;</a:t>
            </a: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	}</a:t>
            </a: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	void h(){</a:t>
            </a: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		z=1;</a:t>
            </a: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	}}</a:t>
            </a:r>
            <a:endParaRPr lang="zh-CN" altLang="en-US" sz="2800" b="1" dirty="0">
              <a:solidFill>
                <a:srgbClr val="030209"/>
              </a:solidFill>
              <a:latin typeface="Arial" panose="020B0604020202020204" pitchFamily="34" charset="0"/>
              <a:ea typeface="宋体" panose="02010600030101010101" pitchFamily="2" charset="-122"/>
            </a:endParaRPr>
          </a:p>
        </p:txBody>
      </p:sp>
      <p:cxnSp>
        <p:nvCxnSpPr>
          <p:cNvPr id="8" name="直接连接符 7"/>
          <p:cNvCxnSpPr/>
          <p:nvPr/>
        </p:nvCxnSpPr>
        <p:spPr>
          <a:xfrm>
            <a:off x="4211638" y="981075"/>
            <a:ext cx="0" cy="5876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88461" name="矩形 488460"/>
          <p:cNvSpPr/>
          <p:nvPr/>
        </p:nvSpPr>
        <p:spPr>
          <a:xfrm>
            <a:off x="5243195" y="2481580"/>
            <a:ext cx="3312795" cy="598805"/>
          </a:xfrm>
          <a:prstGeom prst="rect">
            <a:avLst/>
          </a:prstGeom>
          <a:noFill/>
          <a:ln w="28575" cap="flat" cmpd="sng">
            <a:solidFill>
              <a:srgbClr val="FF0000"/>
            </a:solidFill>
            <a:prstDash val="solid"/>
            <a:miter/>
            <a:headEnd type="none" w="med" len="med"/>
            <a:tailEnd type="none" w="med" len="med"/>
          </a:ln>
        </p:spPr>
        <p:txBody>
          <a:bodyPr/>
          <a:lstStyle/>
          <a:p>
            <a:endParaRPr lang="zh-CN" altLang="en-US"/>
          </a:p>
        </p:txBody>
      </p:sp>
      <p:sp>
        <p:nvSpPr>
          <p:cNvPr id="2" name="文本框 1"/>
          <p:cNvSpPr txBox="1"/>
          <p:nvPr/>
        </p:nvSpPr>
        <p:spPr>
          <a:xfrm>
            <a:off x="674370" y="5974080"/>
            <a:ext cx="3042920" cy="521970"/>
          </a:xfrm>
          <a:prstGeom prst="rect">
            <a:avLst/>
          </a:prstGeom>
          <a:noFill/>
          <a:ln w="9525">
            <a:noFill/>
          </a:ln>
        </p:spPr>
        <p:txBody>
          <a:bodyPr wrap="none" anchor="t">
            <a:spAutoFit/>
          </a:bodyPr>
          <a:lstStyle/>
          <a:p>
            <a:r>
              <a:rPr lang="zh-CN" altLang="en-US" sz="2800" b="1" dirty="0">
                <a:solidFill>
                  <a:srgbClr val="FF0000"/>
                </a:solidFill>
                <a:latin typeface="Arial" panose="020B0604020202020204" pitchFamily="34" charset="0"/>
                <a:ea typeface="宋体" panose="02010600030101010101" pitchFamily="2" charset="-122"/>
              </a:rPr>
              <a:t>程序中是否错误？</a:t>
            </a:r>
          </a:p>
        </p:txBody>
      </p:sp>
    </p:spTree>
    <p:extLst>
      <p:ext uri="{BB962C8B-B14F-4D97-AF65-F5344CB8AC3E}">
        <p14:creationId xmlns:p14="http://schemas.microsoft.com/office/powerpoint/2010/main" val="117852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88461"/>
                                        </p:tgtEl>
                                        <p:attrNameLst>
                                          <p:attrName>style.visibility</p:attrName>
                                        </p:attrNameLst>
                                      </p:cBhvr>
                                      <p:to>
                                        <p:strVal val="visible"/>
                                      </p:to>
                                    </p:set>
                                    <p:animEffect transition="in" filter="checkerboard(across)">
                                      <p:cBhvr>
                                        <p:cTn id="7" dur="500"/>
                                        <p:tgtEl>
                                          <p:spTgt spid="488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内容占位符 2"/>
          <p:cNvSpPr txBox="1"/>
          <p:nvPr/>
        </p:nvSpPr>
        <p:spPr>
          <a:xfrm>
            <a:off x="25718" y="981075"/>
            <a:ext cx="4176712" cy="5181600"/>
          </a:xfrm>
          <a:prstGeom prst="rect">
            <a:avLst/>
          </a:prstGeom>
          <a:noFill/>
          <a:ln w="9525">
            <a:noFill/>
          </a:ln>
        </p:spPr>
        <p:txBody>
          <a:bodyPr/>
          <a:lstStyle/>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package p1;</a:t>
            </a: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public class A{</a:t>
            </a: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	private </a:t>
            </a:r>
            <a:r>
              <a:rPr lang="en-US" altLang="zh-CN" sz="2800" b="1" err="1">
                <a:solidFill>
                  <a:srgbClr val="030209"/>
                </a:solidFill>
                <a:latin typeface="Arial" panose="020B0604020202020204" pitchFamily="34" charset="0"/>
                <a:ea typeface="宋体" panose="02010600030101010101" pitchFamily="2" charset="-122"/>
              </a:rPr>
              <a:t>int</a:t>
            </a:r>
            <a:r>
              <a:rPr lang="en-US" altLang="zh-CN" sz="2800" b="1">
                <a:solidFill>
                  <a:srgbClr val="030209"/>
                </a:solidFill>
                <a:latin typeface="Arial" panose="020B0604020202020204" pitchFamily="34" charset="0"/>
                <a:ea typeface="宋体" panose="02010600030101010101" pitchFamily="2" charset="-122"/>
              </a:rPr>
              <a:t> x1;</a:t>
            </a: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	</a:t>
            </a:r>
            <a:r>
              <a:rPr lang="en-US" altLang="zh-CN" sz="2800" b="1" err="1">
                <a:solidFill>
                  <a:srgbClr val="030209"/>
                </a:solidFill>
                <a:latin typeface="Arial" panose="020B0604020202020204" pitchFamily="34" charset="0"/>
                <a:ea typeface="宋体" panose="02010600030101010101" pitchFamily="2" charset="-122"/>
              </a:rPr>
              <a:t>int</a:t>
            </a:r>
            <a:r>
              <a:rPr lang="en-US" altLang="zh-CN" sz="2800" b="1">
                <a:solidFill>
                  <a:srgbClr val="030209"/>
                </a:solidFill>
                <a:latin typeface="Arial" panose="020B0604020202020204" pitchFamily="34" charset="0"/>
                <a:ea typeface="宋体" panose="02010600030101010101" pitchFamily="2" charset="-122"/>
              </a:rPr>
              <a:t> x2;</a:t>
            </a: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	protected </a:t>
            </a:r>
            <a:r>
              <a:rPr lang="en-US" altLang="zh-CN" sz="2800" b="1" err="1">
                <a:solidFill>
                  <a:srgbClr val="030209"/>
                </a:solidFill>
                <a:latin typeface="Arial" panose="020B0604020202020204" pitchFamily="34" charset="0"/>
                <a:ea typeface="宋体" panose="02010600030101010101" pitchFamily="2" charset="-122"/>
              </a:rPr>
              <a:t>int</a:t>
            </a:r>
            <a:r>
              <a:rPr lang="en-US" altLang="zh-CN" sz="2800" b="1">
                <a:solidFill>
                  <a:srgbClr val="030209"/>
                </a:solidFill>
                <a:latin typeface="Arial" panose="020B0604020202020204" pitchFamily="34" charset="0"/>
                <a:ea typeface="宋体" panose="02010600030101010101" pitchFamily="2" charset="-122"/>
              </a:rPr>
              <a:t> x3;</a:t>
            </a: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         public int x4;</a:t>
            </a: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a:t>
            </a:r>
            <a:endParaRPr lang="zh-CN" altLang="en-US" sz="2800" b="1" dirty="0">
              <a:solidFill>
                <a:srgbClr val="030209"/>
              </a:solidFill>
              <a:latin typeface="Arial" panose="020B0604020202020204" pitchFamily="34" charset="0"/>
              <a:ea typeface="宋体" panose="02010600030101010101" pitchFamily="2" charset="-122"/>
            </a:endParaRPr>
          </a:p>
        </p:txBody>
      </p:sp>
      <p:sp>
        <p:nvSpPr>
          <p:cNvPr id="16390" name="内容占位符 2"/>
          <p:cNvSpPr txBox="1"/>
          <p:nvPr/>
        </p:nvSpPr>
        <p:spPr>
          <a:xfrm>
            <a:off x="4211955" y="44623"/>
            <a:ext cx="4895850" cy="6775911"/>
          </a:xfrm>
          <a:prstGeom prst="rect">
            <a:avLst/>
          </a:prstGeom>
          <a:solidFill>
            <a:srgbClr val="F8F8F8"/>
          </a:solidFill>
          <a:ln w="9525">
            <a:noFill/>
          </a:ln>
        </p:spPr>
        <p:txBody>
          <a:bodyPr/>
          <a:lstStyle/>
          <a:p>
            <a:pPr algn="l" eaLnBrk="0" hangingPunct="0">
              <a:spcBef>
                <a:spcPct val="20000"/>
              </a:spcBef>
              <a:buClr>
                <a:schemeClr val="hlink"/>
              </a:buClr>
              <a:buFont typeface="Wingdings" panose="05000000000000000000" pitchFamily="2" charset="2"/>
            </a:pPr>
            <a:r>
              <a:rPr lang="en-US" altLang="zh-CN" sz="2400" b="1">
                <a:solidFill>
                  <a:srgbClr val="030209"/>
                </a:solidFill>
                <a:ea typeface="宋体" panose="02010600030101010101" pitchFamily="2" charset="-122"/>
              </a:rPr>
              <a:t>package p2;</a:t>
            </a:r>
          </a:p>
          <a:p>
            <a:pPr algn="l" eaLnBrk="0" hangingPunct="0">
              <a:spcBef>
                <a:spcPct val="20000"/>
              </a:spcBef>
              <a:buClr>
                <a:schemeClr val="hlink"/>
              </a:buClr>
              <a:buFont typeface="Wingdings" panose="05000000000000000000" pitchFamily="2" charset="2"/>
            </a:pPr>
            <a:r>
              <a:rPr lang="en-US" altLang="zh-CN" sz="2400" b="1">
                <a:ea typeface="宋体" panose="02010600030101010101" pitchFamily="2" charset="-122"/>
                <a:sym typeface="+mn-ea"/>
              </a:rPr>
              <a:t>import p1.A;</a:t>
            </a:r>
            <a:endParaRPr lang="en-US" altLang="zh-CN" sz="2400" b="1">
              <a:solidFill>
                <a:srgbClr val="030209"/>
              </a:solidFill>
              <a:ea typeface="宋体" panose="02010600030101010101" pitchFamily="2" charset="-122"/>
            </a:endParaRPr>
          </a:p>
          <a:p>
            <a:pPr algn="l" eaLnBrk="0" hangingPunct="0">
              <a:spcBef>
                <a:spcPct val="20000"/>
              </a:spcBef>
              <a:buClr>
                <a:schemeClr val="hlink"/>
              </a:buClr>
              <a:buFont typeface="Wingdings" panose="05000000000000000000" pitchFamily="2" charset="2"/>
            </a:pPr>
            <a:r>
              <a:rPr lang="en-US" altLang="zh-CN" sz="2400" b="1">
                <a:solidFill>
                  <a:srgbClr val="030209"/>
                </a:solidFill>
                <a:ea typeface="宋体" panose="02010600030101010101" pitchFamily="2" charset="-122"/>
              </a:rPr>
              <a:t>class B extends A</a:t>
            </a:r>
            <a:br>
              <a:rPr lang="en-US" altLang="zh-CN" sz="2400" b="1">
                <a:solidFill>
                  <a:srgbClr val="030209"/>
                </a:solidFill>
                <a:ea typeface="宋体" panose="02010600030101010101" pitchFamily="2" charset="-122"/>
              </a:rPr>
            </a:br>
            <a:r>
              <a:rPr lang="en-US" altLang="zh-CN" sz="2400" b="1">
                <a:solidFill>
                  <a:srgbClr val="030209"/>
                </a:solidFill>
                <a:ea typeface="宋体" panose="02010600030101010101" pitchFamily="2" charset="-122"/>
              </a:rPr>
              <a:t>{</a:t>
            </a:r>
          </a:p>
          <a:p>
            <a:pPr algn="l" eaLnBrk="0" hangingPunct="0">
              <a:spcBef>
                <a:spcPct val="20000"/>
              </a:spcBef>
              <a:buClr>
                <a:schemeClr val="hlink"/>
              </a:buClr>
              <a:buFont typeface="Wingdings" panose="05000000000000000000" pitchFamily="2" charset="2"/>
            </a:pPr>
            <a:r>
              <a:rPr lang="en-US" altLang="zh-CN" sz="2400" b="1">
                <a:solidFill>
                  <a:srgbClr val="030209"/>
                </a:solidFill>
                <a:ea typeface="宋体" panose="02010600030101010101" pitchFamily="2" charset="-122"/>
              </a:rPr>
              <a:t>public int  y1;</a:t>
            </a:r>
            <a:br>
              <a:rPr lang="en-US" altLang="zh-CN" sz="2400" b="1">
                <a:solidFill>
                  <a:srgbClr val="030209"/>
                </a:solidFill>
                <a:ea typeface="宋体" panose="02010600030101010101" pitchFamily="2" charset="-122"/>
              </a:rPr>
            </a:br>
            <a:r>
              <a:rPr lang="en-US" altLang="zh-CN" sz="2400" b="1">
                <a:solidFill>
                  <a:srgbClr val="030209"/>
                </a:solidFill>
                <a:ea typeface="宋体" panose="02010600030101010101" pitchFamily="2" charset="-122"/>
              </a:rPr>
              <a:t>public static void main(String[] args)</a:t>
            </a:r>
          </a:p>
          <a:p>
            <a:pPr algn="l" eaLnBrk="0" hangingPunct="0">
              <a:spcBef>
                <a:spcPct val="20000"/>
              </a:spcBef>
              <a:buClr>
                <a:schemeClr val="hlink"/>
              </a:buClr>
              <a:buFont typeface="Wingdings" panose="05000000000000000000" pitchFamily="2" charset="2"/>
            </a:pPr>
            <a:r>
              <a:rPr lang="en-US" altLang="zh-CN" sz="2400" b="1">
                <a:solidFill>
                  <a:srgbClr val="030209"/>
                </a:solidFill>
                <a:ea typeface="宋体" panose="02010600030101010101" pitchFamily="2" charset="-122"/>
              </a:rPr>
              <a:t>{</a:t>
            </a:r>
          </a:p>
          <a:p>
            <a:pPr algn="l" eaLnBrk="0" hangingPunct="0">
              <a:spcBef>
                <a:spcPct val="20000"/>
              </a:spcBef>
              <a:buClr>
                <a:schemeClr val="hlink"/>
              </a:buClr>
              <a:buFont typeface="Wingdings" panose="05000000000000000000" pitchFamily="2" charset="2"/>
            </a:pPr>
            <a:r>
              <a:rPr lang="en-US" altLang="zh-CN" sz="2400" b="1">
                <a:solidFill>
                  <a:srgbClr val="030209"/>
                </a:solidFill>
                <a:ea typeface="宋体" panose="02010600030101010101" pitchFamily="2" charset="-122"/>
              </a:rPr>
              <a:t>B b=new B();</a:t>
            </a:r>
          </a:p>
          <a:p>
            <a:pPr algn="l" eaLnBrk="0" hangingPunct="0">
              <a:spcBef>
                <a:spcPct val="20000"/>
              </a:spcBef>
              <a:buClr>
                <a:schemeClr val="hlink"/>
              </a:buClr>
              <a:buFont typeface="Wingdings" panose="05000000000000000000" pitchFamily="2" charset="2"/>
            </a:pPr>
            <a:r>
              <a:rPr lang="en-US" altLang="zh-CN" sz="2400" b="1">
                <a:solidFill>
                  <a:srgbClr val="030209"/>
                </a:solidFill>
                <a:ea typeface="宋体" panose="02010600030101010101" pitchFamily="2" charset="-122"/>
              </a:rPr>
              <a:t>System.out.println(b.x1);</a:t>
            </a:r>
          </a:p>
          <a:p>
            <a:pPr algn="l" eaLnBrk="0" hangingPunct="0">
              <a:spcBef>
                <a:spcPct val="20000"/>
              </a:spcBef>
              <a:buClr>
                <a:schemeClr val="hlink"/>
              </a:buClr>
              <a:buFont typeface="Wingdings" panose="05000000000000000000" pitchFamily="2" charset="2"/>
            </a:pPr>
            <a:r>
              <a:rPr lang="en-US" altLang="zh-CN" sz="2400" b="1">
                <a:solidFill>
                  <a:srgbClr val="030209"/>
                </a:solidFill>
                <a:ea typeface="宋体" panose="02010600030101010101" pitchFamily="2" charset="-122"/>
                <a:sym typeface="+mn-ea"/>
              </a:rPr>
              <a:t>System.out.println(b.x2);</a:t>
            </a:r>
          </a:p>
          <a:p>
            <a:pPr algn="l" eaLnBrk="0" hangingPunct="0">
              <a:spcBef>
                <a:spcPct val="20000"/>
              </a:spcBef>
              <a:buClr>
                <a:schemeClr val="hlink"/>
              </a:buClr>
              <a:buFont typeface="Wingdings" panose="05000000000000000000" pitchFamily="2" charset="2"/>
            </a:pPr>
            <a:r>
              <a:rPr lang="en-US" altLang="zh-CN" sz="2400" b="1">
                <a:solidFill>
                  <a:srgbClr val="030209"/>
                </a:solidFill>
                <a:ea typeface="宋体" panose="02010600030101010101" pitchFamily="2" charset="-122"/>
                <a:sym typeface="+mn-ea"/>
              </a:rPr>
              <a:t>System.out.println(b.x3);</a:t>
            </a:r>
          </a:p>
          <a:p>
            <a:pPr algn="l" eaLnBrk="0" hangingPunct="0">
              <a:spcBef>
                <a:spcPct val="20000"/>
              </a:spcBef>
              <a:buClr>
                <a:schemeClr val="hlink"/>
              </a:buClr>
              <a:buFont typeface="Wingdings" panose="05000000000000000000" pitchFamily="2" charset="2"/>
            </a:pPr>
            <a:r>
              <a:rPr lang="en-US" altLang="zh-CN" sz="2400" b="1">
                <a:solidFill>
                  <a:srgbClr val="030209"/>
                </a:solidFill>
                <a:ea typeface="宋体" panose="02010600030101010101" pitchFamily="2" charset="-122"/>
                <a:sym typeface="+mn-ea"/>
              </a:rPr>
              <a:t>System.out.println(b.x4);</a:t>
            </a:r>
          </a:p>
          <a:p>
            <a:pPr algn="l" eaLnBrk="0" hangingPunct="0">
              <a:spcBef>
                <a:spcPct val="20000"/>
              </a:spcBef>
              <a:buClr>
                <a:schemeClr val="hlink"/>
              </a:buClr>
              <a:buFont typeface="Wingdings" panose="05000000000000000000" pitchFamily="2" charset="2"/>
            </a:pPr>
            <a:r>
              <a:rPr lang="en-US" altLang="zh-CN" sz="2400" b="1">
                <a:solidFill>
                  <a:srgbClr val="030209"/>
                </a:solidFill>
                <a:ea typeface="宋体" panose="02010600030101010101" pitchFamily="2" charset="-122"/>
                <a:sym typeface="+mn-ea"/>
              </a:rPr>
              <a:t>System.out.println(b.y1);</a:t>
            </a:r>
            <a:r>
              <a:rPr lang="en-US" altLang="zh-CN" sz="2400" b="1">
                <a:solidFill>
                  <a:srgbClr val="030209"/>
                </a:solidFill>
                <a:ea typeface="宋体" panose="02010600030101010101" pitchFamily="2" charset="-122"/>
              </a:rPr>
              <a:t>}}</a:t>
            </a:r>
            <a:endParaRPr lang="zh-CN" altLang="en-US" sz="2400" b="1" dirty="0">
              <a:solidFill>
                <a:srgbClr val="030209"/>
              </a:solidFill>
              <a:ea typeface="宋体" panose="02010600030101010101" pitchFamily="2" charset="-122"/>
            </a:endParaRPr>
          </a:p>
        </p:txBody>
      </p:sp>
      <p:cxnSp>
        <p:nvCxnSpPr>
          <p:cNvPr id="8" name="直接连接符 7"/>
          <p:cNvCxnSpPr/>
          <p:nvPr/>
        </p:nvCxnSpPr>
        <p:spPr>
          <a:xfrm>
            <a:off x="4211638" y="981075"/>
            <a:ext cx="0" cy="5876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674370" y="5974080"/>
            <a:ext cx="3042920" cy="521970"/>
          </a:xfrm>
          <a:prstGeom prst="rect">
            <a:avLst/>
          </a:prstGeom>
          <a:noFill/>
          <a:ln w="9525">
            <a:noFill/>
          </a:ln>
        </p:spPr>
        <p:txBody>
          <a:bodyPr wrap="none" anchor="t">
            <a:spAutoFit/>
          </a:bodyPr>
          <a:lstStyle/>
          <a:p>
            <a:r>
              <a:rPr lang="zh-CN" altLang="en-US" sz="2800" b="1" dirty="0">
                <a:solidFill>
                  <a:srgbClr val="FF0000"/>
                </a:solidFill>
                <a:latin typeface="Arial" panose="020B0604020202020204" pitchFamily="34" charset="0"/>
                <a:ea typeface="宋体" panose="02010600030101010101" pitchFamily="2" charset="-122"/>
              </a:rPr>
              <a:t>程序中是否错误？</a:t>
            </a:r>
          </a:p>
        </p:txBody>
      </p:sp>
      <p:sp>
        <p:nvSpPr>
          <p:cNvPr id="488461" name="矩形 488460"/>
          <p:cNvSpPr/>
          <p:nvPr/>
        </p:nvSpPr>
        <p:spPr>
          <a:xfrm>
            <a:off x="4355658" y="3789040"/>
            <a:ext cx="3589595" cy="526797"/>
          </a:xfrm>
          <a:prstGeom prst="rect">
            <a:avLst/>
          </a:prstGeom>
          <a:noFill/>
          <a:ln w="28575" cap="flat" cmpd="sng">
            <a:solidFill>
              <a:srgbClr val="FF0000"/>
            </a:solidFill>
            <a:prstDash val="solid"/>
            <a:miter/>
            <a:headEnd type="none" w="med" len="med"/>
            <a:tailEnd type="none" w="med" len="med"/>
          </a:ln>
        </p:spPr>
        <p:txBody>
          <a:bodyPr/>
          <a:lstStyle/>
          <a:p>
            <a:endParaRPr lang="zh-CN" altLang="en-US"/>
          </a:p>
        </p:txBody>
      </p:sp>
      <p:sp>
        <p:nvSpPr>
          <p:cNvPr id="3" name="矩形 2"/>
          <p:cNvSpPr/>
          <p:nvPr/>
        </p:nvSpPr>
        <p:spPr>
          <a:xfrm>
            <a:off x="4355975" y="4315837"/>
            <a:ext cx="3598803" cy="409307"/>
          </a:xfrm>
          <a:prstGeom prst="rect">
            <a:avLst/>
          </a:prstGeom>
          <a:noFill/>
          <a:ln w="28575" cap="flat" cmpd="sng">
            <a:solidFill>
              <a:srgbClr val="FF0000"/>
            </a:solidFill>
            <a:prstDash val="solid"/>
            <a:miter/>
            <a:headEnd type="none" w="med" len="med"/>
            <a:tailEnd type="none" w="med" len="med"/>
          </a:ln>
        </p:spPr>
        <p:txBody>
          <a:bodyPr/>
          <a:lstStyle/>
          <a:p>
            <a:endParaRPr lang="zh-CN" altLang="en-US"/>
          </a:p>
        </p:txBody>
      </p:sp>
    </p:spTree>
    <p:extLst>
      <p:ext uri="{BB962C8B-B14F-4D97-AF65-F5344CB8AC3E}">
        <p14:creationId xmlns:p14="http://schemas.microsoft.com/office/powerpoint/2010/main" val="14433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88461"/>
                                        </p:tgtEl>
                                        <p:attrNameLst>
                                          <p:attrName>style.visibility</p:attrName>
                                        </p:attrNameLst>
                                      </p:cBhvr>
                                      <p:to>
                                        <p:strVal val="visible"/>
                                      </p:to>
                                    </p:set>
                                    <p:animEffect transition="in" filter="checkerboard(across)">
                                      <p:cBhvr>
                                        <p:cTn id="7" dur="500"/>
                                        <p:tgtEl>
                                          <p:spTgt spid="48846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文本占位符 79874"/>
          <p:cNvSpPr>
            <a:spLocks noGrp="1"/>
          </p:cNvSpPr>
          <p:nvPr>
            <p:ph type="body" idx="1"/>
          </p:nvPr>
        </p:nvSpPr>
        <p:spPr>
          <a:xfrm>
            <a:off x="606425" y="1615440"/>
            <a:ext cx="7931150" cy="3626485"/>
          </a:xfrm>
        </p:spPr>
        <p:txBody>
          <a:bodyPr/>
          <a:lstStyle/>
          <a:p>
            <a:r>
              <a:rPr lang="en-US" altLang="zh-CN">
                <a:solidFill>
                  <a:srgbClr val="000000"/>
                </a:solidFill>
                <a:latin typeface="Arial" panose="020B0604020202020204" pitchFamily="34" charset="0"/>
                <a:ea typeface="宋体" panose="02010600030101010101" pitchFamily="2" charset="-122"/>
                <a:cs typeface="+mn-cs"/>
              </a:rPr>
              <a:t>1</a:t>
            </a:r>
            <a:r>
              <a:rPr lang="zh-CN" altLang="en-US" dirty="0">
                <a:solidFill>
                  <a:srgbClr val="000000"/>
                </a:solidFill>
                <a:latin typeface="Arial" panose="020B0604020202020204" pitchFamily="34" charset="0"/>
                <a:ea typeface="宋体" panose="02010600030101010101" pitchFamily="2" charset="-122"/>
                <a:cs typeface="+mn-cs"/>
              </a:rPr>
              <a:t>、</a:t>
            </a:r>
            <a:r>
              <a:rPr lang="en-US" altLang="zh-CN">
                <a:solidFill>
                  <a:srgbClr val="000000"/>
                </a:solidFill>
                <a:latin typeface="Arial" panose="020B0604020202020204" pitchFamily="34" charset="0"/>
                <a:ea typeface="宋体" panose="02010600030101010101" pitchFamily="2" charset="-122"/>
                <a:cs typeface="+mn-cs"/>
              </a:rPr>
              <a:t>private</a:t>
            </a:r>
            <a:r>
              <a:rPr lang="zh-CN" altLang="en-US" dirty="0">
                <a:solidFill>
                  <a:srgbClr val="000000"/>
                </a:solidFill>
                <a:latin typeface="Arial" panose="020B0604020202020204" pitchFamily="34" charset="0"/>
                <a:ea typeface="宋体" panose="02010600030101010101" pitchFamily="2" charset="-122"/>
                <a:cs typeface="+mn-cs"/>
              </a:rPr>
              <a:t>类型的属性或方法不能被继承</a:t>
            </a:r>
          </a:p>
          <a:p>
            <a:r>
              <a:rPr lang="en-US" altLang="zh-CN">
                <a:solidFill>
                  <a:srgbClr val="000000"/>
                </a:solidFill>
                <a:latin typeface="Arial" panose="020B0604020202020204" pitchFamily="34" charset="0"/>
                <a:ea typeface="宋体" panose="02010600030101010101" pitchFamily="2" charset="-122"/>
                <a:cs typeface="+mn-cs"/>
              </a:rPr>
              <a:t>2</a:t>
            </a:r>
            <a:r>
              <a:rPr lang="zh-CN" altLang="en-US" dirty="0">
                <a:solidFill>
                  <a:srgbClr val="000000"/>
                </a:solidFill>
                <a:latin typeface="Arial" panose="020B0604020202020204" pitchFamily="34" charset="0"/>
                <a:ea typeface="宋体" panose="02010600030101010101" pitchFamily="2" charset="-122"/>
                <a:cs typeface="+mn-cs"/>
              </a:rPr>
              <a:t>、</a:t>
            </a:r>
            <a:r>
              <a:rPr lang="en-US" altLang="zh-CN">
                <a:solidFill>
                  <a:srgbClr val="000000"/>
                </a:solidFill>
                <a:latin typeface="Arial" panose="020B0604020202020204" pitchFamily="34" charset="0"/>
                <a:ea typeface="宋体" panose="02010600030101010101" pitchFamily="2" charset="-122"/>
                <a:cs typeface="+mn-cs"/>
              </a:rPr>
              <a:t>public</a:t>
            </a:r>
            <a:r>
              <a:rPr lang="zh-CN" altLang="en-US">
                <a:solidFill>
                  <a:srgbClr val="000000"/>
                </a:solidFill>
                <a:latin typeface="Arial" panose="020B0604020202020204" pitchFamily="34" charset="0"/>
                <a:ea typeface="宋体" panose="02010600030101010101" pitchFamily="2" charset="-122"/>
                <a:cs typeface="+mn-cs"/>
              </a:rPr>
              <a:t>、</a:t>
            </a:r>
            <a:r>
              <a:rPr lang="en-US" altLang="zh-CN">
                <a:latin typeface="Arial" panose="020B0604020202020204" pitchFamily="34" charset="0"/>
                <a:sym typeface="+mn-ea"/>
              </a:rPr>
              <a:t>protected</a:t>
            </a:r>
            <a:r>
              <a:rPr lang="zh-CN" altLang="en-US" dirty="0">
                <a:solidFill>
                  <a:srgbClr val="000000"/>
                </a:solidFill>
                <a:latin typeface="Arial" panose="020B0604020202020204" pitchFamily="34" charset="0"/>
                <a:ea typeface="宋体" panose="02010600030101010101" pitchFamily="2" charset="-122"/>
                <a:cs typeface="+mn-cs"/>
              </a:rPr>
              <a:t>类型的属性或方法一定可以被继承</a:t>
            </a:r>
          </a:p>
          <a:p>
            <a:r>
              <a:rPr lang="en-US" altLang="zh-CN">
                <a:solidFill>
                  <a:srgbClr val="000000"/>
                </a:solidFill>
                <a:latin typeface="Arial" panose="020B0604020202020204" pitchFamily="34" charset="0"/>
                <a:ea typeface="宋体" panose="02010600030101010101" pitchFamily="2" charset="-122"/>
                <a:cs typeface="+mn-cs"/>
              </a:rPr>
              <a:t>3</a:t>
            </a:r>
            <a:r>
              <a:rPr lang="zh-CN" altLang="en-US" dirty="0">
                <a:solidFill>
                  <a:srgbClr val="000000"/>
                </a:solidFill>
                <a:latin typeface="Arial" panose="020B0604020202020204" pitchFamily="34" charset="0"/>
                <a:ea typeface="宋体" panose="02010600030101010101" pitchFamily="2" charset="-122"/>
                <a:cs typeface="+mn-cs"/>
              </a:rPr>
              <a:t>、</a:t>
            </a:r>
            <a:r>
              <a:rPr lang="en-US" altLang="zh-CN" err="1">
                <a:solidFill>
                  <a:srgbClr val="000000"/>
                </a:solidFill>
                <a:latin typeface="Arial" panose="020B0604020202020204" pitchFamily="34" charset="0"/>
                <a:ea typeface="宋体" panose="02010600030101010101" pitchFamily="2" charset="-122"/>
                <a:cs typeface="+mn-cs"/>
              </a:rPr>
              <a:t>defalut</a:t>
            </a:r>
            <a:r>
              <a:rPr lang="en-US" altLang="zh-CN">
                <a:solidFill>
                  <a:srgbClr val="000000"/>
                </a:solidFill>
                <a:latin typeface="Arial" panose="020B0604020202020204" pitchFamily="34" charset="0"/>
                <a:ea typeface="宋体" panose="02010600030101010101" pitchFamily="2" charset="-122"/>
                <a:cs typeface="+mn-cs"/>
              </a:rPr>
              <a:t> </a:t>
            </a:r>
            <a:r>
              <a:rPr lang="zh-CN" altLang="en-US" dirty="0">
                <a:solidFill>
                  <a:srgbClr val="000000"/>
                </a:solidFill>
                <a:latin typeface="Arial" panose="020B0604020202020204" pitchFamily="34" charset="0"/>
                <a:ea typeface="宋体" panose="02010600030101010101" pitchFamily="2" charset="-122"/>
                <a:cs typeface="+mn-cs"/>
              </a:rPr>
              <a:t>类型要看子类是否和父类在一个包呢。</a:t>
            </a:r>
          </a:p>
        </p:txBody>
      </p:sp>
      <p:sp>
        <p:nvSpPr>
          <p:cNvPr id="14338" name="标题 1"/>
          <p:cNvSpPr>
            <a:spLocks noGrp="1"/>
          </p:cNvSpPr>
          <p:nvPr>
            <p:ph type="title"/>
          </p:nvPr>
        </p:nvSpPr>
        <p:spPr>
          <a:xfrm>
            <a:off x="457200" y="0"/>
            <a:ext cx="8229600" cy="1143000"/>
          </a:xfrm>
        </p:spPr>
        <p:txBody>
          <a:bodyPr vert="horz" wrap="square" lIns="91440" tIns="45720" rIns="91440" bIns="45720" anchor="ctr"/>
          <a:lstStyle/>
          <a:p>
            <a:r>
              <a:rPr lang="zh-CN" altLang="en-US" b="1" dirty="0">
                <a:ea typeface="宋体" panose="02010600030101010101" pitchFamily="2" charset="-122"/>
              </a:rPr>
              <a:t>总结</a:t>
            </a:r>
          </a:p>
        </p:txBody>
      </p:sp>
    </p:spTree>
    <p:extLst>
      <p:ext uri="{BB962C8B-B14F-4D97-AF65-F5344CB8AC3E}">
        <p14:creationId xmlns:p14="http://schemas.microsoft.com/office/powerpoint/2010/main" val="2498714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本节任务</a:t>
            </a:r>
          </a:p>
        </p:txBody>
      </p:sp>
      <p:sp>
        <p:nvSpPr>
          <p:cNvPr id="2" name="文本占位符 1"/>
          <p:cNvSpPr>
            <a:spLocks noGrp="1"/>
          </p:cNvSpPr>
          <p:nvPr>
            <p:ph type="body" idx="1"/>
          </p:nvPr>
        </p:nvSpPr>
        <p:spPr>
          <a:xfrm>
            <a:off x="755650" y="1276350"/>
            <a:ext cx="7380605" cy="2200275"/>
          </a:xfrm>
        </p:spPr>
        <p:txBody>
          <a:bodyPr/>
          <a:lstStyle/>
          <a:p>
            <a:r>
              <a:rPr lang="zh-CN" altLang="en-US" sz="4800"/>
              <a:t>成员变量的隐藏</a:t>
            </a:r>
          </a:p>
          <a:p>
            <a:r>
              <a:rPr lang="zh-CN" altLang="en-US" sz="4800"/>
              <a:t>方法重写</a:t>
            </a:r>
          </a:p>
        </p:txBody>
      </p:sp>
    </p:spTree>
    <p:extLst>
      <p:ext uri="{BB962C8B-B14F-4D97-AF65-F5344CB8AC3E}">
        <p14:creationId xmlns:p14="http://schemas.microsoft.com/office/powerpoint/2010/main" val="24987586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继承不适合问题</a:t>
            </a:r>
          </a:p>
        </p:txBody>
      </p:sp>
      <p:sp>
        <p:nvSpPr>
          <p:cNvPr id="488450" name="圆角矩形 488449"/>
          <p:cNvSpPr/>
          <p:nvPr/>
        </p:nvSpPr>
        <p:spPr>
          <a:xfrm>
            <a:off x="0" y="1035685"/>
            <a:ext cx="4161790" cy="3736574"/>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//鸟类Bird:</a:t>
            </a:r>
          </a:p>
          <a:p>
            <a:pPr algn="l" defTabSz="444500">
              <a:spcBef>
                <a:spcPct val="50000"/>
              </a:spcBef>
            </a:pPr>
            <a:r>
              <a:rPr lang="zh-CN" altLang="en-US" b="1" dirty="0">
                <a:latin typeface="Arial" panose="020B0604020202020204" pitchFamily="34" charset="0"/>
                <a:ea typeface="黑体" panose="02010609060101010101" pitchFamily="2" charset="-122"/>
              </a:rPr>
              <a:t>class Bird {</a:t>
            </a:r>
          </a:p>
          <a:p>
            <a:pPr algn="l" defTabSz="444500">
              <a:spcBef>
                <a:spcPct val="50000"/>
              </a:spcBef>
            </a:pPr>
            <a:r>
              <a:rPr lang="zh-CN" altLang="en-US" b="1" dirty="0">
                <a:latin typeface="Arial" panose="020B0604020202020204" pitchFamily="34" charset="0"/>
                <a:ea typeface="黑体" panose="02010609060101010101" pitchFamily="2" charset="-122"/>
              </a:rPr>
              <a:t>   double velocity</a:t>
            </a:r>
            <a:r>
              <a:rPr lang="en-US" altLang="zh-CN" b="1" dirty="0">
                <a:latin typeface="Arial" panose="020B0604020202020204" pitchFamily="34" charset="0"/>
                <a:ea typeface="黑体" panose="02010609060101010101" pitchFamily="2" charset="-122"/>
              </a:rPr>
              <a:t>=100</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   public </a:t>
            </a:r>
            <a:r>
              <a:rPr lang="en-US" altLang="zh-CN" b="1" dirty="0">
                <a:latin typeface="Arial" panose="020B0604020202020204" pitchFamily="34" charset="0"/>
                <a:ea typeface="黑体" panose="02010609060101010101" pitchFamily="2" charset="-122"/>
              </a:rPr>
              <a:t>void </a:t>
            </a:r>
            <a:r>
              <a:rPr lang="zh-CN" altLang="en-US" b="1" dirty="0">
                <a:latin typeface="Arial" panose="020B0604020202020204" pitchFamily="34" charset="0"/>
                <a:ea typeface="黑体" panose="02010609060101010101" pitchFamily="2" charset="-122"/>
              </a:rPr>
              <a:t>fly()</a:t>
            </a:r>
          </a:p>
          <a:p>
            <a:pPr algn="l" defTabSz="444500">
              <a:spcBef>
                <a:spcPct val="50000"/>
              </a:spcBef>
            </a:pPr>
            <a:r>
              <a:rPr lang="zh-CN" altLang="en-US" b="1" dirty="0">
                <a:latin typeface="Arial" panose="020B0604020202020204" pitchFamily="34" charset="0"/>
                <a:ea typeface="黑体" panose="02010609060101010101" pitchFamily="2" charset="-122"/>
              </a:rPr>
              <a:t> {</a:t>
            </a:r>
          </a:p>
          <a:p>
            <a:pPr algn="l" defTabSz="444500">
              <a:spcBef>
                <a:spcPct val="50000"/>
              </a:spcBef>
            </a:pPr>
            <a:r>
              <a:rPr lang="en-US" altLang="zh-CN" b="1" dirty="0">
                <a:latin typeface="Arial" panose="020B0604020202020204" pitchFamily="34" charset="0"/>
                <a:ea typeface="黑体" panose="02010609060101010101" pitchFamily="2" charset="-122"/>
              </a:rPr>
              <a:t>System.out.println(</a:t>
            </a:r>
            <a:r>
              <a:rPr lang="en-US" altLang="zh-CN" b="1">
                <a:ea typeface="宋体" panose="02010600030101010101" pitchFamily="2" charset="-122"/>
                <a:sym typeface="+mn-ea"/>
              </a:rPr>
              <a:t>"</a:t>
            </a:r>
            <a:r>
              <a:rPr lang="zh-CN" altLang="en-US" b="1">
                <a:ea typeface="宋体" panose="02010600030101010101" pitchFamily="2" charset="-122"/>
                <a:sym typeface="+mn-ea"/>
              </a:rPr>
              <a:t>我会飞，飞得挺好</a:t>
            </a:r>
            <a:r>
              <a:rPr lang="en-US" altLang="zh-CN" b="1">
                <a:ea typeface="宋体" panose="02010600030101010101" pitchFamily="2" charset="-122"/>
                <a:sym typeface="+mn-ea"/>
              </a:rPr>
              <a:t>"</a:t>
            </a:r>
            <a:r>
              <a:rPr lang="en-US" altLang="zh-CN" b="1" dirty="0">
                <a:latin typeface="Arial" panose="020B0604020202020204" pitchFamily="34" charset="0"/>
                <a:ea typeface="黑体" panose="02010609060101010101" pitchFamily="2" charset="-122"/>
              </a:rPr>
              <a:t>);</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a:t>
            </a:r>
          </a:p>
        </p:txBody>
      </p:sp>
      <p:sp>
        <p:nvSpPr>
          <p:cNvPr id="5" name="圆角矩形 4"/>
          <p:cNvSpPr/>
          <p:nvPr/>
        </p:nvSpPr>
        <p:spPr>
          <a:xfrm>
            <a:off x="4212590" y="4505325"/>
            <a:ext cx="4789805" cy="1906796"/>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sz="2800" b="1" dirty="0">
                <a:latin typeface="Arial" panose="020B0604020202020204" pitchFamily="34" charset="0"/>
                <a:ea typeface="黑体" panose="02010609060101010101" pitchFamily="2" charset="-122"/>
              </a:rPr>
              <a:t>//鸵鸟不会飞怎么办？</a:t>
            </a:r>
          </a:p>
          <a:p>
            <a:pPr algn="l" defTabSz="444500">
              <a:spcBef>
                <a:spcPct val="50000"/>
              </a:spcBef>
            </a:pPr>
            <a:r>
              <a:rPr lang="zh-CN" altLang="en-US" sz="2800" b="1" dirty="0">
                <a:latin typeface="Arial" panose="020B0604020202020204" pitchFamily="34" charset="0"/>
                <a:ea typeface="黑体" panose="02010609060101010101" pitchFamily="2" charset="-122"/>
              </a:rPr>
              <a:t>//fly方法怎么继承？</a:t>
            </a:r>
          </a:p>
          <a:p>
            <a:pPr algn="l" defTabSz="444500">
              <a:spcBef>
                <a:spcPct val="50000"/>
              </a:spcBef>
            </a:pPr>
            <a:r>
              <a:rPr lang="zh-CN" altLang="en-US" sz="2800" b="1" dirty="0">
                <a:latin typeface="Arial" panose="020B0604020202020204" pitchFamily="34" charset="0"/>
                <a:ea typeface="黑体" panose="02010609060101010101" pitchFamily="2" charset="-122"/>
              </a:rPr>
              <a:t>//飞行速度继承怎么办？</a:t>
            </a:r>
          </a:p>
        </p:txBody>
      </p:sp>
      <p:sp>
        <p:nvSpPr>
          <p:cNvPr id="2" name="圆角矩形 1"/>
          <p:cNvSpPr/>
          <p:nvPr/>
        </p:nvSpPr>
        <p:spPr>
          <a:xfrm>
            <a:off x="0" y="4934585"/>
            <a:ext cx="4161790" cy="1696915"/>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ea typeface="黑体" panose="02010609060101010101" pitchFamily="2" charset="-122"/>
                <a:sym typeface="+mn-ea"/>
              </a:rPr>
              <a:t>//鸵鸟类Ostrich:</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ea typeface="黑体" panose="02010609060101010101" pitchFamily="2" charset="-122"/>
                <a:sym typeface="+mn-ea"/>
              </a:rPr>
              <a:t>class Ostrich extends Bird </a:t>
            </a:r>
          </a:p>
          <a:p>
            <a:pPr algn="l" defTabSz="444500">
              <a:spcBef>
                <a:spcPct val="50000"/>
              </a:spcBef>
            </a:pPr>
            <a:r>
              <a:rPr lang="zh-CN" altLang="en-US" b="1" dirty="0">
                <a:ea typeface="黑体" panose="02010609060101010101" pitchFamily="2" charset="-122"/>
                <a:sym typeface="+mn-ea"/>
              </a:rPr>
              <a:t>{</a:t>
            </a:r>
          </a:p>
          <a:p>
            <a:pPr algn="l" defTabSz="444500">
              <a:spcBef>
                <a:spcPct val="50000"/>
              </a:spcBef>
            </a:pPr>
            <a:r>
              <a:rPr lang="en-US" altLang="zh-CN" b="1" dirty="0">
                <a:latin typeface="Arial" panose="020B0604020202020204" pitchFamily="34" charset="0"/>
                <a:ea typeface="黑体" panose="02010609060101010101" pitchFamily="2" charset="-122"/>
              </a:rPr>
              <a:t>}</a:t>
            </a:r>
          </a:p>
        </p:txBody>
      </p:sp>
      <p:sp>
        <p:nvSpPr>
          <p:cNvPr id="3" name="圆角矩形 2"/>
          <p:cNvSpPr/>
          <p:nvPr/>
        </p:nvSpPr>
        <p:spPr>
          <a:xfrm>
            <a:off x="4277995" y="1035685"/>
            <a:ext cx="4658360" cy="3008758"/>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ea typeface="黑体" panose="02010609060101010101" pitchFamily="2" charset="-122"/>
                <a:sym typeface="+mn-ea"/>
              </a:rPr>
              <a:t>//测试类:</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ea typeface="黑体" panose="02010609060101010101" pitchFamily="2" charset="-122"/>
                <a:sym typeface="+mn-ea"/>
              </a:rPr>
              <a:t>class </a:t>
            </a:r>
            <a:r>
              <a:rPr lang="en-US" altLang="zh-CN" b="1" dirty="0">
                <a:ea typeface="黑体" panose="02010609060101010101" pitchFamily="2" charset="-122"/>
                <a:sym typeface="+mn-ea"/>
              </a:rPr>
              <a:t>Test  </a:t>
            </a:r>
            <a:r>
              <a:rPr lang="zh-CN" altLang="en-US" b="1" dirty="0">
                <a:ea typeface="黑体" panose="02010609060101010101" pitchFamily="2" charset="-122"/>
                <a:sym typeface="+mn-ea"/>
              </a:rPr>
              <a:t> </a:t>
            </a:r>
          </a:p>
          <a:p>
            <a:pPr algn="l" defTabSz="444500">
              <a:spcBef>
                <a:spcPct val="50000"/>
              </a:spcBef>
            </a:pPr>
            <a:r>
              <a:rPr lang="zh-CN" altLang="en-US" b="1" dirty="0">
                <a:ea typeface="黑体" panose="02010609060101010101" pitchFamily="2" charset="-122"/>
                <a:sym typeface="+mn-ea"/>
              </a:rPr>
              <a:t>{ </a:t>
            </a:r>
            <a:r>
              <a:rPr lang="en-US" altLang="zh-CN" b="1" dirty="0">
                <a:ea typeface="黑体" panose="02010609060101010101" pitchFamily="2" charset="-122"/>
                <a:sym typeface="+mn-ea"/>
              </a:rPr>
              <a:t>public  static void main(String [] args)</a:t>
            </a:r>
          </a:p>
          <a:p>
            <a:pPr algn="l" defTabSz="444500">
              <a:spcBef>
                <a:spcPct val="50000"/>
              </a:spcBef>
            </a:pPr>
            <a:r>
              <a:rPr lang="en-US" altLang="zh-CN" b="1" dirty="0">
                <a:ea typeface="黑体" panose="02010609060101010101" pitchFamily="2" charset="-122"/>
                <a:sym typeface="+mn-ea"/>
              </a:rPr>
              <a:t>{ </a:t>
            </a:r>
            <a:r>
              <a:rPr lang="zh-CN" altLang="en-US" b="1" dirty="0">
                <a:ea typeface="黑体" panose="02010609060101010101" pitchFamily="2" charset="-122"/>
                <a:sym typeface="+mn-ea"/>
              </a:rPr>
              <a:t>Ostrich </a:t>
            </a:r>
            <a:r>
              <a:rPr lang="en-US" altLang="zh-CN" b="1" dirty="0">
                <a:ea typeface="黑体" panose="02010609060101010101" pitchFamily="2" charset="-122"/>
                <a:sym typeface="+mn-ea"/>
              </a:rPr>
              <a:t> O=new </a:t>
            </a:r>
            <a:r>
              <a:rPr lang="zh-CN" altLang="en-US" b="1" dirty="0">
                <a:ea typeface="黑体" panose="02010609060101010101" pitchFamily="2" charset="-122"/>
                <a:sym typeface="+mn-ea"/>
              </a:rPr>
              <a:t>Ostrich</a:t>
            </a:r>
            <a:r>
              <a:rPr lang="en-US" altLang="zh-CN" b="1" dirty="0">
                <a:ea typeface="黑体" panose="02010609060101010101" pitchFamily="2" charset="-122"/>
                <a:sym typeface="+mn-ea"/>
              </a:rPr>
              <a:t>();</a:t>
            </a:r>
            <a:r>
              <a:rPr lang="zh-CN" altLang="en-US" b="1" dirty="0">
                <a:ea typeface="黑体" panose="02010609060101010101" pitchFamily="2" charset="-122"/>
                <a:sym typeface="+mn-ea"/>
              </a:rPr>
              <a:t> </a:t>
            </a:r>
            <a:endParaRPr lang="en-US" altLang="zh-CN" b="1" dirty="0">
              <a:ea typeface="黑体" panose="02010609060101010101" pitchFamily="2" charset="-122"/>
              <a:sym typeface="+mn-ea"/>
            </a:endParaRPr>
          </a:p>
          <a:p>
            <a:pPr algn="l" defTabSz="444500">
              <a:spcBef>
                <a:spcPct val="50000"/>
              </a:spcBef>
            </a:pPr>
            <a:r>
              <a:rPr lang="en-US" altLang="zh-CN" b="1" dirty="0">
                <a:ea typeface="黑体" panose="02010609060101010101" pitchFamily="2" charset="-122"/>
                <a:sym typeface="+mn-ea"/>
              </a:rPr>
              <a:t>Systen.out.println(O.</a:t>
            </a:r>
            <a:r>
              <a:rPr lang="zh-CN" altLang="en-US" b="1" dirty="0">
                <a:ea typeface="黑体" panose="02010609060101010101" pitchFamily="2" charset="-122"/>
                <a:sym typeface="+mn-ea"/>
              </a:rPr>
              <a:t>velocity</a:t>
            </a:r>
            <a:r>
              <a:rPr lang="en-US" altLang="zh-CN" b="1" dirty="0">
                <a:ea typeface="黑体" panose="02010609060101010101" pitchFamily="2" charset="-122"/>
                <a:sym typeface="+mn-ea"/>
              </a:rPr>
              <a:t>);</a:t>
            </a:r>
          </a:p>
          <a:p>
            <a:pPr algn="l" defTabSz="444500">
              <a:spcBef>
                <a:spcPct val="50000"/>
              </a:spcBef>
            </a:pPr>
            <a:r>
              <a:rPr lang="en-US" altLang="zh-CN" b="1" dirty="0">
                <a:ea typeface="黑体" panose="02010609060101010101" pitchFamily="2" charset="-122"/>
                <a:sym typeface="+mn-ea"/>
              </a:rPr>
              <a:t>O.</a:t>
            </a:r>
            <a:r>
              <a:rPr lang="zh-CN" altLang="en-US" b="1" dirty="0">
                <a:ea typeface="黑体" panose="02010609060101010101" pitchFamily="2" charset="-122"/>
                <a:sym typeface="+mn-ea"/>
              </a:rPr>
              <a:t> fly()</a:t>
            </a:r>
            <a:r>
              <a:rPr lang="en-US" altLang="zh-CN" b="1" dirty="0">
                <a:ea typeface="黑体" panose="02010609060101010101" pitchFamily="2" charset="-122"/>
                <a:sym typeface="+mn-ea"/>
              </a:rPr>
              <a:t>;}</a:t>
            </a:r>
            <a:endParaRPr lang="zh-CN" altLang="en-US" b="1" dirty="0">
              <a:ea typeface="黑体" panose="02010609060101010101" pitchFamily="2" charset="-122"/>
              <a:sym typeface="+mn-ea"/>
            </a:endParaRPr>
          </a:p>
          <a:p>
            <a:pPr algn="l" defTabSz="444500">
              <a:spcBef>
                <a:spcPct val="50000"/>
              </a:spcBef>
            </a:pPr>
            <a:r>
              <a:rPr lang="en-US" altLang="zh-CN" b="1" dirty="0">
                <a:latin typeface="Arial" panose="020B0604020202020204" pitchFamily="34" charset="0"/>
                <a:ea typeface="黑体" panose="02010609060101010101" pitchFamily="2" charset="-122"/>
              </a:rPr>
              <a:t>}</a:t>
            </a:r>
          </a:p>
        </p:txBody>
      </p:sp>
    </p:spTree>
    <p:extLst>
      <p:ext uri="{BB962C8B-B14F-4D97-AF65-F5344CB8AC3E}">
        <p14:creationId xmlns:p14="http://schemas.microsoft.com/office/powerpoint/2010/main" val="18820046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695960" y="-90170"/>
            <a:ext cx="8229600" cy="1143000"/>
          </a:xfrm>
        </p:spPr>
        <p:txBody>
          <a:bodyPr vert="horz" wrap="square" lIns="91440" tIns="45720" rIns="91440" bIns="45720" anchor="ctr"/>
          <a:lstStyle/>
          <a:p>
            <a:r>
              <a:rPr lang="zh-CN" altLang="en-US" b="1" dirty="0">
                <a:ea typeface="宋体" panose="02010600030101010101" pitchFamily="2" charset="-122"/>
              </a:rPr>
              <a:t>属性隐藏</a:t>
            </a:r>
          </a:p>
        </p:txBody>
      </p:sp>
      <p:sp>
        <p:nvSpPr>
          <p:cNvPr id="18435" name="内容占位符 2"/>
          <p:cNvSpPr>
            <a:spLocks noGrp="1"/>
          </p:cNvSpPr>
          <p:nvPr>
            <p:ph idx="1"/>
          </p:nvPr>
        </p:nvSpPr>
        <p:spPr>
          <a:xfrm>
            <a:off x="457200" y="1322705"/>
            <a:ext cx="4176395" cy="2089150"/>
          </a:xfrm>
        </p:spPr>
        <p:txBody>
          <a:bodyPr vert="horz" wrap="square" lIns="91440" tIns="45720" rIns="91440" bIns="45720" anchor="t"/>
          <a:lstStyle/>
          <a:p>
            <a:pPr marL="0" indent="0" algn="l">
              <a:buNone/>
            </a:pPr>
            <a:r>
              <a:rPr lang="en-US" altLang="zh-CN">
                <a:solidFill>
                  <a:srgbClr val="030209"/>
                </a:solidFill>
                <a:latin typeface="Arial" panose="020B0604020202020204" pitchFamily="34" charset="0"/>
                <a:ea typeface="宋体" panose="02010600030101010101" pitchFamily="2" charset="-122"/>
                <a:cs typeface="+mn-cs"/>
              </a:rPr>
              <a:t>class A{</a:t>
            </a:r>
          </a:p>
          <a:p>
            <a:pPr marL="0" indent="0" algn="l">
              <a:buNone/>
            </a:pPr>
            <a:r>
              <a:rPr lang="en-US" altLang="zh-CN">
                <a:solidFill>
                  <a:srgbClr val="030209"/>
                </a:solidFill>
                <a:latin typeface="Arial" panose="020B0604020202020204" pitchFamily="34" charset="0"/>
                <a:ea typeface="宋体" panose="02010600030101010101" pitchFamily="2" charset="-122"/>
                <a:cs typeface="+mn-cs"/>
              </a:rPr>
              <a:t>	</a:t>
            </a:r>
            <a:r>
              <a:rPr lang="en-US" altLang="zh-CN" err="1">
                <a:solidFill>
                  <a:srgbClr val="030209"/>
                </a:solidFill>
                <a:latin typeface="Arial" panose="020B0604020202020204" pitchFamily="34" charset="0"/>
                <a:ea typeface="宋体" panose="02010600030101010101" pitchFamily="2" charset="-122"/>
                <a:cs typeface="+mn-cs"/>
              </a:rPr>
              <a:t>int</a:t>
            </a:r>
            <a:r>
              <a:rPr lang="en-US" altLang="zh-CN">
                <a:solidFill>
                  <a:srgbClr val="030209"/>
                </a:solidFill>
                <a:latin typeface="Arial" panose="020B0604020202020204" pitchFamily="34" charset="0"/>
                <a:ea typeface="宋体" panose="02010600030101010101" pitchFamily="2" charset="-122"/>
                <a:cs typeface="+mn-cs"/>
              </a:rPr>
              <a:t> x=10;</a:t>
            </a:r>
          </a:p>
          <a:p>
            <a:pPr marL="0" indent="0" algn="l">
              <a:buNone/>
            </a:pPr>
            <a:r>
              <a:rPr lang="en-US" altLang="zh-CN">
                <a:solidFill>
                  <a:srgbClr val="030209"/>
                </a:solidFill>
                <a:latin typeface="Arial" panose="020B0604020202020204" pitchFamily="34" charset="0"/>
                <a:ea typeface="宋体" panose="02010600030101010101" pitchFamily="2" charset="-122"/>
                <a:cs typeface="+mn-cs"/>
              </a:rPr>
              <a:t>	}</a:t>
            </a:r>
            <a:endParaRPr lang="zh-CN" altLang="en-US" dirty="0">
              <a:solidFill>
                <a:srgbClr val="030209"/>
              </a:solidFill>
              <a:latin typeface="Arial" panose="020B0604020202020204" pitchFamily="34" charset="0"/>
              <a:ea typeface="宋体" panose="02010600030101010101" pitchFamily="2" charset="-122"/>
              <a:cs typeface="+mn-cs"/>
            </a:endParaRPr>
          </a:p>
        </p:txBody>
      </p:sp>
      <p:sp>
        <p:nvSpPr>
          <p:cNvPr id="14342" name="内容占位符 2"/>
          <p:cNvSpPr txBox="1"/>
          <p:nvPr/>
        </p:nvSpPr>
        <p:spPr>
          <a:xfrm>
            <a:off x="4572000" y="1143000"/>
            <a:ext cx="4177030" cy="2449195"/>
          </a:xfrm>
          <a:prstGeom prst="rect">
            <a:avLst/>
          </a:prstGeom>
          <a:noFill/>
          <a:ln w="9525">
            <a:noFill/>
          </a:ln>
        </p:spPr>
        <p:txBody>
          <a:bodyPr/>
          <a:lstStyle/>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class B extends A{</a:t>
            </a:r>
          </a:p>
          <a:p>
            <a:pPr marL="0" lvl="2" indent="0" algn="l" eaLnBrk="0" hangingPunct="0">
              <a:spcBef>
                <a:spcPct val="20000"/>
              </a:spcBef>
              <a:buClr>
                <a:schemeClr val="hlink"/>
              </a:buClr>
            </a:pPr>
            <a:r>
              <a:rPr lang="en-US" altLang="zh-CN" sz="2800" b="1">
                <a:solidFill>
                  <a:srgbClr val="030209"/>
                </a:solidFill>
                <a:latin typeface="Arial" panose="020B0604020202020204" pitchFamily="34" charset="0"/>
                <a:ea typeface="宋体" panose="02010600030101010101" pitchFamily="2" charset="-122"/>
              </a:rPr>
              <a:t>	</a:t>
            </a:r>
            <a:r>
              <a:rPr lang="en-US" altLang="zh-CN" sz="2800" b="1" err="1">
                <a:solidFill>
                  <a:srgbClr val="030209"/>
                </a:solidFill>
                <a:latin typeface="Arial" panose="020B0604020202020204" pitchFamily="34" charset="0"/>
                <a:ea typeface="宋体" panose="02010600030101010101" pitchFamily="2" charset="-122"/>
              </a:rPr>
              <a:t>int</a:t>
            </a:r>
            <a:r>
              <a:rPr lang="en-US" altLang="zh-CN" sz="2800" b="1">
                <a:solidFill>
                  <a:srgbClr val="030209"/>
                </a:solidFill>
                <a:latin typeface="Arial" panose="020B0604020202020204" pitchFamily="34" charset="0"/>
                <a:ea typeface="宋体" panose="02010600030101010101" pitchFamily="2" charset="-122"/>
              </a:rPr>
              <a:t> x=100;</a:t>
            </a:r>
          </a:p>
          <a:p>
            <a:pPr marL="0" lvl="2" indent="0" algn="l" eaLnBrk="0" hangingPunct="0">
              <a:spcBef>
                <a:spcPct val="20000"/>
              </a:spcBef>
              <a:buClr>
                <a:schemeClr val="hlink"/>
              </a:buClr>
            </a:pPr>
            <a:r>
              <a:rPr lang="en-US" altLang="zh-CN" sz="2800" b="1">
                <a:solidFill>
                  <a:srgbClr val="030209"/>
                </a:solidFill>
                <a:latin typeface="Arial" panose="020B0604020202020204" pitchFamily="34" charset="0"/>
                <a:ea typeface="宋体" panose="02010600030101010101" pitchFamily="2" charset="-122"/>
              </a:rPr>
              <a:t>	</a:t>
            </a:r>
            <a:r>
              <a:rPr lang="en-US" altLang="zh-CN" sz="2400" b="1">
                <a:solidFill>
                  <a:srgbClr val="FF0000"/>
                </a:solidFill>
                <a:latin typeface="Arial" panose="020B0604020202020204" pitchFamily="34" charset="0"/>
                <a:ea typeface="宋体" panose="02010600030101010101" pitchFamily="2" charset="-122"/>
              </a:rPr>
              <a:t> //</a:t>
            </a:r>
            <a:r>
              <a:rPr lang="zh-CN" altLang="en-US" sz="2400" b="1" dirty="0">
                <a:solidFill>
                  <a:srgbClr val="FF0000"/>
                </a:solidFill>
                <a:latin typeface="Arial" panose="020B0604020202020204" pitchFamily="34" charset="0"/>
                <a:ea typeface="宋体" panose="02010600030101010101" pitchFamily="2" charset="-122"/>
              </a:rPr>
              <a:t>隐藏父类中的变量</a:t>
            </a:r>
            <a:r>
              <a:rPr lang="en-US" altLang="zh-CN" sz="2400" b="1">
                <a:solidFill>
                  <a:srgbClr val="FF0000"/>
                </a:solidFill>
                <a:latin typeface="Arial" panose="020B0604020202020204" pitchFamily="34" charset="0"/>
                <a:ea typeface="宋体" panose="02010600030101010101" pitchFamily="2" charset="-122"/>
              </a:rPr>
              <a:t>x</a:t>
            </a:r>
            <a:endParaRPr lang="en-US" altLang="zh-CN" sz="2800" b="1">
              <a:solidFill>
                <a:srgbClr val="FF0000"/>
              </a:solidFill>
              <a:latin typeface="Arial" panose="020B0604020202020204" pitchFamily="34" charset="0"/>
              <a:ea typeface="宋体" panose="02010600030101010101" pitchFamily="2" charset="-122"/>
            </a:endParaRP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	}</a:t>
            </a:r>
            <a:endParaRPr lang="zh-CN" altLang="en-US" sz="2800" b="1" dirty="0">
              <a:solidFill>
                <a:srgbClr val="030209"/>
              </a:solidFill>
              <a:latin typeface="Arial" panose="020B0604020202020204" pitchFamily="34" charset="0"/>
              <a:ea typeface="宋体" panose="02010600030101010101" pitchFamily="2" charset="-122"/>
            </a:endParaRPr>
          </a:p>
        </p:txBody>
      </p:sp>
      <p:cxnSp>
        <p:nvCxnSpPr>
          <p:cNvPr id="9" name="直接连接符 8"/>
          <p:cNvCxnSpPr/>
          <p:nvPr/>
        </p:nvCxnSpPr>
        <p:spPr>
          <a:xfrm>
            <a:off x="4211638" y="981075"/>
            <a:ext cx="0" cy="4392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775460" y="3411855"/>
            <a:ext cx="7751445" cy="521970"/>
          </a:xfrm>
          <a:prstGeom prst="rect">
            <a:avLst/>
          </a:prstGeom>
          <a:noFill/>
          <a:ln w="9525">
            <a:noFill/>
          </a:ln>
        </p:spPr>
        <p:txBody>
          <a:bodyPr wrap="square">
            <a:spAutoFit/>
          </a:bodyPr>
          <a:lstStyle/>
          <a:p>
            <a:r>
              <a:rPr lang="zh-CN" altLang="en-US" sz="2800" b="1" dirty="0">
                <a:solidFill>
                  <a:srgbClr val="030209"/>
                </a:solidFill>
                <a:latin typeface="Arial" panose="020B0604020202020204" pitchFamily="34" charset="0"/>
                <a:ea typeface="宋体" panose="02010600030101010101" pitchFamily="2" charset="-122"/>
              </a:rPr>
              <a:t>属性的继承的</a:t>
            </a:r>
            <a:r>
              <a:rPr lang="zh-CN" altLang="en-US" sz="2800" b="1" dirty="0">
                <a:solidFill>
                  <a:srgbClr val="FF0000"/>
                </a:solidFill>
                <a:latin typeface="Arial" panose="020B0604020202020204" pitchFamily="34" charset="0"/>
                <a:ea typeface="宋体" panose="02010600030101010101" pitchFamily="2" charset="-122"/>
              </a:rPr>
              <a:t>隐藏（同名）</a:t>
            </a:r>
          </a:p>
        </p:txBody>
      </p:sp>
      <p:sp>
        <p:nvSpPr>
          <p:cNvPr id="3" name="文本框 2"/>
          <p:cNvSpPr txBox="1"/>
          <p:nvPr/>
        </p:nvSpPr>
        <p:spPr>
          <a:xfrm>
            <a:off x="0" y="3933825"/>
            <a:ext cx="4571365" cy="3107690"/>
          </a:xfrm>
          <a:prstGeom prst="rect">
            <a:avLst/>
          </a:prstGeom>
          <a:noFill/>
        </p:spPr>
        <p:txBody>
          <a:bodyPr wrap="square" rtlCol="0" anchor="t">
            <a:spAutoFit/>
          </a:bodyPr>
          <a:lstStyle/>
          <a:p>
            <a:pPr marL="0" indent="0" algn="l">
              <a:buNone/>
            </a:pPr>
            <a:r>
              <a:rPr lang="en-US" altLang="zh-CN" sz="2800" b="1" err="1">
                <a:solidFill>
                  <a:srgbClr val="030209"/>
                </a:solidFill>
                <a:ea typeface="宋体" panose="02010600030101010101" pitchFamily="2" charset="-122"/>
                <a:sym typeface="+mn-ea"/>
              </a:rPr>
              <a:t>class Test</a:t>
            </a:r>
          </a:p>
          <a:p>
            <a:pPr marL="0" indent="0" algn="l">
              <a:buNone/>
            </a:pPr>
            <a:r>
              <a:rPr lang="en-US" altLang="zh-CN" sz="2800" b="1" err="1">
                <a:solidFill>
                  <a:srgbClr val="030209"/>
                </a:solidFill>
                <a:ea typeface="宋体" panose="02010600030101010101" pitchFamily="2" charset="-122"/>
                <a:sym typeface="+mn-ea"/>
              </a:rPr>
              <a:t>{  public  static void main(String [] args)</a:t>
            </a:r>
          </a:p>
          <a:p>
            <a:pPr marL="0" indent="0" algn="l">
              <a:buNone/>
            </a:pPr>
            <a:r>
              <a:rPr lang="en-US" altLang="zh-CN" sz="2800" b="1" err="1">
                <a:solidFill>
                  <a:srgbClr val="030209"/>
                </a:solidFill>
                <a:ea typeface="宋体" panose="02010600030101010101" pitchFamily="2" charset="-122"/>
                <a:sym typeface="+mn-ea"/>
              </a:rPr>
              <a:t>{	B  b=new B();     System.out.println(b.x);</a:t>
            </a:r>
          </a:p>
          <a:p>
            <a:pPr marL="0" indent="0" algn="l">
              <a:buNone/>
            </a:pPr>
            <a:r>
              <a:rPr lang="en-US" altLang="zh-CN" sz="2800" b="1" err="1">
                <a:solidFill>
                  <a:srgbClr val="030209"/>
                </a:solidFill>
                <a:ea typeface="宋体" panose="02010600030101010101" pitchFamily="2" charset="-122"/>
                <a:sym typeface="+mn-ea"/>
              </a:rPr>
              <a:t>}</a:t>
            </a:r>
          </a:p>
          <a:p>
            <a:pPr marL="0" indent="0" algn="l">
              <a:buNone/>
            </a:pPr>
            <a:r>
              <a:rPr lang="en-US" altLang="zh-CN" sz="2800" b="1" err="1">
                <a:solidFill>
                  <a:srgbClr val="030209"/>
                </a:solidFill>
                <a:ea typeface="宋体" panose="02010600030101010101" pitchFamily="2" charset="-122"/>
                <a:sym typeface="+mn-ea"/>
              </a:rPr>
              <a:t>}	</a:t>
            </a:r>
            <a:endParaRPr lang="en-US" altLang="zh-CN" sz="2800" b="1" err="1">
              <a:solidFill>
                <a:srgbClr val="030209"/>
              </a:solidFill>
              <a:ea typeface="宋体" panose="02010600030101010101" pitchFamily="2" charset="-122"/>
            </a:endParaRPr>
          </a:p>
        </p:txBody>
      </p:sp>
      <p:sp>
        <p:nvSpPr>
          <p:cNvPr id="488461" name="矩形 488460"/>
          <p:cNvSpPr/>
          <p:nvPr/>
        </p:nvSpPr>
        <p:spPr>
          <a:xfrm>
            <a:off x="1173480" y="1785620"/>
            <a:ext cx="1352550" cy="598805"/>
          </a:xfrm>
          <a:prstGeom prst="rect">
            <a:avLst/>
          </a:prstGeom>
          <a:noFill/>
          <a:ln w="28575" cap="flat" cmpd="sng">
            <a:solidFill>
              <a:srgbClr val="FF0000"/>
            </a:solidFill>
            <a:prstDash val="solid"/>
            <a:miter/>
            <a:headEnd type="none" w="med" len="med"/>
            <a:tailEnd type="none" w="med" len="med"/>
          </a:ln>
        </p:spPr>
        <p:txBody>
          <a:bodyPr/>
          <a:lstStyle/>
          <a:p>
            <a:endParaRPr lang="zh-CN" altLang="en-US"/>
          </a:p>
        </p:txBody>
      </p:sp>
      <p:sp>
        <p:nvSpPr>
          <p:cNvPr id="6" name="矩形 5"/>
          <p:cNvSpPr/>
          <p:nvPr/>
        </p:nvSpPr>
        <p:spPr>
          <a:xfrm>
            <a:off x="5309235" y="1675130"/>
            <a:ext cx="1352550" cy="598805"/>
          </a:xfrm>
          <a:prstGeom prst="rect">
            <a:avLst/>
          </a:prstGeom>
          <a:noFill/>
          <a:ln w="28575" cap="flat" cmpd="sng">
            <a:solidFill>
              <a:srgbClr val="FF0000"/>
            </a:solidFill>
            <a:prstDash val="solid"/>
            <a:miter/>
            <a:headEnd type="none" w="med" len="med"/>
            <a:tailEnd type="none" w="med" len="med"/>
          </a:ln>
        </p:spPr>
        <p:txBody>
          <a:bodyPr/>
          <a:lstStyle/>
          <a:p>
            <a:endParaRPr lang="zh-CN" altLang="en-US"/>
          </a:p>
        </p:txBody>
      </p:sp>
      <p:sp>
        <p:nvSpPr>
          <p:cNvPr id="4" name="矩形 3"/>
          <p:cNvSpPr/>
          <p:nvPr/>
        </p:nvSpPr>
        <p:spPr>
          <a:xfrm>
            <a:off x="6202045" y="3211195"/>
            <a:ext cx="2823210" cy="229997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l">
              <a:buClr>
                <a:schemeClr val="tx1"/>
              </a:buClr>
              <a:buNone/>
            </a:pPr>
            <a:endParaRPr lang="en-US" altLang="zh-CN"/>
          </a:p>
          <a:p>
            <a:pPr algn="l">
              <a:buClr>
                <a:schemeClr val="tx1"/>
              </a:buClr>
              <a:buNone/>
            </a:pPr>
            <a:endParaRPr lang="en-US" altLang="zh-CN"/>
          </a:p>
          <a:p>
            <a:pPr algn="l">
              <a:buClr>
                <a:schemeClr val="tx1"/>
              </a:buClr>
              <a:buNone/>
            </a:pPr>
            <a:endParaRPr lang="en-US" altLang="zh-CN"/>
          </a:p>
          <a:p>
            <a:pPr algn="l">
              <a:buClr>
                <a:schemeClr val="tx1"/>
              </a:buClr>
              <a:buNone/>
            </a:pPr>
            <a:endParaRPr lang="en-US" altLang="zh-CN"/>
          </a:p>
          <a:p>
            <a:pPr algn="l">
              <a:buClr>
                <a:schemeClr val="tx1"/>
              </a:buClr>
              <a:buNone/>
            </a:pPr>
            <a:endParaRPr lang="en-US" altLang="zh-CN"/>
          </a:p>
          <a:p>
            <a:pPr algn="l">
              <a:buClr>
                <a:schemeClr val="tx1"/>
              </a:buClr>
              <a:buNone/>
            </a:pPr>
            <a:r>
              <a:rPr lang="en-US" altLang="zh-CN"/>
              <a:t>     x=100;(</a:t>
            </a:r>
            <a:r>
              <a:rPr lang="zh-CN" altLang="en-US"/>
              <a:t>子类空间</a:t>
            </a:r>
            <a:r>
              <a:rPr lang="en-US" altLang="zh-CN"/>
              <a:t>)</a:t>
            </a:r>
            <a:endParaRPr lang="zh-CN" altLang="en-US"/>
          </a:p>
        </p:txBody>
      </p:sp>
      <p:sp>
        <p:nvSpPr>
          <p:cNvPr id="13" name="矩形 12"/>
          <p:cNvSpPr/>
          <p:nvPr/>
        </p:nvSpPr>
        <p:spPr>
          <a:xfrm>
            <a:off x="6449060" y="3611880"/>
            <a:ext cx="2329815" cy="52578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l">
              <a:buClr>
                <a:schemeClr val="tx1"/>
              </a:buClr>
              <a:buNone/>
            </a:pPr>
            <a:r>
              <a:rPr lang="en-US"/>
              <a:t>(</a:t>
            </a:r>
            <a:r>
              <a:rPr lang="zh-CN" altLang="en-US"/>
              <a:t>父类空间</a:t>
            </a:r>
            <a:r>
              <a:rPr lang="en-US"/>
              <a:t>)x=10</a:t>
            </a:r>
          </a:p>
        </p:txBody>
      </p:sp>
      <p:sp>
        <p:nvSpPr>
          <p:cNvPr id="16" name="矩形 15"/>
          <p:cNvSpPr/>
          <p:nvPr/>
        </p:nvSpPr>
        <p:spPr>
          <a:xfrm>
            <a:off x="4499610" y="3416300"/>
            <a:ext cx="1144270" cy="146431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l">
              <a:buClr>
                <a:schemeClr val="tx1"/>
              </a:buClr>
              <a:buNone/>
            </a:pPr>
            <a:r>
              <a:rPr lang="en-US" altLang="zh-CN"/>
              <a:t>main</a:t>
            </a:r>
            <a:endParaRPr lang="zh-CN" altLang="en-US"/>
          </a:p>
        </p:txBody>
      </p:sp>
      <p:sp>
        <p:nvSpPr>
          <p:cNvPr id="17" name="矩形 16"/>
          <p:cNvSpPr/>
          <p:nvPr/>
        </p:nvSpPr>
        <p:spPr>
          <a:xfrm>
            <a:off x="4760595" y="3991610"/>
            <a:ext cx="622300" cy="31305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l">
              <a:buClr>
                <a:schemeClr val="tx1"/>
              </a:buClr>
              <a:buNone/>
            </a:pPr>
            <a:r>
              <a:rPr lang="en-US" altLang="zh-CN">
                <a:solidFill>
                  <a:srgbClr val="030209"/>
                </a:solidFill>
                <a:ea typeface="宋体" panose="02010600030101010101" pitchFamily="2" charset="-122"/>
                <a:sym typeface="+mn-ea"/>
              </a:rPr>
              <a:t> b</a:t>
            </a:r>
            <a:endParaRPr lang="zh-CN" altLang="en-US"/>
          </a:p>
        </p:txBody>
      </p:sp>
      <p:cxnSp>
        <p:nvCxnSpPr>
          <p:cNvPr id="5" name="直接箭头连接符 4"/>
          <p:cNvCxnSpPr/>
          <p:nvPr/>
        </p:nvCxnSpPr>
        <p:spPr>
          <a:xfrm flipV="1">
            <a:off x="5363845" y="3348355"/>
            <a:ext cx="864870" cy="6591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1"/>
          <p:cNvSpPr txBox="1"/>
          <p:nvPr/>
        </p:nvSpPr>
        <p:spPr>
          <a:xfrm>
            <a:off x="3990975" y="5374005"/>
            <a:ext cx="5339080" cy="1383665"/>
          </a:xfrm>
          <a:prstGeom prst="rect">
            <a:avLst/>
          </a:prstGeom>
          <a:noFill/>
          <a:ln w="9525">
            <a:noFill/>
          </a:ln>
        </p:spPr>
        <p:txBody>
          <a:bodyPr wrap="square">
            <a:spAutoFit/>
          </a:bodyPr>
          <a:lstStyle/>
          <a:p>
            <a:r>
              <a:rPr lang="zh-CN" altLang="en-US" sz="2800" b="1" dirty="0">
                <a:solidFill>
                  <a:srgbClr val="FF0000"/>
                </a:solidFill>
                <a:latin typeface="Arial" panose="020B0604020202020204" pitchFamily="34" charset="0"/>
                <a:ea typeface="宋体" panose="02010600030101010101" pitchFamily="2" charset="-122"/>
              </a:rPr>
              <a:t>子类对象在寻找方法或成员变量的时候，先搜索子类独有空间，在搜索父类空间</a:t>
            </a:r>
          </a:p>
        </p:txBody>
      </p:sp>
    </p:spTree>
    <p:extLst>
      <p:ext uri="{BB962C8B-B14F-4D97-AF65-F5344CB8AC3E}">
        <p14:creationId xmlns:p14="http://schemas.microsoft.com/office/powerpoint/2010/main" val="32980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342">
                                            <p:txEl>
                                              <p:pRg st="2" end="2"/>
                                            </p:txEl>
                                          </p:spTgt>
                                        </p:tgtEl>
                                        <p:attrNameLst>
                                          <p:attrName>style.visibility</p:attrName>
                                        </p:attrNameLst>
                                      </p:cBhvr>
                                      <p:to>
                                        <p:strVal val="visible"/>
                                      </p:to>
                                    </p:set>
                                    <p:animEffect transition="in" filter="box(in)">
                                      <p:cBhvr>
                                        <p:cTn id="7" dur="2000"/>
                                        <p:tgtEl>
                                          <p:spTgt spid="1434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1"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488461"/>
                                        </p:tgtEl>
                                        <p:attrNameLst>
                                          <p:attrName>style.visibility</p:attrName>
                                        </p:attrNameLst>
                                      </p:cBhvr>
                                      <p:to>
                                        <p:strVal val="visible"/>
                                      </p:to>
                                    </p:set>
                                    <p:animEffect transition="in" filter="checkerboard(across)">
                                      <p:cBhvr>
                                        <p:cTn id="22" dur="500"/>
                                        <p:tgtEl>
                                          <p:spTgt spid="488461"/>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heckerboard(across)">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ox(in)">
                                      <p:cBhvr>
                                        <p:cTn id="32" dur="20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box(in)">
                                      <p:cBhvr>
                                        <p:cTn id="43" dur="20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fill="hold"/>
                                        <p:tgtEl>
                                          <p:spTgt spid="13"/>
                                        </p:tgtEl>
                                        <p:attrNameLst>
                                          <p:attrName>ppt_x</p:attrName>
                                        </p:attrNameLst>
                                      </p:cBhvr>
                                      <p:tavLst>
                                        <p:tav tm="0">
                                          <p:val>
                                            <p:strVal val="#ppt_x"/>
                                          </p:val>
                                        </p:tav>
                                        <p:tav tm="100000">
                                          <p:val>
                                            <p:strVal val="#ppt_x"/>
                                          </p:val>
                                        </p:tav>
                                      </p:tavLst>
                                    </p:anim>
                                    <p:anim calcmode="lin" valueType="num">
                                      <p:cBhvr additive="base">
                                        <p:cTn id="4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 calcmode="lin" valueType="num">
                                      <p:cBhvr additive="base">
                                        <p:cTn id="58" dur="500" fill="hold"/>
                                        <p:tgtEl>
                                          <p:spTgt spid="7"/>
                                        </p:tgtEl>
                                        <p:attrNameLst>
                                          <p:attrName>ppt_x</p:attrName>
                                        </p:attrNameLst>
                                      </p:cBhvr>
                                      <p:tavLst>
                                        <p:tav tm="0">
                                          <p:val>
                                            <p:strVal val="#ppt_x"/>
                                          </p:val>
                                        </p:tav>
                                        <p:tav tm="100000">
                                          <p:val>
                                            <p:strVal val="#ppt_x"/>
                                          </p:val>
                                        </p:tav>
                                      </p:tavLst>
                                    </p:anim>
                                    <p:anim calcmode="lin" valueType="num">
                                      <p:cBhvr additive="base">
                                        <p:cTn id="5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1" nodeType="clickEffect">
                                  <p:stCondLst>
                                    <p:cond delay="0"/>
                                  </p:stCondLst>
                                  <p:childTnLst>
                                    <p:set>
                                      <p:cBhvr>
                                        <p:cTn id="6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bldLvl="0" animBg="1"/>
      <p:bldP spid="13" grpId="0" bldLvl="0" animBg="1"/>
      <p:bldP spid="16" grpId="0" bldLvl="0" animBg="1"/>
      <p:bldP spid="17" grpId="0" bldLvl="0" animBg="1"/>
      <p:bldP spid="7" grpId="0"/>
      <p:bldP spid="7"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695960" y="-90170"/>
            <a:ext cx="8229600" cy="1143000"/>
          </a:xfrm>
        </p:spPr>
        <p:txBody>
          <a:bodyPr vert="horz" wrap="square" lIns="91440" tIns="45720" rIns="91440" bIns="45720" anchor="ctr"/>
          <a:lstStyle/>
          <a:p>
            <a:r>
              <a:rPr lang="zh-CN" altLang="en-US" b="1" dirty="0">
                <a:ea typeface="宋体" panose="02010600030101010101" pitchFamily="2" charset="-122"/>
              </a:rPr>
              <a:t>是属性隐藏吗？</a:t>
            </a:r>
          </a:p>
        </p:txBody>
      </p:sp>
      <p:sp>
        <p:nvSpPr>
          <p:cNvPr id="18435" name="内容占位符 2"/>
          <p:cNvSpPr>
            <a:spLocks noGrp="1"/>
          </p:cNvSpPr>
          <p:nvPr>
            <p:ph idx="1"/>
          </p:nvPr>
        </p:nvSpPr>
        <p:spPr>
          <a:xfrm>
            <a:off x="457200" y="1322705"/>
            <a:ext cx="4176395" cy="2089150"/>
          </a:xfrm>
        </p:spPr>
        <p:txBody>
          <a:bodyPr vert="horz" wrap="square" lIns="91440" tIns="45720" rIns="91440" bIns="45720" anchor="t"/>
          <a:lstStyle/>
          <a:p>
            <a:pPr marL="0" indent="0" algn="l">
              <a:buNone/>
            </a:pPr>
            <a:r>
              <a:rPr lang="en-US" altLang="zh-CN">
                <a:solidFill>
                  <a:srgbClr val="030209"/>
                </a:solidFill>
                <a:latin typeface="Arial" panose="020B0604020202020204" pitchFamily="34" charset="0"/>
                <a:ea typeface="宋体" panose="02010600030101010101" pitchFamily="2" charset="-122"/>
                <a:cs typeface="+mn-cs"/>
              </a:rPr>
              <a:t>class A{</a:t>
            </a:r>
          </a:p>
          <a:p>
            <a:pPr marL="0" indent="0" algn="l">
              <a:buNone/>
            </a:pPr>
            <a:r>
              <a:rPr lang="en-US" altLang="zh-CN">
                <a:solidFill>
                  <a:srgbClr val="030209"/>
                </a:solidFill>
                <a:latin typeface="Arial" panose="020B0604020202020204" pitchFamily="34" charset="0"/>
                <a:ea typeface="宋体" panose="02010600030101010101" pitchFamily="2" charset="-122"/>
                <a:cs typeface="+mn-cs"/>
              </a:rPr>
              <a:t>	</a:t>
            </a:r>
            <a:r>
              <a:rPr lang="en-US" altLang="zh-CN" err="1">
                <a:solidFill>
                  <a:srgbClr val="030209"/>
                </a:solidFill>
                <a:latin typeface="Arial" panose="020B0604020202020204" pitchFamily="34" charset="0"/>
                <a:ea typeface="宋体" panose="02010600030101010101" pitchFamily="2" charset="-122"/>
                <a:cs typeface="+mn-cs"/>
              </a:rPr>
              <a:t>int</a:t>
            </a:r>
            <a:r>
              <a:rPr lang="en-US" altLang="zh-CN">
                <a:solidFill>
                  <a:srgbClr val="030209"/>
                </a:solidFill>
                <a:latin typeface="Arial" panose="020B0604020202020204" pitchFamily="34" charset="0"/>
                <a:ea typeface="宋体" panose="02010600030101010101" pitchFamily="2" charset="-122"/>
                <a:cs typeface="+mn-cs"/>
              </a:rPr>
              <a:t> x=10;</a:t>
            </a:r>
          </a:p>
          <a:p>
            <a:pPr marL="0" indent="0" algn="l">
              <a:buNone/>
            </a:pPr>
            <a:r>
              <a:rPr lang="en-US" altLang="zh-CN">
                <a:solidFill>
                  <a:srgbClr val="030209"/>
                </a:solidFill>
                <a:latin typeface="Arial" panose="020B0604020202020204" pitchFamily="34" charset="0"/>
                <a:ea typeface="宋体" panose="02010600030101010101" pitchFamily="2" charset="-122"/>
                <a:cs typeface="+mn-cs"/>
              </a:rPr>
              <a:t>	}</a:t>
            </a:r>
            <a:endParaRPr lang="zh-CN" altLang="en-US" dirty="0">
              <a:solidFill>
                <a:srgbClr val="030209"/>
              </a:solidFill>
              <a:latin typeface="Arial" panose="020B0604020202020204" pitchFamily="34" charset="0"/>
              <a:ea typeface="宋体" panose="02010600030101010101" pitchFamily="2" charset="-122"/>
              <a:cs typeface="+mn-cs"/>
            </a:endParaRPr>
          </a:p>
        </p:txBody>
      </p:sp>
      <p:sp>
        <p:nvSpPr>
          <p:cNvPr id="14342" name="内容占位符 2"/>
          <p:cNvSpPr txBox="1"/>
          <p:nvPr/>
        </p:nvSpPr>
        <p:spPr>
          <a:xfrm>
            <a:off x="4572000" y="1143000"/>
            <a:ext cx="4177030" cy="2449195"/>
          </a:xfrm>
          <a:prstGeom prst="rect">
            <a:avLst/>
          </a:prstGeom>
          <a:noFill/>
          <a:ln w="9525">
            <a:noFill/>
          </a:ln>
        </p:spPr>
        <p:txBody>
          <a:bodyPr/>
          <a:lstStyle/>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class B extends A{</a:t>
            </a:r>
          </a:p>
          <a:p>
            <a:pPr marL="0" lvl="2" indent="0" algn="l" eaLnBrk="0" hangingPunct="0">
              <a:spcBef>
                <a:spcPct val="20000"/>
              </a:spcBef>
              <a:buClr>
                <a:schemeClr val="hlink"/>
              </a:buClr>
            </a:pPr>
            <a:r>
              <a:rPr lang="en-US" altLang="zh-CN" sz="2800" b="1">
                <a:solidFill>
                  <a:srgbClr val="030209"/>
                </a:solidFill>
                <a:latin typeface="Arial" panose="020B0604020202020204" pitchFamily="34" charset="0"/>
                <a:ea typeface="宋体" panose="02010600030101010101" pitchFamily="2" charset="-122"/>
              </a:rPr>
              <a:t>	double x=10.2;</a:t>
            </a:r>
          </a:p>
          <a:p>
            <a:pPr marL="0" lvl="2" indent="0" algn="l" eaLnBrk="0" hangingPunct="0">
              <a:spcBef>
                <a:spcPct val="20000"/>
              </a:spcBef>
              <a:buClr>
                <a:schemeClr val="hlink"/>
              </a:buClr>
            </a:pPr>
            <a:r>
              <a:rPr lang="en-US" altLang="zh-CN" sz="2800" b="1">
                <a:solidFill>
                  <a:srgbClr val="030209"/>
                </a:solidFill>
                <a:latin typeface="Arial" panose="020B0604020202020204" pitchFamily="34" charset="0"/>
                <a:ea typeface="宋体" panose="02010600030101010101" pitchFamily="2" charset="-122"/>
              </a:rPr>
              <a:t>	</a:t>
            </a:r>
            <a:r>
              <a:rPr lang="en-US" altLang="zh-CN" sz="2400" b="1">
                <a:solidFill>
                  <a:srgbClr val="FF0000"/>
                </a:solidFill>
                <a:latin typeface="Arial" panose="020B0604020202020204" pitchFamily="34" charset="0"/>
                <a:ea typeface="宋体" panose="02010600030101010101" pitchFamily="2" charset="-122"/>
              </a:rPr>
              <a:t> //</a:t>
            </a:r>
            <a:r>
              <a:rPr lang="zh-CN" altLang="en-US" sz="2400" b="1" dirty="0">
                <a:solidFill>
                  <a:srgbClr val="FF0000"/>
                </a:solidFill>
                <a:latin typeface="Arial" panose="020B0604020202020204" pitchFamily="34" charset="0"/>
                <a:ea typeface="宋体" panose="02010600030101010101" pitchFamily="2" charset="-122"/>
              </a:rPr>
              <a:t>隐藏父类中的变量</a:t>
            </a:r>
            <a:r>
              <a:rPr lang="en-US" altLang="zh-CN" sz="2400" b="1">
                <a:solidFill>
                  <a:srgbClr val="FF0000"/>
                </a:solidFill>
                <a:latin typeface="Arial" panose="020B0604020202020204" pitchFamily="34" charset="0"/>
                <a:ea typeface="宋体" panose="02010600030101010101" pitchFamily="2" charset="-122"/>
              </a:rPr>
              <a:t>x</a:t>
            </a:r>
            <a:endParaRPr lang="en-US" altLang="zh-CN" sz="2800" b="1">
              <a:solidFill>
                <a:srgbClr val="FF0000"/>
              </a:solidFill>
              <a:latin typeface="Arial" panose="020B0604020202020204" pitchFamily="34" charset="0"/>
              <a:ea typeface="宋体" panose="02010600030101010101" pitchFamily="2" charset="-122"/>
            </a:endParaRPr>
          </a:p>
          <a:p>
            <a:pPr algn="l" eaLnBrk="0" hangingPunct="0">
              <a:spcBef>
                <a:spcPct val="20000"/>
              </a:spcBef>
              <a:buClr>
                <a:schemeClr val="hlink"/>
              </a:buClr>
              <a:buFont typeface="Wingdings" panose="05000000000000000000" pitchFamily="2" charset="2"/>
            </a:pPr>
            <a:r>
              <a:rPr lang="en-US" altLang="zh-CN" sz="2800" b="1">
                <a:solidFill>
                  <a:srgbClr val="030209"/>
                </a:solidFill>
                <a:latin typeface="Arial" panose="020B0604020202020204" pitchFamily="34" charset="0"/>
                <a:ea typeface="宋体" panose="02010600030101010101" pitchFamily="2" charset="-122"/>
              </a:rPr>
              <a:t>	}</a:t>
            </a:r>
            <a:endParaRPr lang="zh-CN" altLang="en-US" sz="2800" b="1" dirty="0">
              <a:solidFill>
                <a:srgbClr val="030209"/>
              </a:solidFill>
              <a:latin typeface="Arial" panose="020B0604020202020204" pitchFamily="34" charset="0"/>
              <a:ea typeface="宋体" panose="02010600030101010101" pitchFamily="2" charset="-122"/>
            </a:endParaRPr>
          </a:p>
        </p:txBody>
      </p:sp>
      <p:cxnSp>
        <p:nvCxnSpPr>
          <p:cNvPr id="9" name="直接连接符 8"/>
          <p:cNvCxnSpPr/>
          <p:nvPr/>
        </p:nvCxnSpPr>
        <p:spPr>
          <a:xfrm>
            <a:off x="4211638" y="981075"/>
            <a:ext cx="0" cy="4392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0" y="3524885"/>
            <a:ext cx="4706620" cy="3107690"/>
          </a:xfrm>
          <a:prstGeom prst="rect">
            <a:avLst/>
          </a:prstGeom>
          <a:noFill/>
        </p:spPr>
        <p:txBody>
          <a:bodyPr wrap="square" rtlCol="0" anchor="t">
            <a:spAutoFit/>
          </a:bodyPr>
          <a:lstStyle/>
          <a:p>
            <a:pPr marL="0" indent="0" algn="l">
              <a:buNone/>
            </a:pPr>
            <a:r>
              <a:rPr lang="en-US" altLang="zh-CN" sz="2800" b="1" err="1">
                <a:solidFill>
                  <a:srgbClr val="030209"/>
                </a:solidFill>
                <a:ea typeface="宋体" panose="02010600030101010101" pitchFamily="2" charset="-122"/>
                <a:sym typeface="+mn-ea"/>
              </a:rPr>
              <a:t>class Test</a:t>
            </a:r>
          </a:p>
          <a:p>
            <a:pPr marL="0" indent="0" algn="l">
              <a:buNone/>
            </a:pPr>
            <a:r>
              <a:rPr lang="en-US" altLang="zh-CN" sz="2800" b="1" err="1">
                <a:solidFill>
                  <a:srgbClr val="030209"/>
                </a:solidFill>
                <a:ea typeface="宋体" panose="02010600030101010101" pitchFamily="2" charset="-122"/>
                <a:sym typeface="+mn-ea"/>
              </a:rPr>
              <a:t>{  public  static void main(String [] args)</a:t>
            </a:r>
          </a:p>
          <a:p>
            <a:pPr marL="0" indent="0" algn="l">
              <a:buNone/>
            </a:pPr>
            <a:r>
              <a:rPr lang="en-US" altLang="zh-CN" sz="2800" b="1" err="1">
                <a:solidFill>
                  <a:srgbClr val="030209"/>
                </a:solidFill>
                <a:ea typeface="宋体" panose="02010600030101010101" pitchFamily="2" charset="-122"/>
                <a:sym typeface="+mn-ea"/>
              </a:rPr>
              <a:t>{	B  b=new B();     System.out.println(b.x);</a:t>
            </a:r>
          </a:p>
          <a:p>
            <a:pPr marL="0" indent="0" algn="l">
              <a:buNone/>
            </a:pPr>
            <a:r>
              <a:rPr lang="en-US" altLang="zh-CN" sz="2800" b="1" err="1">
                <a:solidFill>
                  <a:srgbClr val="030209"/>
                </a:solidFill>
                <a:ea typeface="宋体" panose="02010600030101010101" pitchFamily="2" charset="-122"/>
                <a:sym typeface="+mn-ea"/>
              </a:rPr>
              <a:t>}</a:t>
            </a:r>
          </a:p>
          <a:p>
            <a:pPr marL="0" indent="0" algn="l">
              <a:buNone/>
            </a:pPr>
            <a:r>
              <a:rPr lang="en-US" altLang="zh-CN" sz="2800" b="1" err="1">
                <a:solidFill>
                  <a:srgbClr val="030209"/>
                </a:solidFill>
                <a:ea typeface="宋体" panose="02010600030101010101" pitchFamily="2" charset="-122"/>
                <a:sym typeface="+mn-ea"/>
              </a:rPr>
              <a:t>}	</a:t>
            </a:r>
            <a:endParaRPr lang="en-US" altLang="zh-CN" sz="2800" b="1" err="1">
              <a:solidFill>
                <a:srgbClr val="030209"/>
              </a:solidFill>
              <a:ea typeface="宋体" panose="02010600030101010101" pitchFamily="2" charset="-122"/>
            </a:endParaRPr>
          </a:p>
        </p:txBody>
      </p:sp>
      <p:sp>
        <p:nvSpPr>
          <p:cNvPr id="488461" name="矩形 488460"/>
          <p:cNvSpPr/>
          <p:nvPr/>
        </p:nvSpPr>
        <p:spPr>
          <a:xfrm>
            <a:off x="1173480" y="1785620"/>
            <a:ext cx="1352550" cy="598805"/>
          </a:xfrm>
          <a:prstGeom prst="rect">
            <a:avLst/>
          </a:prstGeom>
          <a:noFill/>
          <a:ln w="28575" cap="flat" cmpd="sng">
            <a:solidFill>
              <a:srgbClr val="FF0000"/>
            </a:solidFill>
            <a:prstDash val="solid"/>
            <a:miter/>
            <a:headEnd type="none" w="med" len="med"/>
            <a:tailEnd type="none" w="med" len="med"/>
          </a:ln>
        </p:spPr>
        <p:txBody>
          <a:bodyPr/>
          <a:lstStyle/>
          <a:p>
            <a:endParaRPr lang="zh-CN" altLang="en-US"/>
          </a:p>
        </p:txBody>
      </p:sp>
      <p:sp>
        <p:nvSpPr>
          <p:cNvPr id="6" name="矩形 5"/>
          <p:cNvSpPr/>
          <p:nvPr/>
        </p:nvSpPr>
        <p:spPr>
          <a:xfrm>
            <a:off x="5309235" y="1675130"/>
            <a:ext cx="1352550" cy="598805"/>
          </a:xfrm>
          <a:prstGeom prst="rect">
            <a:avLst/>
          </a:prstGeom>
          <a:noFill/>
          <a:ln w="28575" cap="flat" cmpd="sng">
            <a:solidFill>
              <a:srgbClr val="FF0000"/>
            </a:solidFill>
            <a:prstDash val="solid"/>
            <a:miter/>
            <a:headEnd type="none" w="med" len="med"/>
            <a:tailEnd type="none" w="med" len="med"/>
          </a:ln>
        </p:spPr>
        <p:txBody>
          <a:bodyPr/>
          <a:lstStyle/>
          <a:p>
            <a:endParaRPr lang="zh-CN" altLang="en-US"/>
          </a:p>
        </p:txBody>
      </p:sp>
      <p:sp>
        <p:nvSpPr>
          <p:cNvPr id="4" name="矩形 3"/>
          <p:cNvSpPr/>
          <p:nvPr/>
        </p:nvSpPr>
        <p:spPr>
          <a:xfrm>
            <a:off x="6202045" y="3928745"/>
            <a:ext cx="2823210" cy="229997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l">
              <a:buClr>
                <a:schemeClr val="tx1"/>
              </a:buClr>
              <a:buNone/>
            </a:pPr>
            <a:r>
              <a:rPr lang="zh-CN" altLang="en-US">
                <a:sym typeface="+mn-ea"/>
              </a:rPr>
              <a:t>子类空间</a:t>
            </a:r>
            <a:endParaRPr lang="en-US" altLang="zh-CN"/>
          </a:p>
          <a:p>
            <a:pPr algn="l">
              <a:buClr>
                <a:schemeClr val="tx1"/>
              </a:buClr>
              <a:buNone/>
            </a:pPr>
            <a:endParaRPr lang="en-US" altLang="zh-CN"/>
          </a:p>
          <a:p>
            <a:pPr algn="l">
              <a:buClr>
                <a:schemeClr val="tx1"/>
              </a:buClr>
              <a:buNone/>
            </a:pPr>
            <a:endParaRPr lang="en-US" altLang="zh-CN"/>
          </a:p>
          <a:p>
            <a:pPr algn="l">
              <a:buClr>
                <a:schemeClr val="tx1"/>
              </a:buClr>
              <a:buNone/>
            </a:pPr>
            <a:endParaRPr lang="en-US" altLang="zh-CN"/>
          </a:p>
          <a:p>
            <a:pPr algn="l">
              <a:buClr>
                <a:schemeClr val="tx1"/>
              </a:buClr>
              <a:buNone/>
            </a:pPr>
            <a:endParaRPr lang="en-US" altLang="zh-CN"/>
          </a:p>
          <a:p>
            <a:pPr algn="l">
              <a:buClr>
                <a:schemeClr val="tx1"/>
              </a:buClr>
              <a:buNone/>
            </a:pPr>
            <a:r>
              <a:rPr lang="en-US" altLang="zh-CN"/>
              <a:t>     x=10.2;</a:t>
            </a:r>
            <a:endParaRPr lang="zh-CN" altLang="en-US"/>
          </a:p>
        </p:txBody>
      </p:sp>
      <p:sp>
        <p:nvSpPr>
          <p:cNvPr id="13" name="矩形 12"/>
          <p:cNvSpPr/>
          <p:nvPr/>
        </p:nvSpPr>
        <p:spPr>
          <a:xfrm>
            <a:off x="6419215" y="4496435"/>
            <a:ext cx="2329815" cy="52578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l">
              <a:buClr>
                <a:schemeClr val="tx1"/>
              </a:buClr>
              <a:buNone/>
            </a:pPr>
            <a:r>
              <a:rPr lang="en-US"/>
              <a:t>(</a:t>
            </a:r>
            <a:r>
              <a:rPr lang="zh-CN" altLang="en-US"/>
              <a:t>父类空间</a:t>
            </a:r>
            <a:r>
              <a:rPr lang="en-US"/>
              <a:t>)x=10</a:t>
            </a:r>
          </a:p>
        </p:txBody>
      </p:sp>
      <p:sp>
        <p:nvSpPr>
          <p:cNvPr id="16" name="矩形 15"/>
          <p:cNvSpPr/>
          <p:nvPr/>
        </p:nvSpPr>
        <p:spPr>
          <a:xfrm>
            <a:off x="4238625" y="4133850"/>
            <a:ext cx="1144270" cy="146431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l">
              <a:buClr>
                <a:schemeClr val="tx1"/>
              </a:buClr>
              <a:buNone/>
            </a:pPr>
            <a:r>
              <a:rPr lang="en-US" altLang="zh-CN"/>
              <a:t>main</a:t>
            </a:r>
            <a:endParaRPr lang="zh-CN" altLang="en-US"/>
          </a:p>
        </p:txBody>
      </p:sp>
      <p:sp>
        <p:nvSpPr>
          <p:cNvPr id="17" name="矩形 16"/>
          <p:cNvSpPr/>
          <p:nvPr/>
        </p:nvSpPr>
        <p:spPr>
          <a:xfrm>
            <a:off x="4499610" y="4709160"/>
            <a:ext cx="622300" cy="31305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l">
              <a:buClr>
                <a:schemeClr val="tx1"/>
              </a:buClr>
              <a:buNone/>
            </a:pPr>
            <a:r>
              <a:rPr lang="en-US" altLang="zh-CN">
                <a:solidFill>
                  <a:srgbClr val="030209"/>
                </a:solidFill>
                <a:ea typeface="宋体" panose="02010600030101010101" pitchFamily="2" charset="-122"/>
                <a:sym typeface="+mn-ea"/>
              </a:rPr>
              <a:t> b</a:t>
            </a:r>
            <a:endParaRPr lang="zh-CN" altLang="en-US"/>
          </a:p>
        </p:txBody>
      </p:sp>
      <p:cxnSp>
        <p:nvCxnSpPr>
          <p:cNvPr id="5" name="直接箭头连接符 4"/>
          <p:cNvCxnSpPr/>
          <p:nvPr/>
        </p:nvCxnSpPr>
        <p:spPr>
          <a:xfrm flipV="1">
            <a:off x="5121910" y="4065905"/>
            <a:ext cx="1106805" cy="7893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583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342">
                                            <p:txEl>
                                              <p:pRg st="2" end="2"/>
                                            </p:txEl>
                                          </p:spTgt>
                                        </p:tgtEl>
                                        <p:attrNameLst>
                                          <p:attrName>style.visibility</p:attrName>
                                        </p:attrNameLst>
                                      </p:cBhvr>
                                      <p:to>
                                        <p:strVal val="visible"/>
                                      </p:to>
                                    </p:set>
                                    <p:animEffect transition="in" filter="box(in)">
                                      <p:cBhvr>
                                        <p:cTn id="7" dur="2000"/>
                                        <p:tgtEl>
                                          <p:spTgt spid="1434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488461"/>
                                        </p:tgtEl>
                                        <p:attrNameLst>
                                          <p:attrName>style.visibility</p:attrName>
                                        </p:attrNameLst>
                                      </p:cBhvr>
                                      <p:to>
                                        <p:strVal val="visible"/>
                                      </p:to>
                                    </p:set>
                                    <p:animEffect transition="in" filter="checkerboard(across)">
                                      <p:cBhvr>
                                        <p:cTn id="12" dur="500"/>
                                        <p:tgtEl>
                                          <p:spTgt spid="48846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20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ox(in)">
                                      <p:cBhvr>
                                        <p:cTn id="33" dur="20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3" grpId="0" bldLvl="0" animBg="1"/>
      <p:bldP spid="16" grpId="0" bldLvl="0" animBg="1"/>
      <p:bldP spid="17"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圆角矩形 488449"/>
          <p:cNvSpPr/>
          <p:nvPr/>
        </p:nvSpPr>
        <p:spPr>
          <a:xfrm>
            <a:off x="0" y="1903730"/>
            <a:ext cx="4161790" cy="3736574"/>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//鸟类Bird:</a:t>
            </a:r>
          </a:p>
          <a:p>
            <a:pPr algn="l" defTabSz="444500">
              <a:spcBef>
                <a:spcPct val="50000"/>
              </a:spcBef>
            </a:pPr>
            <a:r>
              <a:rPr lang="zh-CN" altLang="en-US" b="1" dirty="0">
                <a:latin typeface="Arial" panose="020B0604020202020204" pitchFamily="34" charset="0"/>
                <a:ea typeface="黑体" panose="02010609060101010101" pitchFamily="2" charset="-122"/>
              </a:rPr>
              <a:t>class Bird {</a:t>
            </a:r>
          </a:p>
          <a:p>
            <a:pPr algn="l" defTabSz="444500">
              <a:spcBef>
                <a:spcPct val="50000"/>
              </a:spcBef>
            </a:pPr>
            <a:r>
              <a:rPr lang="zh-CN" altLang="en-US" b="1" dirty="0">
                <a:latin typeface="Arial" panose="020B0604020202020204" pitchFamily="34" charset="0"/>
                <a:ea typeface="黑体" panose="02010609060101010101" pitchFamily="2" charset="-122"/>
              </a:rPr>
              <a:t>   double velocity</a:t>
            </a:r>
            <a:r>
              <a:rPr lang="en-US" altLang="zh-CN" b="1" dirty="0">
                <a:latin typeface="Arial" panose="020B0604020202020204" pitchFamily="34" charset="0"/>
                <a:ea typeface="黑体" panose="02010609060101010101" pitchFamily="2" charset="-122"/>
              </a:rPr>
              <a:t>=10</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   public </a:t>
            </a:r>
            <a:r>
              <a:rPr lang="en-US" altLang="zh-CN" b="1" dirty="0">
                <a:latin typeface="Arial" panose="020B0604020202020204" pitchFamily="34" charset="0"/>
                <a:ea typeface="黑体" panose="02010609060101010101" pitchFamily="2" charset="-122"/>
              </a:rPr>
              <a:t>void</a:t>
            </a:r>
            <a:r>
              <a:rPr lang="zh-CN" altLang="en-US" b="1" dirty="0">
                <a:latin typeface="Arial" panose="020B0604020202020204" pitchFamily="34" charset="0"/>
                <a:ea typeface="黑体" panose="02010609060101010101" pitchFamily="2" charset="-122"/>
              </a:rPr>
              <a:t> fly()</a:t>
            </a:r>
          </a:p>
          <a:p>
            <a:pPr algn="l" defTabSz="444500">
              <a:spcBef>
                <a:spcPct val="50000"/>
              </a:spcBef>
            </a:pPr>
            <a:r>
              <a:rPr lang="zh-CN" altLang="en-US" b="1" dirty="0">
                <a:latin typeface="Arial" panose="020B0604020202020204" pitchFamily="34" charset="0"/>
                <a:ea typeface="黑体" panose="02010609060101010101" pitchFamily="2" charset="-122"/>
              </a:rPr>
              <a:t> {</a:t>
            </a:r>
          </a:p>
          <a:p>
            <a:pPr algn="l" defTabSz="444500">
              <a:spcBef>
                <a:spcPct val="50000"/>
              </a:spcBef>
            </a:pPr>
            <a:r>
              <a:rPr lang="en-US" altLang="zh-CN" b="1" dirty="0">
                <a:latin typeface="Arial" panose="020B0604020202020204" pitchFamily="34" charset="0"/>
                <a:ea typeface="黑体" panose="02010609060101010101" pitchFamily="2" charset="-122"/>
              </a:rPr>
              <a:t>System.out.println(</a:t>
            </a:r>
            <a:r>
              <a:rPr lang="en-US" altLang="zh-CN" b="1">
                <a:ea typeface="宋体" panose="02010600030101010101" pitchFamily="2" charset="-122"/>
                <a:sym typeface="+mn-ea"/>
              </a:rPr>
              <a:t>"</a:t>
            </a:r>
            <a:r>
              <a:rPr lang="zh-CN" altLang="en-US" b="1">
                <a:ea typeface="宋体" panose="02010600030101010101" pitchFamily="2" charset="-122"/>
                <a:sym typeface="+mn-ea"/>
              </a:rPr>
              <a:t>我会飞，飞得挺好</a:t>
            </a:r>
            <a:r>
              <a:rPr lang="en-US" altLang="zh-CN" b="1">
                <a:ea typeface="宋体" panose="02010600030101010101" pitchFamily="2" charset="-122"/>
                <a:sym typeface="+mn-ea"/>
              </a:rPr>
              <a:t>"</a:t>
            </a:r>
            <a:r>
              <a:rPr lang="en-US" altLang="zh-CN" b="1" dirty="0">
                <a:latin typeface="Arial" panose="020B0604020202020204" pitchFamily="34" charset="0"/>
                <a:ea typeface="黑体" panose="02010609060101010101" pitchFamily="2" charset="-122"/>
              </a:rPr>
              <a:t>);</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a:t>
            </a:r>
          </a:p>
        </p:txBody>
      </p:sp>
      <p:sp>
        <p:nvSpPr>
          <p:cNvPr id="5" name="圆角矩形 4"/>
          <p:cNvSpPr/>
          <p:nvPr/>
        </p:nvSpPr>
        <p:spPr>
          <a:xfrm>
            <a:off x="4134326" y="915313"/>
            <a:ext cx="4789805" cy="582178"/>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sz="2800" b="1" dirty="0">
                <a:latin typeface="Arial" panose="020B0604020202020204" pitchFamily="34" charset="0"/>
                <a:ea typeface="黑体" panose="02010609060101010101" pitchFamily="2" charset="-122"/>
              </a:rPr>
              <a:t>//隐藏父类飞行速度属性</a:t>
            </a:r>
          </a:p>
        </p:txBody>
      </p:sp>
      <p:sp>
        <p:nvSpPr>
          <p:cNvPr id="2" name="圆角矩形 1"/>
          <p:cNvSpPr/>
          <p:nvPr/>
        </p:nvSpPr>
        <p:spPr>
          <a:xfrm>
            <a:off x="4292600" y="1675662"/>
            <a:ext cx="4658995" cy="2134709"/>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ea typeface="黑体" panose="02010609060101010101" pitchFamily="2" charset="-122"/>
                <a:sym typeface="+mn-ea"/>
              </a:rPr>
              <a:t>//鸵鸟类Ostrich:</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ea typeface="黑体" panose="02010609060101010101" pitchFamily="2" charset="-122"/>
                <a:sym typeface="+mn-ea"/>
              </a:rPr>
              <a:t>class Ostrich extends Bird </a:t>
            </a:r>
          </a:p>
          <a:p>
            <a:pPr algn="l" defTabSz="444500">
              <a:spcBef>
                <a:spcPct val="50000"/>
              </a:spcBef>
            </a:pPr>
            <a:r>
              <a:rPr lang="zh-CN" altLang="en-US" b="1" dirty="0">
                <a:ea typeface="黑体" panose="02010609060101010101" pitchFamily="2" charset="-122"/>
                <a:sym typeface="+mn-ea"/>
              </a:rPr>
              <a:t>{</a:t>
            </a:r>
          </a:p>
          <a:p>
            <a:pPr algn="l" defTabSz="444500">
              <a:spcBef>
                <a:spcPct val="50000"/>
              </a:spcBef>
            </a:pPr>
            <a:r>
              <a:rPr lang="zh-CN" altLang="en-US" b="1" dirty="0">
                <a:ea typeface="黑体" panose="02010609060101010101" pitchFamily="2" charset="-122"/>
                <a:sym typeface="+mn-ea"/>
              </a:rPr>
              <a:t> double velocity</a:t>
            </a:r>
            <a:r>
              <a:rPr lang="en-US" altLang="zh-CN" b="1" dirty="0">
                <a:ea typeface="黑体" panose="02010609060101010101" pitchFamily="2" charset="-122"/>
                <a:sym typeface="+mn-ea"/>
              </a:rPr>
              <a:t>=0</a:t>
            </a:r>
            <a:r>
              <a:rPr lang="zh-CN" altLang="en-US" b="1" dirty="0">
                <a:ea typeface="黑体" panose="02010609060101010101" pitchFamily="2" charset="-122"/>
                <a:sym typeface="+mn-ea"/>
              </a:rPr>
              <a:t>;</a:t>
            </a:r>
          </a:p>
          <a:p>
            <a:pPr algn="l" defTabSz="444500">
              <a:spcBef>
                <a:spcPct val="50000"/>
              </a:spcBef>
            </a:pPr>
            <a:r>
              <a:rPr lang="en-US" altLang="zh-CN" b="1" dirty="0">
                <a:latin typeface="Arial" panose="020B0604020202020204" pitchFamily="34" charset="0"/>
                <a:ea typeface="黑体" panose="02010609060101010101" pitchFamily="2" charset="-122"/>
              </a:rPr>
              <a:t>}</a:t>
            </a:r>
          </a:p>
        </p:txBody>
      </p:sp>
      <p:sp>
        <p:nvSpPr>
          <p:cNvPr id="6" name="矩形 5"/>
          <p:cNvSpPr/>
          <p:nvPr/>
        </p:nvSpPr>
        <p:spPr>
          <a:xfrm>
            <a:off x="4499992" y="2852936"/>
            <a:ext cx="2252345" cy="598805"/>
          </a:xfrm>
          <a:prstGeom prst="rect">
            <a:avLst/>
          </a:prstGeom>
          <a:noFill/>
          <a:ln w="28575" cap="flat" cmpd="sng">
            <a:solidFill>
              <a:srgbClr val="FF0000"/>
            </a:solidFill>
            <a:prstDash val="solid"/>
            <a:miter/>
            <a:headEnd type="none" w="med" len="med"/>
            <a:tailEnd type="none" w="med" len="med"/>
          </a:ln>
        </p:spPr>
        <p:txBody>
          <a:bodyPr/>
          <a:lstStyle/>
          <a:p>
            <a:endParaRPr lang="zh-CN" altLang="en-US"/>
          </a:p>
        </p:txBody>
      </p:sp>
      <p:sp>
        <p:nvSpPr>
          <p:cNvPr id="3" name="圆角矩形 2"/>
          <p:cNvSpPr/>
          <p:nvPr/>
        </p:nvSpPr>
        <p:spPr>
          <a:xfrm>
            <a:off x="4300067" y="3988542"/>
            <a:ext cx="4658360" cy="3008758"/>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ea typeface="黑体" panose="02010609060101010101" pitchFamily="2" charset="-122"/>
                <a:sym typeface="+mn-ea"/>
              </a:rPr>
              <a:t>//测试类:</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ea typeface="黑体" panose="02010609060101010101" pitchFamily="2" charset="-122"/>
                <a:sym typeface="+mn-ea"/>
              </a:rPr>
              <a:t>class </a:t>
            </a:r>
            <a:r>
              <a:rPr lang="en-US" altLang="zh-CN" b="1" dirty="0">
                <a:ea typeface="黑体" panose="02010609060101010101" pitchFamily="2" charset="-122"/>
                <a:sym typeface="+mn-ea"/>
              </a:rPr>
              <a:t>Test  </a:t>
            </a:r>
            <a:r>
              <a:rPr lang="zh-CN" altLang="en-US" b="1" dirty="0">
                <a:ea typeface="黑体" panose="02010609060101010101" pitchFamily="2" charset="-122"/>
                <a:sym typeface="+mn-ea"/>
              </a:rPr>
              <a:t> </a:t>
            </a:r>
          </a:p>
          <a:p>
            <a:pPr algn="l" defTabSz="444500">
              <a:spcBef>
                <a:spcPct val="50000"/>
              </a:spcBef>
            </a:pPr>
            <a:r>
              <a:rPr lang="zh-CN" altLang="en-US" b="1" dirty="0">
                <a:ea typeface="黑体" panose="02010609060101010101" pitchFamily="2" charset="-122"/>
                <a:sym typeface="+mn-ea"/>
              </a:rPr>
              <a:t>{</a:t>
            </a:r>
          </a:p>
          <a:p>
            <a:pPr algn="l" defTabSz="444500">
              <a:spcBef>
                <a:spcPct val="50000"/>
              </a:spcBef>
            </a:pPr>
            <a:r>
              <a:rPr lang="zh-CN" altLang="en-US" b="1" dirty="0">
                <a:ea typeface="黑体" panose="02010609060101010101" pitchFamily="2" charset="-122"/>
                <a:sym typeface="+mn-ea"/>
              </a:rPr>
              <a:t> </a:t>
            </a:r>
            <a:r>
              <a:rPr lang="en-US" altLang="zh-CN" b="1" dirty="0">
                <a:ea typeface="黑体" panose="02010609060101010101" pitchFamily="2" charset="-122"/>
                <a:sym typeface="+mn-ea"/>
              </a:rPr>
              <a:t>public  static void main(String [] args)</a:t>
            </a:r>
          </a:p>
          <a:p>
            <a:pPr algn="l" defTabSz="444500">
              <a:spcBef>
                <a:spcPct val="50000"/>
              </a:spcBef>
            </a:pPr>
            <a:r>
              <a:rPr lang="en-US" altLang="zh-CN" b="1" dirty="0">
                <a:ea typeface="黑体" panose="02010609060101010101" pitchFamily="2" charset="-122"/>
                <a:sym typeface="+mn-ea"/>
              </a:rPr>
              <a:t>{ </a:t>
            </a:r>
            <a:r>
              <a:rPr lang="zh-CN" altLang="en-US" b="1" dirty="0">
                <a:ea typeface="黑体" panose="02010609060101010101" pitchFamily="2" charset="-122"/>
                <a:sym typeface="+mn-ea"/>
              </a:rPr>
              <a:t>Ostrich  </a:t>
            </a:r>
            <a:r>
              <a:rPr lang="en-US" altLang="zh-CN" b="1" dirty="0">
                <a:ea typeface="黑体" panose="02010609060101010101" pitchFamily="2" charset="-122"/>
                <a:sym typeface="+mn-ea"/>
              </a:rPr>
              <a:t>O=new </a:t>
            </a:r>
            <a:r>
              <a:rPr lang="zh-CN" altLang="en-US" b="1" dirty="0">
                <a:ea typeface="黑体" panose="02010609060101010101" pitchFamily="2" charset="-122"/>
                <a:sym typeface="+mn-ea"/>
              </a:rPr>
              <a:t>Ostrich</a:t>
            </a:r>
            <a:r>
              <a:rPr lang="en-US" altLang="zh-CN" b="1" dirty="0">
                <a:ea typeface="黑体" panose="02010609060101010101" pitchFamily="2" charset="-122"/>
                <a:sym typeface="+mn-ea"/>
              </a:rPr>
              <a:t>();</a:t>
            </a:r>
          </a:p>
          <a:p>
            <a:pPr algn="l" defTabSz="444500">
              <a:spcBef>
                <a:spcPct val="50000"/>
              </a:spcBef>
            </a:pPr>
            <a:r>
              <a:rPr lang="en-US" altLang="zh-CN" b="1" dirty="0">
                <a:ea typeface="黑体" panose="02010609060101010101" pitchFamily="2" charset="-122"/>
                <a:sym typeface="+mn-ea"/>
              </a:rPr>
              <a:t>System.out.println(O.</a:t>
            </a:r>
            <a:r>
              <a:rPr lang="zh-CN" altLang="en-US" b="1" dirty="0">
                <a:ea typeface="黑体" panose="02010609060101010101" pitchFamily="2" charset="-122"/>
                <a:sym typeface="+mn-ea"/>
              </a:rPr>
              <a:t>velocity</a:t>
            </a:r>
            <a:r>
              <a:rPr lang="en-US" altLang="zh-CN" b="1" dirty="0">
                <a:ea typeface="黑体" panose="02010609060101010101" pitchFamily="2" charset="-122"/>
                <a:sym typeface="+mn-ea"/>
              </a:rPr>
              <a:t>);}</a:t>
            </a:r>
            <a:endParaRPr lang="zh-CN" altLang="en-US" b="1" dirty="0">
              <a:ea typeface="黑体" panose="02010609060101010101" pitchFamily="2" charset="-122"/>
              <a:sym typeface="+mn-ea"/>
            </a:endParaRPr>
          </a:p>
          <a:p>
            <a:pPr algn="l" defTabSz="444500">
              <a:spcBef>
                <a:spcPct val="50000"/>
              </a:spcBef>
            </a:pPr>
            <a:r>
              <a:rPr lang="en-US" altLang="zh-CN" b="1" dirty="0">
                <a:latin typeface="Arial" panose="020B0604020202020204" pitchFamily="34" charset="0"/>
                <a:ea typeface="黑体" panose="02010609060101010101" pitchFamily="2" charset="-122"/>
              </a:rPr>
              <a:t>}</a:t>
            </a:r>
          </a:p>
        </p:txBody>
      </p:sp>
    </p:spTree>
    <p:extLst>
      <p:ext uri="{BB962C8B-B14F-4D97-AF65-F5344CB8AC3E}">
        <p14:creationId xmlns:p14="http://schemas.microsoft.com/office/powerpoint/2010/main" val="169048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457200" y="0"/>
            <a:ext cx="8229600" cy="1143000"/>
          </a:xfrm>
        </p:spPr>
        <p:txBody>
          <a:bodyPr vert="horz" wrap="square" lIns="91440" tIns="45720" rIns="91440" bIns="45720" anchor="ctr"/>
          <a:lstStyle/>
          <a:p>
            <a:r>
              <a:rPr lang="zh-CN" altLang="en-US" b="1" dirty="0">
                <a:ea typeface="宋体" panose="02010600030101010101" pitchFamily="2" charset="-122"/>
              </a:rPr>
              <a:t>方法覆盖（重写）</a:t>
            </a:r>
          </a:p>
        </p:txBody>
      </p:sp>
      <p:sp>
        <p:nvSpPr>
          <p:cNvPr id="18435" name="内容占位符 2"/>
          <p:cNvSpPr>
            <a:spLocks noGrp="1"/>
          </p:cNvSpPr>
          <p:nvPr>
            <p:ph idx="1"/>
          </p:nvPr>
        </p:nvSpPr>
        <p:spPr>
          <a:xfrm>
            <a:off x="335915" y="1071245"/>
            <a:ext cx="4176395" cy="2089150"/>
          </a:xfrm>
        </p:spPr>
        <p:txBody>
          <a:bodyPr vert="horz" wrap="square" lIns="91440" tIns="45720" rIns="91440" bIns="45720" anchor="t"/>
          <a:lstStyle/>
          <a:p>
            <a:pPr marL="0" indent="0">
              <a:lnSpc>
                <a:spcPct val="80000"/>
              </a:lnSpc>
              <a:buNone/>
            </a:pPr>
            <a:r>
              <a:rPr lang="en-US" altLang="zh-CN">
                <a:solidFill>
                  <a:srgbClr val="000000"/>
                </a:solidFill>
                <a:latin typeface="Arial" panose="020B0604020202020204" pitchFamily="34" charset="0"/>
                <a:ea typeface="宋体" panose="02010600030101010101" pitchFamily="2" charset="-122"/>
                <a:sym typeface="+mn-ea"/>
              </a:rPr>
              <a:t>class A</a:t>
            </a:r>
            <a:endParaRPr lang="en-US" altLang="zh-CN">
              <a:solidFill>
                <a:srgbClr val="000000"/>
              </a:solidFill>
              <a:latin typeface="Arial" panose="020B0604020202020204" pitchFamily="34" charset="0"/>
              <a:ea typeface="宋体" panose="02010600030101010101" pitchFamily="2" charset="-122"/>
              <a:cs typeface="+mn-cs"/>
            </a:endParaRPr>
          </a:p>
          <a:p>
            <a:pPr marL="0" indent="0">
              <a:lnSpc>
                <a:spcPct val="80000"/>
              </a:lnSpc>
              <a:buNone/>
            </a:pPr>
            <a:r>
              <a:rPr lang="en-US" altLang="zh-CN">
                <a:solidFill>
                  <a:srgbClr val="000000"/>
                </a:solidFill>
                <a:latin typeface="Arial" panose="020B0604020202020204" pitchFamily="34" charset="0"/>
                <a:ea typeface="宋体" panose="02010600030101010101" pitchFamily="2" charset="-122"/>
                <a:sym typeface="+mn-ea"/>
              </a:rPr>
              <a:t>{</a:t>
            </a:r>
            <a:br>
              <a:rPr lang="en-US" altLang="zh-CN">
                <a:solidFill>
                  <a:srgbClr val="000000"/>
                </a:solidFill>
                <a:latin typeface="Arial" panose="020B0604020202020204" pitchFamily="34" charset="0"/>
                <a:ea typeface="宋体" panose="02010600030101010101" pitchFamily="2" charset="-122"/>
                <a:sym typeface="+mn-ea"/>
              </a:rPr>
            </a:br>
            <a:r>
              <a:rPr lang="en-US" altLang="zh-CN">
                <a:solidFill>
                  <a:srgbClr val="000000"/>
                </a:solidFill>
                <a:latin typeface="Arial" panose="020B0604020202020204" pitchFamily="34" charset="0"/>
                <a:ea typeface="宋体" panose="02010600030101010101" pitchFamily="2" charset="-122"/>
                <a:sym typeface="+mn-ea"/>
              </a:rPr>
              <a:t>public </a:t>
            </a:r>
            <a:r>
              <a:rPr lang="en-US" altLang="zh-CN" err="1">
                <a:solidFill>
                  <a:srgbClr val="000000"/>
                </a:solidFill>
                <a:latin typeface="Arial" panose="020B0604020202020204" pitchFamily="34" charset="0"/>
                <a:ea typeface="宋体" panose="02010600030101010101" pitchFamily="2" charset="-122"/>
                <a:sym typeface="+mn-ea"/>
              </a:rPr>
              <a:t>void f1(</a:t>
            </a:r>
            <a:r>
              <a:rPr lang="en-US" altLang="zh-CN">
                <a:solidFill>
                  <a:srgbClr val="000000"/>
                </a:solidFill>
                <a:latin typeface="Arial" panose="020B0604020202020204" pitchFamily="34" charset="0"/>
                <a:ea typeface="宋体" panose="02010600030101010101" pitchFamily="2" charset="-122"/>
                <a:sym typeface="+mn-ea"/>
              </a:rPr>
              <a:t>)     {        System.out.println(</a:t>
            </a:r>
            <a:r>
              <a:rPr lang="en-US" altLang="zh-CN">
                <a:ea typeface="宋体" panose="02010600030101010101" pitchFamily="2" charset="-122"/>
                <a:sym typeface="+mn-ea"/>
              </a:rPr>
              <a:t>"</a:t>
            </a:r>
            <a:r>
              <a:rPr lang="zh-CN" altLang="en-US">
                <a:ea typeface="宋体" panose="02010600030101010101" pitchFamily="2" charset="-122"/>
                <a:sym typeface="+mn-ea"/>
              </a:rPr>
              <a:t>我是父类的方法</a:t>
            </a:r>
            <a:r>
              <a:rPr lang="en-US" altLang="zh-CN">
                <a:ea typeface="宋体" panose="02010600030101010101" pitchFamily="2" charset="-122"/>
                <a:sym typeface="+mn-ea"/>
              </a:rPr>
              <a:t>"</a:t>
            </a:r>
            <a:r>
              <a:rPr lang="en-US" altLang="zh-CN">
                <a:solidFill>
                  <a:srgbClr val="000000"/>
                </a:solidFill>
                <a:latin typeface="Arial" panose="020B0604020202020204" pitchFamily="34" charset="0"/>
                <a:ea typeface="宋体" panose="02010600030101010101" pitchFamily="2" charset="-122"/>
                <a:sym typeface="+mn-ea"/>
              </a:rPr>
              <a:t>);</a:t>
            </a:r>
            <a:endParaRPr lang="en-US" altLang="zh-CN">
              <a:solidFill>
                <a:srgbClr val="000000"/>
              </a:solidFill>
              <a:latin typeface="Arial" panose="020B0604020202020204" pitchFamily="34" charset="0"/>
              <a:ea typeface="宋体" panose="02010600030101010101" pitchFamily="2" charset="-122"/>
              <a:cs typeface="+mn-cs"/>
            </a:endParaRPr>
          </a:p>
          <a:p>
            <a:pPr marL="0" indent="0">
              <a:lnSpc>
                <a:spcPct val="80000"/>
              </a:lnSpc>
              <a:buNone/>
            </a:pPr>
            <a:r>
              <a:rPr lang="en-US" altLang="zh-CN">
                <a:solidFill>
                  <a:srgbClr val="000000"/>
                </a:solidFill>
                <a:latin typeface="Arial" panose="020B0604020202020204" pitchFamily="34" charset="0"/>
                <a:ea typeface="宋体" panose="02010600030101010101" pitchFamily="2" charset="-122"/>
                <a:sym typeface="+mn-ea"/>
              </a:rPr>
              <a:t>}</a:t>
            </a:r>
            <a:endParaRPr lang="en-US" altLang="zh-CN">
              <a:solidFill>
                <a:srgbClr val="000000"/>
              </a:solidFill>
              <a:latin typeface="Arial" panose="020B0604020202020204" pitchFamily="34" charset="0"/>
              <a:ea typeface="宋体" panose="02010600030101010101" pitchFamily="2" charset="-122"/>
              <a:cs typeface="+mn-cs"/>
            </a:endParaRPr>
          </a:p>
          <a:p>
            <a:pPr marL="0" indent="0">
              <a:lnSpc>
                <a:spcPct val="80000"/>
              </a:lnSpc>
              <a:buNone/>
            </a:pPr>
            <a:r>
              <a:rPr lang="en-US" altLang="zh-CN">
                <a:solidFill>
                  <a:srgbClr val="000000"/>
                </a:solidFill>
                <a:latin typeface="Arial" panose="020B0604020202020204" pitchFamily="34" charset="0"/>
                <a:ea typeface="宋体" panose="02010600030101010101" pitchFamily="2" charset="-122"/>
                <a:sym typeface="+mn-ea"/>
              </a:rPr>
              <a:t>}</a:t>
            </a:r>
            <a:endParaRPr lang="zh-CN" altLang="en-US" dirty="0">
              <a:solidFill>
                <a:srgbClr val="030209"/>
              </a:solidFill>
              <a:latin typeface="Arial" panose="020B0604020202020204" pitchFamily="34" charset="0"/>
              <a:ea typeface="宋体" panose="02010600030101010101" pitchFamily="2" charset="-122"/>
              <a:cs typeface="+mn-cs"/>
            </a:endParaRPr>
          </a:p>
        </p:txBody>
      </p:sp>
      <p:sp>
        <p:nvSpPr>
          <p:cNvPr id="14342" name="内容占位符 2"/>
          <p:cNvSpPr txBox="1"/>
          <p:nvPr/>
        </p:nvSpPr>
        <p:spPr>
          <a:xfrm>
            <a:off x="4704715" y="1143000"/>
            <a:ext cx="4177030" cy="2449195"/>
          </a:xfrm>
          <a:prstGeom prst="rect">
            <a:avLst/>
          </a:prstGeom>
          <a:noFill/>
          <a:ln w="9525">
            <a:noFill/>
          </a:ln>
        </p:spPr>
        <p:txBody>
          <a:bodyPr/>
          <a:lstStyle/>
          <a:p>
            <a:pPr algn="l">
              <a:lnSpc>
                <a:spcPct val="80000"/>
              </a:lnSpc>
            </a:pPr>
            <a:r>
              <a:rPr lang="en-US" altLang="zh-CN" sz="2800" b="1">
                <a:solidFill>
                  <a:srgbClr val="000000"/>
                </a:solidFill>
                <a:ea typeface="宋体" panose="02010600030101010101" pitchFamily="2" charset="-122"/>
                <a:sym typeface="+mn-ea"/>
              </a:rPr>
              <a:t>class B extends A</a:t>
            </a:r>
            <a:endParaRPr lang="en-US" altLang="zh-CN" sz="2800" b="1">
              <a:solidFill>
                <a:srgbClr val="000000"/>
              </a:solidFill>
              <a:latin typeface="Arial" panose="020B0604020202020204" pitchFamily="34" charset="0"/>
              <a:ea typeface="宋体" panose="02010600030101010101" pitchFamily="2" charset="-122"/>
              <a:cs typeface="+mn-cs"/>
            </a:endParaRPr>
          </a:p>
          <a:p>
            <a:pPr algn="l">
              <a:lnSpc>
                <a:spcPct val="80000"/>
              </a:lnSpc>
            </a:pPr>
            <a:r>
              <a:rPr lang="en-US" altLang="zh-CN" sz="2800" b="1">
                <a:solidFill>
                  <a:srgbClr val="000000"/>
                </a:solidFill>
                <a:ea typeface="宋体" panose="02010600030101010101" pitchFamily="2" charset="-122"/>
                <a:sym typeface="+mn-ea"/>
              </a:rPr>
              <a:t>{</a:t>
            </a:r>
            <a:endParaRPr lang="en-US" altLang="zh-CN" sz="2800" b="1">
              <a:solidFill>
                <a:srgbClr val="000000"/>
              </a:solidFill>
              <a:latin typeface="Arial" panose="020B0604020202020204" pitchFamily="34" charset="0"/>
              <a:ea typeface="宋体" panose="02010600030101010101" pitchFamily="2" charset="-122"/>
              <a:cs typeface="+mn-cs"/>
            </a:endParaRPr>
          </a:p>
          <a:p>
            <a:pPr algn="l">
              <a:lnSpc>
                <a:spcPct val="80000"/>
              </a:lnSpc>
            </a:pPr>
            <a:r>
              <a:rPr lang="en-US" altLang="zh-CN" sz="2800" b="1">
                <a:solidFill>
                  <a:srgbClr val="000000"/>
                </a:solidFill>
                <a:ea typeface="宋体" panose="02010600030101010101" pitchFamily="2" charset="-122"/>
                <a:sym typeface="+mn-ea"/>
              </a:rPr>
              <a:t>     public void f1()     {      System.out.println("我是子类的方法");</a:t>
            </a:r>
            <a:endParaRPr lang="en-US" altLang="zh-CN" sz="2800" b="1">
              <a:solidFill>
                <a:srgbClr val="000000"/>
              </a:solidFill>
              <a:latin typeface="Arial" panose="020B0604020202020204" pitchFamily="34" charset="0"/>
              <a:ea typeface="宋体" panose="02010600030101010101" pitchFamily="2" charset="-122"/>
              <a:cs typeface="+mn-cs"/>
            </a:endParaRPr>
          </a:p>
          <a:p>
            <a:pPr algn="l">
              <a:lnSpc>
                <a:spcPct val="80000"/>
              </a:lnSpc>
            </a:pPr>
            <a:r>
              <a:rPr lang="en-US" altLang="zh-CN" sz="2800" b="1">
                <a:solidFill>
                  <a:srgbClr val="000000"/>
                </a:solidFill>
                <a:ea typeface="宋体" panose="02010600030101010101" pitchFamily="2" charset="-122"/>
                <a:sym typeface="+mn-ea"/>
              </a:rPr>
              <a:t>}</a:t>
            </a:r>
            <a:endParaRPr lang="en-US" altLang="zh-CN" sz="2800" b="1">
              <a:solidFill>
                <a:srgbClr val="000000"/>
              </a:solidFill>
              <a:latin typeface="Arial" panose="020B0604020202020204" pitchFamily="34" charset="0"/>
              <a:ea typeface="宋体" panose="02010600030101010101" pitchFamily="2" charset="-122"/>
              <a:cs typeface="+mn-cs"/>
            </a:endParaRPr>
          </a:p>
          <a:p>
            <a:pPr algn="l">
              <a:lnSpc>
                <a:spcPct val="80000"/>
              </a:lnSpc>
            </a:pPr>
            <a:r>
              <a:rPr lang="en-US" altLang="zh-CN" sz="2800" b="1">
                <a:solidFill>
                  <a:srgbClr val="000000"/>
                </a:solidFill>
                <a:ea typeface="宋体" panose="02010600030101010101" pitchFamily="2" charset="-122"/>
                <a:sym typeface="+mn-ea"/>
              </a:rPr>
              <a:t>}</a:t>
            </a:r>
            <a:endParaRPr lang="en-US" altLang="zh-CN" sz="2800" b="1">
              <a:solidFill>
                <a:srgbClr val="000000"/>
              </a:solidFill>
              <a:latin typeface="Arial" panose="020B0604020202020204" pitchFamily="34" charset="0"/>
              <a:ea typeface="宋体" panose="02010600030101010101" pitchFamily="2" charset="-122"/>
            </a:endParaRPr>
          </a:p>
        </p:txBody>
      </p:sp>
      <p:cxnSp>
        <p:nvCxnSpPr>
          <p:cNvPr id="9" name="直接连接符 8"/>
          <p:cNvCxnSpPr/>
          <p:nvPr/>
        </p:nvCxnSpPr>
        <p:spPr>
          <a:xfrm>
            <a:off x="4211638" y="981075"/>
            <a:ext cx="0" cy="43926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35915" y="4110990"/>
            <a:ext cx="4591050" cy="521970"/>
          </a:xfrm>
          <a:prstGeom prst="rect">
            <a:avLst/>
          </a:prstGeom>
          <a:noFill/>
          <a:ln w="9525">
            <a:noFill/>
          </a:ln>
        </p:spPr>
        <p:txBody>
          <a:bodyPr wrap="square">
            <a:spAutoFit/>
          </a:bodyPr>
          <a:lstStyle/>
          <a:p>
            <a:r>
              <a:rPr lang="zh-CN" altLang="en-US" sz="2800" b="1" dirty="0">
                <a:solidFill>
                  <a:srgbClr val="030209"/>
                </a:solidFill>
                <a:latin typeface="Arial" panose="020B0604020202020204" pitchFamily="34" charset="0"/>
                <a:ea typeface="宋体" panose="02010600030101010101" pitchFamily="2" charset="-122"/>
              </a:rPr>
              <a:t>方法的继承的覆盖</a:t>
            </a:r>
            <a:r>
              <a:rPr lang="zh-CN" altLang="en-US" sz="2800" b="1" dirty="0">
                <a:solidFill>
                  <a:srgbClr val="FF0000"/>
                </a:solidFill>
                <a:latin typeface="Arial" panose="020B0604020202020204" pitchFamily="34" charset="0"/>
                <a:ea typeface="宋体" panose="02010600030101010101" pitchFamily="2" charset="-122"/>
              </a:rPr>
              <a:t>（重写）</a:t>
            </a:r>
          </a:p>
        </p:txBody>
      </p:sp>
      <p:sp>
        <p:nvSpPr>
          <p:cNvPr id="3" name="文本框 2"/>
          <p:cNvSpPr txBox="1"/>
          <p:nvPr/>
        </p:nvSpPr>
        <p:spPr>
          <a:xfrm>
            <a:off x="97790" y="4632960"/>
            <a:ext cx="6758940" cy="2245360"/>
          </a:xfrm>
          <a:prstGeom prst="rect">
            <a:avLst/>
          </a:prstGeom>
          <a:noFill/>
        </p:spPr>
        <p:txBody>
          <a:bodyPr wrap="square" rtlCol="0" anchor="t">
            <a:spAutoFit/>
          </a:bodyPr>
          <a:lstStyle/>
          <a:p>
            <a:pPr marL="0" indent="0" algn="l">
              <a:buNone/>
            </a:pPr>
            <a:r>
              <a:rPr lang="en-US" altLang="zh-CN" sz="2800" b="1" err="1">
                <a:solidFill>
                  <a:srgbClr val="030209"/>
                </a:solidFill>
                <a:ea typeface="宋体" panose="02010600030101010101" pitchFamily="2" charset="-122"/>
                <a:sym typeface="+mn-ea"/>
              </a:rPr>
              <a:t>class Test</a:t>
            </a:r>
          </a:p>
          <a:p>
            <a:pPr marL="0" indent="0" algn="l">
              <a:buNone/>
            </a:pPr>
            <a:r>
              <a:rPr lang="en-US" altLang="zh-CN" sz="2800" b="1" err="1">
                <a:solidFill>
                  <a:srgbClr val="030209"/>
                </a:solidFill>
                <a:ea typeface="宋体" panose="02010600030101010101" pitchFamily="2" charset="-122"/>
                <a:sym typeface="+mn-ea"/>
              </a:rPr>
              <a:t>{public static void main</a:t>
            </a:r>
            <a:br>
              <a:rPr lang="en-US" altLang="zh-CN" sz="2800" b="1" err="1">
                <a:solidFill>
                  <a:srgbClr val="030209"/>
                </a:solidFill>
                <a:ea typeface="宋体" panose="02010600030101010101" pitchFamily="2" charset="-122"/>
                <a:sym typeface="+mn-ea"/>
              </a:rPr>
            </a:br>
            <a:r>
              <a:rPr lang="en-US" altLang="zh-CN" sz="2800" b="1" err="1">
                <a:solidFill>
                  <a:srgbClr val="030209"/>
                </a:solidFill>
                <a:ea typeface="宋体" panose="02010600030101010101" pitchFamily="2" charset="-122"/>
                <a:sym typeface="+mn-ea"/>
              </a:rPr>
              <a:t>(String[] args){</a:t>
            </a:r>
          </a:p>
          <a:p>
            <a:pPr marL="0" indent="0" algn="l">
              <a:buNone/>
            </a:pPr>
            <a:r>
              <a:rPr lang="en-US" altLang="zh-CN" sz="2800" b="1" err="1">
                <a:solidFill>
                  <a:srgbClr val="030209"/>
                </a:solidFill>
                <a:ea typeface="宋体" panose="02010600030101010101" pitchFamily="2" charset="-122"/>
                <a:sym typeface="+mn-ea"/>
              </a:rPr>
              <a:t>	B  b=new B();</a:t>
            </a:r>
          </a:p>
          <a:p>
            <a:pPr marL="0" indent="0" algn="l">
              <a:buNone/>
            </a:pPr>
            <a:r>
              <a:rPr lang="en-US" altLang="zh-CN" sz="2800" b="1" err="1">
                <a:solidFill>
                  <a:srgbClr val="030209"/>
                </a:solidFill>
                <a:ea typeface="宋体" panose="02010600030101010101" pitchFamily="2" charset="-122"/>
                <a:sym typeface="+mn-ea"/>
              </a:rPr>
              <a:t>    b.f1();}}	</a:t>
            </a:r>
            <a:endParaRPr lang="en-US" altLang="zh-CN" sz="2800" b="1" err="1">
              <a:solidFill>
                <a:srgbClr val="030209"/>
              </a:solidFill>
              <a:ea typeface="宋体" panose="02010600030101010101" pitchFamily="2" charset="-122"/>
            </a:endParaRPr>
          </a:p>
        </p:txBody>
      </p:sp>
      <p:sp>
        <p:nvSpPr>
          <p:cNvPr id="4" name="矩形 3"/>
          <p:cNvSpPr/>
          <p:nvPr/>
        </p:nvSpPr>
        <p:spPr>
          <a:xfrm>
            <a:off x="224155" y="1816735"/>
            <a:ext cx="3987800" cy="1776095"/>
          </a:xfrm>
          <a:prstGeom prst="rect">
            <a:avLst/>
          </a:prstGeom>
          <a:noFill/>
          <a:ln w="28575" cap="flat" cmpd="sng">
            <a:solidFill>
              <a:srgbClr val="FF0000"/>
            </a:solidFill>
            <a:prstDash val="solid"/>
            <a:miter/>
            <a:headEnd type="none" w="med" len="med"/>
            <a:tailEnd type="none" w="med" len="med"/>
          </a:ln>
        </p:spPr>
        <p:txBody>
          <a:bodyPr/>
          <a:lstStyle/>
          <a:p>
            <a:endParaRPr lang="zh-CN" altLang="en-US"/>
          </a:p>
        </p:txBody>
      </p:sp>
      <p:sp>
        <p:nvSpPr>
          <p:cNvPr id="5" name="矩形 4"/>
          <p:cNvSpPr/>
          <p:nvPr/>
        </p:nvSpPr>
        <p:spPr>
          <a:xfrm>
            <a:off x="4699000" y="1816735"/>
            <a:ext cx="3987800" cy="2097405"/>
          </a:xfrm>
          <a:prstGeom prst="rect">
            <a:avLst/>
          </a:prstGeom>
          <a:noFill/>
          <a:ln w="28575" cap="flat" cmpd="sng">
            <a:solidFill>
              <a:srgbClr val="FF0000"/>
            </a:solidFill>
            <a:prstDash val="solid"/>
            <a:miter/>
            <a:headEnd type="none" w="med" len="med"/>
            <a:tailEnd type="none" w="med" len="med"/>
          </a:ln>
        </p:spPr>
        <p:txBody>
          <a:bodyPr/>
          <a:lstStyle/>
          <a:p>
            <a:endParaRPr lang="zh-CN" altLang="en-US"/>
          </a:p>
        </p:txBody>
      </p:sp>
      <p:sp>
        <p:nvSpPr>
          <p:cNvPr id="50204" name="矩形 50203"/>
          <p:cNvSpPr/>
          <p:nvPr/>
        </p:nvSpPr>
        <p:spPr>
          <a:xfrm>
            <a:off x="4512310" y="4019550"/>
            <a:ext cx="4728845" cy="838835"/>
          </a:xfrm>
          <a:prstGeom prst="rect">
            <a:avLst/>
          </a:prstGeom>
          <a:gradFill rotWithShape="1">
            <a:gsLst>
              <a:gs pos="0">
                <a:srgbClr val="6699FF"/>
              </a:gs>
              <a:gs pos="100000">
                <a:schemeClr val="accent2"/>
              </a:gs>
            </a:gsLst>
            <a:path path="rect">
              <a:fillToRect l="100000" b="100000"/>
            </a:path>
            <a:tileRect/>
          </a:gradFill>
          <a:ln w="9525" cap="flat" cmpd="sng">
            <a:solidFill>
              <a:schemeClr val="tx1"/>
            </a:solidFill>
            <a:prstDash val="solid"/>
            <a:miter/>
            <a:headEnd type="none" w="med" len="med"/>
            <a:tailEnd type="none" w="med" len="med"/>
          </a:ln>
          <a:effectLst>
            <a:prstShdw prst="shdw13" dist="109250" dir="19467739">
              <a:schemeClr val="bg2">
                <a:alpha val="50000"/>
              </a:schemeClr>
            </a:prstShdw>
          </a:effectLst>
        </p:spPr>
        <p:txBody>
          <a:bodyPr/>
          <a:lstStyle/>
          <a:p>
            <a:endParaRPr lang="zh-CN" altLang="en-US"/>
          </a:p>
        </p:txBody>
      </p:sp>
      <p:sp>
        <p:nvSpPr>
          <p:cNvPr id="6" name="矩形 5"/>
          <p:cNvSpPr/>
          <p:nvPr/>
        </p:nvSpPr>
        <p:spPr>
          <a:xfrm>
            <a:off x="4699000" y="4281805"/>
            <a:ext cx="1892300" cy="40767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l">
              <a:buClr>
                <a:schemeClr val="tx1"/>
              </a:buClr>
              <a:buNone/>
            </a:pPr>
            <a:r>
              <a:rPr lang="en-US" altLang="zh-CN" b="1">
                <a:solidFill>
                  <a:srgbClr val="030209"/>
                </a:solidFill>
                <a:ea typeface="宋体" panose="02010600030101010101" pitchFamily="2" charset="-122"/>
                <a:sym typeface="+mn-ea"/>
              </a:rPr>
              <a:t> class A.......</a:t>
            </a:r>
            <a:endParaRPr lang="zh-CN" altLang="en-US" b="1"/>
          </a:p>
        </p:txBody>
      </p:sp>
      <p:sp>
        <p:nvSpPr>
          <p:cNvPr id="7" name="矩形 6"/>
          <p:cNvSpPr/>
          <p:nvPr/>
        </p:nvSpPr>
        <p:spPr>
          <a:xfrm>
            <a:off x="6734175" y="4281805"/>
            <a:ext cx="2409825" cy="40767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l">
              <a:buClr>
                <a:schemeClr val="tx1"/>
              </a:buClr>
              <a:buNone/>
            </a:pPr>
            <a:r>
              <a:rPr lang="en-US" altLang="zh-CN" b="1">
                <a:solidFill>
                  <a:srgbClr val="030209"/>
                </a:solidFill>
                <a:ea typeface="宋体" panose="02010600030101010101" pitchFamily="2" charset="-122"/>
                <a:sym typeface="+mn-ea"/>
              </a:rPr>
              <a:t>class  B extends A</a:t>
            </a:r>
            <a:r>
              <a:rPr lang="en-US" b="1">
                <a:solidFill>
                  <a:srgbClr val="030209"/>
                </a:solidFill>
                <a:latin typeface="Arial" panose="020B0604020202020204" pitchFamily="34" charset="0"/>
                <a:ea typeface="宋体" panose="02010600030101010101" pitchFamily="2" charset="-122"/>
                <a:cs typeface="+mn-cs"/>
              </a:rPr>
              <a:t>....</a:t>
            </a:r>
            <a:endParaRPr lang="en-US" b="1"/>
          </a:p>
        </p:txBody>
      </p:sp>
      <p:sp>
        <p:nvSpPr>
          <p:cNvPr id="8" name="矩形 7"/>
          <p:cNvSpPr/>
          <p:nvPr/>
        </p:nvSpPr>
        <p:spPr>
          <a:xfrm>
            <a:off x="5863590" y="5133340"/>
            <a:ext cx="2823210" cy="1264920"/>
          </a:xfrm>
          <a:prstGeom prst="rect">
            <a:avLst/>
          </a:prstGeom>
          <a:solidFill>
            <a:srgbClr val="FFFF00"/>
          </a:solid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l">
              <a:buClr>
                <a:schemeClr val="tx1"/>
              </a:buClr>
              <a:buNone/>
            </a:pPr>
            <a:r>
              <a:rPr lang="zh-CN" altLang="en-US">
                <a:sym typeface="+mn-ea"/>
              </a:rPr>
              <a:t>子类对象空间</a:t>
            </a:r>
            <a:br>
              <a:rPr lang="zh-CN" altLang="en-US">
                <a:sym typeface="+mn-ea"/>
              </a:rPr>
            </a:br>
            <a:r>
              <a:rPr lang="zh-CN" altLang="en-US">
                <a:sym typeface="+mn-ea"/>
              </a:rPr>
              <a:t>f</a:t>
            </a:r>
            <a:r>
              <a:rPr lang="en-US" altLang="zh-CN">
                <a:sym typeface="+mn-ea"/>
              </a:rPr>
              <a:t>1</a:t>
            </a:r>
            <a:r>
              <a:rPr lang="zh-CN" altLang="en-US">
                <a:sym typeface="+mn-ea"/>
              </a:rPr>
              <a:t>的方法标记</a:t>
            </a:r>
            <a:endParaRPr lang="en-US" altLang="zh-CN"/>
          </a:p>
          <a:p>
            <a:pPr algn="l">
              <a:buClr>
                <a:schemeClr val="tx1"/>
              </a:buClr>
              <a:buNone/>
            </a:pPr>
            <a:endParaRPr lang="en-US" altLang="zh-CN"/>
          </a:p>
          <a:p>
            <a:pPr algn="l">
              <a:buClr>
                <a:schemeClr val="tx1"/>
              </a:buClr>
              <a:buNone/>
            </a:pPr>
            <a:endParaRPr lang="en-US" altLang="zh-CN"/>
          </a:p>
          <a:p>
            <a:pPr algn="l">
              <a:buClr>
                <a:schemeClr val="tx1"/>
              </a:buClr>
              <a:buNone/>
            </a:pPr>
            <a:endParaRPr lang="en-US" altLang="zh-CN"/>
          </a:p>
          <a:p>
            <a:pPr algn="l">
              <a:buClr>
                <a:schemeClr val="tx1"/>
              </a:buClr>
              <a:buNone/>
            </a:pPr>
            <a:endParaRPr lang="en-US" altLang="zh-CN"/>
          </a:p>
          <a:p>
            <a:pPr algn="l">
              <a:buClr>
                <a:schemeClr val="tx1"/>
              </a:buClr>
              <a:buNone/>
            </a:pPr>
            <a:r>
              <a:rPr lang="en-US" altLang="zh-CN"/>
              <a:t>     </a:t>
            </a:r>
            <a:endParaRPr lang="zh-CN" altLang="en-US"/>
          </a:p>
        </p:txBody>
      </p:sp>
      <p:sp>
        <p:nvSpPr>
          <p:cNvPr id="16" name="矩形 15"/>
          <p:cNvSpPr/>
          <p:nvPr/>
        </p:nvSpPr>
        <p:spPr>
          <a:xfrm>
            <a:off x="4323080" y="5156200"/>
            <a:ext cx="1144270" cy="146431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l">
              <a:buClr>
                <a:schemeClr val="tx1"/>
              </a:buClr>
              <a:buNone/>
            </a:pPr>
            <a:r>
              <a:rPr lang="en-US" altLang="zh-CN"/>
              <a:t>main</a:t>
            </a:r>
            <a:endParaRPr lang="zh-CN" altLang="en-US"/>
          </a:p>
        </p:txBody>
      </p:sp>
      <p:sp>
        <p:nvSpPr>
          <p:cNvPr id="17" name="矩形 16"/>
          <p:cNvSpPr/>
          <p:nvPr/>
        </p:nvSpPr>
        <p:spPr>
          <a:xfrm>
            <a:off x="4584065" y="5731510"/>
            <a:ext cx="622300" cy="31305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l">
              <a:buClr>
                <a:schemeClr val="tx1"/>
              </a:buClr>
              <a:buNone/>
            </a:pPr>
            <a:r>
              <a:rPr lang="en-US" altLang="zh-CN">
                <a:solidFill>
                  <a:srgbClr val="030209"/>
                </a:solidFill>
                <a:ea typeface="宋体" panose="02010600030101010101" pitchFamily="2" charset="-122"/>
                <a:sym typeface="+mn-ea"/>
              </a:rPr>
              <a:t> b</a:t>
            </a:r>
            <a:endParaRPr lang="zh-CN" altLang="en-US"/>
          </a:p>
        </p:txBody>
      </p:sp>
      <p:sp>
        <p:nvSpPr>
          <p:cNvPr id="10" name="矩形 9"/>
          <p:cNvSpPr/>
          <p:nvPr/>
        </p:nvSpPr>
        <p:spPr>
          <a:xfrm>
            <a:off x="6856730" y="5732145"/>
            <a:ext cx="1830070" cy="581025"/>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a:lstStyle/>
          <a:p>
            <a:pPr algn="l">
              <a:buClr>
                <a:schemeClr val="tx1"/>
              </a:buClr>
              <a:buNone/>
            </a:pPr>
            <a:r>
              <a:rPr lang="en-US" altLang="zh-CN" b="1">
                <a:solidFill>
                  <a:srgbClr val="030209"/>
                </a:solidFill>
                <a:ea typeface="宋体" panose="02010600030101010101" pitchFamily="2" charset="-122"/>
                <a:sym typeface="+mn-ea"/>
              </a:rPr>
              <a:t> </a:t>
            </a:r>
            <a:r>
              <a:rPr lang="zh-CN" altLang="en-US" b="1">
                <a:solidFill>
                  <a:srgbClr val="030209"/>
                </a:solidFill>
                <a:ea typeface="宋体" panose="02010600030101010101" pitchFamily="2" charset="-122"/>
                <a:sym typeface="+mn-ea"/>
              </a:rPr>
              <a:t>父类对象空间</a:t>
            </a:r>
          </a:p>
          <a:p>
            <a:pPr algn="l">
              <a:buClr>
                <a:schemeClr val="tx1"/>
              </a:buClr>
              <a:buNone/>
            </a:pPr>
            <a:r>
              <a:rPr lang="en-US" altLang="zh-CN" b="1">
                <a:solidFill>
                  <a:srgbClr val="030209"/>
                </a:solidFill>
                <a:ea typeface="宋体" panose="02010600030101010101" pitchFamily="2" charset="-122"/>
                <a:sym typeface="+mn-ea"/>
              </a:rPr>
              <a:t>f1</a:t>
            </a:r>
            <a:r>
              <a:rPr lang="zh-CN" altLang="en-US" b="1">
                <a:solidFill>
                  <a:srgbClr val="030209"/>
                </a:solidFill>
                <a:ea typeface="宋体" panose="02010600030101010101" pitchFamily="2" charset="-122"/>
                <a:sym typeface="+mn-ea"/>
              </a:rPr>
              <a:t>的方法标记</a:t>
            </a:r>
          </a:p>
        </p:txBody>
      </p:sp>
      <p:cxnSp>
        <p:nvCxnSpPr>
          <p:cNvPr id="11" name="直接箭头连接符 10"/>
          <p:cNvCxnSpPr/>
          <p:nvPr/>
        </p:nvCxnSpPr>
        <p:spPr>
          <a:xfrm flipV="1">
            <a:off x="5068570" y="5589270"/>
            <a:ext cx="871220" cy="3086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7" idx="2"/>
          </p:cNvCxnSpPr>
          <p:nvPr/>
        </p:nvCxnSpPr>
        <p:spPr>
          <a:xfrm flipV="1">
            <a:off x="7213600" y="4689475"/>
            <a:ext cx="725805" cy="9404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5075555" y="4580890"/>
            <a:ext cx="2088515" cy="7207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98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5020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heel(1)">
                                      <p:cBhvr>
                                        <p:cTn id="29" dur="20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500" fill="hold"/>
                                        <p:tgtEl>
                                          <p:spTgt spid="6"/>
                                        </p:tgtEl>
                                        <p:attrNameLst>
                                          <p:attrName>ppt_x</p:attrName>
                                        </p:attrNameLst>
                                      </p:cBhvr>
                                      <p:tavLst>
                                        <p:tav tm="0">
                                          <p:val>
                                            <p:strVal val="#ppt_x"/>
                                          </p:val>
                                        </p:tav>
                                        <p:tav tm="100000">
                                          <p:val>
                                            <p:strVal val="#ppt_x"/>
                                          </p:val>
                                        </p:tav>
                                      </p:tavLst>
                                    </p:anim>
                                    <p:anim calcmode="lin" valueType="num">
                                      <p:cBhvr additive="base">
                                        <p:cTn id="3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ox(in)">
                                      <p:cBhvr>
                                        <p:cTn id="40" dur="20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box(in)">
                                      <p:cBhvr>
                                        <p:cTn id="45" dur="20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fill="hold"/>
                                        <p:tgtEl>
                                          <p:spTgt spid="17"/>
                                        </p:tgtEl>
                                        <p:attrNameLst>
                                          <p:attrName>ppt_x</p:attrName>
                                        </p:attrNameLst>
                                      </p:cBhvr>
                                      <p:tavLst>
                                        <p:tav tm="0">
                                          <p:val>
                                            <p:strVal val="#ppt_x"/>
                                          </p:val>
                                        </p:tav>
                                        <p:tav tm="100000">
                                          <p:val>
                                            <p:strVal val="#ppt_x"/>
                                          </p:val>
                                        </p:tav>
                                      </p:tavLst>
                                    </p:anim>
                                    <p:anim calcmode="lin" valueType="num">
                                      <p:cBhvr additive="base">
                                        <p:cTn id="51"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ppt_x"/>
                                          </p:val>
                                        </p:tav>
                                        <p:tav tm="100000">
                                          <p:val>
                                            <p:strVal val="#ppt_x"/>
                                          </p:val>
                                        </p:tav>
                                      </p:tavLst>
                                    </p:anim>
                                    <p:anim calcmode="lin" valueType="num">
                                      <p:cBhvr additive="base">
                                        <p:cTn id="5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additive="base">
                                        <p:cTn id="62" dur="500" fill="hold"/>
                                        <p:tgtEl>
                                          <p:spTgt spid="11"/>
                                        </p:tgtEl>
                                        <p:attrNameLst>
                                          <p:attrName>ppt_x</p:attrName>
                                        </p:attrNameLst>
                                      </p:cBhvr>
                                      <p:tavLst>
                                        <p:tav tm="0">
                                          <p:val>
                                            <p:strVal val="#ppt_x"/>
                                          </p:val>
                                        </p:tav>
                                        <p:tav tm="100000">
                                          <p:val>
                                            <p:strVal val="#ppt_x"/>
                                          </p:val>
                                        </p:tav>
                                      </p:tavLst>
                                    </p:anim>
                                    <p:anim calcmode="lin" valueType="num">
                                      <p:cBhvr additive="base">
                                        <p:cTn id="6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12"/>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0204" grpId="0" bldLvl="0" animBg="1"/>
      <p:bldP spid="6" grpId="0" bldLvl="0" animBg="1"/>
      <p:bldP spid="7" grpId="0" bldLvl="0" animBg="1"/>
      <p:bldP spid="8" grpId="0" bldLvl="0" animBg="1"/>
      <p:bldP spid="16" grpId="0" bldLvl="0" animBg="1"/>
      <p:bldP spid="17" grpId="0" bldLvl="0" animBg="1"/>
      <p:bldP spid="10"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圆角矩形 488449"/>
          <p:cNvSpPr/>
          <p:nvPr/>
        </p:nvSpPr>
        <p:spPr>
          <a:xfrm>
            <a:off x="0" y="1903730"/>
            <a:ext cx="4161790" cy="3736574"/>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//鸟类Bird:</a:t>
            </a:r>
          </a:p>
          <a:p>
            <a:pPr algn="l" defTabSz="444500">
              <a:spcBef>
                <a:spcPct val="50000"/>
              </a:spcBef>
            </a:pPr>
            <a:r>
              <a:rPr lang="zh-CN" altLang="en-US" b="1" dirty="0">
                <a:latin typeface="Arial" panose="020B0604020202020204" pitchFamily="34" charset="0"/>
                <a:ea typeface="黑体" panose="02010609060101010101" pitchFamily="2" charset="-122"/>
              </a:rPr>
              <a:t>class Bird {</a:t>
            </a:r>
          </a:p>
          <a:p>
            <a:pPr algn="l" defTabSz="444500">
              <a:spcBef>
                <a:spcPct val="50000"/>
              </a:spcBef>
            </a:pPr>
            <a:r>
              <a:rPr lang="zh-CN" altLang="en-US" b="1" dirty="0">
                <a:latin typeface="Arial" panose="020B0604020202020204" pitchFamily="34" charset="0"/>
                <a:ea typeface="黑体" panose="02010609060101010101" pitchFamily="2" charset="-122"/>
              </a:rPr>
              <a:t>   double velocity</a:t>
            </a:r>
            <a:r>
              <a:rPr lang="en-US" altLang="zh-CN" b="1" dirty="0">
                <a:latin typeface="Arial" panose="020B0604020202020204" pitchFamily="34" charset="0"/>
                <a:ea typeface="黑体" panose="02010609060101010101" pitchFamily="2" charset="-122"/>
              </a:rPr>
              <a:t>=10</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   public </a:t>
            </a:r>
            <a:r>
              <a:rPr lang="en-US" altLang="zh-CN" b="1" dirty="0">
                <a:latin typeface="Arial" panose="020B0604020202020204" pitchFamily="34" charset="0"/>
                <a:ea typeface="黑体" panose="02010609060101010101" pitchFamily="2" charset="-122"/>
              </a:rPr>
              <a:t>void </a:t>
            </a:r>
            <a:r>
              <a:rPr lang="zh-CN" altLang="en-US" b="1" dirty="0">
                <a:latin typeface="Arial" panose="020B0604020202020204" pitchFamily="34" charset="0"/>
                <a:ea typeface="黑体" panose="02010609060101010101" pitchFamily="2" charset="-122"/>
              </a:rPr>
              <a:t> fly()</a:t>
            </a:r>
          </a:p>
          <a:p>
            <a:pPr algn="l" defTabSz="444500">
              <a:spcBef>
                <a:spcPct val="50000"/>
              </a:spcBef>
            </a:pPr>
            <a:r>
              <a:rPr lang="zh-CN" altLang="en-US" b="1" dirty="0">
                <a:latin typeface="Arial" panose="020B0604020202020204" pitchFamily="34" charset="0"/>
                <a:ea typeface="黑体" panose="02010609060101010101" pitchFamily="2" charset="-122"/>
              </a:rPr>
              <a:t> {</a:t>
            </a:r>
          </a:p>
          <a:p>
            <a:pPr algn="l" defTabSz="444500">
              <a:spcBef>
                <a:spcPct val="50000"/>
              </a:spcBef>
            </a:pPr>
            <a:r>
              <a:rPr lang="en-US" altLang="zh-CN" b="1" dirty="0">
                <a:latin typeface="Arial" panose="020B0604020202020204" pitchFamily="34" charset="0"/>
                <a:ea typeface="黑体" panose="02010609060101010101" pitchFamily="2" charset="-122"/>
              </a:rPr>
              <a:t>System.out.println(</a:t>
            </a:r>
            <a:r>
              <a:rPr lang="en-US" altLang="zh-CN" b="1">
                <a:ea typeface="宋体" panose="02010600030101010101" pitchFamily="2" charset="-122"/>
                <a:sym typeface="+mn-ea"/>
              </a:rPr>
              <a:t>"</a:t>
            </a:r>
            <a:r>
              <a:rPr lang="zh-CN" altLang="en-US" b="1">
                <a:ea typeface="宋体" panose="02010600030101010101" pitchFamily="2" charset="-122"/>
                <a:sym typeface="+mn-ea"/>
              </a:rPr>
              <a:t>我会飞，飞得挺好</a:t>
            </a:r>
            <a:r>
              <a:rPr lang="en-US" altLang="zh-CN" b="1">
                <a:ea typeface="宋体" panose="02010600030101010101" pitchFamily="2" charset="-122"/>
                <a:sym typeface="+mn-ea"/>
              </a:rPr>
              <a:t>"</a:t>
            </a:r>
            <a:r>
              <a:rPr lang="en-US" altLang="zh-CN" b="1" dirty="0">
                <a:latin typeface="Arial" panose="020B0604020202020204" pitchFamily="34" charset="0"/>
                <a:ea typeface="黑体" panose="02010609060101010101" pitchFamily="2" charset="-122"/>
              </a:rPr>
              <a:t>);</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a:t>
            </a:r>
          </a:p>
        </p:txBody>
      </p:sp>
      <p:sp>
        <p:nvSpPr>
          <p:cNvPr id="5" name="圆角矩形 4"/>
          <p:cNvSpPr/>
          <p:nvPr/>
        </p:nvSpPr>
        <p:spPr>
          <a:xfrm>
            <a:off x="4161790" y="1108075"/>
            <a:ext cx="4789805" cy="548868"/>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sz="2800" b="1" dirty="0">
                <a:latin typeface="Arial" panose="020B0604020202020204" pitchFamily="34" charset="0"/>
                <a:ea typeface="黑体" panose="02010609060101010101" pitchFamily="2" charset="-122"/>
              </a:rPr>
              <a:t>//覆盖父类的</a:t>
            </a:r>
            <a:r>
              <a:rPr lang="en-US" altLang="zh-CN" sz="2800" b="1" dirty="0">
                <a:latin typeface="Arial" panose="020B0604020202020204" pitchFamily="34" charset="0"/>
                <a:ea typeface="黑体" panose="02010609060101010101" pitchFamily="2" charset="-122"/>
              </a:rPr>
              <a:t>fly()</a:t>
            </a:r>
            <a:r>
              <a:rPr lang="zh-CN" altLang="en-US" sz="2800" b="1" dirty="0">
                <a:latin typeface="Arial" panose="020B0604020202020204" pitchFamily="34" charset="0"/>
                <a:ea typeface="黑体" panose="02010609060101010101" pitchFamily="2" charset="-122"/>
              </a:rPr>
              <a:t>方法</a:t>
            </a:r>
          </a:p>
        </p:txBody>
      </p:sp>
      <p:sp>
        <p:nvSpPr>
          <p:cNvPr id="2" name="圆角矩形 1"/>
          <p:cNvSpPr/>
          <p:nvPr/>
        </p:nvSpPr>
        <p:spPr>
          <a:xfrm>
            <a:off x="4370070" y="1903730"/>
            <a:ext cx="4161790" cy="4173339"/>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ea typeface="黑体" panose="02010609060101010101" pitchFamily="2" charset="-122"/>
                <a:sym typeface="+mn-ea"/>
              </a:rPr>
              <a:t>//鸵鸟类Ostrich:</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ea typeface="黑体" panose="02010609060101010101" pitchFamily="2" charset="-122"/>
                <a:sym typeface="+mn-ea"/>
              </a:rPr>
              <a:t>class Ostrich extends Bird </a:t>
            </a:r>
          </a:p>
          <a:p>
            <a:pPr algn="l" defTabSz="444500">
              <a:spcBef>
                <a:spcPct val="50000"/>
              </a:spcBef>
            </a:pPr>
            <a:r>
              <a:rPr lang="zh-CN" altLang="en-US" b="1" dirty="0">
                <a:ea typeface="黑体" panose="02010609060101010101" pitchFamily="2" charset="-122"/>
                <a:sym typeface="+mn-ea"/>
              </a:rPr>
              <a:t>{</a:t>
            </a:r>
          </a:p>
          <a:p>
            <a:pPr algn="l" defTabSz="444500">
              <a:spcBef>
                <a:spcPct val="50000"/>
              </a:spcBef>
            </a:pPr>
            <a:r>
              <a:rPr lang="zh-CN" altLang="en-US" b="1" dirty="0">
                <a:ea typeface="黑体" panose="02010609060101010101" pitchFamily="2" charset="-122"/>
                <a:sym typeface="+mn-ea"/>
              </a:rPr>
              <a:t> double velocity</a:t>
            </a:r>
            <a:r>
              <a:rPr lang="en-US" altLang="zh-CN" b="1" dirty="0">
                <a:ea typeface="黑体" panose="02010609060101010101" pitchFamily="2" charset="-122"/>
                <a:sym typeface="+mn-ea"/>
              </a:rPr>
              <a:t>=0</a:t>
            </a:r>
            <a:r>
              <a:rPr lang="zh-CN" altLang="en-US" b="1" dirty="0">
                <a:ea typeface="黑体" panose="02010609060101010101" pitchFamily="2" charset="-122"/>
                <a:sym typeface="+mn-ea"/>
              </a:rPr>
              <a:t>;</a:t>
            </a:r>
          </a:p>
          <a:p>
            <a:pPr algn="l" defTabSz="444500">
              <a:spcBef>
                <a:spcPct val="50000"/>
              </a:spcBef>
            </a:pPr>
            <a:r>
              <a:rPr lang="zh-CN" altLang="en-US" b="1" dirty="0">
                <a:ea typeface="黑体" panose="02010609060101010101" pitchFamily="2" charset="-122"/>
                <a:sym typeface="+mn-ea"/>
              </a:rPr>
              <a:t> public</a:t>
            </a:r>
            <a:r>
              <a:rPr lang="en-US" altLang="zh-CN" b="1" dirty="0">
                <a:ea typeface="黑体" panose="02010609060101010101" pitchFamily="2" charset="-122"/>
                <a:sym typeface="+mn-ea"/>
              </a:rPr>
              <a:t>void</a:t>
            </a:r>
            <a:r>
              <a:rPr lang="zh-CN" altLang="en-US" b="1" dirty="0">
                <a:ea typeface="黑体" panose="02010609060101010101" pitchFamily="2" charset="-122"/>
                <a:sym typeface="+mn-ea"/>
              </a:rPr>
              <a:t> fly()</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ea typeface="黑体" panose="02010609060101010101" pitchFamily="2" charset="-122"/>
                <a:sym typeface="+mn-ea"/>
              </a:rPr>
              <a:t> {</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en-US" altLang="zh-CN" b="1" dirty="0">
                <a:ea typeface="黑体" panose="02010609060101010101" pitchFamily="2" charset="-122"/>
                <a:sym typeface="+mn-ea"/>
              </a:rPr>
              <a:t>System.out.println(</a:t>
            </a:r>
            <a:r>
              <a:rPr lang="en-US" altLang="zh-CN" b="1">
                <a:ea typeface="宋体" panose="02010600030101010101" pitchFamily="2" charset="-122"/>
                <a:sym typeface="+mn-ea"/>
              </a:rPr>
              <a:t>"</a:t>
            </a:r>
            <a:r>
              <a:rPr lang="zh-CN" altLang="en-US" b="1">
                <a:ea typeface="宋体" panose="02010600030101010101" pitchFamily="2" charset="-122"/>
                <a:sym typeface="+mn-ea"/>
              </a:rPr>
              <a:t>我不会飞，我会跑呀</a:t>
            </a:r>
            <a:r>
              <a:rPr lang="en-US" altLang="zh-CN" b="1">
                <a:ea typeface="宋体" panose="02010600030101010101" pitchFamily="2" charset="-122"/>
                <a:sym typeface="+mn-ea"/>
              </a:rPr>
              <a:t>"</a:t>
            </a:r>
            <a:r>
              <a:rPr lang="en-US" altLang="zh-CN" b="1" dirty="0">
                <a:ea typeface="黑体" panose="02010609060101010101" pitchFamily="2" charset="-122"/>
                <a:sym typeface="+mn-ea"/>
              </a:rPr>
              <a:t>);</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ea typeface="黑体" panose="02010609060101010101" pitchFamily="2" charset="-122"/>
                <a:sym typeface="+mn-ea"/>
              </a:rPr>
              <a:t>}</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en-US" altLang="zh-CN" b="1" dirty="0">
                <a:latin typeface="Arial" panose="020B0604020202020204" pitchFamily="34" charset="0"/>
                <a:ea typeface="黑体" panose="02010609060101010101" pitchFamily="2" charset="-122"/>
              </a:rPr>
              <a:t>}</a:t>
            </a:r>
          </a:p>
        </p:txBody>
      </p:sp>
      <p:sp>
        <p:nvSpPr>
          <p:cNvPr id="6" name="矩形 5"/>
          <p:cNvSpPr/>
          <p:nvPr/>
        </p:nvSpPr>
        <p:spPr>
          <a:xfrm>
            <a:off x="4441825" y="3690620"/>
            <a:ext cx="3972560" cy="1829435"/>
          </a:xfrm>
          <a:prstGeom prst="rect">
            <a:avLst/>
          </a:prstGeom>
          <a:noFill/>
          <a:ln w="28575" cap="flat" cmpd="sng">
            <a:solidFill>
              <a:srgbClr val="FF0000"/>
            </a:solidFill>
            <a:prstDash val="solid"/>
            <a:miter/>
            <a:headEnd type="none" w="med" len="med"/>
            <a:tailEnd type="none" w="med" len="med"/>
          </a:ln>
        </p:spPr>
        <p:txBody>
          <a:bodyPr/>
          <a:lstStyle/>
          <a:p>
            <a:endParaRPr lang="zh-CN" altLang="en-US"/>
          </a:p>
        </p:txBody>
      </p:sp>
    </p:spTree>
    <p:extLst>
      <p:ext uri="{BB962C8B-B14F-4D97-AF65-F5344CB8AC3E}">
        <p14:creationId xmlns:p14="http://schemas.microsoft.com/office/powerpoint/2010/main" val="261788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3"/>
          <a:stretch>
            <a:fillRect/>
          </a:stretch>
        </p:blipFill>
        <p:spPr>
          <a:xfrm>
            <a:off x="226695" y="1275715"/>
            <a:ext cx="8689975" cy="4234815"/>
          </a:xfrm>
          <a:prstGeom prst="rect">
            <a:avLst/>
          </a:prstGeom>
        </p:spPr>
      </p:pic>
      <p:sp>
        <p:nvSpPr>
          <p:cNvPr id="488460" name="矩形 488459"/>
          <p:cNvSpPr/>
          <p:nvPr/>
        </p:nvSpPr>
        <p:spPr>
          <a:xfrm>
            <a:off x="424815" y="4217035"/>
            <a:ext cx="8060690" cy="595630"/>
          </a:xfrm>
          <a:prstGeom prst="rect">
            <a:avLst/>
          </a:prstGeom>
          <a:noFill/>
          <a:ln w="28575" cap="flat" cmpd="sng">
            <a:solidFill>
              <a:srgbClr val="FF0000"/>
            </a:solidFill>
            <a:prstDash val="solid"/>
            <a:miter/>
            <a:headEnd type="none" w="med" len="med"/>
            <a:tailEnd type="none" w="med" len="med"/>
          </a:ln>
        </p:spPr>
        <p:txBody>
          <a:bodyPr/>
          <a:lstStyle/>
          <a:p>
            <a:endParaRPr lang="zh-CN" altLang="en-US"/>
          </a:p>
        </p:txBody>
      </p:sp>
      <p:sp>
        <p:nvSpPr>
          <p:cNvPr id="5" name="矩形 4"/>
          <p:cNvSpPr/>
          <p:nvPr/>
        </p:nvSpPr>
        <p:spPr>
          <a:xfrm>
            <a:off x="424180" y="4812665"/>
            <a:ext cx="8061325" cy="595630"/>
          </a:xfrm>
          <a:prstGeom prst="rect">
            <a:avLst/>
          </a:prstGeom>
          <a:noFill/>
          <a:ln w="28575" cap="flat" cmpd="sng">
            <a:solidFill>
              <a:srgbClr val="FF0000"/>
            </a:solidFill>
            <a:prstDash val="solid"/>
            <a:miter/>
            <a:headEnd type="non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88460"/>
                                        </p:tgtEl>
                                        <p:attrNameLst>
                                          <p:attrName>style.visibility</p:attrName>
                                        </p:attrNameLst>
                                      </p:cBhvr>
                                      <p:to>
                                        <p:strVal val="visible"/>
                                      </p:to>
                                    </p:set>
                                    <p:animEffect transition="in" filter="checkerboard(across)">
                                      <p:cBhvr>
                                        <p:cTn id="7" dur="500"/>
                                        <p:tgtEl>
                                          <p:spTgt spid="48846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83969"/>
          <p:cNvSpPr>
            <a:spLocks noGrp="1"/>
          </p:cNvSpPr>
          <p:nvPr>
            <p:ph type="title"/>
          </p:nvPr>
        </p:nvSpPr>
        <p:spPr>
          <a:xfrm>
            <a:off x="755650" y="0"/>
            <a:ext cx="8229600" cy="1143000"/>
          </a:xfrm>
        </p:spPr>
        <p:txBody>
          <a:bodyPr anchor="ctr"/>
          <a:lstStyle/>
          <a:p>
            <a:r>
              <a:rPr lang="zh-CN" altLang="en-US" sz="2800" b="1" dirty="0">
                <a:ea typeface="宋体" panose="02010600030101010101" pitchFamily="2" charset="-122"/>
              </a:rPr>
              <a:t>思考</a:t>
            </a:r>
            <a:r>
              <a:rPr lang="en-US" altLang="zh-CN" sz="2800" b="1" dirty="0">
                <a:ea typeface="宋体" panose="02010600030101010101" pitchFamily="2" charset="-122"/>
              </a:rPr>
              <a:t>1</a:t>
            </a:r>
            <a:r>
              <a:rPr lang="zh-CN" altLang="en-US" sz="2800" b="1" dirty="0">
                <a:ea typeface="宋体" panose="02010600030101010101" pitchFamily="2" charset="-122"/>
              </a:rPr>
              <a:t>：下程序是否是重写？</a:t>
            </a:r>
          </a:p>
        </p:txBody>
      </p:sp>
      <p:sp>
        <p:nvSpPr>
          <p:cNvPr id="83971" name="文本占位符 83970"/>
          <p:cNvSpPr>
            <a:spLocks noGrp="1"/>
          </p:cNvSpPr>
          <p:nvPr>
            <p:ph type="body" idx="1"/>
          </p:nvPr>
        </p:nvSpPr>
        <p:spPr>
          <a:xfrm>
            <a:off x="189230" y="1247140"/>
            <a:ext cx="8555990" cy="5248275"/>
          </a:xfrm>
        </p:spPr>
        <p:txBody>
          <a:bodyPr/>
          <a:lstStyle/>
          <a:p>
            <a:pPr>
              <a:lnSpc>
                <a:spcPct val="80000"/>
              </a:lnSpc>
            </a:pPr>
            <a:r>
              <a:rPr lang="en-US" altLang="zh-CN" sz="2400">
                <a:solidFill>
                  <a:srgbClr val="000000"/>
                </a:solidFill>
                <a:latin typeface="Arial" panose="020B0604020202020204" pitchFamily="34" charset="0"/>
                <a:ea typeface="宋体" panose="02010600030101010101" pitchFamily="2" charset="-122"/>
                <a:cs typeface="+mn-cs"/>
              </a:rPr>
              <a:t>class A</a:t>
            </a:r>
          </a:p>
          <a:p>
            <a:pPr>
              <a:lnSpc>
                <a:spcPct val="80000"/>
              </a:lnSpc>
            </a:pPr>
            <a:r>
              <a:rPr lang="en-US" altLang="zh-CN" sz="2400">
                <a:solidFill>
                  <a:srgbClr val="000000"/>
                </a:solidFill>
                <a:latin typeface="Arial" panose="020B0604020202020204" pitchFamily="34" charset="0"/>
                <a:ea typeface="宋体" panose="02010600030101010101" pitchFamily="2" charset="-122"/>
                <a:cs typeface="+mn-cs"/>
              </a:rPr>
              <a:t>{</a:t>
            </a:r>
          </a:p>
          <a:p>
            <a:pPr>
              <a:lnSpc>
                <a:spcPct val="80000"/>
              </a:lnSpc>
            </a:pPr>
            <a:r>
              <a:rPr lang="en-US" altLang="zh-CN" sz="2400">
                <a:solidFill>
                  <a:srgbClr val="000000"/>
                </a:solidFill>
                <a:latin typeface="Arial" panose="020B0604020202020204" pitchFamily="34" charset="0"/>
                <a:ea typeface="宋体" panose="02010600030101010101" pitchFamily="2" charset="-122"/>
                <a:cs typeface="+mn-cs"/>
              </a:rPr>
              <a:t>     public </a:t>
            </a:r>
            <a:r>
              <a:rPr lang="en-US" altLang="zh-CN" sz="2400" err="1">
                <a:solidFill>
                  <a:srgbClr val="000000"/>
                </a:solidFill>
                <a:latin typeface="Arial" panose="020B0604020202020204" pitchFamily="34" charset="0"/>
                <a:ea typeface="宋体" panose="02010600030101010101" pitchFamily="2" charset="-122"/>
                <a:cs typeface="+mn-cs"/>
              </a:rPr>
              <a:t>int</a:t>
            </a:r>
            <a:r>
              <a:rPr lang="en-US" altLang="zh-CN" sz="2400">
                <a:solidFill>
                  <a:srgbClr val="000000"/>
                </a:solidFill>
                <a:latin typeface="Arial" panose="020B0604020202020204" pitchFamily="34" charset="0"/>
                <a:ea typeface="宋体" panose="02010600030101010101" pitchFamily="2" charset="-122"/>
                <a:cs typeface="+mn-cs"/>
              </a:rPr>
              <a:t> </a:t>
            </a:r>
            <a:r>
              <a:rPr lang="en-US" altLang="zh-CN" sz="2400" err="1">
                <a:solidFill>
                  <a:srgbClr val="000000"/>
                </a:solidFill>
                <a:latin typeface="Arial" panose="020B0604020202020204" pitchFamily="34" charset="0"/>
                <a:ea typeface="宋体" panose="02010600030101010101" pitchFamily="2" charset="-122"/>
                <a:cs typeface="+mn-cs"/>
              </a:rPr>
              <a:t>f(int</a:t>
            </a:r>
            <a:r>
              <a:rPr lang="en-US" altLang="zh-CN" sz="2400">
                <a:solidFill>
                  <a:srgbClr val="000000"/>
                </a:solidFill>
                <a:latin typeface="Arial" panose="020B0604020202020204" pitchFamily="34" charset="0"/>
                <a:ea typeface="宋体" panose="02010600030101010101" pitchFamily="2" charset="-122"/>
                <a:cs typeface="+mn-cs"/>
              </a:rPr>
              <a:t> </a:t>
            </a:r>
            <a:r>
              <a:rPr lang="en-US" altLang="zh-CN" sz="2400" err="1">
                <a:solidFill>
                  <a:srgbClr val="000000"/>
                </a:solidFill>
                <a:latin typeface="Arial" panose="020B0604020202020204" pitchFamily="34" charset="0"/>
                <a:ea typeface="宋体" panose="02010600030101010101" pitchFamily="2" charset="-122"/>
                <a:cs typeface="+mn-cs"/>
              </a:rPr>
              <a:t>x,int</a:t>
            </a:r>
            <a:r>
              <a:rPr lang="en-US" altLang="zh-CN" sz="2400">
                <a:solidFill>
                  <a:srgbClr val="000000"/>
                </a:solidFill>
                <a:latin typeface="Arial" panose="020B0604020202020204" pitchFamily="34" charset="0"/>
                <a:ea typeface="宋体" panose="02010600030101010101" pitchFamily="2" charset="-122"/>
                <a:cs typeface="+mn-cs"/>
              </a:rPr>
              <a:t> y)</a:t>
            </a:r>
          </a:p>
          <a:p>
            <a:pPr>
              <a:lnSpc>
                <a:spcPct val="80000"/>
              </a:lnSpc>
            </a:pPr>
            <a:r>
              <a:rPr lang="en-US" altLang="zh-CN" sz="2400">
                <a:solidFill>
                  <a:srgbClr val="000000"/>
                </a:solidFill>
                <a:latin typeface="Arial" panose="020B0604020202020204" pitchFamily="34" charset="0"/>
                <a:ea typeface="宋体" panose="02010600030101010101" pitchFamily="2" charset="-122"/>
                <a:cs typeface="+mn-cs"/>
              </a:rPr>
              <a:t>     {</a:t>
            </a:r>
          </a:p>
          <a:p>
            <a:pPr>
              <a:lnSpc>
                <a:spcPct val="80000"/>
              </a:lnSpc>
            </a:pPr>
            <a:r>
              <a:rPr lang="en-US" altLang="zh-CN" sz="2400">
                <a:solidFill>
                  <a:srgbClr val="000000"/>
                </a:solidFill>
                <a:latin typeface="Arial" panose="020B0604020202020204" pitchFamily="34" charset="0"/>
                <a:ea typeface="宋体" panose="02010600030101010101" pitchFamily="2" charset="-122"/>
                <a:cs typeface="+mn-cs"/>
              </a:rPr>
              <a:t>         return </a:t>
            </a:r>
            <a:r>
              <a:rPr lang="en-US" altLang="zh-CN" sz="2400" err="1">
                <a:solidFill>
                  <a:srgbClr val="000000"/>
                </a:solidFill>
                <a:latin typeface="Arial" panose="020B0604020202020204" pitchFamily="34" charset="0"/>
                <a:ea typeface="宋体" panose="02010600030101010101" pitchFamily="2" charset="-122"/>
                <a:cs typeface="+mn-cs"/>
              </a:rPr>
              <a:t>x+y</a:t>
            </a:r>
            <a:r>
              <a:rPr lang="en-US" altLang="zh-CN" sz="2400">
                <a:solidFill>
                  <a:srgbClr val="000000"/>
                </a:solidFill>
                <a:latin typeface="Arial" panose="020B0604020202020204" pitchFamily="34" charset="0"/>
                <a:ea typeface="宋体" panose="02010600030101010101" pitchFamily="2" charset="-122"/>
                <a:cs typeface="+mn-cs"/>
              </a:rPr>
              <a:t>;</a:t>
            </a:r>
          </a:p>
          <a:p>
            <a:pPr>
              <a:lnSpc>
                <a:spcPct val="80000"/>
              </a:lnSpc>
            </a:pPr>
            <a:r>
              <a:rPr lang="en-US" altLang="zh-CN" sz="2400">
                <a:solidFill>
                  <a:srgbClr val="000000"/>
                </a:solidFill>
                <a:latin typeface="Arial" panose="020B0604020202020204" pitchFamily="34" charset="0"/>
                <a:ea typeface="宋体" panose="02010600030101010101" pitchFamily="2" charset="-122"/>
                <a:cs typeface="+mn-cs"/>
              </a:rPr>
              <a:t>     }</a:t>
            </a:r>
          </a:p>
          <a:p>
            <a:pPr>
              <a:lnSpc>
                <a:spcPct val="80000"/>
              </a:lnSpc>
            </a:pPr>
            <a:r>
              <a:rPr lang="en-US" altLang="zh-CN" sz="2400">
                <a:solidFill>
                  <a:srgbClr val="000000"/>
                </a:solidFill>
                <a:latin typeface="Arial" panose="020B0604020202020204" pitchFamily="34" charset="0"/>
                <a:ea typeface="宋体" panose="02010600030101010101" pitchFamily="2" charset="-122"/>
                <a:cs typeface="+mn-cs"/>
              </a:rPr>
              <a:t>}</a:t>
            </a:r>
          </a:p>
          <a:p>
            <a:pPr>
              <a:lnSpc>
                <a:spcPct val="80000"/>
              </a:lnSpc>
            </a:pPr>
            <a:r>
              <a:rPr lang="en-US" altLang="zh-CN" sz="2400">
                <a:solidFill>
                  <a:srgbClr val="000000"/>
                </a:solidFill>
                <a:latin typeface="Arial" panose="020B0604020202020204" pitchFamily="34" charset="0"/>
                <a:ea typeface="宋体" panose="02010600030101010101" pitchFamily="2" charset="-122"/>
                <a:cs typeface="+mn-cs"/>
              </a:rPr>
              <a:t>class B extends A</a:t>
            </a:r>
          </a:p>
          <a:p>
            <a:pPr>
              <a:lnSpc>
                <a:spcPct val="80000"/>
              </a:lnSpc>
            </a:pPr>
            <a:r>
              <a:rPr lang="en-US" altLang="zh-CN" sz="2400">
                <a:solidFill>
                  <a:srgbClr val="000000"/>
                </a:solidFill>
                <a:latin typeface="Arial" panose="020B0604020202020204" pitchFamily="34" charset="0"/>
                <a:ea typeface="宋体" panose="02010600030101010101" pitchFamily="2" charset="-122"/>
                <a:cs typeface="+mn-cs"/>
              </a:rPr>
              <a:t>{</a:t>
            </a:r>
          </a:p>
          <a:p>
            <a:pPr>
              <a:lnSpc>
                <a:spcPct val="80000"/>
              </a:lnSpc>
            </a:pPr>
            <a:r>
              <a:rPr lang="en-US" altLang="zh-CN" sz="2400">
                <a:solidFill>
                  <a:srgbClr val="000000"/>
                </a:solidFill>
                <a:latin typeface="Arial" panose="020B0604020202020204" pitchFamily="34" charset="0"/>
                <a:ea typeface="宋体" panose="02010600030101010101" pitchFamily="2" charset="-122"/>
                <a:cs typeface="+mn-cs"/>
              </a:rPr>
              <a:t>     public </a:t>
            </a:r>
            <a:r>
              <a:rPr lang="en-US" altLang="zh-CN" sz="2400" err="1">
                <a:solidFill>
                  <a:srgbClr val="000000"/>
                </a:solidFill>
                <a:latin typeface="Arial" panose="020B0604020202020204" pitchFamily="34" charset="0"/>
                <a:ea typeface="宋体" panose="02010600030101010101" pitchFamily="2" charset="-122"/>
                <a:cs typeface="+mn-cs"/>
              </a:rPr>
              <a:t>int</a:t>
            </a:r>
            <a:r>
              <a:rPr lang="en-US" altLang="zh-CN" sz="2400">
                <a:solidFill>
                  <a:srgbClr val="000000"/>
                </a:solidFill>
                <a:latin typeface="Arial" panose="020B0604020202020204" pitchFamily="34" charset="0"/>
                <a:ea typeface="宋体" panose="02010600030101010101" pitchFamily="2" charset="-122"/>
                <a:cs typeface="+mn-cs"/>
              </a:rPr>
              <a:t> </a:t>
            </a:r>
            <a:r>
              <a:rPr lang="en-US" altLang="zh-CN" sz="2400" err="1">
                <a:solidFill>
                  <a:srgbClr val="000000"/>
                </a:solidFill>
                <a:latin typeface="Arial" panose="020B0604020202020204" pitchFamily="34" charset="0"/>
                <a:ea typeface="宋体" panose="02010600030101010101" pitchFamily="2" charset="-122"/>
                <a:cs typeface="+mn-cs"/>
              </a:rPr>
              <a:t>f(int</a:t>
            </a:r>
            <a:r>
              <a:rPr lang="en-US" altLang="zh-CN" sz="2400">
                <a:solidFill>
                  <a:srgbClr val="000000"/>
                </a:solidFill>
                <a:latin typeface="Arial" panose="020B0604020202020204" pitchFamily="34" charset="0"/>
                <a:ea typeface="宋体" panose="02010600030101010101" pitchFamily="2" charset="-122"/>
                <a:cs typeface="+mn-cs"/>
              </a:rPr>
              <a:t> </a:t>
            </a:r>
            <a:r>
              <a:rPr lang="en-US" altLang="zh-CN" sz="2400" err="1">
                <a:solidFill>
                  <a:srgbClr val="000000"/>
                </a:solidFill>
                <a:latin typeface="Arial" panose="020B0604020202020204" pitchFamily="34" charset="0"/>
                <a:ea typeface="宋体" panose="02010600030101010101" pitchFamily="2" charset="-122"/>
                <a:cs typeface="+mn-cs"/>
              </a:rPr>
              <a:t>x,int</a:t>
            </a:r>
            <a:r>
              <a:rPr lang="en-US" altLang="zh-CN" sz="2400">
                <a:solidFill>
                  <a:srgbClr val="000000"/>
                </a:solidFill>
                <a:latin typeface="Arial" panose="020B0604020202020204" pitchFamily="34" charset="0"/>
                <a:ea typeface="宋体" panose="02010600030101010101" pitchFamily="2" charset="-122"/>
                <a:cs typeface="+mn-cs"/>
              </a:rPr>
              <a:t> </a:t>
            </a:r>
            <a:r>
              <a:rPr lang="en-US" altLang="zh-CN" sz="2400" err="1">
                <a:solidFill>
                  <a:srgbClr val="000000"/>
                </a:solidFill>
                <a:latin typeface="Arial" panose="020B0604020202020204" pitchFamily="34" charset="0"/>
                <a:ea typeface="宋体" panose="02010600030101010101" pitchFamily="2" charset="-122"/>
                <a:cs typeface="+mn-cs"/>
              </a:rPr>
              <a:t>y,int</a:t>
            </a:r>
            <a:r>
              <a:rPr lang="en-US" altLang="zh-CN" sz="2400">
                <a:solidFill>
                  <a:srgbClr val="000000"/>
                </a:solidFill>
                <a:latin typeface="Arial" panose="020B0604020202020204" pitchFamily="34" charset="0"/>
                <a:ea typeface="宋体" panose="02010600030101010101" pitchFamily="2" charset="-122"/>
                <a:cs typeface="+mn-cs"/>
              </a:rPr>
              <a:t> z)</a:t>
            </a:r>
          </a:p>
          <a:p>
            <a:pPr>
              <a:lnSpc>
                <a:spcPct val="80000"/>
              </a:lnSpc>
            </a:pPr>
            <a:r>
              <a:rPr lang="en-US" altLang="zh-CN" sz="2400">
                <a:solidFill>
                  <a:srgbClr val="000000"/>
                </a:solidFill>
                <a:latin typeface="Arial" panose="020B0604020202020204" pitchFamily="34" charset="0"/>
                <a:ea typeface="宋体" panose="02010600030101010101" pitchFamily="2" charset="-122"/>
                <a:cs typeface="+mn-cs"/>
              </a:rPr>
              <a:t>     {</a:t>
            </a:r>
          </a:p>
          <a:p>
            <a:pPr>
              <a:lnSpc>
                <a:spcPct val="80000"/>
              </a:lnSpc>
            </a:pPr>
            <a:r>
              <a:rPr lang="en-US" altLang="zh-CN" sz="2400">
                <a:solidFill>
                  <a:srgbClr val="000000"/>
                </a:solidFill>
                <a:latin typeface="Arial" panose="020B0604020202020204" pitchFamily="34" charset="0"/>
                <a:ea typeface="宋体" panose="02010600030101010101" pitchFamily="2" charset="-122"/>
                <a:cs typeface="+mn-cs"/>
              </a:rPr>
              <a:t>         return x*y;</a:t>
            </a:r>
          </a:p>
          <a:p>
            <a:pPr>
              <a:lnSpc>
                <a:spcPct val="80000"/>
              </a:lnSpc>
            </a:pPr>
            <a:r>
              <a:rPr lang="en-US" altLang="zh-CN" sz="2400">
                <a:solidFill>
                  <a:srgbClr val="000000"/>
                </a:solidFill>
                <a:latin typeface="Arial" panose="020B0604020202020204" pitchFamily="34" charset="0"/>
                <a:ea typeface="宋体" panose="02010600030101010101" pitchFamily="2" charset="-122"/>
                <a:cs typeface="+mn-cs"/>
              </a:rPr>
              <a:t>     }</a:t>
            </a:r>
          </a:p>
          <a:p>
            <a:pPr>
              <a:lnSpc>
                <a:spcPct val="80000"/>
              </a:lnSpc>
            </a:pPr>
            <a:r>
              <a:rPr lang="en-US" altLang="zh-CN" sz="2400">
                <a:solidFill>
                  <a:srgbClr val="000000"/>
                </a:solidFill>
                <a:latin typeface="Arial" panose="020B0604020202020204" pitchFamily="34" charset="0"/>
                <a:ea typeface="宋体" panose="02010600030101010101" pitchFamily="2" charset="-122"/>
                <a:cs typeface="+mn-cs"/>
              </a:rPr>
              <a:t>}</a:t>
            </a:r>
            <a:endParaRPr lang="zh-CN" altLang="en-US" sz="2400" dirty="0">
              <a:solidFill>
                <a:srgbClr val="000000"/>
              </a:solidFill>
              <a:latin typeface="Arial" panose="020B0604020202020204" pitchFamily="34" charset="0"/>
              <a:ea typeface="宋体" panose="02010600030101010101" pitchFamily="2" charset="-122"/>
              <a:cs typeface="+mn-cs"/>
            </a:endParaRPr>
          </a:p>
        </p:txBody>
      </p:sp>
      <p:sp>
        <p:nvSpPr>
          <p:cNvPr id="3" name="文本框 2"/>
          <p:cNvSpPr txBox="1"/>
          <p:nvPr/>
        </p:nvSpPr>
        <p:spPr>
          <a:xfrm>
            <a:off x="4437380" y="1828800"/>
            <a:ext cx="4671124" cy="2676525"/>
          </a:xfrm>
          <a:prstGeom prst="rect">
            <a:avLst/>
          </a:prstGeom>
          <a:noFill/>
        </p:spPr>
        <p:txBody>
          <a:bodyPr wrap="square" rtlCol="0" anchor="t">
            <a:spAutoFit/>
          </a:bodyPr>
          <a:lstStyle/>
          <a:p>
            <a:pPr marL="0" indent="0" algn="l">
              <a:buNone/>
            </a:pPr>
            <a:r>
              <a:rPr lang="en-US" altLang="zh-CN" sz="2800" b="1" err="1">
                <a:solidFill>
                  <a:srgbClr val="030209"/>
                </a:solidFill>
                <a:ea typeface="宋体" panose="02010600030101010101" pitchFamily="2" charset="-122"/>
                <a:sym typeface="+mn-ea"/>
              </a:rPr>
              <a:t>class Test</a:t>
            </a:r>
          </a:p>
          <a:p>
            <a:pPr marL="0" indent="0" algn="l">
              <a:buNone/>
            </a:pPr>
            <a:r>
              <a:rPr lang="en-US" altLang="zh-CN" sz="2800" b="1" err="1">
                <a:solidFill>
                  <a:srgbClr val="030209"/>
                </a:solidFill>
                <a:ea typeface="宋体" panose="02010600030101010101" pitchFamily="2" charset="-122"/>
                <a:sym typeface="+mn-ea"/>
              </a:rPr>
              <a:t>{  public static void main</a:t>
            </a:r>
          </a:p>
          <a:p>
            <a:pPr marL="0" indent="0" algn="l">
              <a:buNone/>
            </a:pPr>
            <a:r>
              <a:rPr lang="en-US" altLang="zh-CN" sz="2800" b="1" err="1">
                <a:solidFill>
                  <a:srgbClr val="030209"/>
                </a:solidFill>
                <a:ea typeface="宋体" panose="02010600030101010101" pitchFamily="2" charset="-122"/>
                <a:sym typeface="+mn-ea"/>
              </a:rPr>
              <a:t>(String[] args)</a:t>
            </a:r>
          </a:p>
          <a:p>
            <a:pPr marL="0" indent="0" algn="l">
              <a:buNone/>
            </a:pPr>
            <a:r>
              <a:rPr lang="en-US" altLang="zh-CN" sz="2800" b="1" err="1">
                <a:solidFill>
                  <a:srgbClr val="030209"/>
                </a:solidFill>
                <a:ea typeface="宋体" panose="02010600030101010101" pitchFamily="2" charset="-122"/>
                <a:sym typeface="+mn-ea"/>
              </a:rPr>
              <a:t>{B  b=new B();</a:t>
            </a:r>
            <a:endParaRPr lang="en-US" altLang="zh-CN" sz="2800" b="1" err="1">
              <a:solidFill>
                <a:srgbClr val="030209"/>
              </a:solidFill>
              <a:latin typeface="Arial" panose="020B0604020202020204" pitchFamily="34" charset="0"/>
              <a:ea typeface="宋体" panose="02010600030101010101" pitchFamily="2" charset="-122"/>
              <a:cs typeface="+mn-cs"/>
            </a:endParaRPr>
          </a:p>
          <a:p>
            <a:pPr marL="0" indent="0" algn="l">
              <a:buNone/>
            </a:pPr>
            <a:r>
              <a:rPr lang="en-US" altLang="zh-CN" sz="2800" b="1" err="1">
                <a:solidFill>
                  <a:srgbClr val="030209"/>
                </a:solidFill>
                <a:ea typeface="宋体" panose="02010600030101010101" pitchFamily="2" charset="-122"/>
                <a:sym typeface="+mn-ea"/>
              </a:rPr>
              <a:t>    b.f(2,3);</a:t>
            </a:r>
          </a:p>
          <a:p>
            <a:pPr marL="0" indent="0" algn="l">
              <a:buNone/>
            </a:pPr>
            <a:r>
              <a:rPr lang="en-US" altLang="zh-CN" sz="2800" b="1" err="1">
                <a:solidFill>
                  <a:srgbClr val="030209"/>
                </a:solidFill>
                <a:ea typeface="宋体" panose="02010600030101010101" pitchFamily="2" charset="-122"/>
                <a:sym typeface="+mn-ea"/>
              </a:rPr>
              <a:t>    b.f(2,3,4);}}	</a:t>
            </a:r>
            <a:endParaRPr lang="en-US" altLang="zh-CN" sz="2800" b="1" err="1">
              <a:solidFill>
                <a:srgbClr val="030209"/>
              </a:solidFill>
              <a:ea typeface="宋体" panose="02010600030101010101" pitchFamily="2" charset="-122"/>
            </a:endParaRPr>
          </a:p>
        </p:txBody>
      </p:sp>
    </p:spTree>
    <p:extLst>
      <p:ext uri="{BB962C8B-B14F-4D97-AF65-F5344CB8AC3E}">
        <p14:creationId xmlns:p14="http://schemas.microsoft.com/office/powerpoint/2010/main" val="37417057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AutoShape 10"/>
          <p:cNvSpPr/>
          <p:nvPr/>
        </p:nvSpPr>
        <p:spPr>
          <a:xfrm>
            <a:off x="436880" y="969010"/>
            <a:ext cx="8270875" cy="5860736"/>
          </a:xfrm>
          <a:prstGeom prst="roundRect">
            <a:avLst>
              <a:gd name="adj" fmla="val 6667"/>
            </a:avLst>
          </a:prstGeom>
          <a:gradFill rotWithShape="1">
            <a:gsLst>
              <a:gs pos="0">
                <a:srgbClr val="CCFFFF"/>
              </a:gs>
              <a:gs pos="100000">
                <a:srgbClr val="FFFFFF"/>
              </a:gs>
            </a:gsLst>
            <a:lin ang="5400000" scaled="1"/>
            <a:tileRect/>
          </a:gradFill>
          <a:ln w="9525" cap="flat" cmpd="sng">
            <a:solidFill>
              <a:srgbClr val="008080"/>
            </a:solidFill>
            <a:prstDash val="solid"/>
            <a:round/>
            <a:headEnd type="none" w="med" len="med"/>
            <a:tailEnd type="none" w="med" len="med"/>
          </a:ln>
        </p:spPr>
        <p:txBody>
          <a:bodyPr wrap="square" anchor="t">
            <a:spAutoFit/>
          </a:bodyPr>
          <a:lstStyle/>
          <a:p>
            <a:pPr algn="l" eaLnBrk="1" hangingPunct="1"/>
            <a:r>
              <a:rPr lang="zh-CN" altLang="en-US" sz="4000">
                <a:solidFill>
                  <a:schemeClr val="accent1"/>
                </a:solidFill>
                <a:effectLst>
                  <a:outerShdw blurRad="38100" dist="25400" dir="5400000" algn="ctr" rotWithShape="0">
                    <a:srgbClr val="6E747A">
                      <a:alpha val="43000"/>
                    </a:srgbClr>
                  </a:outerShdw>
                </a:effectLst>
                <a:sym typeface="+mn-ea"/>
              </a:rPr>
              <a:t>两同两小一大</a:t>
            </a:r>
            <a:r>
              <a:rPr lang="zh-CN" altLang="en-US" sz="4000">
                <a:solidFill>
                  <a:schemeClr val="accent1"/>
                </a:solidFill>
                <a:effectLst>
                  <a:outerShdw blurRad="38100" dist="25400" dir="5400000" algn="ctr" rotWithShape="0">
                    <a:srgbClr val="6E747A">
                      <a:alpha val="43000"/>
                    </a:srgbClr>
                  </a:outerShdw>
                </a:effectLst>
                <a:ea typeface="宋体" panose="02010600030101010101" pitchFamily="2" charset="-122"/>
                <a:sym typeface="+mn-ea"/>
              </a:rPr>
              <a:t>：</a:t>
            </a:r>
          </a:p>
          <a:p>
            <a:pPr algn="l" eaLnBrk="1" hangingPunct="1"/>
            <a:endParaRPr lang="en-US" altLang="zh-CN" sz="3200" b="1">
              <a:solidFill>
                <a:srgbClr val="000000"/>
              </a:solidFill>
              <a:ea typeface="宋体" panose="02010600030101010101" pitchFamily="2" charset="-122"/>
              <a:sym typeface="+mn-ea"/>
            </a:endParaRPr>
          </a:p>
          <a:p>
            <a:pPr algn="l" eaLnBrk="1" hangingPunct="1"/>
            <a:r>
              <a:rPr lang="en-US" altLang="zh-CN" sz="3200" b="1">
                <a:solidFill>
                  <a:srgbClr val="FF0000"/>
                </a:solidFill>
                <a:ea typeface="宋体" panose="02010600030101010101" pitchFamily="2" charset="-122"/>
                <a:sym typeface="+mn-ea"/>
              </a:rPr>
              <a:t>两同</a:t>
            </a:r>
            <a:r>
              <a:rPr lang="en-US" altLang="zh-CN" sz="3200" b="1">
                <a:solidFill>
                  <a:srgbClr val="000000"/>
                </a:solidFill>
                <a:ea typeface="宋体" panose="02010600030101010101" pitchFamily="2" charset="-122"/>
                <a:sym typeface="+mn-ea"/>
              </a:rPr>
              <a:t>：方法名相同 参数列表一致</a:t>
            </a:r>
          </a:p>
          <a:p>
            <a:pPr algn="l" eaLnBrk="1" hangingPunct="1"/>
            <a:r>
              <a:rPr lang="en-US" altLang="zh-CN" sz="3200" b="1">
                <a:solidFill>
                  <a:srgbClr val="FF0000"/>
                </a:solidFill>
                <a:ea typeface="宋体" panose="02010600030101010101" pitchFamily="2" charset="-122"/>
                <a:sym typeface="+mn-ea"/>
              </a:rPr>
              <a:t>两小</a:t>
            </a:r>
            <a:r>
              <a:rPr lang="en-US" altLang="zh-CN" sz="3200" b="1">
                <a:solidFill>
                  <a:srgbClr val="000000"/>
                </a:solidFill>
                <a:ea typeface="宋体" panose="02010600030101010101" pitchFamily="2" charset="-122"/>
                <a:sym typeface="+mn-ea"/>
              </a:rPr>
              <a:t>：</a:t>
            </a:r>
          </a:p>
          <a:p>
            <a:pPr algn="l" eaLnBrk="1" hangingPunct="1"/>
            <a:r>
              <a:rPr lang="en-US" altLang="zh-CN" sz="3200" b="1">
                <a:solidFill>
                  <a:srgbClr val="000000"/>
                </a:solidFill>
                <a:ea typeface="宋体" panose="02010600030101010101" pitchFamily="2" charset="-122"/>
                <a:sym typeface="+mn-ea"/>
              </a:rPr>
              <a:t>子类返回值类型应该更小或者相等</a:t>
            </a:r>
          </a:p>
          <a:p>
            <a:pPr algn="l" eaLnBrk="1" hangingPunct="1"/>
            <a:r>
              <a:rPr lang="en-US" altLang="zh-CN" sz="3200" b="1">
                <a:solidFill>
                  <a:srgbClr val="000000"/>
                </a:solidFill>
                <a:ea typeface="宋体" panose="02010600030101010101" pitchFamily="2" charset="-122"/>
                <a:sym typeface="+mn-ea"/>
              </a:rPr>
              <a:t>子类的抛出的异常小于等于父类的抛出的异常类</a:t>
            </a:r>
          </a:p>
          <a:p>
            <a:pPr algn="l" eaLnBrk="1" hangingPunct="1"/>
            <a:r>
              <a:rPr lang="en-US" altLang="zh-CN" sz="3200" b="1">
                <a:solidFill>
                  <a:srgbClr val="FF0000"/>
                </a:solidFill>
                <a:ea typeface="宋体" panose="02010600030101010101" pitchFamily="2" charset="-122"/>
                <a:sym typeface="+mn-ea"/>
              </a:rPr>
              <a:t>一大</a:t>
            </a:r>
            <a:r>
              <a:rPr lang="en-US" altLang="zh-CN" sz="3200" b="1">
                <a:solidFill>
                  <a:srgbClr val="000000"/>
                </a:solidFill>
                <a:ea typeface="宋体" panose="02010600030101010101" pitchFamily="2" charset="-122"/>
                <a:sym typeface="+mn-ea"/>
              </a:rPr>
              <a:t>：</a:t>
            </a:r>
          </a:p>
          <a:p>
            <a:pPr algn="l" eaLnBrk="1" hangingPunct="1"/>
            <a:r>
              <a:rPr lang="en-US" altLang="zh-CN" sz="3200" b="1">
                <a:solidFill>
                  <a:srgbClr val="000000"/>
                </a:solidFill>
                <a:ea typeface="宋体" panose="02010600030101010101" pitchFamily="2" charset="-122"/>
                <a:sym typeface="+mn-ea"/>
              </a:rPr>
              <a:t>子类的访问权限比父类访问权限要大和相等</a:t>
            </a:r>
            <a:endParaRPr lang="en-US" altLang="zh-CN" sz="3200" b="1">
              <a:solidFill>
                <a:srgbClr val="000000"/>
              </a:solidFill>
              <a:ea typeface="宋体" panose="02010600030101010101" pitchFamily="2" charset="-122"/>
            </a:endParaRPr>
          </a:p>
          <a:p>
            <a:pPr algn="l" eaLnBrk="1" hangingPunct="1"/>
            <a:endParaRPr lang="en-US" altLang="zh-CN" sz="3200" b="1">
              <a:solidFill>
                <a:srgbClr val="000000"/>
              </a:solidFill>
              <a:ea typeface="宋体" panose="02010600030101010101" pitchFamily="2" charset="-122"/>
              <a:sym typeface="+mn-ea"/>
            </a:endParaRPr>
          </a:p>
          <a:p>
            <a:pPr algn="l" eaLnBrk="1" hangingPunct="1"/>
            <a:endParaRPr lang="en-US" altLang="zh-CN" sz="3200" b="1">
              <a:solidFill>
                <a:srgbClr val="000000"/>
              </a:solidFill>
              <a:ea typeface="宋体" panose="02010600030101010101" pitchFamily="2" charset="-122"/>
              <a:sym typeface="+mn-ea"/>
            </a:endParaRPr>
          </a:p>
        </p:txBody>
      </p:sp>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方法重写要求</a:t>
            </a:r>
          </a:p>
        </p:txBody>
      </p:sp>
    </p:spTree>
    <p:extLst>
      <p:ext uri="{BB962C8B-B14F-4D97-AF65-F5344CB8AC3E}">
        <p14:creationId xmlns:p14="http://schemas.microsoft.com/office/powerpoint/2010/main" val="13786699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思考是否是重写</a:t>
            </a:r>
          </a:p>
        </p:txBody>
      </p:sp>
      <p:sp>
        <p:nvSpPr>
          <p:cNvPr id="488450" name="圆角矩形 488449"/>
          <p:cNvSpPr/>
          <p:nvPr/>
        </p:nvSpPr>
        <p:spPr>
          <a:xfrm>
            <a:off x="0" y="898525"/>
            <a:ext cx="4387850" cy="2232195"/>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sz="2400" b="1" dirty="0">
                <a:latin typeface="Arial" panose="020B0604020202020204" pitchFamily="34" charset="0"/>
                <a:ea typeface="黑体" panose="02010609060101010101" pitchFamily="2" charset="-122"/>
              </a:rPr>
              <a:t>class A{</a:t>
            </a:r>
          </a:p>
          <a:p>
            <a:pPr algn="l" defTabSz="444500">
              <a:spcBef>
                <a:spcPct val="50000"/>
              </a:spcBef>
            </a:pPr>
            <a:r>
              <a:rPr lang="zh-CN" altLang="en-US" sz="2400" b="1" dirty="0">
                <a:latin typeface="Arial" panose="020B0604020202020204" pitchFamily="34" charset="0"/>
                <a:ea typeface="黑体" panose="02010609060101010101" pitchFamily="2" charset="-122"/>
              </a:rPr>
              <a:t> public  void f1(){}</a:t>
            </a:r>
          </a:p>
          <a:p>
            <a:pPr algn="l" defTabSz="444500">
              <a:spcBef>
                <a:spcPct val="50000"/>
              </a:spcBef>
            </a:pPr>
            <a:r>
              <a:rPr lang="zh-CN" altLang="en-US" sz="2400" b="1" dirty="0">
                <a:latin typeface="Arial" panose="020B0604020202020204" pitchFamily="34" charset="0"/>
                <a:ea typeface="黑体" panose="02010609060101010101" pitchFamily="2" charset="-122"/>
              </a:rPr>
              <a:t>      </a:t>
            </a:r>
            <a:r>
              <a:rPr lang="en-US" altLang="zh-CN" sz="2400" b="1" dirty="0">
                <a:latin typeface="Arial" panose="020B0604020202020204" pitchFamily="34" charset="0"/>
                <a:ea typeface="黑体" panose="02010609060101010101" pitchFamily="2" charset="-122"/>
              </a:rPr>
              <a:t> </a:t>
            </a:r>
            <a:r>
              <a:rPr lang="zh-CN" altLang="en-US" sz="2400" b="1" dirty="0">
                <a:latin typeface="Arial" panose="020B0604020202020204" pitchFamily="34" charset="0"/>
                <a:ea typeface="黑体" panose="02010609060101010101" pitchFamily="2" charset="-122"/>
              </a:rPr>
              <a:t>void f2(){}</a:t>
            </a:r>
          </a:p>
          <a:p>
            <a:pPr algn="l" defTabSz="444500">
              <a:spcBef>
                <a:spcPct val="50000"/>
              </a:spcBef>
            </a:pPr>
            <a:r>
              <a:rPr lang="zh-CN" altLang="en-US" sz="2400" b="1" dirty="0">
                <a:latin typeface="Arial" panose="020B0604020202020204" pitchFamily="34" charset="0"/>
                <a:ea typeface="黑体" panose="02010609060101010101" pitchFamily="2" charset="-122"/>
              </a:rPr>
              <a:t>}</a:t>
            </a:r>
          </a:p>
        </p:txBody>
      </p:sp>
      <p:sp>
        <p:nvSpPr>
          <p:cNvPr id="2" name="圆角矩形 1"/>
          <p:cNvSpPr/>
          <p:nvPr/>
        </p:nvSpPr>
        <p:spPr>
          <a:xfrm>
            <a:off x="0" y="3458845"/>
            <a:ext cx="4387850" cy="2814449"/>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sz="2400" b="1" dirty="0">
                <a:latin typeface="Arial" panose="020B0604020202020204" pitchFamily="34" charset="0"/>
                <a:ea typeface="黑体" panose="02010609060101010101" pitchFamily="2" charset="-122"/>
              </a:rPr>
              <a:t>class B extends A{</a:t>
            </a:r>
          </a:p>
          <a:p>
            <a:pPr algn="l" defTabSz="444500">
              <a:spcBef>
                <a:spcPct val="50000"/>
              </a:spcBef>
            </a:pPr>
            <a:r>
              <a:rPr lang="zh-CN" altLang="en-US" sz="2400" b="1" dirty="0">
                <a:latin typeface="Arial" panose="020B0604020202020204" pitchFamily="34" charset="0"/>
                <a:ea typeface="黑体" panose="02010609060101010101" pitchFamily="2" charset="-122"/>
              </a:rPr>
              <a:t>    public  void f1(String a) {}</a:t>
            </a:r>
          </a:p>
          <a:p>
            <a:pPr algn="l" defTabSz="444500">
              <a:spcBef>
                <a:spcPct val="50000"/>
              </a:spcBef>
            </a:pPr>
            <a:endParaRPr lang="zh-CN" altLang="en-US" sz="2400" b="1" dirty="0">
              <a:latin typeface="Arial" panose="020B0604020202020204" pitchFamily="34" charset="0"/>
              <a:ea typeface="黑体" panose="02010609060101010101" pitchFamily="2" charset="-122"/>
            </a:endParaRPr>
          </a:p>
          <a:p>
            <a:pPr algn="l" defTabSz="444500">
              <a:spcBef>
                <a:spcPct val="50000"/>
              </a:spcBef>
            </a:pPr>
            <a:r>
              <a:rPr lang="zh-CN" altLang="en-US" sz="2400" b="1" dirty="0">
                <a:latin typeface="Arial" panose="020B0604020202020204" pitchFamily="34" charset="0"/>
                <a:ea typeface="黑体" panose="02010609060101010101" pitchFamily="2" charset="-122"/>
              </a:rPr>
              <a:t>     </a:t>
            </a:r>
            <a:r>
              <a:rPr lang="en-US" altLang="zh-CN" sz="2400" b="1" dirty="0">
                <a:latin typeface="Arial" panose="020B0604020202020204" pitchFamily="34" charset="0"/>
                <a:ea typeface="黑体" panose="02010609060101010101" pitchFamily="2" charset="-122"/>
              </a:rPr>
              <a:t> </a:t>
            </a:r>
            <a:r>
              <a:rPr lang="zh-CN" altLang="en-US" sz="2400" b="1" dirty="0">
                <a:latin typeface="Arial" panose="020B0604020202020204" pitchFamily="34" charset="0"/>
                <a:ea typeface="黑体" panose="02010609060101010101" pitchFamily="2" charset="-122"/>
              </a:rPr>
              <a:t>void f2() {}</a:t>
            </a:r>
          </a:p>
          <a:p>
            <a:pPr algn="l" defTabSz="444500">
              <a:spcBef>
                <a:spcPct val="50000"/>
              </a:spcBef>
            </a:pPr>
            <a:r>
              <a:rPr lang="zh-CN" altLang="en-US" sz="2400" b="1" dirty="0">
                <a:latin typeface="Arial" panose="020B0604020202020204" pitchFamily="34" charset="0"/>
                <a:ea typeface="黑体" panose="02010609060101010101" pitchFamily="2" charset="-122"/>
              </a:rPr>
              <a:t>}</a:t>
            </a:r>
          </a:p>
        </p:txBody>
      </p:sp>
      <p:sp>
        <p:nvSpPr>
          <p:cNvPr id="99341" name="矩形 99340"/>
          <p:cNvSpPr/>
          <p:nvPr/>
        </p:nvSpPr>
        <p:spPr>
          <a:xfrm>
            <a:off x="452755" y="4104640"/>
            <a:ext cx="3796665" cy="482600"/>
          </a:xfrm>
          <a:prstGeom prst="rect">
            <a:avLst/>
          </a:prstGeom>
          <a:noFill/>
          <a:ln w="19050" cap="flat" cmpd="sng">
            <a:solidFill>
              <a:srgbClr val="FF0000"/>
            </a:solidFill>
            <a:prstDash val="solid"/>
            <a:miter/>
            <a:headEnd type="none" w="med" len="med"/>
            <a:tailEnd type="none" w="med" len="med"/>
          </a:ln>
          <a:extLst>
            <a:ext uri="{909E8E84-426E-40DD-AFC4-6F175D3DCCD1}">
              <a14:hiddenFill xmlns:a14="http://schemas.microsoft.com/office/drawing/2010/main">
                <a:solidFill>
                  <a:srgbClr val="FF0000"/>
                </a:solidFill>
              </a14:hiddenFill>
            </a:ext>
          </a:extLst>
        </p:spPr>
        <p:txBody>
          <a:bodyPr/>
          <a:lstStyle/>
          <a:p>
            <a:endParaRPr lang="zh-CN" altLang="en-US"/>
          </a:p>
        </p:txBody>
      </p:sp>
      <p:sp>
        <p:nvSpPr>
          <p:cNvPr id="4" name="文本框 3"/>
          <p:cNvSpPr txBox="1"/>
          <p:nvPr/>
        </p:nvSpPr>
        <p:spPr>
          <a:xfrm>
            <a:off x="4610735" y="2731135"/>
            <a:ext cx="4617720" cy="1568450"/>
          </a:xfrm>
          <a:prstGeom prst="rect">
            <a:avLst/>
          </a:prstGeom>
          <a:noFill/>
        </p:spPr>
        <p:txBody>
          <a:bodyPr wrap="square" rtlCol="0" anchor="t">
            <a:spAutoFit/>
          </a:bodyPr>
          <a:lstStyle/>
          <a:p>
            <a:pPr algn="l"/>
            <a:r>
              <a:rPr lang="zh-CN" altLang="en-US" sz="2400" b="1">
                <a:solidFill>
                  <a:srgbClr val="000000"/>
                </a:solidFill>
                <a:ea typeface="宋体" panose="02010600030101010101" pitchFamily="2" charset="-122"/>
                <a:sym typeface="+mn-ea"/>
              </a:rPr>
              <a:t>两同：</a:t>
            </a:r>
            <a:r>
              <a:rPr lang="en-US" altLang="zh-CN" sz="2400" b="1">
                <a:solidFill>
                  <a:srgbClr val="000000"/>
                </a:solidFill>
                <a:ea typeface="宋体" panose="02010600030101010101" pitchFamily="2" charset="-122"/>
                <a:sym typeface="+mn-ea"/>
              </a:rPr>
              <a:t>方法名相同 参数列表一致</a:t>
            </a:r>
            <a:r>
              <a:rPr sz="2400">
                <a:effectLst>
                  <a:outerShdw blurRad="38100" dist="19050" dir="2700000" algn="tl" rotWithShape="0">
                    <a:schemeClr val="dk1">
                      <a:alpha val="40000"/>
                    </a:schemeClr>
                  </a:outerShdw>
                </a:effectLst>
                <a:sym typeface="+mn-ea"/>
              </a:rPr>
              <a:t>。</a:t>
            </a:r>
          </a:p>
          <a:p>
            <a:pPr algn="l"/>
            <a:endParaRPr sz="2400">
              <a:effectLst>
                <a:outerShdw blurRad="38100" dist="19050" dir="2700000" algn="tl" rotWithShape="0">
                  <a:schemeClr val="dk1">
                    <a:alpha val="40000"/>
                  </a:schemeClr>
                </a:outerShdw>
              </a:effectLst>
              <a:sym typeface="+mn-ea"/>
            </a:endParaRPr>
          </a:p>
          <a:p>
            <a:pPr algn="l"/>
            <a:endParaRPr sz="2400">
              <a:effectLst>
                <a:outerShdw blurRad="38100" dist="19050" dir="2700000" algn="tl" rotWithShape="0">
                  <a:schemeClr val="dk1">
                    <a:alpha val="40000"/>
                  </a:schemeClr>
                </a:outerShdw>
              </a:effectLst>
              <a:sym typeface="+mn-ea"/>
            </a:endParaRPr>
          </a:p>
          <a:p>
            <a:pPr algn="l"/>
            <a:r>
              <a:rPr lang="zh-CN" altLang="en-US" sz="2400">
                <a:effectLst>
                  <a:outerShdw blurRad="38100" dist="19050" dir="2700000" algn="tl" rotWithShape="0">
                    <a:schemeClr val="dk1">
                      <a:alpha val="40000"/>
                    </a:schemeClr>
                  </a:outerShdw>
                </a:effectLst>
                <a:sym typeface="+mn-ea"/>
              </a:rPr>
              <a:t>不会报错，但不是重写</a:t>
            </a:r>
          </a:p>
        </p:txBody>
      </p:sp>
      <p:sp>
        <p:nvSpPr>
          <p:cNvPr id="5" name="矩形 4"/>
          <p:cNvSpPr/>
          <p:nvPr/>
        </p:nvSpPr>
        <p:spPr>
          <a:xfrm>
            <a:off x="452755" y="5095240"/>
            <a:ext cx="3415665" cy="482600"/>
          </a:xfrm>
          <a:prstGeom prst="rect">
            <a:avLst/>
          </a:prstGeom>
          <a:noFill/>
          <a:ln w="19050" cap="flat" cmpd="sng">
            <a:solidFill>
              <a:srgbClr val="00B050"/>
            </a:solidFill>
            <a:prstDash val="solid"/>
            <a:miter/>
            <a:headEnd type="none" w="med" len="med"/>
            <a:tailEnd type="none" w="med" len="med"/>
          </a:ln>
          <a:extLst>
            <a:ext uri="{909E8E84-426E-40DD-AFC4-6F175D3DCCD1}">
              <a14:hiddenFill xmlns:a14="http://schemas.microsoft.com/office/drawing/2010/main">
                <a:solidFill>
                  <a:srgbClr val="FF0000"/>
                </a:solidFill>
              </a14:hiddenFill>
            </a:ext>
          </a:extLst>
        </p:spPr>
        <p:txBody>
          <a:bodyPr/>
          <a:lstStyle/>
          <a:p>
            <a:endParaRPr lang="zh-CN" altLang="en-US"/>
          </a:p>
        </p:txBody>
      </p:sp>
    </p:spTree>
    <p:extLst>
      <p:ext uri="{BB962C8B-B14F-4D97-AF65-F5344CB8AC3E}">
        <p14:creationId xmlns:p14="http://schemas.microsoft.com/office/powerpoint/2010/main" val="90958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0"/>
                                  </p:stCondLst>
                                  <p:childTnLst>
                                    <p:set>
                                      <p:cBhvr>
                                        <p:cTn id="6" dur="1" fill="hold">
                                          <p:stCondLst>
                                            <p:cond delay="0"/>
                                          </p:stCondLst>
                                        </p:cTn>
                                        <p:tgtEl>
                                          <p:spTgt spid="99341"/>
                                        </p:tgtEl>
                                        <p:attrNameLst>
                                          <p:attrName>style.visibility</p:attrName>
                                        </p:attrNameLst>
                                      </p:cBhvr>
                                      <p:to>
                                        <p:strVal val="visible"/>
                                      </p:to>
                                    </p:set>
                                    <p:animEffect transition="in" filter="barn(inHorizontal)">
                                      <p:cBhvr>
                                        <p:cTn id="7" dur="500"/>
                                        <p:tgtEl>
                                          <p:spTgt spid="9934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par>
                                <p:cTn id="13" presetID="16" presetClass="entr" presetSubtype="26"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思考是否是重写</a:t>
            </a:r>
          </a:p>
        </p:txBody>
      </p:sp>
      <p:sp>
        <p:nvSpPr>
          <p:cNvPr id="488450" name="圆角矩形 488449"/>
          <p:cNvSpPr/>
          <p:nvPr/>
        </p:nvSpPr>
        <p:spPr>
          <a:xfrm>
            <a:off x="0" y="967740"/>
            <a:ext cx="4387850" cy="2232195"/>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sz="2400" b="1" dirty="0">
                <a:latin typeface="Arial" panose="020B0604020202020204" pitchFamily="34" charset="0"/>
                <a:ea typeface="黑体" panose="02010609060101010101" pitchFamily="2" charset="-122"/>
              </a:rPr>
              <a:t>class A{</a:t>
            </a:r>
          </a:p>
          <a:p>
            <a:pPr algn="l" defTabSz="444500">
              <a:spcBef>
                <a:spcPct val="50000"/>
              </a:spcBef>
            </a:pPr>
            <a:r>
              <a:rPr lang="zh-CN" altLang="en-US" sz="2400" b="1" dirty="0">
                <a:latin typeface="Arial" panose="020B0604020202020204" pitchFamily="34" charset="0"/>
                <a:ea typeface="黑体" panose="02010609060101010101" pitchFamily="2" charset="-122"/>
              </a:rPr>
              <a:t> public  void f1(){}</a:t>
            </a:r>
          </a:p>
          <a:p>
            <a:pPr algn="l" defTabSz="444500">
              <a:spcBef>
                <a:spcPct val="50000"/>
              </a:spcBef>
            </a:pPr>
            <a:r>
              <a:rPr lang="en-US" altLang="zh-CN" sz="2400" b="1" dirty="0">
                <a:latin typeface="Arial" panose="020B0604020202020204" pitchFamily="34" charset="0"/>
                <a:ea typeface="黑体" panose="02010609060101010101" pitchFamily="2" charset="-122"/>
              </a:rPr>
              <a:t>  </a:t>
            </a:r>
            <a:r>
              <a:rPr lang="zh-CN" altLang="en-US" sz="2400" b="1" dirty="0">
                <a:latin typeface="Arial" panose="020B0604020202020204" pitchFamily="34" charset="0"/>
                <a:ea typeface="黑体" panose="02010609060101010101" pitchFamily="2" charset="-122"/>
              </a:rPr>
              <a:t>void f2(){}</a:t>
            </a:r>
          </a:p>
          <a:p>
            <a:pPr algn="l" defTabSz="444500">
              <a:spcBef>
                <a:spcPct val="50000"/>
              </a:spcBef>
            </a:pPr>
            <a:r>
              <a:rPr lang="zh-CN" altLang="en-US" sz="2400" b="1" dirty="0">
                <a:latin typeface="Arial" panose="020B0604020202020204" pitchFamily="34" charset="0"/>
                <a:ea typeface="黑体" panose="02010609060101010101" pitchFamily="2" charset="-122"/>
              </a:rPr>
              <a:t>}</a:t>
            </a:r>
          </a:p>
        </p:txBody>
      </p:sp>
      <p:sp>
        <p:nvSpPr>
          <p:cNvPr id="2" name="圆角矩形 1"/>
          <p:cNvSpPr/>
          <p:nvPr/>
        </p:nvSpPr>
        <p:spPr>
          <a:xfrm>
            <a:off x="0" y="3458845"/>
            <a:ext cx="4387850" cy="3398105"/>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sz="2400" b="1" dirty="0">
                <a:latin typeface="Arial" panose="020B0604020202020204" pitchFamily="34" charset="0"/>
                <a:ea typeface="黑体" panose="02010609060101010101" pitchFamily="2" charset="-122"/>
              </a:rPr>
              <a:t>class B extends A{</a:t>
            </a:r>
          </a:p>
          <a:p>
            <a:pPr algn="l" defTabSz="444500">
              <a:spcBef>
                <a:spcPct val="50000"/>
              </a:spcBef>
            </a:pPr>
            <a:r>
              <a:rPr lang="zh-CN" altLang="en-US" sz="2400" b="1" dirty="0">
                <a:latin typeface="Arial" panose="020B0604020202020204" pitchFamily="34" charset="0"/>
                <a:ea typeface="黑体" panose="02010609060101010101" pitchFamily="2" charset="-122"/>
              </a:rPr>
              <a:t>    </a:t>
            </a:r>
            <a:r>
              <a:rPr lang="zh-CN" altLang="en-US" sz="2400" b="1" dirty="0">
                <a:ea typeface="黑体" panose="02010609060101010101" pitchFamily="2" charset="-122"/>
                <a:sym typeface="+mn-ea"/>
              </a:rPr>
              <a:t> public  void f1(){}</a:t>
            </a:r>
            <a:endParaRPr lang="zh-CN" altLang="en-US" sz="2400" b="1" dirty="0">
              <a:latin typeface="Arial" panose="020B0604020202020204" pitchFamily="34" charset="0"/>
              <a:ea typeface="黑体" panose="02010609060101010101" pitchFamily="2" charset="-122"/>
            </a:endParaRPr>
          </a:p>
          <a:p>
            <a:pPr algn="l" defTabSz="444500">
              <a:spcBef>
                <a:spcPct val="50000"/>
              </a:spcBef>
            </a:pPr>
            <a:endParaRPr lang="zh-CN" altLang="en-US" sz="2400" b="1" dirty="0">
              <a:latin typeface="Arial" panose="020B0604020202020204" pitchFamily="34" charset="0"/>
              <a:ea typeface="黑体" panose="02010609060101010101" pitchFamily="2" charset="-122"/>
            </a:endParaRPr>
          </a:p>
          <a:p>
            <a:pPr algn="l" defTabSz="444500">
              <a:spcBef>
                <a:spcPct val="50000"/>
              </a:spcBef>
            </a:pPr>
            <a:r>
              <a:rPr lang="en-US" altLang="zh-CN" sz="2400" b="1" dirty="0">
                <a:latin typeface="Arial" panose="020B0604020202020204" pitchFamily="34" charset="0"/>
                <a:ea typeface="黑体" panose="02010609060101010101" pitchFamily="2" charset="-122"/>
              </a:rPr>
              <a:t>     private </a:t>
            </a:r>
            <a:r>
              <a:rPr lang="zh-CN" altLang="en-US" sz="2400" b="1" dirty="0">
                <a:latin typeface="Arial" panose="020B0604020202020204" pitchFamily="34" charset="0"/>
                <a:ea typeface="黑体" panose="02010609060101010101" pitchFamily="2" charset="-122"/>
              </a:rPr>
              <a:t>void f2() {}</a:t>
            </a:r>
          </a:p>
          <a:p>
            <a:pPr algn="l" defTabSz="444500">
              <a:spcBef>
                <a:spcPct val="50000"/>
              </a:spcBef>
            </a:pPr>
            <a:r>
              <a:rPr lang="en-US" altLang="zh-CN" sz="2400" b="1" dirty="0">
                <a:ea typeface="黑体" panose="02010609060101010101" pitchFamily="2" charset="-122"/>
                <a:sym typeface="+mn-ea"/>
              </a:rPr>
              <a:t>     public </a:t>
            </a:r>
            <a:r>
              <a:rPr lang="zh-CN" altLang="en-US" sz="2400" b="1" dirty="0">
                <a:ea typeface="黑体" panose="02010609060101010101" pitchFamily="2" charset="-122"/>
                <a:sym typeface="+mn-ea"/>
              </a:rPr>
              <a:t>void f2() {}</a:t>
            </a:r>
            <a:endParaRPr lang="zh-CN" altLang="en-US" sz="2400" b="1" dirty="0">
              <a:latin typeface="Arial" panose="020B0604020202020204" pitchFamily="34" charset="0"/>
              <a:ea typeface="黑体" panose="02010609060101010101" pitchFamily="2" charset="-122"/>
            </a:endParaRPr>
          </a:p>
          <a:p>
            <a:pPr algn="l" defTabSz="444500">
              <a:spcBef>
                <a:spcPct val="50000"/>
              </a:spcBef>
            </a:pPr>
            <a:r>
              <a:rPr lang="zh-CN" altLang="en-US" sz="2400" b="1" dirty="0">
                <a:latin typeface="Arial" panose="020B0604020202020204" pitchFamily="34" charset="0"/>
                <a:ea typeface="黑体" panose="02010609060101010101" pitchFamily="2" charset="-122"/>
              </a:rPr>
              <a:t>}</a:t>
            </a:r>
          </a:p>
        </p:txBody>
      </p:sp>
      <p:sp>
        <p:nvSpPr>
          <p:cNvPr id="4" name="文本框 3"/>
          <p:cNvSpPr txBox="1"/>
          <p:nvPr/>
        </p:nvSpPr>
        <p:spPr>
          <a:xfrm>
            <a:off x="4610735" y="2731135"/>
            <a:ext cx="4617720" cy="2306955"/>
          </a:xfrm>
          <a:prstGeom prst="rect">
            <a:avLst/>
          </a:prstGeom>
          <a:noFill/>
        </p:spPr>
        <p:txBody>
          <a:bodyPr wrap="square" rtlCol="0" anchor="t">
            <a:spAutoFit/>
          </a:bodyPr>
          <a:lstStyle/>
          <a:p>
            <a:pPr algn="l"/>
            <a:r>
              <a:rPr lang="zh-CN" altLang="en-US" sz="2400" b="1">
                <a:solidFill>
                  <a:srgbClr val="000000"/>
                </a:solidFill>
                <a:ea typeface="宋体" panose="02010600030101010101" pitchFamily="2" charset="-122"/>
                <a:sym typeface="+mn-ea"/>
              </a:rPr>
              <a:t>一大：</a:t>
            </a:r>
            <a:r>
              <a:rPr lang="en-US" altLang="zh-CN" sz="2400" b="1">
                <a:solidFill>
                  <a:srgbClr val="000000"/>
                </a:solidFill>
                <a:ea typeface="宋体" panose="02010600030101010101" pitchFamily="2" charset="-122"/>
                <a:sym typeface="+mn-ea"/>
              </a:rPr>
              <a:t>子类的访问权限比父类访问权限要大和相等</a:t>
            </a:r>
            <a:endParaRPr lang="en-US" altLang="zh-CN" sz="2400" b="1">
              <a:solidFill>
                <a:srgbClr val="000000"/>
              </a:solidFill>
              <a:ea typeface="宋体" panose="02010600030101010101" pitchFamily="2" charset="-122"/>
            </a:endParaRPr>
          </a:p>
          <a:p>
            <a:pPr algn="l"/>
            <a:endParaRPr sz="2400">
              <a:effectLst>
                <a:outerShdw blurRad="38100" dist="19050" dir="2700000" algn="tl" rotWithShape="0">
                  <a:schemeClr val="dk1">
                    <a:alpha val="40000"/>
                  </a:schemeClr>
                </a:outerShdw>
              </a:effectLst>
              <a:sym typeface="+mn-ea"/>
            </a:endParaRPr>
          </a:p>
          <a:p>
            <a:pPr algn="l"/>
            <a:endParaRPr sz="2400">
              <a:effectLst>
                <a:outerShdw blurRad="38100" dist="19050" dir="2700000" algn="tl" rotWithShape="0">
                  <a:schemeClr val="dk1">
                    <a:alpha val="40000"/>
                  </a:schemeClr>
                </a:outerShdw>
              </a:effectLst>
              <a:sym typeface="+mn-ea"/>
            </a:endParaRPr>
          </a:p>
          <a:p>
            <a:pPr algn="l"/>
            <a:endParaRPr sz="2400">
              <a:effectLst>
                <a:outerShdw blurRad="38100" dist="19050" dir="2700000" algn="tl" rotWithShape="0">
                  <a:schemeClr val="dk1">
                    <a:alpha val="40000"/>
                  </a:schemeClr>
                </a:outerShdw>
              </a:effectLst>
              <a:sym typeface="+mn-ea"/>
            </a:endParaRPr>
          </a:p>
          <a:p>
            <a:pPr algn="l"/>
            <a:r>
              <a:rPr lang="zh-CN" altLang="en-US" sz="2400">
                <a:effectLst>
                  <a:outerShdw blurRad="38100" dist="19050" dir="2700000" algn="tl" rotWithShape="0">
                    <a:schemeClr val="dk1">
                      <a:alpha val="40000"/>
                    </a:schemeClr>
                  </a:outerShdw>
                </a:effectLst>
                <a:sym typeface="+mn-ea"/>
              </a:rPr>
              <a:t>会报错</a:t>
            </a:r>
          </a:p>
        </p:txBody>
      </p:sp>
      <p:sp>
        <p:nvSpPr>
          <p:cNvPr id="5" name="矩形 4"/>
          <p:cNvSpPr/>
          <p:nvPr/>
        </p:nvSpPr>
        <p:spPr>
          <a:xfrm>
            <a:off x="452755" y="5095240"/>
            <a:ext cx="3415665" cy="482600"/>
          </a:xfrm>
          <a:prstGeom prst="rect">
            <a:avLst/>
          </a:prstGeom>
          <a:noFill/>
          <a:ln w="19050" cap="flat" cmpd="sng">
            <a:solidFill>
              <a:srgbClr val="FF3300"/>
            </a:solidFill>
            <a:prstDash val="solid"/>
            <a:miter/>
            <a:headEnd type="none" w="med" len="med"/>
            <a:tailEnd type="none" w="med" len="med"/>
          </a:ln>
          <a:extLst>
            <a:ext uri="{909E8E84-426E-40DD-AFC4-6F175D3DCCD1}">
              <a14:hiddenFill xmlns:a14="http://schemas.microsoft.com/office/drawing/2010/main">
                <a:solidFill>
                  <a:srgbClr val="FF0000"/>
                </a:solidFill>
              </a14:hiddenFill>
            </a:ext>
          </a:extLst>
        </p:spPr>
        <p:txBody>
          <a:bodyPr/>
          <a:lstStyle/>
          <a:p>
            <a:endParaRPr lang="zh-CN" altLang="en-US"/>
          </a:p>
        </p:txBody>
      </p:sp>
      <p:sp>
        <p:nvSpPr>
          <p:cNvPr id="3" name="矩形 2"/>
          <p:cNvSpPr/>
          <p:nvPr/>
        </p:nvSpPr>
        <p:spPr>
          <a:xfrm>
            <a:off x="452755" y="4093210"/>
            <a:ext cx="3415665" cy="482600"/>
          </a:xfrm>
          <a:prstGeom prst="rect">
            <a:avLst/>
          </a:prstGeom>
          <a:noFill/>
          <a:ln w="19050" cap="flat" cmpd="sng">
            <a:solidFill>
              <a:srgbClr val="00B050"/>
            </a:solidFill>
            <a:prstDash val="solid"/>
            <a:miter/>
            <a:headEnd type="none" w="med" len="med"/>
            <a:tailEnd type="none" w="med" len="med"/>
          </a:ln>
          <a:extLst>
            <a:ext uri="{909E8E84-426E-40DD-AFC4-6F175D3DCCD1}">
              <a14:hiddenFill xmlns:a14="http://schemas.microsoft.com/office/drawing/2010/main">
                <a:solidFill>
                  <a:srgbClr val="FF0000"/>
                </a:solidFill>
              </a14:hiddenFill>
            </a:ext>
          </a:extLst>
        </p:spPr>
        <p:txBody>
          <a:bodyPr/>
          <a:lstStyle/>
          <a:p>
            <a:endParaRPr lang="zh-CN" altLang="en-US"/>
          </a:p>
        </p:txBody>
      </p:sp>
      <p:sp>
        <p:nvSpPr>
          <p:cNvPr id="6" name="矩形 5"/>
          <p:cNvSpPr/>
          <p:nvPr/>
        </p:nvSpPr>
        <p:spPr>
          <a:xfrm>
            <a:off x="452755" y="5730240"/>
            <a:ext cx="3415665" cy="482600"/>
          </a:xfrm>
          <a:prstGeom prst="rect">
            <a:avLst/>
          </a:prstGeom>
          <a:noFill/>
          <a:ln w="19050" cap="flat" cmpd="sng">
            <a:solidFill>
              <a:srgbClr val="00B050"/>
            </a:solidFill>
            <a:prstDash val="solid"/>
            <a:miter/>
            <a:headEnd type="none" w="med" len="med"/>
            <a:tailEnd type="none" w="med" len="med"/>
          </a:ln>
          <a:extLst>
            <a:ext uri="{909E8E84-426E-40DD-AFC4-6F175D3DCCD1}">
              <a14:hiddenFill xmlns:a14="http://schemas.microsoft.com/office/drawing/2010/main">
                <a:solidFill>
                  <a:srgbClr val="FF0000"/>
                </a:solidFill>
              </a14:hiddenFill>
            </a:ext>
          </a:extLst>
        </p:spPr>
        <p:txBody>
          <a:bodyPr/>
          <a:lstStyle/>
          <a:p>
            <a:endParaRPr lang="zh-CN" altLang="en-US"/>
          </a:p>
        </p:txBody>
      </p:sp>
    </p:spTree>
    <p:extLst>
      <p:ext uri="{BB962C8B-B14F-4D97-AF65-F5344CB8AC3E}">
        <p14:creationId xmlns:p14="http://schemas.microsoft.com/office/powerpoint/2010/main" val="294045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Horizontal)">
                                      <p:cBhvr>
                                        <p:cTn id="10" dur="500"/>
                                        <p:tgtEl>
                                          <p:spTgt spid="5"/>
                                        </p:tgtEl>
                                      </p:cBhvr>
                                    </p:animEffect>
                                  </p:childTnLst>
                                </p:cTn>
                              </p:par>
                              <p:par>
                                <p:cTn id="11" presetID="16" presetClass="entr" presetSubtype="26"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Horizontal)">
                                      <p:cBhvr>
                                        <p:cTn id="13" dur="500"/>
                                        <p:tgtEl>
                                          <p:spTgt spid="3"/>
                                        </p:tgtEl>
                                      </p:cBhvr>
                                    </p:animEffect>
                                  </p:childTnLst>
                                </p:cTn>
                              </p:par>
                              <p:par>
                                <p:cTn id="14" presetID="16" presetClass="entr" presetSubtype="26"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Horizont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思考是否是重写</a:t>
            </a:r>
          </a:p>
        </p:txBody>
      </p:sp>
      <p:sp>
        <p:nvSpPr>
          <p:cNvPr id="488450" name="圆角矩形 488449"/>
          <p:cNvSpPr/>
          <p:nvPr/>
        </p:nvSpPr>
        <p:spPr>
          <a:xfrm>
            <a:off x="0" y="967740"/>
            <a:ext cx="4387850" cy="2232001"/>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sz="2400" b="1" dirty="0">
                <a:latin typeface="Arial" panose="020B0604020202020204" pitchFamily="34" charset="0"/>
                <a:ea typeface="黑体" panose="02010609060101010101" pitchFamily="2" charset="-122"/>
              </a:rPr>
              <a:t>class A{</a:t>
            </a:r>
          </a:p>
          <a:p>
            <a:pPr algn="l" defTabSz="444500">
              <a:spcBef>
                <a:spcPct val="50000"/>
              </a:spcBef>
            </a:pPr>
            <a:r>
              <a:rPr lang="zh-CN" altLang="en-US" sz="2400" b="1" dirty="0">
                <a:latin typeface="Arial" panose="020B0604020202020204" pitchFamily="34" charset="0"/>
                <a:ea typeface="黑体" panose="02010609060101010101" pitchFamily="2" charset="-122"/>
              </a:rPr>
              <a:t>	FuLei  f1(){return null;}</a:t>
            </a:r>
          </a:p>
          <a:p>
            <a:pPr algn="l" defTabSz="444500">
              <a:spcBef>
                <a:spcPct val="50000"/>
              </a:spcBef>
            </a:pPr>
            <a:r>
              <a:rPr lang="zh-CN" altLang="en-US" sz="2400" b="1" dirty="0">
                <a:latin typeface="Arial" panose="020B0604020202020204" pitchFamily="34" charset="0"/>
                <a:ea typeface="黑体" panose="02010609060101010101" pitchFamily="2" charset="-122"/>
              </a:rPr>
              <a:t>	ZiLei   f2(){return null;}</a:t>
            </a:r>
          </a:p>
          <a:p>
            <a:pPr algn="l" defTabSz="444500">
              <a:spcBef>
                <a:spcPct val="50000"/>
              </a:spcBef>
            </a:pPr>
            <a:r>
              <a:rPr lang="zh-CN" altLang="en-US" sz="2400" b="1" dirty="0">
                <a:latin typeface="Arial" panose="020B0604020202020204" pitchFamily="34" charset="0"/>
                <a:ea typeface="黑体" panose="02010609060101010101" pitchFamily="2" charset="-122"/>
              </a:rPr>
              <a:t>}</a:t>
            </a:r>
          </a:p>
        </p:txBody>
      </p:sp>
      <p:sp>
        <p:nvSpPr>
          <p:cNvPr id="2" name="圆角矩形 1"/>
          <p:cNvSpPr/>
          <p:nvPr/>
        </p:nvSpPr>
        <p:spPr>
          <a:xfrm>
            <a:off x="0" y="3458845"/>
            <a:ext cx="4387850" cy="2232251"/>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sz="2400" b="1" dirty="0">
                <a:latin typeface="Arial" panose="020B0604020202020204" pitchFamily="34" charset="0"/>
                <a:ea typeface="黑体" panose="02010609060101010101" pitchFamily="2" charset="-122"/>
              </a:rPr>
              <a:t>class B extends A{</a:t>
            </a:r>
          </a:p>
          <a:p>
            <a:pPr algn="l" defTabSz="444500">
              <a:spcBef>
                <a:spcPct val="50000"/>
              </a:spcBef>
            </a:pPr>
            <a:r>
              <a:rPr lang="zh-CN" altLang="en-US" sz="2400" b="1" dirty="0">
                <a:latin typeface="Arial" panose="020B0604020202020204" pitchFamily="34" charset="0"/>
                <a:ea typeface="黑体" panose="02010609060101010101" pitchFamily="2" charset="-122"/>
              </a:rPr>
              <a:t>	FuLei  f1(){return null;}</a:t>
            </a:r>
          </a:p>
          <a:p>
            <a:pPr algn="l" defTabSz="444500">
              <a:spcBef>
                <a:spcPct val="50000"/>
              </a:spcBef>
            </a:pPr>
            <a:r>
              <a:rPr lang="zh-CN" altLang="en-US" sz="2400" b="1" dirty="0">
                <a:latin typeface="Arial" panose="020B0604020202020204" pitchFamily="34" charset="0"/>
                <a:ea typeface="黑体" panose="02010609060101010101" pitchFamily="2" charset="-122"/>
              </a:rPr>
              <a:t>	FuLei f2(){return null;}</a:t>
            </a:r>
          </a:p>
          <a:p>
            <a:pPr algn="l" defTabSz="444500">
              <a:spcBef>
                <a:spcPct val="50000"/>
              </a:spcBef>
            </a:pPr>
            <a:r>
              <a:rPr lang="en-US" altLang="zh-CN" sz="2400" b="1" dirty="0">
                <a:latin typeface="Arial" panose="020B0604020202020204" pitchFamily="34" charset="0"/>
                <a:ea typeface="黑体" panose="02010609060101010101" pitchFamily="2" charset="-122"/>
              </a:rPr>
              <a:t>}</a:t>
            </a:r>
          </a:p>
        </p:txBody>
      </p:sp>
      <p:sp>
        <p:nvSpPr>
          <p:cNvPr id="4" name="文本框 3"/>
          <p:cNvSpPr txBox="1"/>
          <p:nvPr/>
        </p:nvSpPr>
        <p:spPr>
          <a:xfrm>
            <a:off x="1986280" y="5877560"/>
            <a:ext cx="5929630" cy="829945"/>
          </a:xfrm>
          <a:prstGeom prst="rect">
            <a:avLst/>
          </a:prstGeom>
          <a:noFill/>
        </p:spPr>
        <p:txBody>
          <a:bodyPr wrap="square" rtlCol="0" anchor="t">
            <a:spAutoFit/>
          </a:bodyPr>
          <a:lstStyle/>
          <a:p>
            <a:pPr algn="l"/>
            <a:r>
              <a:rPr lang="zh-CN" altLang="en-US" sz="2400" b="1">
                <a:solidFill>
                  <a:srgbClr val="000000"/>
                </a:solidFill>
                <a:ea typeface="宋体" panose="02010600030101010101" pitchFamily="2" charset="-122"/>
                <a:sym typeface="+mn-ea"/>
              </a:rPr>
              <a:t>一小：</a:t>
            </a:r>
            <a:r>
              <a:rPr lang="en-US" altLang="zh-CN" sz="2400" b="1">
                <a:solidFill>
                  <a:srgbClr val="000000"/>
                </a:solidFill>
                <a:ea typeface="宋体" panose="02010600030101010101" pitchFamily="2" charset="-122"/>
                <a:sym typeface="+mn-ea"/>
              </a:rPr>
              <a:t>子类返回值类型应该更小或者相等</a:t>
            </a:r>
          </a:p>
          <a:p>
            <a:pPr algn="l"/>
            <a:endParaRPr lang="zh-CN" altLang="en-US" sz="2400">
              <a:effectLst>
                <a:outerShdw blurRad="38100" dist="19050" dir="2700000" algn="tl" rotWithShape="0">
                  <a:schemeClr val="dk1">
                    <a:alpha val="40000"/>
                  </a:schemeClr>
                </a:outerShdw>
              </a:effectLst>
              <a:sym typeface="+mn-ea"/>
            </a:endParaRPr>
          </a:p>
        </p:txBody>
      </p:sp>
      <p:sp>
        <p:nvSpPr>
          <p:cNvPr id="5" name="矩形 4"/>
          <p:cNvSpPr/>
          <p:nvPr/>
        </p:nvSpPr>
        <p:spPr>
          <a:xfrm>
            <a:off x="452755" y="4678045"/>
            <a:ext cx="3415665" cy="482600"/>
          </a:xfrm>
          <a:prstGeom prst="rect">
            <a:avLst/>
          </a:prstGeom>
          <a:noFill/>
          <a:ln w="19050" cap="flat" cmpd="sng">
            <a:solidFill>
              <a:srgbClr val="FF3300"/>
            </a:solidFill>
            <a:prstDash val="solid"/>
            <a:miter/>
            <a:headEnd type="none" w="med" len="med"/>
            <a:tailEnd type="none" w="med" len="med"/>
          </a:ln>
          <a:extLst>
            <a:ext uri="{909E8E84-426E-40DD-AFC4-6F175D3DCCD1}">
              <a14:hiddenFill xmlns:a14="http://schemas.microsoft.com/office/drawing/2010/main">
                <a:solidFill>
                  <a:srgbClr val="FF0000"/>
                </a:solidFill>
              </a14:hiddenFill>
            </a:ext>
          </a:extLst>
        </p:spPr>
        <p:txBody>
          <a:bodyPr/>
          <a:lstStyle/>
          <a:p>
            <a:endParaRPr lang="zh-CN" altLang="en-US"/>
          </a:p>
        </p:txBody>
      </p:sp>
      <p:sp>
        <p:nvSpPr>
          <p:cNvPr id="3" name="矩形 2"/>
          <p:cNvSpPr/>
          <p:nvPr/>
        </p:nvSpPr>
        <p:spPr>
          <a:xfrm>
            <a:off x="485775" y="4036695"/>
            <a:ext cx="3415665" cy="482600"/>
          </a:xfrm>
          <a:prstGeom prst="rect">
            <a:avLst/>
          </a:prstGeom>
          <a:noFill/>
          <a:ln w="19050" cap="flat" cmpd="sng">
            <a:solidFill>
              <a:srgbClr val="00B050"/>
            </a:solidFill>
            <a:prstDash val="solid"/>
            <a:miter/>
            <a:headEnd type="none" w="med" len="med"/>
            <a:tailEnd type="none" w="med" len="med"/>
          </a:ln>
          <a:extLst>
            <a:ext uri="{909E8E84-426E-40DD-AFC4-6F175D3DCCD1}">
              <a14:hiddenFill xmlns:a14="http://schemas.microsoft.com/office/drawing/2010/main">
                <a:solidFill>
                  <a:srgbClr val="FF0000"/>
                </a:solidFill>
              </a14:hiddenFill>
            </a:ext>
          </a:extLst>
        </p:spPr>
        <p:txBody>
          <a:bodyPr/>
          <a:lstStyle/>
          <a:p>
            <a:endParaRPr lang="zh-CN" altLang="en-US"/>
          </a:p>
        </p:txBody>
      </p:sp>
      <p:sp>
        <p:nvSpPr>
          <p:cNvPr id="7" name="圆角矩形 6"/>
          <p:cNvSpPr/>
          <p:nvPr/>
        </p:nvSpPr>
        <p:spPr>
          <a:xfrm>
            <a:off x="4543425" y="1151255"/>
            <a:ext cx="4387850" cy="1039794"/>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sz="2400" b="1" dirty="0">
                <a:ea typeface="黑体" panose="02010609060101010101" pitchFamily="2" charset="-122"/>
                <a:sym typeface="+mn-ea"/>
              </a:rPr>
              <a:t>class FuLei{}</a:t>
            </a:r>
          </a:p>
          <a:p>
            <a:pPr algn="l" defTabSz="444500">
              <a:spcBef>
                <a:spcPct val="50000"/>
              </a:spcBef>
            </a:pPr>
            <a:r>
              <a:rPr lang="zh-CN" altLang="en-US" sz="2400" b="1" dirty="0">
                <a:ea typeface="黑体" panose="02010609060101010101" pitchFamily="2" charset="-122"/>
                <a:sym typeface="+mn-ea"/>
              </a:rPr>
              <a:t>class ZiLei extends FuLei{}</a:t>
            </a:r>
          </a:p>
        </p:txBody>
      </p:sp>
      <p:sp>
        <p:nvSpPr>
          <p:cNvPr id="8" name="圆角矩形 7"/>
          <p:cNvSpPr/>
          <p:nvPr/>
        </p:nvSpPr>
        <p:spPr>
          <a:xfrm>
            <a:off x="4543425" y="3458845"/>
            <a:ext cx="4387850" cy="2232195"/>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sz="2400" b="1" dirty="0">
                <a:latin typeface="Arial" panose="020B0604020202020204" pitchFamily="34" charset="0"/>
                <a:ea typeface="黑体" panose="02010609060101010101" pitchFamily="2" charset="-122"/>
              </a:rPr>
              <a:t>class </a:t>
            </a:r>
            <a:r>
              <a:rPr lang="en-US" altLang="zh-CN" sz="2400" b="1" dirty="0">
                <a:latin typeface="Arial" panose="020B0604020202020204" pitchFamily="34" charset="0"/>
                <a:ea typeface="黑体" panose="02010609060101010101" pitchFamily="2" charset="-122"/>
              </a:rPr>
              <a:t>C</a:t>
            </a:r>
            <a:r>
              <a:rPr lang="zh-CN" altLang="en-US" sz="2400" b="1" dirty="0">
                <a:latin typeface="Arial" panose="020B0604020202020204" pitchFamily="34" charset="0"/>
                <a:ea typeface="黑体" panose="02010609060101010101" pitchFamily="2" charset="-122"/>
              </a:rPr>
              <a:t> extends A{</a:t>
            </a:r>
          </a:p>
          <a:p>
            <a:pPr algn="l" defTabSz="444500">
              <a:spcBef>
                <a:spcPct val="50000"/>
              </a:spcBef>
            </a:pPr>
            <a:r>
              <a:rPr lang="zh-CN" altLang="en-US" sz="2400" b="1" dirty="0">
                <a:latin typeface="Arial" panose="020B0604020202020204" pitchFamily="34" charset="0"/>
                <a:ea typeface="黑体" panose="02010609060101010101" pitchFamily="2" charset="-122"/>
              </a:rPr>
              <a:t>	</a:t>
            </a:r>
            <a:r>
              <a:rPr lang="zh-CN" altLang="en-US" sz="2400" b="1" dirty="0">
                <a:ea typeface="黑体" panose="02010609060101010101" pitchFamily="2" charset="-122"/>
                <a:sym typeface="+mn-ea"/>
              </a:rPr>
              <a:t>ZiLei   </a:t>
            </a:r>
            <a:r>
              <a:rPr lang="zh-CN" altLang="en-US" sz="2400" b="1" dirty="0">
                <a:latin typeface="Arial" panose="020B0604020202020204" pitchFamily="34" charset="0"/>
                <a:ea typeface="黑体" panose="02010609060101010101" pitchFamily="2" charset="-122"/>
              </a:rPr>
              <a:t>f1(){return null;}</a:t>
            </a:r>
          </a:p>
          <a:p>
            <a:pPr algn="l" defTabSz="444500">
              <a:spcBef>
                <a:spcPct val="50000"/>
              </a:spcBef>
            </a:pPr>
            <a:r>
              <a:rPr lang="zh-CN" altLang="en-US" sz="2400" b="1" dirty="0">
                <a:latin typeface="Arial" panose="020B0604020202020204" pitchFamily="34" charset="0"/>
                <a:ea typeface="黑体" panose="02010609060101010101" pitchFamily="2" charset="-122"/>
              </a:rPr>
              <a:t>	</a:t>
            </a:r>
            <a:r>
              <a:rPr lang="zh-CN" altLang="en-US" sz="2400" b="1" dirty="0">
                <a:ea typeface="黑体" panose="02010609060101010101" pitchFamily="2" charset="-122"/>
                <a:sym typeface="+mn-ea"/>
              </a:rPr>
              <a:t>ZiLei   </a:t>
            </a:r>
            <a:r>
              <a:rPr lang="zh-CN" altLang="en-US" sz="2400" b="1" dirty="0">
                <a:latin typeface="Arial" panose="020B0604020202020204" pitchFamily="34" charset="0"/>
                <a:ea typeface="黑体" panose="02010609060101010101" pitchFamily="2" charset="-122"/>
              </a:rPr>
              <a:t>f2(){return null;}</a:t>
            </a:r>
          </a:p>
          <a:p>
            <a:pPr algn="l" defTabSz="444500">
              <a:spcBef>
                <a:spcPct val="50000"/>
              </a:spcBef>
            </a:pPr>
            <a:r>
              <a:rPr lang="en-US" altLang="zh-CN" sz="2400" b="1" dirty="0">
                <a:latin typeface="Arial" panose="020B0604020202020204" pitchFamily="34" charset="0"/>
                <a:ea typeface="黑体" panose="02010609060101010101" pitchFamily="2" charset="-122"/>
              </a:rPr>
              <a:t>}</a:t>
            </a:r>
          </a:p>
        </p:txBody>
      </p:sp>
      <p:sp>
        <p:nvSpPr>
          <p:cNvPr id="9" name="矩形 8"/>
          <p:cNvSpPr/>
          <p:nvPr/>
        </p:nvSpPr>
        <p:spPr>
          <a:xfrm>
            <a:off x="5127625" y="4036695"/>
            <a:ext cx="3415665" cy="482600"/>
          </a:xfrm>
          <a:prstGeom prst="rect">
            <a:avLst/>
          </a:prstGeom>
          <a:noFill/>
          <a:ln w="19050" cap="flat" cmpd="sng">
            <a:solidFill>
              <a:srgbClr val="00B050"/>
            </a:solidFill>
            <a:prstDash val="solid"/>
            <a:miter/>
            <a:headEnd type="none" w="med" len="med"/>
            <a:tailEnd type="none" w="med" len="med"/>
          </a:ln>
          <a:extLst>
            <a:ext uri="{909E8E84-426E-40DD-AFC4-6F175D3DCCD1}">
              <a14:hiddenFill xmlns:a14="http://schemas.microsoft.com/office/drawing/2010/main">
                <a:solidFill>
                  <a:srgbClr val="FF0000"/>
                </a:solidFill>
              </a14:hiddenFill>
            </a:ext>
          </a:extLst>
        </p:spPr>
        <p:txBody>
          <a:bodyPr/>
          <a:lstStyle/>
          <a:p>
            <a:endParaRPr lang="zh-CN" altLang="en-US"/>
          </a:p>
        </p:txBody>
      </p:sp>
      <p:sp>
        <p:nvSpPr>
          <p:cNvPr id="10" name="矩形 9"/>
          <p:cNvSpPr/>
          <p:nvPr/>
        </p:nvSpPr>
        <p:spPr>
          <a:xfrm>
            <a:off x="5127625" y="4519295"/>
            <a:ext cx="3415665" cy="482600"/>
          </a:xfrm>
          <a:prstGeom prst="rect">
            <a:avLst/>
          </a:prstGeom>
          <a:noFill/>
          <a:ln w="19050" cap="flat" cmpd="sng">
            <a:solidFill>
              <a:srgbClr val="00B050"/>
            </a:solidFill>
            <a:prstDash val="solid"/>
            <a:miter/>
            <a:headEnd type="none" w="med" len="med"/>
            <a:tailEnd type="none" w="med" len="med"/>
          </a:ln>
          <a:extLst>
            <a:ext uri="{909E8E84-426E-40DD-AFC4-6F175D3DCCD1}">
              <a14:hiddenFill xmlns:a14="http://schemas.microsoft.com/office/drawing/2010/main">
                <a:solidFill>
                  <a:srgbClr val="FF0000"/>
                </a:solidFill>
              </a14:hiddenFill>
            </a:ext>
          </a:extLst>
        </p:spPr>
        <p:txBody>
          <a:bodyPr/>
          <a:lstStyle/>
          <a:p>
            <a:endParaRPr lang="zh-CN" altLang="en-US"/>
          </a:p>
        </p:txBody>
      </p:sp>
    </p:spTree>
    <p:extLst>
      <p:ext uri="{BB962C8B-B14F-4D97-AF65-F5344CB8AC3E}">
        <p14:creationId xmlns:p14="http://schemas.microsoft.com/office/powerpoint/2010/main" val="308727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6"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Horizontal)">
                                      <p:cBhvr>
                                        <p:cTn id="10" dur="500"/>
                                        <p:tgtEl>
                                          <p:spTgt spid="5"/>
                                        </p:tgtEl>
                                      </p:cBhvr>
                                    </p:animEffect>
                                  </p:childTnLst>
                                </p:cTn>
                              </p:par>
                              <p:par>
                                <p:cTn id="11" presetID="16" presetClass="entr" presetSubtype="26"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arn(inHorizontal)">
                                      <p:cBhvr>
                                        <p:cTn id="13" dur="500"/>
                                        <p:tgtEl>
                                          <p:spTgt spid="3"/>
                                        </p:tgtEl>
                                      </p:cBhvr>
                                    </p:animEffect>
                                  </p:childTnLst>
                                </p:cTn>
                              </p:par>
                              <p:par>
                                <p:cTn id="14" presetID="16" presetClass="entr" presetSubtype="2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Horizontal)">
                                      <p:cBhvr>
                                        <p:cTn id="16" dur="500"/>
                                        <p:tgtEl>
                                          <p:spTgt spid="9"/>
                                        </p:tgtEl>
                                      </p:cBhvr>
                                    </p:animEffect>
                                  </p:childTnLst>
                                </p:cTn>
                              </p:par>
                              <p:par>
                                <p:cTn id="17" presetID="16" presetClass="entr" presetSubtype="26"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Horizont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15060" y="2966085"/>
            <a:ext cx="5842635" cy="368300"/>
          </a:xfrm>
          <a:prstGeom prst="rect">
            <a:avLst/>
          </a:prstGeom>
          <a:noFill/>
        </p:spPr>
        <p:txBody>
          <a:bodyPr wrap="square" rtlCol="0" anchor="t">
            <a:spAutoFit/>
          </a:bodyPr>
          <a:lstStyle/>
          <a:p>
            <a:endParaRPr lang="zh-CN" altLang="en-US"/>
          </a:p>
        </p:txBody>
      </p:sp>
      <p:sp>
        <p:nvSpPr>
          <p:cNvPr id="47133" name="圆角矩形 47132"/>
          <p:cNvSpPr/>
          <p:nvPr/>
        </p:nvSpPr>
        <p:spPr>
          <a:xfrm>
            <a:off x="318770" y="1151890"/>
            <a:ext cx="8515350" cy="4732655"/>
          </a:xfrm>
          <a:prstGeom prst="roundRect">
            <a:avLst>
              <a:gd name="adj" fmla="val 16667"/>
            </a:avLst>
          </a:prstGeom>
          <a:gradFill rotWithShape="1">
            <a:gsLst>
              <a:gs pos="0">
                <a:srgbClr val="FFCC00"/>
              </a:gs>
              <a:gs pos="100000">
                <a:srgbClr val="FFFFFF"/>
              </a:gs>
            </a:gsLst>
            <a:path path="rect">
              <a:fillToRect r="100000" b="100000"/>
            </a:path>
            <a:tileRect/>
          </a:gradFill>
          <a:ln w="6350" cap="flat" cmpd="sng">
            <a:solidFill>
              <a:srgbClr val="808000"/>
            </a:solidFill>
            <a:prstDash val="solid"/>
            <a:headEnd type="none" w="med" len="med"/>
            <a:tailEnd type="none" w="med" len="med"/>
          </a:ln>
          <a:effectLst>
            <a:outerShdw dist="63500" dir="2212193" algn="ctr" rotWithShape="0">
              <a:schemeClr val="bg2">
                <a:alpha val="50000"/>
              </a:schemeClr>
            </a:outerShdw>
          </a:effectLst>
        </p:spPr>
        <p:txBody>
          <a:bodyPr anchor="ctr"/>
          <a:lstStyle/>
          <a:p>
            <a:pPr marL="342900" indent="-342900" algn="l">
              <a:lnSpc>
                <a:spcPct val="100000"/>
              </a:lnSpc>
              <a:buClr>
                <a:srgbClr val="339966"/>
              </a:buClr>
              <a:buFont typeface="Wingdings" panose="05000000000000000000" pitchFamily="2" charset="2"/>
            </a:pPr>
            <a:r>
              <a:rPr lang="zh-CN" altLang="en-US" sz="2800" b="1">
                <a:sym typeface="+mn-ea"/>
              </a:rPr>
              <a:t>(1)方法重载是</a:t>
            </a:r>
            <a:r>
              <a:rPr lang="zh-CN" altLang="en-US" sz="2800" b="1">
                <a:solidFill>
                  <a:srgbClr val="FF0000"/>
                </a:solidFill>
                <a:sym typeface="+mn-ea"/>
              </a:rPr>
              <a:t>一个类中定义了多个方法名</a:t>
            </a:r>
            <a:r>
              <a:rPr lang="zh-CN" altLang="en-US" sz="2800" b="1">
                <a:sym typeface="+mn-ea"/>
              </a:rPr>
              <a:t>相同,而他们的参数的数量不同或数量相同而类型和次序不同,则称为方法的重载(Overloading)。</a:t>
            </a:r>
            <a:endParaRPr lang="zh-CN" altLang="en-US" sz="2800" b="1"/>
          </a:p>
          <a:p>
            <a:pPr marL="342900" indent="-342900" algn="l">
              <a:lnSpc>
                <a:spcPct val="100000"/>
              </a:lnSpc>
              <a:buClr>
                <a:srgbClr val="339966"/>
              </a:buClr>
              <a:buFont typeface="Wingdings" panose="05000000000000000000" pitchFamily="2" charset="2"/>
            </a:pPr>
            <a:r>
              <a:rPr lang="zh-CN" altLang="en-US" sz="2800" b="1">
                <a:sym typeface="+mn-ea"/>
              </a:rPr>
              <a:t>(2)方法重写是</a:t>
            </a:r>
            <a:r>
              <a:rPr lang="zh-CN" altLang="en-US" sz="2800" b="1">
                <a:solidFill>
                  <a:srgbClr val="FF0000"/>
                </a:solidFill>
                <a:sym typeface="+mn-ea"/>
              </a:rPr>
              <a:t>在子类存在方法与父类的方法的名字相同,而且参数的个数与类型一样,</a:t>
            </a:r>
            <a:r>
              <a:rPr lang="zh-CN" altLang="en-US" sz="2800" b="1">
                <a:sym typeface="+mn-ea"/>
              </a:rPr>
              <a:t>返回值也一样的方法,就称为重写(Overriding)。</a:t>
            </a:r>
            <a:endParaRPr lang="zh-CN" altLang="en-US" sz="2800" b="1"/>
          </a:p>
          <a:p>
            <a:pPr marL="342900" indent="-342900" algn="l">
              <a:lnSpc>
                <a:spcPct val="100000"/>
              </a:lnSpc>
              <a:buClr>
                <a:srgbClr val="339966"/>
              </a:buClr>
              <a:buFont typeface="Wingdings" panose="05000000000000000000" pitchFamily="2" charset="2"/>
            </a:pPr>
            <a:r>
              <a:rPr lang="zh-CN" altLang="en-US" sz="2800" b="1">
                <a:sym typeface="+mn-ea"/>
              </a:rPr>
              <a:t>(3)方法重载是一个类的多态性表现,而方法重写是子类与父类的一种多态性表现。</a:t>
            </a:r>
            <a:endParaRPr lang="en-US" altLang="zh-CN" sz="2800" b="1" dirty="0">
              <a:solidFill>
                <a:srgbClr val="FF0000"/>
              </a:solidFill>
              <a:latin typeface="Arial" panose="020B0604020202020204" pitchFamily="34" charset="0"/>
              <a:ea typeface="黑体" panose="02010609060101010101" pitchFamily="2" charset="-122"/>
            </a:endParaRPr>
          </a:p>
        </p:txBody>
      </p:sp>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重写与重载</a:t>
            </a:r>
          </a:p>
        </p:txBody>
      </p:sp>
    </p:spTree>
    <p:extLst>
      <p:ext uri="{BB962C8B-B14F-4D97-AF65-F5344CB8AC3E}">
        <p14:creationId xmlns:p14="http://schemas.microsoft.com/office/powerpoint/2010/main" val="744076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7133"/>
                                        </p:tgtEl>
                                        <p:attrNameLst>
                                          <p:attrName>style.visibility</p:attrName>
                                        </p:attrNameLst>
                                      </p:cBhvr>
                                      <p:to>
                                        <p:strVal val="visible"/>
                                      </p:to>
                                    </p:set>
                                    <p:anim calcmode="lin" valueType="num">
                                      <p:cBhvr>
                                        <p:cTn id="7" dur="1000" fill="hold"/>
                                        <p:tgtEl>
                                          <p:spTgt spid="47133"/>
                                        </p:tgtEl>
                                        <p:attrNameLst>
                                          <p:attrName>ppt_w</p:attrName>
                                        </p:attrNameLst>
                                      </p:cBhvr>
                                      <p:tavLst>
                                        <p:tav tm="0">
                                          <p:val>
                                            <p:fltVal val="0"/>
                                          </p:val>
                                        </p:tav>
                                        <p:tav tm="100000">
                                          <p:val>
                                            <p:strVal val="#ppt_w"/>
                                          </p:val>
                                        </p:tav>
                                      </p:tavLst>
                                    </p:anim>
                                    <p:anim calcmode="lin" valueType="num">
                                      <p:cBhvr>
                                        <p:cTn id="8" dur="1000" fill="hold"/>
                                        <p:tgtEl>
                                          <p:spTgt spid="47133"/>
                                        </p:tgtEl>
                                        <p:attrNameLst>
                                          <p:attrName>ppt_h</p:attrName>
                                        </p:attrNameLst>
                                      </p:cBhvr>
                                      <p:tavLst>
                                        <p:tav tm="0">
                                          <p:val>
                                            <p:fltVal val="0"/>
                                          </p:val>
                                        </p:tav>
                                        <p:tav tm="100000">
                                          <p:val>
                                            <p:strVal val="#ppt_h"/>
                                          </p:val>
                                        </p:tav>
                                      </p:tavLst>
                                    </p:anim>
                                    <p:animEffect transition="in" filter="fade">
                                      <p:cBhvr>
                                        <p:cTn id="9" dur="1000"/>
                                        <p:tgtEl>
                                          <p:spTgt spid="47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33"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15060" y="2966085"/>
            <a:ext cx="5842635" cy="368300"/>
          </a:xfrm>
          <a:prstGeom prst="rect">
            <a:avLst/>
          </a:prstGeom>
          <a:noFill/>
        </p:spPr>
        <p:txBody>
          <a:bodyPr wrap="square" rtlCol="0" anchor="t">
            <a:spAutoFit/>
          </a:bodyPr>
          <a:lstStyle/>
          <a:p>
            <a:endParaRPr lang="zh-CN" altLang="en-US"/>
          </a:p>
        </p:txBody>
      </p:sp>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重写与重载</a:t>
            </a:r>
          </a:p>
        </p:txBody>
      </p:sp>
      <p:pic>
        <p:nvPicPr>
          <p:cNvPr id="2" name="图片 1"/>
          <p:cNvPicPr>
            <a:picLocks noChangeAspect="1"/>
          </p:cNvPicPr>
          <p:nvPr>
            <p:custDataLst>
              <p:tags r:id="rId1"/>
            </p:custDataLst>
          </p:nvPr>
        </p:nvPicPr>
        <p:blipFill>
          <a:blip r:embed="rId3"/>
          <a:stretch>
            <a:fillRect/>
          </a:stretch>
        </p:blipFill>
        <p:spPr>
          <a:xfrm>
            <a:off x="135890" y="1090930"/>
            <a:ext cx="8871585" cy="5557520"/>
          </a:xfrm>
          <a:prstGeom prst="rect">
            <a:avLst/>
          </a:prstGeom>
        </p:spPr>
      </p:pic>
    </p:spTree>
    <p:extLst>
      <p:ext uri="{BB962C8B-B14F-4D97-AF65-F5344CB8AC3E}">
        <p14:creationId xmlns:p14="http://schemas.microsoft.com/office/powerpoint/2010/main" val="18631449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33" name="圆角矩形 47132"/>
          <p:cNvSpPr/>
          <p:nvPr/>
        </p:nvSpPr>
        <p:spPr>
          <a:xfrm>
            <a:off x="314325" y="1320800"/>
            <a:ext cx="8515350" cy="4732655"/>
          </a:xfrm>
          <a:prstGeom prst="roundRect">
            <a:avLst>
              <a:gd name="adj" fmla="val 16667"/>
            </a:avLst>
          </a:prstGeom>
          <a:gradFill rotWithShape="1">
            <a:gsLst>
              <a:gs pos="0">
                <a:srgbClr val="FFCC00"/>
              </a:gs>
              <a:gs pos="100000">
                <a:srgbClr val="FFFFFF"/>
              </a:gs>
            </a:gsLst>
            <a:path path="rect">
              <a:fillToRect r="100000" b="100000"/>
            </a:path>
            <a:tileRect/>
          </a:gradFill>
          <a:ln w="6350" cap="flat" cmpd="sng">
            <a:solidFill>
              <a:srgbClr val="808000"/>
            </a:solidFill>
            <a:prstDash val="solid"/>
            <a:headEnd type="none" w="med" len="med"/>
            <a:tailEnd type="none" w="med" len="med"/>
          </a:ln>
          <a:effectLst>
            <a:outerShdw dist="63500" dir="2212193" algn="ctr" rotWithShape="0">
              <a:schemeClr val="bg2">
                <a:alpha val="50000"/>
              </a:schemeClr>
            </a:outerShdw>
          </a:effectLst>
        </p:spPr>
        <p:txBody>
          <a:bodyPr anchor="ctr"/>
          <a:lstStyle/>
          <a:p>
            <a:pPr algn="l"/>
            <a:r>
              <a:rPr lang="zh-CN" altLang="en-US" sz="2800">
                <a:effectLst>
                  <a:outerShdw blurRad="38100" dist="19050" dir="2700000" algn="tl" rotWithShape="0">
                    <a:schemeClr val="dk1">
                      <a:alpha val="40000"/>
                    </a:schemeClr>
                  </a:outerShdw>
                </a:effectLst>
                <a:sym typeface="+mn-ea"/>
              </a:rPr>
              <a:t>因子类会隐藏父类的属性和重写父类的方法，那么在继承中，是如何调用：</a:t>
            </a:r>
          </a:p>
          <a:p>
            <a:pPr algn="l"/>
            <a:endParaRPr lang="zh-CN" altLang="en-US" sz="2800">
              <a:solidFill>
                <a:schemeClr val="tx1"/>
              </a:solidFill>
              <a:effectLst>
                <a:outerShdw blurRad="38100" dist="19050" dir="2700000" algn="tl" rotWithShape="0">
                  <a:schemeClr val="dk1">
                    <a:alpha val="40000"/>
                  </a:schemeClr>
                </a:outerShdw>
              </a:effectLst>
            </a:endParaRPr>
          </a:p>
          <a:p>
            <a:pPr algn="l"/>
            <a:r>
              <a:rPr lang="zh-CN" altLang="en-US" sz="2800">
                <a:solidFill>
                  <a:srgbClr val="FF0000"/>
                </a:solidFill>
                <a:effectLst>
                  <a:outerShdw blurRad="38100" dist="19050" dir="2700000" algn="tl" rotWithShape="0">
                    <a:schemeClr val="dk1">
                      <a:alpha val="40000"/>
                    </a:schemeClr>
                  </a:outerShdw>
                </a:effectLst>
                <a:sym typeface="+mn-ea"/>
              </a:rPr>
              <a:t>先去子类找，能找到就使用</a:t>
            </a:r>
            <a:endParaRPr lang="zh-CN" altLang="en-US" sz="2800">
              <a:solidFill>
                <a:srgbClr val="FF0000"/>
              </a:solidFill>
              <a:effectLst>
                <a:outerShdw blurRad="38100" dist="19050" dir="2700000" algn="tl" rotWithShape="0">
                  <a:schemeClr val="dk1">
                    <a:alpha val="40000"/>
                  </a:schemeClr>
                </a:outerShdw>
              </a:effectLst>
            </a:endParaRPr>
          </a:p>
          <a:p>
            <a:pPr algn="l"/>
            <a:r>
              <a:rPr lang="zh-CN" altLang="en-US" sz="2800">
                <a:solidFill>
                  <a:srgbClr val="FF0000"/>
                </a:solidFill>
                <a:effectLst>
                  <a:outerShdw blurRad="38100" dist="19050" dir="2700000" algn="tl" rotWithShape="0">
                    <a:schemeClr val="dk1">
                      <a:alpha val="40000"/>
                    </a:schemeClr>
                  </a:outerShdw>
                </a:effectLst>
                <a:sym typeface="+mn-ea"/>
              </a:rPr>
              <a:t>如果找不到，去父类中找</a:t>
            </a:r>
            <a:endParaRPr lang="zh-CN" altLang="en-US" sz="2800">
              <a:solidFill>
                <a:srgbClr val="FF0000"/>
              </a:solidFill>
              <a:effectLst>
                <a:outerShdw blurRad="38100" dist="19050" dir="2700000" algn="tl" rotWithShape="0">
                  <a:schemeClr val="dk1">
                    <a:alpha val="40000"/>
                  </a:schemeClr>
                </a:outerShdw>
              </a:effectLst>
            </a:endParaRPr>
          </a:p>
          <a:p>
            <a:pPr algn="l"/>
            <a:r>
              <a:rPr lang="zh-CN" altLang="en-US" sz="2800">
                <a:solidFill>
                  <a:srgbClr val="FF0000"/>
                </a:solidFill>
                <a:effectLst>
                  <a:outerShdw blurRad="38100" dist="19050" dir="2700000" algn="tl" rotWithShape="0">
                    <a:schemeClr val="dk1">
                      <a:alpha val="40000"/>
                    </a:schemeClr>
                  </a:outerShdw>
                </a:effectLst>
                <a:sym typeface="+mn-ea"/>
              </a:rPr>
              <a:t>如果父类也找不到，就去父类的父类找</a:t>
            </a:r>
            <a:r>
              <a:rPr lang="en-US" altLang="zh-CN" sz="2800">
                <a:solidFill>
                  <a:srgbClr val="FF0000"/>
                </a:solidFill>
                <a:effectLst>
                  <a:outerShdw blurRad="38100" dist="19050" dir="2700000" algn="tl" rotWithShape="0">
                    <a:schemeClr val="dk1">
                      <a:alpha val="40000"/>
                    </a:schemeClr>
                  </a:outerShdw>
                </a:effectLst>
                <a:sym typeface="+mn-ea"/>
              </a:rPr>
              <a:t>.........</a:t>
            </a:r>
            <a:r>
              <a:rPr lang="zh-CN" altLang="en-US" sz="2800">
                <a:solidFill>
                  <a:srgbClr val="FF0000"/>
                </a:solidFill>
                <a:effectLst>
                  <a:outerShdw blurRad="38100" dist="19050" dir="2700000" algn="tl" rotWithShape="0">
                    <a:schemeClr val="dk1">
                      <a:alpha val="40000"/>
                    </a:schemeClr>
                  </a:outerShdw>
                </a:effectLst>
                <a:sym typeface="+mn-ea"/>
              </a:rPr>
              <a:t>。</a:t>
            </a:r>
            <a:endParaRPr lang="zh-CN" altLang="en-US" sz="2800">
              <a:solidFill>
                <a:srgbClr val="FF0000"/>
              </a:solidFill>
              <a:effectLst>
                <a:outerShdw blurRad="38100" dist="19050" dir="2700000" algn="tl" rotWithShape="0">
                  <a:schemeClr val="dk1">
                    <a:alpha val="40000"/>
                  </a:schemeClr>
                </a:outerShdw>
              </a:effectLst>
            </a:endParaRPr>
          </a:p>
          <a:p>
            <a:pPr algn="l"/>
            <a:r>
              <a:rPr lang="zh-CN" altLang="en-US" sz="2800">
                <a:solidFill>
                  <a:srgbClr val="FF0000"/>
                </a:solidFill>
                <a:effectLst>
                  <a:outerShdw blurRad="38100" dist="19050" dir="2700000" algn="tl" rotWithShape="0">
                    <a:schemeClr val="dk1">
                      <a:alpha val="40000"/>
                    </a:schemeClr>
                  </a:outerShdw>
                </a:effectLst>
                <a:sym typeface="+mn-ea"/>
              </a:rPr>
              <a:t>如果继承树上都找不到，就会报错。</a:t>
            </a:r>
            <a:endParaRPr lang="zh-CN" altLang="en-US" sz="2800" b="1" dirty="0">
              <a:solidFill>
                <a:srgbClr val="FF0000"/>
              </a:solidFill>
              <a:effectLst>
                <a:outerShdw blurRad="38100" dist="19050" dir="2700000" algn="tl" rotWithShape="0">
                  <a:schemeClr val="dk1">
                    <a:alpha val="40000"/>
                  </a:schemeClr>
                </a:outerShdw>
              </a:effectLst>
              <a:latin typeface="Arial" panose="020B0604020202020204" pitchFamily="34" charset="0"/>
              <a:ea typeface="黑体" panose="02010609060101010101" pitchFamily="2" charset="-122"/>
              <a:sym typeface="+mn-ea"/>
            </a:endParaRPr>
          </a:p>
        </p:txBody>
      </p:sp>
    </p:spTree>
    <p:extLst>
      <p:ext uri="{BB962C8B-B14F-4D97-AF65-F5344CB8AC3E}">
        <p14:creationId xmlns:p14="http://schemas.microsoft.com/office/powerpoint/2010/main" val="326575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7133"/>
                                        </p:tgtEl>
                                        <p:attrNameLst>
                                          <p:attrName>style.visibility</p:attrName>
                                        </p:attrNameLst>
                                      </p:cBhvr>
                                      <p:to>
                                        <p:strVal val="visible"/>
                                      </p:to>
                                    </p:set>
                                    <p:anim calcmode="lin" valueType="num">
                                      <p:cBhvr>
                                        <p:cTn id="7" dur="1000" fill="hold"/>
                                        <p:tgtEl>
                                          <p:spTgt spid="47133"/>
                                        </p:tgtEl>
                                        <p:attrNameLst>
                                          <p:attrName>ppt_w</p:attrName>
                                        </p:attrNameLst>
                                      </p:cBhvr>
                                      <p:tavLst>
                                        <p:tav tm="0">
                                          <p:val>
                                            <p:fltVal val="0"/>
                                          </p:val>
                                        </p:tav>
                                        <p:tav tm="100000">
                                          <p:val>
                                            <p:strVal val="#ppt_w"/>
                                          </p:val>
                                        </p:tav>
                                      </p:tavLst>
                                    </p:anim>
                                    <p:anim calcmode="lin" valueType="num">
                                      <p:cBhvr>
                                        <p:cTn id="8" dur="1000" fill="hold"/>
                                        <p:tgtEl>
                                          <p:spTgt spid="47133"/>
                                        </p:tgtEl>
                                        <p:attrNameLst>
                                          <p:attrName>ppt_h</p:attrName>
                                        </p:attrNameLst>
                                      </p:cBhvr>
                                      <p:tavLst>
                                        <p:tav tm="0">
                                          <p:val>
                                            <p:fltVal val="0"/>
                                          </p:val>
                                        </p:tav>
                                        <p:tav tm="100000">
                                          <p:val>
                                            <p:strVal val="#ppt_h"/>
                                          </p:val>
                                        </p:tav>
                                      </p:tavLst>
                                    </p:anim>
                                    <p:animEffect transition="in" filter="fade">
                                      <p:cBhvr>
                                        <p:cTn id="9" dur="1000"/>
                                        <p:tgtEl>
                                          <p:spTgt spid="47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33"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260" y="204470"/>
            <a:ext cx="8229600" cy="1143000"/>
          </a:xfrm>
        </p:spPr>
        <p:txBody>
          <a:bodyPr/>
          <a:lstStyle/>
          <a:p>
            <a:r>
              <a:rPr lang="en-US" altLang="zh-CN" smtClean="0"/>
              <a:t>Static</a:t>
            </a:r>
            <a:r>
              <a:rPr lang="zh-CN" altLang="en-US" smtClean="0"/>
              <a:t>变量及方法的隐藏和重写</a:t>
            </a:r>
            <a:endParaRPr lang="zh-CN" altLang="en-US"/>
          </a:p>
        </p:txBody>
      </p:sp>
      <p:sp>
        <p:nvSpPr>
          <p:cNvPr id="4" name="文本框 3"/>
          <p:cNvSpPr txBox="1"/>
          <p:nvPr/>
        </p:nvSpPr>
        <p:spPr>
          <a:xfrm>
            <a:off x="0" y="1042035"/>
            <a:ext cx="9016365" cy="1015663"/>
          </a:xfrm>
          <a:prstGeom prst="rect">
            <a:avLst/>
          </a:prstGeom>
          <a:noFill/>
        </p:spPr>
        <p:txBody>
          <a:bodyPr wrap="square" rtlCol="0" anchor="t">
            <a:spAutoFit/>
          </a:bodyPr>
          <a:lstStyle/>
          <a:p>
            <a:pPr algn="l"/>
            <a:r>
              <a:rPr lang="zh-CN" altLang="en-US" sz="2400" b="1" smtClean="0"/>
              <a:t>静态变量可</a:t>
            </a:r>
            <a:r>
              <a:rPr lang="zh-CN" altLang="en-US" sz="2400" b="1"/>
              <a:t>以被</a:t>
            </a:r>
            <a:r>
              <a:rPr lang="zh-CN" altLang="en-US" sz="2400" b="1"/>
              <a:t>隐</a:t>
            </a:r>
            <a:r>
              <a:rPr lang="zh-CN" altLang="en-US" sz="2400" b="1"/>
              <a:t>藏、静态</a:t>
            </a:r>
            <a:r>
              <a:rPr lang="zh-CN" altLang="en-US" sz="2400" b="1"/>
              <a:t>方</a:t>
            </a:r>
            <a:r>
              <a:rPr lang="zh-CN" altLang="en-US" sz="2400" b="1" smtClean="0"/>
              <a:t>法</a:t>
            </a:r>
            <a:r>
              <a:rPr lang="zh-CN" altLang="en-US" sz="2400" b="1"/>
              <a:t>不能被</a:t>
            </a:r>
            <a:r>
              <a:rPr lang="zh-CN" altLang="en-US" sz="2400" b="1"/>
              <a:t>重</a:t>
            </a:r>
            <a:r>
              <a:rPr lang="zh-CN" altLang="en-US" sz="2400" b="1" smtClean="0"/>
              <a:t>写，但可以重写定义</a:t>
            </a:r>
            <a:endParaRPr lang="zh-CN" altLang="en-US" sz="2400" b="1"/>
          </a:p>
          <a:p>
            <a:pPr algn="l"/>
            <a:endParaRPr lang="zh-CN" altLang="en-US"/>
          </a:p>
          <a:p>
            <a:pPr algn="l"/>
            <a:endParaRPr lang="zh-CN" altLang="en-US"/>
          </a:p>
        </p:txBody>
      </p:sp>
      <p:sp>
        <p:nvSpPr>
          <p:cNvPr id="9" name="矩形 8"/>
          <p:cNvSpPr/>
          <p:nvPr/>
        </p:nvSpPr>
        <p:spPr>
          <a:xfrm>
            <a:off x="14355" y="1124744"/>
            <a:ext cx="8518085" cy="720080"/>
          </a:xfrm>
          <a:prstGeom prst="rect">
            <a:avLst/>
          </a:prstGeom>
          <a:noFill/>
          <a:ln w="19050" cap="flat" cmpd="sng">
            <a:solidFill>
              <a:srgbClr val="00B050"/>
            </a:solidFill>
            <a:prstDash val="solid"/>
            <a:miter/>
            <a:headEnd type="none" w="med" len="med"/>
            <a:tailEnd type="none" w="med" len="med"/>
          </a:ln>
          <a:extLst>
            <a:ext uri="{909E8E84-426E-40DD-AFC4-6F175D3DCCD1}">
              <a14:hiddenFill xmlns:a14="http://schemas.microsoft.com/office/drawing/2010/main">
                <a:solidFill>
                  <a:srgbClr val="FF0000"/>
                </a:solidFill>
              </a14:hiddenFill>
            </a:ext>
          </a:extLst>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420888"/>
            <a:ext cx="2876550" cy="2314575"/>
          </a:xfrm>
          <a:prstGeom prst="rect">
            <a:avLst/>
          </a:prstGeom>
          <a:ln>
            <a:solidFill>
              <a:schemeClr val="tx1"/>
            </a:solidFill>
          </a:ln>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3397" y="2481463"/>
            <a:ext cx="2838450" cy="2286000"/>
          </a:xfrm>
          <a:prstGeom prst="rect">
            <a:avLst/>
          </a:prstGeom>
          <a:ln>
            <a:solidFill>
              <a:schemeClr val="tx1"/>
            </a:solidFill>
          </a:ln>
        </p:spPr>
      </p:pic>
    </p:spTree>
    <p:extLst>
      <p:ext uri="{BB962C8B-B14F-4D97-AF65-F5344CB8AC3E}">
        <p14:creationId xmlns:p14="http://schemas.microsoft.com/office/powerpoint/2010/main" val="177107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AutoShape 10"/>
          <p:cNvSpPr/>
          <p:nvPr/>
        </p:nvSpPr>
        <p:spPr>
          <a:xfrm>
            <a:off x="1106170" y="3159125"/>
            <a:ext cx="6931025" cy="735477"/>
          </a:xfrm>
          <a:prstGeom prst="roundRect">
            <a:avLst>
              <a:gd name="adj" fmla="val 6667"/>
            </a:avLst>
          </a:prstGeom>
          <a:gradFill rotWithShape="1">
            <a:gsLst>
              <a:gs pos="0">
                <a:srgbClr val="CCFFFF"/>
              </a:gs>
              <a:gs pos="100000">
                <a:srgbClr val="FFFFFF"/>
              </a:gs>
            </a:gsLst>
            <a:lin ang="5400000" scaled="1"/>
            <a:tileRect/>
          </a:gradFill>
          <a:ln w="9525" cap="flat" cmpd="sng">
            <a:solidFill>
              <a:srgbClr val="008080"/>
            </a:solidFill>
            <a:prstDash val="solid"/>
            <a:round/>
            <a:headEnd type="none" w="med" len="med"/>
            <a:tailEnd type="none" w="med" len="med"/>
          </a:ln>
        </p:spPr>
        <p:txBody>
          <a:bodyPr wrap="square" anchor="t">
            <a:spAutoFit/>
          </a:bodyPr>
          <a:lstStyle/>
          <a:p>
            <a:pPr eaLnBrk="1" hangingPunct="1"/>
            <a:r>
              <a:rPr lang="en-US" altLang="zh-CN" sz="4000" dirty="0">
                <a:sym typeface="+mn-ea"/>
              </a:rPr>
              <a:t>super</a:t>
            </a:r>
            <a:r>
              <a:rPr lang="zh-CN" altLang="en-US" sz="4000" dirty="0">
                <a:sym typeface="+mn-ea"/>
              </a:rPr>
              <a:t>与</a:t>
            </a:r>
            <a:r>
              <a:rPr lang="zh-CN" altLang="en-US" sz="4000">
                <a:sym typeface="+mn-ea"/>
              </a:rPr>
              <a:t>构</a:t>
            </a:r>
            <a:r>
              <a:rPr lang="zh-CN" altLang="en-US" sz="4000" smtClean="0">
                <a:sym typeface="+mn-ea"/>
              </a:rPr>
              <a:t>造方法</a:t>
            </a:r>
            <a:endParaRPr lang="zh-CN" altLang="en-US" sz="4000" b="1">
              <a:latin typeface="+mn-lt"/>
            </a:endParaRPr>
          </a:p>
        </p:txBody>
      </p:sp>
    </p:spTree>
    <p:extLst>
      <p:ext uri="{BB962C8B-B14F-4D97-AF65-F5344CB8AC3E}">
        <p14:creationId xmlns:p14="http://schemas.microsoft.com/office/powerpoint/2010/main" val="17589198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69" name="横卷形 48168"/>
          <p:cNvSpPr/>
          <p:nvPr/>
        </p:nvSpPr>
        <p:spPr>
          <a:xfrm>
            <a:off x="740410" y="1558290"/>
            <a:ext cx="7889240" cy="4089400"/>
          </a:xfrm>
          <a:prstGeom prst="horizontalScroll">
            <a:avLst>
              <a:gd name="adj" fmla="val 12500"/>
            </a:avLst>
          </a:prstGeom>
          <a:gradFill rotWithShape="1">
            <a:gsLst>
              <a:gs pos="0">
                <a:srgbClr val="E2C5FF"/>
              </a:gs>
              <a:gs pos="100000">
                <a:schemeClr val="bg1"/>
              </a:gs>
            </a:gsLst>
            <a:path path="rect">
              <a:fillToRect r="100000" b="100000"/>
            </a:path>
            <a:tileRect/>
          </a:gradFill>
          <a:ln w="9525" cap="flat" cmpd="sng">
            <a:solidFill>
              <a:schemeClr val="tx1"/>
            </a:solidFill>
            <a:prstDash val="solid"/>
            <a:headEnd type="none" w="med" len="med"/>
            <a:tailEnd type="none" w="med" len="med"/>
          </a:ln>
          <a:effectLst>
            <a:outerShdw dist="89803" dir="2699999" algn="ctr" rotWithShape="0">
              <a:schemeClr val="bg2">
                <a:alpha val="50000"/>
              </a:schemeClr>
            </a:outerShdw>
          </a:effectLst>
        </p:spPr>
        <p:txBody>
          <a:bodyPr wrap="none"/>
          <a:lstStyle/>
          <a:p>
            <a:pPr marL="342900" indent="-342900" algn="l">
              <a:buClr>
                <a:srgbClr val="339966"/>
              </a:buClr>
              <a:buFont typeface="Wingdings" panose="05000000000000000000" pitchFamily="2" charset="2"/>
            </a:pPr>
            <a:endParaRPr lang="en-US" altLang="zh-CN" sz="4000" b="1">
              <a:solidFill>
                <a:schemeClr val="tx1"/>
              </a:solidFill>
              <a:effectLst>
                <a:outerShdw blurRad="38100" dist="19050" dir="2700000" algn="tl" rotWithShape="0">
                  <a:schemeClr val="dk1">
                    <a:alpha val="40000"/>
                  </a:schemeClr>
                </a:outerShdw>
              </a:effectLst>
              <a:latin typeface="+mn-lt"/>
              <a:sym typeface="+mn-ea"/>
            </a:endParaRPr>
          </a:p>
          <a:p>
            <a:pPr marL="342900" indent="-342900" algn="l">
              <a:buClr>
                <a:srgbClr val="339966"/>
              </a:buClr>
              <a:buFont typeface="Wingdings" panose="05000000000000000000" pitchFamily="2" charset="2"/>
            </a:pPr>
            <a:r>
              <a:rPr lang="en-US" altLang="zh-CN" sz="4000" b="1">
                <a:solidFill>
                  <a:schemeClr val="tx1"/>
                </a:solidFill>
                <a:effectLst>
                  <a:outerShdw blurRad="38100" dist="19050" dir="2700000" algn="tl" rotWithShape="0">
                    <a:schemeClr val="dk1">
                      <a:alpha val="40000"/>
                    </a:schemeClr>
                  </a:outerShdw>
                </a:effectLst>
                <a:latin typeface="+mn-lt"/>
                <a:sym typeface="+mn-ea"/>
              </a:rPr>
              <a:t>Java</a:t>
            </a:r>
            <a:r>
              <a:rPr lang="zh-CN" altLang="en-US" sz="4000" b="1">
                <a:solidFill>
                  <a:schemeClr val="tx1"/>
                </a:solidFill>
                <a:effectLst>
                  <a:outerShdw blurRad="38100" dist="19050" dir="2700000" algn="tl" rotWithShape="0">
                    <a:schemeClr val="dk1">
                      <a:alpha val="40000"/>
                    </a:schemeClr>
                  </a:outerShdw>
                </a:effectLst>
                <a:latin typeface="+mn-lt"/>
                <a:sym typeface="+mn-ea"/>
              </a:rPr>
              <a:t>中的继承：子类就是</a:t>
            </a:r>
            <a:r>
              <a:rPr lang="zh-CN" altLang="en-US" sz="4000" b="1">
                <a:solidFill>
                  <a:schemeClr val="accent1"/>
                </a:solidFill>
                <a:effectLst>
                  <a:outerShdw blurRad="38100" dist="25400" dir="5400000" algn="ctr" rotWithShape="0">
                    <a:srgbClr val="6E747A">
                      <a:alpha val="43000"/>
                    </a:srgbClr>
                  </a:outerShdw>
                </a:effectLst>
                <a:latin typeface="+mn-lt"/>
                <a:sym typeface="+mn-ea"/>
              </a:rPr>
              <a:t>享有</a:t>
            </a:r>
            <a:r>
              <a:rPr lang="zh-CN" altLang="en-US" sz="4000" b="1">
                <a:solidFill>
                  <a:schemeClr val="tx1"/>
                </a:solidFill>
                <a:effectLst>
                  <a:outerShdw blurRad="38100" dist="19050" dir="2700000" algn="tl" rotWithShape="0">
                    <a:schemeClr val="dk1">
                      <a:alpha val="40000"/>
                    </a:schemeClr>
                  </a:outerShdw>
                </a:effectLst>
                <a:latin typeface="+mn-lt"/>
                <a:sym typeface="+mn-ea"/>
              </a:rPr>
              <a:t>父</a:t>
            </a:r>
          </a:p>
          <a:p>
            <a:pPr marL="342900" indent="-342900" algn="l">
              <a:buClr>
                <a:srgbClr val="339966"/>
              </a:buClr>
              <a:buFont typeface="Wingdings" panose="05000000000000000000" pitchFamily="2" charset="2"/>
            </a:pPr>
            <a:r>
              <a:rPr lang="zh-CN" altLang="en-US" sz="4000" b="1">
                <a:solidFill>
                  <a:schemeClr val="tx1"/>
                </a:solidFill>
                <a:effectLst>
                  <a:outerShdw blurRad="38100" dist="19050" dir="2700000" algn="tl" rotWithShape="0">
                    <a:schemeClr val="dk1">
                      <a:alpha val="40000"/>
                    </a:schemeClr>
                  </a:outerShdw>
                </a:effectLst>
                <a:latin typeface="+mn-lt"/>
                <a:sym typeface="+mn-ea"/>
              </a:rPr>
              <a:t>类的属性和方法，并且还存在一</a:t>
            </a:r>
          </a:p>
          <a:p>
            <a:pPr marL="342900" indent="-342900" algn="l">
              <a:buClr>
                <a:srgbClr val="339966"/>
              </a:buClr>
              <a:buFont typeface="Wingdings" panose="05000000000000000000" pitchFamily="2" charset="2"/>
            </a:pPr>
            <a:r>
              <a:rPr lang="zh-CN" altLang="en-US" sz="4000" b="1">
                <a:solidFill>
                  <a:schemeClr val="tx1"/>
                </a:solidFill>
                <a:effectLst>
                  <a:outerShdw blurRad="38100" dist="19050" dir="2700000" algn="tl" rotWithShape="0">
                    <a:schemeClr val="dk1">
                      <a:alpha val="40000"/>
                    </a:schemeClr>
                  </a:outerShdw>
                </a:effectLst>
                <a:latin typeface="+mn-lt"/>
                <a:sym typeface="+mn-ea"/>
              </a:rPr>
              <a:t>定的属性和方法的</a:t>
            </a:r>
            <a:r>
              <a:rPr lang="zh-CN" altLang="en-US" sz="4000" b="1">
                <a:solidFill>
                  <a:schemeClr val="accent1"/>
                </a:solidFill>
                <a:effectLst>
                  <a:outerShdw blurRad="38100" dist="25400" dir="5400000" algn="ctr" rotWithShape="0">
                    <a:srgbClr val="6E747A">
                      <a:alpha val="43000"/>
                    </a:srgbClr>
                  </a:outerShdw>
                </a:effectLst>
                <a:latin typeface="+mn-lt"/>
                <a:sym typeface="+mn-ea"/>
              </a:rPr>
              <a:t>扩展</a:t>
            </a:r>
            <a:endParaRPr lang="zh-CN" altLang="en-US" sz="4000" b="1" dirty="0">
              <a:solidFill>
                <a:schemeClr val="accent1"/>
              </a:solidFill>
              <a:effectLst>
                <a:outerShdw blurRad="38100" dist="25400" dir="5400000" algn="ctr" rotWithShape="0">
                  <a:srgbClr val="6E747A">
                    <a:alpha val="43000"/>
                  </a:srgbClr>
                </a:outerShdw>
              </a:effectLst>
              <a:latin typeface="+mn-lt"/>
              <a:ea typeface="黑体" panose="0201060906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48169"/>
                                        </p:tgtEl>
                                        <p:attrNameLst>
                                          <p:attrName>style.visibility</p:attrName>
                                        </p:attrNameLst>
                                      </p:cBhvr>
                                      <p:to>
                                        <p:strVal val="visible"/>
                                      </p:to>
                                    </p:set>
                                    <p:animEffect transition="in" filter="diamond(in)">
                                      <p:cBhvr>
                                        <p:cTn id="7" dur="500"/>
                                        <p:tgtEl>
                                          <p:spTgt spid="48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69"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代码出错？</a:t>
            </a:r>
          </a:p>
        </p:txBody>
      </p:sp>
      <p:sp>
        <p:nvSpPr>
          <p:cNvPr id="488450" name="圆角矩形 488449"/>
          <p:cNvSpPr/>
          <p:nvPr/>
        </p:nvSpPr>
        <p:spPr>
          <a:xfrm>
            <a:off x="71755" y="1062355"/>
            <a:ext cx="4161790" cy="1260660"/>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Phone{</a:t>
            </a:r>
          </a:p>
          <a:p>
            <a:pPr algn="l" defTabSz="444500">
              <a:spcBef>
                <a:spcPct val="50000"/>
              </a:spcBef>
            </a:pPr>
            <a:r>
              <a:rPr lang="en-US" altLang="zh-CN" b="1">
                <a:latin typeface="Arial" panose="020B0604020202020204" pitchFamily="34" charset="0"/>
                <a:ea typeface="宋体" panose="02010600030101010101" pitchFamily="2" charset="-122"/>
              </a:rPr>
              <a:t>String color;</a:t>
            </a:r>
          </a:p>
          <a:p>
            <a:pPr algn="l" defTabSz="444500">
              <a:spcBef>
                <a:spcPct val="50000"/>
              </a:spcBef>
            </a:pPr>
            <a:r>
              <a:rPr lang="en-US" altLang="zh-CN" b="1">
                <a:latin typeface="Arial" panose="020B0604020202020204" pitchFamily="34" charset="0"/>
                <a:ea typeface="宋体" panose="02010600030101010101" pitchFamily="2" charset="-122"/>
              </a:rPr>
              <a:t>}</a:t>
            </a:r>
          </a:p>
        </p:txBody>
      </p:sp>
      <p:sp>
        <p:nvSpPr>
          <p:cNvPr id="5" name="圆角矩形 4"/>
          <p:cNvSpPr/>
          <p:nvPr/>
        </p:nvSpPr>
        <p:spPr>
          <a:xfrm>
            <a:off x="0" y="3011170"/>
            <a:ext cx="4161790" cy="1114396"/>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IntelligentPhone </a:t>
            </a:r>
            <a:r>
              <a:rPr lang="en-US" altLang="zh-CN" b="1" dirty="0">
                <a:latin typeface="Arial" panose="020B0604020202020204" pitchFamily="34" charset="0"/>
                <a:ea typeface="黑体" panose="02010609060101010101" pitchFamily="2" charset="-122"/>
              </a:rPr>
              <a:t>extends Phone</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en-US" altLang="zh-CN" b="1">
                <a:ea typeface="宋体" panose="02010600030101010101" pitchFamily="2" charset="-122"/>
                <a:sym typeface="+mn-ea"/>
              </a:rPr>
              <a:t>}</a:t>
            </a:r>
            <a:endParaRPr lang="zh-CN" altLang="en-US" b="1" dirty="0">
              <a:latin typeface="Arial" panose="020B0604020202020204" pitchFamily="34" charset="0"/>
              <a:ea typeface="黑体" panose="02010609060101010101" pitchFamily="2" charset="-122"/>
            </a:endParaRPr>
          </a:p>
        </p:txBody>
      </p:sp>
      <p:sp>
        <p:nvSpPr>
          <p:cNvPr id="2" name="圆角矩形 1"/>
          <p:cNvSpPr/>
          <p:nvPr/>
        </p:nvSpPr>
        <p:spPr>
          <a:xfrm>
            <a:off x="0" y="4347210"/>
            <a:ext cx="4161790" cy="2263293"/>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a:t>
            </a:r>
            <a:r>
              <a:rPr lang="en-US" altLang="zh-CN" b="1" dirty="0">
                <a:latin typeface="Arial" panose="020B0604020202020204" pitchFamily="34" charset="0"/>
                <a:ea typeface="黑体" panose="02010609060101010101" pitchFamily="2" charset="-122"/>
              </a:rPr>
              <a:t>Test</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en-US" altLang="zh-CN" b="1" dirty="0">
                <a:ea typeface="黑体" panose="02010609060101010101" pitchFamily="2" charset="-122"/>
                <a:sym typeface="+mn-ea"/>
              </a:rPr>
              <a:t>public static void main(String[] args)</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ea typeface="黑体" panose="02010609060101010101" pitchFamily="2" charset="-122"/>
                <a:sym typeface="+mn-ea"/>
              </a:rPr>
              <a:t>  IntelligentPhone  </a:t>
            </a:r>
            <a:r>
              <a:rPr lang="en-US" altLang="zh-CN" b="1" dirty="0">
                <a:ea typeface="黑体" panose="02010609060101010101" pitchFamily="2" charset="-122"/>
                <a:sym typeface="+mn-ea"/>
              </a:rPr>
              <a:t>p=new </a:t>
            </a:r>
            <a:r>
              <a:rPr lang="zh-CN" altLang="en-US" b="1" dirty="0">
                <a:ea typeface="黑体" panose="02010609060101010101" pitchFamily="2" charset="-122"/>
                <a:sym typeface="+mn-ea"/>
              </a:rPr>
              <a:t>IntelligentPhone</a:t>
            </a:r>
            <a:r>
              <a:rPr lang="en-US" altLang="zh-CN" b="1" dirty="0">
                <a:ea typeface="黑体" panose="02010609060101010101" pitchFamily="2" charset="-122"/>
                <a:sym typeface="+mn-ea"/>
              </a:rPr>
              <a:t>();</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en-US" altLang="zh-CN" b="1">
                <a:ea typeface="宋体" panose="02010600030101010101" pitchFamily="2" charset="-122"/>
                <a:sym typeface="+mn-ea"/>
              </a:rPr>
              <a:t>}</a:t>
            </a:r>
            <a:endParaRPr lang="zh-CN" altLang="en-US" b="1" dirty="0">
              <a:latin typeface="Arial" panose="020B0604020202020204" pitchFamily="34" charset="0"/>
              <a:ea typeface="黑体" panose="02010609060101010101" pitchFamily="2" charset="-122"/>
            </a:endParaRPr>
          </a:p>
        </p:txBody>
      </p:sp>
      <p:sp>
        <p:nvSpPr>
          <p:cNvPr id="3" name="圆角矩形 2"/>
          <p:cNvSpPr/>
          <p:nvPr/>
        </p:nvSpPr>
        <p:spPr>
          <a:xfrm>
            <a:off x="4558030" y="1062355"/>
            <a:ext cx="4161790" cy="2571399"/>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Phone{</a:t>
            </a:r>
          </a:p>
          <a:p>
            <a:pPr algn="l" defTabSz="444500">
              <a:spcBef>
                <a:spcPct val="50000"/>
              </a:spcBef>
            </a:pPr>
            <a:r>
              <a:rPr lang="en-US" altLang="zh-CN" b="1">
                <a:ea typeface="宋体" panose="02010600030101010101" pitchFamily="2" charset="-122"/>
                <a:sym typeface="+mn-ea"/>
              </a:rPr>
              <a:t>String color;</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en-US" altLang="zh-CN" b="1" dirty="0">
                <a:latin typeface="Arial" panose="020B0604020202020204" pitchFamily="34" charset="0"/>
                <a:ea typeface="黑体" panose="02010609060101010101" pitchFamily="2" charset="-122"/>
              </a:rPr>
              <a:t>Phone(String color )</a:t>
            </a:r>
          </a:p>
          <a:p>
            <a:pPr algn="l" defTabSz="444500">
              <a:spcBef>
                <a:spcPct val="50000"/>
              </a:spcBef>
            </a:pPr>
            <a:r>
              <a:rPr lang="en-US" altLang="zh-CN" b="1" dirty="0">
                <a:latin typeface="Arial" panose="020B0604020202020204" pitchFamily="34" charset="0"/>
                <a:ea typeface="黑体" panose="02010609060101010101" pitchFamily="2" charset="-122"/>
              </a:rPr>
              <a:t>{ this.color=</a:t>
            </a:r>
            <a:r>
              <a:rPr lang="en-US" altLang="zh-CN" b="1" dirty="0">
                <a:ea typeface="黑体" panose="02010609060101010101" pitchFamily="2" charset="-122"/>
                <a:sym typeface="+mn-ea"/>
              </a:rPr>
              <a:t>color; </a:t>
            </a:r>
            <a:r>
              <a:rPr lang="en-US" altLang="zh-CN" b="1" dirty="0">
                <a:latin typeface="Arial" panose="020B0604020202020204" pitchFamily="34" charset="0"/>
                <a:ea typeface="黑体" panose="02010609060101010101" pitchFamily="2" charset="-122"/>
              </a:rPr>
              <a:t>}</a:t>
            </a:r>
          </a:p>
          <a:p>
            <a:pPr algn="l" defTabSz="444500">
              <a:spcBef>
                <a:spcPct val="50000"/>
              </a:spcBef>
            </a:pPr>
            <a:r>
              <a:rPr lang="en-US" altLang="zh-CN" b="1">
                <a:latin typeface="Arial" panose="020B0604020202020204" pitchFamily="34" charset="0"/>
                <a:ea typeface="宋体" panose="02010600030101010101" pitchFamily="2" charset="-122"/>
              </a:rPr>
              <a:t>}</a:t>
            </a:r>
          </a:p>
          <a:p>
            <a:pPr algn="l" defTabSz="444500">
              <a:spcBef>
                <a:spcPct val="50000"/>
              </a:spcBef>
            </a:pPr>
            <a:endParaRPr lang="en-US" altLang="zh-CN" b="1">
              <a:latin typeface="Arial" panose="020B0604020202020204" pitchFamily="34" charset="0"/>
              <a:ea typeface="宋体" panose="02010600030101010101" pitchFamily="2" charset="-122"/>
            </a:endParaRPr>
          </a:p>
        </p:txBody>
      </p:sp>
      <p:sp>
        <p:nvSpPr>
          <p:cNvPr id="4" name="圆角矩形 3"/>
          <p:cNvSpPr/>
          <p:nvPr/>
        </p:nvSpPr>
        <p:spPr>
          <a:xfrm>
            <a:off x="4584065" y="3662680"/>
            <a:ext cx="4161790" cy="1115062"/>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IntelligentPhone </a:t>
            </a:r>
            <a:r>
              <a:rPr lang="en-US" altLang="zh-CN" b="1" dirty="0">
                <a:latin typeface="Arial" panose="020B0604020202020204" pitchFamily="34" charset="0"/>
                <a:ea typeface="黑体" panose="02010609060101010101" pitchFamily="2" charset="-122"/>
              </a:rPr>
              <a:t>extends Phone</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en-US" altLang="zh-CN" b="1">
                <a:ea typeface="宋体" panose="02010600030101010101" pitchFamily="2" charset="-122"/>
                <a:sym typeface="+mn-ea"/>
              </a:rPr>
              <a:t>}</a:t>
            </a:r>
            <a:endParaRPr lang="zh-CN" altLang="en-US" b="1" dirty="0">
              <a:latin typeface="Arial" panose="020B0604020202020204" pitchFamily="34" charset="0"/>
              <a:ea typeface="黑体" panose="02010609060101010101" pitchFamily="2" charset="-122"/>
            </a:endParaRPr>
          </a:p>
        </p:txBody>
      </p:sp>
      <p:sp>
        <p:nvSpPr>
          <p:cNvPr id="8" name="圆角矩形 7"/>
          <p:cNvSpPr/>
          <p:nvPr/>
        </p:nvSpPr>
        <p:spPr>
          <a:xfrm>
            <a:off x="4558030" y="4921250"/>
            <a:ext cx="4365625" cy="1989811"/>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a:t>
            </a:r>
            <a:r>
              <a:rPr lang="en-US" altLang="zh-CN" b="1" dirty="0">
                <a:latin typeface="Arial" panose="020B0604020202020204" pitchFamily="34" charset="0"/>
                <a:ea typeface="黑体" panose="02010609060101010101" pitchFamily="2" charset="-122"/>
              </a:rPr>
              <a:t>Test</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en-US" altLang="zh-CN" b="1" dirty="0">
                <a:latin typeface="Arial" panose="020B0604020202020204" pitchFamily="34" charset="0"/>
                <a:ea typeface="黑体" panose="02010609060101010101" pitchFamily="2" charset="-122"/>
              </a:rPr>
              <a:t>public static void main(String[] args)</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latin typeface="Arial" panose="020B0604020202020204" pitchFamily="34" charset="0"/>
                <a:ea typeface="黑体" panose="02010609060101010101" pitchFamily="2" charset="-122"/>
              </a:rPr>
              <a:t>  </a:t>
            </a:r>
            <a:r>
              <a:rPr lang="zh-CN" altLang="en-US" b="1" dirty="0">
                <a:ea typeface="黑体" panose="02010609060101010101" pitchFamily="2" charset="-122"/>
                <a:sym typeface="+mn-ea"/>
              </a:rPr>
              <a:t>IntelligentPhone  </a:t>
            </a:r>
            <a:r>
              <a:rPr lang="en-US" altLang="zh-CN" b="1" dirty="0">
                <a:ea typeface="黑体" panose="02010609060101010101" pitchFamily="2" charset="-122"/>
                <a:sym typeface="+mn-ea"/>
              </a:rPr>
              <a:t>p=new </a:t>
            </a:r>
            <a:r>
              <a:rPr lang="zh-CN" altLang="en-US" b="1" dirty="0">
                <a:ea typeface="黑体" panose="02010609060101010101" pitchFamily="2" charset="-122"/>
                <a:sym typeface="+mn-ea"/>
              </a:rPr>
              <a:t>IntelligentPhone</a:t>
            </a:r>
            <a:r>
              <a:rPr lang="en-US" altLang="zh-CN" b="1" dirty="0">
                <a:ea typeface="黑体" panose="02010609060101010101" pitchFamily="2" charset="-122"/>
                <a:sym typeface="+mn-ea"/>
              </a:rPr>
              <a:t>();</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en-US" altLang="zh-CN" b="1">
                <a:ea typeface="宋体" panose="02010600030101010101" pitchFamily="2" charset="-122"/>
                <a:sym typeface="+mn-ea"/>
              </a:rPr>
              <a:t>}</a:t>
            </a:r>
            <a:endParaRPr lang="zh-CN" altLang="en-US" b="1" dirty="0">
              <a:latin typeface="Arial" panose="020B0604020202020204" pitchFamily="34" charset="0"/>
              <a:ea typeface="黑体" panose="02010609060101010101" pitchFamily="2" charset="-122"/>
            </a:endParaRPr>
          </a:p>
        </p:txBody>
      </p:sp>
      <p:sp>
        <p:nvSpPr>
          <p:cNvPr id="9" name="矩形 8"/>
          <p:cNvSpPr/>
          <p:nvPr/>
        </p:nvSpPr>
        <p:spPr>
          <a:xfrm>
            <a:off x="4262755" y="974725"/>
            <a:ext cx="4660265" cy="5883275"/>
          </a:xfrm>
          <a:prstGeom prst="rect">
            <a:avLst/>
          </a:prstGeom>
          <a:noFill/>
          <a:ln w="28575" cap="flat" cmpd="sng">
            <a:solidFill>
              <a:srgbClr val="FF0000"/>
            </a:solidFill>
            <a:prstDash val="solid"/>
            <a:miter/>
            <a:headEnd type="none" w="med" len="med"/>
            <a:tailEnd type="none" w="med" len="med"/>
          </a:ln>
        </p:spPr>
        <p:txBody>
          <a:bodyPr/>
          <a:lstStyle/>
          <a:p>
            <a:endParaRPr lang="zh-CN" altLang="en-US"/>
          </a:p>
        </p:txBody>
      </p:sp>
    </p:spTree>
    <p:extLst>
      <p:ext uri="{BB962C8B-B14F-4D97-AF65-F5344CB8AC3E}">
        <p14:creationId xmlns:p14="http://schemas.microsoft.com/office/powerpoint/2010/main" val="358399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4"/>
          <p:cNvSpPr txBox="1">
            <a:spLocks noGrp="1"/>
          </p:cNvSpPr>
          <p:nvPr/>
        </p:nvSpPr>
        <p:spPr>
          <a:xfrm>
            <a:off x="3124200" y="6248400"/>
            <a:ext cx="2895600" cy="457200"/>
          </a:xfrm>
          <a:prstGeom prst="rect">
            <a:avLst/>
          </a:prstGeom>
          <a:noFill/>
          <a:ln w="9525">
            <a:noFill/>
          </a:ln>
        </p:spPr>
        <p:txBody>
          <a:bodyPr anchor="b"/>
          <a:lstStyle/>
          <a:p>
            <a:pPr algn="ctr" eaLnBrk="1" hangingPunct="1"/>
            <a:fld id="{9A0DB2DC-4C9A-4742-B13C-FB6460FD3503}" type="slidenum">
              <a:rPr lang="zh-CN" altLang="en-US" sz="1200" dirty="0">
                <a:latin typeface="Garamond" pitchFamily="2" charset="0"/>
              </a:rPr>
              <a:t>51</a:t>
            </a:fld>
            <a:endParaRPr lang="zh-CN" altLang="en-US" sz="1200" dirty="0">
              <a:latin typeface="Garamond" pitchFamily="2" charset="0"/>
            </a:endParaRPr>
          </a:p>
        </p:txBody>
      </p:sp>
      <p:sp>
        <p:nvSpPr>
          <p:cNvPr id="29700" name="Rectangle 3"/>
          <p:cNvSpPr/>
          <p:nvPr/>
        </p:nvSpPr>
        <p:spPr>
          <a:xfrm>
            <a:off x="175578" y="3552190"/>
            <a:ext cx="8497887" cy="1296988"/>
          </a:xfrm>
          <a:prstGeom prst="rect">
            <a:avLst/>
          </a:prstGeom>
          <a:noFill/>
          <a:ln w="9525">
            <a:noFill/>
          </a:ln>
        </p:spPr>
        <p: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669925" lvl="1" indent="-325120" algn="l" defTabSz="91440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q"/>
              <a:defRPr sz="26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2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q"/>
              <a:defRPr sz="20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eaLnBrk="0" fontAlgn="base" latinLnBrk="0" hangingPunct="0">
              <a:lnSpc>
                <a:spcPct val="100000"/>
              </a:lnSpc>
              <a:spcBef>
                <a:spcPct val="20000"/>
              </a:spcBef>
              <a:spcAft>
                <a:spcPct val="0"/>
              </a:spcAft>
              <a:buClr>
                <a:schemeClr val="accent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342900" lvl="0" indent="-342900" eaLnBrk="1" hangingPunct="1">
              <a:buNone/>
            </a:pPr>
            <a:r>
              <a:rPr lang="en-US" altLang="zh-CN" sz="2000">
                <a:latin typeface="楷体_GB2312" pitchFamily="49" charset="-122"/>
              </a:rPr>
              <a:t>	</a:t>
            </a:r>
            <a:r>
              <a:rPr lang="en-US" altLang="zh-CN">
                <a:latin typeface="楷体_GB2312" pitchFamily="49" charset="-122"/>
              </a:rPr>
              <a:t>	</a:t>
            </a:r>
            <a:r>
              <a:rPr lang="zh-CN" altLang="en-US" sz="3200" dirty="0">
                <a:solidFill>
                  <a:srgbClr val="0000CC"/>
                </a:solidFill>
                <a:latin typeface="楷体_GB2312" pitchFamily="49" charset="-122"/>
              </a:rPr>
              <a:t>如果在子类中</a:t>
            </a:r>
            <a:r>
              <a:rPr lang="zh-CN" altLang="en-US" sz="3200" dirty="0">
                <a:solidFill>
                  <a:schemeClr val="tx1"/>
                </a:solidFill>
                <a:effectLst>
                  <a:outerShdw blurRad="38100" dist="19050" dir="2700000" algn="tl" rotWithShape="0">
                    <a:schemeClr val="dk1">
                      <a:alpha val="40000"/>
                    </a:schemeClr>
                  </a:outerShdw>
                </a:effectLst>
                <a:latin typeface="楷体_GB2312" pitchFamily="49" charset="-122"/>
              </a:rPr>
              <a:t>未显式调用父类构造方法</a:t>
            </a:r>
            <a:r>
              <a:rPr lang="zh-CN" altLang="en-US" sz="3200" dirty="0">
                <a:solidFill>
                  <a:srgbClr val="0000CC"/>
                </a:solidFill>
                <a:latin typeface="楷体_GB2312" pitchFamily="49" charset="-122"/>
              </a:rPr>
              <a:t>，则编译器会</a:t>
            </a:r>
            <a:r>
              <a:rPr lang="zh-CN" altLang="en-US" sz="3200" dirty="0">
                <a:solidFill>
                  <a:schemeClr val="tx1"/>
                </a:solidFill>
                <a:effectLst>
                  <a:outerShdw blurRad="38100" dist="19050" dir="2700000" algn="tl" rotWithShape="0">
                    <a:schemeClr val="dk1">
                      <a:alpha val="40000"/>
                    </a:schemeClr>
                  </a:outerShdw>
                </a:effectLst>
                <a:latin typeface="楷体_GB2312" pitchFamily="49" charset="-122"/>
              </a:rPr>
              <a:t>自动调用父类的默认构造方法</a:t>
            </a:r>
            <a:r>
              <a:rPr lang="zh-CN" altLang="en-US" sz="3200" dirty="0">
                <a:solidFill>
                  <a:srgbClr val="0000CC"/>
                </a:solidFill>
                <a:latin typeface="楷体_GB2312" pitchFamily="49" charset="-122"/>
              </a:rPr>
              <a:t>，假若</a:t>
            </a:r>
            <a:r>
              <a:rPr lang="zh-CN" altLang="en-US" sz="3200" dirty="0">
                <a:solidFill>
                  <a:schemeClr val="tx1"/>
                </a:solidFill>
                <a:effectLst>
                  <a:outerShdw blurRad="38100" dist="19050" dir="2700000" algn="tl" rotWithShape="0">
                    <a:schemeClr val="dk1">
                      <a:alpha val="40000"/>
                    </a:schemeClr>
                  </a:outerShdw>
                </a:effectLst>
                <a:latin typeface="楷体_GB2312" pitchFamily="49" charset="-122"/>
              </a:rPr>
              <a:t>父类没有提供默认构造方法，编译时将出错</a:t>
            </a:r>
            <a:r>
              <a:rPr lang="zh-CN" altLang="en-US" sz="3200" dirty="0">
                <a:solidFill>
                  <a:srgbClr val="0000CC"/>
                </a:solidFill>
                <a:latin typeface="楷体_GB2312" pitchFamily="49" charset="-122"/>
              </a:rPr>
              <a:t>。</a:t>
            </a:r>
          </a:p>
        </p:txBody>
      </p:sp>
      <p:sp>
        <p:nvSpPr>
          <p:cNvPr id="29702" name="Rectangle 5"/>
          <p:cNvSpPr/>
          <p:nvPr/>
        </p:nvSpPr>
        <p:spPr>
          <a:xfrm>
            <a:off x="175578" y="1261745"/>
            <a:ext cx="8497887" cy="1368425"/>
          </a:xfrm>
          <a:prstGeom prst="rect">
            <a:avLst/>
          </a:prstGeom>
          <a:noFill/>
          <a:ln w="9525">
            <a:noFill/>
          </a:ln>
        </p:spPr>
        <p: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669925" lvl="1" indent="-325120" algn="l" defTabSz="91440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q"/>
              <a:defRPr sz="26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2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q"/>
              <a:defRPr sz="20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eaLnBrk="0" fontAlgn="base" latinLnBrk="0" hangingPunct="0">
              <a:lnSpc>
                <a:spcPct val="100000"/>
              </a:lnSpc>
              <a:spcBef>
                <a:spcPct val="20000"/>
              </a:spcBef>
              <a:spcAft>
                <a:spcPct val="0"/>
              </a:spcAft>
              <a:buClr>
                <a:schemeClr val="accent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342900" lvl="0" indent="-342900" eaLnBrk="1" hangingPunct="1">
              <a:lnSpc>
                <a:spcPct val="90000"/>
              </a:lnSpc>
            </a:pPr>
            <a:r>
              <a:rPr lang="zh-CN" altLang="en-US" sz="3200" dirty="0">
                <a:latin typeface="楷体_GB2312" pitchFamily="49" charset="-122"/>
              </a:rPr>
              <a:t>执行顺序：</a:t>
            </a:r>
            <a:r>
              <a:rPr lang="zh-CN" altLang="en-US" sz="3200" dirty="0">
                <a:solidFill>
                  <a:srgbClr val="0000CC"/>
                </a:solidFill>
                <a:latin typeface="楷体_GB2312" pitchFamily="49" charset="-122"/>
              </a:rPr>
              <a:t>先执行父类构造方法，再执行子类构造方法</a:t>
            </a:r>
            <a:r>
              <a:rPr lang="zh-CN" altLang="en-US" sz="3200" dirty="0">
                <a:latin typeface="楷体_GB2312" pitchFamily="49" charset="-122"/>
              </a:rPr>
              <a:t>。在多层继承层时，编译器会一直上溯到最初类，再从</a:t>
            </a:r>
            <a:r>
              <a:rPr lang="zh-CN" altLang="en-US" sz="3200" dirty="0"/>
              <a:t>“</a:t>
            </a:r>
            <a:r>
              <a:rPr lang="zh-CN" altLang="en-US" sz="3200" dirty="0">
                <a:latin typeface="楷体_GB2312" pitchFamily="49" charset="-122"/>
              </a:rPr>
              <a:t>上</a:t>
            </a:r>
            <a:r>
              <a:rPr lang="zh-CN" altLang="en-US" sz="3200" dirty="0"/>
              <a:t>”</a:t>
            </a:r>
            <a:r>
              <a:rPr lang="zh-CN" altLang="en-US" sz="3200" dirty="0">
                <a:latin typeface="楷体_GB2312" pitchFamily="49" charset="-122"/>
              </a:rPr>
              <a:t>到</a:t>
            </a:r>
            <a:r>
              <a:rPr lang="zh-CN" altLang="en-US" sz="3200" dirty="0"/>
              <a:t>“</a:t>
            </a:r>
            <a:r>
              <a:rPr lang="zh-CN" altLang="en-US" sz="3200" dirty="0">
                <a:latin typeface="楷体_GB2312" pitchFamily="49" charset="-122"/>
              </a:rPr>
              <a:t>下</a:t>
            </a:r>
            <a:r>
              <a:rPr lang="zh-CN" altLang="en-US" sz="3200" dirty="0"/>
              <a:t>”</a:t>
            </a:r>
            <a:r>
              <a:rPr lang="zh-CN" altLang="en-US" sz="3200" dirty="0">
                <a:latin typeface="楷体_GB2312" pitchFamily="49" charset="-122"/>
              </a:rPr>
              <a:t>依次执行。</a:t>
            </a:r>
            <a:endParaRPr lang="en-US" altLang="zh-CN" sz="3200" dirty="0">
              <a:latin typeface="楷体_GB2312" pitchFamily="49" charset="-122"/>
            </a:endParaRPr>
          </a:p>
          <a:p>
            <a:pPr marL="342900" lvl="0" indent="-342900" eaLnBrk="1" hangingPunct="1">
              <a:lnSpc>
                <a:spcPct val="90000"/>
              </a:lnSpc>
            </a:pPr>
            <a:endParaRPr lang="zh-CN" altLang="en-US" sz="3200" dirty="0">
              <a:latin typeface="楷体_GB2312" pitchFamily="49" charset="-122"/>
            </a:endParaRPr>
          </a:p>
        </p:txBody>
      </p:sp>
    </p:spTree>
    <p:extLst>
      <p:ext uri="{BB962C8B-B14F-4D97-AF65-F5344CB8AC3E}">
        <p14:creationId xmlns:p14="http://schemas.microsoft.com/office/powerpoint/2010/main" val="2315572943"/>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p:cNvSpPr/>
          <p:nvPr/>
        </p:nvSpPr>
        <p:spPr>
          <a:xfrm>
            <a:off x="175578" y="3227705"/>
            <a:ext cx="8497887" cy="1296988"/>
          </a:xfrm>
          <a:prstGeom prst="rect">
            <a:avLst/>
          </a:prstGeom>
          <a:noFill/>
          <a:ln w="9525">
            <a:noFill/>
          </a:ln>
        </p:spPr>
        <p: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669925" lvl="1" indent="-325120" algn="l" defTabSz="91440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q"/>
              <a:defRPr sz="26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2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q"/>
              <a:defRPr sz="20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eaLnBrk="0" fontAlgn="base" latinLnBrk="0" hangingPunct="0">
              <a:lnSpc>
                <a:spcPct val="100000"/>
              </a:lnSpc>
              <a:spcBef>
                <a:spcPct val="20000"/>
              </a:spcBef>
              <a:spcAft>
                <a:spcPct val="0"/>
              </a:spcAft>
              <a:buClr>
                <a:schemeClr val="accent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342900" lvl="0" indent="-342900" eaLnBrk="1" hangingPunct="1">
              <a:buNone/>
            </a:pPr>
            <a:endParaRPr lang="zh-CN" altLang="en-US">
              <a:latin typeface="楷体_GB2312" pitchFamily="49" charset="-122"/>
            </a:endParaRPr>
          </a:p>
        </p:txBody>
      </p:sp>
      <p:sp>
        <p:nvSpPr>
          <p:cNvPr id="29702" name="Rectangle 5"/>
          <p:cNvSpPr/>
          <p:nvPr/>
        </p:nvSpPr>
        <p:spPr>
          <a:xfrm>
            <a:off x="175578" y="1247775"/>
            <a:ext cx="8497887" cy="1368425"/>
          </a:xfrm>
          <a:prstGeom prst="rect">
            <a:avLst/>
          </a:prstGeom>
          <a:noFill/>
          <a:ln w="9525">
            <a:noFill/>
          </a:ln>
        </p:spPr>
        <p:txBody>
          <a:bodyPr/>
          <a:lstStyle>
            <a:lvl1pPr marL="342900" lvl="0" indent="-34290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800" u="none" kern="1200" baseline="0">
                <a:solidFill>
                  <a:schemeClr val="tx1"/>
                </a:solidFill>
                <a:latin typeface="Arial" panose="020B0604020202020204" pitchFamily="34" charset="0"/>
                <a:ea typeface="宋体" panose="02010600030101010101" pitchFamily="2" charset="-122"/>
              </a:defRPr>
            </a:lvl1pPr>
            <a:lvl2pPr marL="669925" lvl="1" indent="-325120" algn="l" defTabSz="91440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q"/>
              <a:defRPr sz="2600" b="0" i="0" u="none" kern="1200" baseline="0">
                <a:solidFill>
                  <a:schemeClr val="tx1"/>
                </a:solidFill>
                <a:latin typeface="Arial" panose="020B0604020202020204" pitchFamily="34" charset="0"/>
                <a:ea typeface="宋体" panose="02010600030101010101" pitchFamily="2" charset="-122"/>
              </a:defRPr>
            </a:lvl2pPr>
            <a:lvl3pPr marL="1022350" lvl="2" indent="-350520" algn="l" defTabSz="91440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sz="2200" b="0" i="0" u="none" kern="1200" baseline="0">
                <a:solidFill>
                  <a:schemeClr val="tx1"/>
                </a:solidFill>
                <a:latin typeface="Arial" panose="020B0604020202020204" pitchFamily="34" charset="0"/>
                <a:ea typeface="宋体" panose="02010600030101010101" pitchFamily="2" charset="-122"/>
              </a:defRPr>
            </a:lvl3pPr>
            <a:lvl4pPr marL="1339850" lvl="3" indent="-315595" algn="l" defTabSz="914400" eaLnBrk="0" fontAlgn="base" latinLnBrk="0" hangingPunct="0">
              <a:lnSpc>
                <a:spcPct val="100000"/>
              </a:lnSpc>
              <a:spcBef>
                <a:spcPct val="20000"/>
              </a:spcBef>
              <a:spcAft>
                <a:spcPct val="0"/>
              </a:spcAft>
              <a:buClr>
                <a:schemeClr val="accent2"/>
              </a:buClr>
              <a:buSzPct val="70000"/>
              <a:buFont typeface="Wingdings" panose="05000000000000000000" pitchFamily="2" charset="2"/>
              <a:buChar char="q"/>
              <a:defRPr sz="2000" b="0" i="0" u="none" kern="1200" baseline="0">
                <a:solidFill>
                  <a:schemeClr val="tx1"/>
                </a:solidFill>
                <a:latin typeface="Arial" panose="020B0604020202020204" pitchFamily="34" charset="0"/>
                <a:ea typeface="宋体" panose="02010600030101010101" pitchFamily="2" charset="-122"/>
              </a:defRPr>
            </a:lvl4pPr>
            <a:lvl5pPr marL="1681480" lvl="4" indent="-339725" algn="l" defTabSz="914400" eaLnBrk="0" fontAlgn="base" latinLnBrk="0" hangingPunct="0">
              <a:lnSpc>
                <a:spcPct val="100000"/>
              </a:lnSpc>
              <a:spcBef>
                <a:spcPct val="20000"/>
              </a:spcBef>
              <a:spcAft>
                <a:spcPct val="0"/>
              </a:spcAft>
              <a:buClr>
                <a:schemeClr val="accent1"/>
              </a:buClr>
              <a:buSzPct val="75000"/>
              <a:buFont typeface="Wingdings" panose="05000000000000000000" pitchFamily="2" charset="2"/>
              <a:buChar char="§"/>
              <a:defRPr sz="2000" b="0" i="0" u="none" kern="1200" baseline="0">
                <a:solidFill>
                  <a:schemeClr val="tx1"/>
                </a:solidFill>
                <a:latin typeface="Arial" panose="020B0604020202020204" pitchFamily="34" charset="0"/>
                <a:ea typeface="宋体" panose="02010600030101010101" pitchFamily="2" charset="-122"/>
              </a:defRPr>
            </a:lvl5pPr>
          </a:lstStyle>
          <a:p>
            <a:pPr marL="342900" lvl="0" indent="-342900" eaLnBrk="1" hangingPunct="1">
              <a:lnSpc>
                <a:spcPct val="90000"/>
              </a:lnSpc>
            </a:pPr>
            <a:r>
              <a:rPr lang="en-US" sz="3200" dirty="0">
                <a:latin typeface="楷体_GB2312" pitchFamily="49" charset="-122"/>
              </a:rPr>
              <a:t>1</a:t>
            </a:r>
            <a:r>
              <a:rPr lang="zh-CN" altLang="en-US" sz="3200" dirty="0">
                <a:latin typeface="楷体_GB2312" pitchFamily="49" charset="-122"/>
              </a:rPr>
              <a:t>、在父类添加一个无参的构造方法。</a:t>
            </a:r>
          </a:p>
          <a:p>
            <a:pPr marL="342900" lvl="0" indent="-342900" eaLnBrk="1" hangingPunct="1">
              <a:lnSpc>
                <a:spcPct val="90000"/>
              </a:lnSpc>
            </a:pPr>
            <a:r>
              <a:rPr lang="en-US" altLang="zh-CN" sz="3200" dirty="0">
                <a:latin typeface="楷体_GB2312" pitchFamily="49" charset="-122"/>
              </a:rPr>
              <a:t>2</a:t>
            </a:r>
            <a:r>
              <a:rPr lang="zh-CN" altLang="en-US" sz="3200" dirty="0">
                <a:latin typeface="楷体_GB2312" pitchFamily="49" charset="-122"/>
              </a:rPr>
              <a:t>、在子类中显示的调用父类的有参构造方法。</a:t>
            </a:r>
          </a:p>
          <a:p>
            <a:pPr marL="342900" lvl="0" indent="-342900" eaLnBrk="1" hangingPunct="1">
              <a:lnSpc>
                <a:spcPct val="90000"/>
              </a:lnSpc>
            </a:pPr>
            <a:endParaRPr lang="zh-CN" altLang="en-US" sz="3200" dirty="0">
              <a:latin typeface="楷体_GB2312" pitchFamily="49" charset="-122"/>
            </a:endParaRPr>
          </a:p>
          <a:p>
            <a:pPr marL="0" lvl="0" indent="0" eaLnBrk="1" hangingPunct="1">
              <a:lnSpc>
                <a:spcPct val="90000"/>
              </a:lnSpc>
              <a:buNone/>
            </a:pPr>
            <a:r>
              <a:rPr lang="zh-CN" altLang="en-US" sz="3200" dirty="0">
                <a:latin typeface="楷体_GB2312" pitchFamily="49" charset="-122"/>
              </a:rPr>
              <a:t>               </a:t>
            </a:r>
          </a:p>
          <a:p>
            <a:pPr marL="0" lvl="0" indent="0" eaLnBrk="1" hangingPunct="1">
              <a:lnSpc>
                <a:spcPct val="90000"/>
              </a:lnSpc>
              <a:buNone/>
            </a:pPr>
            <a:endParaRPr lang="zh-CN" altLang="en-US" sz="3200" dirty="0">
              <a:latin typeface="楷体_GB2312" pitchFamily="49" charset="-122"/>
            </a:endParaRPr>
          </a:p>
          <a:p>
            <a:pPr marL="0" lvl="0" indent="0" eaLnBrk="1" hangingPunct="1">
              <a:lnSpc>
                <a:spcPct val="90000"/>
              </a:lnSpc>
              <a:buNone/>
            </a:pPr>
            <a:r>
              <a:rPr lang="zh-CN" altLang="en-US" sz="3200" dirty="0">
                <a:latin typeface="楷体_GB2312" pitchFamily="49" charset="-122"/>
              </a:rPr>
              <a:t>      </a:t>
            </a:r>
            <a:r>
              <a:rPr lang="zh-CN" altLang="en-US" sz="8000" dirty="0">
                <a:latin typeface="楷体_GB2312" pitchFamily="49" charset="-122"/>
              </a:rPr>
              <a:t> </a:t>
            </a:r>
            <a:endParaRPr lang="en-US" altLang="zh-CN" sz="8000" dirty="0">
              <a:latin typeface="楷体_GB2312" pitchFamily="49" charset="-122"/>
            </a:endParaRPr>
          </a:p>
        </p:txBody>
      </p:sp>
      <p:sp>
        <p:nvSpPr>
          <p:cNvPr id="40965" name="AutoShape 10"/>
          <p:cNvSpPr/>
          <p:nvPr/>
        </p:nvSpPr>
        <p:spPr>
          <a:xfrm>
            <a:off x="1219200" y="4749165"/>
            <a:ext cx="6931025" cy="693102"/>
          </a:xfrm>
          <a:prstGeom prst="roundRect">
            <a:avLst>
              <a:gd name="adj" fmla="val 6667"/>
            </a:avLst>
          </a:prstGeom>
          <a:gradFill rotWithShape="1">
            <a:gsLst>
              <a:gs pos="0">
                <a:srgbClr val="CCFFFF"/>
              </a:gs>
              <a:gs pos="100000">
                <a:srgbClr val="FFFFFF"/>
              </a:gs>
            </a:gsLst>
            <a:lin ang="5400000" scaled="1"/>
            <a:tileRect/>
          </a:gradFill>
          <a:ln w="9525" cap="flat" cmpd="sng">
            <a:solidFill>
              <a:srgbClr val="008080"/>
            </a:solidFill>
            <a:prstDash val="solid"/>
            <a:round/>
            <a:headEnd type="none" w="med" len="med"/>
            <a:tailEnd type="none" w="med" len="med"/>
          </a:ln>
        </p:spPr>
        <p:txBody>
          <a:bodyPr wrap="square" anchor="t">
            <a:spAutoFit/>
          </a:bodyPr>
          <a:lstStyle/>
          <a:p>
            <a:pPr marL="0" lvl="0" indent="0" eaLnBrk="1" hangingPunct="1">
              <a:lnSpc>
                <a:spcPct val="90000"/>
              </a:lnSpc>
              <a:buNone/>
            </a:pPr>
            <a:r>
              <a:rPr lang="zh-CN" altLang="en-US" sz="4000" dirty="0">
                <a:latin typeface="楷体_GB2312" pitchFamily="49" charset="-122"/>
                <a:sym typeface="+mn-ea"/>
              </a:rPr>
              <a:t> 怎么解决？</a:t>
            </a:r>
            <a:endParaRPr lang="zh-CN" altLang="en-US" sz="4000" b="1">
              <a:latin typeface="+mn-lt"/>
            </a:endParaRPr>
          </a:p>
        </p:txBody>
      </p:sp>
    </p:spTree>
    <p:extLst>
      <p:ext uri="{BB962C8B-B14F-4D97-AF65-F5344CB8AC3E}">
        <p14:creationId xmlns:p14="http://schemas.microsoft.com/office/powerpoint/2010/main" val="234875258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添加一个无参的构造方法</a:t>
            </a:r>
          </a:p>
        </p:txBody>
      </p:sp>
      <p:sp>
        <p:nvSpPr>
          <p:cNvPr id="3" name="圆角矩形 2"/>
          <p:cNvSpPr/>
          <p:nvPr/>
        </p:nvSpPr>
        <p:spPr>
          <a:xfrm>
            <a:off x="536575" y="918845"/>
            <a:ext cx="8183245" cy="3445448"/>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Phone{</a:t>
            </a:r>
          </a:p>
          <a:p>
            <a:pPr algn="l" defTabSz="444500">
              <a:spcBef>
                <a:spcPct val="50000"/>
              </a:spcBef>
            </a:pPr>
            <a:r>
              <a:rPr lang="en-US" altLang="zh-CN" b="1">
                <a:ea typeface="宋体" panose="02010600030101010101" pitchFamily="2" charset="-122"/>
                <a:sym typeface="+mn-ea"/>
              </a:rPr>
              <a:t>String color;</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en-US" altLang="zh-CN" b="1" dirty="0">
                <a:latin typeface="Arial" panose="020B0604020202020204" pitchFamily="34" charset="0"/>
                <a:ea typeface="黑体" panose="02010609060101010101" pitchFamily="2" charset="-122"/>
              </a:rPr>
              <a:t>Phone(String color )</a:t>
            </a:r>
          </a:p>
          <a:p>
            <a:pPr algn="l" defTabSz="444500">
              <a:spcBef>
                <a:spcPct val="50000"/>
              </a:spcBef>
            </a:pPr>
            <a:r>
              <a:rPr lang="en-US" altLang="zh-CN" b="1" dirty="0">
                <a:latin typeface="Arial" panose="020B0604020202020204" pitchFamily="34" charset="0"/>
                <a:ea typeface="黑体" panose="02010609060101010101" pitchFamily="2" charset="-122"/>
              </a:rPr>
              <a:t>{ this.color=</a:t>
            </a:r>
            <a:r>
              <a:rPr lang="en-US" altLang="zh-CN" b="1" dirty="0">
                <a:ea typeface="黑体" panose="02010609060101010101" pitchFamily="2" charset="-122"/>
                <a:sym typeface="+mn-ea"/>
              </a:rPr>
              <a:t>color </a:t>
            </a:r>
            <a:r>
              <a:rPr lang="en-US" altLang="zh-CN" b="1" dirty="0">
                <a:latin typeface="Arial" panose="020B0604020202020204" pitchFamily="34" charset="0"/>
                <a:ea typeface="黑体" panose="02010609060101010101" pitchFamily="2" charset="-122"/>
              </a:rPr>
              <a:t>}</a:t>
            </a:r>
          </a:p>
          <a:p>
            <a:pPr algn="l" defTabSz="444500">
              <a:spcBef>
                <a:spcPct val="50000"/>
              </a:spcBef>
            </a:pPr>
            <a:r>
              <a:rPr lang="en-US" altLang="zh-CN" b="1" dirty="0">
                <a:solidFill>
                  <a:srgbClr val="FF0000"/>
                </a:solidFill>
                <a:latin typeface="Arial" panose="020B0604020202020204" pitchFamily="34" charset="0"/>
                <a:ea typeface="黑体" panose="02010609060101010101" pitchFamily="2" charset="-122"/>
              </a:rPr>
              <a:t>Phone()</a:t>
            </a:r>
          </a:p>
          <a:p>
            <a:pPr algn="l" defTabSz="444500">
              <a:spcBef>
                <a:spcPct val="50000"/>
              </a:spcBef>
            </a:pPr>
            <a:r>
              <a:rPr lang="en-US" altLang="zh-CN" b="1" dirty="0">
                <a:solidFill>
                  <a:srgbClr val="FF0000"/>
                </a:solidFill>
                <a:latin typeface="Arial" panose="020B0604020202020204" pitchFamily="34" charset="0"/>
                <a:ea typeface="黑体" panose="02010609060101010101" pitchFamily="2" charset="-122"/>
              </a:rPr>
              <a:t>{}</a:t>
            </a:r>
          </a:p>
          <a:p>
            <a:pPr algn="l" defTabSz="444500">
              <a:spcBef>
                <a:spcPct val="50000"/>
              </a:spcBef>
            </a:pPr>
            <a:r>
              <a:rPr lang="en-US" altLang="zh-CN" b="1">
                <a:latin typeface="Arial" panose="020B0604020202020204" pitchFamily="34" charset="0"/>
                <a:ea typeface="宋体" panose="02010600030101010101" pitchFamily="2" charset="-122"/>
              </a:rPr>
              <a:t>}</a:t>
            </a:r>
          </a:p>
          <a:p>
            <a:pPr algn="l" defTabSz="444500">
              <a:spcBef>
                <a:spcPct val="50000"/>
              </a:spcBef>
            </a:pPr>
            <a:endParaRPr lang="en-US" altLang="zh-CN" b="1">
              <a:latin typeface="Arial" panose="020B0604020202020204" pitchFamily="34" charset="0"/>
              <a:ea typeface="宋体" panose="02010600030101010101" pitchFamily="2" charset="-122"/>
            </a:endParaRPr>
          </a:p>
        </p:txBody>
      </p:sp>
      <p:sp>
        <p:nvSpPr>
          <p:cNvPr id="4" name="圆角矩形 3"/>
          <p:cNvSpPr/>
          <p:nvPr/>
        </p:nvSpPr>
        <p:spPr>
          <a:xfrm>
            <a:off x="536575" y="4500245"/>
            <a:ext cx="8138160" cy="824668"/>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IntelligentPhone </a:t>
            </a:r>
            <a:r>
              <a:rPr lang="en-US" altLang="zh-CN" b="1" dirty="0">
                <a:latin typeface="Arial" panose="020B0604020202020204" pitchFamily="34" charset="0"/>
                <a:ea typeface="黑体" panose="02010609060101010101" pitchFamily="2" charset="-122"/>
              </a:rPr>
              <a:t>extends Phone</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en-US" altLang="zh-CN" b="1">
                <a:ea typeface="宋体" panose="02010600030101010101" pitchFamily="2" charset="-122"/>
                <a:sym typeface="+mn-ea"/>
              </a:rPr>
              <a:t>}</a:t>
            </a:r>
            <a:endParaRPr lang="zh-CN" altLang="en-US" b="1" dirty="0">
              <a:latin typeface="Arial" panose="020B0604020202020204" pitchFamily="34" charset="0"/>
              <a:ea typeface="黑体" panose="02010609060101010101" pitchFamily="2" charset="-122"/>
            </a:endParaRPr>
          </a:p>
        </p:txBody>
      </p:sp>
      <p:sp>
        <p:nvSpPr>
          <p:cNvPr id="8" name="圆角矩形 7"/>
          <p:cNvSpPr/>
          <p:nvPr/>
        </p:nvSpPr>
        <p:spPr>
          <a:xfrm>
            <a:off x="491490" y="5395595"/>
            <a:ext cx="8183245" cy="1240362"/>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a:t>
            </a:r>
            <a:r>
              <a:rPr lang="en-US" altLang="zh-CN" b="1" dirty="0">
                <a:latin typeface="Arial" panose="020B0604020202020204" pitchFamily="34" charset="0"/>
                <a:ea typeface="黑体" panose="02010609060101010101" pitchFamily="2" charset="-122"/>
              </a:rPr>
              <a:t>Test</a:t>
            </a:r>
            <a:r>
              <a:rPr lang="zh-CN" altLang="en-US" b="1" dirty="0">
                <a:latin typeface="Arial" panose="020B0604020202020204" pitchFamily="34" charset="0"/>
                <a:ea typeface="黑体" panose="02010609060101010101" pitchFamily="2" charset="-122"/>
              </a:rPr>
              <a:t>{</a:t>
            </a:r>
            <a:r>
              <a:rPr lang="en-US" altLang="zh-CN" b="1" dirty="0">
                <a:ea typeface="黑体" panose="02010609060101010101" pitchFamily="2" charset="-122"/>
                <a:sym typeface="+mn-ea"/>
              </a:rPr>
              <a:t>public static void main(String[] args){</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ea typeface="黑体" panose="02010609060101010101" pitchFamily="2" charset="-122"/>
                <a:sym typeface="+mn-ea"/>
              </a:rPr>
              <a:t>  IntelligentPhone  </a:t>
            </a:r>
            <a:r>
              <a:rPr lang="en-US" altLang="zh-CN" b="1" dirty="0">
                <a:ea typeface="黑体" panose="02010609060101010101" pitchFamily="2" charset="-122"/>
                <a:sym typeface="+mn-ea"/>
              </a:rPr>
              <a:t>p=new </a:t>
            </a:r>
            <a:r>
              <a:rPr lang="zh-CN" altLang="en-US" b="1" dirty="0">
                <a:ea typeface="黑体" panose="02010609060101010101" pitchFamily="2" charset="-122"/>
                <a:sym typeface="+mn-ea"/>
              </a:rPr>
              <a:t>IntelligentPhone</a:t>
            </a:r>
            <a:r>
              <a:rPr lang="en-US" altLang="zh-CN" b="1" dirty="0">
                <a:ea typeface="黑体" panose="02010609060101010101" pitchFamily="2" charset="-122"/>
                <a:sym typeface="+mn-ea"/>
              </a:rPr>
              <a:t>();</a:t>
            </a:r>
          </a:p>
          <a:p>
            <a:pPr algn="l" defTabSz="444500">
              <a:spcBef>
                <a:spcPct val="50000"/>
              </a:spcBef>
            </a:pPr>
            <a:r>
              <a:rPr lang="en-US" altLang="zh-CN" b="1">
                <a:ea typeface="宋体" panose="02010600030101010101" pitchFamily="2" charset="-122"/>
                <a:sym typeface="+mn-ea"/>
              </a:rPr>
              <a:t>}</a:t>
            </a:r>
            <a:endParaRPr lang="zh-CN" altLang="en-US" b="1" dirty="0">
              <a:latin typeface="Arial" panose="020B0604020202020204" pitchFamily="34" charset="0"/>
              <a:ea typeface="黑体" panose="02010609060101010101" pitchFamily="2" charset="-122"/>
            </a:endParaRPr>
          </a:p>
        </p:txBody>
      </p:sp>
      <p:sp>
        <p:nvSpPr>
          <p:cNvPr id="49158" name="线形标注 2 49157"/>
          <p:cNvSpPr/>
          <p:nvPr/>
        </p:nvSpPr>
        <p:spPr>
          <a:xfrm>
            <a:off x="3270885" y="2497455"/>
            <a:ext cx="4835525" cy="574675"/>
          </a:xfrm>
          <a:prstGeom prst="borderCallout2">
            <a:avLst>
              <a:gd name="adj1" fmla="val 19889"/>
              <a:gd name="adj2" fmla="val -3412"/>
              <a:gd name="adj3" fmla="val 19889"/>
              <a:gd name="adj4" fmla="val -15574"/>
              <a:gd name="adj5" fmla="val 84972"/>
              <a:gd name="adj6" fmla="val -34931"/>
            </a:avLst>
          </a:prstGeom>
          <a:gradFill rotWithShape="1">
            <a:gsLst>
              <a:gs pos="0">
                <a:srgbClr val="B1F000"/>
              </a:gs>
              <a:gs pos="100000">
                <a:srgbClr val="FFFFFF"/>
              </a:gs>
            </a:gsLst>
            <a:lin ang="5400000" scaled="1"/>
            <a:tileRect/>
          </a:gradFill>
          <a:ln w="9525" cap="flat" cmpd="sng">
            <a:solidFill>
              <a:srgbClr val="FF3300"/>
            </a:solidFill>
            <a:prstDash val="solid"/>
            <a:miter/>
            <a:headEnd type="none" w="med" len="med"/>
            <a:tailEnd type="triangle" w="med" len="med"/>
          </a:ln>
          <a:effectLst>
            <a:outerShdw dist="71842" dir="2699999" algn="ctr" rotWithShape="0">
              <a:schemeClr val="bg2">
                <a:alpha val="50000"/>
              </a:schemeClr>
            </a:outerShdw>
          </a:effectLst>
        </p:spPr>
        <p:txBody>
          <a:bodyPr wrap="none" anchor="ctr">
            <a:scene3d>
              <a:camera prst="orthographicFront"/>
              <a:lightRig rig="soft" dir="t">
                <a:rot lat="0" lon="0" rev="15600000"/>
              </a:lightRig>
            </a:scene3d>
            <a:sp3d extrusionH="57150" prstMaterial="softEdge">
              <a:bevelT w="25400" h="38100"/>
            </a:sp3d>
          </a:bodyPr>
          <a:lstStyle/>
          <a:p>
            <a:pPr algn="ctr"/>
            <a:r>
              <a:rPr lang="zh-CN" altLang="en-US" sz="2400" b="1" dirty="0">
                <a:solidFill>
                  <a:schemeClr val="accent4"/>
                </a:solidFill>
                <a:latin typeface="Arial" panose="020B0604020202020204" pitchFamily="34" charset="0"/>
              </a:rPr>
              <a:t>显示添加一个无参的构造方法 </a:t>
            </a:r>
          </a:p>
        </p:txBody>
      </p:sp>
    </p:spTree>
    <p:extLst>
      <p:ext uri="{BB962C8B-B14F-4D97-AF65-F5344CB8AC3E}">
        <p14:creationId xmlns:p14="http://schemas.microsoft.com/office/powerpoint/2010/main" val="321233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9158"/>
                                        </p:tgtEl>
                                        <p:attrNameLst>
                                          <p:attrName>style.visibility</p:attrName>
                                        </p:attrNameLst>
                                      </p:cBhvr>
                                      <p:to>
                                        <p:strVal val="visible"/>
                                      </p:to>
                                    </p:set>
                                    <p:animEffect transition="in" filter="fade">
                                      <p:cBhvr>
                                        <p:cTn id="7" dur="1000"/>
                                        <p:tgtEl>
                                          <p:spTgt spid="49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调用父类的构造方法</a:t>
            </a:r>
          </a:p>
        </p:txBody>
      </p:sp>
      <p:sp>
        <p:nvSpPr>
          <p:cNvPr id="3" name="圆角矩形 2"/>
          <p:cNvSpPr/>
          <p:nvPr/>
        </p:nvSpPr>
        <p:spPr>
          <a:xfrm>
            <a:off x="536575" y="1062355"/>
            <a:ext cx="8183245" cy="2158209"/>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Phone{</a:t>
            </a:r>
          </a:p>
          <a:p>
            <a:pPr algn="l" defTabSz="444500">
              <a:spcBef>
                <a:spcPct val="50000"/>
              </a:spcBef>
            </a:pPr>
            <a:r>
              <a:rPr lang="en-US" altLang="zh-CN" b="1">
                <a:ea typeface="宋体" panose="02010600030101010101" pitchFamily="2" charset="-122"/>
                <a:sym typeface="+mn-ea"/>
              </a:rPr>
              <a:t>String color;</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en-US" altLang="zh-CN" b="1" dirty="0">
                <a:latin typeface="Arial" panose="020B0604020202020204" pitchFamily="34" charset="0"/>
                <a:ea typeface="黑体" panose="02010609060101010101" pitchFamily="2" charset="-122"/>
              </a:rPr>
              <a:t>Phone(String color )</a:t>
            </a:r>
          </a:p>
          <a:p>
            <a:pPr algn="l" defTabSz="444500">
              <a:spcBef>
                <a:spcPct val="50000"/>
              </a:spcBef>
            </a:pPr>
            <a:r>
              <a:rPr lang="en-US" altLang="zh-CN" b="1" dirty="0">
                <a:latin typeface="Arial" panose="020B0604020202020204" pitchFamily="34" charset="0"/>
                <a:ea typeface="黑体" panose="02010609060101010101" pitchFamily="2" charset="-122"/>
              </a:rPr>
              <a:t>{ this.color=</a:t>
            </a:r>
            <a:r>
              <a:rPr lang="en-US" altLang="zh-CN" b="1" dirty="0">
                <a:ea typeface="黑体" panose="02010609060101010101" pitchFamily="2" charset="-122"/>
                <a:sym typeface="+mn-ea"/>
              </a:rPr>
              <a:t>color </a:t>
            </a:r>
            <a:r>
              <a:rPr lang="en-US" altLang="zh-CN" b="1" dirty="0">
                <a:latin typeface="Arial" panose="020B0604020202020204" pitchFamily="34" charset="0"/>
                <a:ea typeface="黑体" panose="02010609060101010101" pitchFamily="2" charset="-122"/>
              </a:rPr>
              <a:t>}</a:t>
            </a:r>
          </a:p>
          <a:p>
            <a:pPr algn="l" defTabSz="444500">
              <a:spcBef>
                <a:spcPct val="50000"/>
              </a:spcBef>
            </a:pPr>
            <a:r>
              <a:rPr lang="en-US" altLang="zh-CN" b="1">
                <a:latin typeface="Arial" panose="020B0604020202020204" pitchFamily="34" charset="0"/>
                <a:ea typeface="宋体" panose="02010600030101010101" pitchFamily="2" charset="-122"/>
              </a:rPr>
              <a:t>}</a:t>
            </a:r>
          </a:p>
        </p:txBody>
      </p:sp>
      <p:sp>
        <p:nvSpPr>
          <p:cNvPr id="4" name="圆角矩形 3"/>
          <p:cNvSpPr/>
          <p:nvPr/>
        </p:nvSpPr>
        <p:spPr>
          <a:xfrm>
            <a:off x="559435" y="3430270"/>
            <a:ext cx="8138160" cy="1698017"/>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IntelligentPhone </a:t>
            </a:r>
            <a:r>
              <a:rPr lang="en-US" altLang="zh-CN" b="1" dirty="0">
                <a:latin typeface="Arial" panose="020B0604020202020204" pitchFamily="34" charset="0"/>
                <a:ea typeface="黑体" panose="02010609060101010101" pitchFamily="2" charset="-122"/>
              </a:rPr>
              <a:t>extends Phone</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ea typeface="黑体" panose="02010609060101010101" pitchFamily="2" charset="-122"/>
                <a:sym typeface="+mn-ea"/>
              </a:rPr>
              <a:t>IntelligentPhone </a:t>
            </a:r>
            <a:r>
              <a:rPr lang="en-US" altLang="zh-CN" b="1" dirty="0">
                <a:ea typeface="黑体" panose="02010609060101010101" pitchFamily="2" charset="-122"/>
                <a:sym typeface="+mn-ea"/>
              </a:rPr>
              <a:t>()</a:t>
            </a:r>
          </a:p>
          <a:p>
            <a:pPr algn="l" defTabSz="444500">
              <a:spcBef>
                <a:spcPct val="50000"/>
              </a:spcBef>
            </a:pPr>
            <a:r>
              <a:rPr lang="en-US" altLang="zh-CN" b="1" dirty="0">
                <a:solidFill>
                  <a:srgbClr val="FF0000"/>
                </a:solidFill>
                <a:ea typeface="黑体" panose="02010609060101010101" pitchFamily="2" charset="-122"/>
                <a:sym typeface="+mn-ea"/>
              </a:rPr>
              <a:t>{Phone(</a:t>
            </a:r>
            <a:r>
              <a:rPr lang="en-US" altLang="zh-CN" b="1">
                <a:solidFill>
                  <a:srgbClr val="FF0000"/>
                </a:solidFill>
                <a:ea typeface="宋体" panose="02010600030101010101" pitchFamily="2" charset="-122"/>
                <a:sym typeface="+mn-ea"/>
              </a:rPr>
              <a:t>"</a:t>
            </a:r>
            <a:r>
              <a:rPr lang="zh-CN" altLang="en-US" b="1">
                <a:solidFill>
                  <a:srgbClr val="FF0000"/>
                </a:solidFill>
                <a:ea typeface="宋体" panose="02010600030101010101" pitchFamily="2" charset="-122"/>
                <a:sym typeface="+mn-ea"/>
              </a:rPr>
              <a:t>红色</a:t>
            </a:r>
            <a:r>
              <a:rPr lang="en-US" altLang="zh-CN" b="1">
                <a:solidFill>
                  <a:srgbClr val="FF0000"/>
                </a:solidFill>
                <a:ea typeface="宋体" panose="02010600030101010101" pitchFamily="2" charset="-122"/>
                <a:sym typeface="+mn-ea"/>
              </a:rPr>
              <a:t>"</a:t>
            </a:r>
            <a:r>
              <a:rPr lang="en-US" altLang="zh-CN" b="1" dirty="0">
                <a:solidFill>
                  <a:srgbClr val="FF0000"/>
                </a:solidFill>
                <a:ea typeface="黑体" panose="02010609060101010101" pitchFamily="2" charset="-122"/>
                <a:sym typeface="+mn-ea"/>
              </a:rPr>
              <a:t>);} </a:t>
            </a:r>
            <a:r>
              <a:rPr lang="en-US" altLang="zh-CN" b="1" dirty="0">
                <a:ea typeface="黑体" panose="02010609060101010101" pitchFamily="2" charset="-122"/>
                <a:sym typeface="+mn-ea"/>
              </a:rPr>
              <a:t> </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en-US" altLang="zh-CN" b="1">
                <a:ea typeface="宋体" panose="02010600030101010101" pitchFamily="2" charset="-122"/>
                <a:sym typeface="+mn-ea"/>
              </a:rPr>
              <a:t>}</a:t>
            </a:r>
            <a:endParaRPr lang="zh-CN" altLang="en-US" b="1" dirty="0">
              <a:latin typeface="Arial" panose="020B0604020202020204" pitchFamily="34" charset="0"/>
              <a:ea typeface="黑体" panose="02010609060101010101" pitchFamily="2" charset="-122"/>
            </a:endParaRPr>
          </a:p>
        </p:txBody>
      </p:sp>
      <p:sp>
        <p:nvSpPr>
          <p:cNvPr id="8" name="圆角矩形 7"/>
          <p:cNvSpPr/>
          <p:nvPr/>
        </p:nvSpPr>
        <p:spPr>
          <a:xfrm>
            <a:off x="491490" y="5539105"/>
            <a:ext cx="8183245" cy="1258664"/>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ea typeface="黑体" panose="02010609060101010101" pitchFamily="2" charset="-122"/>
                <a:sym typeface="+mn-ea"/>
              </a:rPr>
              <a:t>class  </a:t>
            </a:r>
            <a:r>
              <a:rPr lang="en-US" altLang="zh-CN" b="1" dirty="0">
                <a:ea typeface="黑体" panose="02010609060101010101" pitchFamily="2" charset="-122"/>
                <a:sym typeface="+mn-ea"/>
              </a:rPr>
              <a:t>Test</a:t>
            </a:r>
            <a:r>
              <a:rPr lang="zh-CN" altLang="en-US" b="1" dirty="0">
                <a:ea typeface="黑体" panose="02010609060101010101" pitchFamily="2" charset="-122"/>
                <a:sym typeface="+mn-ea"/>
              </a:rPr>
              <a:t>{</a:t>
            </a:r>
            <a:r>
              <a:rPr lang="en-US" altLang="zh-CN" b="1" dirty="0">
                <a:ea typeface="黑体" panose="02010609060101010101" pitchFamily="2" charset="-122"/>
                <a:sym typeface="+mn-ea"/>
              </a:rPr>
              <a:t>public static void main(String[] args){</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ea typeface="黑体" panose="02010609060101010101" pitchFamily="2" charset="-122"/>
                <a:sym typeface="+mn-ea"/>
              </a:rPr>
              <a:t>  IntelligentPhone  </a:t>
            </a:r>
            <a:r>
              <a:rPr lang="en-US" altLang="zh-CN" b="1" dirty="0">
                <a:ea typeface="黑体" panose="02010609060101010101" pitchFamily="2" charset="-122"/>
                <a:sym typeface="+mn-ea"/>
              </a:rPr>
              <a:t>p=new </a:t>
            </a:r>
            <a:r>
              <a:rPr lang="zh-CN" altLang="en-US" b="1" dirty="0">
                <a:ea typeface="黑体" panose="02010609060101010101" pitchFamily="2" charset="-122"/>
                <a:sym typeface="+mn-ea"/>
              </a:rPr>
              <a:t>IntelligentPhone</a:t>
            </a:r>
            <a:r>
              <a:rPr lang="en-US" altLang="zh-CN" b="1" dirty="0">
                <a:ea typeface="黑体" panose="02010609060101010101" pitchFamily="2" charset="-122"/>
                <a:sym typeface="+mn-ea"/>
              </a:rPr>
              <a:t>();</a:t>
            </a:r>
          </a:p>
          <a:p>
            <a:pPr algn="l" defTabSz="444500">
              <a:spcBef>
                <a:spcPct val="50000"/>
              </a:spcBef>
            </a:pPr>
            <a:r>
              <a:rPr lang="en-US" altLang="zh-CN" b="1">
                <a:ea typeface="宋体" panose="02010600030101010101" pitchFamily="2" charset="-122"/>
                <a:sym typeface="+mn-ea"/>
              </a:rPr>
              <a:t>}</a:t>
            </a:r>
            <a:endParaRPr lang="zh-CN" altLang="en-US" b="1" dirty="0">
              <a:latin typeface="Arial" panose="020B0604020202020204" pitchFamily="34" charset="0"/>
              <a:ea typeface="黑体" panose="02010609060101010101" pitchFamily="2" charset="-122"/>
            </a:endParaRPr>
          </a:p>
        </p:txBody>
      </p:sp>
      <p:sp>
        <p:nvSpPr>
          <p:cNvPr id="49158" name="线形标注 2 49157"/>
          <p:cNvSpPr/>
          <p:nvPr/>
        </p:nvSpPr>
        <p:spPr>
          <a:xfrm>
            <a:off x="3741420" y="3767455"/>
            <a:ext cx="4933315" cy="1490980"/>
          </a:xfrm>
          <a:prstGeom prst="borderCallout2">
            <a:avLst>
              <a:gd name="adj1" fmla="val 19889"/>
              <a:gd name="adj2" fmla="val -3412"/>
              <a:gd name="adj3" fmla="val 40715"/>
              <a:gd name="adj4" fmla="val -24726"/>
              <a:gd name="adj5" fmla="val 40459"/>
              <a:gd name="adj6" fmla="val -25202"/>
            </a:avLst>
          </a:prstGeom>
          <a:gradFill rotWithShape="1">
            <a:gsLst>
              <a:gs pos="0">
                <a:srgbClr val="FE4444"/>
              </a:gs>
              <a:gs pos="100000">
                <a:srgbClr val="832B2B"/>
              </a:gs>
            </a:gsLst>
            <a:lin ang="5400000" scaled="0"/>
          </a:gradFill>
          <a:ln w="9525" cap="flat" cmpd="sng">
            <a:solidFill>
              <a:srgbClr val="FF3300"/>
            </a:solidFill>
            <a:prstDash val="solid"/>
            <a:miter/>
            <a:headEnd type="none" w="med" len="med"/>
            <a:tailEnd type="triangle" w="med" len="med"/>
          </a:ln>
          <a:effectLst>
            <a:outerShdw dist="71842" dir="2699999" algn="ctr" rotWithShape="0">
              <a:schemeClr val="bg2">
                <a:alpha val="50000"/>
              </a:schemeClr>
            </a:outerShdw>
          </a:effectLst>
        </p:spPr>
        <p:txBody>
          <a:bodyPr wrap="none" anchor="ctr">
            <a:scene3d>
              <a:camera prst="orthographicFront"/>
              <a:lightRig rig="soft" dir="t">
                <a:rot lat="0" lon="0" rev="15600000"/>
              </a:lightRig>
            </a:scene3d>
            <a:sp3d extrusionH="57150" prstMaterial="softEdge">
              <a:bevelT w="25400" h="38100"/>
            </a:sp3d>
          </a:bodyPr>
          <a:lstStyle/>
          <a:p>
            <a:pPr algn="ctr"/>
            <a:r>
              <a:rPr lang="zh-CN" altLang="en-US" sz="2400" b="1" dirty="0">
                <a:solidFill>
                  <a:schemeClr val="bg1"/>
                </a:solidFill>
                <a:latin typeface="Arial" panose="020B0604020202020204" pitchFamily="34" charset="0"/>
              </a:rPr>
              <a:t>父类构造方法不能继承，这么调用时</a:t>
            </a:r>
          </a:p>
          <a:p>
            <a:pPr algn="ctr"/>
            <a:r>
              <a:rPr lang="zh-CN" altLang="en-US" sz="2400" b="1" dirty="0">
                <a:solidFill>
                  <a:schemeClr val="bg1"/>
                </a:solidFill>
                <a:latin typeface="Arial" panose="020B0604020202020204" pitchFamily="34" charset="0"/>
              </a:rPr>
              <a:t>出错的，子类找不到这个方法</a:t>
            </a:r>
            <a:r>
              <a:rPr lang="zh-CN" altLang="en-US" sz="2400" b="1" dirty="0">
                <a:solidFill>
                  <a:schemeClr val="accent4"/>
                </a:solidFill>
                <a:latin typeface="Arial" panose="020B0604020202020204" pitchFamily="34" charset="0"/>
              </a:rPr>
              <a:t> </a:t>
            </a:r>
          </a:p>
        </p:txBody>
      </p:sp>
    </p:spTree>
    <p:extLst>
      <p:ext uri="{BB962C8B-B14F-4D97-AF65-F5344CB8AC3E}">
        <p14:creationId xmlns:p14="http://schemas.microsoft.com/office/powerpoint/2010/main" val="3739987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9158"/>
                                        </p:tgtEl>
                                        <p:attrNameLst>
                                          <p:attrName>style.visibility</p:attrName>
                                        </p:attrNameLst>
                                      </p:cBhvr>
                                      <p:to>
                                        <p:strVal val="visible"/>
                                      </p:to>
                                    </p:set>
                                    <p:animEffect transition="in" filter="fade">
                                      <p:cBhvr>
                                        <p:cTn id="7" dur="1000"/>
                                        <p:tgtEl>
                                          <p:spTgt spid="49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en-US" altLang="zh-CN" b="1" dirty="0"/>
              <a:t>super</a:t>
            </a:r>
            <a:r>
              <a:rPr lang="zh-CN" altLang="en-US" b="1" dirty="0"/>
              <a:t>调用父类的构造方法</a:t>
            </a:r>
          </a:p>
        </p:txBody>
      </p:sp>
      <p:sp>
        <p:nvSpPr>
          <p:cNvPr id="3" name="圆角矩形 2"/>
          <p:cNvSpPr/>
          <p:nvPr/>
        </p:nvSpPr>
        <p:spPr>
          <a:xfrm>
            <a:off x="536575" y="1062355"/>
            <a:ext cx="8183245" cy="2158209"/>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Phone{</a:t>
            </a:r>
          </a:p>
          <a:p>
            <a:pPr algn="l" defTabSz="444500">
              <a:spcBef>
                <a:spcPct val="50000"/>
              </a:spcBef>
            </a:pPr>
            <a:r>
              <a:rPr lang="en-US" altLang="zh-CN" b="1">
                <a:ea typeface="宋体" panose="02010600030101010101" pitchFamily="2" charset="-122"/>
                <a:sym typeface="+mn-ea"/>
              </a:rPr>
              <a:t>String color;</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en-US" altLang="zh-CN" b="1" dirty="0">
                <a:latin typeface="Arial" panose="020B0604020202020204" pitchFamily="34" charset="0"/>
                <a:ea typeface="黑体" panose="02010609060101010101" pitchFamily="2" charset="-122"/>
              </a:rPr>
              <a:t>Phone(String color )</a:t>
            </a:r>
          </a:p>
          <a:p>
            <a:pPr algn="l" defTabSz="444500">
              <a:spcBef>
                <a:spcPct val="50000"/>
              </a:spcBef>
            </a:pPr>
            <a:r>
              <a:rPr lang="en-US" altLang="zh-CN" b="1" dirty="0">
                <a:latin typeface="Arial" panose="020B0604020202020204" pitchFamily="34" charset="0"/>
                <a:ea typeface="黑体" panose="02010609060101010101" pitchFamily="2" charset="-122"/>
              </a:rPr>
              <a:t>{ this.color=</a:t>
            </a:r>
            <a:r>
              <a:rPr lang="en-US" altLang="zh-CN" b="1" dirty="0">
                <a:ea typeface="黑体" panose="02010609060101010101" pitchFamily="2" charset="-122"/>
                <a:sym typeface="+mn-ea"/>
              </a:rPr>
              <a:t>color </a:t>
            </a:r>
            <a:r>
              <a:rPr lang="en-US" altLang="zh-CN" b="1" dirty="0">
                <a:latin typeface="Arial" panose="020B0604020202020204" pitchFamily="34" charset="0"/>
                <a:ea typeface="黑体" panose="02010609060101010101" pitchFamily="2" charset="-122"/>
              </a:rPr>
              <a:t>}</a:t>
            </a:r>
          </a:p>
          <a:p>
            <a:pPr algn="l" defTabSz="444500">
              <a:spcBef>
                <a:spcPct val="50000"/>
              </a:spcBef>
            </a:pPr>
            <a:r>
              <a:rPr lang="en-US" altLang="zh-CN" b="1">
                <a:latin typeface="Arial" panose="020B0604020202020204" pitchFamily="34" charset="0"/>
                <a:ea typeface="宋体" panose="02010600030101010101" pitchFamily="2" charset="-122"/>
              </a:rPr>
              <a:t>}</a:t>
            </a:r>
          </a:p>
        </p:txBody>
      </p:sp>
      <p:sp>
        <p:nvSpPr>
          <p:cNvPr id="4" name="圆角矩形 3"/>
          <p:cNvSpPr/>
          <p:nvPr/>
        </p:nvSpPr>
        <p:spPr>
          <a:xfrm>
            <a:off x="559435" y="3430270"/>
            <a:ext cx="8138160" cy="1698017"/>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IntelligentPhone </a:t>
            </a:r>
            <a:r>
              <a:rPr lang="en-US" altLang="zh-CN" b="1" dirty="0">
                <a:latin typeface="Arial" panose="020B0604020202020204" pitchFamily="34" charset="0"/>
                <a:ea typeface="黑体" panose="02010609060101010101" pitchFamily="2" charset="-122"/>
              </a:rPr>
              <a:t>extends Phone</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ea typeface="黑体" panose="02010609060101010101" pitchFamily="2" charset="-122"/>
                <a:sym typeface="+mn-ea"/>
              </a:rPr>
              <a:t>IntelligentPhone </a:t>
            </a:r>
            <a:r>
              <a:rPr lang="en-US" altLang="zh-CN" b="1" dirty="0">
                <a:ea typeface="黑体" panose="02010609060101010101" pitchFamily="2" charset="-122"/>
                <a:sym typeface="+mn-ea"/>
              </a:rPr>
              <a:t>()</a:t>
            </a:r>
          </a:p>
          <a:p>
            <a:pPr algn="l" defTabSz="444500">
              <a:spcBef>
                <a:spcPct val="50000"/>
              </a:spcBef>
            </a:pPr>
            <a:r>
              <a:rPr lang="en-US" altLang="zh-CN" b="1" dirty="0">
                <a:solidFill>
                  <a:srgbClr val="00B050"/>
                </a:solidFill>
                <a:ea typeface="黑体" panose="02010609060101010101" pitchFamily="2" charset="-122"/>
                <a:sym typeface="+mn-ea"/>
              </a:rPr>
              <a:t>{super(</a:t>
            </a:r>
            <a:r>
              <a:rPr lang="en-US" altLang="zh-CN" b="1">
                <a:solidFill>
                  <a:srgbClr val="00B050"/>
                </a:solidFill>
                <a:ea typeface="宋体" panose="02010600030101010101" pitchFamily="2" charset="-122"/>
                <a:sym typeface="+mn-ea"/>
              </a:rPr>
              <a:t>"</a:t>
            </a:r>
            <a:r>
              <a:rPr lang="zh-CN" altLang="en-US" b="1">
                <a:solidFill>
                  <a:srgbClr val="00B050"/>
                </a:solidFill>
                <a:ea typeface="宋体" panose="02010600030101010101" pitchFamily="2" charset="-122"/>
                <a:sym typeface="+mn-ea"/>
              </a:rPr>
              <a:t>红色</a:t>
            </a:r>
            <a:r>
              <a:rPr lang="en-US" altLang="zh-CN" b="1">
                <a:solidFill>
                  <a:srgbClr val="00B050"/>
                </a:solidFill>
                <a:ea typeface="宋体" panose="02010600030101010101" pitchFamily="2" charset="-122"/>
                <a:sym typeface="+mn-ea"/>
              </a:rPr>
              <a:t>"</a:t>
            </a:r>
            <a:r>
              <a:rPr lang="en-US" altLang="zh-CN" b="1" dirty="0">
                <a:solidFill>
                  <a:srgbClr val="00B050"/>
                </a:solidFill>
                <a:ea typeface="黑体" panose="02010609060101010101" pitchFamily="2" charset="-122"/>
                <a:sym typeface="+mn-ea"/>
              </a:rPr>
              <a:t>);} </a:t>
            </a:r>
            <a:r>
              <a:rPr lang="en-US" altLang="zh-CN" b="1" dirty="0">
                <a:ea typeface="黑体" panose="02010609060101010101" pitchFamily="2" charset="-122"/>
                <a:sym typeface="+mn-ea"/>
              </a:rPr>
              <a:t> </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en-US" altLang="zh-CN" b="1">
                <a:ea typeface="宋体" panose="02010600030101010101" pitchFamily="2" charset="-122"/>
                <a:sym typeface="+mn-ea"/>
              </a:rPr>
              <a:t>}</a:t>
            </a:r>
            <a:endParaRPr lang="zh-CN" altLang="en-US" b="1" dirty="0">
              <a:latin typeface="Arial" panose="020B0604020202020204" pitchFamily="34" charset="0"/>
              <a:ea typeface="黑体" panose="02010609060101010101" pitchFamily="2" charset="-122"/>
            </a:endParaRPr>
          </a:p>
        </p:txBody>
      </p:sp>
      <p:sp>
        <p:nvSpPr>
          <p:cNvPr id="8" name="圆角矩形 7"/>
          <p:cNvSpPr/>
          <p:nvPr/>
        </p:nvSpPr>
        <p:spPr>
          <a:xfrm>
            <a:off x="491490" y="5539105"/>
            <a:ext cx="8183245" cy="1258664"/>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ea typeface="黑体" panose="02010609060101010101" pitchFamily="2" charset="-122"/>
                <a:sym typeface="+mn-ea"/>
              </a:rPr>
              <a:t>class  </a:t>
            </a:r>
            <a:r>
              <a:rPr lang="en-US" altLang="zh-CN" b="1" dirty="0">
                <a:ea typeface="黑体" panose="02010609060101010101" pitchFamily="2" charset="-122"/>
                <a:sym typeface="+mn-ea"/>
              </a:rPr>
              <a:t>Test</a:t>
            </a:r>
            <a:r>
              <a:rPr lang="zh-CN" altLang="en-US" b="1" dirty="0">
                <a:ea typeface="黑体" panose="02010609060101010101" pitchFamily="2" charset="-122"/>
                <a:sym typeface="+mn-ea"/>
              </a:rPr>
              <a:t>{</a:t>
            </a:r>
            <a:r>
              <a:rPr lang="en-US" altLang="zh-CN" b="1" dirty="0">
                <a:ea typeface="黑体" panose="02010609060101010101" pitchFamily="2" charset="-122"/>
                <a:sym typeface="+mn-ea"/>
              </a:rPr>
              <a:t>public static void main(String[] args){</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ea typeface="黑体" panose="02010609060101010101" pitchFamily="2" charset="-122"/>
                <a:sym typeface="+mn-ea"/>
              </a:rPr>
              <a:t>  IntelligentPhone  </a:t>
            </a:r>
            <a:r>
              <a:rPr lang="en-US" altLang="zh-CN" b="1" dirty="0">
                <a:ea typeface="黑体" panose="02010609060101010101" pitchFamily="2" charset="-122"/>
                <a:sym typeface="+mn-ea"/>
              </a:rPr>
              <a:t>p=new </a:t>
            </a:r>
            <a:r>
              <a:rPr lang="zh-CN" altLang="en-US" b="1" dirty="0">
                <a:ea typeface="黑体" panose="02010609060101010101" pitchFamily="2" charset="-122"/>
                <a:sym typeface="+mn-ea"/>
              </a:rPr>
              <a:t>IntelligentPhone</a:t>
            </a:r>
            <a:r>
              <a:rPr lang="en-US" altLang="zh-CN" b="1" dirty="0">
                <a:ea typeface="黑体" panose="02010609060101010101" pitchFamily="2" charset="-122"/>
                <a:sym typeface="+mn-ea"/>
              </a:rPr>
              <a:t>();</a:t>
            </a:r>
          </a:p>
          <a:p>
            <a:pPr algn="l" defTabSz="444500">
              <a:spcBef>
                <a:spcPct val="50000"/>
              </a:spcBef>
            </a:pPr>
            <a:r>
              <a:rPr lang="en-US" altLang="zh-CN" b="1">
                <a:ea typeface="宋体" panose="02010600030101010101" pitchFamily="2" charset="-122"/>
                <a:sym typeface="+mn-ea"/>
              </a:rPr>
              <a:t>}</a:t>
            </a:r>
            <a:endParaRPr lang="zh-CN" altLang="en-US" b="1" dirty="0">
              <a:latin typeface="Arial" panose="020B0604020202020204" pitchFamily="34" charset="0"/>
              <a:ea typeface="黑体" panose="02010609060101010101" pitchFamily="2" charset="-122"/>
            </a:endParaRPr>
          </a:p>
        </p:txBody>
      </p:sp>
      <p:sp>
        <p:nvSpPr>
          <p:cNvPr id="49158" name="线形标注 2 49157"/>
          <p:cNvSpPr/>
          <p:nvPr/>
        </p:nvSpPr>
        <p:spPr>
          <a:xfrm>
            <a:off x="3741420" y="3767455"/>
            <a:ext cx="4933315" cy="1490980"/>
          </a:xfrm>
          <a:prstGeom prst="borderCallout2">
            <a:avLst>
              <a:gd name="adj1" fmla="val 19889"/>
              <a:gd name="adj2" fmla="val -3412"/>
              <a:gd name="adj3" fmla="val 40715"/>
              <a:gd name="adj4" fmla="val -24726"/>
              <a:gd name="adj5" fmla="val 40459"/>
              <a:gd name="adj6" fmla="val -25202"/>
            </a:avLst>
          </a:prstGeom>
          <a:gradFill rotWithShape="1">
            <a:gsLst>
              <a:gs pos="0">
                <a:srgbClr val="B1F000"/>
              </a:gs>
              <a:gs pos="100000">
                <a:srgbClr val="FFFFFF"/>
              </a:gs>
            </a:gsLst>
            <a:lin ang="5400000" scaled="1"/>
            <a:tileRect/>
          </a:gradFill>
          <a:ln w="9525" cap="flat" cmpd="sng">
            <a:solidFill>
              <a:srgbClr val="00B050"/>
            </a:solidFill>
            <a:prstDash val="solid"/>
            <a:miter/>
            <a:headEnd type="none" w="med" len="med"/>
            <a:tailEnd type="triangle" w="med" len="med"/>
          </a:ln>
          <a:effectLst>
            <a:outerShdw dist="71842" dir="2699999" algn="ctr" rotWithShape="0">
              <a:schemeClr val="bg2">
                <a:alpha val="50000"/>
              </a:schemeClr>
            </a:outerShdw>
          </a:effectLst>
        </p:spPr>
        <p:txBody>
          <a:bodyPr wrap="none" anchor="ctr">
            <a:noAutofit/>
            <a:scene3d>
              <a:camera prst="orthographicFront"/>
              <a:lightRig rig="soft" dir="t">
                <a:rot lat="0" lon="0" rev="15600000"/>
              </a:lightRig>
            </a:scene3d>
            <a:sp3d extrusionH="57150" prstMaterial="softEdge">
              <a:bevelT w="25400" h="38100"/>
            </a:sp3d>
          </a:bodyPr>
          <a:lstStyle/>
          <a:p>
            <a:pPr lvl="0" algn="ctr">
              <a:buClrTx/>
              <a:buSzTx/>
              <a:buFontTx/>
            </a:pPr>
            <a:r>
              <a:rPr lang="zh-CN" altLang="en-US" sz="2400" b="1" dirty="0">
                <a:solidFill>
                  <a:schemeClr val="accent4"/>
                </a:solidFill>
                <a:sym typeface="+mn-ea"/>
              </a:rPr>
              <a:t>使用super调用父类的构造方法 </a:t>
            </a:r>
          </a:p>
        </p:txBody>
      </p:sp>
    </p:spTree>
    <p:extLst>
      <p:ext uri="{BB962C8B-B14F-4D97-AF65-F5344CB8AC3E}">
        <p14:creationId xmlns:p14="http://schemas.microsoft.com/office/powerpoint/2010/main" val="348011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9158"/>
                                        </p:tgtEl>
                                        <p:attrNameLst>
                                          <p:attrName>style.visibility</p:attrName>
                                        </p:attrNameLst>
                                      </p:cBhvr>
                                      <p:to>
                                        <p:strVal val="visible"/>
                                      </p:to>
                                    </p:set>
                                    <p:animEffect transition="in" filter="fade">
                                      <p:cBhvr>
                                        <p:cTn id="7" dur="1000"/>
                                        <p:tgtEl>
                                          <p:spTgt spid="49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非构造方法调用父类的构造方法</a:t>
            </a:r>
          </a:p>
        </p:txBody>
      </p:sp>
      <p:sp>
        <p:nvSpPr>
          <p:cNvPr id="3" name="圆角矩形 2"/>
          <p:cNvSpPr/>
          <p:nvPr/>
        </p:nvSpPr>
        <p:spPr>
          <a:xfrm>
            <a:off x="536575" y="1062355"/>
            <a:ext cx="8183245" cy="2158209"/>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Phone{</a:t>
            </a:r>
          </a:p>
          <a:p>
            <a:pPr algn="l" defTabSz="444500">
              <a:spcBef>
                <a:spcPct val="50000"/>
              </a:spcBef>
            </a:pPr>
            <a:r>
              <a:rPr lang="en-US" altLang="zh-CN" b="1">
                <a:ea typeface="宋体" panose="02010600030101010101" pitchFamily="2" charset="-122"/>
                <a:sym typeface="+mn-ea"/>
              </a:rPr>
              <a:t>String color;</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en-US" altLang="zh-CN" b="1" dirty="0">
                <a:latin typeface="Arial" panose="020B0604020202020204" pitchFamily="34" charset="0"/>
                <a:ea typeface="黑体" panose="02010609060101010101" pitchFamily="2" charset="-122"/>
              </a:rPr>
              <a:t>Phone(String color )</a:t>
            </a:r>
          </a:p>
          <a:p>
            <a:pPr algn="l" defTabSz="444500">
              <a:spcBef>
                <a:spcPct val="50000"/>
              </a:spcBef>
            </a:pPr>
            <a:r>
              <a:rPr lang="en-US" altLang="zh-CN" b="1" dirty="0">
                <a:latin typeface="Arial" panose="020B0604020202020204" pitchFamily="34" charset="0"/>
                <a:ea typeface="黑体" panose="02010609060101010101" pitchFamily="2" charset="-122"/>
              </a:rPr>
              <a:t>{ this.color=</a:t>
            </a:r>
            <a:r>
              <a:rPr lang="en-US" altLang="zh-CN" b="1" dirty="0">
                <a:ea typeface="黑体" panose="02010609060101010101" pitchFamily="2" charset="-122"/>
                <a:sym typeface="+mn-ea"/>
              </a:rPr>
              <a:t>color </a:t>
            </a:r>
            <a:r>
              <a:rPr lang="en-US" altLang="zh-CN" b="1" dirty="0">
                <a:latin typeface="Arial" panose="020B0604020202020204" pitchFamily="34" charset="0"/>
                <a:ea typeface="黑体" panose="02010609060101010101" pitchFamily="2" charset="-122"/>
              </a:rPr>
              <a:t>}</a:t>
            </a:r>
          </a:p>
          <a:p>
            <a:pPr algn="l" defTabSz="444500">
              <a:spcBef>
                <a:spcPct val="50000"/>
              </a:spcBef>
            </a:pPr>
            <a:r>
              <a:rPr lang="en-US" altLang="zh-CN" b="1">
                <a:latin typeface="Arial" panose="020B0604020202020204" pitchFamily="34" charset="0"/>
                <a:ea typeface="宋体" panose="02010600030101010101" pitchFamily="2" charset="-122"/>
              </a:rPr>
              <a:t>}</a:t>
            </a:r>
          </a:p>
        </p:txBody>
      </p:sp>
      <p:sp>
        <p:nvSpPr>
          <p:cNvPr id="4" name="圆角矩形 3"/>
          <p:cNvSpPr/>
          <p:nvPr/>
        </p:nvSpPr>
        <p:spPr>
          <a:xfrm>
            <a:off x="559435" y="3430270"/>
            <a:ext cx="8138160" cy="1698017"/>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IntelligentPhone </a:t>
            </a:r>
            <a:r>
              <a:rPr lang="en-US" altLang="zh-CN" b="1" dirty="0">
                <a:latin typeface="Arial" panose="020B0604020202020204" pitchFamily="34" charset="0"/>
                <a:ea typeface="黑体" panose="02010609060101010101" pitchFamily="2" charset="-122"/>
              </a:rPr>
              <a:t>extends Phone</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en-US" altLang="zh-CN" b="1" dirty="0">
                <a:ea typeface="黑体" panose="02010609060101010101" pitchFamily="2" charset="-122"/>
                <a:sym typeface="+mn-ea"/>
              </a:rPr>
              <a:t>void f1()</a:t>
            </a:r>
          </a:p>
          <a:p>
            <a:pPr algn="l" defTabSz="444500">
              <a:spcBef>
                <a:spcPct val="50000"/>
              </a:spcBef>
            </a:pPr>
            <a:r>
              <a:rPr lang="en-US" altLang="zh-CN" b="1" dirty="0">
                <a:solidFill>
                  <a:srgbClr val="FF0000"/>
                </a:solidFill>
                <a:ea typeface="黑体" panose="02010609060101010101" pitchFamily="2" charset="-122"/>
                <a:sym typeface="+mn-ea"/>
              </a:rPr>
              <a:t>{super(</a:t>
            </a:r>
            <a:r>
              <a:rPr lang="en-US" altLang="zh-CN" b="1">
                <a:solidFill>
                  <a:srgbClr val="FF0000"/>
                </a:solidFill>
                <a:ea typeface="宋体" panose="02010600030101010101" pitchFamily="2" charset="-122"/>
                <a:sym typeface="+mn-ea"/>
              </a:rPr>
              <a:t>"</a:t>
            </a:r>
            <a:r>
              <a:rPr lang="zh-CN" altLang="en-US" b="1">
                <a:solidFill>
                  <a:srgbClr val="FF0000"/>
                </a:solidFill>
                <a:ea typeface="宋体" panose="02010600030101010101" pitchFamily="2" charset="-122"/>
                <a:sym typeface="+mn-ea"/>
              </a:rPr>
              <a:t>红色</a:t>
            </a:r>
            <a:r>
              <a:rPr lang="en-US" altLang="zh-CN" b="1">
                <a:solidFill>
                  <a:srgbClr val="FF0000"/>
                </a:solidFill>
                <a:ea typeface="宋体" panose="02010600030101010101" pitchFamily="2" charset="-122"/>
                <a:sym typeface="+mn-ea"/>
              </a:rPr>
              <a:t>"</a:t>
            </a:r>
            <a:r>
              <a:rPr lang="en-US" altLang="zh-CN" b="1" dirty="0">
                <a:solidFill>
                  <a:srgbClr val="FF0000"/>
                </a:solidFill>
                <a:ea typeface="黑体" panose="02010609060101010101" pitchFamily="2" charset="-122"/>
                <a:sym typeface="+mn-ea"/>
              </a:rPr>
              <a:t>);}</a:t>
            </a:r>
            <a:r>
              <a:rPr lang="en-US" altLang="zh-CN" b="1" dirty="0">
                <a:solidFill>
                  <a:srgbClr val="00B050"/>
                </a:solidFill>
                <a:ea typeface="黑体" panose="02010609060101010101" pitchFamily="2" charset="-122"/>
                <a:sym typeface="+mn-ea"/>
              </a:rPr>
              <a:t> </a:t>
            </a:r>
            <a:r>
              <a:rPr lang="en-US" altLang="zh-CN" b="1" dirty="0">
                <a:ea typeface="黑体" panose="02010609060101010101" pitchFamily="2" charset="-122"/>
                <a:sym typeface="+mn-ea"/>
              </a:rPr>
              <a:t> </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en-US" altLang="zh-CN" b="1">
                <a:ea typeface="宋体" panose="02010600030101010101" pitchFamily="2" charset="-122"/>
                <a:sym typeface="+mn-ea"/>
              </a:rPr>
              <a:t>}</a:t>
            </a:r>
            <a:endParaRPr lang="zh-CN" altLang="en-US" b="1" dirty="0">
              <a:latin typeface="Arial" panose="020B0604020202020204" pitchFamily="34" charset="0"/>
              <a:ea typeface="黑体" panose="02010609060101010101" pitchFamily="2" charset="-122"/>
            </a:endParaRPr>
          </a:p>
        </p:txBody>
      </p:sp>
      <p:sp>
        <p:nvSpPr>
          <p:cNvPr id="8" name="圆角矩形 7"/>
          <p:cNvSpPr/>
          <p:nvPr/>
        </p:nvSpPr>
        <p:spPr>
          <a:xfrm>
            <a:off x="491490" y="5539105"/>
            <a:ext cx="8183245" cy="1258664"/>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ea typeface="黑体" panose="02010609060101010101" pitchFamily="2" charset="-122"/>
                <a:sym typeface="+mn-ea"/>
              </a:rPr>
              <a:t>class  </a:t>
            </a:r>
            <a:r>
              <a:rPr lang="en-US" altLang="zh-CN" b="1" dirty="0">
                <a:ea typeface="黑体" panose="02010609060101010101" pitchFamily="2" charset="-122"/>
                <a:sym typeface="+mn-ea"/>
              </a:rPr>
              <a:t>Test</a:t>
            </a:r>
            <a:r>
              <a:rPr lang="zh-CN" altLang="en-US" b="1" dirty="0">
                <a:ea typeface="黑体" panose="02010609060101010101" pitchFamily="2" charset="-122"/>
                <a:sym typeface="+mn-ea"/>
              </a:rPr>
              <a:t>{</a:t>
            </a:r>
            <a:r>
              <a:rPr lang="en-US" altLang="zh-CN" b="1" dirty="0">
                <a:ea typeface="黑体" panose="02010609060101010101" pitchFamily="2" charset="-122"/>
                <a:sym typeface="+mn-ea"/>
              </a:rPr>
              <a:t>public static void main(String[] args){</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ea typeface="黑体" panose="02010609060101010101" pitchFamily="2" charset="-122"/>
                <a:sym typeface="+mn-ea"/>
              </a:rPr>
              <a:t>  IntelligentPhone  </a:t>
            </a:r>
            <a:r>
              <a:rPr lang="en-US" altLang="zh-CN" b="1" dirty="0">
                <a:ea typeface="黑体" panose="02010609060101010101" pitchFamily="2" charset="-122"/>
                <a:sym typeface="+mn-ea"/>
              </a:rPr>
              <a:t>p=new </a:t>
            </a:r>
            <a:r>
              <a:rPr lang="zh-CN" altLang="en-US" b="1" dirty="0">
                <a:ea typeface="黑体" panose="02010609060101010101" pitchFamily="2" charset="-122"/>
                <a:sym typeface="+mn-ea"/>
              </a:rPr>
              <a:t>IntelligentPhone</a:t>
            </a:r>
            <a:r>
              <a:rPr lang="en-US" altLang="zh-CN" b="1" dirty="0">
                <a:ea typeface="黑体" panose="02010609060101010101" pitchFamily="2" charset="-122"/>
                <a:sym typeface="+mn-ea"/>
              </a:rPr>
              <a:t>();</a:t>
            </a:r>
          </a:p>
          <a:p>
            <a:pPr algn="l" defTabSz="444500">
              <a:spcBef>
                <a:spcPct val="50000"/>
              </a:spcBef>
            </a:pPr>
            <a:r>
              <a:rPr lang="en-US" altLang="zh-CN" b="1">
                <a:ea typeface="宋体" panose="02010600030101010101" pitchFamily="2" charset="-122"/>
                <a:sym typeface="+mn-ea"/>
              </a:rPr>
              <a:t>}</a:t>
            </a:r>
            <a:endParaRPr lang="zh-CN" altLang="en-US" b="1" dirty="0">
              <a:latin typeface="Arial" panose="020B0604020202020204" pitchFamily="34" charset="0"/>
              <a:ea typeface="黑体" panose="02010609060101010101" pitchFamily="2" charset="-122"/>
            </a:endParaRPr>
          </a:p>
        </p:txBody>
      </p:sp>
      <p:sp>
        <p:nvSpPr>
          <p:cNvPr id="49158" name="线形标注 2 49157"/>
          <p:cNvSpPr/>
          <p:nvPr/>
        </p:nvSpPr>
        <p:spPr>
          <a:xfrm>
            <a:off x="3741420" y="3767455"/>
            <a:ext cx="4933315" cy="1490980"/>
          </a:xfrm>
          <a:prstGeom prst="borderCallout2">
            <a:avLst>
              <a:gd name="adj1" fmla="val 19889"/>
              <a:gd name="adj2" fmla="val -3412"/>
              <a:gd name="adj3" fmla="val 40715"/>
              <a:gd name="adj4" fmla="val -24726"/>
              <a:gd name="adj5" fmla="val 40459"/>
              <a:gd name="adj6" fmla="val -25202"/>
            </a:avLst>
          </a:prstGeom>
          <a:solidFill>
            <a:srgbClr val="FF0000"/>
          </a:solidFill>
          <a:ln w="9525" cap="flat" cmpd="sng">
            <a:solidFill>
              <a:srgbClr val="FF3300"/>
            </a:solidFill>
            <a:prstDash val="solid"/>
            <a:miter/>
            <a:headEnd type="none" w="med" len="med"/>
            <a:tailEnd type="triangle" w="med" len="med"/>
          </a:ln>
          <a:effectLst>
            <a:outerShdw dist="71842" dir="2699999" algn="ctr" rotWithShape="0">
              <a:schemeClr val="bg2">
                <a:alpha val="50000"/>
              </a:schemeClr>
            </a:outerShdw>
          </a:effectLst>
        </p:spPr>
        <p:txBody>
          <a:bodyPr wrap="none" anchor="ctr"/>
          <a:lstStyle/>
          <a:p>
            <a:pPr algn="ctr"/>
            <a:r>
              <a:rPr lang="zh-CN" altLang="en-US" sz="2400" b="1" dirty="0">
                <a:solidFill>
                  <a:schemeClr val="tx1"/>
                </a:solidFill>
                <a:latin typeface="Arial" panose="020B0604020202020204" pitchFamily="34" charset="0"/>
              </a:rPr>
              <a:t>只有子类的构造方法采用调用父类的</a:t>
            </a:r>
          </a:p>
          <a:p>
            <a:pPr algn="ctr"/>
            <a:r>
              <a:rPr lang="zh-CN" altLang="en-US" sz="2400" b="1" dirty="0">
                <a:solidFill>
                  <a:schemeClr val="tx1"/>
                </a:solidFill>
                <a:latin typeface="Arial" panose="020B0604020202020204" pitchFamily="34" charset="0"/>
              </a:rPr>
              <a:t>构造方法，其它方法调用出错 </a:t>
            </a:r>
          </a:p>
        </p:txBody>
      </p:sp>
    </p:spTree>
    <p:extLst>
      <p:ext uri="{BB962C8B-B14F-4D97-AF65-F5344CB8AC3E}">
        <p14:creationId xmlns:p14="http://schemas.microsoft.com/office/powerpoint/2010/main" val="206230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9158"/>
                                        </p:tgtEl>
                                        <p:attrNameLst>
                                          <p:attrName>style.visibility</p:attrName>
                                        </p:attrNameLst>
                                      </p:cBhvr>
                                      <p:to>
                                        <p:strVal val="visible"/>
                                      </p:to>
                                    </p:set>
                                    <p:animEffect transition="in" filter="fade">
                                      <p:cBhvr>
                                        <p:cTn id="7" dur="1000"/>
                                        <p:tgtEl>
                                          <p:spTgt spid="49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调用父类的构造方法</a:t>
            </a:r>
          </a:p>
        </p:txBody>
      </p:sp>
      <p:sp>
        <p:nvSpPr>
          <p:cNvPr id="3" name="圆角矩形 2"/>
          <p:cNvSpPr/>
          <p:nvPr/>
        </p:nvSpPr>
        <p:spPr>
          <a:xfrm>
            <a:off x="536575" y="918845"/>
            <a:ext cx="8183245" cy="2158209"/>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Phone{</a:t>
            </a:r>
          </a:p>
          <a:p>
            <a:pPr algn="l" defTabSz="444500">
              <a:spcBef>
                <a:spcPct val="50000"/>
              </a:spcBef>
            </a:pPr>
            <a:r>
              <a:rPr lang="en-US" altLang="zh-CN" b="1">
                <a:ea typeface="宋体" panose="02010600030101010101" pitchFamily="2" charset="-122"/>
                <a:sym typeface="+mn-ea"/>
              </a:rPr>
              <a:t>String color;</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en-US" altLang="zh-CN" b="1" dirty="0">
                <a:latin typeface="Arial" panose="020B0604020202020204" pitchFamily="34" charset="0"/>
                <a:ea typeface="黑体" panose="02010609060101010101" pitchFamily="2" charset="-122"/>
              </a:rPr>
              <a:t>Phone(String color )</a:t>
            </a:r>
          </a:p>
          <a:p>
            <a:pPr algn="l" defTabSz="444500">
              <a:spcBef>
                <a:spcPct val="50000"/>
              </a:spcBef>
            </a:pPr>
            <a:r>
              <a:rPr lang="en-US" altLang="zh-CN" b="1" dirty="0">
                <a:latin typeface="Arial" panose="020B0604020202020204" pitchFamily="34" charset="0"/>
                <a:ea typeface="黑体" panose="02010609060101010101" pitchFamily="2" charset="-122"/>
              </a:rPr>
              <a:t>{ this.color=</a:t>
            </a:r>
            <a:r>
              <a:rPr lang="en-US" altLang="zh-CN" b="1" dirty="0">
                <a:ea typeface="黑体" panose="02010609060101010101" pitchFamily="2" charset="-122"/>
                <a:sym typeface="+mn-ea"/>
              </a:rPr>
              <a:t>color </a:t>
            </a:r>
            <a:r>
              <a:rPr lang="en-US" altLang="zh-CN" b="1" dirty="0">
                <a:latin typeface="Arial" panose="020B0604020202020204" pitchFamily="34" charset="0"/>
                <a:ea typeface="黑体" panose="02010609060101010101" pitchFamily="2" charset="-122"/>
              </a:rPr>
              <a:t>}</a:t>
            </a:r>
          </a:p>
          <a:p>
            <a:pPr algn="l" defTabSz="444500">
              <a:spcBef>
                <a:spcPct val="50000"/>
              </a:spcBef>
            </a:pPr>
            <a:r>
              <a:rPr lang="en-US" altLang="zh-CN" b="1">
                <a:latin typeface="Arial" panose="020B0604020202020204" pitchFamily="34" charset="0"/>
                <a:ea typeface="宋体" panose="02010600030101010101" pitchFamily="2" charset="-122"/>
              </a:rPr>
              <a:t>}</a:t>
            </a:r>
          </a:p>
        </p:txBody>
      </p:sp>
      <p:sp>
        <p:nvSpPr>
          <p:cNvPr id="4" name="圆角矩形 3"/>
          <p:cNvSpPr/>
          <p:nvPr/>
        </p:nvSpPr>
        <p:spPr>
          <a:xfrm>
            <a:off x="581660" y="3071495"/>
            <a:ext cx="8138160" cy="2571399"/>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IntelligentPhone </a:t>
            </a:r>
            <a:r>
              <a:rPr lang="en-US" altLang="zh-CN" b="1" dirty="0">
                <a:latin typeface="Arial" panose="020B0604020202020204" pitchFamily="34" charset="0"/>
                <a:ea typeface="黑体" panose="02010609060101010101" pitchFamily="2" charset="-122"/>
              </a:rPr>
              <a:t>extends Phone</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ea typeface="黑体" panose="02010609060101010101" pitchFamily="2" charset="-122"/>
                <a:sym typeface="+mn-ea"/>
              </a:rPr>
              <a:t>IntelligentPhone </a:t>
            </a:r>
            <a:r>
              <a:rPr lang="en-US" altLang="zh-CN" b="1" dirty="0">
                <a:ea typeface="黑体" panose="02010609060101010101" pitchFamily="2" charset="-122"/>
                <a:sym typeface="+mn-ea"/>
              </a:rPr>
              <a:t>()</a:t>
            </a:r>
          </a:p>
          <a:p>
            <a:pPr algn="l" defTabSz="444500">
              <a:spcBef>
                <a:spcPct val="50000"/>
              </a:spcBef>
            </a:pPr>
            <a:r>
              <a:rPr lang="en-US" altLang="zh-CN" b="1" dirty="0">
                <a:solidFill>
                  <a:srgbClr val="FF0000"/>
                </a:solidFill>
                <a:ea typeface="黑体" panose="02010609060101010101" pitchFamily="2" charset="-122"/>
                <a:sym typeface="+mn-ea"/>
              </a:rPr>
              <a:t>{ System.out.println();</a:t>
            </a:r>
          </a:p>
          <a:p>
            <a:pPr algn="l" defTabSz="444500">
              <a:spcBef>
                <a:spcPct val="50000"/>
              </a:spcBef>
            </a:pPr>
            <a:r>
              <a:rPr lang="en-US" altLang="zh-CN" b="1" dirty="0">
                <a:solidFill>
                  <a:srgbClr val="FF0000"/>
                </a:solidFill>
                <a:ea typeface="黑体" panose="02010609060101010101" pitchFamily="2" charset="-122"/>
                <a:sym typeface="+mn-ea"/>
              </a:rPr>
              <a:t>super(</a:t>
            </a:r>
            <a:r>
              <a:rPr lang="en-US" altLang="zh-CN" b="1">
                <a:solidFill>
                  <a:srgbClr val="FF0000"/>
                </a:solidFill>
                <a:ea typeface="宋体" panose="02010600030101010101" pitchFamily="2" charset="-122"/>
                <a:sym typeface="+mn-ea"/>
              </a:rPr>
              <a:t>"</a:t>
            </a:r>
            <a:r>
              <a:rPr lang="zh-CN" altLang="en-US" b="1">
                <a:solidFill>
                  <a:srgbClr val="FF0000"/>
                </a:solidFill>
                <a:ea typeface="宋体" panose="02010600030101010101" pitchFamily="2" charset="-122"/>
                <a:sym typeface="+mn-ea"/>
              </a:rPr>
              <a:t>红色</a:t>
            </a:r>
            <a:r>
              <a:rPr lang="en-US" altLang="zh-CN" b="1">
                <a:solidFill>
                  <a:srgbClr val="FF0000"/>
                </a:solidFill>
                <a:ea typeface="宋体" panose="02010600030101010101" pitchFamily="2" charset="-122"/>
                <a:sym typeface="+mn-ea"/>
              </a:rPr>
              <a:t>"</a:t>
            </a:r>
            <a:r>
              <a:rPr lang="en-US" altLang="zh-CN" b="1" dirty="0">
                <a:solidFill>
                  <a:srgbClr val="FF0000"/>
                </a:solidFill>
                <a:ea typeface="黑体" panose="02010609060101010101" pitchFamily="2" charset="-122"/>
                <a:sym typeface="+mn-ea"/>
              </a:rPr>
              <a:t>);</a:t>
            </a:r>
          </a:p>
          <a:p>
            <a:pPr algn="l" defTabSz="444500">
              <a:spcBef>
                <a:spcPct val="50000"/>
              </a:spcBef>
            </a:pPr>
            <a:r>
              <a:rPr lang="en-US" altLang="zh-CN" b="1" dirty="0">
                <a:solidFill>
                  <a:srgbClr val="FF0000"/>
                </a:solidFill>
                <a:ea typeface="黑体" panose="02010609060101010101" pitchFamily="2" charset="-122"/>
                <a:sym typeface="+mn-ea"/>
              </a:rPr>
              <a:t>}</a:t>
            </a:r>
            <a:r>
              <a:rPr lang="en-US" altLang="zh-CN" b="1" dirty="0">
                <a:solidFill>
                  <a:srgbClr val="00B050"/>
                </a:solidFill>
                <a:ea typeface="黑体" panose="02010609060101010101" pitchFamily="2" charset="-122"/>
                <a:sym typeface="+mn-ea"/>
              </a:rPr>
              <a:t> </a:t>
            </a:r>
            <a:r>
              <a:rPr lang="en-US" altLang="zh-CN" b="1" dirty="0">
                <a:ea typeface="黑体" panose="02010609060101010101" pitchFamily="2" charset="-122"/>
                <a:sym typeface="+mn-ea"/>
              </a:rPr>
              <a:t> </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en-US" altLang="zh-CN" b="1">
                <a:ea typeface="宋体" panose="02010600030101010101" pitchFamily="2" charset="-122"/>
                <a:sym typeface="+mn-ea"/>
              </a:rPr>
              <a:t>}</a:t>
            </a:r>
            <a:endParaRPr lang="zh-CN" altLang="en-US" b="1" dirty="0">
              <a:latin typeface="Arial" panose="020B0604020202020204" pitchFamily="34" charset="0"/>
              <a:ea typeface="黑体" panose="02010609060101010101" pitchFamily="2" charset="-122"/>
            </a:endParaRPr>
          </a:p>
        </p:txBody>
      </p:sp>
      <p:sp>
        <p:nvSpPr>
          <p:cNvPr id="8" name="圆角矩形 7"/>
          <p:cNvSpPr/>
          <p:nvPr/>
        </p:nvSpPr>
        <p:spPr>
          <a:xfrm>
            <a:off x="491490" y="5610860"/>
            <a:ext cx="8183245" cy="1258664"/>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ea typeface="黑体" panose="02010609060101010101" pitchFamily="2" charset="-122"/>
                <a:sym typeface="+mn-ea"/>
              </a:rPr>
              <a:t>class  </a:t>
            </a:r>
            <a:r>
              <a:rPr lang="en-US" altLang="zh-CN" b="1" dirty="0">
                <a:ea typeface="黑体" panose="02010609060101010101" pitchFamily="2" charset="-122"/>
                <a:sym typeface="+mn-ea"/>
              </a:rPr>
              <a:t>Test</a:t>
            </a:r>
            <a:r>
              <a:rPr lang="zh-CN" altLang="en-US" b="1" dirty="0">
                <a:ea typeface="黑体" panose="02010609060101010101" pitchFamily="2" charset="-122"/>
                <a:sym typeface="+mn-ea"/>
              </a:rPr>
              <a:t>{</a:t>
            </a:r>
            <a:r>
              <a:rPr lang="en-US" altLang="zh-CN" b="1" dirty="0">
                <a:ea typeface="黑体" panose="02010609060101010101" pitchFamily="2" charset="-122"/>
                <a:sym typeface="+mn-ea"/>
              </a:rPr>
              <a:t>public static void main(String[] args){</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ea typeface="黑体" panose="02010609060101010101" pitchFamily="2" charset="-122"/>
                <a:sym typeface="+mn-ea"/>
              </a:rPr>
              <a:t>  IntelligentPhone  </a:t>
            </a:r>
            <a:r>
              <a:rPr lang="en-US" altLang="zh-CN" b="1" dirty="0">
                <a:ea typeface="黑体" panose="02010609060101010101" pitchFamily="2" charset="-122"/>
                <a:sym typeface="+mn-ea"/>
              </a:rPr>
              <a:t>p=new </a:t>
            </a:r>
            <a:r>
              <a:rPr lang="zh-CN" altLang="en-US" b="1" dirty="0">
                <a:ea typeface="黑体" panose="02010609060101010101" pitchFamily="2" charset="-122"/>
                <a:sym typeface="+mn-ea"/>
              </a:rPr>
              <a:t>IntelligentPhone</a:t>
            </a:r>
            <a:r>
              <a:rPr lang="en-US" altLang="zh-CN" b="1" dirty="0">
                <a:ea typeface="黑体" panose="02010609060101010101" pitchFamily="2" charset="-122"/>
                <a:sym typeface="+mn-ea"/>
              </a:rPr>
              <a:t>();</a:t>
            </a:r>
          </a:p>
          <a:p>
            <a:pPr algn="l" defTabSz="444500">
              <a:spcBef>
                <a:spcPct val="50000"/>
              </a:spcBef>
            </a:pPr>
            <a:r>
              <a:rPr lang="en-US" altLang="zh-CN" b="1">
                <a:ea typeface="宋体" panose="02010600030101010101" pitchFamily="2" charset="-122"/>
                <a:sym typeface="+mn-ea"/>
              </a:rPr>
              <a:t>}</a:t>
            </a:r>
            <a:endParaRPr lang="zh-CN" altLang="en-US" b="1" dirty="0">
              <a:latin typeface="Arial" panose="020B0604020202020204" pitchFamily="34" charset="0"/>
              <a:ea typeface="黑体" panose="02010609060101010101" pitchFamily="2" charset="-122"/>
            </a:endParaRPr>
          </a:p>
        </p:txBody>
      </p:sp>
      <p:sp>
        <p:nvSpPr>
          <p:cNvPr id="49158" name="线形标注 2 49157"/>
          <p:cNvSpPr/>
          <p:nvPr/>
        </p:nvSpPr>
        <p:spPr>
          <a:xfrm>
            <a:off x="3741420" y="3767455"/>
            <a:ext cx="4933315" cy="1490980"/>
          </a:xfrm>
          <a:prstGeom prst="borderCallout2">
            <a:avLst>
              <a:gd name="adj1" fmla="val 19889"/>
              <a:gd name="adj2" fmla="val -3412"/>
              <a:gd name="adj3" fmla="val 40715"/>
              <a:gd name="adj4" fmla="val -24726"/>
              <a:gd name="adj5" fmla="val 50851"/>
              <a:gd name="adj6" fmla="val -31496"/>
            </a:avLst>
          </a:prstGeom>
          <a:solidFill>
            <a:srgbClr val="FF0000"/>
          </a:solidFill>
          <a:ln w="9525" cap="flat" cmpd="sng">
            <a:solidFill>
              <a:srgbClr val="FF3300"/>
            </a:solidFill>
            <a:prstDash val="solid"/>
            <a:miter/>
            <a:headEnd type="none" w="med" len="med"/>
            <a:tailEnd type="triangle" w="med" len="med"/>
          </a:ln>
          <a:effectLst>
            <a:outerShdw dist="71842" dir="2699999" algn="ctr" rotWithShape="0">
              <a:schemeClr val="bg2">
                <a:alpha val="50000"/>
              </a:schemeClr>
            </a:outerShdw>
          </a:effectLst>
        </p:spPr>
        <p:txBody>
          <a:bodyPr wrap="none" anchor="ctr"/>
          <a:lstStyle/>
          <a:p>
            <a:pPr algn="ctr"/>
            <a:r>
              <a:rPr lang="en-US" altLang="zh-CN" sz="2400" b="1" dirty="0">
                <a:solidFill>
                  <a:schemeClr val="tx1"/>
                </a:solidFill>
                <a:latin typeface="Arial" panose="020B0604020202020204" pitchFamily="34" charset="0"/>
              </a:rPr>
              <a:t>super</a:t>
            </a:r>
            <a:r>
              <a:rPr lang="zh-CN" altLang="en-US" sz="2400" b="1" dirty="0">
                <a:solidFill>
                  <a:schemeClr val="tx1"/>
                </a:solidFill>
                <a:latin typeface="Arial" panose="020B0604020202020204" pitchFamily="34" charset="0"/>
              </a:rPr>
              <a:t>调用，必须是方法体中的</a:t>
            </a:r>
          </a:p>
          <a:p>
            <a:pPr algn="ctr"/>
            <a:r>
              <a:rPr lang="zh-CN" altLang="en-US" sz="2400" b="1" dirty="0">
                <a:solidFill>
                  <a:schemeClr val="tx1"/>
                </a:solidFill>
                <a:latin typeface="Arial" panose="020B0604020202020204" pitchFamily="34" charset="0"/>
              </a:rPr>
              <a:t>第一条语句，否则出错。</a:t>
            </a:r>
          </a:p>
        </p:txBody>
      </p:sp>
    </p:spTree>
    <p:extLst>
      <p:ext uri="{BB962C8B-B14F-4D97-AF65-F5344CB8AC3E}">
        <p14:creationId xmlns:p14="http://schemas.microsoft.com/office/powerpoint/2010/main" val="295356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9158"/>
                                        </p:tgtEl>
                                        <p:attrNameLst>
                                          <p:attrName>style.visibility</p:attrName>
                                        </p:attrNameLst>
                                      </p:cBhvr>
                                      <p:to>
                                        <p:strVal val="visible"/>
                                      </p:to>
                                    </p:set>
                                    <p:animEffect transition="in" filter="fade">
                                      <p:cBhvr>
                                        <p:cTn id="7" dur="1000"/>
                                        <p:tgtEl>
                                          <p:spTgt spid="49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AutoShape 10"/>
          <p:cNvSpPr/>
          <p:nvPr/>
        </p:nvSpPr>
        <p:spPr>
          <a:xfrm>
            <a:off x="1106170" y="3159125"/>
            <a:ext cx="6931025" cy="1375198"/>
          </a:xfrm>
          <a:prstGeom prst="roundRect">
            <a:avLst>
              <a:gd name="adj" fmla="val 6667"/>
            </a:avLst>
          </a:prstGeom>
          <a:gradFill rotWithShape="1">
            <a:gsLst>
              <a:gs pos="0">
                <a:srgbClr val="CCFFFF"/>
              </a:gs>
              <a:gs pos="100000">
                <a:srgbClr val="FFFFFF"/>
              </a:gs>
            </a:gsLst>
            <a:lin ang="5400000" scaled="1"/>
            <a:tileRect/>
          </a:gradFill>
          <a:ln w="9525" cap="flat" cmpd="sng">
            <a:solidFill>
              <a:srgbClr val="008080"/>
            </a:solidFill>
            <a:prstDash val="solid"/>
            <a:round/>
            <a:headEnd type="none" w="med" len="med"/>
            <a:tailEnd type="none" w="med" len="med"/>
          </a:ln>
        </p:spPr>
        <p:txBody>
          <a:bodyPr wrap="square" anchor="t">
            <a:spAutoFit/>
          </a:bodyPr>
          <a:lstStyle/>
          <a:p>
            <a:pPr>
              <a:buSzTx/>
            </a:pPr>
            <a:r>
              <a:rPr lang="zh-CN" altLang="en-US" sz="4000" b="1" dirty="0">
                <a:sym typeface="+mn-ea"/>
              </a:rPr>
              <a:t>使用</a:t>
            </a:r>
            <a:r>
              <a:rPr lang="en-US" altLang="zh-CN" sz="4000" b="1" dirty="0">
                <a:solidFill>
                  <a:srgbClr val="FF0000"/>
                </a:solidFill>
                <a:sym typeface="+mn-ea"/>
              </a:rPr>
              <a:t>super</a:t>
            </a:r>
            <a:r>
              <a:rPr lang="zh-CN" altLang="en-US" sz="4000" b="1" dirty="0">
                <a:sym typeface="+mn-ea"/>
              </a:rPr>
              <a:t>访问父类被子类</a:t>
            </a:r>
            <a:r>
              <a:rPr lang="zh-CN" altLang="en-US" sz="4000" b="1" dirty="0">
                <a:solidFill>
                  <a:srgbClr val="FF0000"/>
                </a:solidFill>
                <a:sym typeface="+mn-ea"/>
              </a:rPr>
              <a:t>隐藏</a:t>
            </a:r>
            <a:r>
              <a:rPr lang="zh-CN" altLang="en-US" sz="4000" b="1" dirty="0">
                <a:sym typeface="+mn-ea"/>
              </a:rPr>
              <a:t>的成员</a:t>
            </a:r>
            <a:endParaRPr lang="zh-CN" altLang="en-US" sz="4000" b="1">
              <a:latin typeface="+mn-lt"/>
            </a:endParaRPr>
          </a:p>
        </p:txBody>
      </p:sp>
    </p:spTree>
    <p:extLst>
      <p:ext uri="{BB962C8B-B14F-4D97-AF65-F5344CB8AC3E}">
        <p14:creationId xmlns:p14="http://schemas.microsoft.com/office/powerpoint/2010/main" val="15226803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添加一个无参的构造方法</a:t>
            </a:r>
          </a:p>
        </p:txBody>
      </p:sp>
      <p:sp>
        <p:nvSpPr>
          <p:cNvPr id="3" name="圆角矩形 2"/>
          <p:cNvSpPr/>
          <p:nvPr/>
        </p:nvSpPr>
        <p:spPr>
          <a:xfrm>
            <a:off x="536575" y="990600"/>
            <a:ext cx="8183245" cy="1698017"/>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Phone{</a:t>
            </a:r>
          </a:p>
          <a:p>
            <a:pPr algn="l" defTabSz="444500">
              <a:spcBef>
                <a:spcPct val="50000"/>
              </a:spcBef>
            </a:pPr>
            <a:r>
              <a:rPr lang="en-US" altLang="zh-CN" b="1">
                <a:ea typeface="宋体" panose="02010600030101010101" pitchFamily="2" charset="-122"/>
                <a:sym typeface="+mn-ea"/>
              </a:rPr>
              <a:t>String color="</a:t>
            </a:r>
            <a:r>
              <a:rPr lang="zh-CN" altLang="en-US" b="1">
                <a:ea typeface="宋体" panose="02010600030101010101" pitchFamily="2" charset="-122"/>
                <a:sym typeface="+mn-ea"/>
              </a:rPr>
              <a:t>黑色</a:t>
            </a:r>
            <a:r>
              <a:rPr lang="en-US" altLang="zh-CN" b="1">
                <a:ea typeface="宋体" panose="02010600030101010101" pitchFamily="2" charset="-122"/>
                <a:sym typeface="+mn-ea"/>
              </a:rPr>
              <a:t>";String  name="</a:t>
            </a:r>
            <a:r>
              <a:rPr lang="zh-CN" altLang="en-US" b="1">
                <a:ea typeface="宋体" panose="02010600030101010101" pitchFamily="2" charset="-122"/>
                <a:sym typeface="+mn-ea"/>
              </a:rPr>
              <a:t>小米</a:t>
            </a:r>
            <a:r>
              <a:rPr lang="en-US" altLang="zh-CN" b="1">
                <a:ea typeface="宋体" panose="02010600030101010101" pitchFamily="2" charset="-122"/>
                <a:sym typeface="+mn-ea"/>
              </a:rPr>
              <a:t>";</a:t>
            </a:r>
          </a:p>
          <a:p>
            <a:pPr algn="l" defTabSz="444500">
              <a:spcBef>
                <a:spcPct val="50000"/>
              </a:spcBef>
            </a:pPr>
            <a:r>
              <a:rPr lang="en-US" altLang="zh-CN" b="1">
                <a:ea typeface="宋体" panose="02010600030101010101" pitchFamily="2" charset="-122"/>
                <a:sym typeface="+mn-ea"/>
              </a:rPr>
              <a:t>String  getName()  {return  name;}</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en-US" altLang="zh-CN" b="1">
                <a:latin typeface="Arial" panose="020B0604020202020204" pitchFamily="34" charset="0"/>
                <a:ea typeface="宋体" panose="02010600030101010101" pitchFamily="2" charset="-122"/>
              </a:rPr>
              <a:t>}</a:t>
            </a:r>
          </a:p>
        </p:txBody>
      </p:sp>
      <p:sp>
        <p:nvSpPr>
          <p:cNvPr id="4" name="圆角矩形 3"/>
          <p:cNvSpPr/>
          <p:nvPr/>
        </p:nvSpPr>
        <p:spPr>
          <a:xfrm>
            <a:off x="502920" y="3112135"/>
            <a:ext cx="8138160" cy="3445448"/>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IntelligentPhone </a:t>
            </a:r>
            <a:r>
              <a:rPr lang="en-US" altLang="zh-CN" b="1" dirty="0">
                <a:latin typeface="Arial" panose="020B0604020202020204" pitchFamily="34" charset="0"/>
                <a:ea typeface="黑体" panose="02010609060101010101" pitchFamily="2" charset="-122"/>
              </a:rPr>
              <a:t>extends Phone</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en-US" altLang="zh-CN" b="1">
                <a:ea typeface="宋体" panose="02010600030101010101" pitchFamily="2" charset="-122"/>
                <a:sym typeface="+mn-ea"/>
              </a:rPr>
              <a:t>String color="</a:t>
            </a:r>
            <a:r>
              <a:rPr lang="zh-CN" altLang="en-US" b="1">
                <a:ea typeface="宋体" panose="02010600030101010101" pitchFamily="2" charset="-122"/>
                <a:sym typeface="+mn-ea"/>
              </a:rPr>
              <a:t>绿色</a:t>
            </a:r>
            <a:r>
              <a:rPr lang="en-US" altLang="zh-CN" b="1">
                <a:ea typeface="宋体" panose="02010600030101010101" pitchFamily="2" charset="-122"/>
                <a:sym typeface="+mn-ea"/>
              </a:rPr>
              <a:t>";String  name="NOTE8";</a:t>
            </a:r>
          </a:p>
          <a:p>
            <a:pPr algn="l" defTabSz="444500">
              <a:spcBef>
                <a:spcPct val="50000"/>
              </a:spcBef>
            </a:pPr>
            <a:r>
              <a:rPr lang="en-US" altLang="zh-CN" b="1">
                <a:ea typeface="宋体" panose="02010600030101010101" pitchFamily="2" charset="-122"/>
                <a:sym typeface="+mn-ea"/>
              </a:rPr>
              <a:t>String  getName()   {return  name;}</a:t>
            </a:r>
          </a:p>
          <a:p>
            <a:pPr algn="l" defTabSz="444500">
              <a:spcBef>
                <a:spcPct val="50000"/>
              </a:spcBef>
            </a:pPr>
            <a:r>
              <a:rPr lang="en-US" altLang="zh-CN" b="1">
                <a:ea typeface="宋体" panose="02010600030101010101" pitchFamily="2" charset="-122"/>
                <a:sym typeface="+mn-ea"/>
              </a:rPr>
              <a:t>String printColor()</a:t>
            </a:r>
          </a:p>
          <a:p>
            <a:pPr algn="l" defTabSz="444500">
              <a:spcBef>
                <a:spcPct val="50000"/>
              </a:spcBef>
            </a:pPr>
            <a:r>
              <a:rPr lang="en-US" altLang="zh-CN" b="1">
                <a:ea typeface="宋体" panose="02010600030101010101" pitchFamily="2" charset="-122"/>
                <a:sym typeface="+mn-ea"/>
              </a:rPr>
              <a:t> { System.out.println( color);}</a:t>
            </a:r>
          </a:p>
          <a:p>
            <a:pPr algn="l" defTabSz="444500">
              <a:spcBef>
                <a:spcPct val="50000"/>
              </a:spcBef>
            </a:pPr>
            <a:r>
              <a:rPr lang="en-US" altLang="zh-CN" b="1">
                <a:ea typeface="宋体" panose="02010600030101010101" pitchFamily="2" charset="-122"/>
                <a:sym typeface="+mn-ea"/>
              </a:rPr>
              <a:t>String printName()</a:t>
            </a:r>
          </a:p>
          <a:p>
            <a:pPr algn="l" defTabSz="444500">
              <a:spcBef>
                <a:spcPct val="50000"/>
              </a:spcBef>
            </a:pPr>
            <a:r>
              <a:rPr lang="en-US" altLang="zh-CN" b="1">
                <a:ea typeface="宋体" panose="02010600030101010101" pitchFamily="2" charset="-122"/>
                <a:sym typeface="+mn-ea"/>
              </a:rPr>
              <a:t> { System.out.println( getName());}</a:t>
            </a:r>
          </a:p>
          <a:p>
            <a:pPr algn="l" defTabSz="444500">
              <a:spcBef>
                <a:spcPct val="50000"/>
              </a:spcBef>
            </a:pPr>
            <a:r>
              <a:rPr lang="en-US" altLang="zh-CN" b="1" dirty="0">
                <a:latin typeface="Arial" panose="020B0604020202020204" pitchFamily="34" charset="0"/>
                <a:ea typeface="黑体" panose="02010609060101010101" pitchFamily="2" charset="-122"/>
              </a:rPr>
              <a:t>}</a:t>
            </a:r>
          </a:p>
        </p:txBody>
      </p:sp>
      <p:sp>
        <p:nvSpPr>
          <p:cNvPr id="5" name="线形标注 2 4"/>
          <p:cNvSpPr/>
          <p:nvPr/>
        </p:nvSpPr>
        <p:spPr>
          <a:xfrm>
            <a:off x="4103370" y="3894455"/>
            <a:ext cx="5040630" cy="1490980"/>
          </a:xfrm>
          <a:prstGeom prst="borderCallout2">
            <a:avLst>
              <a:gd name="adj1" fmla="val 19889"/>
              <a:gd name="adj2" fmla="val -3412"/>
              <a:gd name="adj3" fmla="val 40715"/>
              <a:gd name="adj4" fmla="val -24726"/>
              <a:gd name="adj5" fmla="val 64097"/>
              <a:gd name="adj6" fmla="val -35216"/>
            </a:avLst>
          </a:prstGeom>
          <a:solidFill>
            <a:srgbClr val="FF0000"/>
          </a:solidFill>
          <a:ln w="9525" cap="flat" cmpd="sng">
            <a:solidFill>
              <a:srgbClr val="FF3300"/>
            </a:solidFill>
            <a:prstDash val="solid"/>
            <a:miter/>
            <a:headEnd type="none" w="med" len="med"/>
            <a:tailEnd type="triangle" w="med" len="med"/>
          </a:ln>
          <a:effectLst>
            <a:outerShdw dist="71842" dir="2699999" algn="ctr" rotWithShape="0">
              <a:schemeClr val="bg2">
                <a:alpha val="50000"/>
              </a:schemeClr>
            </a:outerShdw>
          </a:effectLst>
        </p:spPr>
        <p:txBody>
          <a:bodyPr wrap="none" anchor="ctr"/>
          <a:lstStyle/>
          <a:p>
            <a:pPr algn="l"/>
            <a:r>
              <a:rPr lang="zh-CN" altLang="en-US" sz="2400" b="1" dirty="0">
                <a:solidFill>
                  <a:schemeClr val="tx1"/>
                </a:solidFill>
                <a:latin typeface="Arial" panose="020B0604020202020204" pitchFamily="34" charset="0"/>
              </a:rPr>
              <a:t>调用了子类的属性和方法，如果我要</a:t>
            </a:r>
          </a:p>
          <a:p>
            <a:pPr algn="l"/>
            <a:r>
              <a:rPr lang="zh-CN" altLang="en-US" sz="2400" b="1" dirty="0">
                <a:solidFill>
                  <a:schemeClr val="tx1"/>
                </a:solidFill>
                <a:latin typeface="Arial" panose="020B0604020202020204" pitchFamily="34" charset="0"/>
              </a:rPr>
              <a:t>调用父类的方法和属性怎么办？例如</a:t>
            </a:r>
          </a:p>
          <a:p>
            <a:pPr algn="l"/>
            <a:r>
              <a:rPr lang="zh-CN" altLang="en-US" sz="2400" b="1" dirty="0">
                <a:solidFill>
                  <a:schemeClr val="tx1"/>
                </a:solidFill>
                <a:latin typeface="Arial" panose="020B0604020202020204" pitchFamily="34" charset="0"/>
              </a:rPr>
              <a:t>我要输出父类的</a:t>
            </a:r>
            <a:r>
              <a:rPr lang="en-US" altLang="zh-CN" sz="2400" b="1" dirty="0">
                <a:solidFill>
                  <a:schemeClr val="tx1"/>
                </a:solidFill>
                <a:latin typeface="Arial" panose="020B0604020202020204" pitchFamily="34" charset="0"/>
              </a:rPr>
              <a:t>color</a:t>
            </a:r>
          </a:p>
        </p:txBody>
      </p:sp>
    </p:spTree>
    <p:extLst>
      <p:ext uri="{BB962C8B-B14F-4D97-AF65-F5344CB8AC3E}">
        <p14:creationId xmlns:p14="http://schemas.microsoft.com/office/powerpoint/2010/main" val="54184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46355" y="820420"/>
            <a:ext cx="4481830" cy="5989248"/>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IntelligentPhone  </a:t>
            </a:r>
          </a:p>
          <a:p>
            <a:pPr algn="l" defTabSz="444500">
              <a:spcBef>
                <a:spcPct val="50000"/>
              </a:spcBef>
            </a:pPr>
            <a:r>
              <a:rPr lang="zh-CN" altLang="en-US" b="1" dirty="0">
                <a:latin typeface="Arial" panose="020B0604020202020204" pitchFamily="34" charset="0"/>
                <a:ea typeface="黑体" panose="02010609060101010101" pitchFamily="2" charset="-122"/>
              </a:rPr>
              <a:t>继承  </a:t>
            </a:r>
            <a:r>
              <a:rPr lang="en-US" altLang="zh-CN" b="1" dirty="0">
                <a:latin typeface="Arial" panose="020B0604020202020204" pitchFamily="34" charset="0"/>
                <a:ea typeface="黑体" panose="02010609060101010101" pitchFamily="2" charset="-122"/>
              </a:rPr>
              <a:t>Phone</a:t>
            </a:r>
          </a:p>
          <a:p>
            <a:pPr algn="l" defTabSz="444500">
              <a:spcBef>
                <a:spcPct val="50000"/>
              </a:spcBef>
            </a:pPr>
            <a:r>
              <a:rPr lang="zh-CN" altLang="en-US" b="1" smtClean="0">
                <a:latin typeface="Arial" panose="020B0604020202020204" pitchFamily="34" charset="0"/>
                <a:ea typeface="黑体" panose="02010609060101010101" pitchFamily="2" charset="-122"/>
              </a:rPr>
              <a:t>{</a:t>
            </a:r>
            <a:r>
              <a:rPr lang="en-US" altLang="zh-CN" b="1" smtClean="0">
                <a:latin typeface="Arial" panose="020B0604020202020204" pitchFamily="34" charset="0"/>
                <a:ea typeface="黑体" panose="02010609060101010101" pitchFamily="2" charset="-122"/>
              </a:rPr>
              <a:t>/*</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latin typeface="Arial" panose="020B0604020202020204" pitchFamily="34" charset="0"/>
                <a:ea typeface="黑体" panose="02010609060101010101" pitchFamily="2" charset="-122"/>
              </a:rPr>
              <a:t> </a:t>
            </a:r>
            <a:r>
              <a:rPr lang="en-US" altLang="zh-CN" b="1">
                <a:ea typeface="宋体" panose="02010600030101010101" pitchFamily="2" charset="-122"/>
                <a:sym typeface="+mn-ea"/>
              </a:rPr>
              <a:t>public void sendMessage(){</a:t>
            </a:r>
            <a:endParaRPr lang="en-US" altLang="zh-CN" b="1">
              <a:latin typeface="Arial" panose="020B0604020202020204" pitchFamily="34" charset="0"/>
              <a:ea typeface="宋体" panose="02010600030101010101" pitchFamily="2" charset="-122"/>
            </a:endParaRPr>
          </a:p>
          <a:p>
            <a:pPr algn="l" defTabSz="444500">
              <a:spcBef>
                <a:spcPct val="50000"/>
              </a:spcBef>
            </a:pPr>
            <a:r>
              <a:rPr lang="en-US" altLang="zh-CN" b="1">
                <a:ea typeface="宋体" panose="02010600030101010101" pitchFamily="2" charset="-122"/>
                <a:sym typeface="+mn-ea"/>
              </a:rPr>
              <a:t>System.out.println("发短信");</a:t>
            </a:r>
            <a:endParaRPr lang="en-US" altLang="zh-CN" b="1">
              <a:latin typeface="Arial" panose="020B0604020202020204" pitchFamily="34" charset="0"/>
              <a:ea typeface="宋体" panose="02010600030101010101" pitchFamily="2" charset="-122"/>
            </a:endParaRPr>
          </a:p>
          <a:p>
            <a:pPr algn="l" defTabSz="444500">
              <a:spcBef>
                <a:spcPct val="50000"/>
              </a:spcBef>
            </a:pPr>
            <a:r>
              <a:rPr lang="en-US" altLang="zh-CN" b="1">
                <a:ea typeface="宋体" panose="02010600030101010101" pitchFamily="2" charset="-122"/>
                <a:sym typeface="+mn-ea"/>
              </a:rPr>
              <a:t>}public void call(){</a:t>
            </a:r>
            <a:endParaRPr lang="en-US" altLang="zh-CN" b="1">
              <a:latin typeface="Arial" panose="020B0604020202020204" pitchFamily="34" charset="0"/>
              <a:ea typeface="宋体" panose="02010600030101010101" pitchFamily="2" charset="-122"/>
            </a:endParaRPr>
          </a:p>
          <a:p>
            <a:pPr algn="l" defTabSz="444500">
              <a:spcBef>
                <a:spcPct val="50000"/>
              </a:spcBef>
            </a:pPr>
            <a:r>
              <a:rPr lang="en-US" altLang="zh-CN" b="1">
                <a:ea typeface="宋体" panose="02010600030101010101" pitchFamily="2" charset="-122"/>
                <a:sym typeface="+mn-ea"/>
              </a:rPr>
              <a:t>System.out.println("打电话");</a:t>
            </a:r>
            <a:endParaRPr lang="en-US" altLang="zh-CN" b="1">
              <a:latin typeface="Arial" panose="020B0604020202020204" pitchFamily="34" charset="0"/>
              <a:ea typeface="宋体" panose="02010600030101010101" pitchFamily="2" charset="-122"/>
            </a:endParaRPr>
          </a:p>
          <a:p>
            <a:pPr algn="l" defTabSz="444500">
              <a:spcBef>
                <a:spcPct val="50000"/>
              </a:spcBef>
            </a:pPr>
            <a:r>
              <a:rPr lang="en-US" altLang="zh-CN" b="1">
                <a:ea typeface="宋体" panose="02010600030101010101" pitchFamily="2" charset="-122"/>
                <a:sym typeface="+mn-ea"/>
              </a:rPr>
              <a:t>}public void showNum(){</a:t>
            </a:r>
            <a:endParaRPr lang="en-US" altLang="zh-CN" b="1">
              <a:latin typeface="Arial" panose="020B0604020202020204" pitchFamily="34" charset="0"/>
              <a:ea typeface="宋体" panose="02010600030101010101" pitchFamily="2" charset="-122"/>
            </a:endParaRPr>
          </a:p>
          <a:p>
            <a:pPr algn="l" defTabSz="444500">
              <a:spcBef>
                <a:spcPct val="50000"/>
              </a:spcBef>
            </a:pPr>
            <a:r>
              <a:rPr lang="en-US" altLang="zh-CN" b="1">
                <a:ea typeface="宋体" panose="02010600030101010101" pitchFamily="2" charset="-122"/>
                <a:sym typeface="+mn-ea"/>
              </a:rPr>
              <a:t>System.out.println("来电显示号码");</a:t>
            </a:r>
            <a:endParaRPr lang="en-US" altLang="zh-CN" b="1">
              <a:latin typeface="Arial" panose="020B0604020202020204" pitchFamily="34" charset="0"/>
              <a:ea typeface="宋体" panose="02010600030101010101" pitchFamily="2" charset="-122"/>
            </a:endParaRPr>
          </a:p>
          <a:p>
            <a:pPr algn="l" defTabSz="444500">
              <a:spcBef>
                <a:spcPct val="50000"/>
              </a:spcBef>
            </a:pPr>
            <a:r>
              <a:rPr lang="en-US" altLang="zh-CN" b="1" smtClean="0">
                <a:ea typeface="宋体" panose="02010600030101010101" pitchFamily="2" charset="-122"/>
                <a:sym typeface="+mn-ea"/>
              </a:rPr>
              <a:t>}*/</a:t>
            </a:r>
            <a:endParaRPr lang="en-US" altLang="zh-CN" b="1">
              <a:ea typeface="宋体" panose="02010600030101010101" pitchFamily="2" charset="-122"/>
              <a:sym typeface="+mn-ea"/>
            </a:endParaRPr>
          </a:p>
          <a:p>
            <a:pPr algn="l" defTabSz="444500">
              <a:spcBef>
                <a:spcPct val="50000"/>
              </a:spcBef>
            </a:pPr>
            <a:r>
              <a:rPr lang="zh-CN" altLang="en-US" b="1" dirty="0">
                <a:latin typeface="Arial" panose="020B0604020202020204" pitchFamily="34" charset="0"/>
                <a:ea typeface="黑体" panose="02010609060101010101" pitchFamily="2" charset="-122"/>
              </a:rPr>
              <a:t>public void Qq(){System.out.println("使用QQ聊天工具");}</a:t>
            </a:r>
          </a:p>
          <a:p>
            <a:pPr algn="l" defTabSz="444500">
              <a:spcBef>
                <a:spcPct val="50000"/>
              </a:spcBef>
            </a:pPr>
            <a:r>
              <a:rPr lang="zh-CN" altLang="en-US" b="1" dirty="0">
                <a:latin typeface="Arial" panose="020B0604020202020204" pitchFamily="34" charset="0"/>
                <a:ea typeface="黑体" panose="02010609060101010101" pitchFamily="2" charset="-122"/>
              </a:rPr>
              <a:t>public void WeiXin(){System.out.println("使用微信聊天工具");}}</a:t>
            </a:r>
          </a:p>
        </p:txBody>
      </p:sp>
      <p:grpSp>
        <p:nvGrpSpPr>
          <p:cNvPr id="25" name="组合 24"/>
          <p:cNvGrpSpPr/>
          <p:nvPr/>
        </p:nvGrpSpPr>
        <p:grpSpPr>
          <a:xfrm>
            <a:off x="4391660" y="1089025"/>
            <a:ext cx="4706620" cy="2903855"/>
            <a:chOff x="6916" y="2069"/>
            <a:chExt cx="7412" cy="5063"/>
          </a:xfrm>
        </p:grpSpPr>
        <p:cxnSp>
          <p:nvCxnSpPr>
            <p:cNvPr id="17" name="直接箭头连接符 16"/>
            <p:cNvCxnSpPr>
              <a:stCxn id="15" idx="2"/>
              <a:endCxn id="16" idx="0"/>
            </p:cNvCxnSpPr>
            <p:nvPr/>
          </p:nvCxnSpPr>
          <p:spPr>
            <a:xfrm>
              <a:off x="8845" y="3142"/>
              <a:ext cx="0" cy="2964"/>
            </a:xfrm>
            <a:prstGeom prst="straightConnector1">
              <a:avLst/>
            </a:prstGeom>
            <a:ln>
              <a:tailEnd type="arrow" w="med" len="med"/>
            </a:ln>
          </p:spPr>
          <p:style>
            <a:lnRef idx="3">
              <a:schemeClr val="accent4"/>
            </a:lnRef>
            <a:fillRef idx="0">
              <a:schemeClr val="accent4"/>
            </a:fillRef>
            <a:effectRef idx="2">
              <a:schemeClr val="accent4"/>
            </a:effectRef>
            <a:fontRef idx="minor">
              <a:schemeClr val="tx1"/>
            </a:fontRef>
          </p:style>
        </p:cxnSp>
        <p:grpSp>
          <p:nvGrpSpPr>
            <p:cNvPr id="24" name="组合 23"/>
            <p:cNvGrpSpPr/>
            <p:nvPr/>
          </p:nvGrpSpPr>
          <p:grpSpPr>
            <a:xfrm>
              <a:off x="6916" y="2069"/>
              <a:ext cx="7412" cy="5063"/>
              <a:chOff x="6916" y="2069"/>
              <a:chExt cx="7412" cy="5063"/>
            </a:xfrm>
          </p:grpSpPr>
          <p:sp>
            <p:nvSpPr>
              <p:cNvPr id="49158" name="线形标注 2 49157"/>
              <p:cNvSpPr/>
              <p:nvPr/>
            </p:nvSpPr>
            <p:spPr>
              <a:xfrm>
                <a:off x="11101" y="2069"/>
                <a:ext cx="2851" cy="763"/>
              </a:xfrm>
              <a:prstGeom prst="borderCallout2">
                <a:avLst>
                  <a:gd name="adj1" fmla="val 19889"/>
                  <a:gd name="adj2" fmla="val -3412"/>
                  <a:gd name="adj3" fmla="val 19889"/>
                  <a:gd name="adj4" fmla="val -15574"/>
                  <a:gd name="adj5" fmla="val 90781"/>
                  <a:gd name="adj6" fmla="val -49595"/>
                </a:avLst>
              </a:prstGeom>
              <a:gradFill rotWithShape="1">
                <a:gsLst>
                  <a:gs pos="0">
                    <a:srgbClr val="B1F000"/>
                  </a:gs>
                  <a:gs pos="100000">
                    <a:srgbClr val="FFFFFF"/>
                  </a:gs>
                </a:gsLst>
                <a:lin ang="5400000" scaled="1"/>
                <a:tileRect/>
              </a:gradFill>
              <a:ln w="9525" cap="flat" cmpd="sng">
                <a:solidFill>
                  <a:schemeClr val="tx1"/>
                </a:solidFill>
                <a:prstDash val="solid"/>
                <a:miter/>
                <a:headEnd type="none" w="med" len="med"/>
                <a:tailEnd type="triangle" w="med" len="med"/>
              </a:ln>
              <a:effectLst>
                <a:outerShdw dist="71842" dir="2699999" algn="ctr" rotWithShape="0">
                  <a:schemeClr val="bg2">
                    <a:alpha val="50000"/>
                  </a:schemeClr>
                </a:outerShdw>
              </a:effectLst>
            </p:spPr>
            <p:txBody>
              <a:bodyPr wrap="none" anchor="ctr"/>
              <a:lstStyle/>
              <a:p>
                <a:pPr algn="ctr"/>
                <a:r>
                  <a:rPr lang="zh-CN" altLang="en-US" sz="2400" b="1" dirty="0">
                    <a:latin typeface="Arial" panose="020B0604020202020204" pitchFamily="34" charset="0"/>
                    <a:ea typeface="黑体" panose="02010609060101010101" pitchFamily="2" charset="-122"/>
                  </a:rPr>
                  <a:t>父 类</a:t>
                </a:r>
                <a:r>
                  <a:rPr lang="zh-CN" altLang="en-US" sz="2400" b="1" dirty="0">
                    <a:solidFill>
                      <a:schemeClr val="bg1"/>
                    </a:solidFill>
                    <a:latin typeface="Arial" panose="020B0604020202020204" pitchFamily="34" charset="0"/>
                  </a:rPr>
                  <a:t> </a:t>
                </a:r>
                <a:endParaRPr lang="en-US" altLang="zh-CN" sz="2400" b="1">
                  <a:solidFill>
                    <a:schemeClr val="bg1"/>
                  </a:solidFill>
                  <a:latin typeface="Arial" panose="020B0604020202020204" pitchFamily="34" charset="0"/>
                </a:endParaRPr>
              </a:p>
            </p:txBody>
          </p:sp>
          <p:sp>
            <p:nvSpPr>
              <p:cNvPr id="15" name="文本框 14"/>
              <p:cNvSpPr txBox="1"/>
              <p:nvPr/>
            </p:nvSpPr>
            <p:spPr>
              <a:xfrm>
                <a:off x="8017" y="2151"/>
                <a:ext cx="1655" cy="991"/>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a:effectLst>
                <a:outerShdw dist="71842" dir="2699999" algn="ctr" rotWithShape="0">
                  <a:schemeClr val="bg2">
                    <a:alpha val="50000"/>
                  </a:schemeClr>
                </a:outerShdw>
              </a:effectLst>
            </p:spPr>
            <p:txBody>
              <a:bodyPr anchor="ctr"/>
              <a:lstStyle/>
              <a:p>
                <a:pPr algn="ctr">
                  <a:lnSpc>
                    <a:spcPct val="90000"/>
                  </a:lnSpc>
                  <a:spcBef>
                    <a:spcPct val="10000"/>
                  </a:spcBef>
                </a:pPr>
                <a:r>
                  <a:rPr lang="zh-CN" altLang="en-US" sz="2000" b="1" dirty="0">
                    <a:ea typeface="黑体" panose="02010609060101010101" pitchFamily="2" charset="-122"/>
                    <a:sym typeface="+mn-ea"/>
                  </a:rPr>
                  <a:t> Phone</a:t>
                </a:r>
                <a:endParaRPr lang="en-US" altLang="zh-CN" sz="2000" b="1">
                  <a:latin typeface="Arial" panose="020B0604020202020204" pitchFamily="34" charset="0"/>
                  <a:ea typeface="黑体" panose="02010609060101010101" pitchFamily="2" charset="-122"/>
                </a:endParaRPr>
              </a:p>
              <a:p>
                <a:pPr algn="ctr">
                  <a:lnSpc>
                    <a:spcPct val="90000"/>
                  </a:lnSpc>
                  <a:spcBef>
                    <a:spcPct val="10000"/>
                  </a:spcBef>
                </a:pPr>
                <a:r>
                  <a:rPr lang="zh-CN" altLang="en-US" sz="2000" dirty="0">
                    <a:latin typeface="Arial" panose="020B0604020202020204" pitchFamily="34" charset="0"/>
                    <a:ea typeface="黑体" panose="02010609060101010101" pitchFamily="2" charset="-122"/>
                  </a:rPr>
                  <a:t>类</a:t>
                </a:r>
              </a:p>
            </p:txBody>
          </p:sp>
          <p:sp>
            <p:nvSpPr>
              <p:cNvPr id="16" name="文本框 15"/>
              <p:cNvSpPr txBox="1"/>
              <p:nvPr/>
            </p:nvSpPr>
            <p:spPr>
              <a:xfrm>
                <a:off x="6916" y="6106"/>
                <a:ext cx="3857" cy="991"/>
              </a:xfrm>
              <a:prstGeom prst="rect">
                <a:avLst/>
              </a:prstGeom>
              <a:gradFill rotWithShape="1">
                <a:gsLst>
                  <a:gs pos="0">
                    <a:srgbClr val="FFCC00"/>
                  </a:gs>
                  <a:gs pos="100000">
                    <a:srgbClr val="FFFFFF"/>
                  </a:gs>
                </a:gsLst>
                <a:lin ang="5400000" scaled="1"/>
                <a:tileRect/>
              </a:gradFill>
              <a:ln w="9525" cap="flat" cmpd="sng">
                <a:solidFill>
                  <a:schemeClr val="tx1"/>
                </a:solidFill>
                <a:prstDash val="solid"/>
                <a:miter/>
                <a:headEnd type="none" w="med" len="med"/>
                <a:tailEnd type="none" w="med" len="med"/>
              </a:ln>
              <a:effectLst>
                <a:outerShdw dist="71842" dir="2699999" algn="ctr" rotWithShape="0">
                  <a:schemeClr val="bg2">
                    <a:alpha val="50000"/>
                  </a:schemeClr>
                </a:outerShdw>
              </a:effectLst>
            </p:spPr>
            <p:txBody>
              <a:bodyPr anchor="ctr"/>
              <a:lstStyle/>
              <a:p>
                <a:pPr algn="ctr">
                  <a:lnSpc>
                    <a:spcPct val="90000"/>
                  </a:lnSpc>
                  <a:spcBef>
                    <a:spcPct val="10000"/>
                  </a:spcBef>
                </a:pPr>
                <a:r>
                  <a:rPr lang="zh-CN" altLang="en-US" sz="2000" b="1" dirty="0">
                    <a:ea typeface="黑体" panose="02010609060101010101" pitchFamily="2" charset="-122"/>
                    <a:sym typeface="+mn-ea"/>
                  </a:rPr>
                  <a:t>IntelligentPhone</a:t>
                </a:r>
                <a:r>
                  <a:rPr lang="zh-CN" altLang="en-US" sz="2000" dirty="0">
                    <a:latin typeface="Arial" panose="020B0604020202020204" pitchFamily="34" charset="0"/>
                    <a:ea typeface="黑体" panose="02010609060101010101" pitchFamily="2" charset="-122"/>
                  </a:rPr>
                  <a:t>类</a:t>
                </a:r>
              </a:p>
            </p:txBody>
          </p:sp>
          <p:sp>
            <p:nvSpPr>
              <p:cNvPr id="18" name="线形标注 2 17"/>
              <p:cNvSpPr/>
              <p:nvPr/>
            </p:nvSpPr>
            <p:spPr>
              <a:xfrm>
                <a:off x="11497" y="6466"/>
                <a:ext cx="2625" cy="666"/>
              </a:xfrm>
              <a:prstGeom prst="borderCallout2">
                <a:avLst>
                  <a:gd name="adj1" fmla="val 31202"/>
                  <a:gd name="adj2" fmla="val 1038"/>
                  <a:gd name="adj3" fmla="val 31202"/>
                  <a:gd name="adj4" fmla="val -20782"/>
                  <a:gd name="adj5" fmla="val 24656"/>
                  <a:gd name="adj6" fmla="val -27210"/>
                </a:avLst>
              </a:prstGeom>
              <a:gradFill rotWithShape="1">
                <a:gsLst>
                  <a:gs pos="0">
                    <a:srgbClr val="B1F000"/>
                  </a:gs>
                  <a:gs pos="100000">
                    <a:srgbClr val="FFFFFF"/>
                  </a:gs>
                </a:gsLst>
                <a:lin ang="5400000" scaled="1"/>
                <a:tileRect/>
              </a:gradFill>
              <a:ln w="19050" cap="flat" cmpd="sng">
                <a:solidFill>
                  <a:schemeClr val="tx1"/>
                </a:solidFill>
                <a:prstDash val="solid"/>
                <a:miter/>
                <a:headEnd type="none" w="med" len="med"/>
                <a:tailEnd type="triangle" w="med" len="med"/>
              </a:ln>
              <a:effectLst>
                <a:outerShdw dist="71842" dir="2699999" algn="ctr" rotWithShape="0">
                  <a:schemeClr val="bg2">
                    <a:alpha val="50000"/>
                  </a:schemeClr>
                </a:outerShdw>
              </a:effectLst>
            </p:spPr>
            <p:txBody>
              <a:bodyPr wrap="none" anchor="ctr"/>
              <a:lstStyle/>
              <a:p>
                <a:pPr algn="ctr"/>
                <a:r>
                  <a:rPr lang="zh-CN" altLang="en-US" sz="2400" b="1" dirty="0">
                    <a:latin typeface="Arial" panose="020B0604020202020204" pitchFamily="34" charset="0"/>
                    <a:ea typeface="黑体" panose="02010609060101010101" pitchFamily="2" charset="-122"/>
                  </a:rPr>
                  <a:t>子类 </a:t>
                </a:r>
              </a:p>
            </p:txBody>
          </p:sp>
          <p:grpSp>
            <p:nvGrpSpPr>
              <p:cNvPr id="19" name="组合 18"/>
              <p:cNvGrpSpPr/>
              <p:nvPr/>
            </p:nvGrpSpPr>
            <p:grpSpPr>
              <a:xfrm>
                <a:off x="8979" y="3977"/>
                <a:ext cx="5349" cy="1322"/>
                <a:chOff x="3243" y="2897"/>
                <a:chExt cx="2222" cy="1100"/>
              </a:xfrm>
            </p:grpSpPr>
            <p:sp>
              <p:nvSpPr>
                <p:cNvPr id="20" name="椭圆 19"/>
                <p:cNvSpPr/>
                <p:nvPr/>
              </p:nvSpPr>
              <p:spPr>
                <a:xfrm>
                  <a:off x="3243" y="2897"/>
                  <a:ext cx="2222" cy="998"/>
                </a:xfrm>
                <a:prstGeom prst="ellipse">
                  <a:avLst/>
                </a:prstGeom>
                <a:gradFill rotWithShape="1">
                  <a:gsLst>
                    <a:gs pos="0">
                      <a:srgbClr val="B1F000"/>
                    </a:gs>
                    <a:gs pos="100000">
                      <a:srgbClr val="FFFFFF"/>
                    </a:gs>
                  </a:gsLst>
                  <a:lin ang="5400000" scaled="1"/>
                  <a:tileRect/>
                </a:gradFill>
                <a:ln w="9525" cap="flat" cmpd="sng">
                  <a:solidFill>
                    <a:schemeClr val="tx1"/>
                  </a:solidFill>
                  <a:prstDash val="solid"/>
                  <a:headEnd type="none" w="med" len="med"/>
                  <a:tailEnd type="none" w="med" len="med"/>
                </a:ln>
                <a:effectLst>
                  <a:outerShdw dist="71842" dir="2699999" algn="ctr" rotWithShape="0">
                    <a:schemeClr val="bg2">
                      <a:alpha val="50000"/>
                    </a:schemeClr>
                  </a:outerShdw>
                </a:effectLst>
              </p:spPr>
              <p:txBody>
                <a:bodyPr/>
                <a:lstStyle/>
                <a:p>
                  <a:endParaRPr lang="zh-CN" altLang="en-US"/>
                </a:p>
              </p:txBody>
            </p:sp>
            <p:sp>
              <p:nvSpPr>
                <p:cNvPr id="21" name="文本框 20"/>
                <p:cNvSpPr txBox="1"/>
                <p:nvPr/>
              </p:nvSpPr>
              <p:spPr>
                <a:xfrm>
                  <a:off x="3531" y="2972"/>
                  <a:ext cx="1645" cy="1025"/>
                </a:xfrm>
                <a:prstGeom prst="rect">
                  <a:avLst/>
                </a:prstGeom>
                <a:noFill/>
                <a:ln w="9525">
                  <a:noFill/>
                </a:ln>
              </p:spPr>
              <p:txBody>
                <a:bodyPr wrap="square">
                  <a:spAutoFit/>
                  <a:scene3d>
                    <a:camera prst="orthographicFront"/>
                    <a:lightRig rig="soft" dir="t">
                      <a:rot lat="0" lon="0" rev="15600000"/>
                    </a:lightRig>
                  </a:scene3d>
                  <a:sp3d extrusionH="57150" prstMaterial="softEdge">
                    <a:bevelT w="25400" h="38100"/>
                  </a:sp3d>
                </a:bodyPr>
                <a:lstStyle/>
                <a:p>
                  <a:pPr algn="ctr">
                    <a:spcBef>
                      <a:spcPct val="50000"/>
                    </a:spcBef>
                  </a:pPr>
                  <a:r>
                    <a:rPr lang="zh-CN" altLang="en-US" sz="2000" b="1" dirty="0">
                      <a:solidFill>
                        <a:schemeClr val="accent4"/>
                      </a:solidFill>
                      <a:effectLst/>
                      <a:sym typeface="+mn-ea"/>
                    </a:rPr>
                    <a:t>继承就是子类继承父类的特征和行为</a:t>
                  </a:r>
                  <a:endParaRPr lang="zh-CN" altLang="en-US" sz="2000" b="1" dirty="0">
                    <a:solidFill>
                      <a:schemeClr val="accent4"/>
                    </a:solidFill>
                    <a:effectLst/>
                    <a:latin typeface="黑体" panose="02010609060101010101" pitchFamily="2" charset="-122"/>
                    <a:ea typeface="黑体" panose="02010609060101010101" pitchFamily="2" charset="-122"/>
                    <a:sym typeface="+mn-ea"/>
                  </a:endParaRPr>
                </a:p>
              </p:txBody>
            </p:sp>
          </p:grpSp>
        </p:grpSp>
      </p:grpSp>
      <p:sp>
        <p:nvSpPr>
          <p:cNvPr id="488450" name="圆角矩形 488449"/>
          <p:cNvSpPr/>
          <p:nvPr/>
        </p:nvSpPr>
        <p:spPr>
          <a:xfrm>
            <a:off x="4480560" y="3992880"/>
            <a:ext cx="4663440" cy="2296989"/>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sz="1600" b="1" dirty="0">
                <a:latin typeface="Arial" panose="020B0604020202020204" pitchFamily="34" charset="0"/>
                <a:ea typeface="黑体" panose="02010609060101010101" pitchFamily="2" charset="-122"/>
              </a:rPr>
              <a:t>class Phone{</a:t>
            </a:r>
          </a:p>
          <a:p>
            <a:pPr algn="l" defTabSz="444500">
              <a:spcBef>
                <a:spcPct val="50000"/>
              </a:spcBef>
            </a:pPr>
            <a:r>
              <a:rPr lang="en-US" altLang="zh-CN" sz="1600" b="1">
                <a:latin typeface="Arial" panose="020B0604020202020204" pitchFamily="34" charset="0"/>
                <a:ea typeface="宋体" panose="02010600030101010101" pitchFamily="2" charset="-122"/>
              </a:rPr>
              <a:t>public void sendMessage(){System.out.println("发短信");}</a:t>
            </a:r>
          </a:p>
          <a:p>
            <a:pPr algn="l" defTabSz="444500">
              <a:spcBef>
                <a:spcPct val="50000"/>
              </a:spcBef>
            </a:pPr>
            <a:r>
              <a:rPr lang="en-US" altLang="zh-CN" sz="1600" b="1">
                <a:latin typeface="Arial" panose="020B0604020202020204" pitchFamily="34" charset="0"/>
                <a:ea typeface="宋体" panose="02010600030101010101" pitchFamily="2" charset="-122"/>
              </a:rPr>
              <a:t>public void call(){System.out.println("打电话");}</a:t>
            </a:r>
          </a:p>
          <a:p>
            <a:pPr algn="l" defTabSz="444500">
              <a:spcBef>
                <a:spcPct val="50000"/>
              </a:spcBef>
            </a:pPr>
            <a:r>
              <a:rPr lang="en-US" altLang="zh-CN" sz="1600" b="1">
                <a:latin typeface="Arial" panose="020B0604020202020204" pitchFamily="34" charset="0"/>
                <a:ea typeface="宋体" panose="02010600030101010101" pitchFamily="2" charset="-122"/>
              </a:rPr>
              <a:t>public void showNum(){System.out.println("来电显示号码");}}</a:t>
            </a:r>
          </a:p>
        </p:txBody>
      </p:sp>
      <p:cxnSp>
        <p:nvCxnSpPr>
          <p:cNvPr id="2" name="直接箭头连接符 1"/>
          <p:cNvCxnSpPr/>
          <p:nvPr/>
        </p:nvCxnSpPr>
        <p:spPr>
          <a:xfrm>
            <a:off x="2689860" y="3047365"/>
            <a:ext cx="2098040" cy="2037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（例子</a:t>
            </a:r>
            <a:r>
              <a:rPr lang="en-US" altLang="zh-CN" b="1" dirty="0"/>
              <a:t>2</a:t>
            </a:r>
            <a:r>
              <a:rPr lang="zh-CN" altLang="en-US" b="1"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nodeType="clickEffect">
                                  <p:stCondLst>
                                    <p:cond delay="0"/>
                                  </p:stCondLst>
                                  <p:childTnLst>
                                    <p:animEffect transition="out" filter="wipe(down)">
                                      <p:cBhvr>
                                        <p:cTn id="15" dur="500"/>
                                        <p:tgtEl>
                                          <p:spTgt spid="13">
                                            <p:txEl>
                                              <p:pRg st="4" end="4"/>
                                            </p:txEl>
                                          </p:spTgt>
                                        </p:tgtEl>
                                      </p:cBhvr>
                                    </p:animEffect>
                                    <p:set>
                                      <p:cBhvr>
                                        <p:cTn id="16" dur="1" fill="hold">
                                          <p:stCondLst>
                                            <p:cond delay="499"/>
                                          </p:stCondLst>
                                        </p:cTn>
                                        <p:tgtEl>
                                          <p:spTgt spid="13">
                                            <p:txEl>
                                              <p:pRg st="4" end="4"/>
                                            </p:txEl>
                                          </p:spTgt>
                                        </p:tgtEl>
                                        <p:attrNameLst>
                                          <p:attrName>style.visibility</p:attrName>
                                        </p:attrNameLst>
                                      </p:cBhvr>
                                      <p:to>
                                        <p:strVal val="hidden"/>
                                      </p:to>
                                    </p:set>
                                  </p:childTnLst>
                                </p:cTn>
                              </p:par>
                              <p:par>
                                <p:cTn id="17" presetID="22" presetClass="exit" presetSubtype="4" fill="hold" nodeType="withEffect">
                                  <p:stCondLst>
                                    <p:cond delay="0"/>
                                  </p:stCondLst>
                                  <p:childTnLst>
                                    <p:animEffect transition="out" filter="wipe(down)">
                                      <p:cBhvr>
                                        <p:cTn id="18" dur="500"/>
                                        <p:tgtEl>
                                          <p:spTgt spid="13">
                                            <p:txEl>
                                              <p:pRg st="5" end="5"/>
                                            </p:txEl>
                                          </p:spTgt>
                                        </p:tgtEl>
                                      </p:cBhvr>
                                    </p:animEffect>
                                    <p:set>
                                      <p:cBhvr>
                                        <p:cTn id="19" dur="1" fill="hold">
                                          <p:stCondLst>
                                            <p:cond delay="499"/>
                                          </p:stCondLst>
                                        </p:cTn>
                                        <p:tgtEl>
                                          <p:spTgt spid="13">
                                            <p:txEl>
                                              <p:pRg st="5" end="5"/>
                                            </p:txEl>
                                          </p:spTgt>
                                        </p:tgtEl>
                                        <p:attrNameLst>
                                          <p:attrName>style.visibility</p:attrName>
                                        </p:attrNameLst>
                                      </p:cBhvr>
                                      <p:to>
                                        <p:strVal val="hidden"/>
                                      </p:to>
                                    </p:set>
                                  </p:childTnLst>
                                </p:cTn>
                              </p:par>
                              <p:par>
                                <p:cTn id="20" presetID="22" presetClass="exit" presetSubtype="4" fill="hold" nodeType="withEffect">
                                  <p:stCondLst>
                                    <p:cond delay="0"/>
                                  </p:stCondLst>
                                  <p:childTnLst>
                                    <p:animEffect transition="out" filter="wipe(down)">
                                      <p:cBhvr>
                                        <p:cTn id="21" dur="500"/>
                                        <p:tgtEl>
                                          <p:spTgt spid="13">
                                            <p:txEl>
                                              <p:pRg st="6" end="6"/>
                                            </p:txEl>
                                          </p:spTgt>
                                        </p:tgtEl>
                                      </p:cBhvr>
                                    </p:animEffect>
                                    <p:set>
                                      <p:cBhvr>
                                        <p:cTn id="22" dur="1" fill="hold">
                                          <p:stCondLst>
                                            <p:cond delay="499"/>
                                          </p:stCondLst>
                                        </p:cTn>
                                        <p:tgtEl>
                                          <p:spTgt spid="13">
                                            <p:txEl>
                                              <p:pRg st="6" end="6"/>
                                            </p:txEl>
                                          </p:spTgt>
                                        </p:tgtEl>
                                        <p:attrNameLst>
                                          <p:attrName>style.visibility</p:attrName>
                                        </p:attrNameLst>
                                      </p:cBhvr>
                                      <p:to>
                                        <p:strVal val="hidden"/>
                                      </p:to>
                                    </p:set>
                                  </p:childTnLst>
                                </p:cTn>
                              </p:par>
                              <p:par>
                                <p:cTn id="23" presetID="22" presetClass="exit" presetSubtype="4" fill="hold" nodeType="withEffect">
                                  <p:stCondLst>
                                    <p:cond delay="0"/>
                                  </p:stCondLst>
                                  <p:childTnLst>
                                    <p:animEffect transition="out" filter="wipe(down)">
                                      <p:cBhvr>
                                        <p:cTn id="24" dur="500"/>
                                        <p:tgtEl>
                                          <p:spTgt spid="13">
                                            <p:txEl>
                                              <p:pRg st="7" end="7"/>
                                            </p:txEl>
                                          </p:spTgt>
                                        </p:tgtEl>
                                      </p:cBhvr>
                                    </p:animEffect>
                                    <p:set>
                                      <p:cBhvr>
                                        <p:cTn id="25" dur="1" fill="hold">
                                          <p:stCondLst>
                                            <p:cond delay="499"/>
                                          </p:stCondLst>
                                        </p:cTn>
                                        <p:tgtEl>
                                          <p:spTgt spid="13">
                                            <p:txEl>
                                              <p:pRg st="7" end="7"/>
                                            </p:txEl>
                                          </p:spTgt>
                                        </p:tgtEl>
                                        <p:attrNameLst>
                                          <p:attrName>style.visibility</p:attrName>
                                        </p:attrNameLst>
                                      </p:cBhvr>
                                      <p:to>
                                        <p:strVal val="hidden"/>
                                      </p:to>
                                    </p:set>
                                  </p:childTnLst>
                                </p:cTn>
                              </p:par>
                              <p:par>
                                <p:cTn id="26" presetID="22" presetClass="exit" presetSubtype="4" fill="hold" nodeType="withEffect">
                                  <p:stCondLst>
                                    <p:cond delay="0"/>
                                  </p:stCondLst>
                                  <p:childTnLst>
                                    <p:animEffect transition="out" filter="wipe(down)">
                                      <p:cBhvr>
                                        <p:cTn id="27" dur="500"/>
                                        <p:tgtEl>
                                          <p:spTgt spid="13">
                                            <p:txEl>
                                              <p:pRg st="8" end="8"/>
                                            </p:txEl>
                                          </p:spTgt>
                                        </p:tgtEl>
                                      </p:cBhvr>
                                    </p:animEffect>
                                    <p:set>
                                      <p:cBhvr>
                                        <p:cTn id="28" dur="1" fill="hold">
                                          <p:stCondLst>
                                            <p:cond delay="499"/>
                                          </p:stCondLst>
                                        </p:cTn>
                                        <p:tgtEl>
                                          <p:spTgt spid="13">
                                            <p:txEl>
                                              <p:pRg st="8" end="8"/>
                                            </p:txEl>
                                          </p:spTgt>
                                        </p:tgtEl>
                                        <p:attrNameLst>
                                          <p:attrName>style.visibility</p:attrName>
                                        </p:attrNameLst>
                                      </p:cBhvr>
                                      <p:to>
                                        <p:strVal val="hidden"/>
                                      </p:to>
                                    </p:set>
                                  </p:childTnLst>
                                </p:cTn>
                              </p:par>
                              <p:par>
                                <p:cTn id="29" presetID="22" presetClass="exit" presetSubtype="4" fill="hold" nodeType="withEffect">
                                  <p:stCondLst>
                                    <p:cond delay="0"/>
                                  </p:stCondLst>
                                  <p:childTnLst>
                                    <p:animEffect transition="out" filter="wipe(down)">
                                      <p:cBhvr>
                                        <p:cTn id="30" dur="500"/>
                                        <p:tgtEl>
                                          <p:spTgt spid="13">
                                            <p:txEl>
                                              <p:pRg st="9" end="9"/>
                                            </p:txEl>
                                          </p:spTgt>
                                        </p:tgtEl>
                                      </p:cBhvr>
                                    </p:animEffect>
                                    <p:set>
                                      <p:cBhvr>
                                        <p:cTn id="31" dur="1" fill="hold">
                                          <p:stCondLst>
                                            <p:cond delay="499"/>
                                          </p:stCondLst>
                                        </p:cTn>
                                        <p:tgtEl>
                                          <p:spTgt spid="13">
                                            <p:txEl>
                                              <p:pRg st="9" end="9"/>
                                            </p:txEl>
                                          </p:spTgt>
                                        </p:tgtEl>
                                        <p:attrNameLst>
                                          <p:attrName>style.visibility</p:attrName>
                                        </p:attrNameLst>
                                      </p:cBhvr>
                                      <p:to>
                                        <p:strVal val="hidden"/>
                                      </p:to>
                                    </p:set>
                                  </p:childTnLst>
                                </p:cTn>
                              </p:par>
                              <p:par>
                                <p:cTn id="32" presetID="3" presetClass="exit" presetSubtype="10" fill="hold" nodeType="withEffect">
                                  <p:stCondLst>
                                    <p:cond delay="0"/>
                                  </p:stCondLst>
                                  <p:childTnLst>
                                    <p:animEffect transition="out" filter="blinds(horizontal)">
                                      <p:cBhvr>
                                        <p:cTn id="33" dur="500"/>
                                        <p:tgtEl>
                                          <p:spTgt spid="13">
                                            <p:txEl>
                                              <p:pRg st="3" end="3"/>
                                            </p:txEl>
                                          </p:spTgt>
                                        </p:tgtEl>
                                      </p:cBhvr>
                                    </p:animEffect>
                                    <p:set>
                                      <p:cBhvr>
                                        <p:cTn id="34" dur="1" fill="hold">
                                          <p:stCondLst>
                                            <p:cond delay="499"/>
                                          </p:stCondLst>
                                        </p:cTn>
                                        <p:tgtEl>
                                          <p:spTgt spid="13">
                                            <p:txEl>
                                              <p:pRg st="3" end="3"/>
                                            </p:txEl>
                                          </p:spTgt>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8" presetClass="entr" presetSubtype="16" fill="hold" grpId="0" nodeType="clickEffect">
                                  <p:stCondLst>
                                    <p:cond delay="0"/>
                                  </p:stCondLst>
                                  <p:childTnLst>
                                    <p:set>
                                      <p:cBhvr>
                                        <p:cTn id="38" dur="1" fill="hold">
                                          <p:stCondLst>
                                            <p:cond delay="0"/>
                                          </p:stCondLst>
                                        </p:cTn>
                                        <p:tgtEl>
                                          <p:spTgt spid="488450"/>
                                        </p:tgtEl>
                                        <p:attrNameLst>
                                          <p:attrName>style.visibility</p:attrName>
                                        </p:attrNameLst>
                                      </p:cBhvr>
                                      <p:to>
                                        <p:strVal val="visible"/>
                                      </p:to>
                                    </p:set>
                                    <p:animEffect transition="in" filter="diamond(in)">
                                      <p:cBhvr>
                                        <p:cTn id="39" dur="2000"/>
                                        <p:tgtEl>
                                          <p:spTgt spid="488450"/>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12"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strips(downLeft)">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添加一个无参的构造方法</a:t>
            </a:r>
          </a:p>
        </p:txBody>
      </p:sp>
      <p:sp>
        <p:nvSpPr>
          <p:cNvPr id="3" name="圆角矩形 2"/>
          <p:cNvSpPr/>
          <p:nvPr/>
        </p:nvSpPr>
        <p:spPr>
          <a:xfrm>
            <a:off x="536575" y="990600"/>
            <a:ext cx="8183245" cy="1698017"/>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Phone{</a:t>
            </a:r>
          </a:p>
          <a:p>
            <a:pPr algn="l" defTabSz="444500">
              <a:spcBef>
                <a:spcPct val="50000"/>
              </a:spcBef>
            </a:pPr>
            <a:r>
              <a:rPr lang="en-US" altLang="zh-CN" b="1">
                <a:ea typeface="宋体" panose="02010600030101010101" pitchFamily="2" charset="-122"/>
                <a:sym typeface="+mn-ea"/>
              </a:rPr>
              <a:t>String color="</a:t>
            </a:r>
            <a:r>
              <a:rPr lang="zh-CN" altLang="en-US" b="1">
                <a:ea typeface="宋体" panose="02010600030101010101" pitchFamily="2" charset="-122"/>
                <a:sym typeface="+mn-ea"/>
              </a:rPr>
              <a:t>黑色</a:t>
            </a:r>
            <a:r>
              <a:rPr lang="en-US" altLang="zh-CN" b="1">
                <a:ea typeface="宋体" panose="02010600030101010101" pitchFamily="2" charset="-122"/>
                <a:sym typeface="+mn-ea"/>
              </a:rPr>
              <a:t>";String  name="</a:t>
            </a:r>
            <a:r>
              <a:rPr lang="zh-CN" altLang="en-US" b="1">
                <a:ea typeface="宋体" panose="02010600030101010101" pitchFamily="2" charset="-122"/>
                <a:sym typeface="+mn-ea"/>
              </a:rPr>
              <a:t>小米</a:t>
            </a:r>
            <a:r>
              <a:rPr lang="en-US" altLang="zh-CN" b="1">
                <a:ea typeface="宋体" panose="02010600030101010101" pitchFamily="2" charset="-122"/>
                <a:sym typeface="+mn-ea"/>
              </a:rPr>
              <a:t>";</a:t>
            </a:r>
          </a:p>
          <a:p>
            <a:pPr algn="l" defTabSz="444500">
              <a:spcBef>
                <a:spcPct val="50000"/>
              </a:spcBef>
            </a:pPr>
            <a:r>
              <a:rPr lang="en-US" altLang="zh-CN" b="1">
                <a:ea typeface="宋体" panose="02010600030101010101" pitchFamily="2" charset="-122"/>
                <a:sym typeface="+mn-ea"/>
              </a:rPr>
              <a:t>String  getName()  {return  name;}</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en-US" altLang="zh-CN" b="1">
                <a:latin typeface="Arial" panose="020B0604020202020204" pitchFamily="34" charset="0"/>
                <a:ea typeface="宋体" panose="02010600030101010101" pitchFamily="2" charset="-122"/>
              </a:rPr>
              <a:t>}</a:t>
            </a:r>
          </a:p>
        </p:txBody>
      </p:sp>
      <p:sp>
        <p:nvSpPr>
          <p:cNvPr id="4" name="圆角矩形 3"/>
          <p:cNvSpPr/>
          <p:nvPr/>
        </p:nvSpPr>
        <p:spPr>
          <a:xfrm>
            <a:off x="536575" y="2688590"/>
            <a:ext cx="8138160" cy="3445448"/>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IntelligentPhone </a:t>
            </a:r>
            <a:r>
              <a:rPr lang="en-US" altLang="zh-CN" b="1" dirty="0">
                <a:latin typeface="Arial" panose="020B0604020202020204" pitchFamily="34" charset="0"/>
                <a:ea typeface="黑体" panose="02010609060101010101" pitchFamily="2" charset="-122"/>
              </a:rPr>
              <a:t>extends Phone</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en-US" altLang="zh-CN" b="1">
                <a:ea typeface="宋体" panose="02010600030101010101" pitchFamily="2" charset="-122"/>
                <a:sym typeface="+mn-ea"/>
              </a:rPr>
              <a:t>String color="</a:t>
            </a:r>
            <a:r>
              <a:rPr lang="zh-CN" altLang="en-US" b="1">
                <a:ea typeface="宋体" panose="02010600030101010101" pitchFamily="2" charset="-122"/>
                <a:sym typeface="+mn-ea"/>
              </a:rPr>
              <a:t>绿色</a:t>
            </a:r>
            <a:r>
              <a:rPr lang="en-US" altLang="zh-CN" b="1">
                <a:ea typeface="宋体" panose="02010600030101010101" pitchFamily="2" charset="-122"/>
                <a:sym typeface="+mn-ea"/>
              </a:rPr>
              <a:t>";String  name="NOTE8";</a:t>
            </a:r>
          </a:p>
          <a:p>
            <a:pPr algn="l" defTabSz="444500">
              <a:spcBef>
                <a:spcPct val="50000"/>
              </a:spcBef>
            </a:pPr>
            <a:r>
              <a:rPr lang="en-US" altLang="zh-CN" b="1">
                <a:ea typeface="宋体" panose="02010600030101010101" pitchFamily="2" charset="-122"/>
                <a:sym typeface="+mn-ea"/>
              </a:rPr>
              <a:t>String  getName()   {return  name;}</a:t>
            </a:r>
          </a:p>
          <a:p>
            <a:pPr algn="l" defTabSz="444500">
              <a:spcBef>
                <a:spcPct val="50000"/>
              </a:spcBef>
            </a:pPr>
            <a:r>
              <a:rPr lang="en-US" altLang="zh-CN" b="1">
                <a:ea typeface="宋体" panose="02010600030101010101" pitchFamily="2" charset="-122"/>
                <a:sym typeface="+mn-ea"/>
              </a:rPr>
              <a:t>String printColor()</a:t>
            </a:r>
          </a:p>
          <a:p>
            <a:pPr algn="l" defTabSz="444500">
              <a:spcBef>
                <a:spcPct val="50000"/>
              </a:spcBef>
            </a:pPr>
            <a:r>
              <a:rPr lang="en-US" altLang="zh-CN" b="1">
                <a:ea typeface="宋体" panose="02010600030101010101" pitchFamily="2" charset="-122"/>
                <a:sym typeface="+mn-ea"/>
              </a:rPr>
              <a:t> { System.out.println(</a:t>
            </a:r>
            <a:r>
              <a:rPr lang="en-US" altLang="zh-CN" b="1">
                <a:solidFill>
                  <a:srgbClr val="FF0000"/>
                </a:solidFill>
                <a:ea typeface="宋体" panose="02010600030101010101" pitchFamily="2" charset="-122"/>
                <a:sym typeface="+mn-ea"/>
              </a:rPr>
              <a:t>super</a:t>
            </a:r>
            <a:r>
              <a:rPr lang="en-US" altLang="zh-CN" b="1">
                <a:ea typeface="宋体" panose="02010600030101010101" pitchFamily="2" charset="-122"/>
                <a:sym typeface="+mn-ea"/>
              </a:rPr>
              <a:t>.color);}</a:t>
            </a:r>
          </a:p>
          <a:p>
            <a:pPr algn="l" defTabSz="444500">
              <a:spcBef>
                <a:spcPct val="50000"/>
              </a:spcBef>
            </a:pPr>
            <a:r>
              <a:rPr lang="en-US" altLang="zh-CN" b="1">
                <a:ea typeface="宋体" panose="02010600030101010101" pitchFamily="2" charset="-122"/>
                <a:sym typeface="+mn-ea"/>
              </a:rPr>
              <a:t>String printName()</a:t>
            </a:r>
          </a:p>
          <a:p>
            <a:pPr algn="l" defTabSz="444500">
              <a:spcBef>
                <a:spcPct val="50000"/>
              </a:spcBef>
            </a:pPr>
            <a:r>
              <a:rPr lang="en-US" altLang="zh-CN" b="1">
                <a:ea typeface="宋体" panose="02010600030101010101" pitchFamily="2" charset="-122"/>
                <a:sym typeface="+mn-ea"/>
              </a:rPr>
              <a:t> { System.out.println(</a:t>
            </a:r>
            <a:r>
              <a:rPr lang="en-US" altLang="zh-CN" b="1">
                <a:solidFill>
                  <a:srgbClr val="FF0000"/>
                </a:solidFill>
                <a:ea typeface="宋体" panose="02010600030101010101" pitchFamily="2" charset="-122"/>
                <a:sym typeface="+mn-ea"/>
              </a:rPr>
              <a:t>super</a:t>
            </a:r>
            <a:r>
              <a:rPr lang="en-US" altLang="zh-CN" b="1">
                <a:ea typeface="宋体" panose="02010600030101010101" pitchFamily="2" charset="-122"/>
                <a:sym typeface="+mn-ea"/>
              </a:rPr>
              <a:t>.getName());}</a:t>
            </a:r>
          </a:p>
          <a:p>
            <a:pPr algn="l" defTabSz="444500">
              <a:spcBef>
                <a:spcPct val="50000"/>
              </a:spcBef>
            </a:pPr>
            <a:r>
              <a:rPr lang="en-US" altLang="zh-CN" b="1" dirty="0">
                <a:latin typeface="Arial" panose="020B0604020202020204" pitchFamily="34" charset="0"/>
                <a:ea typeface="黑体" panose="02010609060101010101" pitchFamily="2" charset="-122"/>
              </a:rPr>
              <a:t>}</a:t>
            </a:r>
          </a:p>
        </p:txBody>
      </p:sp>
      <p:sp>
        <p:nvSpPr>
          <p:cNvPr id="5" name="线形标注 2 4"/>
          <p:cNvSpPr/>
          <p:nvPr/>
        </p:nvSpPr>
        <p:spPr>
          <a:xfrm>
            <a:off x="4683125" y="3541395"/>
            <a:ext cx="5279390" cy="1490980"/>
          </a:xfrm>
          <a:prstGeom prst="borderCallout2">
            <a:avLst>
              <a:gd name="adj1" fmla="val 19889"/>
              <a:gd name="adj2" fmla="val -3412"/>
              <a:gd name="adj3" fmla="val 40715"/>
              <a:gd name="adj4" fmla="val -24726"/>
              <a:gd name="adj5" fmla="val 64097"/>
              <a:gd name="adj6" fmla="val -35216"/>
            </a:avLst>
          </a:prstGeom>
          <a:solidFill>
            <a:srgbClr val="FF0000"/>
          </a:solidFill>
          <a:ln w="9525" cap="flat" cmpd="sng">
            <a:solidFill>
              <a:srgbClr val="FF3300"/>
            </a:solidFill>
            <a:prstDash val="solid"/>
            <a:miter/>
            <a:headEnd type="none" w="med" len="med"/>
            <a:tailEnd type="triangle" w="med" len="med"/>
          </a:ln>
          <a:effectLst>
            <a:outerShdw dist="71842" dir="2699999" algn="ctr" rotWithShape="0">
              <a:schemeClr val="bg2">
                <a:alpha val="50000"/>
              </a:schemeClr>
            </a:outerShdw>
          </a:effectLst>
        </p:spPr>
        <p:txBody>
          <a:bodyPr wrap="none" anchor="ctr"/>
          <a:lstStyle/>
          <a:p>
            <a:pPr algn="l"/>
            <a:r>
              <a:rPr lang="zh-CN" altLang="en-US" sz="2400" b="1" dirty="0">
                <a:solidFill>
                  <a:schemeClr val="tx1"/>
                </a:solidFill>
                <a:latin typeface="Arial" panose="020B0604020202020204" pitchFamily="34" charset="0"/>
              </a:rPr>
              <a:t>可以利用</a:t>
            </a:r>
            <a:r>
              <a:rPr lang="en-US" altLang="zh-CN" sz="2400" b="1" dirty="0">
                <a:solidFill>
                  <a:schemeClr val="tx1"/>
                </a:solidFill>
                <a:latin typeface="Arial" panose="020B0604020202020204" pitchFamily="34" charset="0"/>
              </a:rPr>
              <a:t>super</a:t>
            </a:r>
            <a:r>
              <a:rPr lang="zh-CN" altLang="en-US" sz="2400" b="1" dirty="0">
                <a:solidFill>
                  <a:schemeClr val="tx1"/>
                </a:solidFill>
                <a:latin typeface="Arial" panose="020B0604020202020204" pitchFamily="34" charset="0"/>
              </a:rPr>
              <a:t>调用父类的属性</a:t>
            </a:r>
          </a:p>
          <a:p>
            <a:pPr algn="l"/>
            <a:r>
              <a:rPr lang="zh-CN" altLang="en-US" sz="2400" b="1" dirty="0">
                <a:solidFill>
                  <a:schemeClr val="tx1"/>
                </a:solidFill>
                <a:latin typeface="Arial" panose="020B0604020202020204" pitchFamily="34" charset="0"/>
              </a:rPr>
              <a:t>和方法</a:t>
            </a:r>
          </a:p>
        </p:txBody>
      </p:sp>
    </p:spTree>
    <p:extLst>
      <p:ext uri="{BB962C8B-B14F-4D97-AF65-F5344CB8AC3E}">
        <p14:creationId xmlns:p14="http://schemas.microsoft.com/office/powerpoint/2010/main" val="373670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2395" y="1036320"/>
            <a:ext cx="8677275" cy="5642610"/>
          </a:xfrm>
        </p:spPr>
        <p:txBody>
          <a:bodyPr/>
          <a:lstStyle/>
          <a:p>
            <a:pPr eaLnBrk="1" hangingPunct="1">
              <a:buNone/>
            </a:pPr>
            <a:r>
              <a:rPr lang="en-US" altLang="zh-CN" sz="4800" dirty="0">
                <a:solidFill>
                  <a:srgbClr val="0000CC"/>
                </a:solidFill>
                <a:sym typeface="+mn-ea"/>
              </a:rPr>
              <a:t>super</a:t>
            </a:r>
            <a:r>
              <a:rPr lang="zh-CN" altLang="en-US" sz="4800" dirty="0">
                <a:solidFill>
                  <a:srgbClr val="0000CC"/>
                </a:solidFill>
                <a:sym typeface="+mn-ea"/>
              </a:rPr>
              <a:t>关键字</a:t>
            </a:r>
            <a:endParaRPr lang="zh-CN" altLang="en-US" sz="4800" b="1" dirty="0">
              <a:solidFill>
                <a:srgbClr val="0000CC"/>
              </a:solidFill>
            </a:endParaRPr>
          </a:p>
          <a:p>
            <a:pPr marL="0" indent="0" eaLnBrk="1" hangingPunct="1">
              <a:buNone/>
            </a:pPr>
            <a:r>
              <a:rPr lang="en-US" altLang="zh-CN" sz="2800" dirty="0">
                <a:sym typeface="+mn-ea"/>
              </a:rPr>
              <a:t>Super </a:t>
            </a:r>
            <a:r>
              <a:rPr lang="zh-CN" altLang="en-US" sz="2800" dirty="0">
                <a:solidFill>
                  <a:srgbClr val="0000CC"/>
                </a:solidFill>
                <a:sym typeface="+mn-ea"/>
              </a:rPr>
              <a:t>可用来引用父类的成分</a:t>
            </a:r>
            <a:r>
              <a:rPr lang="zh-CN" altLang="en-US" sz="2800" dirty="0">
                <a:sym typeface="+mn-ea"/>
              </a:rPr>
              <a:t>，它有两种主要用法：</a:t>
            </a:r>
            <a:endParaRPr lang="zh-CN" altLang="en-US" sz="2800" dirty="0"/>
          </a:p>
          <a:p>
            <a:pPr eaLnBrk="1" hangingPunct="1">
              <a:buClr>
                <a:schemeClr val="tx1"/>
              </a:buClr>
            </a:pPr>
            <a:r>
              <a:rPr lang="zh-CN" altLang="en-US" sz="2800" dirty="0">
                <a:solidFill>
                  <a:srgbClr val="0000CC"/>
                </a:solidFill>
                <a:sym typeface="+mn-ea"/>
              </a:rPr>
              <a:t>引用父类的成员</a:t>
            </a:r>
            <a:r>
              <a:rPr lang="en-US" altLang="zh-CN" sz="2800" dirty="0">
                <a:sym typeface="+mn-ea"/>
              </a:rPr>
              <a:t>(</a:t>
            </a:r>
            <a:r>
              <a:rPr lang="zh-CN" altLang="en-US" sz="2800" dirty="0">
                <a:sym typeface="+mn-ea"/>
              </a:rPr>
              <a:t>需要相应的访问权限</a:t>
            </a:r>
            <a:r>
              <a:rPr lang="en-US" altLang="zh-CN" sz="2800" dirty="0">
                <a:sym typeface="+mn-ea"/>
              </a:rPr>
              <a:t>)</a:t>
            </a:r>
            <a:r>
              <a:rPr lang="zh-CN" altLang="en-US" sz="2800" dirty="0">
                <a:sym typeface="+mn-ea"/>
              </a:rPr>
              <a:t>：</a:t>
            </a:r>
            <a:endParaRPr lang="zh-CN" altLang="en-US" sz="2800" dirty="0"/>
          </a:p>
          <a:p>
            <a:pPr lvl="1" eaLnBrk="1" hangingPunct="1">
              <a:buClr>
                <a:schemeClr val="tx1"/>
              </a:buClr>
              <a:buNone/>
            </a:pPr>
            <a:r>
              <a:rPr lang="en-US" altLang="zh-CN" sz="2800" dirty="0">
                <a:solidFill>
                  <a:srgbClr val="0000CC"/>
                </a:solidFill>
                <a:sym typeface="+mn-ea"/>
              </a:rPr>
              <a:t>super.</a:t>
            </a:r>
            <a:r>
              <a:rPr lang="zh-CN" altLang="en-US" sz="2800" dirty="0">
                <a:solidFill>
                  <a:srgbClr val="0000CC"/>
                </a:solidFill>
                <a:sym typeface="+mn-ea"/>
              </a:rPr>
              <a:t>变量 </a:t>
            </a:r>
            <a:endParaRPr lang="zh-CN" altLang="en-US" sz="2800" dirty="0">
              <a:solidFill>
                <a:srgbClr val="0000CC"/>
              </a:solidFill>
            </a:endParaRPr>
          </a:p>
          <a:p>
            <a:pPr lvl="1" eaLnBrk="1" hangingPunct="1">
              <a:buClr>
                <a:schemeClr val="tx1"/>
              </a:buClr>
              <a:buNone/>
            </a:pPr>
            <a:r>
              <a:rPr lang="zh-CN" altLang="en-US" sz="2800" dirty="0">
                <a:sym typeface="+mn-ea"/>
              </a:rPr>
              <a:t>或	</a:t>
            </a:r>
            <a:r>
              <a:rPr lang="en-US" altLang="zh-CN" sz="2800" dirty="0">
                <a:solidFill>
                  <a:srgbClr val="0000CC"/>
                </a:solidFill>
                <a:sym typeface="+mn-ea"/>
              </a:rPr>
              <a:t>super.</a:t>
            </a:r>
            <a:r>
              <a:rPr lang="zh-CN" altLang="en-US" sz="2800" dirty="0">
                <a:solidFill>
                  <a:srgbClr val="0000CC"/>
                </a:solidFill>
                <a:sym typeface="+mn-ea"/>
              </a:rPr>
              <a:t>方法</a:t>
            </a:r>
            <a:r>
              <a:rPr lang="en-US" altLang="zh-CN" sz="2800" dirty="0">
                <a:solidFill>
                  <a:srgbClr val="0000CC"/>
                </a:solidFill>
                <a:sym typeface="+mn-ea"/>
              </a:rPr>
              <a:t>([</a:t>
            </a:r>
            <a:r>
              <a:rPr lang="zh-CN" altLang="en-US" sz="2800" dirty="0">
                <a:solidFill>
                  <a:srgbClr val="0000CC"/>
                </a:solidFill>
                <a:sym typeface="+mn-ea"/>
              </a:rPr>
              <a:t>参数列</a:t>
            </a:r>
            <a:r>
              <a:rPr lang="en-US" altLang="zh-CN" sz="2800" dirty="0">
                <a:solidFill>
                  <a:srgbClr val="0000CC"/>
                </a:solidFill>
                <a:sym typeface="+mn-ea"/>
              </a:rPr>
              <a:t>])</a:t>
            </a:r>
            <a:endParaRPr lang="en-US" altLang="zh-CN" sz="2800" dirty="0">
              <a:solidFill>
                <a:srgbClr val="0000CC"/>
              </a:solidFill>
            </a:endParaRPr>
          </a:p>
          <a:p>
            <a:pPr eaLnBrk="1" hangingPunct="1">
              <a:buClr>
                <a:schemeClr val="tx1"/>
              </a:buClr>
            </a:pPr>
            <a:r>
              <a:rPr lang="zh-CN" altLang="en-US" sz="2800" dirty="0">
                <a:solidFill>
                  <a:srgbClr val="0000CC"/>
                </a:solidFill>
                <a:sym typeface="+mn-ea"/>
              </a:rPr>
              <a:t>在子类构造方法中调用父类的构造方法：</a:t>
            </a:r>
            <a:endParaRPr lang="zh-CN" altLang="en-US" sz="2800" dirty="0">
              <a:solidFill>
                <a:srgbClr val="0000CC"/>
              </a:solidFill>
            </a:endParaRPr>
          </a:p>
          <a:p>
            <a:pPr eaLnBrk="1" hangingPunct="1">
              <a:buClr>
                <a:schemeClr val="tx1"/>
              </a:buClr>
              <a:buNone/>
            </a:pPr>
            <a:r>
              <a:rPr lang="zh-CN" altLang="en-US" sz="2800" dirty="0">
                <a:sym typeface="+mn-ea"/>
              </a:rPr>
              <a:t>		</a:t>
            </a:r>
            <a:r>
              <a:rPr lang="en-US" altLang="zh-CN" sz="2800" dirty="0">
                <a:solidFill>
                  <a:srgbClr val="0000CC"/>
                </a:solidFill>
                <a:sym typeface="+mn-ea"/>
              </a:rPr>
              <a:t>super([…])</a:t>
            </a:r>
            <a:r>
              <a:rPr lang="zh-CN" altLang="en-US" sz="2800" dirty="0">
                <a:solidFill>
                  <a:srgbClr val="0000CC"/>
                </a:solidFill>
                <a:sym typeface="+mn-ea"/>
              </a:rPr>
              <a:t>；</a:t>
            </a:r>
            <a:r>
              <a:rPr lang="en-US" altLang="zh-CN" sz="2800" dirty="0">
                <a:sym typeface="+mn-ea"/>
              </a:rPr>
              <a:t>//</a:t>
            </a:r>
            <a:r>
              <a:rPr lang="zh-CN" altLang="en-US" sz="2800" dirty="0">
                <a:sym typeface="+mn-ea"/>
              </a:rPr>
              <a:t>与</a:t>
            </a:r>
            <a:r>
              <a:rPr lang="en-US" altLang="zh-CN" sz="2800" dirty="0">
                <a:sym typeface="+mn-ea"/>
              </a:rPr>
              <a:t>this</a:t>
            </a:r>
            <a:r>
              <a:rPr lang="zh-CN" altLang="en-US" sz="2800" dirty="0">
                <a:sym typeface="+mn-ea"/>
              </a:rPr>
              <a:t>用法类似，应放在构造方法的第一行位置上。</a:t>
            </a:r>
            <a:endParaRPr lang="zh-CN" altLang="en-US"/>
          </a:p>
        </p:txBody>
      </p:sp>
    </p:spTree>
    <p:extLst>
      <p:ext uri="{BB962C8B-B14F-4D97-AF65-F5344CB8AC3E}">
        <p14:creationId xmlns:p14="http://schemas.microsoft.com/office/powerpoint/2010/main" val="31988825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a:t>this</a:t>
            </a:r>
          </a:p>
          <a:p>
            <a:r>
              <a:rPr lang="zh-CN" altLang="en-US"/>
              <a:t>this是自身的一个对象，代表对象本身，可以理解为：指向对象本身的一个指针。</a:t>
            </a:r>
          </a:p>
          <a:p>
            <a:endParaRPr lang="zh-CN" altLang="en-US"/>
          </a:p>
          <a:p>
            <a:endParaRPr lang="zh-CN" altLang="en-US"/>
          </a:p>
          <a:p>
            <a:r>
              <a:rPr lang="zh-CN" altLang="en-US"/>
              <a:t>super</a:t>
            </a:r>
          </a:p>
          <a:p>
            <a:r>
              <a:rPr lang="zh-CN" altLang="en-US"/>
              <a:t>super可以理解为是指向自己超（父）类对象的一个指针，而这个超类指的是离自己最近的一个父类。</a:t>
            </a:r>
          </a:p>
          <a:p>
            <a:endParaRPr lang="zh-CN" altLang="en-US"/>
          </a:p>
        </p:txBody>
      </p:sp>
    </p:spTree>
    <p:extLst>
      <p:ext uri="{BB962C8B-B14F-4D97-AF65-F5344CB8AC3E}">
        <p14:creationId xmlns:p14="http://schemas.microsoft.com/office/powerpoint/2010/main" val="13192686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圆角矩形 488449"/>
          <p:cNvSpPr/>
          <p:nvPr/>
        </p:nvSpPr>
        <p:spPr>
          <a:xfrm>
            <a:off x="-112395" y="159385"/>
            <a:ext cx="4161790" cy="6019919"/>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sz="2400" b="1" dirty="0">
                <a:latin typeface="Arial" panose="020B0604020202020204" pitchFamily="34" charset="0"/>
                <a:ea typeface="黑体" panose="02010609060101010101" pitchFamily="2" charset="-122"/>
              </a:rPr>
              <a:t>class Person { </a:t>
            </a:r>
          </a:p>
          <a:p>
            <a:pPr algn="l" defTabSz="444500">
              <a:spcBef>
                <a:spcPct val="50000"/>
              </a:spcBef>
            </a:pPr>
            <a:r>
              <a:rPr lang="zh-CN" altLang="en-US" sz="2400" b="1" dirty="0">
                <a:latin typeface="Arial" panose="020B0604020202020204" pitchFamily="34" charset="0"/>
                <a:ea typeface="黑体" panose="02010609060101010101" pitchFamily="2" charset="-122"/>
              </a:rPr>
              <a:t>   </a:t>
            </a:r>
            <a:r>
              <a:rPr lang="en-US" altLang="zh-CN" sz="2400" b="1" dirty="0">
                <a:latin typeface="Arial" panose="020B0604020202020204" pitchFamily="34" charset="0"/>
                <a:ea typeface="黑体" panose="02010609060101010101" pitchFamily="2" charset="-122"/>
              </a:rPr>
              <a:t>String name;</a:t>
            </a:r>
          </a:p>
          <a:p>
            <a:pPr algn="l" defTabSz="444500">
              <a:spcBef>
                <a:spcPct val="50000"/>
              </a:spcBef>
            </a:pPr>
            <a:r>
              <a:rPr lang="en-US" altLang="zh-CN" sz="2400" b="1" dirty="0">
                <a:latin typeface="Arial" panose="020B0604020202020204" pitchFamily="34" charset="0"/>
                <a:ea typeface="黑体" panose="02010609060101010101" pitchFamily="2" charset="-122"/>
              </a:rPr>
              <a:t>   int age;</a:t>
            </a:r>
            <a:endParaRPr lang="zh-CN" altLang="en-US" sz="2400" b="1" dirty="0">
              <a:latin typeface="Arial" panose="020B0604020202020204" pitchFamily="34" charset="0"/>
              <a:ea typeface="黑体" panose="02010609060101010101" pitchFamily="2" charset="-122"/>
            </a:endParaRPr>
          </a:p>
          <a:p>
            <a:pPr algn="l" defTabSz="444500">
              <a:spcBef>
                <a:spcPct val="50000"/>
              </a:spcBef>
            </a:pPr>
            <a:r>
              <a:rPr lang="zh-CN" altLang="en-US" sz="2400" b="1" dirty="0">
                <a:latin typeface="Arial" panose="020B0604020202020204" pitchFamily="34" charset="0"/>
                <a:ea typeface="黑体" panose="02010609060101010101" pitchFamily="2" charset="-122"/>
              </a:rPr>
              <a:t>    Person() {   }    </a:t>
            </a:r>
          </a:p>
          <a:p>
            <a:pPr algn="l" defTabSz="444500">
              <a:spcBef>
                <a:spcPct val="50000"/>
              </a:spcBef>
            </a:pPr>
            <a:r>
              <a:rPr lang="zh-CN" altLang="en-US" sz="2400" b="1" dirty="0">
                <a:latin typeface="Arial" panose="020B0604020202020204" pitchFamily="34" charset="0"/>
                <a:ea typeface="黑体" panose="02010609060101010101" pitchFamily="2" charset="-122"/>
              </a:rPr>
              <a:t>    Person(String name) </a:t>
            </a:r>
          </a:p>
          <a:p>
            <a:pPr algn="l" defTabSz="444500">
              <a:spcBef>
                <a:spcPct val="50000"/>
              </a:spcBef>
            </a:pPr>
            <a:r>
              <a:rPr lang="zh-CN" altLang="en-US" sz="2400" b="1" dirty="0">
                <a:latin typeface="Arial" panose="020B0604020202020204" pitchFamily="34" charset="0"/>
                <a:ea typeface="黑体" panose="02010609060101010101" pitchFamily="2" charset="-122"/>
              </a:rPr>
              <a:t>  { </a:t>
            </a:r>
            <a:r>
              <a:rPr lang="zh-CN" altLang="en-US" sz="2400" b="1" dirty="0">
                <a:solidFill>
                  <a:srgbClr val="FF0000"/>
                </a:solidFill>
                <a:latin typeface="Arial" panose="020B0604020202020204" pitchFamily="34" charset="0"/>
                <a:ea typeface="黑体" panose="02010609060101010101" pitchFamily="2" charset="-122"/>
              </a:rPr>
              <a:t> </a:t>
            </a:r>
            <a:r>
              <a:rPr lang="en-US" altLang="zh-CN" sz="2400" b="1" dirty="0">
                <a:solidFill>
                  <a:srgbClr val="FF0000"/>
                </a:solidFill>
                <a:latin typeface="Arial" panose="020B0604020202020204" pitchFamily="34" charset="0"/>
                <a:ea typeface="黑体" panose="02010609060101010101" pitchFamily="2" charset="-122"/>
              </a:rPr>
              <a:t>this</a:t>
            </a:r>
            <a:r>
              <a:rPr lang="en-US" altLang="zh-CN" sz="2400" b="1" dirty="0">
                <a:latin typeface="Arial" panose="020B0604020202020204" pitchFamily="34" charset="0"/>
                <a:ea typeface="黑体" panose="02010609060101010101" pitchFamily="2" charset="-122"/>
              </a:rPr>
              <a:t>.name=name;</a:t>
            </a:r>
            <a:r>
              <a:rPr lang="zh-CN" altLang="en-US" sz="2400" b="1" dirty="0">
                <a:latin typeface="Arial" panose="020B0604020202020204" pitchFamily="34" charset="0"/>
                <a:ea typeface="黑体" panose="02010609060101010101" pitchFamily="2" charset="-122"/>
              </a:rPr>
              <a:t>  }</a:t>
            </a:r>
          </a:p>
          <a:p>
            <a:pPr algn="l" defTabSz="444500">
              <a:spcBef>
                <a:spcPct val="50000"/>
              </a:spcBef>
            </a:pPr>
            <a:r>
              <a:rPr lang="zh-CN" altLang="en-US" sz="2400" b="1" dirty="0">
                <a:ea typeface="黑体" panose="02010609060101010101" pitchFamily="2" charset="-122"/>
                <a:sym typeface="+mn-ea"/>
              </a:rPr>
              <a:t>  Person(String name</a:t>
            </a:r>
            <a:r>
              <a:rPr lang="en-US" altLang="zh-CN" sz="2400" b="1" dirty="0">
                <a:ea typeface="黑体" panose="02010609060101010101" pitchFamily="2" charset="-122"/>
                <a:sym typeface="+mn-ea"/>
              </a:rPr>
              <a:t>,int age</a:t>
            </a:r>
            <a:r>
              <a:rPr lang="zh-CN" altLang="en-US" sz="2400" b="1" dirty="0">
                <a:ea typeface="黑体" panose="02010609060101010101" pitchFamily="2" charset="-122"/>
                <a:sym typeface="+mn-ea"/>
              </a:rPr>
              <a:t>) </a:t>
            </a:r>
            <a:endParaRPr lang="zh-CN" altLang="en-US" sz="2400" b="1" dirty="0">
              <a:latin typeface="Arial" panose="020B0604020202020204" pitchFamily="34" charset="0"/>
              <a:ea typeface="黑体" panose="02010609060101010101" pitchFamily="2" charset="-122"/>
            </a:endParaRPr>
          </a:p>
          <a:p>
            <a:pPr algn="l" defTabSz="444500">
              <a:spcBef>
                <a:spcPct val="50000"/>
              </a:spcBef>
            </a:pPr>
            <a:r>
              <a:rPr lang="zh-CN" altLang="en-US" sz="2400" b="1" dirty="0">
                <a:ea typeface="黑体" panose="02010609060101010101" pitchFamily="2" charset="-122"/>
                <a:sym typeface="+mn-ea"/>
              </a:rPr>
              <a:t>  { </a:t>
            </a:r>
            <a:r>
              <a:rPr lang="en-US" altLang="zh-CN" sz="2400" b="1" dirty="0">
                <a:solidFill>
                  <a:srgbClr val="FF0000"/>
                </a:solidFill>
                <a:ea typeface="黑体" panose="02010609060101010101" pitchFamily="2" charset="-122"/>
                <a:sym typeface="+mn-ea"/>
              </a:rPr>
              <a:t>this</a:t>
            </a:r>
            <a:r>
              <a:rPr lang="en-US" altLang="zh-CN" sz="2400" b="1" dirty="0">
                <a:ea typeface="黑体" panose="02010609060101010101" pitchFamily="2" charset="-122"/>
                <a:sym typeface="+mn-ea"/>
              </a:rPr>
              <a:t>(</a:t>
            </a:r>
            <a:r>
              <a:rPr lang="en-US" altLang="zh-CN" sz="2400" b="1">
                <a:ea typeface="宋体" panose="02010600030101010101" pitchFamily="2" charset="-122"/>
                <a:sym typeface="+mn-ea"/>
              </a:rPr>
              <a:t>"</a:t>
            </a:r>
            <a:r>
              <a:rPr lang="zh-CN" altLang="en-US" sz="2400" b="1">
                <a:ea typeface="宋体" panose="02010600030101010101" pitchFamily="2" charset="-122"/>
                <a:sym typeface="+mn-ea"/>
              </a:rPr>
              <a:t>王二</a:t>
            </a:r>
            <a:r>
              <a:rPr lang="en-US" altLang="zh-CN" sz="2400" b="1">
                <a:ea typeface="宋体" panose="02010600030101010101" pitchFamily="2" charset="-122"/>
                <a:sym typeface="+mn-ea"/>
              </a:rPr>
              <a:t>"</a:t>
            </a:r>
            <a:r>
              <a:rPr lang="en-US" altLang="zh-CN" sz="2400" b="1" dirty="0">
                <a:ea typeface="黑体" panose="02010609060101010101" pitchFamily="2" charset="-122"/>
                <a:sym typeface="+mn-ea"/>
              </a:rPr>
              <a:t>);</a:t>
            </a:r>
            <a:endParaRPr lang="zh-CN" altLang="en-US" sz="2400" b="1" dirty="0">
              <a:ea typeface="黑体" panose="02010609060101010101" pitchFamily="2" charset="-122"/>
              <a:sym typeface="+mn-ea"/>
            </a:endParaRPr>
          </a:p>
          <a:p>
            <a:pPr algn="l" defTabSz="444500">
              <a:spcBef>
                <a:spcPct val="50000"/>
              </a:spcBef>
            </a:pPr>
            <a:r>
              <a:rPr lang="zh-CN" altLang="en-US" sz="2400" b="1" dirty="0">
                <a:ea typeface="黑体" panose="02010609060101010101" pitchFamily="2" charset="-122"/>
                <a:sym typeface="+mn-ea"/>
              </a:rPr>
              <a:t>     </a:t>
            </a:r>
            <a:r>
              <a:rPr lang="en-US" altLang="zh-CN" sz="2400" b="1" dirty="0">
                <a:solidFill>
                  <a:srgbClr val="FF0000"/>
                </a:solidFill>
                <a:ea typeface="黑体" panose="02010609060101010101" pitchFamily="2" charset="-122"/>
                <a:sym typeface="+mn-ea"/>
              </a:rPr>
              <a:t>this</a:t>
            </a:r>
            <a:r>
              <a:rPr lang="en-US" altLang="zh-CN" sz="2400" b="1" dirty="0">
                <a:ea typeface="黑体" panose="02010609060101010101" pitchFamily="2" charset="-122"/>
                <a:sym typeface="+mn-ea"/>
              </a:rPr>
              <a:t>.age=age</a:t>
            </a:r>
            <a:r>
              <a:rPr lang="zh-CN" altLang="en-US" sz="2400" b="1" dirty="0">
                <a:ea typeface="黑体" panose="02010609060101010101" pitchFamily="2" charset="-122"/>
                <a:sym typeface="+mn-ea"/>
              </a:rPr>
              <a:t>  </a:t>
            </a:r>
            <a:r>
              <a:rPr lang="en-US" altLang="zh-CN" sz="2400" b="1" dirty="0">
                <a:ea typeface="黑体" panose="02010609060101010101" pitchFamily="2" charset="-122"/>
                <a:sym typeface="+mn-ea"/>
              </a:rPr>
              <a:t>;</a:t>
            </a:r>
            <a:r>
              <a:rPr lang="zh-CN" altLang="en-US" sz="2400" b="1" dirty="0">
                <a:ea typeface="黑体" panose="02010609060101010101" pitchFamily="2" charset="-122"/>
                <a:sym typeface="+mn-ea"/>
              </a:rPr>
              <a:t>}</a:t>
            </a:r>
            <a:endParaRPr lang="zh-CN" altLang="en-US" sz="2400" b="1" dirty="0">
              <a:latin typeface="Arial" panose="020B0604020202020204" pitchFamily="34" charset="0"/>
              <a:ea typeface="黑体" panose="02010609060101010101" pitchFamily="2" charset="-122"/>
            </a:endParaRPr>
          </a:p>
          <a:p>
            <a:pPr algn="l" defTabSz="444500">
              <a:spcBef>
                <a:spcPct val="50000"/>
              </a:spcBef>
            </a:pPr>
            <a:r>
              <a:rPr lang="zh-CN" altLang="en-US" sz="2400" b="1" dirty="0">
                <a:latin typeface="Arial" panose="020B0604020202020204" pitchFamily="34" charset="0"/>
                <a:ea typeface="黑体" panose="02010609060101010101" pitchFamily="2" charset="-122"/>
              </a:rPr>
              <a:t>}</a:t>
            </a:r>
          </a:p>
        </p:txBody>
      </p:sp>
      <p:sp>
        <p:nvSpPr>
          <p:cNvPr id="6" name="圆角矩形 5"/>
          <p:cNvSpPr/>
          <p:nvPr/>
        </p:nvSpPr>
        <p:spPr>
          <a:xfrm>
            <a:off x="4049395" y="159385"/>
            <a:ext cx="5093970" cy="5880816"/>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sz="2000" b="1" dirty="0">
                <a:latin typeface="Arial" panose="020B0604020202020204" pitchFamily="34" charset="0"/>
                <a:ea typeface="黑体" panose="02010609060101010101" pitchFamily="2" charset="-122"/>
              </a:rPr>
              <a:t>public class Chinese extends Person {  </a:t>
            </a:r>
          </a:p>
          <a:p>
            <a:pPr algn="l" defTabSz="444500">
              <a:spcBef>
                <a:spcPct val="50000"/>
              </a:spcBef>
            </a:pPr>
            <a:r>
              <a:rPr lang="en-US" altLang="zh-CN" sz="2000" b="1" dirty="0">
                <a:ea typeface="黑体" panose="02010609060101010101" pitchFamily="2" charset="-122"/>
                <a:sym typeface="+mn-ea"/>
              </a:rPr>
              <a:t>String sno;</a:t>
            </a:r>
            <a:endParaRPr lang="zh-CN" altLang="en-US" sz="2000" b="1" dirty="0">
              <a:latin typeface="Arial" panose="020B0604020202020204" pitchFamily="34" charset="0"/>
              <a:ea typeface="黑体" panose="02010609060101010101" pitchFamily="2" charset="-122"/>
              <a:sym typeface="+mn-ea"/>
            </a:endParaRPr>
          </a:p>
          <a:p>
            <a:pPr algn="l" defTabSz="444500">
              <a:spcBef>
                <a:spcPct val="50000"/>
              </a:spcBef>
            </a:pPr>
            <a:r>
              <a:rPr lang="zh-CN" altLang="en-US" sz="2000" b="1" dirty="0">
                <a:latin typeface="Arial" panose="020B0604020202020204" pitchFamily="34" charset="0"/>
                <a:ea typeface="黑体" panose="02010609060101010101" pitchFamily="2" charset="-122"/>
              </a:rPr>
              <a:t>Chinese() {  </a:t>
            </a:r>
            <a:r>
              <a:rPr lang="zh-CN" altLang="en-US" sz="2000" b="1" dirty="0">
                <a:solidFill>
                  <a:srgbClr val="FF0000"/>
                </a:solidFill>
                <a:latin typeface="Arial" panose="020B0604020202020204" pitchFamily="34" charset="0"/>
                <a:ea typeface="黑体" panose="02010609060101010101" pitchFamily="2" charset="-122"/>
              </a:rPr>
              <a:t>super</a:t>
            </a:r>
            <a:r>
              <a:rPr lang="zh-CN" altLang="en-US" sz="2000" b="1" dirty="0">
                <a:latin typeface="Arial" panose="020B0604020202020204" pitchFamily="34" charset="0"/>
                <a:ea typeface="黑体" panose="02010609060101010101" pitchFamily="2" charset="-122"/>
              </a:rPr>
              <a:t>();    }     Chinese(</a:t>
            </a:r>
            <a:r>
              <a:rPr lang="zh-CN" altLang="en-US" sz="2000" b="1" dirty="0">
                <a:ea typeface="黑体" panose="02010609060101010101" pitchFamily="2" charset="-122"/>
                <a:sym typeface="+mn-ea"/>
              </a:rPr>
              <a:t>String name</a:t>
            </a:r>
            <a:r>
              <a:rPr lang="en-US" altLang="zh-CN" sz="2000" b="1" dirty="0">
                <a:ea typeface="黑体" panose="02010609060101010101" pitchFamily="2" charset="-122"/>
                <a:sym typeface="+mn-ea"/>
              </a:rPr>
              <a:t>,int age,String sno</a:t>
            </a:r>
            <a:r>
              <a:rPr lang="zh-CN" altLang="en-US" sz="2000" b="1" dirty="0">
                <a:latin typeface="Arial" panose="020B0604020202020204" pitchFamily="34" charset="0"/>
                <a:ea typeface="黑体" panose="02010609060101010101" pitchFamily="2" charset="-122"/>
              </a:rPr>
              <a:t>) </a:t>
            </a:r>
            <a:br>
              <a:rPr lang="zh-CN" altLang="en-US" sz="2000" b="1" dirty="0">
                <a:latin typeface="Arial" panose="020B0604020202020204" pitchFamily="34" charset="0"/>
                <a:ea typeface="黑体" panose="02010609060101010101" pitchFamily="2" charset="-122"/>
              </a:rPr>
            </a:br>
            <a:r>
              <a:rPr lang="zh-CN" altLang="en-US" sz="2000" b="1" dirty="0">
                <a:latin typeface="Arial" panose="020B0604020202020204" pitchFamily="34" charset="0"/>
                <a:ea typeface="黑体" panose="02010609060101010101" pitchFamily="2" charset="-122"/>
              </a:rPr>
              <a:t>{   </a:t>
            </a:r>
            <a:r>
              <a:rPr lang="zh-CN" altLang="en-US" sz="2000" b="1" dirty="0">
                <a:solidFill>
                  <a:srgbClr val="FF0000"/>
                </a:solidFill>
                <a:latin typeface="Arial" panose="020B0604020202020204" pitchFamily="34" charset="0"/>
                <a:ea typeface="黑体" panose="02010609060101010101" pitchFamily="2" charset="-122"/>
              </a:rPr>
              <a:t>super</a:t>
            </a:r>
            <a:r>
              <a:rPr lang="zh-CN" altLang="en-US" sz="2000" b="1" dirty="0">
                <a:latin typeface="Arial" panose="020B0604020202020204" pitchFamily="34" charset="0"/>
                <a:ea typeface="黑体" panose="02010609060101010101" pitchFamily="2" charset="-122"/>
              </a:rPr>
              <a:t>(name)</a:t>
            </a:r>
            <a:r>
              <a:rPr lang="en-US" altLang="zh-CN" sz="2000" b="1" dirty="0">
                <a:latin typeface="Arial" panose="020B0604020202020204" pitchFamily="34" charset="0"/>
                <a:ea typeface="黑体" panose="02010609060101010101" pitchFamily="2" charset="-122"/>
              </a:rPr>
              <a:t>;</a:t>
            </a:r>
            <a:br>
              <a:rPr lang="en-US" altLang="zh-CN" sz="2000" b="1" dirty="0">
                <a:latin typeface="Arial" panose="020B0604020202020204" pitchFamily="34" charset="0"/>
                <a:ea typeface="黑体" panose="02010609060101010101" pitchFamily="2" charset="-122"/>
              </a:rPr>
            </a:br>
            <a:r>
              <a:rPr lang="en-US" altLang="zh-CN" sz="2000" b="1" dirty="0">
                <a:latin typeface="Arial" panose="020B0604020202020204" pitchFamily="34" charset="0"/>
                <a:ea typeface="黑体" panose="02010609060101010101" pitchFamily="2" charset="-122"/>
              </a:rPr>
              <a:t> </a:t>
            </a:r>
            <a:r>
              <a:rPr lang="zh-CN" altLang="en-US" sz="2000" b="1" dirty="0">
                <a:latin typeface="Arial" panose="020B0604020202020204" pitchFamily="34" charset="0"/>
                <a:ea typeface="黑体" panose="02010609060101010101" pitchFamily="2" charset="-122"/>
              </a:rPr>
              <a:t>   </a:t>
            </a:r>
            <a:r>
              <a:rPr lang="zh-CN" altLang="en-US" sz="2000" b="1" dirty="0">
                <a:solidFill>
                  <a:srgbClr val="FF0000"/>
                </a:solidFill>
                <a:ea typeface="黑体" panose="02010609060101010101" pitchFamily="2" charset="-122"/>
                <a:sym typeface="+mn-ea"/>
              </a:rPr>
              <a:t>super</a:t>
            </a:r>
            <a:r>
              <a:rPr lang="zh-CN" altLang="en-US" sz="2000" b="1" dirty="0">
                <a:ea typeface="黑体" panose="02010609060101010101" pitchFamily="2" charset="-122"/>
                <a:sym typeface="+mn-ea"/>
              </a:rPr>
              <a:t>.age=age;</a:t>
            </a:r>
            <a:r>
              <a:rPr lang="en-US" altLang="zh-CN" sz="2000" b="1" dirty="0">
                <a:solidFill>
                  <a:srgbClr val="FF0000"/>
                </a:solidFill>
                <a:ea typeface="黑体" panose="02010609060101010101" pitchFamily="2" charset="-122"/>
                <a:sym typeface="+mn-ea"/>
              </a:rPr>
              <a:t/>
            </a:r>
            <a:br>
              <a:rPr lang="en-US" altLang="zh-CN" sz="2000" b="1" dirty="0">
                <a:solidFill>
                  <a:srgbClr val="FF0000"/>
                </a:solidFill>
                <a:ea typeface="黑体" panose="02010609060101010101" pitchFamily="2" charset="-122"/>
                <a:sym typeface="+mn-ea"/>
              </a:rPr>
            </a:br>
            <a:r>
              <a:rPr lang="en-US" altLang="zh-CN" sz="2000" b="1" dirty="0">
                <a:latin typeface="Arial" panose="020B0604020202020204" pitchFamily="34" charset="0"/>
                <a:ea typeface="黑体" panose="02010609060101010101" pitchFamily="2" charset="-122"/>
              </a:rPr>
              <a:t>    </a:t>
            </a:r>
            <a:r>
              <a:rPr lang="en-US" altLang="zh-CN" sz="2000" b="1" dirty="0">
                <a:solidFill>
                  <a:srgbClr val="FF0000"/>
                </a:solidFill>
                <a:latin typeface="Arial" panose="020B0604020202020204" pitchFamily="34" charset="0"/>
                <a:ea typeface="黑体" panose="02010609060101010101" pitchFamily="2" charset="-122"/>
              </a:rPr>
              <a:t>this</a:t>
            </a:r>
            <a:r>
              <a:rPr lang="en-US" altLang="zh-CN" sz="2000" b="1" dirty="0">
                <a:latin typeface="Arial" panose="020B0604020202020204" pitchFamily="34" charset="0"/>
                <a:ea typeface="黑体" panose="02010609060101010101" pitchFamily="2" charset="-122"/>
              </a:rPr>
              <a:t>.sno=sno;</a:t>
            </a:r>
            <a:br>
              <a:rPr lang="en-US" altLang="zh-CN" sz="2000" b="1" dirty="0">
                <a:latin typeface="Arial" panose="020B0604020202020204" pitchFamily="34" charset="0"/>
                <a:ea typeface="黑体" panose="02010609060101010101" pitchFamily="2" charset="-122"/>
              </a:rPr>
            </a:br>
            <a:r>
              <a:rPr lang="zh-CN" altLang="en-US" sz="2000" b="1" dirty="0">
                <a:latin typeface="Arial" panose="020B0604020202020204" pitchFamily="34" charset="0"/>
                <a:ea typeface="黑体" panose="02010609060101010101" pitchFamily="2" charset="-122"/>
              </a:rPr>
              <a:t> }    </a:t>
            </a:r>
          </a:p>
          <a:p>
            <a:pPr algn="l" defTabSz="444500">
              <a:spcBef>
                <a:spcPct val="50000"/>
              </a:spcBef>
            </a:pPr>
            <a:r>
              <a:rPr lang="zh-CN" altLang="en-US" sz="2000" b="1" dirty="0">
                <a:latin typeface="Arial" panose="020B0604020202020204" pitchFamily="34" charset="0"/>
                <a:ea typeface="黑体" panose="02010609060101010101" pitchFamily="2" charset="-122"/>
              </a:rPr>
              <a:t>    public static void main(String[] args)   { Chinese cn = new Chinese(); </a:t>
            </a:r>
          </a:p>
          <a:p>
            <a:pPr algn="l" defTabSz="444500">
              <a:spcBef>
                <a:spcPct val="50000"/>
              </a:spcBef>
            </a:pPr>
            <a:r>
              <a:rPr lang="zh-CN" altLang="en-US" sz="2000" b="1" dirty="0">
                <a:latin typeface="Arial" panose="020B0604020202020204" pitchFamily="34" charset="0"/>
                <a:ea typeface="黑体" panose="02010609060101010101" pitchFamily="2" charset="-122"/>
              </a:rPr>
              <a:t>cn = new Chinese("codersai", 18</a:t>
            </a:r>
            <a:r>
              <a:rPr lang="en-US" altLang="zh-CN" sz="2000" b="1" dirty="0">
                <a:latin typeface="Arial" panose="020B0604020202020204" pitchFamily="34" charset="0"/>
                <a:ea typeface="黑体" panose="02010609060101010101" pitchFamily="2" charset="-122"/>
              </a:rPr>
              <a:t>,</a:t>
            </a:r>
            <a:r>
              <a:rPr lang="zh-CN" altLang="en-US" sz="2000" b="1" dirty="0">
                <a:ea typeface="黑体" panose="02010609060101010101" pitchFamily="2" charset="-122"/>
                <a:sym typeface="+mn-ea"/>
              </a:rPr>
              <a:t>"</a:t>
            </a:r>
            <a:r>
              <a:rPr lang="en-US" altLang="zh-CN" sz="2000" b="1" dirty="0">
                <a:ea typeface="黑体" panose="02010609060101010101" pitchFamily="2" charset="-122"/>
                <a:sym typeface="+mn-ea"/>
              </a:rPr>
              <a:t>2018</a:t>
            </a:r>
            <a:r>
              <a:rPr lang="zh-CN" altLang="en-US" sz="2000" b="1" dirty="0">
                <a:ea typeface="黑体" panose="02010609060101010101" pitchFamily="2" charset="-122"/>
                <a:sym typeface="+mn-ea"/>
              </a:rPr>
              <a:t>"</a:t>
            </a:r>
            <a:r>
              <a:rPr lang="zh-CN" altLang="en-US" sz="2000" b="1" dirty="0">
                <a:latin typeface="Arial" panose="020B0604020202020204" pitchFamily="34" charset="0"/>
                <a:ea typeface="黑体" panose="02010609060101010101" pitchFamily="2" charset="-122"/>
              </a:rPr>
              <a:t>); </a:t>
            </a:r>
          </a:p>
          <a:p>
            <a:pPr algn="l" defTabSz="444500">
              <a:spcBef>
                <a:spcPct val="50000"/>
              </a:spcBef>
            </a:pPr>
            <a:r>
              <a:rPr lang="zh-CN" altLang="en-US" sz="2000" b="1" dirty="0">
                <a:latin typeface="Arial" panose="020B0604020202020204" pitchFamily="34" charset="0"/>
                <a:ea typeface="黑体" panose="02010609060101010101" pitchFamily="2" charset="-122"/>
              </a:rPr>
              <a:t>   } </a:t>
            </a:r>
          </a:p>
          <a:p>
            <a:pPr algn="l" defTabSz="444500">
              <a:spcBef>
                <a:spcPct val="50000"/>
              </a:spcBef>
            </a:pPr>
            <a:r>
              <a:rPr lang="zh-CN" altLang="en-US" sz="2000" b="1" dirty="0">
                <a:latin typeface="Arial" panose="020B0604020202020204" pitchFamily="34" charset="0"/>
                <a:ea typeface="黑体" panose="02010609060101010101" pitchFamily="2" charset="-122"/>
              </a:rPr>
              <a:t>}</a:t>
            </a:r>
          </a:p>
        </p:txBody>
      </p:sp>
    </p:spTree>
    <p:extLst>
      <p:ext uri="{BB962C8B-B14F-4D97-AF65-F5344CB8AC3E}">
        <p14:creationId xmlns:p14="http://schemas.microsoft.com/office/powerpoint/2010/main" val="107208977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7320" y="1297305"/>
            <a:ext cx="8848725" cy="4892675"/>
          </a:xfrm>
          <a:prstGeom prst="rect">
            <a:avLst/>
          </a:prstGeom>
          <a:noFill/>
        </p:spPr>
        <p:txBody>
          <a:bodyPr wrap="square" rtlCol="0" anchor="t">
            <a:spAutoFit/>
          </a:bodyPr>
          <a:lstStyle/>
          <a:p>
            <a:pPr algn="l"/>
            <a:r>
              <a:rPr lang="zh-CN" altLang="en-US" sz="2400" b="1"/>
              <a:t>super（参数）：</a:t>
            </a:r>
            <a:r>
              <a:rPr lang="zh-CN" altLang="en-US" sz="2400" b="1">
                <a:solidFill>
                  <a:srgbClr val="FF0000"/>
                </a:solidFill>
              </a:rPr>
              <a:t>调用基类中的某一个构造函数</a:t>
            </a:r>
            <a:r>
              <a:rPr lang="zh-CN" altLang="en-US" sz="2400" b="1"/>
              <a:t>（应该为构造函数中的第一条语句） </a:t>
            </a:r>
          </a:p>
          <a:p>
            <a:pPr algn="l"/>
            <a:r>
              <a:rPr lang="zh-CN" altLang="en-US" sz="2400" b="1"/>
              <a:t>this（参数）：</a:t>
            </a:r>
            <a:r>
              <a:rPr lang="zh-CN" altLang="en-US" sz="2400" b="1">
                <a:solidFill>
                  <a:srgbClr val="FF0000"/>
                </a:solidFill>
              </a:rPr>
              <a:t>调用本类中另一种形成的构造函数</a:t>
            </a:r>
            <a:r>
              <a:rPr lang="zh-CN" altLang="en-US" sz="2400" b="1"/>
              <a:t>（应该为构造函数中的第一条语句）</a:t>
            </a:r>
          </a:p>
          <a:p>
            <a:pPr algn="l"/>
            <a:r>
              <a:rPr lang="zh-CN" altLang="en-US" sz="2400" b="1"/>
              <a:t>super:　</a:t>
            </a:r>
            <a:r>
              <a:rPr lang="zh-CN" altLang="en-US" sz="2400" b="1">
                <a:solidFill>
                  <a:srgbClr val="FF0000"/>
                </a:solidFill>
              </a:rPr>
              <a:t>它引用当前对象的直接父类中的成员（</a:t>
            </a:r>
            <a:r>
              <a:rPr lang="zh-CN" altLang="en-US" sz="2400" b="1"/>
              <a:t>用来访问直接父类中被隐藏的父类中成员数据或函数，基类与派生类中有相同成员定义时如：super.变量名    super.成员函数据名（实参）</a:t>
            </a:r>
          </a:p>
          <a:p>
            <a:pPr algn="l"/>
            <a:r>
              <a:rPr lang="zh-CN" altLang="en-US" sz="2400" b="1"/>
              <a:t>this：</a:t>
            </a:r>
            <a:r>
              <a:rPr lang="zh-CN" altLang="en-US" sz="2400" b="1">
                <a:solidFill>
                  <a:srgbClr val="FF0000"/>
                </a:solidFill>
              </a:rPr>
              <a:t>它代表当前对象名</a:t>
            </a:r>
            <a:r>
              <a:rPr lang="zh-CN" altLang="en-US" sz="2400" b="1"/>
              <a:t>（在程序中易产生二义性之处，应使用this来指明当前对象；如果函数的形参与类中的成员数据同名，这时需用this来指明成员变量名）</a:t>
            </a:r>
          </a:p>
          <a:p>
            <a:pPr algn="l"/>
            <a:r>
              <a:rPr lang="zh-CN" altLang="en-US" sz="2400" b="1">
                <a:solidFill>
                  <a:srgbClr val="FF0000"/>
                </a:solidFill>
                <a:sym typeface="+mn-ea"/>
              </a:rPr>
              <a:t>调用</a:t>
            </a:r>
            <a:r>
              <a:rPr lang="en-US" altLang="zh-CN" sz="2400" b="1">
                <a:solidFill>
                  <a:srgbClr val="FF0000"/>
                </a:solidFill>
                <a:sym typeface="+mn-ea"/>
              </a:rPr>
              <a:t>this</a:t>
            </a:r>
            <a:r>
              <a:rPr lang="zh-CN" altLang="en-US" sz="2400" b="1">
                <a:solidFill>
                  <a:srgbClr val="FF0000"/>
                </a:solidFill>
                <a:sym typeface="+mn-ea"/>
              </a:rPr>
              <a:t>()必须写在构造方法的第一行</a:t>
            </a:r>
            <a:r>
              <a:rPr lang="zh-CN" altLang="en-US" sz="2400" b="1">
                <a:sym typeface="+mn-ea"/>
              </a:rPr>
              <a:t>，</a:t>
            </a:r>
            <a:endParaRPr lang="zh-CN" altLang="en-US" sz="2400" b="1"/>
          </a:p>
          <a:p>
            <a:pPr algn="l"/>
            <a:r>
              <a:rPr lang="zh-CN" altLang="en-US" sz="2400" b="1">
                <a:solidFill>
                  <a:srgbClr val="FF0000"/>
                </a:solidFill>
              </a:rPr>
              <a:t>调用super()必须写在子类构造方法的第一行</a:t>
            </a:r>
            <a:r>
              <a:rPr lang="zh-CN" altLang="en-US" sz="2400" b="1"/>
              <a:t>，否则编译不通过。每个子类构造方法的第一条语句，都是隐含地调用super()。</a:t>
            </a:r>
          </a:p>
        </p:txBody>
      </p:sp>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总结</a:t>
            </a:r>
          </a:p>
        </p:txBody>
      </p:sp>
    </p:spTree>
    <p:extLst>
      <p:ext uri="{BB962C8B-B14F-4D97-AF65-F5344CB8AC3E}">
        <p14:creationId xmlns:p14="http://schemas.microsoft.com/office/powerpoint/2010/main" val="4217247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AutoShape 10"/>
          <p:cNvSpPr/>
          <p:nvPr/>
        </p:nvSpPr>
        <p:spPr>
          <a:xfrm>
            <a:off x="485775" y="1401445"/>
            <a:ext cx="8270875" cy="3938410"/>
          </a:xfrm>
          <a:prstGeom prst="roundRect">
            <a:avLst>
              <a:gd name="adj" fmla="val 6667"/>
            </a:avLst>
          </a:prstGeom>
          <a:gradFill rotWithShape="1">
            <a:gsLst>
              <a:gs pos="0">
                <a:srgbClr val="CCFFFF"/>
              </a:gs>
              <a:gs pos="100000">
                <a:srgbClr val="FFFFFF"/>
              </a:gs>
            </a:gsLst>
            <a:lin ang="5400000" scaled="1"/>
            <a:tileRect/>
          </a:gradFill>
          <a:ln w="9525" cap="flat" cmpd="sng">
            <a:solidFill>
              <a:srgbClr val="008080"/>
            </a:solidFill>
            <a:prstDash val="solid"/>
            <a:round/>
            <a:headEnd type="none" w="med" len="med"/>
            <a:tailEnd type="none" w="med" len="med"/>
          </a:ln>
        </p:spPr>
        <p:txBody>
          <a:bodyPr wrap="square" anchor="t">
            <a:spAutoFit/>
          </a:bodyPr>
          <a:lstStyle/>
          <a:p>
            <a:pPr eaLnBrk="1" hangingPunct="1"/>
            <a:r>
              <a:rPr lang="zh-CN" altLang="en-US" sz="4000">
                <a:solidFill>
                  <a:srgbClr val="FF0000"/>
                </a:solidFill>
                <a:sym typeface="+mn-ea"/>
              </a:rPr>
              <a:t>final 修饰类中的成员变量</a:t>
            </a:r>
            <a:endParaRPr lang="zh-CN" altLang="en-US" sz="4000">
              <a:solidFill>
                <a:srgbClr val="FF0000"/>
              </a:solidFill>
            </a:endParaRPr>
          </a:p>
          <a:p>
            <a:pPr algn="l" eaLnBrk="1" hangingPunct="1"/>
            <a:r>
              <a:rPr lang="zh-CN" altLang="en-US" sz="4000">
                <a:sym typeface="+mn-ea"/>
              </a:rPr>
              <a:t>表示该属性一旦被初始化便不可改变（常量），这里不可改变的意思</a:t>
            </a:r>
            <a:r>
              <a:rPr lang="zh-CN" altLang="en-US" sz="4000">
                <a:solidFill>
                  <a:schemeClr val="accent1"/>
                </a:solidFill>
                <a:effectLst>
                  <a:outerShdw blurRad="38100" dist="25400" dir="5400000" algn="ctr" rotWithShape="0">
                    <a:srgbClr val="6E747A">
                      <a:alpha val="43000"/>
                    </a:srgbClr>
                  </a:outerShdw>
                </a:effectLst>
                <a:sym typeface="+mn-ea"/>
              </a:rPr>
              <a:t>对基本类型来说是其值不可变</a:t>
            </a:r>
            <a:r>
              <a:rPr lang="zh-CN" altLang="en-US" sz="4000">
                <a:sym typeface="+mn-ea"/>
              </a:rPr>
              <a:t>，</a:t>
            </a:r>
            <a:r>
              <a:rPr lang="zh-CN" altLang="en-US" sz="4000">
                <a:ln w="10160">
                  <a:solidFill>
                    <a:schemeClr val="accent5"/>
                  </a:solidFill>
                  <a:prstDash val="solid"/>
                </a:ln>
                <a:gradFill>
                  <a:gsLst>
                    <a:gs pos="0">
                      <a:srgbClr val="14CD68"/>
                    </a:gs>
                    <a:gs pos="100000">
                      <a:srgbClr val="0B6E38"/>
                    </a:gs>
                  </a:gsLst>
                  <a:lin scaled="0"/>
                </a:gradFill>
                <a:effectLst>
                  <a:outerShdw blurRad="38100" dist="22860" dir="5400000" algn="tl" rotWithShape="0">
                    <a:srgbClr val="000000">
                      <a:alpha val="30000"/>
                    </a:srgbClr>
                  </a:outerShdw>
                </a:effectLst>
                <a:sym typeface="+mn-ea"/>
              </a:rPr>
              <a:t>而对对象属性来说其引用不可再变，引用空间的值是可以改变的</a:t>
            </a:r>
            <a:r>
              <a:rPr lang="zh-CN" altLang="en-US" sz="4000">
                <a:sym typeface="+mn-ea"/>
              </a:rPr>
              <a:t>。</a:t>
            </a:r>
            <a:endParaRPr lang="zh-CN" altLang="en-US" sz="4000" b="1">
              <a:latin typeface="+mn-lt"/>
            </a:endParaRPr>
          </a:p>
        </p:txBody>
      </p:sp>
    </p:spTree>
    <p:extLst>
      <p:ext uri="{BB962C8B-B14F-4D97-AF65-F5344CB8AC3E}">
        <p14:creationId xmlns:p14="http://schemas.microsoft.com/office/powerpoint/2010/main" val="122918389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代码出错？</a:t>
            </a:r>
          </a:p>
        </p:txBody>
      </p:sp>
      <p:sp>
        <p:nvSpPr>
          <p:cNvPr id="488450" name="圆角矩形 488449"/>
          <p:cNvSpPr/>
          <p:nvPr/>
        </p:nvSpPr>
        <p:spPr>
          <a:xfrm>
            <a:off x="0" y="898525"/>
            <a:ext cx="4387850" cy="4322847"/>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public class B {</a:t>
            </a:r>
          </a:p>
          <a:p>
            <a:pPr algn="l" defTabSz="444500">
              <a:spcBef>
                <a:spcPct val="50000"/>
              </a:spcBef>
            </a:pPr>
            <a:r>
              <a:rPr lang="zh-CN" altLang="en-US" b="1" dirty="0">
                <a:latin typeface="Arial" panose="020B0604020202020204" pitchFamily="34" charset="0"/>
                <a:ea typeface="黑体" panose="02010609060101010101" pitchFamily="2" charset="-122"/>
              </a:rPr>
              <a:t>    final int count ;</a:t>
            </a:r>
          </a:p>
          <a:p>
            <a:pPr algn="l" defTabSz="444500">
              <a:spcBef>
                <a:spcPct val="50000"/>
              </a:spcBef>
            </a:pPr>
            <a:r>
              <a:rPr lang="zh-CN" altLang="en-US" b="1" dirty="0">
                <a:latin typeface="Arial" panose="020B0604020202020204" pitchFamily="34" charset="0"/>
                <a:ea typeface="黑体" panose="02010609060101010101" pitchFamily="2" charset="-122"/>
              </a:rPr>
              <a:t>    public int updateCount() {</a:t>
            </a:r>
          </a:p>
          <a:p>
            <a:pPr algn="l" defTabSz="444500">
              <a:spcBef>
                <a:spcPct val="50000"/>
              </a:spcBef>
            </a:pPr>
            <a:r>
              <a:rPr lang="zh-CN" altLang="en-US" b="1" dirty="0">
                <a:latin typeface="Arial" panose="020B0604020202020204" pitchFamily="34" charset="0"/>
                <a:ea typeface="黑体" panose="02010609060101010101" pitchFamily="2" charset="-122"/>
              </a:rPr>
              <a:t>            return count;</a:t>
            </a:r>
          </a:p>
          <a:p>
            <a:pPr algn="l" defTabSz="444500">
              <a:spcBef>
                <a:spcPct val="50000"/>
              </a:spcBef>
            </a:pPr>
            <a:r>
              <a:rPr lang="zh-CN" altLang="en-US" b="1" dirty="0">
                <a:latin typeface="Arial" panose="020B0604020202020204" pitchFamily="34" charset="0"/>
                <a:ea typeface="黑体" panose="02010609060101010101" pitchFamily="2" charset="-122"/>
              </a:rPr>
              <a:t>    }</a:t>
            </a:r>
          </a:p>
          <a:p>
            <a:pPr algn="l" defTabSz="444500">
              <a:spcBef>
                <a:spcPct val="50000"/>
              </a:spcBef>
            </a:pPr>
            <a:r>
              <a:rPr lang="zh-CN" altLang="en-US" b="1" dirty="0">
                <a:latin typeface="Arial" panose="020B0604020202020204" pitchFamily="34" charset="0"/>
                <a:ea typeface="黑体" panose="02010609060101010101" pitchFamily="2" charset="-122"/>
              </a:rPr>
              <a:t>    public final int sum() {</a:t>
            </a:r>
          </a:p>
          <a:p>
            <a:pPr algn="l" defTabSz="444500">
              <a:spcBef>
                <a:spcPct val="50000"/>
              </a:spcBef>
            </a:pPr>
            <a:r>
              <a:rPr lang="zh-CN" altLang="en-US" b="1" dirty="0">
                <a:latin typeface="Arial" panose="020B0604020202020204" pitchFamily="34" charset="0"/>
                <a:ea typeface="黑体" panose="02010609060101010101" pitchFamily="2" charset="-122"/>
              </a:rPr>
              <a:t>        int number = count+10;</a:t>
            </a:r>
          </a:p>
          <a:p>
            <a:pPr algn="l" defTabSz="444500">
              <a:spcBef>
                <a:spcPct val="50000"/>
              </a:spcBef>
            </a:pPr>
            <a:r>
              <a:rPr lang="zh-CN" altLang="en-US" b="1" dirty="0">
                <a:latin typeface="Arial" panose="020B0604020202020204" pitchFamily="34" charset="0"/>
                <a:ea typeface="黑体" panose="02010609060101010101" pitchFamily="2" charset="-122"/>
              </a:rPr>
              <a:t>        return number;</a:t>
            </a:r>
          </a:p>
          <a:p>
            <a:pPr algn="l" defTabSz="444500">
              <a:spcBef>
                <a:spcPct val="50000"/>
              </a:spcBef>
            </a:pPr>
            <a:r>
              <a:rPr lang="zh-CN" altLang="en-US" b="1" dirty="0">
                <a:latin typeface="Arial" panose="020B0604020202020204" pitchFamily="34" charset="0"/>
                <a:ea typeface="黑体" panose="02010609060101010101" pitchFamily="2" charset="-122"/>
              </a:rPr>
              <a:t>    }</a:t>
            </a:r>
          </a:p>
          <a:p>
            <a:pPr algn="l" defTabSz="444500">
              <a:spcBef>
                <a:spcPct val="50000"/>
              </a:spcBef>
            </a:pPr>
            <a:r>
              <a:rPr lang="en-US" altLang="zh-CN" b="1">
                <a:latin typeface="Arial" panose="020B0604020202020204" pitchFamily="34" charset="0"/>
                <a:ea typeface="宋体" panose="02010600030101010101" pitchFamily="2" charset="-122"/>
              </a:rPr>
              <a:t>}</a:t>
            </a:r>
          </a:p>
        </p:txBody>
      </p:sp>
      <p:sp>
        <p:nvSpPr>
          <p:cNvPr id="6" name="圆角矩形 5"/>
          <p:cNvSpPr/>
          <p:nvPr/>
        </p:nvSpPr>
        <p:spPr>
          <a:xfrm>
            <a:off x="5080635" y="876935"/>
            <a:ext cx="3955415" cy="3008812"/>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public class B {</a:t>
            </a:r>
          </a:p>
          <a:p>
            <a:pPr algn="l" defTabSz="444500">
              <a:spcBef>
                <a:spcPct val="50000"/>
              </a:spcBef>
            </a:pPr>
            <a:r>
              <a:rPr lang="zh-CN" altLang="en-US" b="1" dirty="0">
                <a:latin typeface="Arial" panose="020B0604020202020204" pitchFamily="34" charset="0"/>
                <a:ea typeface="黑体" panose="02010609060101010101" pitchFamily="2" charset="-122"/>
              </a:rPr>
              <a:t>   </a:t>
            </a:r>
            <a:r>
              <a:rPr lang="zh-CN" altLang="en-US" b="1" dirty="0">
                <a:solidFill>
                  <a:srgbClr val="00B050"/>
                </a:solidFill>
                <a:latin typeface="Arial" panose="020B0604020202020204" pitchFamily="34" charset="0"/>
                <a:ea typeface="黑体" panose="02010609060101010101" pitchFamily="2" charset="-122"/>
              </a:rPr>
              <a:t> final int count = 1;</a:t>
            </a:r>
          </a:p>
          <a:p>
            <a:pPr algn="l" defTabSz="444500">
              <a:spcBef>
                <a:spcPct val="50000"/>
              </a:spcBef>
            </a:pPr>
            <a:r>
              <a:rPr lang="zh-CN" altLang="en-US" b="1" dirty="0">
                <a:latin typeface="Arial" panose="020B0604020202020204" pitchFamily="34" charset="0"/>
                <a:ea typeface="黑体" panose="02010609060101010101" pitchFamily="2" charset="-122"/>
              </a:rPr>
              <a:t>    public int updateCount() {</a:t>
            </a:r>
          </a:p>
          <a:p>
            <a:pPr algn="l" defTabSz="444500">
              <a:spcBef>
                <a:spcPct val="50000"/>
              </a:spcBef>
            </a:pPr>
            <a:r>
              <a:rPr lang="zh-CN" altLang="en-US" b="1" dirty="0">
                <a:latin typeface="Arial" panose="020B0604020202020204" pitchFamily="34" charset="0"/>
                <a:ea typeface="黑体" panose="02010609060101010101" pitchFamily="2" charset="-122"/>
              </a:rPr>
              <a:t>        return count;    }</a:t>
            </a:r>
          </a:p>
          <a:p>
            <a:pPr algn="l" defTabSz="444500">
              <a:spcBef>
                <a:spcPct val="50000"/>
              </a:spcBef>
            </a:pPr>
            <a:r>
              <a:rPr lang="zh-CN" altLang="en-US" b="1" dirty="0">
                <a:latin typeface="Arial" panose="020B0604020202020204" pitchFamily="34" charset="0"/>
                <a:ea typeface="黑体" panose="02010609060101010101" pitchFamily="2" charset="-122"/>
              </a:rPr>
              <a:t>    public final int sum() {</a:t>
            </a:r>
          </a:p>
          <a:p>
            <a:pPr algn="l" defTabSz="444500">
              <a:spcBef>
                <a:spcPct val="50000"/>
              </a:spcBef>
            </a:pPr>
            <a:r>
              <a:rPr lang="zh-CN" altLang="en-US" b="1" dirty="0">
                <a:latin typeface="Arial" panose="020B0604020202020204" pitchFamily="34" charset="0"/>
                <a:ea typeface="黑体" panose="02010609060101010101" pitchFamily="2" charset="-122"/>
              </a:rPr>
              <a:t>        int number = count+10;</a:t>
            </a:r>
          </a:p>
          <a:p>
            <a:pPr algn="l" defTabSz="444500">
              <a:spcBef>
                <a:spcPct val="50000"/>
              </a:spcBef>
            </a:pPr>
            <a:r>
              <a:rPr lang="zh-CN" altLang="en-US" b="1" dirty="0">
                <a:latin typeface="Arial" panose="020B0604020202020204" pitchFamily="34" charset="0"/>
                <a:ea typeface="黑体" panose="02010609060101010101" pitchFamily="2" charset="-122"/>
              </a:rPr>
              <a:t>            return number;    }}</a:t>
            </a:r>
            <a:r>
              <a:rPr lang="en-US" altLang="zh-CN" b="1">
                <a:latin typeface="Arial" panose="020B0604020202020204" pitchFamily="34" charset="0"/>
                <a:ea typeface="宋体" panose="02010600030101010101" pitchFamily="2" charset="-122"/>
              </a:rPr>
              <a:t>}</a:t>
            </a:r>
          </a:p>
        </p:txBody>
      </p:sp>
      <p:sp>
        <p:nvSpPr>
          <p:cNvPr id="99341" name="矩形 99340"/>
          <p:cNvSpPr/>
          <p:nvPr/>
        </p:nvSpPr>
        <p:spPr>
          <a:xfrm>
            <a:off x="253365" y="1403985"/>
            <a:ext cx="2879725" cy="427038"/>
          </a:xfrm>
          <a:prstGeom prst="rect">
            <a:avLst/>
          </a:prstGeom>
          <a:noFill/>
          <a:ln w="19050" cap="flat" cmpd="sng">
            <a:solidFill>
              <a:srgbClr val="FF0000"/>
            </a:solidFill>
            <a:prstDash val="solid"/>
            <a:miter/>
            <a:headEnd type="none" w="med" len="med"/>
            <a:tailEnd type="none" w="med" len="med"/>
          </a:ln>
          <a:extLst>
            <a:ext uri="{909E8E84-426E-40DD-AFC4-6F175D3DCCD1}">
              <a14:hiddenFill xmlns:a14="http://schemas.microsoft.com/office/drawing/2010/main">
                <a:solidFill>
                  <a:srgbClr val="FF0000"/>
                </a:solidFill>
              </a14:hiddenFill>
            </a:ext>
          </a:extLst>
        </p:spPr>
        <p:txBody>
          <a:bodyPr/>
          <a:lstStyle/>
          <a:p>
            <a:endParaRPr lang="zh-CN" altLang="en-US"/>
          </a:p>
        </p:txBody>
      </p:sp>
      <p:sp>
        <p:nvSpPr>
          <p:cNvPr id="49158" name="线形标注 2 49157"/>
          <p:cNvSpPr/>
          <p:nvPr/>
        </p:nvSpPr>
        <p:spPr>
          <a:xfrm>
            <a:off x="255270" y="4968240"/>
            <a:ext cx="4933315" cy="1490980"/>
          </a:xfrm>
          <a:prstGeom prst="borderCallout2">
            <a:avLst>
              <a:gd name="adj1" fmla="val 0"/>
              <a:gd name="adj2" fmla="val 69236"/>
              <a:gd name="adj3" fmla="val -72827"/>
              <a:gd name="adj4" fmla="val 67640"/>
              <a:gd name="adj5" fmla="val -231132"/>
              <a:gd name="adj6" fmla="val 51448"/>
            </a:avLst>
          </a:prstGeom>
          <a:solidFill>
            <a:srgbClr val="FF0000"/>
          </a:solidFill>
          <a:ln w="9525" cap="flat" cmpd="sng">
            <a:solidFill>
              <a:srgbClr val="FF3300"/>
            </a:solidFill>
            <a:prstDash val="solid"/>
            <a:miter/>
            <a:headEnd type="none" w="med" len="med"/>
            <a:tailEnd type="triangle" w="med" len="med"/>
          </a:ln>
          <a:effectLst>
            <a:outerShdw dist="71842" dir="2699999" algn="ctr" rotWithShape="0">
              <a:schemeClr val="bg2">
                <a:alpha val="50000"/>
              </a:schemeClr>
            </a:outerShdw>
          </a:effectLst>
        </p:spPr>
        <p:txBody>
          <a:bodyPr wrap="none" anchor="ctr"/>
          <a:lstStyle/>
          <a:p>
            <a:pPr algn="ctr"/>
            <a:r>
              <a:rPr lang="en-US" altLang="zh-CN" sz="2400" b="1" dirty="0">
                <a:solidFill>
                  <a:schemeClr val="tx1"/>
                </a:solidFill>
                <a:latin typeface="Arial" panose="020B0604020202020204" pitchFamily="34" charset="0"/>
              </a:rPr>
              <a:t>fianl</a:t>
            </a:r>
            <a:r>
              <a:rPr lang="zh-CN" altLang="en-US" sz="2400" b="1" dirty="0">
                <a:solidFill>
                  <a:schemeClr val="tx1"/>
                </a:solidFill>
                <a:latin typeface="Arial" panose="020B0604020202020204" pitchFamily="34" charset="0"/>
              </a:rPr>
              <a:t>修饰属性必须初始化，初始化</a:t>
            </a:r>
          </a:p>
          <a:p>
            <a:pPr algn="ctr"/>
            <a:r>
              <a:rPr lang="zh-CN" altLang="en-US" sz="2400" b="1" dirty="0">
                <a:solidFill>
                  <a:schemeClr val="tx1"/>
                </a:solidFill>
                <a:latin typeface="Arial" panose="020B0604020202020204" pitchFamily="34" charset="0"/>
              </a:rPr>
              <a:t>只能在初始化可以在两个地方：</a:t>
            </a:r>
          </a:p>
          <a:p>
            <a:pPr algn="ctr"/>
            <a:r>
              <a:rPr lang="zh-CN" altLang="en-US" sz="2400" b="1" dirty="0">
                <a:solidFill>
                  <a:schemeClr val="tx1"/>
                </a:solidFill>
                <a:latin typeface="Arial" panose="020B0604020202020204" pitchFamily="34" charset="0"/>
              </a:rPr>
              <a:t>一是其定义处、二是在</a:t>
            </a:r>
            <a:r>
              <a:rPr lang="zh-CN" altLang="en-US" sz="2400" b="1">
                <a:solidFill>
                  <a:schemeClr val="tx1"/>
                </a:solidFill>
                <a:latin typeface="Arial" panose="020B0604020202020204" pitchFamily="34" charset="0"/>
              </a:rPr>
              <a:t>构</a:t>
            </a:r>
            <a:r>
              <a:rPr lang="zh-CN" altLang="en-US" sz="2400" b="1" smtClean="0">
                <a:solidFill>
                  <a:schemeClr val="tx1"/>
                </a:solidFill>
                <a:latin typeface="Arial" panose="020B0604020202020204" pitchFamily="34" charset="0"/>
              </a:rPr>
              <a:t>造方法中</a:t>
            </a:r>
            <a:r>
              <a:rPr lang="zh-CN" altLang="en-US" sz="2400" b="1" dirty="0">
                <a:solidFill>
                  <a:schemeClr val="tx1"/>
                </a:solidFill>
                <a:latin typeface="Arial" panose="020B0604020202020204" pitchFamily="34" charset="0"/>
              </a:rPr>
              <a:t>。</a:t>
            </a:r>
            <a:r>
              <a:rPr lang="en-US" altLang="zh-CN" sz="2400" b="1" dirty="0">
                <a:solidFill>
                  <a:schemeClr val="tx1"/>
                </a:solidFill>
                <a:latin typeface="Arial" panose="020B0604020202020204" pitchFamily="34" charset="0"/>
              </a:rPr>
              <a:t> </a:t>
            </a:r>
          </a:p>
        </p:txBody>
      </p:sp>
      <p:sp>
        <p:nvSpPr>
          <p:cNvPr id="7" name="圆角矩形 6"/>
          <p:cNvSpPr/>
          <p:nvPr/>
        </p:nvSpPr>
        <p:spPr>
          <a:xfrm>
            <a:off x="5188585" y="3885565"/>
            <a:ext cx="3955415" cy="2571399"/>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public class B {</a:t>
            </a:r>
          </a:p>
          <a:p>
            <a:pPr algn="l" defTabSz="444500">
              <a:spcBef>
                <a:spcPct val="50000"/>
              </a:spcBef>
            </a:pPr>
            <a:r>
              <a:rPr lang="zh-CN" altLang="en-US" b="1" dirty="0">
                <a:latin typeface="Arial" panose="020B0604020202020204" pitchFamily="34" charset="0"/>
                <a:ea typeface="黑体" panose="02010609060101010101" pitchFamily="2" charset="-122"/>
              </a:rPr>
              <a:t>   </a:t>
            </a:r>
            <a:r>
              <a:rPr lang="zh-CN" altLang="en-US" b="1" dirty="0">
                <a:solidFill>
                  <a:srgbClr val="00B050"/>
                </a:solidFill>
                <a:latin typeface="Arial" panose="020B0604020202020204" pitchFamily="34" charset="0"/>
                <a:ea typeface="黑体" panose="02010609060101010101" pitchFamily="2" charset="-122"/>
              </a:rPr>
              <a:t> final int count ;</a:t>
            </a:r>
          </a:p>
          <a:p>
            <a:pPr algn="l" defTabSz="444500">
              <a:spcBef>
                <a:spcPct val="50000"/>
              </a:spcBef>
            </a:pPr>
            <a:r>
              <a:rPr lang="zh-CN" altLang="en-US" b="1" dirty="0">
                <a:solidFill>
                  <a:srgbClr val="00B050"/>
                </a:solidFill>
                <a:latin typeface="Arial" panose="020B0604020202020204" pitchFamily="34" charset="0"/>
                <a:ea typeface="黑体" panose="02010609060101010101" pitchFamily="2" charset="-122"/>
              </a:rPr>
              <a:t>   </a:t>
            </a:r>
            <a:r>
              <a:rPr lang="en-US" altLang="zh-CN" b="1" dirty="0">
                <a:solidFill>
                  <a:srgbClr val="00B050"/>
                </a:solidFill>
                <a:latin typeface="Arial" panose="020B0604020202020204" pitchFamily="34" charset="0"/>
                <a:ea typeface="黑体" panose="02010609060101010101" pitchFamily="2" charset="-122"/>
              </a:rPr>
              <a:t>public B() {count=1;}</a:t>
            </a:r>
            <a:endParaRPr lang="zh-CN" altLang="en-US" b="1" dirty="0">
              <a:solidFill>
                <a:srgbClr val="00B050"/>
              </a:solidFill>
              <a:latin typeface="Arial" panose="020B0604020202020204" pitchFamily="34" charset="0"/>
              <a:ea typeface="黑体" panose="02010609060101010101" pitchFamily="2" charset="-122"/>
            </a:endParaRPr>
          </a:p>
          <a:p>
            <a:pPr algn="l" defTabSz="444500">
              <a:spcBef>
                <a:spcPct val="50000"/>
              </a:spcBef>
            </a:pPr>
            <a:r>
              <a:rPr lang="zh-CN" altLang="en-US" b="1" dirty="0">
                <a:latin typeface="Arial" panose="020B0604020202020204" pitchFamily="34" charset="0"/>
                <a:ea typeface="黑体" panose="02010609060101010101" pitchFamily="2" charset="-122"/>
              </a:rPr>
              <a:t>    public int updateCount() {</a:t>
            </a:r>
          </a:p>
          <a:p>
            <a:pPr algn="l" defTabSz="444500">
              <a:spcBef>
                <a:spcPct val="50000"/>
              </a:spcBef>
            </a:pPr>
            <a:r>
              <a:rPr lang="zh-CN" altLang="en-US" b="1" dirty="0">
                <a:latin typeface="Arial" panose="020B0604020202020204" pitchFamily="34" charset="0"/>
                <a:ea typeface="黑体" panose="02010609060101010101" pitchFamily="2" charset="-122"/>
              </a:rPr>
              <a:t>        return count;    }</a:t>
            </a:r>
          </a:p>
          <a:p>
            <a:pPr algn="l" defTabSz="444500">
              <a:spcBef>
                <a:spcPct val="50000"/>
              </a:spcBef>
            </a:pPr>
            <a:r>
              <a:rPr lang="en-US" altLang="zh-CN" b="1">
                <a:latin typeface="Arial" panose="020B0604020202020204" pitchFamily="34" charset="0"/>
                <a:ea typeface="宋体" panose="02010600030101010101" pitchFamily="2" charset="-122"/>
              </a:rPr>
              <a:t>}</a:t>
            </a:r>
          </a:p>
        </p:txBody>
      </p:sp>
    </p:spTree>
    <p:extLst>
      <p:ext uri="{BB962C8B-B14F-4D97-AF65-F5344CB8AC3E}">
        <p14:creationId xmlns:p14="http://schemas.microsoft.com/office/powerpoint/2010/main" val="2018984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0"/>
                                  </p:stCondLst>
                                  <p:childTnLst>
                                    <p:set>
                                      <p:cBhvr>
                                        <p:cTn id="6" dur="1" fill="hold">
                                          <p:stCondLst>
                                            <p:cond delay="0"/>
                                          </p:stCondLst>
                                        </p:cTn>
                                        <p:tgtEl>
                                          <p:spTgt spid="99341"/>
                                        </p:tgtEl>
                                        <p:attrNameLst>
                                          <p:attrName>style.visibility</p:attrName>
                                        </p:attrNameLst>
                                      </p:cBhvr>
                                      <p:to>
                                        <p:strVal val="visible"/>
                                      </p:to>
                                    </p:set>
                                    <p:animEffect transition="in" filter="barn(inHorizontal)">
                                      <p:cBhvr>
                                        <p:cTn id="7" dur="500"/>
                                        <p:tgtEl>
                                          <p:spTgt spid="9934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9158"/>
                                        </p:tgtEl>
                                        <p:attrNameLst>
                                          <p:attrName>style.visibility</p:attrName>
                                        </p:attrNameLst>
                                      </p:cBhvr>
                                      <p:to>
                                        <p:strVal val="visible"/>
                                      </p:to>
                                    </p:set>
                                    <p:animEffect transition="in" filter="fade">
                                      <p:cBhvr>
                                        <p:cTn id="11" dur="1000"/>
                                        <p:tgtEl>
                                          <p:spTgt spid="49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264160" y="777875"/>
            <a:ext cx="8879840" cy="5727055"/>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sz="2400" b="1" dirty="0">
                <a:latin typeface="Arial" panose="020B0604020202020204" pitchFamily="34" charset="0"/>
                <a:ea typeface="黑体" panose="02010609060101010101" pitchFamily="2" charset="-122"/>
              </a:rPr>
              <a:t>public class B {</a:t>
            </a:r>
          </a:p>
          <a:p>
            <a:pPr algn="l" defTabSz="444500">
              <a:spcBef>
                <a:spcPct val="50000"/>
              </a:spcBef>
            </a:pPr>
            <a:r>
              <a:rPr lang="zh-CN" altLang="en-US" sz="2400" b="1" dirty="0">
                <a:solidFill>
                  <a:srgbClr val="00B050"/>
                </a:solidFill>
                <a:latin typeface="Arial" panose="020B0604020202020204" pitchFamily="34" charset="0"/>
                <a:ea typeface="黑体" panose="02010609060101010101" pitchFamily="2" charset="-122"/>
              </a:rPr>
              <a:t>final int count = 1;</a:t>
            </a:r>
          </a:p>
          <a:p>
            <a:pPr algn="l" defTabSz="444500">
              <a:spcBef>
                <a:spcPct val="50000"/>
              </a:spcBef>
            </a:pPr>
            <a:r>
              <a:rPr lang="en-US" altLang="zh-CN" sz="2400" b="1" dirty="0">
                <a:solidFill>
                  <a:srgbClr val="00B050"/>
                </a:solidFill>
                <a:latin typeface="Arial" panose="020B0604020202020204" pitchFamily="34" charset="0"/>
                <a:ea typeface="黑体" panose="02010609060101010101" pitchFamily="2" charset="-122"/>
              </a:rPr>
              <a:t>public B()</a:t>
            </a:r>
          </a:p>
          <a:p>
            <a:pPr algn="l" defTabSz="444500">
              <a:spcBef>
                <a:spcPct val="50000"/>
              </a:spcBef>
            </a:pPr>
            <a:r>
              <a:rPr lang="en-US" altLang="zh-CN" sz="2400" b="1" dirty="0">
                <a:solidFill>
                  <a:srgbClr val="00B050"/>
                </a:solidFill>
                <a:latin typeface="Arial" panose="020B0604020202020204" pitchFamily="34" charset="0"/>
                <a:ea typeface="黑体" panose="02010609060101010101" pitchFamily="2" charset="-122"/>
              </a:rPr>
              <a:t>{  </a:t>
            </a:r>
            <a:r>
              <a:rPr lang="en-US" altLang="zh-CN" sz="2400" b="1" dirty="0">
                <a:solidFill>
                  <a:srgbClr val="FF0000"/>
                </a:solidFill>
                <a:latin typeface="Arial" panose="020B0604020202020204" pitchFamily="34" charset="0"/>
                <a:ea typeface="黑体" panose="02010609060101010101" pitchFamily="2" charset="-122"/>
              </a:rPr>
              <a:t>count=10;</a:t>
            </a:r>
            <a:r>
              <a:rPr lang="en-US" altLang="zh-CN" sz="2400" b="1" dirty="0">
                <a:solidFill>
                  <a:srgbClr val="00B050"/>
                </a:solidFill>
                <a:latin typeface="Arial" panose="020B0604020202020204" pitchFamily="34" charset="0"/>
                <a:ea typeface="黑体" panose="02010609060101010101" pitchFamily="2" charset="-122"/>
              </a:rPr>
              <a:t> }</a:t>
            </a:r>
            <a:endParaRPr lang="zh-CN" altLang="en-US" sz="2400" b="1" dirty="0">
              <a:solidFill>
                <a:srgbClr val="00B050"/>
              </a:solidFill>
              <a:latin typeface="Arial" panose="020B0604020202020204" pitchFamily="34" charset="0"/>
              <a:ea typeface="黑体" panose="02010609060101010101" pitchFamily="2" charset="-122"/>
            </a:endParaRPr>
          </a:p>
          <a:p>
            <a:pPr algn="l" defTabSz="444500">
              <a:spcBef>
                <a:spcPct val="50000"/>
              </a:spcBef>
            </a:pPr>
            <a:r>
              <a:rPr lang="zh-CN" altLang="en-US" sz="2400" b="1" dirty="0">
                <a:latin typeface="Arial" panose="020B0604020202020204" pitchFamily="34" charset="0"/>
                <a:ea typeface="黑体" panose="02010609060101010101" pitchFamily="2" charset="-122"/>
              </a:rPr>
              <a:t>    public int updateCount() {</a:t>
            </a:r>
          </a:p>
          <a:p>
            <a:pPr algn="l" defTabSz="444500">
              <a:spcBef>
                <a:spcPct val="50000"/>
              </a:spcBef>
            </a:pPr>
            <a:r>
              <a:rPr lang="zh-CN" altLang="en-US" sz="2400" b="1" dirty="0">
                <a:latin typeface="Arial" panose="020B0604020202020204" pitchFamily="34" charset="0"/>
                <a:ea typeface="黑体" panose="02010609060101010101" pitchFamily="2" charset="-122"/>
              </a:rPr>
              <a:t>        return count;    }</a:t>
            </a:r>
          </a:p>
          <a:p>
            <a:pPr algn="l" defTabSz="444500">
              <a:spcBef>
                <a:spcPct val="50000"/>
              </a:spcBef>
            </a:pPr>
            <a:r>
              <a:rPr lang="zh-CN" altLang="en-US" sz="2400" b="1" dirty="0">
                <a:latin typeface="Arial" panose="020B0604020202020204" pitchFamily="34" charset="0"/>
                <a:ea typeface="黑体" panose="02010609060101010101" pitchFamily="2" charset="-122"/>
              </a:rPr>
              <a:t>    public final int sum() {</a:t>
            </a:r>
          </a:p>
          <a:p>
            <a:pPr algn="l" defTabSz="444500">
              <a:spcBef>
                <a:spcPct val="50000"/>
              </a:spcBef>
            </a:pPr>
            <a:r>
              <a:rPr lang="zh-CN" altLang="en-US" sz="2400" b="1" dirty="0">
                <a:latin typeface="Arial" panose="020B0604020202020204" pitchFamily="34" charset="0"/>
                <a:ea typeface="黑体" panose="02010609060101010101" pitchFamily="2" charset="-122"/>
              </a:rPr>
              <a:t>        int number = count+10;</a:t>
            </a:r>
          </a:p>
          <a:p>
            <a:pPr algn="l" defTabSz="444500">
              <a:spcBef>
                <a:spcPct val="50000"/>
              </a:spcBef>
            </a:pPr>
            <a:r>
              <a:rPr lang="zh-CN" altLang="en-US" sz="2400" b="1" dirty="0">
                <a:latin typeface="Arial" panose="020B0604020202020204" pitchFamily="34" charset="0"/>
                <a:ea typeface="黑体" panose="02010609060101010101" pitchFamily="2" charset="-122"/>
              </a:rPr>
              <a:t>            return number;    </a:t>
            </a:r>
          </a:p>
          <a:p>
            <a:pPr algn="l" defTabSz="444500">
              <a:spcBef>
                <a:spcPct val="50000"/>
              </a:spcBef>
            </a:pPr>
            <a:r>
              <a:rPr lang="zh-CN" altLang="en-US" sz="2400" b="1" dirty="0">
                <a:latin typeface="Arial" panose="020B0604020202020204" pitchFamily="34" charset="0"/>
                <a:ea typeface="黑体" panose="02010609060101010101" pitchFamily="2" charset="-122"/>
              </a:rPr>
              <a:t>}}</a:t>
            </a:r>
            <a:r>
              <a:rPr lang="en-US" altLang="zh-CN" sz="2400" b="1">
                <a:latin typeface="Arial" panose="020B0604020202020204" pitchFamily="34" charset="0"/>
                <a:ea typeface="宋体" panose="02010600030101010101" pitchFamily="2" charset="-122"/>
              </a:rPr>
              <a:t>}</a:t>
            </a:r>
          </a:p>
        </p:txBody>
      </p:sp>
      <p:sp>
        <p:nvSpPr>
          <p:cNvPr id="49158" name="线形标注 2 49157"/>
          <p:cNvSpPr/>
          <p:nvPr/>
        </p:nvSpPr>
        <p:spPr>
          <a:xfrm>
            <a:off x="4067175" y="4111625"/>
            <a:ext cx="4933315" cy="1490980"/>
          </a:xfrm>
          <a:prstGeom prst="borderCallout2">
            <a:avLst>
              <a:gd name="adj1" fmla="val -3790"/>
              <a:gd name="adj2" fmla="val 19178"/>
              <a:gd name="adj3" fmla="val -11328"/>
              <a:gd name="adj4" fmla="val 18445"/>
              <a:gd name="adj5" fmla="val -127938"/>
              <a:gd name="adj6" fmla="val -36066"/>
            </a:avLst>
          </a:prstGeom>
          <a:solidFill>
            <a:srgbClr val="FF0000"/>
          </a:solidFill>
          <a:ln w="9525" cap="flat" cmpd="sng">
            <a:solidFill>
              <a:srgbClr val="FF3300"/>
            </a:solidFill>
            <a:prstDash val="solid"/>
            <a:miter/>
            <a:headEnd type="none" w="med" len="med"/>
            <a:tailEnd type="triangle" w="med" len="med"/>
          </a:ln>
          <a:effectLst>
            <a:outerShdw dist="71842" dir="2699999" algn="ctr" rotWithShape="0">
              <a:schemeClr val="bg2">
                <a:alpha val="50000"/>
              </a:schemeClr>
            </a:outerShdw>
          </a:effectLst>
        </p:spPr>
        <p:txBody>
          <a:bodyPr wrap="none" anchor="ctr"/>
          <a:lstStyle/>
          <a:p>
            <a:pPr algn="ctr"/>
            <a:r>
              <a:rPr lang="zh-CN" altLang="en-US" sz="2400" b="1" dirty="0">
                <a:solidFill>
                  <a:schemeClr val="tx1"/>
                </a:solidFill>
                <a:latin typeface="Arial" panose="020B0604020202020204" pitchFamily="34" charset="0"/>
              </a:rPr>
              <a:t>如果在其定义处已初始化，在构造函</a:t>
            </a:r>
          </a:p>
          <a:p>
            <a:pPr algn="l"/>
            <a:r>
              <a:rPr lang="zh-CN" altLang="en-US" sz="2400" b="1" dirty="0">
                <a:solidFill>
                  <a:schemeClr val="tx1"/>
                </a:solidFill>
                <a:latin typeface="Arial" panose="020B0604020202020204" pitchFamily="34" charset="0"/>
              </a:rPr>
              <a:t>数中初始化变量会报错。</a:t>
            </a:r>
            <a:r>
              <a:rPr lang="en-US" altLang="zh-CN" sz="2400" b="1" dirty="0">
                <a:solidFill>
                  <a:schemeClr val="tx1"/>
                </a:solidFill>
                <a:latin typeface="Arial" panose="020B0604020202020204" pitchFamily="34" charset="0"/>
              </a:rPr>
              <a:t> </a:t>
            </a:r>
          </a:p>
        </p:txBody>
      </p:sp>
    </p:spTree>
    <p:extLst>
      <p:ext uri="{BB962C8B-B14F-4D97-AF65-F5344CB8AC3E}">
        <p14:creationId xmlns:p14="http://schemas.microsoft.com/office/powerpoint/2010/main" val="84953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9158"/>
                                        </p:tgtEl>
                                        <p:attrNameLst>
                                          <p:attrName>style.visibility</p:attrName>
                                        </p:attrNameLst>
                                      </p:cBhvr>
                                      <p:to>
                                        <p:strVal val="visible"/>
                                      </p:to>
                                    </p:set>
                                    <p:animEffect transition="in" filter="fade">
                                      <p:cBhvr>
                                        <p:cTn id="7" dur="1000"/>
                                        <p:tgtEl>
                                          <p:spTgt spid="49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代码出错？</a:t>
            </a:r>
          </a:p>
        </p:txBody>
      </p:sp>
      <p:sp>
        <p:nvSpPr>
          <p:cNvPr id="488450" name="圆角矩形 488449"/>
          <p:cNvSpPr/>
          <p:nvPr/>
        </p:nvSpPr>
        <p:spPr>
          <a:xfrm>
            <a:off x="0" y="898525"/>
            <a:ext cx="4387850" cy="5154062"/>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public class B {</a:t>
            </a:r>
          </a:p>
          <a:p>
            <a:pPr algn="l" defTabSz="444500">
              <a:spcBef>
                <a:spcPct val="50000"/>
              </a:spcBef>
            </a:pPr>
            <a:r>
              <a:rPr lang="zh-CN" altLang="en-US" b="1" dirty="0">
                <a:latin typeface="Arial" panose="020B0604020202020204" pitchFamily="34" charset="0"/>
                <a:ea typeface="黑体" panose="02010609060101010101" pitchFamily="2" charset="-122"/>
              </a:rPr>
              <a:t>    final int count </a:t>
            </a:r>
            <a:r>
              <a:rPr lang="en-US" altLang="zh-CN" b="1" dirty="0">
                <a:latin typeface="Arial" panose="020B0604020202020204" pitchFamily="34" charset="0"/>
                <a:ea typeface="黑体" panose="02010609060101010101" pitchFamily="2" charset="-122"/>
              </a:rPr>
              <a:t>=1</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    public int updateCount() {</a:t>
            </a:r>
          </a:p>
          <a:p>
            <a:pPr algn="l" defTabSz="444500">
              <a:spcBef>
                <a:spcPct val="50000"/>
              </a:spcBef>
            </a:pPr>
            <a:r>
              <a:rPr lang="zh-CN" altLang="en-US" b="1" dirty="0">
                <a:latin typeface="Arial" panose="020B0604020202020204" pitchFamily="34" charset="0"/>
                <a:ea typeface="黑体" panose="02010609060101010101" pitchFamily="2" charset="-122"/>
              </a:rPr>
              <a:t>       </a:t>
            </a:r>
            <a:r>
              <a:rPr lang="en-US" altLang="zh-CN" b="1" dirty="0">
                <a:latin typeface="Arial" panose="020B0604020202020204" pitchFamily="34" charset="0"/>
                <a:ea typeface="黑体" panose="02010609060101010101" pitchFamily="2" charset="-122"/>
              </a:rPr>
              <a:t>count=10;</a:t>
            </a:r>
            <a:r>
              <a:rPr lang="zh-CN" altLang="en-US" b="1" dirty="0">
                <a:latin typeface="Arial" panose="020B0604020202020204" pitchFamily="34" charset="0"/>
                <a:ea typeface="黑体" panose="02010609060101010101" pitchFamily="2" charset="-122"/>
              </a:rPr>
              <a:t>     </a:t>
            </a:r>
          </a:p>
          <a:p>
            <a:pPr algn="l" defTabSz="444500">
              <a:spcBef>
                <a:spcPct val="50000"/>
              </a:spcBef>
            </a:pPr>
            <a:r>
              <a:rPr lang="zh-CN" altLang="en-US" b="1" dirty="0">
                <a:latin typeface="Arial" panose="020B0604020202020204" pitchFamily="34" charset="0"/>
                <a:ea typeface="黑体" panose="02010609060101010101" pitchFamily="2" charset="-122"/>
              </a:rPr>
              <a:t>       return count;</a:t>
            </a:r>
          </a:p>
          <a:p>
            <a:pPr algn="l" defTabSz="444500">
              <a:spcBef>
                <a:spcPct val="50000"/>
              </a:spcBef>
            </a:pPr>
            <a:r>
              <a:rPr lang="zh-CN" altLang="en-US" b="1" dirty="0">
                <a:latin typeface="Arial" panose="020B0604020202020204" pitchFamily="34" charset="0"/>
                <a:ea typeface="黑体" panose="02010609060101010101" pitchFamily="2" charset="-122"/>
              </a:rPr>
              <a:t>    }</a:t>
            </a:r>
          </a:p>
          <a:p>
            <a:pPr algn="l" defTabSz="444500">
              <a:spcBef>
                <a:spcPct val="50000"/>
              </a:spcBef>
            </a:pPr>
            <a:r>
              <a:rPr lang="zh-CN" altLang="en-US" b="1" dirty="0">
                <a:latin typeface="Arial" panose="020B0604020202020204" pitchFamily="34" charset="0"/>
                <a:ea typeface="黑体" panose="02010609060101010101" pitchFamily="2" charset="-122"/>
              </a:rPr>
              <a:t>    public final int sum() {</a:t>
            </a:r>
          </a:p>
          <a:p>
            <a:pPr algn="l" defTabSz="444500">
              <a:spcBef>
                <a:spcPct val="50000"/>
              </a:spcBef>
            </a:pPr>
            <a:r>
              <a:rPr lang="zh-CN" altLang="en-US" b="1" dirty="0">
                <a:latin typeface="Arial" panose="020B0604020202020204" pitchFamily="34" charset="0"/>
                <a:ea typeface="黑体" panose="02010609060101010101" pitchFamily="2" charset="-122"/>
              </a:rPr>
              <a:t>        int number = count+10;</a:t>
            </a:r>
          </a:p>
          <a:p>
            <a:pPr algn="l" defTabSz="444500">
              <a:spcBef>
                <a:spcPct val="50000"/>
              </a:spcBef>
            </a:pPr>
            <a:r>
              <a:rPr lang="zh-CN" altLang="en-US" b="1" dirty="0">
                <a:latin typeface="Arial" panose="020B0604020202020204" pitchFamily="34" charset="0"/>
                <a:ea typeface="黑体" panose="02010609060101010101" pitchFamily="2" charset="-122"/>
              </a:rPr>
              <a:t>        return number;</a:t>
            </a:r>
          </a:p>
          <a:p>
            <a:pPr algn="l" defTabSz="444500">
              <a:spcBef>
                <a:spcPct val="50000"/>
              </a:spcBef>
            </a:pPr>
            <a:r>
              <a:rPr lang="zh-CN" altLang="en-US" b="1" dirty="0">
                <a:latin typeface="Arial" panose="020B0604020202020204" pitchFamily="34" charset="0"/>
                <a:ea typeface="黑体" panose="02010609060101010101" pitchFamily="2" charset="-122"/>
              </a:rPr>
              <a:t>    }</a:t>
            </a:r>
          </a:p>
          <a:p>
            <a:pPr algn="l" defTabSz="444500">
              <a:spcBef>
                <a:spcPct val="50000"/>
              </a:spcBef>
            </a:pPr>
            <a:r>
              <a:rPr lang="zh-CN" altLang="en-US" b="1" dirty="0">
                <a:latin typeface="Arial" panose="020B0604020202020204" pitchFamily="34" charset="0"/>
                <a:ea typeface="黑体" panose="02010609060101010101" pitchFamily="2" charset="-122"/>
              </a:rPr>
              <a:t>}</a:t>
            </a:r>
            <a:endParaRPr lang="en-US" altLang="zh-CN" b="1">
              <a:latin typeface="Arial" panose="020B0604020202020204" pitchFamily="34" charset="0"/>
              <a:ea typeface="宋体" panose="02010600030101010101" pitchFamily="2" charset="-122"/>
            </a:endParaRPr>
          </a:p>
          <a:p>
            <a:pPr algn="l" defTabSz="444500">
              <a:spcBef>
                <a:spcPct val="50000"/>
              </a:spcBef>
            </a:pPr>
            <a:r>
              <a:rPr lang="en-US" altLang="zh-CN" b="1">
                <a:latin typeface="Arial" panose="020B0604020202020204" pitchFamily="34" charset="0"/>
                <a:ea typeface="宋体" panose="02010600030101010101" pitchFamily="2" charset="-122"/>
              </a:rPr>
              <a:t>}</a:t>
            </a:r>
          </a:p>
        </p:txBody>
      </p:sp>
      <p:sp>
        <p:nvSpPr>
          <p:cNvPr id="99341" name="矩形 99340"/>
          <p:cNvSpPr/>
          <p:nvPr/>
        </p:nvSpPr>
        <p:spPr>
          <a:xfrm>
            <a:off x="239395" y="2208530"/>
            <a:ext cx="2879725" cy="427038"/>
          </a:xfrm>
          <a:prstGeom prst="rect">
            <a:avLst/>
          </a:prstGeom>
          <a:noFill/>
          <a:ln w="19050" cap="flat" cmpd="sng">
            <a:solidFill>
              <a:srgbClr val="FF0000"/>
            </a:solidFill>
            <a:prstDash val="solid"/>
            <a:miter/>
            <a:headEnd type="none" w="med" len="med"/>
            <a:tailEnd type="none" w="med" len="med"/>
          </a:ln>
          <a:extLst>
            <a:ext uri="{909E8E84-426E-40DD-AFC4-6F175D3DCCD1}">
              <a14:hiddenFill xmlns:a14="http://schemas.microsoft.com/office/drawing/2010/main">
                <a:solidFill>
                  <a:srgbClr val="FF0000"/>
                </a:solidFill>
              </a14:hiddenFill>
            </a:ext>
          </a:extLst>
        </p:spPr>
        <p:txBody>
          <a:bodyPr/>
          <a:lstStyle/>
          <a:p>
            <a:endParaRPr lang="zh-CN" altLang="en-US"/>
          </a:p>
        </p:txBody>
      </p:sp>
      <p:sp>
        <p:nvSpPr>
          <p:cNvPr id="49158" name="线形标注 2 49157"/>
          <p:cNvSpPr/>
          <p:nvPr/>
        </p:nvSpPr>
        <p:spPr>
          <a:xfrm>
            <a:off x="4210685" y="3180715"/>
            <a:ext cx="4933315" cy="1490980"/>
          </a:xfrm>
          <a:prstGeom prst="borderCallout2">
            <a:avLst>
              <a:gd name="adj1" fmla="val 0"/>
              <a:gd name="adj2" fmla="val 18895"/>
              <a:gd name="adj3" fmla="val -54897"/>
              <a:gd name="adj4" fmla="val -29334"/>
              <a:gd name="adj5" fmla="val -56090"/>
              <a:gd name="adj6" fmla="val -29785"/>
            </a:avLst>
          </a:prstGeom>
          <a:solidFill>
            <a:srgbClr val="FF0000"/>
          </a:solidFill>
          <a:ln w="9525" cap="flat" cmpd="sng">
            <a:solidFill>
              <a:srgbClr val="FF3300"/>
            </a:solidFill>
            <a:prstDash val="solid"/>
            <a:miter/>
            <a:headEnd type="none" w="med" len="med"/>
            <a:tailEnd type="triangle" w="med" len="med"/>
          </a:ln>
          <a:effectLst>
            <a:outerShdw dist="71842" dir="2699999" algn="ctr" rotWithShape="0">
              <a:schemeClr val="bg2">
                <a:alpha val="50000"/>
              </a:schemeClr>
            </a:outerShdw>
          </a:effectLst>
        </p:spPr>
        <p:txBody>
          <a:bodyPr wrap="none" anchor="ctr"/>
          <a:lstStyle/>
          <a:p>
            <a:pPr algn="ctr"/>
            <a:r>
              <a:rPr lang="zh-CN" altLang="en-US" sz="2400" b="1" dirty="0">
                <a:solidFill>
                  <a:schemeClr val="tx1"/>
                </a:solidFill>
                <a:latin typeface="Arial" panose="020B0604020202020204" pitchFamily="34" charset="0"/>
              </a:rPr>
              <a:t>不能修改</a:t>
            </a:r>
            <a:r>
              <a:rPr lang="en-US" altLang="zh-CN" sz="2400" b="1" dirty="0">
                <a:solidFill>
                  <a:schemeClr val="tx1"/>
                </a:solidFill>
                <a:latin typeface="Arial" panose="020B0604020202020204" pitchFamily="34" charset="0"/>
              </a:rPr>
              <a:t>final</a:t>
            </a:r>
            <a:r>
              <a:rPr lang="zh-CN" altLang="en-US" sz="2400" b="1" dirty="0">
                <a:solidFill>
                  <a:schemeClr val="tx1"/>
                </a:solidFill>
                <a:latin typeface="Arial" panose="020B0604020202020204" pitchFamily="34" charset="0"/>
              </a:rPr>
              <a:t>描述的基本类型的值</a:t>
            </a:r>
          </a:p>
        </p:txBody>
      </p:sp>
    </p:spTree>
    <p:extLst>
      <p:ext uri="{BB962C8B-B14F-4D97-AF65-F5344CB8AC3E}">
        <p14:creationId xmlns:p14="http://schemas.microsoft.com/office/powerpoint/2010/main" val="4113483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0"/>
                                  </p:stCondLst>
                                  <p:childTnLst>
                                    <p:set>
                                      <p:cBhvr>
                                        <p:cTn id="6" dur="1" fill="hold">
                                          <p:stCondLst>
                                            <p:cond delay="0"/>
                                          </p:stCondLst>
                                        </p:cTn>
                                        <p:tgtEl>
                                          <p:spTgt spid="99341"/>
                                        </p:tgtEl>
                                        <p:attrNameLst>
                                          <p:attrName>style.visibility</p:attrName>
                                        </p:attrNameLst>
                                      </p:cBhvr>
                                      <p:to>
                                        <p:strVal val="visible"/>
                                      </p:to>
                                    </p:set>
                                    <p:animEffect transition="in" filter="barn(inHorizontal)">
                                      <p:cBhvr>
                                        <p:cTn id="7" dur="500"/>
                                        <p:tgtEl>
                                          <p:spTgt spid="9934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9158"/>
                                        </p:tgtEl>
                                        <p:attrNameLst>
                                          <p:attrName>style.visibility</p:attrName>
                                        </p:attrNameLst>
                                      </p:cBhvr>
                                      <p:to>
                                        <p:strVal val="visible"/>
                                      </p:to>
                                    </p:set>
                                    <p:animEffect transition="in" filter="fade">
                                      <p:cBhvr>
                                        <p:cTn id="11" dur="1000"/>
                                        <p:tgtEl>
                                          <p:spTgt spid="49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代码出错？</a:t>
            </a:r>
          </a:p>
        </p:txBody>
      </p:sp>
      <p:sp>
        <p:nvSpPr>
          <p:cNvPr id="488450" name="圆角矩形 488449"/>
          <p:cNvSpPr/>
          <p:nvPr/>
        </p:nvSpPr>
        <p:spPr>
          <a:xfrm>
            <a:off x="0" y="898525"/>
            <a:ext cx="4387850" cy="4738137"/>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public class B {</a:t>
            </a:r>
          </a:p>
          <a:p>
            <a:pPr algn="l" defTabSz="444500">
              <a:spcBef>
                <a:spcPct val="50000"/>
              </a:spcBef>
            </a:pPr>
            <a:r>
              <a:rPr lang="zh-CN" altLang="en-US" b="1" dirty="0">
                <a:latin typeface="Arial" panose="020B0604020202020204" pitchFamily="34" charset="0"/>
                <a:ea typeface="黑体" panose="02010609060101010101" pitchFamily="2" charset="-122"/>
              </a:rPr>
              <a:t>	final A a = new A();</a:t>
            </a:r>
          </a:p>
          <a:p>
            <a:pPr algn="l" defTabSz="444500">
              <a:spcBef>
                <a:spcPct val="50000"/>
              </a:spcBef>
            </a:pPr>
            <a:r>
              <a:rPr lang="zh-CN" altLang="en-US" b="1" dirty="0">
                <a:latin typeface="Arial" panose="020B0604020202020204" pitchFamily="34" charset="0"/>
                <a:ea typeface="黑体" panose="02010609060101010101" pitchFamily="2" charset="-122"/>
              </a:rPr>
              <a:t>	public void updateCount() {</a:t>
            </a:r>
          </a:p>
          <a:p>
            <a:pPr algn="l" defTabSz="444500">
              <a:spcBef>
                <a:spcPct val="50000"/>
              </a:spcBef>
            </a:pPr>
            <a:r>
              <a:rPr lang="zh-CN" altLang="en-US" b="1" dirty="0">
                <a:latin typeface="Arial" panose="020B0604020202020204" pitchFamily="34" charset="0"/>
                <a:ea typeface="黑体" panose="02010609060101010101" pitchFamily="2" charset="-122"/>
              </a:rPr>
              <a:t>		A a1 = new A();</a:t>
            </a:r>
          </a:p>
          <a:p>
            <a:pPr algn="l" defTabSz="444500">
              <a:spcBef>
                <a:spcPct val="50000"/>
              </a:spcBef>
            </a:pPr>
            <a:r>
              <a:rPr lang="zh-CN" altLang="en-US" b="1" dirty="0">
                <a:latin typeface="Arial" panose="020B0604020202020204" pitchFamily="34" charset="0"/>
                <a:ea typeface="黑体" panose="02010609060101010101" pitchFamily="2" charset="-122"/>
              </a:rPr>
              <a:t>		a = a1;</a:t>
            </a:r>
          </a:p>
          <a:p>
            <a:pPr algn="l" defTabSz="444500">
              <a:spcBef>
                <a:spcPct val="50000"/>
              </a:spcBef>
            </a:pPr>
            <a:r>
              <a:rPr lang="zh-CN" altLang="en-US" b="1" dirty="0">
                <a:latin typeface="Arial" panose="020B0604020202020204" pitchFamily="34" charset="0"/>
                <a:ea typeface="黑体" panose="02010609060101010101" pitchFamily="2" charset="-122"/>
              </a:rPr>
              <a:t>		a.value = 11;</a:t>
            </a:r>
          </a:p>
          <a:p>
            <a:pPr algn="l" defTabSz="444500">
              <a:spcBef>
                <a:spcPct val="50000"/>
              </a:spcBef>
            </a:pPr>
            <a:r>
              <a:rPr lang="zh-CN" altLang="en-US" b="1" dirty="0">
                <a:latin typeface="Arial" panose="020B0604020202020204" pitchFamily="34" charset="0"/>
                <a:ea typeface="黑体" panose="02010609060101010101" pitchFamily="2" charset="-122"/>
              </a:rPr>
              <a:t>	}</a:t>
            </a:r>
          </a:p>
          <a:p>
            <a:pPr algn="l" defTabSz="444500">
              <a:spcBef>
                <a:spcPct val="50000"/>
              </a:spcBef>
            </a:pP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class A {</a:t>
            </a:r>
          </a:p>
          <a:p>
            <a:pPr algn="l" defTabSz="444500">
              <a:spcBef>
                <a:spcPct val="50000"/>
              </a:spcBef>
            </a:pPr>
            <a:r>
              <a:rPr lang="zh-CN" altLang="en-US" b="1" dirty="0">
                <a:latin typeface="Arial" panose="020B0604020202020204" pitchFamily="34" charset="0"/>
                <a:ea typeface="黑体" panose="02010609060101010101" pitchFamily="2" charset="-122"/>
              </a:rPr>
              <a:t>	int value = 10;</a:t>
            </a:r>
          </a:p>
          <a:p>
            <a:pPr algn="l" defTabSz="444500">
              <a:spcBef>
                <a:spcPct val="50000"/>
              </a:spcBef>
            </a:pPr>
            <a:r>
              <a:rPr lang="zh-CN" altLang="en-US" b="1" dirty="0">
                <a:latin typeface="Arial" panose="020B0604020202020204" pitchFamily="34" charset="0"/>
                <a:ea typeface="黑体" panose="02010609060101010101" pitchFamily="2" charset="-122"/>
              </a:rPr>
              <a:t>}</a:t>
            </a:r>
          </a:p>
        </p:txBody>
      </p:sp>
      <p:sp>
        <p:nvSpPr>
          <p:cNvPr id="99341" name="矩形 99340"/>
          <p:cNvSpPr/>
          <p:nvPr/>
        </p:nvSpPr>
        <p:spPr>
          <a:xfrm>
            <a:off x="239395" y="2646045"/>
            <a:ext cx="2879725" cy="427038"/>
          </a:xfrm>
          <a:prstGeom prst="rect">
            <a:avLst/>
          </a:prstGeom>
          <a:noFill/>
          <a:ln w="19050" cap="flat" cmpd="sng">
            <a:solidFill>
              <a:srgbClr val="FF0000"/>
            </a:solidFill>
            <a:prstDash val="solid"/>
            <a:miter/>
            <a:headEnd type="none" w="med" len="med"/>
            <a:tailEnd type="none" w="med" len="med"/>
          </a:ln>
          <a:extLst>
            <a:ext uri="{909E8E84-426E-40DD-AFC4-6F175D3DCCD1}">
              <a14:hiddenFill xmlns:a14="http://schemas.microsoft.com/office/drawing/2010/main">
                <a:solidFill>
                  <a:srgbClr val="FF0000"/>
                </a:solidFill>
              </a14:hiddenFill>
            </a:ext>
          </a:extLst>
        </p:spPr>
        <p:txBody>
          <a:bodyPr/>
          <a:lstStyle/>
          <a:p>
            <a:endParaRPr lang="zh-CN" altLang="en-US"/>
          </a:p>
        </p:txBody>
      </p:sp>
      <p:sp>
        <p:nvSpPr>
          <p:cNvPr id="49158" name="线形标注 2 49157"/>
          <p:cNvSpPr/>
          <p:nvPr/>
        </p:nvSpPr>
        <p:spPr>
          <a:xfrm>
            <a:off x="3995420" y="3180715"/>
            <a:ext cx="4933315" cy="1490980"/>
          </a:xfrm>
          <a:prstGeom prst="borderCallout2">
            <a:avLst>
              <a:gd name="adj1" fmla="val 0"/>
              <a:gd name="adj2" fmla="val 18895"/>
              <a:gd name="adj3" fmla="val -28407"/>
              <a:gd name="adj4" fmla="val -29913"/>
              <a:gd name="adj5" fmla="val 13032"/>
              <a:gd name="adj6" fmla="val -29488"/>
            </a:avLst>
          </a:prstGeom>
          <a:solidFill>
            <a:srgbClr val="FF0000"/>
          </a:solidFill>
          <a:ln w="9525" cap="flat" cmpd="sng">
            <a:solidFill>
              <a:srgbClr val="FF3300"/>
            </a:solidFill>
            <a:prstDash val="solid"/>
            <a:miter/>
            <a:headEnd type="none" w="med" len="med"/>
            <a:tailEnd type="triangle" w="med" len="med"/>
          </a:ln>
          <a:effectLst>
            <a:outerShdw dist="71842" dir="2699999" algn="ctr" rotWithShape="0">
              <a:schemeClr val="bg2">
                <a:alpha val="50000"/>
              </a:schemeClr>
            </a:outerShdw>
          </a:effectLst>
        </p:spPr>
        <p:txBody>
          <a:bodyPr wrap="none" anchor="ctr"/>
          <a:lstStyle/>
          <a:p>
            <a:pPr algn="ctr"/>
            <a:r>
              <a:rPr lang="zh-CN" altLang="en-US" sz="2400" b="1" dirty="0">
                <a:solidFill>
                  <a:schemeClr val="tx1"/>
                </a:solidFill>
                <a:latin typeface="Arial" panose="020B0604020202020204" pitchFamily="34" charset="0"/>
              </a:rPr>
              <a:t>不能修改</a:t>
            </a:r>
            <a:r>
              <a:rPr lang="en-US" altLang="zh-CN" sz="2400" b="1" dirty="0">
                <a:solidFill>
                  <a:schemeClr val="tx1"/>
                </a:solidFill>
                <a:latin typeface="Arial" panose="020B0604020202020204" pitchFamily="34" charset="0"/>
              </a:rPr>
              <a:t>final</a:t>
            </a:r>
            <a:r>
              <a:rPr lang="zh-CN" altLang="en-US" sz="2400" b="1" dirty="0">
                <a:solidFill>
                  <a:schemeClr val="tx1"/>
                </a:solidFill>
                <a:latin typeface="Arial" panose="020B0604020202020204" pitchFamily="34" charset="0"/>
              </a:rPr>
              <a:t>描述的引用类型的，</a:t>
            </a:r>
          </a:p>
          <a:p>
            <a:pPr algn="l"/>
            <a:r>
              <a:rPr lang="zh-CN" altLang="en-US" sz="2400" b="1" dirty="0">
                <a:solidFill>
                  <a:schemeClr val="tx1"/>
                </a:solidFill>
                <a:latin typeface="Arial" panose="020B0604020202020204" pitchFamily="34" charset="0"/>
              </a:rPr>
              <a:t>或者指向内存的空间，但可以修改</a:t>
            </a:r>
          </a:p>
          <a:p>
            <a:pPr algn="l"/>
            <a:r>
              <a:rPr lang="zh-CN" altLang="en-US" sz="2400" b="1" dirty="0">
                <a:solidFill>
                  <a:schemeClr val="tx1"/>
                </a:solidFill>
                <a:latin typeface="Arial" panose="020B0604020202020204" pitchFamily="34" charset="0"/>
              </a:rPr>
              <a:t>其指向的空间的内部值</a:t>
            </a:r>
          </a:p>
        </p:txBody>
      </p:sp>
      <p:sp>
        <p:nvSpPr>
          <p:cNvPr id="2" name="矩形 1"/>
          <p:cNvSpPr/>
          <p:nvPr/>
        </p:nvSpPr>
        <p:spPr>
          <a:xfrm>
            <a:off x="239395" y="3145155"/>
            <a:ext cx="2879725" cy="427038"/>
          </a:xfrm>
          <a:prstGeom prst="rect">
            <a:avLst/>
          </a:prstGeom>
          <a:noFill/>
          <a:ln w="19050" cap="flat" cmpd="sng">
            <a:solidFill>
              <a:srgbClr val="00B050"/>
            </a:solidFill>
            <a:prstDash val="solid"/>
            <a:miter/>
            <a:headEnd type="none" w="med" len="med"/>
            <a:tailEnd type="none" w="med" len="med"/>
          </a:ln>
          <a:extLst>
            <a:ext uri="{909E8E84-426E-40DD-AFC4-6F175D3DCCD1}">
              <a14:hiddenFill xmlns:a14="http://schemas.microsoft.com/office/drawing/2010/main">
                <a:solidFill>
                  <a:srgbClr val="92D050"/>
                </a:solidFill>
              </a14:hiddenFill>
            </a:ext>
          </a:extLst>
        </p:spPr>
        <p:txBody>
          <a:bodyPr/>
          <a:lstStyle/>
          <a:p>
            <a:endParaRPr lang="zh-CN" altLang="en-US"/>
          </a:p>
        </p:txBody>
      </p:sp>
    </p:spTree>
    <p:extLst>
      <p:ext uri="{BB962C8B-B14F-4D97-AF65-F5344CB8AC3E}">
        <p14:creationId xmlns:p14="http://schemas.microsoft.com/office/powerpoint/2010/main" val="91733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0"/>
                                  </p:stCondLst>
                                  <p:childTnLst>
                                    <p:set>
                                      <p:cBhvr>
                                        <p:cTn id="6" dur="1" fill="hold">
                                          <p:stCondLst>
                                            <p:cond delay="0"/>
                                          </p:stCondLst>
                                        </p:cTn>
                                        <p:tgtEl>
                                          <p:spTgt spid="99341"/>
                                        </p:tgtEl>
                                        <p:attrNameLst>
                                          <p:attrName>style.visibility</p:attrName>
                                        </p:attrNameLst>
                                      </p:cBhvr>
                                      <p:to>
                                        <p:strVal val="visible"/>
                                      </p:to>
                                    </p:set>
                                    <p:animEffect transition="in" filter="barn(inHorizontal)">
                                      <p:cBhvr>
                                        <p:cTn id="7" dur="500"/>
                                        <p:tgtEl>
                                          <p:spTgt spid="9934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9158"/>
                                        </p:tgtEl>
                                        <p:attrNameLst>
                                          <p:attrName>style.visibility</p:attrName>
                                        </p:attrNameLst>
                                      </p:cBhvr>
                                      <p:to>
                                        <p:strVal val="visible"/>
                                      </p:to>
                                    </p:set>
                                    <p:animEffect transition="in" filter="fade">
                                      <p:cBhvr>
                                        <p:cTn id="11" dur="1000"/>
                                        <p:tgtEl>
                                          <p:spTgt spid="49158"/>
                                        </p:tgtEl>
                                      </p:cBhvr>
                                    </p:animEffect>
                                  </p:childTnLst>
                                </p:cTn>
                              </p:par>
                              <p:par>
                                <p:cTn id="12" presetID="16" presetClass="entr" presetSubtype="26"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inHorizontal)">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a:t>java</a:t>
            </a:r>
            <a:r>
              <a:rPr lang="zh-CN" altLang="en-US"/>
              <a:t>语言在程序中，如果想声明一个类继承另一个类，需要使用</a:t>
            </a:r>
            <a:r>
              <a:rPr lang="zh-CN" altLang="en-US">
                <a:solidFill>
                  <a:srgbClr val="FF0000"/>
                </a:solidFill>
              </a:rPr>
              <a:t>extends</a:t>
            </a:r>
            <a:r>
              <a:rPr lang="zh-CN" altLang="en-US"/>
              <a:t>关键字。</a:t>
            </a:r>
          </a:p>
          <a:p>
            <a:endParaRPr lang="zh-CN" altLang="en-US"/>
          </a:p>
          <a:p>
            <a:r>
              <a:rPr lang="zh-CN" altLang="en-US"/>
              <a:t>格式：class 子类 extends 父类 {}</a:t>
            </a:r>
          </a:p>
          <a:p>
            <a:r>
              <a:rPr lang="zh-CN" altLang="en-US"/>
              <a:t>例子： </a:t>
            </a:r>
          </a:p>
          <a:p>
            <a:r>
              <a:rPr lang="en-US" altLang="zh-CN"/>
              <a:t>public  class  A </a:t>
            </a:r>
            <a:r>
              <a:rPr lang="zh-CN" altLang="en-US"/>
              <a:t>｛｝</a:t>
            </a:r>
          </a:p>
          <a:p>
            <a:r>
              <a:rPr lang="en-US" altLang="zh-CN"/>
              <a:t>public   class  B  extends A</a:t>
            </a:r>
            <a:r>
              <a:rPr lang="zh-CN" altLang="en-US"/>
              <a:t>｛｝</a:t>
            </a:r>
          </a:p>
          <a:p>
            <a:endParaRPr lang="zh-CN" altLang="en-US"/>
          </a:p>
        </p:txBody>
      </p:sp>
      <p:sp>
        <p:nvSpPr>
          <p:cNvPr id="488460" name="矩形 488459"/>
          <p:cNvSpPr/>
          <p:nvPr/>
        </p:nvSpPr>
        <p:spPr>
          <a:xfrm>
            <a:off x="424815" y="3766185"/>
            <a:ext cx="8060690" cy="1046480"/>
          </a:xfrm>
          <a:prstGeom prst="rect">
            <a:avLst/>
          </a:prstGeom>
          <a:noFill/>
          <a:ln w="28575" cap="flat" cmpd="sng">
            <a:solidFill>
              <a:srgbClr val="FF0000"/>
            </a:solidFill>
            <a:prstDash val="solid"/>
            <a:miter/>
            <a:headEnd type="none" w="med" len="med"/>
            <a:tailEnd type="none" w="med" len="med"/>
          </a:ln>
        </p:spPr>
        <p:txBody>
          <a:bodyPr/>
          <a:lstStyle/>
          <a:p>
            <a:endParaRPr lang="zh-CN" altLang="en-US"/>
          </a:p>
        </p:txBody>
      </p:sp>
      <p:sp>
        <p:nvSpPr>
          <p:cNvPr id="2" name="矩形 1"/>
          <p:cNvSpPr/>
          <p:nvPr/>
        </p:nvSpPr>
        <p:spPr>
          <a:xfrm>
            <a:off x="4050665" y="4217035"/>
            <a:ext cx="1458595" cy="595630"/>
          </a:xfrm>
          <a:prstGeom prst="rect">
            <a:avLst/>
          </a:prstGeom>
          <a:noFill/>
          <a:ln w="28575" cap="flat" cmpd="sng">
            <a:solidFill>
              <a:srgbClr val="00B050"/>
            </a:solidFill>
            <a:prstDash val="solid"/>
            <a:miter/>
            <a:headEnd type="none" w="med" len="med"/>
            <a:tailEnd type="none" w="med" len="med"/>
          </a:ln>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88460"/>
                                        </p:tgtEl>
                                        <p:attrNameLst>
                                          <p:attrName>style.visibility</p:attrName>
                                        </p:attrNameLst>
                                      </p:cBhvr>
                                      <p:to>
                                        <p:strVal val="visible"/>
                                      </p:to>
                                    </p:set>
                                    <p:animEffect transition="in" filter="checkerboard(across)">
                                      <p:cBhvr>
                                        <p:cTn id="7" dur="500"/>
                                        <p:tgtEl>
                                          <p:spTgt spid="48846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69" name="横卷形 48168"/>
          <p:cNvSpPr/>
          <p:nvPr/>
        </p:nvSpPr>
        <p:spPr>
          <a:xfrm>
            <a:off x="627380" y="980440"/>
            <a:ext cx="8086725" cy="4695825"/>
          </a:xfrm>
          <a:prstGeom prst="horizontalScroll">
            <a:avLst>
              <a:gd name="adj" fmla="val 12500"/>
            </a:avLst>
          </a:prstGeom>
          <a:gradFill rotWithShape="1">
            <a:gsLst>
              <a:gs pos="0">
                <a:srgbClr val="E2C5FF"/>
              </a:gs>
              <a:gs pos="100000">
                <a:schemeClr val="bg1"/>
              </a:gs>
            </a:gsLst>
            <a:path path="rect">
              <a:fillToRect r="100000" b="100000"/>
            </a:path>
            <a:tileRect/>
          </a:gradFill>
          <a:ln w="9525" cap="flat" cmpd="sng">
            <a:solidFill>
              <a:schemeClr val="tx1"/>
            </a:solidFill>
            <a:prstDash val="solid"/>
            <a:headEnd type="none" w="med" len="med"/>
            <a:tailEnd type="none" w="med" len="med"/>
          </a:ln>
          <a:effectLst>
            <a:outerShdw dist="89803" dir="2699999" algn="ctr" rotWithShape="0">
              <a:schemeClr val="bg2">
                <a:alpha val="50000"/>
              </a:schemeClr>
            </a:outerShdw>
          </a:effectLst>
        </p:spPr>
        <p:txBody>
          <a:bodyPr wrap="none">
            <a:scene3d>
              <a:camera prst="orthographicFront"/>
              <a:lightRig rig="threePt" dir="t"/>
            </a:scene3d>
          </a:bodyPr>
          <a:lstStyle/>
          <a:p>
            <a:pPr marL="342900" indent="-342900" algn="l">
              <a:buClr>
                <a:srgbClr val="339966"/>
              </a:buClr>
              <a:buFont typeface="Wingdings" panose="05000000000000000000" pitchFamily="2" charset="2"/>
            </a:pPr>
            <a:r>
              <a:rPr lang="en-US" altLang="zh-CN" sz="4000" b="1" dirty="0">
                <a:solidFill>
                  <a:schemeClr val="tx1"/>
                </a:solidFill>
                <a:effectLst>
                  <a:outerShdw blurRad="38100" dist="19050" dir="2700000" algn="tl" rotWithShape="0">
                    <a:schemeClr val="dk1">
                      <a:alpha val="40000"/>
                    </a:schemeClr>
                  </a:outerShdw>
                </a:effectLst>
                <a:latin typeface="+mn-lt"/>
                <a:ea typeface="黑体" panose="02010609060101010101" pitchFamily="2" charset="-122"/>
                <a:sym typeface="+mn-ea"/>
              </a:rPr>
              <a:t> </a:t>
            </a:r>
            <a:endParaRPr lang="zh-CN" altLang="en-US" sz="2400" b="1" dirty="0">
              <a:solidFill>
                <a:schemeClr val="tx1"/>
              </a:solidFill>
              <a:effectLst>
                <a:outerShdw blurRad="38100" dist="19050" dir="2700000" algn="tl" rotWithShape="0">
                  <a:schemeClr val="dk1">
                    <a:alpha val="40000"/>
                  </a:schemeClr>
                </a:outerShdw>
              </a:effectLst>
              <a:latin typeface="+mn-lt"/>
              <a:ea typeface="黑体" panose="02010609060101010101" pitchFamily="2" charset="-122"/>
              <a:sym typeface="+mn-ea"/>
            </a:endParaRPr>
          </a:p>
        </p:txBody>
      </p:sp>
      <p:sp>
        <p:nvSpPr>
          <p:cNvPr id="40965" name="AutoShape 10"/>
          <p:cNvSpPr/>
          <p:nvPr/>
        </p:nvSpPr>
        <p:spPr>
          <a:xfrm>
            <a:off x="1463040" y="2139315"/>
            <a:ext cx="6965315" cy="2168768"/>
          </a:xfrm>
          <a:prstGeom prst="roundRect">
            <a:avLst>
              <a:gd name="adj" fmla="val 6667"/>
            </a:avLst>
          </a:prstGeom>
          <a:noFill/>
          <a:ln w="9525" cap="flat" cmpd="sng">
            <a:solidFill>
              <a:srgbClr val="008080"/>
            </a:solidFill>
            <a:prstDash val="solid"/>
            <a:round/>
            <a:headEnd type="none" w="med" len="med"/>
            <a:tailEnd type="none" w="med" len="med"/>
          </a:ln>
          <a:extLst>
            <a:ext uri="{909E8E84-426E-40DD-AFC4-6F175D3DCCD1}">
              <a14:hiddenFill xmlns:a14="http://schemas.microsoft.com/office/drawing/2010/main">
                <a:gradFill rotWithShape="1">
                  <a:gsLst>
                    <a:gs pos="0">
                      <a:srgbClr val="CCFFFF"/>
                    </a:gs>
                    <a:gs pos="100000">
                      <a:srgbClr val="FFFFFF"/>
                    </a:gs>
                  </a:gsLst>
                  <a:lin ang="5400000" scaled="1"/>
                  <a:tileRect/>
                </a:gradFill>
              </a14:hiddenFill>
            </a:ext>
          </a:extLst>
        </p:spPr>
        <p:txBody>
          <a:bodyPr wrap="square" anchor="t">
            <a:spAutoFit/>
          </a:bodyPr>
          <a:lstStyle/>
          <a:p>
            <a:pPr marL="0" lvl="0" indent="0" algn="l" eaLnBrk="1" hangingPunct="1">
              <a:lnSpc>
                <a:spcPct val="90000"/>
              </a:lnSpc>
              <a:buNone/>
            </a:pPr>
            <a:r>
              <a:rPr lang="zh-CN" altLang="en-US" sz="3600">
                <a:sym typeface="+mn-ea"/>
              </a:rPr>
              <a:t>final变量就是常量，而且通常常量名要大写</a:t>
            </a:r>
            <a:endParaRPr lang="zh-CN" altLang="en-US" sz="3600"/>
          </a:p>
          <a:p>
            <a:pPr marL="0" lvl="0" indent="0" algn="l" eaLnBrk="1" hangingPunct="1">
              <a:lnSpc>
                <a:spcPct val="90000"/>
              </a:lnSpc>
              <a:buNone/>
            </a:pPr>
            <a:r>
              <a:rPr lang="zh-CN" altLang="en-US" sz="3600">
                <a:sym typeface="+mn-ea"/>
              </a:rPr>
              <a:t>private final int COUNT = 10;</a:t>
            </a:r>
            <a:endParaRPr lang="zh-CN" altLang="en-US" sz="3600" b="1">
              <a:latin typeface="+mn-lt"/>
            </a:endParaRPr>
          </a:p>
          <a:p>
            <a:pPr marL="0" lvl="0" indent="0" algn="l" eaLnBrk="1" hangingPunct="1">
              <a:lnSpc>
                <a:spcPct val="90000"/>
              </a:lnSpc>
              <a:buNone/>
            </a:pPr>
            <a:endParaRPr lang="zh-CN" altLang="en-US" sz="3600" b="1">
              <a:latin typeface="+mn-lt"/>
            </a:endParaRPr>
          </a:p>
        </p:txBody>
      </p:sp>
    </p:spTree>
    <p:extLst>
      <p:ext uri="{BB962C8B-B14F-4D97-AF65-F5344CB8AC3E}">
        <p14:creationId xmlns:p14="http://schemas.microsoft.com/office/powerpoint/2010/main" val="34906562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AutoShape 10"/>
          <p:cNvSpPr/>
          <p:nvPr/>
        </p:nvSpPr>
        <p:spPr>
          <a:xfrm>
            <a:off x="485775" y="1401445"/>
            <a:ext cx="8270875" cy="4579449"/>
          </a:xfrm>
          <a:prstGeom prst="roundRect">
            <a:avLst>
              <a:gd name="adj" fmla="val 6667"/>
            </a:avLst>
          </a:prstGeom>
          <a:gradFill rotWithShape="1">
            <a:gsLst>
              <a:gs pos="0">
                <a:srgbClr val="CCFFFF"/>
              </a:gs>
              <a:gs pos="100000">
                <a:srgbClr val="FFFFFF"/>
              </a:gs>
            </a:gsLst>
            <a:lin ang="5400000" scaled="1"/>
            <a:tileRect/>
          </a:gradFill>
          <a:ln w="9525" cap="flat" cmpd="sng">
            <a:solidFill>
              <a:srgbClr val="008080"/>
            </a:solidFill>
            <a:prstDash val="solid"/>
            <a:round/>
            <a:headEnd type="none" w="med" len="med"/>
            <a:tailEnd type="none" w="med" len="med"/>
          </a:ln>
        </p:spPr>
        <p:txBody>
          <a:bodyPr wrap="square" anchor="t">
            <a:spAutoFit/>
          </a:bodyPr>
          <a:lstStyle/>
          <a:p>
            <a:pPr algn="l" eaLnBrk="1" hangingPunct="1"/>
            <a:r>
              <a:rPr lang="zh-CN" altLang="en-US" sz="4000">
                <a:solidFill>
                  <a:srgbClr val="FF0000"/>
                </a:solidFill>
                <a:sym typeface="+mn-ea"/>
              </a:rPr>
              <a:t>final 修饰类中的方法</a:t>
            </a:r>
            <a:r>
              <a:rPr lang="zh-CN" altLang="en-US" sz="4000">
                <a:solidFill>
                  <a:schemeClr val="tx1"/>
                </a:solidFill>
                <a:effectLst>
                  <a:outerShdw blurRad="38100" dist="19050" dir="2700000" algn="tl" rotWithShape="0">
                    <a:schemeClr val="dk1">
                      <a:alpha val="40000"/>
                    </a:schemeClr>
                  </a:outerShdw>
                </a:effectLst>
                <a:sym typeface="+mn-ea"/>
              </a:rPr>
              <a:t>说明这种方法提供的功能已经满足当前要求，不需要进行扩展，</a:t>
            </a:r>
            <a:r>
              <a:rPr lang="zh-CN" altLang="en-US" sz="4000">
                <a:solidFill>
                  <a:schemeClr val="accent1"/>
                </a:solidFill>
                <a:effectLst>
                  <a:outerShdw blurRad="38100" dist="25400" dir="5400000" algn="ctr" rotWithShape="0">
                    <a:srgbClr val="6E747A">
                      <a:alpha val="43000"/>
                    </a:srgbClr>
                  </a:outerShdw>
                </a:effectLst>
                <a:sym typeface="+mn-ea"/>
              </a:rPr>
              <a:t>并且也不允许任何从此类继承的类来重写这种方法，但是继承仍然可以继承这个方法</a:t>
            </a:r>
            <a:r>
              <a:rPr lang="zh-CN" altLang="en-US" sz="4000">
                <a:solidFill>
                  <a:schemeClr val="tx1"/>
                </a:solidFill>
                <a:effectLst>
                  <a:outerShdw blurRad="38100" dist="19050" dir="2700000" algn="tl" rotWithShape="0">
                    <a:schemeClr val="dk1">
                      <a:alpha val="40000"/>
                    </a:schemeClr>
                  </a:outerShdw>
                </a:effectLst>
                <a:sym typeface="+mn-ea"/>
              </a:rPr>
              <a:t>，也就是说可以直接使用。在声明类中，一个 final 方法只被实现一次</a:t>
            </a:r>
            <a:r>
              <a:rPr lang="zh-CN" altLang="en-US" sz="4000">
                <a:sym typeface="+mn-ea"/>
              </a:rPr>
              <a:t>。</a:t>
            </a:r>
            <a:endParaRPr lang="zh-CN" altLang="en-US" sz="4000" b="1">
              <a:latin typeface="+mn-lt"/>
            </a:endParaRPr>
          </a:p>
        </p:txBody>
      </p:sp>
    </p:spTree>
    <p:extLst>
      <p:ext uri="{BB962C8B-B14F-4D97-AF65-F5344CB8AC3E}">
        <p14:creationId xmlns:p14="http://schemas.microsoft.com/office/powerpoint/2010/main" val="60965768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代码出错？</a:t>
            </a:r>
          </a:p>
        </p:txBody>
      </p:sp>
      <p:sp>
        <p:nvSpPr>
          <p:cNvPr id="488450" name="圆角矩形 488449"/>
          <p:cNvSpPr/>
          <p:nvPr/>
        </p:nvSpPr>
        <p:spPr>
          <a:xfrm>
            <a:off x="0" y="898525"/>
            <a:ext cx="5939790" cy="5630236"/>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en-US" altLang="zh-CN" b="1" dirty="0">
                <a:latin typeface="Arial" panose="020B0604020202020204" pitchFamily="34" charset="0"/>
                <a:ea typeface="黑体" panose="02010609060101010101" pitchFamily="2" charset="-122"/>
              </a:rPr>
              <a:t>class A {</a:t>
            </a:r>
          </a:p>
          <a:p>
            <a:pPr algn="l" defTabSz="444500">
              <a:spcBef>
                <a:spcPct val="50000"/>
              </a:spcBef>
            </a:pPr>
            <a:r>
              <a:rPr lang="en-US" altLang="zh-CN" b="1" dirty="0">
                <a:latin typeface="Arial" panose="020B0604020202020204" pitchFamily="34" charset="0"/>
                <a:ea typeface="黑体" panose="02010609060101010101" pitchFamily="2" charset="-122"/>
              </a:rPr>
              <a:t>	public final void f1() {</a:t>
            </a:r>
          </a:p>
          <a:p>
            <a:pPr algn="l" defTabSz="444500">
              <a:spcBef>
                <a:spcPct val="50000"/>
              </a:spcBef>
            </a:pPr>
            <a:r>
              <a:rPr lang="en-US" altLang="zh-CN" b="1" dirty="0">
                <a:latin typeface="Arial" panose="020B0604020202020204" pitchFamily="34" charset="0"/>
                <a:ea typeface="黑体" panose="02010609060101010101" pitchFamily="2" charset="-122"/>
              </a:rPr>
              <a:t>	}</a:t>
            </a:r>
          </a:p>
          <a:p>
            <a:pPr algn="l" defTabSz="444500">
              <a:spcBef>
                <a:spcPct val="50000"/>
              </a:spcBef>
            </a:pPr>
            <a:r>
              <a:rPr lang="en-US" altLang="zh-CN" b="1" dirty="0">
                <a:latin typeface="Arial" panose="020B0604020202020204" pitchFamily="34" charset="0"/>
                <a:ea typeface="黑体" panose="02010609060101010101" pitchFamily="2" charset="-122"/>
              </a:rPr>
              <a:t>}</a:t>
            </a:r>
          </a:p>
          <a:p>
            <a:pPr algn="l" defTabSz="444500">
              <a:spcBef>
                <a:spcPct val="50000"/>
              </a:spcBef>
            </a:pPr>
            <a:r>
              <a:rPr lang="en-US" altLang="zh-CN" b="1" dirty="0">
                <a:latin typeface="Arial" panose="020B0604020202020204" pitchFamily="34" charset="0"/>
                <a:ea typeface="黑体" panose="02010609060101010101" pitchFamily="2" charset="-122"/>
              </a:rPr>
              <a:t>public class B extends A {</a:t>
            </a:r>
          </a:p>
          <a:p>
            <a:pPr algn="l" defTabSz="444500">
              <a:spcBef>
                <a:spcPct val="50000"/>
              </a:spcBef>
            </a:pPr>
            <a:r>
              <a:rPr lang="en-US" altLang="zh-CN" b="1" dirty="0">
                <a:latin typeface="Arial" panose="020B0604020202020204" pitchFamily="34" charset="0"/>
                <a:ea typeface="黑体" panose="02010609060101010101" pitchFamily="2" charset="-122"/>
              </a:rPr>
              <a:t>	public void f1() {</a:t>
            </a:r>
          </a:p>
          <a:p>
            <a:pPr algn="l" defTabSz="444500">
              <a:spcBef>
                <a:spcPct val="50000"/>
              </a:spcBef>
            </a:pPr>
            <a:r>
              <a:rPr lang="en-US" altLang="zh-CN" b="1" dirty="0">
                <a:latin typeface="Arial" panose="020B0604020202020204" pitchFamily="34" charset="0"/>
                <a:ea typeface="黑体" panose="02010609060101010101" pitchFamily="2" charset="-122"/>
              </a:rPr>
              <a:t>	}</a:t>
            </a:r>
          </a:p>
          <a:p>
            <a:pPr algn="l" defTabSz="444500">
              <a:spcBef>
                <a:spcPct val="50000"/>
              </a:spcBef>
            </a:pPr>
            <a:r>
              <a:rPr lang="en-US" altLang="zh-CN" b="1" dirty="0">
                <a:latin typeface="Arial" panose="020B0604020202020204" pitchFamily="34" charset="0"/>
                <a:ea typeface="黑体" panose="02010609060101010101" pitchFamily="2" charset="-122"/>
              </a:rPr>
              <a:t>	public final void f1() {</a:t>
            </a:r>
          </a:p>
          <a:p>
            <a:pPr algn="l" defTabSz="444500">
              <a:spcBef>
                <a:spcPct val="50000"/>
              </a:spcBef>
            </a:pPr>
            <a:r>
              <a:rPr lang="en-US" altLang="zh-CN" b="1" dirty="0">
                <a:latin typeface="Arial" panose="020B0604020202020204" pitchFamily="34" charset="0"/>
                <a:ea typeface="黑体" panose="02010609060101010101" pitchFamily="2" charset="-122"/>
              </a:rPr>
              <a:t>	}</a:t>
            </a:r>
          </a:p>
          <a:p>
            <a:pPr algn="l" defTabSz="444500">
              <a:spcBef>
                <a:spcPct val="50000"/>
              </a:spcBef>
            </a:pPr>
            <a:r>
              <a:rPr lang="en-US" altLang="zh-CN" b="1" dirty="0">
                <a:latin typeface="Arial" panose="020B0604020202020204" pitchFamily="34" charset="0"/>
                <a:ea typeface="黑体" panose="02010609060101010101" pitchFamily="2" charset="-122"/>
              </a:rPr>
              <a:t>	public void f2() {</a:t>
            </a:r>
          </a:p>
          <a:p>
            <a:pPr algn="l" defTabSz="444500">
              <a:spcBef>
                <a:spcPct val="50000"/>
              </a:spcBef>
            </a:pPr>
            <a:r>
              <a:rPr lang="en-US" altLang="zh-CN" b="1" dirty="0">
                <a:latin typeface="Arial" panose="020B0604020202020204" pitchFamily="34" charset="0"/>
                <a:ea typeface="黑体" panose="02010609060101010101" pitchFamily="2" charset="-122"/>
              </a:rPr>
              <a:t>		f1();</a:t>
            </a:r>
          </a:p>
          <a:p>
            <a:pPr algn="l" defTabSz="444500">
              <a:spcBef>
                <a:spcPct val="50000"/>
              </a:spcBef>
            </a:pPr>
            <a:r>
              <a:rPr lang="en-US" altLang="zh-CN" b="1" dirty="0">
                <a:latin typeface="Arial" panose="020B0604020202020204" pitchFamily="34" charset="0"/>
                <a:ea typeface="黑体" panose="02010609060101010101" pitchFamily="2" charset="-122"/>
              </a:rPr>
              <a:t>	}</a:t>
            </a:r>
          </a:p>
          <a:p>
            <a:pPr algn="l" defTabSz="444500">
              <a:spcBef>
                <a:spcPct val="50000"/>
              </a:spcBef>
            </a:pPr>
            <a:r>
              <a:rPr lang="en-US" altLang="zh-CN" b="1" dirty="0">
                <a:latin typeface="Arial" panose="020B0604020202020204" pitchFamily="34" charset="0"/>
                <a:ea typeface="黑体" panose="02010609060101010101" pitchFamily="2" charset="-122"/>
              </a:rPr>
              <a:t>}</a:t>
            </a:r>
          </a:p>
        </p:txBody>
      </p:sp>
      <p:sp>
        <p:nvSpPr>
          <p:cNvPr id="3" name="矩形 2"/>
          <p:cNvSpPr/>
          <p:nvPr/>
        </p:nvSpPr>
        <p:spPr>
          <a:xfrm>
            <a:off x="183515" y="3097530"/>
            <a:ext cx="2879725" cy="737235"/>
          </a:xfrm>
          <a:prstGeom prst="rect">
            <a:avLst/>
          </a:prstGeom>
          <a:noFill/>
          <a:ln w="19050" cap="flat" cmpd="sng">
            <a:solidFill>
              <a:srgbClr val="FF0000"/>
            </a:solidFill>
            <a:prstDash val="solid"/>
            <a:miter/>
            <a:headEnd type="none" w="med" len="med"/>
            <a:tailEnd type="none" w="med" len="med"/>
          </a:ln>
          <a:extLst>
            <a:ext uri="{909E8E84-426E-40DD-AFC4-6F175D3DCCD1}">
              <a14:hiddenFill xmlns:a14="http://schemas.microsoft.com/office/drawing/2010/main">
                <a:solidFill>
                  <a:srgbClr val="FF0000"/>
                </a:solidFill>
              </a14:hiddenFill>
            </a:ext>
          </a:extLst>
        </p:spPr>
        <p:txBody>
          <a:bodyPr/>
          <a:lstStyle/>
          <a:p>
            <a:endParaRPr lang="zh-CN" altLang="en-US"/>
          </a:p>
        </p:txBody>
      </p:sp>
      <p:sp>
        <p:nvSpPr>
          <p:cNvPr id="4" name="矩形 3"/>
          <p:cNvSpPr/>
          <p:nvPr/>
        </p:nvSpPr>
        <p:spPr>
          <a:xfrm>
            <a:off x="183515" y="3957955"/>
            <a:ext cx="2879725" cy="737235"/>
          </a:xfrm>
          <a:prstGeom prst="rect">
            <a:avLst/>
          </a:prstGeom>
          <a:noFill/>
          <a:ln w="19050" cap="flat" cmpd="sng">
            <a:solidFill>
              <a:srgbClr val="FF0000"/>
            </a:solidFill>
            <a:prstDash val="solid"/>
            <a:miter/>
            <a:headEnd type="none" w="med" len="med"/>
            <a:tailEnd type="none" w="med" len="med"/>
          </a:ln>
          <a:extLst>
            <a:ext uri="{909E8E84-426E-40DD-AFC4-6F175D3DCCD1}">
              <a14:hiddenFill xmlns:a14="http://schemas.microsoft.com/office/drawing/2010/main">
                <a:solidFill>
                  <a:srgbClr val="FF0000"/>
                </a:solidFill>
              </a14:hiddenFill>
            </a:ext>
          </a:extLst>
        </p:spPr>
        <p:txBody>
          <a:bodyPr/>
          <a:lstStyle/>
          <a:p>
            <a:endParaRPr lang="zh-CN" altLang="en-US"/>
          </a:p>
        </p:txBody>
      </p:sp>
      <p:sp>
        <p:nvSpPr>
          <p:cNvPr id="5" name="线形标注 2 4"/>
          <p:cNvSpPr/>
          <p:nvPr/>
        </p:nvSpPr>
        <p:spPr>
          <a:xfrm>
            <a:off x="3792220" y="3595370"/>
            <a:ext cx="3479800" cy="574040"/>
          </a:xfrm>
          <a:prstGeom prst="borderCallout2">
            <a:avLst>
              <a:gd name="adj1" fmla="val 0"/>
              <a:gd name="adj2" fmla="val 18895"/>
              <a:gd name="adj3" fmla="val -28407"/>
              <a:gd name="adj4" fmla="val -29913"/>
              <a:gd name="adj5" fmla="val 50894"/>
              <a:gd name="adj6" fmla="val -29772"/>
            </a:avLst>
          </a:prstGeom>
          <a:solidFill>
            <a:srgbClr val="FF0000"/>
          </a:solidFill>
          <a:ln w="9525" cap="flat" cmpd="sng">
            <a:solidFill>
              <a:srgbClr val="FF3300"/>
            </a:solidFill>
            <a:prstDash val="solid"/>
            <a:miter/>
            <a:headEnd type="none" w="med" len="med"/>
            <a:tailEnd type="triangle" w="med" len="med"/>
          </a:ln>
          <a:effectLst>
            <a:outerShdw dist="71842" dir="2699999" algn="ctr" rotWithShape="0">
              <a:schemeClr val="bg2">
                <a:alpha val="50000"/>
              </a:schemeClr>
            </a:outerShdw>
          </a:effectLst>
        </p:spPr>
        <p:txBody>
          <a:bodyPr wrap="none" anchor="ctr"/>
          <a:lstStyle/>
          <a:p>
            <a:pPr algn="ctr"/>
            <a:r>
              <a:rPr lang="zh-CN" altLang="en-US" sz="2400" b="1" dirty="0">
                <a:solidFill>
                  <a:schemeClr val="tx1"/>
                </a:solidFill>
                <a:latin typeface="Arial" panose="020B0604020202020204" pitchFamily="34" charset="0"/>
              </a:rPr>
              <a:t>不能重写</a:t>
            </a:r>
            <a:r>
              <a:rPr lang="en-US" altLang="zh-CN" sz="2400" b="1" dirty="0">
                <a:solidFill>
                  <a:schemeClr val="tx1"/>
                </a:solidFill>
                <a:latin typeface="Arial" panose="020B0604020202020204" pitchFamily="34" charset="0"/>
              </a:rPr>
              <a:t>final</a:t>
            </a:r>
            <a:r>
              <a:rPr lang="zh-CN" altLang="en-US" sz="2400" b="1" dirty="0">
                <a:solidFill>
                  <a:schemeClr val="tx1"/>
                </a:solidFill>
                <a:latin typeface="Arial" panose="020B0604020202020204" pitchFamily="34" charset="0"/>
              </a:rPr>
              <a:t>描述的方法</a:t>
            </a:r>
          </a:p>
        </p:txBody>
      </p:sp>
      <p:sp>
        <p:nvSpPr>
          <p:cNvPr id="6" name="矩形 5"/>
          <p:cNvSpPr/>
          <p:nvPr/>
        </p:nvSpPr>
        <p:spPr>
          <a:xfrm>
            <a:off x="210185" y="5100320"/>
            <a:ext cx="2879725" cy="469900"/>
          </a:xfrm>
          <a:prstGeom prst="rect">
            <a:avLst/>
          </a:prstGeom>
          <a:noFill/>
          <a:ln w="19050" cap="flat" cmpd="sng">
            <a:solidFill>
              <a:srgbClr val="00B050"/>
            </a:solidFill>
            <a:prstDash val="solid"/>
            <a:miter/>
            <a:headEnd type="none" w="med" len="med"/>
            <a:tailEnd type="none" w="med" len="med"/>
          </a:ln>
          <a:extLst>
            <a:ext uri="{909E8E84-426E-40DD-AFC4-6F175D3DCCD1}">
              <a14:hiddenFill xmlns:a14="http://schemas.microsoft.com/office/drawing/2010/main">
                <a:solidFill>
                  <a:srgbClr val="FF0000"/>
                </a:solidFill>
              </a14:hiddenFill>
            </a:ext>
          </a:extLst>
        </p:spPr>
        <p:txBody>
          <a:bodyPr/>
          <a:lstStyle/>
          <a:p>
            <a:endParaRPr lang="zh-CN" altLang="en-US"/>
          </a:p>
        </p:txBody>
      </p:sp>
      <p:sp>
        <p:nvSpPr>
          <p:cNvPr id="7" name="线形标注 2 6"/>
          <p:cNvSpPr/>
          <p:nvPr/>
        </p:nvSpPr>
        <p:spPr>
          <a:xfrm>
            <a:off x="3792220" y="4865370"/>
            <a:ext cx="4481830" cy="574040"/>
          </a:xfrm>
          <a:prstGeom prst="borderCallout2">
            <a:avLst>
              <a:gd name="adj1" fmla="val 0"/>
              <a:gd name="adj2" fmla="val 18895"/>
              <a:gd name="adj3" fmla="val -28407"/>
              <a:gd name="adj4" fmla="val -29913"/>
              <a:gd name="adj5" fmla="val 50894"/>
              <a:gd name="adj6" fmla="val -29772"/>
            </a:avLst>
          </a:prstGeom>
          <a:solidFill>
            <a:srgbClr val="FF0000"/>
          </a:solidFill>
          <a:ln w="9525" cap="flat" cmpd="sng">
            <a:solidFill>
              <a:srgbClr val="FF3300"/>
            </a:solidFill>
            <a:prstDash val="solid"/>
            <a:miter/>
            <a:headEnd type="none" w="med" len="med"/>
            <a:tailEnd type="triangle" w="med" len="med"/>
          </a:ln>
          <a:effectLst>
            <a:outerShdw dist="71842" dir="2699999" algn="ctr" rotWithShape="0">
              <a:schemeClr val="bg2">
                <a:alpha val="50000"/>
              </a:schemeClr>
            </a:outerShdw>
          </a:effectLst>
        </p:spPr>
        <p:txBody>
          <a:bodyPr wrap="none" anchor="ctr"/>
          <a:lstStyle/>
          <a:p>
            <a:pPr algn="ctr"/>
            <a:r>
              <a:rPr lang="zh-CN" altLang="en-US" sz="2400" b="1" dirty="0">
                <a:solidFill>
                  <a:schemeClr val="tx1"/>
                </a:solidFill>
                <a:latin typeface="Arial" panose="020B0604020202020204" pitchFamily="34" charset="0"/>
              </a:rPr>
              <a:t>可以继承使用</a:t>
            </a:r>
            <a:r>
              <a:rPr lang="en-US" altLang="zh-CN" sz="2400" b="1" dirty="0">
                <a:solidFill>
                  <a:schemeClr val="tx1"/>
                </a:solidFill>
                <a:latin typeface="Arial" panose="020B0604020202020204" pitchFamily="34" charset="0"/>
              </a:rPr>
              <a:t>final</a:t>
            </a:r>
            <a:r>
              <a:rPr lang="zh-CN" altLang="en-US" sz="2400" b="1" dirty="0">
                <a:solidFill>
                  <a:schemeClr val="tx1"/>
                </a:solidFill>
                <a:latin typeface="Arial" panose="020B0604020202020204" pitchFamily="34" charset="0"/>
              </a:rPr>
              <a:t>描述的方法</a:t>
            </a:r>
          </a:p>
        </p:txBody>
      </p:sp>
    </p:spTree>
    <p:extLst>
      <p:ext uri="{BB962C8B-B14F-4D97-AF65-F5344CB8AC3E}">
        <p14:creationId xmlns:p14="http://schemas.microsoft.com/office/powerpoint/2010/main" val="305258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amond(in)">
                                      <p:cBhvr>
                                        <p:cTn id="2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6" grpId="0" bldLvl="0" animBg="1"/>
      <p:bldP spid="7"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AutoShape 10"/>
          <p:cNvSpPr/>
          <p:nvPr/>
        </p:nvSpPr>
        <p:spPr>
          <a:xfrm>
            <a:off x="316865" y="1359535"/>
            <a:ext cx="8270875" cy="3298087"/>
          </a:xfrm>
          <a:prstGeom prst="roundRect">
            <a:avLst>
              <a:gd name="adj" fmla="val 6667"/>
            </a:avLst>
          </a:prstGeom>
          <a:gradFill rotWithShape="1">
            <a:gsLst>
              <a:gs pos="0">
                <a:srgbClr val="CCFFFF"/>
              </a:gs>
              <a:gs pos="100000">
                <a:srgbClr val="FFFFFF"/>
              </a:gs>
            </a:gsLst>
            <a:lin ang="5400000" scaled="1"/>
            <a:tileRect/>
          </a:gradFill>
          <a:ln w="9525" cap="flat" cmpd="sng">
            <a:solidFill>
              <a:srgbClr val="008080"/>
            </a:solidFill>
            <a:prstDash val="solid"/>
            <a:round/>
            <a:headEnd type="none" w="med" len="med"/>
            <a:tailEnd type="none" w="med" len="med"/>
          </a:ln>
        </p:spPr>
        <p:txBody>
          <a:bodyPr wrap="square" anchor="t">
            <a:spAutoFit/>
          </a:bodyPr>
          <a:lstStyle/>
          <a:p>
            <a:pPr algn="l" eaLnBrk="1" hangingPunct="1"/>
            <a:r>
              <a:rPr lang="zh-CN" altLang="en-US" sz="4000">
                <a:solidFill>
                  <a:srgbClr val="FF0000"/>
                </a:solidFill>
                <a:sym typeface="+mn-ea"/>
              </a:rPr>
              <a:t>final 表示类</a:t>
            </a:r>
            <a:r>
              <a:rPr lang="zh-CN" altLang="en-US" sz="4000">
                <a:sym typeface="+mn-ea"/>
              </a:rPr>
              <a:t>是无法被任何其他类继承的，意味着此类在一个继承树中是一个叶子类，并且此类的设计已被认为很完美而不需要进行修改或扩展。通常叫做最终类。</a:t>
            </a:r>
            <a:endParaRPr lang="zh-CN" altLang="en-US" sz="4000" b="1">
              <a:latin typeface="+mn-lt"/>
            </a:endParaRPr>
          </a:p>
        </p:txBody>
      </p:sp>
    </p:spTree>
    <p:extLst>
      <p:ext uri="{BB962C8B-B14F-4D97-AF65-F5344CB8AC3E}">
        <p14:creationId xmlns:p14="http://schemas.microsoft.com/office/powerpoint/2010/main" val="325886053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代码出错？</a:t>
            </a:r>
          </a:p>
        </p:txBody>
      </p:sp>
      <p:sp>
        <p:nvSpPr>
          <p:cNvPr id="488450" name="圆角矩形 488449"/>
          <p:cNvSpPr/>
          <p:nvPr/>
        </p:nvSpPr>
        <p:spPr>
          <a:xfrm>
            <a:off x="0" y="898525"/>
            <a:ext cx="5939790" cy="2591831"/>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en-US" altLang="zh-CN" b="1" dirty="0">
                <a:latin typeface="Arial" panose="020B0604020202020204" pitchFamily="34" charset="0"/>
                <a:ea typeface="黑体" panose="02010609060101010101" pitchFamily="2" charset="-122"/>
              </a:rPr>
              <a:t>final class A </a:t>
            </a:r>
          </a:p>
          <a:p>
            <a:pPr algn="l" defTabSz="444500">
              <a:spcBef>
                <a:spcPct val="50000"/>
              </a:spcBef>
            </a:pPr>
            <a:r>
              <a:rPr lang="en-US" altLang="zh-CN" b="1" dirty="0">
                <a:latin typeface="Arial" panose="020B0604020202020204" pitchFamily="34" charset="0"/>
                <a:ea typeface="黑体" panose="02010609060101010101" pitchFamily="2" charset="-122"/>
              </a:rPr>
              <a:t>{</a:t>
            </a:r>
          </a:p>
          <a:p>
            <a:pPr algn="l" defTabSz="444500">
              <a:spcBef>
                <a:spcPct val="50000"/>
              </a:spcBef>
            </a:pPr>
            <a:r>
              <a:rPr lang="en-US" altLang="zh-CN" b="1" dirty="0">
                <a:latin typeface="Arial" panose="020B0604020202020204" pitchFamily="34" charset="0"/>
                <a:ea typeface="黑体" panose="02010609060101010101" pitchFamily="2" charset="-122"/>
              </a:rPr>
              <a:t>}</a:t>
            </a:r>
          </a:p>
          <a:p>
            <a:pPr algn="l" defTabSz="444500">
              <a:spcBef>
                <a:spcPct val="50000"/>
              </a:spcBef>
            </a:pPr>
            <a:r>
              <a:rPr lang="en-US" altLang="zh-CN" b="1" dirty="0">
                <a:latin typeface="Arial" panose="020B0604020202020204" pitchFamily="34" charset="0"/>
                <a:ea typeface="黑体" panose="02010609060101010101" pitchFamily="2" charset="-122"/>
              </a:rPr>
              <a:t>public class B extends A</a:t>
            </a:r>
          </a:p>
          <a:p>
            <a:pPr algn="l" defTabSz="444500">
              <a:spcBef>
                <a:spcPct val="50000"/>
              </a:spcBef>
            </a:pPr>
            <a:r>
              <a:rPr lang="en-US" altLang="zh-CN" b="1" dirty="0">
                <a:latin typeface="Arial" panose="020B0604020202020204" pitchFamily="34" charset="0"/>
                <a:ea typeface="黑体" panose="02010609060101010101" pitchFamily="2" charset="-122"/>
              </a:rPr>
              <a:t> {</a:t>
            </a:r>
          </a:p>
          <a:p>
            <a:pPr algn="l" defTabSz="444500">
              <a:spcBef>
                <a:spcPct val="50000"/>
              </a:spcBef>
            </a:pPr>
            <a:r>
              <a:rPr lang="en-US" altLang="zh-CN" b="1" dirty="0">
                <a:latin typeface="Arial" panose="020B0604020202020204" pitchFamily="34" charset="0"/>
                <a:ea typeface="黑体" panose="02010609060101010101" pitchFamily="2" charset="-122"/>
              </a:rPr>
              <a:t>}</a:t>
            </a:r>
          </a:p>
        </p:txBody>
      </p:sp>
      <p:sp>
        <p:nvSpPr>
          <p:cNvPr id="3" name="矩形 2"/>
          <p:cNvSpPr/>
          <p:nvPr/>
        </p:nvSpPr>
        <p:spPr>
          <a:xfrm>
            <a:off x="1774825" y="1981835"/>
            <a:ext cx="1122045" cy="737235"/>
          </a:xfrm>
          <a:prstGeom prst="rect">
            <a:avLst/>
          </a:prstGeom>
          <a:noFill/>
          <a:ln w="19050" cap="flat" cmpd="sng">
            <a:solidFill>
              <a:srgbClr val="FF0000"/>
            </a:solidFill>
            <a:prstDash val="solid"/>
            <a:miter/>
            <a:headEnd type="none" w="med" len="med"/>
            <a:tailEnd type="none" w="med" len="med"/>
          </a:ln>
          <a:extLst>
            <a:ext uri="{909E8E84-426E-40DD-AFC4-6F175D3DCCD1}">
              <a14:hiddenFill xmlns:a14="http://schemas.microsoft.com/office/drawing/2010/main">
                <a:solidFill>
                  <a:srgbClr val="FF0000"/>
                </a:solidFill>
              </a14:hiddenFill>
            </a:ext>
          </a:extLst>
        </p:spPr>
        <p:txBody>
          <a:bodyPr/>
          <a:lstStyle/>
          <a:p>
            <a:endParaRPr lang="zh-CN" altLang="en-US"/>
          </a:p>
        </p:txBody>
      </p:sp>
      <p:sp>
        <p:nvSpPr>
          <p:cNvPr id="5" name="线形标注 2 4"/>
          <p:cNvSpPr/>
          <p:nvPr/>
        </p:nvSpPr>
        <p:spPr>
          <a:xfrm>
            <a:off x="3871595" y="1732280"/>
            <a:ext cx="3479800" cy="574040"/>
          </a:xfrm>
          <a:prstGeom prst="borderCallout2">
            <a:avLst>
              <a:gd name="adj1" fmla="val 0"/>
              <a:gd name="adj2" fmla="val 18895"/>
              <a:gd name="adj3" fmla="val 33075"/>
              <a:gd name="adj4" fmla="val -20583"/>
              <a:gd name="adj5" fmla="val 50894"/>
              <a:gd name="adj6" fmla="val -29772"/>
            </a:avLst>
          </a:prstGeom>
          <a:solidFill>
            <a:srgbClr val="FF0000"/>
          </a:solidFill>
          <a:ln w="9525" cap="flat" cmpd="sng">
            <a:solidFill>
              <a:srgbClr val="FF3300"/>
            </a:solidFill>
            <a:prstDash val="solid"/>
            <a:miter/>
            <a:headEnd type="none" w="med" len="med"/>
            <a:tailEnd type="triangle" w="med" len="med"/>
          </a:ln>
          <a:effectLst>
            <a:outerShdw dist="71842" dir="2699999" algn="ctr" rotWithShape="0">
              <a:schemeClr val="bg2">
                <a:alpha val="50000"/>
              </a:schemeClr>
            </a:outerShdw>
          </a:effectLst>
        </p:spPr>
        <p:txBody>
          <a:bodyPr wrap="none" anchor="ctr"/>
          <a:lstStyle/>
          <a:p>
            <a:pPr algn="ctr"/>
            <a:r>
              <a:rPr lang="zh-CN" altLang="en-US" sz="2400" b="1" dirty="0">
                <a:solidFill>
                  <a:schemeClr val="tx1"/>
                </a:solidFill>
                <a:latin typeface="Arial" panose="020B0604020202020204" pitchFamily="34" charset="0"/>
              </a:rPr>
              <a:t>不能继承</a:t>
            </a:r>
            <a:r>
              <a:rPr lang="en-US" altLang="zh-CN" sz="2400" b="1" dirty="0">
                <a:solidFill>
                  <a:schemeClr val="tx1"/>
                </a:solidFill>
                <a:latin typeface="Arial" panose="020B0604020202020204" pitchFamily="34" charset="0"/>
              </a:rPr>
              <a:t>final</a:t>
            </a:r>
            <a:r>
              <a:rPr lang="zh-CN" altLang="en-US" sz="2400" b="1" dirty="0">
                <a:solidFill>
                  <a:schemeClr val="tx1"/>
                </a:solidFill>
                <a:latin typeface="Arial" panose="020B0604020202020204" pitchFamily="34" charset="0"/>
              </a:rPr>
              <a:t>描述的类</a:t>
            </a:r>
          </a:p>
        </p:txBody>
      </p:sp>
      <p:sp>
        <p:nvSpPr>
          <p:cNvPr id="71686" name="矩形 71685"/>
          <p:cNvSpPr/>
          <p:nvPr/>
        </p:nvSpPr>
        <p:spPr>
          <a:xfrm>
            <a:off x="312420" y="3582035"/>
            <a:ext cx="8519795" cy="3132455"/>
          </a:xfrm>
          <a:prstGeom prst="rect">
            <a:avLst/>
          </a:prstGeom>
          <a:gradFill rotWithShape="1">
            <a:gsLst>
              <a:gs pos="0">
                <a:srgbClr val="FFFFCC"/>
              </a:gs>
              <a:gs pos="100000">
                <a:srgbClr val="FFFFFF"/>
              </a:gs>
            </a:gsLst>
            <a:lin ang="5400000" scaled="1"/>
            <a:tileRect/>
          </a:gradFill>
          <a:ln w="9525" cap="flat" cmpd="sng">
            <a:solidFill>
              <a:schemeClr val="tx1"/>
            </a:solidFill>
            <a:prstDash val="solid"/>
            <a:miter/>
            <a:headEnd type="none" w="med" len="med"/>
            <a:tailEnd type="none" w="med" len="med"/>
          </a:ln>
        </p:spPr>
        <p:txBody>
          <a:bodyPr wrap="square">
            <a:spAutoFit/>
          </a:bodyPr>
          <a:lstStyle/>
          <a:p>
            <a:pPr algn="l">
              <a:lnSpc>
                <a:spcPct val="115000"/>
              </a:lnSpc>
              <a:spcBef>
                <a:spcPct val="0"/>
              </a:spcBef>
            </a:pPr>
            <a:r>
              <a:rPr lang="en-US" altLang="zh-CN" sz="3200" b="1">
                <a:latin typeface="Arial" panose="020B0604020202020204" pitchFamily="34" charset="0"/>
                <a:ea typeface="宋体" panose="02010600030101010101" pitchFamily="2" charset="-122"/>
              </a:rPr>
              <a:t> </a:t>
            </a:r>
            <a:r>
              <a:rPr lang="en-US" altLang="zh-CN" sz="2800" b="1">
                <a:latin typeface="Arial" panose="020B0604020202020204" pitchFamily="34" charset="0"/>
                <a:ea typeface="宋体" panose="02010600030101010101" pitchFamily="2" charset="-122"/>
              </a:rPr>
              <a:t>   </a:t>
            </a:r>
            <a:r>
              <a:rPr lang="zh-CN" altLang="en-US" sz="2800" b="1">
                <a:latin typeface="Arial" panose="020B0604020202020204" pitchFamily="34" charset="0"/>
                <a:ea typeface="宋体" panose="02010600030101010101" pitchFamily="2" charset="-122"/>
              </a:rPr>
              <a:t>例如存在一个商业化供大家下载的类，但用户可以</a:t>
            </a:r>
            <a:r>
              <a:rPr lang="en-US" altLang="zh-CN" sz="2800" b="1">
                <a:latin typeface="Arial" panose="020B0604020202020204" pitchFamily="34" charset="0"/>
                <a:ea typeface="宋体" panose="02010600030101010101" pitchFamily="2" charset="-122"/>
              </a:rPr>
              <a:t>随意创建这些类的子类，子类可能会错误的</a:t>
            </a:r>
            <a:r>
              <a:rPr lang="zh-CN" altLang="en-US" sz="2800" b="1">
                <a:latin typeface="Arial" panose="020B0604020202020204" pitchFamily="34" charset="0"/>
                <a:ea typeface="宋体" panose="02010600030101010101" pitchFamily="2" charset="-122"/>
              </a:rPr>
              <a:t>重写</a:t>
            </a:r>
            <a:r>
              <a:rPr lang="en-US" altLang="zh-CN" sz="2800" b="1">
                <a:latin typeface="Arial" panose="020B0604020202020204" pitchFamily="34" charset="0"/>
                <a:ea typeface="宋体" panose="02010600030101010101" pitchFamily="2" charset="-122"/>
              </a:rPr>
              <a:t>父类的实现细节、</a:t>
            </a:r>
            <a:r>
              <a:rPr lang="zh-CN" altLang="en-US" sz="2800" b="1">
                <a:latin typeface="Arial" panose="020B0604020202020204" pitchFamily="34" charset="0"/>
                <a:ea typeface="宋体" panose="02010600030101010101" pitchFamily="2" charset="-122"/>
              </a:rPr>
              <a:t>出现安全问题。（</a:t>
            </a:r>
            <a:r>
              <a:rPr lang="zh-CN" altLang="en-US" sz="2800" b="1">
                <a:solidFill>
                  <a:schemeClr val="tx1"/>
                </a:solidFill>
                <a:effectLst>
                  <a:outerShdw blurRad="38100" dist="19050" dir="2700000" algn="tl" rotWithShape="0">
                    <a:schemeClr val="dk1">
                      <a:alpha val="40000"/>
                    </a:schemeClr>
                  </a:outerShdw>
                </a:effectLst>
                <a:latin typeface="Arial" panose="020B0604020202020204" pitchFamily="34" charset="0"/>
                <a:ea typeface="宋体" panose="02010600030101010101" pitchFamily="2" charset="-122"/>
              </a:rPr>
              <a:t>例如隐藏和重写</a:t>
            </a:r>
            <a:r>
              <a:rPr lang="zh-CN" altLang="en-US" sz="2800" b="1">
                <a:latin typeface="Arial" panose="020B0604020202020204" pitchFamily="34" charset="0"/>
                <a:ea typeface="宋体" panose="02010600030101010101" pitchFamily="2" charset="-122"/>
              </a:rPr>
              <a:t>）</a:t>
            </a:r>
          </a:p>
          <a:p>
            <a:pPr algn="l">
              <a:lnSpc>
                <a:spcPct val="115000"/>
              </a:lnSpc>
              <a:spcBef>
                <a:spcPct val="0"/>
              </a:spcBef>
            </a:pPr>
            <a:r>
              <a:rPr lang="en-US" altLang="zh-CN" sz="2800" b="1">
                <a:latin typeface="Arial" panose="020B0604020202020204" pitchFamily="34" charset="0"/>
                <a:ea typeface="宋体" panose="02010600030101010101" pitchFamily="2" charset="-122"/>
              </a:rPr>
              <a:t>     </a:t>
            </a:r>
            <a:r>
              <a:rPr lang="zh-CN" altLang="en-US" sz="2800" b="1">
                <a:latin typeface="Arial" panose="020B0604020202020204" pitchFamily="34" charset="0"/>
                <a:ea typeface="宋体" panose="02010600030101010101" pitchFamily="2" charset="-122"/>
              </a:rPr>
              <a:t>但如果把这个</a:t>
            </a:r>
            <a:r>
              <a:rPr lang="en-US" altLang="zh-CN" sz="2800" b="1">
                <a:latin typeface="Arial" panose="020B0604020202020204" pitchFamily="34" charset="0"/>
                <a:ea typeface="宋体" panose="02010600030101010101" pitchFamily="2" charset="-122"/>
              </a:rPr>
              <a:t>类</a:t>
            </a:r>
            <a:r>
              <a:rPr lang="zh-CN" altLang="en-US" sz="2800" b="1">
                <a:latin typeface="Arial" panose="020B0604020202020204" pitchFamily="34" charset="0"/>
                <a:ea typeface="宋体" panose="02010600030101010101" pitchFamily="2" charset="-122"/>
              </a:rPr>
              <a:t>定义成</a:t>
            </a:r>
            <a:r>
              <a:rPr lang="en-US" altLang="zh-CN" sz="2800" b="1">
                <a:latin typeface="Arial" panose="020B0604020202020204" pitchFamily="34" charset="0"/>
                <a:ea typeface="宋体" panose="02010600030101010101" pitchFamily="2" charset="-122"/>
              </a:rPr>
              <a:t>final</a:t>
            </a:r>
            <a:r>
              <a:rPr lang="zh-CN" altLang="en-US" sz="2800" b="1">
                <a:latin typeface="Arial" panose="020B0604020202020204" pitchFamily="34" charset="0"/>
                <a:ea typeface="宋体" panose="02010600030101010101" pitchFamily="2" charset="-122"/>
              </a:rPr>
              <a:t>，</a:t>
            </a:r>
            <a:r>
              <a:rPr lang="en-US" altLang="zh-CN" sz="2800" b="1">
                <a:latin typeface="Arial" panose="020B0604020202020204" pitchFamily="34" charset="0"/>
                <a:ea typeface="宋体" panose="02010600030101010101" pitchFamily="2" charset="-122"/>
              </a:rPr>
              <a:t>实现细节不允许有任何改动、在创建对象模型的时候，确信这个类不会再被扩展。</a:t>
            </a:r>
          </a:p>
        </p:txBody>
      </p:sp>
    </p:spTree>
    <p:extLst>
      <p:ext uri="{BB962C8B-B14F-4D97-AF65-F5344CB8AC3E}">
        <p14:creationId xmlns:p14="http://schemas.microsoft.com/office/powerpoint/2010/main" val="389099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71686"/>
                                        </p:tgtEl>
                                        <p:attrNameLst>
                                          <p:attrName>style.visibility</p:attrName>
                                        </p:attrNameLst>
                                      </p:cBhvr>
                                      <p:to>
                                        <p:strVal val="visible"/>
                                      </p:to>
                                    </p:set>
                                    <p:anim calcmode="lin" valueType="num">
                                      <p:cBhvr>
                                        <p:cTn id="18" dur="500" fill="hold"/>
                                        <p:tgtEl>
                                          <p:spTgt spid="71686"/>
                                        </p:tgtEl>
                                        <p:attrNameLst>
                                          <p:attrName>ppt_w</p:attrName>
                                        </p:attrNameLst>
                                      </p:cBhvr>
                                      <p:tavLst>
                                        <p:tav tm="0">
                                          <p:val>
                                            <p:fltVal val="0"/>
                                          </p:val>
                                        </p:tav>
                                        <p:tav tm="100000">
                                          <p:val>
                                            <p:strVal val="#ppt_w"/>
                                          </p:val>
                                        </p:tav>
                                      </p:tavLst>
                                    </p:anim>
                                    <p:anim calcmode="lin" valueType="num">
                                      <p:cBhvr>
                                        <p:cTn id="19" dur="500" fill="hold"/>
                                        <p:tgtEl>
                                          <p:spTgt spid="71686"/>
                                        </p:tgtEl>
                                        <p:attrNameLst>
                                          <p:attrName>ppt_h</p:attrName>
                                        </p:attrNameLst>
                                      </p:cBhvr>
                                      <p:tavLst>
                                        <p:tav tm="0">
                                          <p:val>
                                            <p:fltVal val="0"/>
                                          </p:val>
                                        </p:tav>
                                        <p:tav tm="100000">
                                          <p:val>
                                            <p:strVal val="#ppt_h"/>
                                          </p:val>
                                        </p:tav>
                                      </p:tavLst>
                                    </p:anim>
                                    <p:animEffect transition="in" filter="fade">
                                      <p:cBhvr>
                                        <p:cTn id="20" dur="500"/>
                                        <p:tgtEl>
                                          <p:spTgt spid="71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5" grpId="0" bldLvl="0" animBg="1"/>
      <p:bldP spid="71686"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260" y="204470"/>
            <a:ext cx="8229600" cy="1143000"/>
          </a:xfrm>
        </p:spPr>
        <p:txBody>
          <a:bodyPr/>
          <a:lstStyle/>
          <a:p>
            <a:r>
              <a:rPr lang="zh-CN" altLang="en-US"/>
              <a:t>总结</a:t>
            </a:r>
          </a:p>
        </p:txBody>
      </p:sp>
      <p:sp>
        <p:nvSpPr>
          <p:cNvPr id="3" name="文本占位符 1"/>
          <p:cNvSpPr/>
          <p:nvPr/>
        </p:nvSpPr>
        <p:spPr>
          <a:xfrm>
            <a:off x="-85090" y="1347470"/>
            <a:ext cx="9314180" cy="413258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Blip>
                <a:blip r:embed="rId2"/>
              </a:buBlip>
              <a:defRPr sz="28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Blip>
                <a:blip r:embed="rId3"/>
              </a:buBlip>
              <a:defRPr sz="24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1"/>
              </a:buClr>
              <a:buSzTx/>
              <a:buFontTx/>
              <a:buBlip>
                <a:blip r:embed="rId4"/>
              </a:buBlip>
              <a:defRPr sz="2000" b="1" i="0" u="none" kern="1200" baseline="0">
                <a:solidFill>
                  <a:schemeClr val="tx1"/>
                </a:solidFill>
                <a:latin typeface="+mn-lt"/>
                <a:ea typeface="宋体" panose="02010600030101010101" pitchFamily="2" charset="-122"/>
                <a:cs typeface="+mn-cs"/>
              </a:defRPr>
            </a:lvl3pPr>
            <a:lvl4pPr marL="1600200" lvl="3" indent="-2286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Ø"/>
              <a:defRPr sz="1800" b="1" i="0" u="none" kern="1200" baseline="0">
                <a:solidFill>
                  <a:schemeClr val="tx1"/>
                </a:solidFill>
                <a:latin typeface="+mn-lt"/>
                <a:ea typeface="楷体_GB2312" pitchFamily="49" charset="-122"/>
                <a:cs typeface="+mn-cs"/>
              </a:defRPr>
            </a:lvl4pPr>
            <a:lvl5pPr marL="2057400" lvl="4" indent="-228600" algn="l" defTabSz="914400" rtl="0" eaLnBrk="1" fontAlgn="base" latinLnBrk="0" hangingPunct="1">
              <a:lnSpc>
                <a:spcPct val="100000"/>
              </a:lnSpc>
              <a:spcBef>
                <a:spcPct val="20000"/>
              </a:spcBef>
              <a:spcAft>
                <a:spcPct val="0"/>
              </a:spcAft>
              <a:buSzTx/>
              <a:buFontTx/>
              <a:buChar char="»"/>
              <a:defRPr sz="2000" b="1" i="0" u="none" kern="1200" baseline="0">
                <a:solidFill>
                  <a:schemeClr val="tx1"/>
                </a:solidFill>
                <a:latin typeface="+mn-lt"/>
                <a:ea typeface="楷体_GB2312" pitchFamily="49" charset="-122"/>
                <a:cs typeface="+mn-cs"/>
              </a:defRPr>
            </a:lvl5pPr>
            <a:lvl6pPr marL="2514600" lvl="5"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6pPr>
            <a:lvl7pPr marL="2971800" lvl="6"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7pPr>
            <a:lvl8pPr marL="3429000" lvl="7"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8pPr>
            <a:lvl9pPr marL="3886200" lvl="8" indent="-228600" algn="l" defTabSz="914400" rtl="0" eaLnBrk="1" fontAlgn="base" latinLnBrk="0" hangingPunct="1">
              <a:lnSpc>
                <a:spcPct val="100000"/>
              </a:lnSpc>
              <a:spcBef>
                <a:spcPct val="20000"/>
              </a:spcBef>
              <a:spcAft>
                <a:spcPct val="0"/>
              </a:spcAft>
              <a:buClrTx/>
              <a:buSzTx/>
              <a:buFontTx/>
              <a:buChar char="»"/>
              <a:defRPr sz="2000" b="1" i="0" u="none" kern="1200" baseline="0">
                <a:solidFill>
                  <a:schemeClr val="tx1"/>
                </a:solidFill>
                <a:latin typeface="+mn-lt"/>
                <a:ea typeface="楷体_GB2312" pitchFamily="49" charset="-122"/>
                <a:cs typeface="+mn-cs"/>
              </a:defRPr>
            </a:lvl9pPr>
          </a:lstStyle>
          <a:p>
            <a:r>
              <a:rPr sz="3200"/>
              <a:t> 1、修饰变量，为常量,值不可变；</a:t>
            </a:r>
          </a:p>
          <a:p>
            <a:r>
              <a:rPr sz="3200"/>
              <a:t> </a:t>
            </a:r>
          </a:p>
          <a:p>
            <a:r>
              <a:rPr sz="3200"/>
              <a:t>2、修饰对象，值可变,引用不变；</a:t>
            </a:r>
          </a:p>
          <a:p>
            <a:r>
              <a:rPr sz="3200"/>
              <a:t> </a:t>
            </a:r>
          </a:p>
          <a:p>
            <a:r>
              <a:rPr sz="3200"/>
              <a:t>3、修饰方法，方法不可重写； </a:t>
            </a:r>
          </a:p>
          <a:p>
            <a:endParaRPr sz="3200"/>
          </a:p>
          <a:p>
            <a:r>
              <a:rPr sz="3200"/>
              <a:t>4、修饰类，无子类，不可以被继承,更不可能被重写。</a:t>
            </a:r>
          </a:p>
        </p:txBody>
      </p:sp>
    </p:spTree>
    <p:extLst>
      <p:ext uri="{BB962C8B-B14F-4D97-AF65-F5344CB8AC3E}">
        <p14:creationId xmlns:p14="http://schemas.microsoft.com/office/powerpoint/2010/main" val="11866759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本节任务</a:t>
            </a:r>
          </a:p>
        </p:txBody>
      </p:sp>
      <p:sp>
        <p:nvSpPr>
          <p:cNvPr id="2" name="文本占位符 1"/>
          <p:cNvSpPr>
            <a:spLocks noGrp="1"/>
          </p:cNvSpPr>
          <p:nvPr>
            <p:ph type="body" idx="1"/>
          </p:nvPr>
        </p:nvSpPr>
        <p:spPr>
          <a:xfrm>
            <a:off x="755650" y="1276350"/>
            <a:ext cx="7380605" cy="4132580"/>
          </a:xfrm>
        </p:spPr>
        <p:txBody>
          <a:bodyPr/>
          <a:lstStyle/>
          <a:p>
            <a:r>
              <a:rPr lang="zh-CN" sz="4800"/>
              <a:t>对象</a:t>
            </a:r>
            <a:r>
              <a:rPr sz="4800"/>
              <a:t>上转型</a:t>
            </a:r>
          </a:p>
          <a:p>
            <a:r>
              <a:rPr lang="zh-CN" sz="4800"/>
              <a:t>对象</a:t>
            </a:r>
            <a:r>
              <a:rPr sz="4800"/>
              <a:t>下转型</a:t>
            </a:r>
          </a:p>
          <a:p>
            <a:r>
              <a:rPr lang="zh-CN" sz="4800"/>
              <a:t>对象的多态</a:t>
            </a:r>
          </a:p>
        </p:txBody>
      </p:sp>
    </p:spTree>
    <p:extLst>
      <p:ext uri="{BB962C8B-B14F-4D97-AF65-F5344CB8AC3E}">
        <p14:creationId xmlns:p14="http://schemas.microsoft.com/office/powerpoint/2010/main" val="26408594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AutoShape 10"/>
          <p:cNvSpPr/>
          <p:nvPr/>
        </p:nvSpPr>
        <p:spPr>
          <a:xfrm>
            <a:off x="436880" y="1133475"/>
            <a:ext cx="8270875" cy="5218737"/>
          </a:xfrm>
          <a:prstGeom prst="roundRect">
            <a:avLst>
              <a:gd name="adj" fmla="val 6667"/>
            </a:avLst>
          </a:prstGeom>
          <a:gradFill rotWithShape="1">
            <a:gsLst>
              <a:gs pos="0">
                <a:srgbClr val="CCFFFF"/>
              </a:gs>
              <a:gs pos="100000">
                <a:srgbClr val="FFFFFF"/>
              </a:gs>
            </a:gsLst>
            <a:lin ang="5400000" scaled="1"/>
            <a:tileRect/>
          </a:gradFill>
          <a:ln w="9525" cap="flat" cmpd="sng">
            <a:solidFill>
              <a:srgbClr val="008080"/>
            </a:solidFill>
            <a:prstDash val="solid"/>
            <a:round/>
            <a:headEnd type="none" w="med" len="med"/>
            <a:tailEnd type="none" w="med" len="med"/>
          </a:ln>
        </p:spPr>
        <p:txBody>
          <a:bodyPr wrap="square" anchor="t">
            <a:spAutoFit/>
          </a:bodyPr>
          <a:lstStyle/>
          <a:p>
            <a:pPr algn="l" eaLnBrk="1" hangingPunct="1"/>
            <a:r>
              <a:rPr lang="zh-CN" altLang="en-US" sz="4000">
                <a:solidFill>
                  <a:srgbClr val="FF0000"/>
                </a:solidFill>
                <a:sym typeface="+mn-ea"/>
              </a:rPr>
              <a:t> Java引用变量有两个类型：</a:t>
            </a:r>
            <a:r>
              <a:rPr lang="zh-CN" altLang="en-US" sz="4000">
                <a:solidFill>
                  <a:schemeClr val="tx1"/>
                </a:solidFill>
                <a:sym typeface="+mn-ea"/>
              </a:rPr>
              <a:t>一个是编译时类型，一个是运行时类型。</a:t>
            </a:r>
            <a:r>
              <a:rPr lang="zh-CN" altLang="en-US" sz="4000">
                <a:solidFill>
                  <a:srgbClr val="FF0000"/>
                </a:solidFill>
                <a:sym typeface="+mn-ea"/>
              </a:rPr>
              <a:t>编译时类型由声明该变量时使用的类型决定。</a:t>
            </a:r>
          </a:p>
          <a:p>
            <a:pPr algn="l" eaLnBrk="1" hangingPunct="1"/>
            <a:r>
              <a:rPr lang="zh-CN" altLang="en-US" sz="4000">
                <a:solidFill>
                  <a:srgbClr val="FF0000"/>
                </a:solidFill>
                <a:sym typeface="+mn-ea"/>
              </a:rPr>
              <a:t>运行时类型由实际赋给该变量的对象决定。</a:t>
            </a:r>
          </a:p>
          <a:p>
            <a:pPr algn="l" eaLnBrk="1" hangingPunct="1"/>
            <a:r>
              <a:rPr lang="zh-CN" altLang="en-US" sz="4000">
                <a:solidFill>
                  <a:srgbClr val="FF0000"/>
                </a:solidFill>
                <a:sym typeface="+mn-ea"/>
              </a:rPr>
              <a:t>如果编译时类型和运行时类型不一致，就可能出现所谓的多态。</a:t>
            </a:r>
          </a:p>
        </p:txBody>
      </p:sp>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多态概念</a:t>
            </a:r>
          </a:p>
        </p:txBody>
      </p:sp>
    </p:spTree>
    <p:extLst>
      <p:ext uri="{BB962C8B-B14F-4D97-AF65-F5344CB8AC3E}">
        <p14:creationId xmlns:p14="http://schemas.microsoft.com/office/powerpoint/2010/main" val="108975244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思考输出结果</a:t>
            </a:r>
          </a:p>
        </p:txBody>
      </p:sp>
      <p:sp>
        <p:nvSpPr>
          <p:cNvPr id="488450" name="圆角矩形 488449"/>
          <p:cNvSpPr/>
          <p:nvPr/>
        </p:nvSpPr>
        <p:spPr>
          <a:xfrm>
            <a:off x="0" y="898525"/>
            <a:ext cx="4387850" cy="1988963"/>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ea typeface="黑体" panose="02010609060101010101" pitchFamily="2" charset="-122"/>
                <a:sym typeface="+mn-ea"/>
              </a:rPr>
              <a:t>class A{</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ea typeface="黑体" panose="02010609060101010101" pitchFamily="2" charset="-122"/>
                <a:sym typeface="+mn-ea"/>
              </a:rPr>
              <a:t>    int a=10;</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ea typeface="黑体" panose="02010609060101010101" pitchFamily="2" charset="-122"/>
                <a:sym typeface="+mn-ea"/>
              </a:rPr>
              <a:t>    static int b=10;</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ea typeface="黑体" panose="02010609060101010101" pitchFamily="2" charset="-122"/>
                <a:sym typeface="+mn-ea"/>
              </a:rPr>
              <a:t>public void f1(){System.out.println("我是父类的f1方法");}</a:t>
            </a:r>
            <a:r>
              <a:rPr lang="en-US" altLang="zh-CN" b="1" dirty="0">
                <a:ea typeface="黑体" panose="02010609060101010101" pitchFamily="2" charset="-122"/>
                <a:sym typeface="+mn-ea"/>
              </a:rPr>
              <a:t>}</a:t>
            </a:r>
            <a:endParaRPr lang="en-US" altLang="zh-CN" b="1" dirty="0">
              <a:latin typeface="Arial" panose="020B0604020202020204" pitchFamily="34" charset="0"/>
              <a:ea typeface="黑体" panose="02010609060101010101" pitchFamily="2" charset="-122"/>
              <a:sym typeface="+mn-ea"/>
            </a:endParaRPr>
          </a:p>
        </p:txBody>
      </p:sp>
      <p:sp>
        <p:nvSpPr>
          <p:cNvPr id="6" name="圆角矩形 5"/>
          <p:cNvSpPr/>
          <p:nvPr/>
        </p:nvSpPr>
        <p:spPr>
          <a:xfrm>
            <a:off x="4516755" y="898525"/>
            <a:ext cx="4518660" cy="4173933"/>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public class </a:t>
            </a:r>
            <a:r>
              <a:rPr lang="en-US" altLang="zh-CN" b="1" dirty="0">
                <a:latin typeface="Arial" panose="020B0604020202020204" pitchFamily="34" charset="0"/>
                <a:ea typeface="黑体" panose="02010609060101010101" pitchFamily="2" charset="-122"/>
              </a:rPr>
              <a:t>TEST</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    public static void main(String[] args){</a:t>
            </a:r>
          </a:p>
          <a:p>
            <a:pPr algn="l" defTabSz="444500">
              <a:spcBef>
                <a:spcPct val="50000"/>
              </a:spcBef>
            </a:pPr>
            <a:r>
              <a:rPr lang="zh-CN" altLang="en-US" b="1" dirty="0">
                <a:latin typeface="Arial" panose="020B0604020202020204" pitchFamily="34" charset="0"/>
                <a:ea typeface="黑体" panose="02010609060101010101" pitchFamily="2" charset="-122"/>
              </a:rPr>
              <a:t>         B B1 = new B();</a:t>
            </a:r>
          </a:p>
          <a:p>
            <a:pPr algn="l" defTabSz="444500">
              <a:spcBef>
                <a:spcPct val="50000"/>
              </a:spcBef>
            </a:pPr>
            <a:r>
              <a:rPr lang="zh-CN" altLang="en-US" b="1" dirty="0">
                <a:latin typeface="Arial" panose="020B0604020202020204" pitchFamily="34" charset="0"/>
                <a:ea typeface="黑体" panose="02010609060101010101" pitchFamily="2" charset="-122"/>
              </a:rPr>
              <a:t>        System.out.println(B</a:t>
            </a:r>
            <a:r>
              <a:rPr lang="en-US" altLang="zh-CN" b="1" dirty="0">
                <a:latin typeface="Arial" panose="020B0604020202020204" pitchFamily="34" charset="0"/>
                <a:ea typeface="黑体" panose="02010609060101010101" pitchFamily="2" charset="-122"/>
              </a:rPr>
              <a:t>1</a:t>
            </a:r>
            <a:r>
              <a:rPr lang="zh-CN" altLang="en-US" b="1" dirty="0">
                <a:latin typeface="Arial" panose="020B0604020202020204" pitchFamily="34" charset="0"/>
                <a:ea typeface="黑体" panose="02010609060101010101" pitchFamily="2" charset="-122"/>
              </a:rPr>
              <a:t>.a);</a:t>
            </a:r>
          </a:p>
          <a:p>
            <a:pPr algn="l" defTabSz="444500">
              <a:spcBef>
                <a:spcPct val="50000"/>
              </a:spcBef>
            </a:pPr>
            <a:r>
              <a:rPr lang="zh-CN" altLang="en-US" b="1" dirty="0">
                <a:ea typeface="黑体" panose="02010609060101010101" pitchFamily="2" charset="-122"/>
                <a:sym typeface="+mn-ea"/>
              </a:rPr>
              <a:t>        System.out.println(B</a:t>
            </a:r>
            <a:r>
              <a:rPr lang="en-US" altLang="zh-CN" b="1" dirty="0">
                <a:ea typeface="黑体" panose="02010609060101010101" pitchFamily="2" charset="-122"/>
                <a:sym typeface="+mn-ea"/>
              </a:rPr>
              <a:t>1</a:t>
            </a:r>
            <a:r>
              <a:rPr lang="zh-CN" altLang="en-US" b="1" dirty="0">
                <a:ea typeface="黑体" panose="02010609060101010101" pitchFamily="2" charset="-122"/>
                <a:sym typeface="+mn-ea"/>
              </a:rPr>
              <a:t>.</a:t>
            </a:r>
            <a:r>
              <a:rPr lang="en-US" altLang="zh-CN" b="1" dirty="0">
                <a:ea typeface="黑体" panose="02010609060101010101" pitchFamily="2" charset="-122"/>
                <a:sym typeface="+mn-ea"/>
              </a:rPr>
              <a:t>b</a:t>
            </a:r>
            <a:r>
              <a:rPr lang="zh-CN" altLang="en-US" b="1" dirty="0">
                <a:ea typeface="黑体" panose="02010609060101010101" pitchFamily="2" charset="-122"/>
                <a:sym typeface="+mn-ea"/>
              </a:rPr>
              <a:t>);</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latin typeface="Arial" panose="020B0604020202020204" pitchFamily="34" charset="0"/>
                <a:ea typeface="黑体" panose="02010609060101010101" pitchFamily="2" charset="-122"/>
              </a:rPr>
              <a:t>        B1.f1();</a:t>
            </a:r>
          </a:p>
          <a:p>
            <a:pPr algn="l" defTabSz="444500">
              <a:spcBef>
                <a:spcPct val="50000"/>
              </a:spcBef>
            </a:pPr>
            <a:r>
              <a:rPr lang="zh-CN" altLang="en-US" b="1" dirty="0">
                <a:latin typeface="Arial" panose="020B0604020202020204" pitchFamily="34" charset="0"/>
                <a:ea typeface="黑体" panose="02010609060101010101" pitchFamily="2" charset="-122"/>
              </a:rPr>
              <a:t>        B1.f2();</a:t>
            </a:r>
          </a:p>
          <a:p>
            <a:pPr algn="l" defTabSz="444500">
              <a:spcBef>
                <a:spcPct val="50000"/>
              </a:spcBef>
            </a:pPr>
            <a:r>
              <a:rPr lang="zh-CN" altLang="en-US" b="1" dirty="0">
                <a:latin typeface="Arial" panose="020B0604020202020204" pitchFamily="34" charset="0"/>
                <a:ea typeface="黑体" panose="02010609060101010101" pitchFamily="2" charset="-122"/>
              </a:rPr>
              <a:t>    }</a:t>
            </a:r>
          </a:p>
          <a:p>
            <a:pPr algn="l" defTabSz="444500">
              <a:spcBef>
                <a:spcPct val="50000"/>
              </a:spcBef>
            </a:pPr>
            <a:r>
              <a:rPr lang="zh-CN" altLang="en-US" b="1" dirty="0">
                <a:latin typeface="Arial" panose="020B0604020202020204" pitchFamily="34" charset="0"/>
                <a:ea typeface="黑体" panose="02010609060101010101" pitchFamily="2" charset="-122"/>
              </a:rPr>
              <a:t>}</a:t>
            </a:r>
            <a:endParaRPr lang="en-US" altLang="zh-CN" b="1">
              <a:latin typeface="Arial" panose="020B0604020202020204" pitchFamily="34" charset="0"/>
              <a:ea typeface="宋体" panose="02010600030101010101" pitchFamily="2" charset="-122"/>
            </a:endParaRPr>
          </a:p>
        </p:txBody>
      </p:sp>
      <p:sp>
        <p:nvSpPr>
          <p:cNvPr id="2" name="圆角矩形 1"/>
          <p:cNvSpPr/>
          <p:nvPr/>
        </p:nvSpPr>
        <p:spPr>
          <a:xfrm>
            <a:off x="0" y="3100070"/>
            <a:ext cx="4387850" cy="3728876"/>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ea typeface="黑体" panose="02010609060101010101" pitchFamily="2" charset="-122"/>
                <a:sym typeface="+mn-ea"/>
              </a:rPr>
              <a:t>class B extends A{</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ea typeface="黑体" panose="02010609060101010101" pitchFamily="2" charset="-122"/>
                <a:sym typeface="+mn-ea"/>
              </a:rPr>
              <a:t>    int a=100;</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ea typeface="黑体" panose="02010609060101010101" pitchFamily="2" charset="-122"/>
                <a:sym typeface="+mn-ea"/>
              </a:rPr>
              <a:t>    static int b=100;</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ea typeface="黑体" panose="02010609060101010101" pitchFamily="2" charset="-122"/>
                <a:sym typeface="+mn-ea"/>
              </a:rPr>
              <a:t>    public void f1()    {System.out.println("我是子类的f1方法");}</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ea typeface="黑体" panose="02010609060101010101" pitchFamily="2" charset="-122"/>
                <a:sym typeface="+mn-ea"/>
              </a:rPr>
              <a:t>    public void f2()    {System.out.println("我是子类的f2方法");}</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ea typeface="黑体" panose="02010609060101010101" pitchFamily="2" charset="-122"/>
                <a:sym typeface="+mn-ea"/>
              </a:rPr>
              <a:t>}</a:t>
            </a:r>
            <a:endParaRPr lang="zh-CN" altLang="en-US" b="1" dirty="0">
              <a:latin typeface="Arial" panose="020B0604020202020204" pitchFamily="34" charset="0"/>
              <a:ea typeface="黑体" panose="02010609060101010101" pitchFamily="2" charset="-122"/>
            </a:endParaRPr>
          </a:p>
        </p:txBody>
      </p:sp>
    </p:spTree>
    <p:extLst>
      <p:ext uri="{BB962C8B-B14F-4D97-AF65-F5344CB8AC3E}">
        <p14:creationId xmlns:p14="http://schemas.microsoft.com/office/powerpoint/2010/main" val="8096625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思考可行吗</a:t>
            </a:r>
          </a:p>
        </p:txBody>
      </p:sp>
      <p:sp>
        <p:nvSpPr>
          <p:cNvPr id="488450" name="圆角矩形 488449"/>
          <p:cNvSpPr/>
          <p:nvPr/>
        </p:nvSpPr>
        <p:spPr>
          <a:xfrm>
            <a:off x="0" y="898525"/>
            <a:ext cx="4387850" cy="2412233"/>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A{</a:t>
            </a:r>
          </a:p>
          <a:p>
            <a:pPr algn="l" defTabSz="444500">
              <a:spcBef>
                <a:spcPct val="50000"/>
              </a:spcBef>
            </a:pPr>
            <a:r>
              <a:rPr lang="zh-CN" altLang="en-US" b="1" dirty="0">
                <a:latin typeface="Arial" panose="020B0604020202020204" pitchFamily="34" charset="0"/>
                <a:ea typeface="黑体" panose="02010609060101010101" pitchFamily="2" charset="-122"/>
              </a:rPr>
              <a:t>    int a=10;</a:t>
            </a:r>
          </a:p>
          <a:p>
            <a:pPr algn="l" defTabSz="444500">
              <a:spcBef>
                <a:spcPct val="50000"/>
              </a:spcBef>
            </a:pPr>
            <a:r>
              <a:rPr lang="zh-CN" altLang="en-US" b="1" dirty="0">
                <a:latin typeface="Arial" panose="020B0604020202020204" pitchFamily="34" charset="0"/>
                <a:ea typeface="黑体" panose="02010609060101010101" pitchFamily="2" charset="-122"/>
              </a:rPr>
              <a:t>    static int b=10;</a:t>
            </a:r>
          </a:p>
          <a:p>
            <a:pPr algn="l" defTabSz="444500">
              <a:spcBef>
                <a:spcPct val="50000"/>
              </a:spcBef>
            </a:pPr>
            <a:r>
              <a:rPr lang="zh-CN" altLang="en-US" b="1" dirty="0">
                <a:latin typeface="Arial" panose="020B0604020202020204" pitchFamily="34" charset="0"/>
                <a:ea typeface="黑体" panose="02010609060101010101" pitchFamily="2" charset="-122"/>
              </a:rPr>
              <a:t>public void f1(){System.out.println(</a:t>
            </a:r>
            <a:r>
              <a:rPr lang="zh-CN" altLang="en-US" b="1" dirty="0">
                <a:ea typeface="黑体" panose="02010609060101010101" pitchFamily="2" charset="-122"/>
                <a:sym typeface="+mn-ea"/>
              </a:rPr>
              <a:t>"我是父类的f1方法");</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a:t>
            </a:r>
          </a:p>
        </p:txBody>
      </p:sp>
      <p:sp>
        <p:nvSpPr>
          <p:cNvPr id="6" name="圆角矩形 5"/>
          <p:cNvSpPr/>
          <p:nvPr/>
        </p:nvSpPr>
        <p:spPr>
          <a:xfrm>
            <a:off x="4387850" y="898525"/>
            <a:ext cx="4755515" cy="2863194"/>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public class </a:t>
            </a:r>
            <a:r>
              <a:rPr lang="en-US" altLang="zh-CN" b="1" dirty="0">
                <a:latin typeface="Arial" panose="020B0604020202020204" pitchFamily="34" charset="0"/>
                <a:ea typeface="黑体" panose="02010609060101010101" pitchFamily="2" charset="-122"/>
              </a:rPr>
              <a:t>TEST</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    public static void main(String[] args){</a:t>
            </a:r>
          </a:p>
          <a:p>
            <a:pPr algn="l" defTabSz="444500">
              <a:spcBef>
                <a:spcPct val="50000"/>
              </a:spcBef>
            </a:pPr>
            <a:r>
              <a:rPr lang="zh-CN" altLang="en-US" b="1" dirty="0">
                <a:ea typeface="黑体" panose="02010609060101010101" pitchFamily="2" charset="-122"/>
                <a:sym typeface="+mn-ea"/>
              </a:rPr>
              <a:t>  </a:t>
            </a:r>
            <a:r>
              <a:rPr lang="en-US" altLang="zh-CN" b="1" dirty="0">
                <a:ea typeface="黑体" panose="02010609060101010101" pitchFamily="2" charset="-122"/>
                <a:sym typeface="+mn-ea"/>
              </a:rPr>
              <a:t>/*</a:t>
            </a:r>
            <a:r>
              <a:rPr lang="zh-CN" altLang="en-US" b="1" dirty="0">
                <a:ea typeface="黑体" panose="02010609060101010101" pitchFamily="2" charset="-122"/>
                <a:sym typeface="+mn-ea"/>
              </a:rPr>
              <a:t>B B1 = new B();</a:t>
            </a:r>
            <a:r>
              <a:rPr lang="zh-CN" altLang="en-US" b="1" dirty="0">
                <a:latin typeface="Arial" panose="020B0604020202020204" pitchFamily="34" charset="0"/>
                <a:ea typeface="黑体" panose="02010609060101010101" pitchFamily="2" charset="-122"/>
              </a:rPr>
              <a:t> </a:t>
            </a:r>
            <a:r>
              <a:rPr lang="en-US" altLang="zh-CN" b="1" dirty="0">
                <a:latin typeface="Arial" panose="020B0604020202020204" pitchFamily="34" charset="0"/>
                <a:ea typeface="黑体" panose="02010609060101010101" pitchFamily="2" charset="-122"/>
              </a:rPr>
              <a:t>*/</a:t>
            </a:r>
            <a:r>
              <a:rPr lang="zh-CN" altLang="en-US" b="1" dirty="0">
                <a:latin typeface="Arial" panose="020B0604020202020204" pitchFamily="34" charset="0"/>
                <a:ea typeface="黑体" panose="02010609060101010101" pitchFamily="2" charset="-122"/>
              </a:rPr>
              <a:t>        </a:t>
            </a:r>
            <a:br>
              <a:rPr lang="zh-CN" altLang="en-US" b="1" dirty="0">
                <a:latin typeface="Arial" panose="020B0604020202020204" pitchFamily="34" charset="0"/>
                <a:ea typeface="黑体" panose="02010609060101010101" pitchFamily="2" charset="-122"/>
              </a:rPr>
            </a:br>
            <a:r>
              <a:rPr lang="zh-CN" altLang="en-US" b="1" dirty="0">
                <a:latin typeface="Arial" panose="020B0604020202020204" pitchFamily="34" charset="0"/>
                <a:ea typeface="黑体" panose="02010609060101010101" pitchFamily="2" charset="-122"/>
              </a:rPr>
              <a:t>  A B1 = new B(); </a:t>
            </a:r>
          </a:p>
          <a:p>
            <a:pPr algn="l" defTabSz="444500">
              <a:spcBef>
                <a:spcPct val="50000"/>
              </a:spcBef>
            </a:pPr>
            <a:r>
              <a:rPr lang="zh-CN" altLang="en-US" b="1" dirty="0">
                <a:latin typeface="Arial" panose="020B0604020202020204" pitchFamily="34" charset="0"/>
                <a:ea typeface="黑体" panose="02010609060101010101" pitchFamily="2" charset="-122"/>
              </a:rPr>
              <a:t>   </a:t>
            </a:r>
          </a:p>
          <a:p>
            <a:pPr algn="l" defTabSz="444500">
              <a:spcBef>
                <a:spcPct val="50000"/>
              </a:spcBef>
            </a:pP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a:t>
            </a:r>
            <a:endParaRPr lang="en-US" altLang="zh-CN" b="1">
              <a:latin typeface="Arial" panose="020B0604020202020204" pitchFamily="34" charset="0"/>
              <a:ea typeface="宋体" panose="02010600030101010101" pitchFamily="2" charset="-122"/>
            </a:endParaRPr>
          </a:p>
        </p:txBody>
      </p:sp>
      <p:sp>
        <p:nvSpPr>
          <p:cNvPr id="2" name="圆角矩形 1"/>
          <p:cNvSpPr/>
          <p:nvPr/>
        </p:nvSpPr>
        <p:spPr>
          <a:xfrm>
            <a:off x="0" y="3100070"/>
            <a:ext cx="4387850" cy="3743672"/>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B extends A{</a:t>
            </a:r>
          </a:p>
          <a:p>
            <a:pPr algn="l" defTabSz="444500">
              <a:spcBef>
                <a:spcPct val="50000"/>
              </a:spcBef>
            </a:pPr>
            <a:r>
              <a:rPr lang="zh-CN" altLang="en-US" b="1" dirty="0">
                <a:latin typeface="Arial" panose="020B0604020202020204" pitchFamily="34" charset="0"/>
                <a:ea typeface="黑体" panose="02010609060101010101" pitchFamily="2" charset="-122"/>
              </a:rPr>
              <a:t>    int a=100;</a:t>
            </a:r>
          </a:p>
          <a:p>
            <a:pPr algn="l" defTabSz="444500">
              <a:spcBef>
                <a:spcPct val="50000"/>
              </a:spcBef>
            </a:pPr>
            <a:r>
              <a:rPr lang="zh-CN" altLang="en-US" b="1" dirty="0">
                <a:latin typeface="Arial" panose="020B0604020202020204" pitchFamily="34" charset="0"/>
                <a:ea typeface="黑体" panose="02010609060101010101" pitchFamily="2" charset="-122"/>
              </a:rPr>
              <a:t>    static int b=100;</a:t>
            </a:r>
          </a:p>
          <a:p>
            <a:pPr algn="l" defTabSz="444500">
              <a:spcBef>
                <a:spcPct val="50000"/>
              </a:spcBef>
            </a:pPr>
            <a:r>
              <a:rPr lang="zh-CN" altLang="en-US" b="1" dirty="0">
                <a:latin typeface="Arial" panose="020B0604020202020204" pitchFamily="34" charset="0"/>
                <a:ea typeface="黑体" panose="02010609060101010101" pitchFamily="2" charset="-122"/>
              </a:rPr>
              <a:t>    public void f1()    {System.out.println("我是子类的f1方法");}</a:t>
            </a:r>
          </a:p>
          <a:p>
            <a:pPr algn="l" defTabSz="444500">
              <a:spcBef>
                <a:spcPct val="50000"/>
              </a:spcBef>
            </a:pPr>
            <a:r>
              <a:rPr lang="zh-CN" altLang="en-US" b="1" dirty="0">
                <a:latin typeface="Arial" panose="020B0604020202020204" pitchFamily="34" charset="0"/>
                <a:ea typeface="黑体" panose="02010609060101010101" pitchFamily="2" charset="-122"/>
              </a:rPr>
              <a:t>    public void f2()    {System.out.println("我是子类的f2方法");}</a:t>
            </a:r>
          </a:p>
          <a:p>
            <a:pPr algn="l" defTabSz="444500">
              <a:spcBef>
                <a:spcPct val="50000"/>
              </a:spcBef>
            </a:pPr>
            <a:r>
              <a:rPr lang="zh-CN" altLang="en-US" b="1" dirty="0">
                <a:latin typeface="Arial" panose="020B0604020202020204" pitchFamily="34" charset="0"/>
                <a:ea typeface="黑体" panose="02010609060101010101" pitchFamily="2" charset="-122"/>
              </a:rPr>
              <a:t>}</a:t>
            </a:r>
          </a:p>
        </p:txBody>
      </p:sp>
      <p:sp>
        <p:nvSpPr>
          <p:cNvPr id="99341" name="矩形 99340"/>
          <p:cNvSpPr/>
          <p:nvPr/>
        </p:nvSpPr>
        <p:spPr>
          <a:xfrm>
            <a:off x="4556760" y="2116455"/>
            <a:ext cx="2879725" cy="427038"/>
          </a:xfrm>
          <a:prstGeom prst="rect">
            <a:avLst/>
          </a:prstGeom>
          <a:noFill/>
          <a:ln w="19050" cap="flat" cmpd="sng">
            <a:solidFill>
              <a:srgbClr val="FF0000"/>
            </a:solidFill>
            <a:prstDash val="solid"/>
            <a:miter/>
            <a:headEnd type="none" w="med" len="med"/>
            <a:tailEnd type="none" w="med" len="med"/>
          </a:ln>
          <a:extLst>
            <a:ext uri="{909E8E84-426E-40DD-AFC4-6F175D3DCCD1}">
              <a14:hiddenFill xmlns:a14="http://schemas.microsoft.com/office/drawing/2010/main">
                <a:solidFill>
                  <a:srgbClr val="FF0000"/>
                </a:solidFill>
              </a14:hiddenFill>
            </a:ext>
          </a:extLst>
        </p:spPr>
        <p:txBody>
          <a:bodyPr/>
          <a:lstStyle/>
          <a:p>
            <a:endParaRPr lang="zh-CN" altLang="en-US"/>
          </a:p>
        </p:txBody>
      </p:sp>
    </p:spTree>
    <p:extLst>
      <p:ext uri="{BB962C8B-B14F-4D97-AF65-F5344CB8AC3E}">
        <p14:creationId xmlns:p14="http://schemas.microsoft.com/office/powerpoint/2010/main" val="302438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0"/>
                                  </p:stCondLst>
                                  <p:childTnLst>
                                    <p:set>
                                      <p:cBhvr>
                                        <p:cTn id="6" dur="1" fill="hold">
                                          <p:stCondLst>
                                            <p:cond delay="0"/>
                                          </p:stCondLst>
                                        </p:cTn>
                                        <p:tgtEl>
                                          <p:spTgt spid="99341"/>
                                        </p:tgtEl>
                                        <p:attrNameLst>
                                          <p:attrName>style.visibility</p:attrName>
                                        </p:attrNameLst>
                                      </p:cBhvr>
                                      <p:to>
                                        <p:strVal val="visible"/>
                                      </p:to>
                                    </p:set>
                                    <p:animEffect transition="in" filter="barn(inHorizontal)">
                                      <p:cBhvr>
                                        <p:cTn id="7" dur="500"/>
                                        <p:tgtEl>
                                          <p:spTgt spid="99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19458" name="表格占位符 19457"/>
          <p:cNvGraphicFramePr>
            <a:graphicFrameLocks noGrp="1"/>
          </p:cNvGraphicFramePr>
          <p:nvPr>
            <p:ph type="tbl" idx="1"/>
            <p:custDataLst>
              <p:tags r:id="rId1"/>
            </p:custDataLst>
          </p:nvPr>
        </p:nvGraphicFramePr>
        <p:xfrm>
          <a:off x="159703" y="2709545"/>
          <a:ext cx="8823325" cy="2532697"/>
        </p:xfrm>
        <a:graphic>
          <a:graphicData uri="http://schemas.openxmlformats.org/drawingml/2006/table">
            <a:tbl>
              <a:tblPr/>
              <a:tblGrid>
                <a:gridCol w="2206625">
                  <a:extLst>
                    <a:ext uri="{9D8B030D-6E8A-4147-A177-3AD203B41FA5}">
                      <a16:colId xmlns:a16="http://schemas.microsoft.com/office/drawing/2014/main" val="20000"/>
                    </a:ext>
                  </a:extLst>
                </a:gridCol>
                <a:gridCol w="2206625">
                  <a:extLst>
                    <a:ext uri="{9D8B030D-6E8A-4147-A177-3AD203B41FA5}">
                      <a16:colId xmlns:a16="http://schemas.microsoft.com/office/drawing/2014/main" val="20001"/>
                    </a:ext>
                  </a:extLst>
                </a:gridCol>
                <a:gridCol w="1927225">
                  <a:extLst>
                    <a:ext uri="{9D8B030D-6E8A-4147-A177-3AD203B41FA5}">
                      <a16:colId xmlns:a16="http://schemas.microsoft.com/office/drawing/2014/main" val="20002"/>
                    </a:ext>
                  </a:extLst>
                </a:gridCol>
                <a:gridCol w="2482850">
                  <a:extLst>
                    <a:ext uri="{9D8B030D-6E8A-4147-A177-3AD203B41FA5}">
                      <a16:colId xmlns:a16="http://schemas.microsoft.com/office/drawing/2014/main" val="20003"/>
                    </a:ext>
                  </a:extLst>
                </a:gridCol>
              </a:tblGrid>
              <a:tr h="63373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spcBef>
                          <a:spcPct val="20000"/>
                        </a:spcBef>
                        <a:buClr>
                          <a:schemeClr val="accent2"/>
                        </a:buClr>
                        <a:buSzPct val="80000"/>
                        <a:buFont typeface="Wingdings" panose="05000000000000000000" pitchFamily="2" charset="2"/>
                        <a:buNone/>
                      </a:pPr>
                      <a:r>
                        <a:rPr lang="en-US" altLang="zh-CN" sz="2400">
                          <a:latin typeface="Arial" panose="020B0604020202020204" pitchFamily="34" charset="0"/>
                          <a:ea typeface="宋体" panose="02010600030101010101" pitchFamily="2" charset="-122"/>
                        </a:rPr>
                        <a:t>parent class</a:t>
                      </a:r>
                      <a:endParaRPr lang="zh-CN" altLang="en-US" sz="2400">
                        <a:latin typeface="Arial" panose="020B0604020202020204" pitchFamily="34" charset="0"/>
                        <a:ea typeface="宋体" panose="02010600030101010101" pitchFamily="2" charset="-122"/>
                      </a:endParaRPr>
                    </a:p>
                  </a:txBody>
                  <a:tcPr marL="90000" marR="90000" marT="46800" marB="46800">
                    <a:lnL w="28575" cap="flat" cmpd="sng">
                      <a:solidFill>
                        <a:schemeClr val="tx1"/>
                      </a:solidFill>
                      <a:prstDash val="solid"/>
                      <a:headEnd type="none" w="med" len="med"/>
                      <a:tailEnd type="none" w="lg" len="lg"/>
                    </a:lnL>
                    <a:lnR w="12700" cap="flat" cmpd="sng">
                      <a:solidFill>
                        <a:schemeClr val="tx1"/>
                      </a:solidFill>
                      <a:prstDash val="solid"/>
                      <a:headEnd type="none" w="med" len="med"/>
                      <a:tailEnd type="none" w="lg" len="lg"/>
                    </a:lnR>
                    <a:lnT w="28575" cap="flat" cmpd="sng">
                      <a:solidFill>
                        <a:schemeClr val="tx1"/>
                      </a:solidFill>
                      <a:prstDash val="solid"/>
                      <a:headEnd type="none" w="med" len="med"/>
                      <a:tailEnd type="none" w="lg" len="lg"/>
                    </a:lnT>
                    <a:lnB w="12700" cap="flat" cmpd="sng">
                      <a:solidFill>
                        <a:schemeClr val="tx1"/>
                      </a:solidFill>
                      <a:prstDash val="solid"/>
                      <a:headEnd type="none" w="med" len="med"/>
                      <a:tailEnd type="none" w="lg" len="lg"/>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spcBef>
                          <a:spcPct val="20000"/>
                        </a:spcBef>
                        <a:buClr>
                          <a:schemeClr val="accent2"/>
                        </a:buClr>
                        <a:buSzPct val="80000"/>
                        <a:buFont typeface="Wingdings" panose="05000000000000000000" pitchFamily="2" charset="2"/>
                        <a:buNone/>
                      </a:pPr>
                      <a:r>
                        <a:rPr lang="zh-CN" altLang="en-US" sz="2400">
                          <a:latin typeface="Arial" panose="020B0604020202020204" pitchFamily="34" charset="0"/>
                          <a:ea typeface="宋体" panose="02010600030101010101" pitchFamily="2" charset="-122"/>
                        </a:rPr>
                        <a:t>父类</a:t>
                      </a:r>
                    </a:p>
                  </a:txBody>
                  <a:tcPr marL="90000" marR="90000" marT="46800" marB="46800">
                    <a:lnL w="12700" cap="flat" cmpd="sng">
                      <a:solidFill>
                        <a:schemeClr val="tx1"/>
                      </a:solidFill>
                      <a:prstDash val="solid"/>
                      <a:headEnd type="none" w="med" len="med"/>
                      <a:tailEnd type="none" w="lg" len="lg"/>
                    </a:lnL>
                    <a:lnR w="12700" cap="flat" cmpd="sng">
                      <a:solidFill>
                        <a:schemeClr val="tx1"/>
                      </a:solidFill>
                      <a:prstDash val="solid"/>
                      <a:headEnd type="none" w="med" len="med"/>
                      <a:tailEnd type="none" w="lg" len="lg"/>
                    </a:lnR>
                    <a:lnT w="28575" cap="flat" cmpd="sng">
                      <a:solidFill>
                        <a:schemeClr val="tx1"/>
                      </a:solidFill>
                      <a:prstDash val="solid"/>
                      <a:headEnd type="none" w="med" len="med"/>
                      <a:tailEnd type="none" w="lg" len="lg"/>
                    </a:lnT>
                    <a:lnB w="12700" cap="flat" cmpd="sng">
                      <a:solidFill>
                        <a:schemeClr val="tx1"/>
                      </a:solidFill>
                      <a:prstDash val="solid"/>
                      <a:headEnd type="none" w="med" len="med"/>
                      <a:tailEnd type="none" w="lg" len="lg"/>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spcBef>
                          <a:spcPct val="20000"/>
                        </a:spcBef>
                        <a:buClr>
                          <a:schemeClr val="accent2"/>
                        </a:buClr>
                        <a:buSzPct val="80000"/>
                        <a:buFont typeface="Wingdings" panose="05000000000000000000" pitchFamily="2" charset="2"/>
                        <a:buNone/>
                      </a:pPr>
                      <a:r>
                        <a:rPr lang="zh-CN" altLang="en-US" sz="2400">
                          <a:latin typeface="Arial" panose="020B0604020202020204" pitchFamily="34" charset="0"/>
                          <a:ea typeface="宋体" panose="02010600030101010101" pitchFamily="2" charset="-122"/>
                        </a:rPr>
                        <a:t>子类</a:t>
                      </a:r>
                    </a:p>
                  </a:txBody>
                  <a:tcPr marL="90000" marR="90000" marT="46800" marB="46800">
                    <a:lnL w="12700" cap="flat" cmpd="sng">
                      <a:solidFill>
                        <a:schemeClr val="tx1"/>
                      </a:solidFill>
                      <a:prstDash val="solid"/>
                      <a:headEnd type="none" w="med" len="med"/>
                      <a:tailEnd type="none" w="lg" len="lg"/>
                    </a:lnL>
                    <a:lnR w="12700" cap="flat" cmpd="sng">
                      <a:solidFill>
                        <a:schemeClr val="tx1"/>
                      </a:solidFill>
                      <a:prstDash val="solid"/>
                      <a:headEnd type="none" w="med" len="med"/>
                      <a:tailEnd type="none" w="lg" len="lg"/>
                    </a:lnR>
                    <a:lnT w="28575" cap="flat" cmpd="sng">
                      <a:solidFill>
                        <a:schemeClr val="tx1"/>
                      </a:solidFill>
                      <a:prstDash val="solid"/>
                      <a:headEnd type="none" w="med" len="med"/>
                      <a:tailEnd type="none" w="lg" len="lg"/>
                    </a:lnT>
                    <a:lnB w="12700" cap="flat" cmpd="sng">
                      <a:solidFill>
                        <a:schemeClr val="tx1"/>
                      </a:solidFill>
                      <a:prstDash val="solid"/>
                      <a:headEnd type="none" w="med" len="med"/>
                      <a:tailEnd type="none" w="lg" len="lg"/>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spcBef>
                          <a:spcPct val="20000"/>
                        </a:spcBef>
                        <a:buClr>
                          <a:schemeClr val="accent2"/>
                        </a:buClr>
                        <a:buSzPct val="80000"/>
                        <a:buFont typeface="Wingdings" panose="05000000000000000000" pitchFamily="2" charset="2"/>
                        <a:buNone/>
                      </a:pPr>
                      <a:r>
                        <a:rPr lang="en-US" altLang="zh-CN" sz="2400">
                          <a:latin typeface="Arial" panose="020B0604020202020204" pitchFamily="34" charset="0"/>
                          <a:ea typeface="宋体" panose="02010600030101010101" pitchFamily="2" charset="-122"/>
                        </a:rPr>
                        <a:t>child class</a:t>
                      </a:r>
                    </a:p>
                  </a:txBody>
                  <a:tcPr marL="90000" marR="90000" marT="46800" marB="46800">
                    <a:lnL w="12700" cap="flat" cmpd="sng">
                      <a:solidFill>
                        <a:schemeClr val="tx1"/>
                      </a:solidFill>
                      <a:prstDash val="solid"/>
                      <a:headEnd type="none" w="med" len="med"/>
                      <a:tailEnd type="none" w="lg" len="lg"/>
                    </a:lnL>
                    <a:lnR w="28575" cap="flat" cmpd="sng">
                      <a:solidFill>
                        <a:schemeClr val="tx1"/>
                      </a:solidFill>
                      <a:prstDash val="solid"/>
                      <a:headEnd type="none" w="med" len="med"/>
                      <a:tailEnd type="none" w="lg" len="lg"/>
                    </a:lnR>
                    <a:lnT w="28575" cap="flat" cmpd="sng">
                      <a:solidFill>
                        <a:schemeClr val="tx1"/>
                      </a:solidFill>
                      <a:prstDash val="solid"/>
                      <a:headEnd type="none" w="med" len="med"/>
                      <a:tailEnd type="none" w="lg" len="lg"/>
                    </a:lnT>
                    <a:lnB w="12700" cap="flat" cmpd="sng">
                      <a:solidFill>
                        <a:schemeClr val="tx1"/>
                      </a:solidFill>
                      <a:prstDash val="soli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633412">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spcBef>
                          <a:spcPct val="20000"/>
                        </a:spcBef>
                        <a:buClr>
                          <a:schemeClr val="accent2"/>
                        </a:buClr>
                        <a:buSzPct val="80000"/>
                        <a:buFont typeface="Wingdings" panose="05000000000000000000" pitchFamily="2" charset="2"/>
                        <a:buNone/>
                      </a:pPr>
                      <a:r>
                        <a:rPr lang="en-US" altLang="zh-CN" sz="2400">
                          <a:latin typeface="Arial" panose="020B0604020202020204" pitchFamily="34" charset="0"/>
                          <a:ea typeface="宋体" panose="02010600030101010101" pitchFamily="2" charset="-122"/>
                        </a:rPr>
                        <a:t>base class</a:t>
                      </a:r>
                      <a:endParaRPr lang="zh-CN" altLang="en-US" sz="2400">
                        <a:latin typeface="Arial" panose="020B0604020202020204" pitchFamily="34" charset="0"/>
                        <a:ea typeface="宋体" panose="02010600030101010101" pitchFamily="2" charset="-122"/>
                      </a:endParaRPr>
                    </a:p>
                  </a:txBody>
                  <a:tcPr marL="90000" marR="90000" marT="46800" marB="46800">
                    <a:lnL w="28575" cap="flat" cmpd="sng">
                      <a:solidFill>
                        <a:schemeClr val="tx1"/>
                      </a:solidFill>
                      <a:prstDash val="solid"/>
                      <a:headEnd type="none" w="med" len="med"/>
                      <a:tailEnd type="none" w="lg" len="lg"/>
                    </a:lnL>
                    <a:lnR w="12700" cap="flat" cmpd="sng">
                      <a:solidFill>
                        <a:schemeClr val="tx1"/>
                      </a:solidFill>
                      <a:prstDash val="solid"/>
                      <a:headEnd type="none" w="med" len="med"/>
                      <a:tailEnd type="none" w="lg" len="lg"/>
                    </a:lnR>
                    <a:lnT w="12700" cap="flat" cmpd="sng">
                      <a:solidFill>
                        <a:schemeClr val="tx1"/>
                      </a:solidFill>
                      <a:prstDash val="solid"/>
                      <a:headEnd type="none" w="med" len="med"/>
                      <a:tailEnd type="none" w="lg" len="lg"/>
                    </a:lnT>
                    <a:lnB w="12700" cap="flat" cmpd="sng">
                      <a:solidFill>
                        <a:schemeClr val="tx1"/>
                      </a:solidFill>
                      <a:prstDash val="solid"/>
                      <a:headEnd type="none" w="med" len="med"/>
                      <a:tailEnd type="none" w="lg" len="lg"/>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spcBef>
                          <a:spcPct val="20000"/>
                        </a:spcBef>
                        <a:buClr>
                          <a:schemeClr val="accent2"/>
                        </a:buClr>
                        <a:buSzPct val="80000"/>
                        <a:buFont typeface="Wingdings" panose="05000000000000000000" pitchFamily="2" charset="2"/>
                        <a:buNone/>
                      </a:pPr>
                      <a:r>
                        <a:rPr lang="zh-CN" altLang="en-US" sz="2400">
                          <a:latin typeface="Arial" panose="020B0604020202020204" pitchFamily="34" charset="0"/>
                          <a:ea typeface="宋体" panose="02010600030101010101" pitchFamily="2" charset="-122"/>
                        </a:rPr>
                        <a:t>基类</a:t>
                      </a:r>
                    </a:p>
                  </a:txBody>
                  <a:tcPr marL="90000" marR="90000" marT="46800" marB="46800">
                    <a:lnL w="12700" cap="flat" cmpd="sng">
                      <a:solidFill>
                        <a:schemeClr val="tx1"/>
                      </a:solidFill>
                      <a:prstDash val="solid"/>
                      <a:headEnd type="none" w="med" len="med"/>
                      <a:tailEnd type="none" w="lg" len="lg"/>
                    </a:lnL>
                    <a:lnR w="12700" cap="flat" cmpd="sng">
                      <a:solidFill>
                        <a:schemeClr val="tx1"/>
                      </a:solidFill>
                      <a:prstDash val="solid"/>
                      <a:headEnd type="none" w="med" len="med"/>
                      <a:tailEnd type="none" w="lg" len="lg"/>
                    </a:lnR>
                    <a:lnT w="12700" cap="flat" cmpd="sng">
                      <a:solidFill>
                        <a:schemeClr val="tx1"/>
                      </a:solidFill>
                      <a:prstDash val="solid"/>
                      <a:headEnd type="none" w="med" len="med"/>
                      <a:tailEnd type="none" w="lg" len="lg"/>
                    </a:lnT>
                    <a:lnB w="12700" cap="flat" cmpd="sng">
                      <a:solidFill>
                        <a:schemeClr val="tx1"/>
                      </a:solidFill>
                      <a:prstDash val="solid"/>
                      <a:headEnd type="none" w="med" len="med"/>
                      <a:tailEnd type="none" w="lg" len="lg"/>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spcBef>
                          <a:spcPct val="20000"/>
                        </a:spcBef>
                        <a:buClr>
                          <a:schemeClr val="accent2"/>
                        </a:buClr>
                        <a:buSzPct val="80000"/>
                        <a:buFont typeface="Wingdings" panose="05000000000000000000" pitchFamily="2" charset="2"/>
                        <a:buNone/>
                      </a:pPr>
                      <a:r>
                        <a:rPr lang="zh-CN" altLang="en-US" sz="2400">
                          <a:latin typeface="Arial" panose="020B0604020202020204" pitchFamily="34" charset="0"/>
                          <a:ea typeface="宋体" panose="02010600030101010101" pitchFamily="2" charset="-122"/>
                        </a:rPr>
                        <a:t>派生类</a:t>
                      </a:r>
                    </a:p>
                  </a:txBody>
                  <a:tcPr marL="90000" marR="90000" marT="46800" marB="46800">
                    <a:lnL w="12700" cap="flat" cmpd="sng">
                      <a:solidFill>
                        <a:schemeClr val="tx1"/>
                      </a:solidFill>
                      <a:prstDash val="solid"/>
                      <a:headEnd type="none" w="med" len="med"/>
                      <a:tailEnd type="none" w="lg" len="lg"/>
                    </a:lnL>
                    <a:lnR w="12700" cap="flat" cmpd="sng">
                      <a:solidFill>
                        <a:schemeClr val="tx1"/>
                      </a:solidFill>
                      <a:prstDash val="solid"/>
                      <a:headEnd type="none" w="med" len="med"/>
                      <a:tailEnd type="none" w="lg" len="lg"/>
                    </a:lnR>
                    <a:lnT w="12700" cap="flat" cmpd="sng">
                      <a:solidFill>
                        <a:schemeClr val="tx1"/>
                      </a:solidFill>
                      <a:prstDash val="solid"/>
                      <a:headEnd type="none" w="med" len="med"/>
                      <a:tailEnd type="none" w="lg" len="lg"/>
                    </a:lnT>
                    <a:lnB w="12700" cap="flat" cmpd="sng">
                      <a:solidFill>
                        <a:schemeClr val="tx1"/>
                      </a:solidFill>
                      <a:prstDash val="solid"/>
                      <a:headEnd type="none" w="med" len="med"/>
                      <a:tailEnd type="none" w="lg" len="lg"/>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spcBef>
                          <a:spcPct val="20000"/>
                        </a:spcBef>
                        <a:buClr>
                          <a:schemeClr val="accent2"/>
                        </a:buClr>
                        <a:buSzPct val="80000"/>
                        <a:buFont typeface="Wingdings" panose="05000000000000000000" pitchFamily="2" charset="2"/>
                        <a:buNone/>
                      </a:pPr>
                      <a:r>
                        <a:rPr lang="en-US" altLang="zh-CN" sz="2400">
                          <a:latin typeface="Arial" panose="020B0604020202020204" pitchFamily="34" charset="0"/>
                          <a:ea typeface="宋体" panose="02010600030101010101" pitchFamily="2" charset="-122"/>
                        </a:rPr>
                        <a:t>derived class</a:t>
                      </a:r>
                    </a:p>
                  </a:txBody>
                  <a:tcPr marL="90000" marR="90000" marT="46800" marB="46800">
                    <a:lnL w="12700" cap="flat" cmpd="sng">
                      <a:solidFill>
                        <a:schemeClr val="tx1"/>
                      </a:solidFill>
                      <a:prstDash val="solid"/>
                      <a:headEnd type="none" w="med" len="med"/>
                      <a:tailEnd type="none" w="lg" len="lg"/>
                    </a:lnL>
                    <a:lnR w="28575" cap="flat" cmpd="sng">
                      <a:solidFill>
                        <a:schemeClr val="tx1"/>
                      </a:solidFill>
                      <a:prstDash val="solid"/>
                      <a:headEnd type="none" w="med" len="med"/>
                      <a:tailEnd type="none" w="lg" len="lg"/>
                    </a:lnR>
                    <a:lnT w="12700" cap="flat" cmpd="sng">
                      <a:solidFill>
                        <a:schemeClr val="tx1"/>
                      </a:solidFill>
                      <a:prstDash val="solid"/>
                      <a:headEnd type="none" w="med" len="med"/>
                      <a:tailEnd type="none" w="lg" len="lg"/>
                    </a:lnT>
                    <a:lnB w="12700" cap="flat" cmpd="sng">
                      <a:solidFill>
                        <a:schemeClr val="tx1"/>
                      </a:solidFill>
                      <a:prstDash val="solid"/>
                      <a:headEnd type="none" w="med" len="med"/>
                      <a:tailEnd type="none" w="lg" len="lg"/>
                    </a:lnB>
                    <a:lnTlToBr>
                      <a:noFill/>
                    </a:lnTlToBr>
                    <a:lnBlToTr>
                      <a:noFill/>
                    </a:lnBlToTr>
                    <a:noFill/>
                  </a:tcPr>
                </a:tc>
                <a:extLst>
                  <a:ext uri="{0D108BD9-81ED-4DB2-BD59-A6C34878D82A}">
                    <a16:rowId xmlns:a16="http://schemas.microsoft.com/office/drawing/2014/main" val="10001"/>
                  </a:ext>
                </a:extLst>
              </a:tr>
              <a:tr h="631825">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spcBef>
                          <a:spcPct val="20000"/>
                        </a:spcBef>
                        <a:buClr>
                          <a:schemeClr val="accent2"/>
                        </a:buClr>
                        <a:buSzPct val="80000"/>
                        <a:buFont typeface="Wingdings" panose="05000000000000000000" pitchFamily="2" charset="2"/>
                        <a:buNone/>
                      </a:pPr>
                      <a:r>
                        <a:rPr lang="en-US" altLang="zh-CN" sz="2400">
                          <a:latin typeface="Arial" panose="020B0604020202020204" pitchFamily="34" charset="0"/>
                          <a:ea typeface="宋体" panose="02010600030101010101" pitchFamily="2" charset="-122"/>
                        </a:rPr>
                        <a:t>super class</a:t>
                      </a:r>
                    </a:p>
                  </a:txBody>
                  <a:tcPr marL="90000" marR="90000" marT="46800" marB="46800">
                    <a:lnL w="28575" cap="flat" cmpd="sng">
                      <a:solidFill>
                        <a:schemeClr val="tx1"/>
                      </a:solidFill>
                      <a:prstDash val="solid"/>
                      <a:headEnd type="none" w="med" len="med"/>
                      <a:tailEnd type="none" w="lg" len="lg"/>
                    </a:lnL>
                    <a:lnR w="12700" cap="flat" cmpd="sng">
                      <a:solidFill>
                        <a:schemeClr val="tx1"/>
                      </a:solidFill>
                      <a:prstDash val="solid"/>
                      <a:headEnd type="none" w="med" len="med"/>
                      <a:tailEnd type="none" w="lg" len="lg"/>
                    </a:lnR>
                    <a:lnT w="12700" cap="flat" cmpd="sng">
                      <a:solidFill>
                        <a:schemeClr val="tx1"/>
                      </a:solidFill>
                      <a:prstDash val="solid"/>
                      <a:headEnd type="none" w="med" len="med"/>
                      <a:tailEnd type="none" w="lg" len="lg"/>
                    </a:lnT>
                    <a:lnB w="12700" cap="flat" cmpd="sng">
                      <a:solidFill>
                        <a:schemeClr val="tx1"/>
                      </a:solidFill>
                      <a:prstDash val="solid"/>
                      <a:headEnd type="none" w="med" len="med"/>
                      <a:tailEnd type="none" w="lg" len="lg"/>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spcBef>
                          <a:spcPct val="20000"/>
                        </a:spcBef>
                        <a:buClr>
                          <a:schemeClr val="accent2"/>
                        </a:buClr>
                        <a:buSzPct val="80000"/>
                        <a:buFont typeface="Wingdings" panose="05000000000000000000" pitchFamily="2" charset="2"/>
                        <a:buNone/>
                      </a:pPr>
                      <a:r>
                        <a:rPr lang="zh-CN" altLang="en-US" sz="2400">
                          <a:latin typeface="Arial" panose="020B0604020202020204" pitchFamily="34" charset="0"/>
                          <a:ea typeface="宋体" panose="02010600030101010101" pitchFamily="2" charset="-122"/>
                        </a:rPr>
                        <a:t>超类</a:t>
                      </a:r>
                    </a:p>
                  </a:txBody>
                  <a:tcPr marL="90000" marR="90000" marT="46800" marB="46800">
                    <a:lnL w="12700" cap="flat" cmpd="sng">
                      <a:solidFill>
                        <a:schemeClr val="tx1"/>
                      </a:solidFill>
                      <a:prstDash val="solid"/>
                      <a:headEnd type="none" w="med" len="med"/>
                      <a:tailEnd type="none" w="lg" len="lg"/>
                    </a:lnL>
                    <a:lnR w="12700" cap="flat" cmpd="sng">
                      <a:solidFill>
                        <a:schemeClr val="tx1"/>
                      </a:solidFill>
                      <a:prstDash val="solid"/>
                      <a:headEnd type="none" w="med" len="med"/>
                      <a:tailEnd type="none" w="lg" len="lg"/>
                    </a:lnR>
                    <a:lnT w="12700" cap="flat" cmpd="sng">
                      <a:solidFill>
                        <a:schemeClr val="tx1"/>
                      </a:solidFill>
                      <a:prstDash val="solid"/>
                      <a:headEnd type="none" w="med" len="med"/>
                      <a:tailEnd type="none" w="lg" len="lg"/>
                    </a:lnT>
                    <a:lnB w="12700" cap="flat" cmpd="sng">
                      <a:solidFill>
                        <a:schemeClr val="tx1"/>
                      </a:solidFill>
                      <a:prstDash val="solid"/>
                      <a:headEnd type="none" w="med" len="med"/>
                      <a:tailEnd type="none" w="lg" len="lg"/>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spcBef>
                          <a:spcPct val="20000"/>
                        </a:spcBef>
                        <a:buClr>
                          <a:schemeClr val="accent2"/>
                        </a:buClr>
                        <a:buSzPct val="80000"/>
                        <a:buFont typeface="Wingdings" panose="05000000000000000000" pitchFamily="2" charset="2"/>
                        <a:buNone/>
                      </a:pPr>
                      <a:r>
                        <a:rPr lang="zh-CN" altLang="en-US" sz="2400">
                          <a:latin typeface="Arial" panose="020B0604020202020204" pitchFamily="34" charset="0"/>
                          <a:ea typeface="宋体" panose="02010600030101010101" pitchFamily="2" charset="-122"/>
                        </a:rPr>
                        <a:t>次类</a:t>
                      </a:r>
                    </a:p>
                  </a:txBody>
                  <a:tcPr marL="90000" marR="90000" marT="46800" marB="46800">
                    <a:lnL w="12700" cap="flat" cmpd="sng">
                      <a:solidFill>
                        <a:schemeClr val="tx1"/>
                      </a:solidFill>
                      <a:prstDash val="solid"/>
                      <a:headEnd type="none" w="med" len="med"/>
                      <a:tailEnd type="none" w="lg" len="lg"/>
                    </a:lnL>
                    <a:lnR w="12700" cap="flat" cmpd="sng">
                      <a:solidFill>
                        <a:schemeClr val="tx1"/>
                      </a:solidFill>
                      <a:prstDash val="solid"/>
                      <a:headEnd type="none" w="med" len="med"/>
                      <a:tailEnd type="none" w="lg" len="lg"/>
                    </a:lnR>
                    <a:lnT w="12700" cap="flat" cmpd="sng">
                      <a:solidFill>
                        <a:schemeClr val="tx1"/>
                      </a:solidFill>
                      <a:prstDash val="solid"/>
                      <a:headEnd type="none" w="med" len="med"/>
                      <a:tailEnd type="none" w="lg" len="lg"/>
                    </a:lnT>
                    <a:lnB w="12700" cap="flat" cmpd="sng">
                      <a:solidFill>
                        <a:schemeClr val="tx1"/>
                      </a:solidFill>
                      <a:prstDash val="solid"/>
                      <a:headEnd type="none" w="med" len="med"/>
                      <a:tailEnd type="none" w="lg" len="lg"/>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spcBef>
                          <a:spcPct val="20000"/>
                        </a:spcBef>
                        <a:buClr>
                          <a:schemeClr val="accent2"/>
                        </a:buClr>
                        <a:buSzPct val="80000"/>
                        <a:buFont typeface="Wingdings" panose="05000000000000000000" pitchFamily="2" charset="2"/>
                        <a:buNone/>
                      </a:pPr>
                      <a:r>
                        <a:rPr lang="en-US" altLang="zh-CN" sz="2400">
                          <a:latin typeface="Arial" panose="020B0604020202020204" pitchFamily="34" charset="0"/>
                          <a:ea typeface="宋体" panose="02010600030101010101" pitchFamily="2" charset="-122"/>
                        </a:rPr>
                        <a:t>subclass</a:t>
                      </a:r>
                    </a:p>
                  </a:txBody>
                  <a:tcPr marL="90000" marR="90000" marT="46800" marB="46800">
                    <a:lnL w="12700" cap="flat" cmpd="sng">
                      <a:solidFill>
                        <a:schemeClr val="tx1"/>
                      </a:solidFill>
                      <a:prstDash val="solid"/>
                      <a:headEnd type="none" w="med" len="med"/>
                      <a:tailEnd type="none" w="lg" len="lg"/>
                    </a:lnL>
                    <a:lnR w="28575" cap="flat" cmpd="sng">
                      <a:solidFill>
                        <a:schemeClr val="tx1"/>
                      </a:solidFill>
                      <a:prstDash val="solid"/>
                      <a:headEnd type="none" w="med" len="med"/>
                      <a:tailEnd type="none" w="lg" len="lg"/>
                    </a:lnR>
                    <a:lnT w="12700" cap="flat" cmpd="sng">
                      <a:solidFill>
                        <a:schemeClr val="tx1"/>
                      </a:solidFill>
                      <a:prstDash val="solid"/>
                      <a:headEnd type="none" w="med" len="med"/>
                      <a:tailEnd type="none" w="lg" len="lg"/>
                    </a:lnT>
                    <a:lnB w="12700" cap="flat" cmpd="sng">
                      <a:solidFill>
                        <a:schemeClr val="tx1"/>
                      </a:solidFill>
                      <a:prstDash val="solid"/>
                      <a:headEnd type="none" w="med" len="med"/>
                      <a:tailEnd type="none" w="lg" len="lg"/>
                    </a:lnB>
                    <a:lnTlToBr>
                      <a:noFill/>
                    </a:lnTlToBr>
                    <a:lnBlToTr>
                      <a:noFill/>
                    </a:lnBlToTr>
                    <a:noFill/>
                  </a:tcPr>
                </a:tc>
                <a:extLst>
                  <a:ext uri="{0D108BD9-81ED-4DB2-BD59-A6C34878D82A}">
                    <a16:rowId xmlns:a16="http://schemas.microsoft.com/office/drawing/2014/main" val="10002"/>
                  </a:ext>
                </a:extLst>
              </a:tr>
              <a:tr h="633730">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spcBef>
                          <a:spcPct val="20000"/>
                        </a:spcBef>
                        <a:buClr>
                          <a:schemeClr val="accent2"/>
                        </a:buClr>
                        <a:buSzPct val="80000"/>
                        <a:buFont typeface="Wingdings" panose="05000000000000000000" pitchFamily="2" charset="2"/>
                        <a:buNone/>
                      </a:pPr>
                      <a:endParaRPr lang="zh-CN" altLang="en-US" sz="2400">
                        <a:latin typeface="Arial" panose="020B0604020202020204" pitchFamily="34" charset="0"/>
                        <a:ea typeface="宋体" panose="02010600030101010101" pitchFamily="2" charset="-122"/>
                      </a:endParaRPr>
                    </a:p>
                  </a:txBody>
                  <a:tcPr marL="90000" marR="90000" marT="46800" marB="46800">
                    <a:lnL w="28575" cap="flat" cmpd="sng">
                      <a:solidFill>
                        <a:schemeClr val="tx1"/>
                      </a:solidFill>
                      <a:prstDash val="solid"/>
                      <a:headEnd type="none" w="med" len="med"/>
                      <a:tailEnd type="none" w="lg" len="lg"/>
                    </a:lnL>
                    <a:lnR w="12700" cap="flat" cmpd="sng">
                      <a:solidFill>
                        <a:schemeClr val="tx1"/>
                      </a:solidFill>
                      <a:prstDash val="solid"/>
                      <a:headEnd type="none" w="med" len="med"/>
                      <a:tailEnd type="none" w="lg" len="lg"/>
                    </a:lnR>
                    <a:lnT w="12700" cap="flat" cmpd="sng">
                      <a:solidFill>
                        <a:schemeClr val="tx1"/>
                      </a:solidFill>
                      <a:prstDash val="solid"/>
                      <a:headEnd type="none" w="med" len="med"/>
                      <a:tailEnd type="none" w="lg" len="lg"/>
                    </a:lnT>
                    <a:lnB w="28575" cap="flat" cmpd="sng">
                      <a:solidFill>
                        <a:schemeClr val="tx1"/>
                      </a:solidFill>
                      <a:prstDash val="solid"/>
                      <a:headEnd type="none" w="med" len="med"/>
                      <a:tailEnd type="none" w="lg" len="lg"/>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spcBef>
                          <a:spcPct val="20000"/>
                        </a:spcBef>
                        <a:buClr>
                          <a:schemeClr val="accent2"/>
                        </a:buClr>
                        <a:buSzPct val="80000"/>
                        <a:buFont typeface="Wingdings" panose="05000000000000000000" pitchFamily="2" charset="2"/>
                        <a:buNone/>
                      </a:pPr>
                      <a:endParaRPr lang="zh-CN" altLang="en-US" sz="2400">
                        <a:latin typeface="Arial" panose="020B0604020202020204" pitchFamily="34" charset="0"/>
                        <a:ea typeface="宋体" panose="02010600030101010101" pitchFamily="2" charset="-122"/>
                      </a:endParaRPr>
                    </a:p>
                  </a:txBody>
                  <a:tcPr marL="90000" marR="90000" marT="46800" marB="46800">
                    <a:lnL w="12700" cap="flat" cmpd="sng">
                      <a:solidFill>
                        <a:schemeClr val="tx1"/>
                      </a:solidFill>
                      <a:prstDash val="solid"/>
                      <a:headEnd type="none" w="med" len="med"/>
                      <a:tailEnd type="none" w="lg" len="lg"/>
                    </a:lnL>
                    <a:lnR w="12700" cap="flat" cmpd="sng">
                      <a:solidFill>
                        <a:schemeClr val="tx1"/>
                      </a:solidFill>
                      <a:prstDash val="solid"/>
                      <a:headEnd type="none" w="med" len="med"/>
                      <a:tailEnd type="none" w="lg" len="lg"/>
                    </a:lnR>
                    <a:lnT w="12700" cap="flat" cmpd="sng">
                      <a:solidFill>
                        <a:schemeClr val="tx1"/>
                      </a:solidFill>
                      <a:prstDash val="solid"/>
                      <a:headEnd type="none" w="med" len="med"/>
                      <a:tailEnd type="none" w="lg" len="lg"/>
                    </a:lnT>
                    <a:lnB w="28575" cap="flat" cmpd="sng">
                      <a:solidFill>
                        <a:schemeClr val="tx1"/>
                      </a:solidFill>
                      <a:prstDash val="solid"/>
                      <a:headEnd type="none" w="med" len="med"/>
                      <a:tailEnd type="none" w="lg" len="lg"/>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spcBef>
                          <a:spcPct val="20000"/>
                        </a:spcBef>
                        <a:buClr>
                          <a:schemeClr val="accent2"/>
                        </a:buClr>
                        <a:buSzPct val="80000"/>
                        <a:buFont typeface="Wingdings" panose="05000000000000000000" pitchFamily="2" charset="2"/>
                        <a:buNone/>
                      </a:pPr>
                      <a:r>
                        <a:rPr lang="zh-CN" altLang="en-US" sz="2400">
                          <a:latin typeface="Arial" panose="020B0604020202020204" pitchFamily="34" charset="0"/>
                          <a:ea typeface="宋体" panose="02010600030101010101" pitchFamily="2" charset="-122"/>
                        </a:rPr>
                        <a:t>扩展类</a:t>
                      </a:r>
                    </a:p>
                  </a:txBody>
                  <a:tcPr marL="90000" marR="90000" marT="46800" marB="46800">
                    <a:lnL w="12700" cap="flat" cmpd="sng">
                      <a:solidFill>
                        <a:schemeClr val="tx1"/>
                      </a:solidFill>
                      <a:prstDash val="solid"/>
                      <a:headEnd type="none" w="med" len="med"/>
                      <a:tailEnd type="none" w="lg" len="lg"/>
                    </a:lnL>
                    <a:lnR w="12700" cap="flat" cmpd="sng">
                      <a:solidFill>
                        <a:schemeClr val="tx1"/>
                      </a:solidFill>
                      <a:prstDash val="solid"/>
                      <a:headEnd type="none" w="med" len="med"/>
                      <a:tailEnd type="none" w="lg" len="lg"/>
                    </a:lnR>
                    <a:lnT w="12700" cap="flat" cmpd="sng">
                      <a:solidFill>
                        <a:schemeClr val="tx1"/>
                      </a:solidFill>
                      <a:prstDash val="solid"/>
                      <a:headEnd type="none" w="med" len="med"/>
                      <a:tailEnd type="none" w="lg" len="lg"/>
                    </a:lnT>
                    <a:lnB w="28575" cap="flat" cmpd="sng">
                      <a:solidFill>
                        <a:schemeClr val="tx1"/>
                      </a:solidFill>
                      <a:prstDash val="solid"/>
                      <a:headEnd type="none" w="med" len="med"/>
                      <a:tailEnd type="none" w="lg" len="lg"/>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Times New Roman" panose="02020603050405020304" pitchFamily="18" charset="0"/>
                          <a:ea typeface="隶书" panose="02010509060101010101" pitchFamily="49" charset="-122"/>
                          <a:cs typeface="+mn-cs"/>
                        </a:defRPr>
                      </a:lvl5pPr>
                    </a:lstStyle>
                    <a:p>
                      <a:pPr lvl="0">
                        <a:spcBef>
                          <a:spcPct val="20000"/>
                        </a:spcBef>
                        <a:buClr>
                          <a:schemeClr val="accent2"/>
                        </a:buClr>
                        <a:buSzPct val="80000"/>
                        <a:buFont typeface="Wingdings" panose="05000000000000000000" pitchFamily="2" charset="2"/>
                        <a:buNone/>
                      </a:pPr>
                      <a:r>
                        <a:rPr lang="en-US" altLang="zh-CN" sz="2400">
                          <a:latin typeface="Arial" panose="020B0604020202020204" pitchFamily="34" charset="0"/>
                          <a:ea typeface="宋体" panose="02010600030101010101" pitchFamily="2" charset="-122"/>
                        </a:rPr>
                        <a:t>extended class</a:t>
                      </a:r>
                    </a:p>
                  </a:txBody>
                  <a:tcPr marL="90000" marR="90000" marT="46800" marB="46800">
                    <a:lnL w="12700" cap="flat" cmpd="sng">
                      <a:solidFill>
                        <a:schemeClr val="tx1"/>
                      </a:solidFill>
                      <a:prstDash val="solid"/>
                      <a:headEnd type="none" w="med" len="med"/>
                      <a:tailEnd type="none" w="lg" len="lg"/>
                    </a:lnL>
                    <a:lnR w="28575" cap="flat" cmpd="sng">
                      <a:solidFill>
                        <a:schemeClr val="tx1"/>
                      </a:solidFill>
                      <a:prstDash val="solid"/>
                      <a:headEnd type="none" w="med" len="med"/>
                      <a:tailEnd type="none" w="lg" len="lg"/>
                    </a:lnR>
                    <a:lnT w="12700" cap="flat" cmpd="sng">
                      <a:solidFill>
                        <a:schemeClr val="tx1"/>
                      </a:solidFill>
                      <a:prstDash val="solid"/>
                      <a:headEnd type="none" w="med" len="med"/>
                      <a:tailEnd type="none" w="lg" len="lg"/>
                    </a:lnT>
                    <a:lnB w="28575" cap="flat" cmpd="sng">
                      <a:solidFill>
                        <a:schemeClr val="tx1"/>
                      </a:solidFill>
                      <a:prstDash val="solid"/>
                      <a:headEnd type="none" w="med" len="med"/>
                      <a:tailEnd type="none" w="lg" len="lg"/>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 name="文本框 3"/>
          <p:cNvSpPr txBox="1"/>
          <p:nvPr/>
        </p:nvSpPr>
        <p:spPr>
          <a:xfrm>
            <a:off x="1251268" y="1417955"/>
            <a:ext cx="6640195" cy="768350"/>
          </a:xfrm>
          <a:prstGeom prst="rect">
            <a:avLst/>
          </a:prstGeom>
          <a:noFill/>
        </p:spPr>
        <p:txBody>
          <a:bodyPr wrap="none" rtlCol="0" anchor="t">
            <a:spAutoFit/>
          </a:bodyPr>
          <a:lstStyle/>
          <a:p>
            <a:r>
              <a:rPr lang="zh-CN" altLang="en-US" sz="4400">
                <a:solidFill>
                  <a:schemeClr val="tx1"/>
                </a:solidFill>
                <a:effectLst>
                  <a:outerShdw blurRad="38100" dist="19050" dir="2700000" algn="tl" rotWithShape="0">
                    <a:schemeClr val="dk1">
                      <a:alpha val="40000"/>
                    </a:schemeClr>
                  </a:outerShdw>
                </a:effectLst>
                <a:sym typeface="+mn-ea"/>
              </a:rPr>
              <a:t>class 子类 extends 父类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AutoShape 10"/>
          <p:cNvSpPr/>
          <p:nvPr/>
        </p:nvSpPr>
        <p:spPr>
          <a:xfrm>
            <a:off x="218440" y="1401445"/>
            <a:ext cx="8707755" cy="3964394"/>
          </a:xfrm>
          <a:prstGeom prst="roundRect">
            <a:avLst>
              <a:gd name="adj" fmla="val 6667"/>
            </a:avLst>
          </a:prstGeom>
          <a:gradFill rotWithShape="1">
            <a:gsLst>
              <a:gs pos="0">
                <a:srgbClr val="CCFFFF"/>
              </a:gs>
              <a:gs pos="100000">
                <a:srgbClr val="FFFFFF"/>
              </a:gs>
            </a:gsLst>
            <a:lin ang="5400000" scaled="1"/>
            <a:tileRect/>
          </a:gradFill>
          <a:ln w="9525" cap="flat" cmpd="sng">
            <a:solidFill>
              <a:srgbClr val="008080"/>
            </a:solidFill>
            <a:prstDash val="solid"/>
            <a:round/>
            <a:headEnd type="none" w="med" len="med"/>
            <a:tailEnd type="none" w="med" len="med"/>
          </a:ln>
        </p:spPr>
        <p:txBody>
          <a:bodyPr wrap="square" anchor="t">
            <a:spAutoFit/>
          </a:bodyPr>
          <a:lstStyle/>
          <a:p>
            <a:pPr algn="l" eaLnBrk="1" hangingPunct="1"/>
            <a:r>
              <a:rPr lang="zh-CN" altLang="en-US" sz="4000">
                <a:sym typeface="+mn-ea"/>
              </a:rPr>
              <a:t> 因为子类其实是一种特殊的父类，因此Java允许把</a:t>
            </a:r>
            <a:r>
              <a:rPr lang="zh-CN" altLang="en-US" sz="4000">
                <a:solidFill>
                  <a:srgbClr val="FF0000"/>
                </a:solidFill>
                <a:sym typeface="+mn-ea"/>
              </a:rPr>
              <a:t>一个子类对象直接赋给一个父类引用变量，无须任何类型转换，或者被称为向上转型,向上转型</a:t>
            </a:r>
            <a:r>
              <a:rPr lang="zh-CN" altLang="en-US" sz="4000">
                <a:sym typeface="+mn-ea"/>
              </a:rPr>
              <a:t>由系统自动完成。</a:t>
            </a:r>
          </a:p>
          <a:p>
            <a:pPr algn="l" eaLnBrk="1" hangingPunct="1"/>
            <a:r>
              <a:rPr lang="zh-CN" altLang="en-US" sz="4000">
                <a:sym typeface="+mn-ea"/>
              </a:rPr>
              <a:t>例如：父类  对象名称</a:t>
            </a:r>
            <a:r>
              <a:rPr lang="en-US" altLang="zh-CN" sz="4000">
                <a:sym typeface="+mn-ea"/>
              </a:rPr>
              <a:t>=new  </a:t>
            </a:r>
            <a:r>
              <a:rPr lang="zh-CN" altLang="en-US" sz="4000">
                <a:sym typeface="+mn-ea"/>
              </a:rPr>
              <a:t>子类</a:t>
            </a:r>
            <a:r>
              <a:rPr lang="en-US" altLang="zh-CN" sz="4000">
                <a:sym typeface="+mn-ea"/>
              </a:rPr>
              <a:t>()</a:t>
            </a:r>
          </a:p>
        </p:txBody>
      </p:sp>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a:sym typeface="+mn-ea"/>
              </a:rPr>
              <a:t>向上转型（upcasting）</a:t>
            </a:r>
            <a:endParaRPr lang="zh-CN" altLang="en-US" b="1" dirty="0"/>
          </a:p>
        </p:txBody>
      </p:sp>
    </p:spTree>
    <p:extLst>
      <p:ext uri="{BB962C8B-B14F-4D97-AF65-F5344CB8AC3E}">
        <p14:creationId xmlns:p14="http://schemas.microsoft.com/office/powerpoint/2010/main" val="202184473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思考结果</a:t>
            </a:r>
            <a:endParaRPr lang="en-US" altLang="zh-CN" b="1" dirty="0"/>
          </a:p>
        </p:txBody>
      </p:sp>
      <p:sp>
        <p:nvSpPr>
          <p:cNvPr id="488450" name="圆角矩形 488449"/>
          <p:cNvSpPr/>
          <p:nvPr/>
        </p:nvSpPr>
        <p:spPr>
          <a:xfrm>
            <a:off x="0" y="898525"/>
            <a:ext cx="4387850" cy="2412233"/>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A{</a:t>
            </a:r>
          </a:p>
          <a:p>
            <a:pPr algn="l" defTabSz="444500">
              <a:spcBef>
                <a:spcPct val="50000"/>
              </a:spcBef>
            </a:pPr>
            <a:r>
              <a:rPr lang="zh-CN" altLang="en-US" b="1" dirty="0">
                <a:latin typeface="Arial" panose="020B0604020202020204" pitchFamily="34" charset="0"/>
                <a:ea typeface="黑体" panose="02010609060101010101" pitchFamily="2" charset="-122"/>
              </a:rPr>
              <a:t>    int a=10;</a:t>
            </a:r>
          </a:p>
          <a:p>
            <a:pPr algn="l" defTabSz="444500">
              <a:spcBef>
                <a:spcPct val="50000"/>
              </a:spcBef>
            </a:pPr>
            <a:r>
              <a:rPr lang="zh-CN" altLang="en-US" b="1" dirty="0">
                <a:latin typeface="Arial" panose="020B0604020202020204" pitchFamily="34" charset="0"/>
                <a:ea typeface="黑体" panose="02010609060101010101" pitchFamily="2" charset="-122"/>
              </a:rPr>
              <a:t>    static int b=10;</a:t>
            </a:r>
          </a:p>
          <a:p>
            <a:pPr algn="l" defTabSz="444500">
              <a:spcBef>
                <a:spcPct val="50000"/>
              </a:spcBef>
            </a:pPr>
            <a:r>
              <a:rPr lang="zh-CN" altLang="en-US" b="1" dirty="0">
                <a:latin typeface="Arial" panose="020B0604020202020204" pitchFamily="34" charset="0"/>
                <a:ea typeface="黑体" panose="02010609060101010101" pitchFamily="2" charset="-122"/>
              </a:rPr>
              <a:t>public void f1(){System.out.println(</a:t>
            </a:r>
            <a:r>
              <a:rPr lang="zh-CN" altLang="en-US" b="1" dirty="0">
                <a:ea typeface="黑体" panose="02010609060101010101" pitchFamily="2" charset="-122"/>
                <a:sym typeface="+mn-ea"/>
              </a:rPr>
              <a:t>"我是父类的f1方法");</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a:t>
            </a:r>
          </a:p>
        </p:txBody>
      </p:sp>
      <p:sp>
        <p:nvSpPr>
          <p:cNvPr id="6" name="圆角矩形 5"/>
          <p:cNvSpPr/>
          <p:nvPr/>
        </p:nvSpPr>
        <p:spPr>
          <a:xfrm>
            <a:off x="4387850" y="898525"/>
            <a:ext cx="4755515" cy="2572099"/>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public class </a:t>
            </a:r>
            <a:r>
              <a:rPr lang="en-US" altLang="zh-CN" b="1" dirty="0">
                <a:latin typeface="Arial" panose="020B0604020202020204" pitchFamily="34" charset="0"/>
                <a:ea typeface="黑体" panose="02010609060101010101" pitchFamily="2" charset="-122"/>
              </a:rPr>
              <a:t>TEST</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    public static void main(String[] args){</a:t>
            </a:r>
          </a:p>
          <a:p>
            <a:pPr algn="l" defTabSz="444500">
              <a:spcBef>
                <a:spcPct val="50000"/>
              </a:spcBef>
            </a:pPr>
            <a:r>
              <a:rPr lang="zh-CN" altLang="en-US" b="1" dirty="0">
                <a:latin typeface="Arial" panose="020B0604020202020204" pitchFamily="34" charset="0"/>
                <a:ea typeface="黑体" panose="02010609060101010101" pitchFamily="2" charset="-122"/>
              </a:rPr>
              <a:t>         A B1 = new B(); </a:t>
            </a:r>
          </a:p>
          <a:p>
            <a:pPr algn="l" defTabSz="444500">
              <a:spcBef>
                <a:spcPct val="50000"/>
              </a:spcBef>
            </a:pPr>
            <a:r>
              <a:rPr lang="zh-CN" altLang="en-US" b="1" dirty="0">
                <a:latin typeface="Arial" panose="020B0604020202020204" pitchFamily="34" charset="0"/>
                <a:ea typeface="黑体" panose="02010609060101010101" pitchFamily="2" charset="-122"/>
              </a:rPr>
              <a:t>            B1.f1();</a:t>
            </a:r>
          </a:p>
          <a:p>
            <a:pPr algn="l" defTabSz="444500">
              <a:spcBef>
                <a:spcPct val="50000"/>
              </a:spcBef>
            </a:pP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a:t>
            </a:r>
            <a:endParaRPr lang="en-US" altLang="zh-CN" b="1">
              <a:latin typeface="Arial" panose="020B0604020202020204" pitchFamily="34" charset="0"/>
              <a:ea typeface="宋体" panose="02010600030101010101" pitchFamily="2" charset="-122"/>
            </a:endParaRPr>
          </a:p>
        </p:txBody>
      </p:sp>
      <p:sp>
        <p:nvSpPr>
          <p:cNvPr id="2" name="圆角矩形 1"/>
          <p:cNvSpPr/>
          <p:nvPr/>
        </p:nvSpPr>
        <p:spPr>
          <a:xfrm>
            <a:off x="0" y="3100070"/>
            <a:ext cx="4387850" cy="3743672"/>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B extends A{</a:t>
            </a:r>
          </a:p>
          <a:p>
            <a:pPr algn="l" defTabSz="444500">
              <a:spcBef>
                <a:spcPct val="50000"/>
              </a:spcBef>
            </a:pPr>
            <a:r>
              <a:rPr lang="zh-CN" altLang="en-US" b="1" dirty="0">
                <a:latin typeface="Arial" panose="020B0604020202020204" pitchFamily="34" charset="0"/>
                <a:ea typeface="黑体" panose="02010609060101010101" pitchFamily="2" charset="-122"/>
              </a:rPr>
              <a:t>    int a=100;</a:t>
            </a:r>
          </a:p>
          <a:p>
            <a:pPr algn="l" defTabSz="444500">
              <a:spcBef>
                <a:spcPct val="50000"/>
              </a:spcBef>
            </a:pPr>
            <a:r>
              <a:rPr lang="zh-CN" altLang="en-US" b="1" dirty="0">
                <a:latin typeface="Arial" panose="020B0604020202020204" pitchFamily="34" charset="0"/>
                <a:ea typeface="黑体" panose="02010609060101010101" pitchFamily="2" charset="-122"/>
              </a:rPr>
              <a:t>    static int b=100;</a:t>
            </a:r>
          </a:p>
          <a:p>
            <a:pPr algn="l" defTabSz="444500">
              <a:spcBef>
                <a:spcPct val="50000"/>
              </a:spcBef>
            </a:pPr>
            <a:r>
              <a:rPr lang="zh-CN" altLang="en-US" b="1" dirty="0">
                <a:latin typeface="Arial" panose="020B0604020202020204" pitchFamily="34" charset="0"/>
                <a:ea typeface="黑体" panose="02010609060101010101" pitchFamily="2" charset="-122"/>
              </a:rPr>
              <a:t>    public void f1()    {System.out.println("我是子类的f1方法");}</a:t>
            </a:r>
          </a:p>
          <a:p>
            <a:pPr algn="l" defTabSz="444500">
              <a:spcBef>
                <a:spcPct val="50000"/>
              </a:spcBef>
            </a:pPr>
            <a:r>
              <a:rPr lang="zh-CN" altLang="en-US" b="1" dirty="0">
                <a:latin typeface="Arial" panose="020B0604020202020204" pitchFamily="34" charset="0"/>
                <a:ea typeface="黑体" panose="02010609060101010101" pitchFamily="2" charset="-122"/>
              </a:rPr>
              <a:t>    public void f2()    {System.out.println("我是子类的f2方法");}</a:t>
            </a:r>
          </a:p>
          <a:p>
            <a:pPr algn="l" defTabSz="444500">
              <a:spcBef>
                <a:spcPct val="50000"/>
              </a:spcBef>
            </a:pPr>
            <a:r>
              <a:rPr lang="zh-CN" altLang="en-US" b="1" dirty="0">
                <a:latin typeface="Arial" panose="020B0604020202020204" pitchFamily="34" charset="0"/>
                <a:ea typeface="黑体" panose="02010609060101010101" pitchFamily="2" charset="-122"/>
              </a:rPr>
              <a:t>}</a:t>
            </a:r>
          </a:p>
        </p:txBody>
      </p:sp>
      <p:sp>
        <p:nvSpPr>
          <p:cNvPr id="99341" name="矩形 99340"/>
          <p:cNvSpPr/>
          <p:nvPr/>
        </p:nvSpPr>
        <p:spPr>
          <a:xfrm>
            <a:off x="4768215" y="1823085"/>
            <a:ext cx="2879725" cy="723265"/>
          </a:xfrm>
          <a:prstGeom prst="rect">
            <a:avLst/>
          </a:prstGeom>
          <a:noFill/>
          <a:ln w="19050" cap="flat" cmpd="sng">
            <a:solidFill>
              <a:srgbClr val="FF0000"/>
            </a:solidFill>
            <a:prstDash val="solid"/>
            <a:miter/>
            <a:headEnd type="none" w="med" len="med"/>
            <a:tailEnd type="none" w="med" len="med"/>
          </a:ln>
          <a:extLst>
            <a:ext uri="{909E8E84-426E-40DD-AFC4-6F175D3DCCD1}">
              <a14:hiddenFill xmlns:a14="http://schemas.microsoft.com/office/drawing/2010/main">
                <a:solidFill>
                  <a:srgbClr val="FF0000"/>
                </a:solidFill>
              </a14:hiddenFill>
            </a:ext>
          </a:extLst>
        </p:spPr>
        <p:txBody>
          <a:bodyPr/>
          <a:lstStyle/>
          <a:p>
            <a:endParaRPr lang="zh-CN" altLang="en-US"/>
          </a:p>
        </p:txBody>
      </p:sp>
      <p:sp>
        <p:nvSpPr>
          <p:cNvPr id="3" name="文本框 2"/>
          <p:cNvSpPr txBox="1"/>
          <p:nvPr/>
        </p:nvSpPr>
        <p:spPr>
          <a:xfrm>
            <a:off x="4596130" y="3618865"/>
            <a:ext cx="4015740" cy="1198880"/>
          </a:xfrm>
          <a:prstGeom prst="rect">
            <a:avLst/>
          </a:prstGeom>
          <a:noFill/>
        </p:spPr>
        <p:txBody>
          <a:bodyPr wrap="square" rtlCol="0" anchor="t">
            <a:spAutoFit/>
          </a:bodyPr>
          <a:lstStyle/>
          <a:p>
            <a:pPr algn="l"/>
            <a:r>
              <a:rPr lang="zh-CN" altLang="en-US" sz="2400">
                <a:solidFill>
                  <a:schemeClr val="tx1"/>
                </a:solidFill>
                <a:effectLst>
                  <a:outerShdw blurRad="38100" dist="19050" dir="2700000" algn="tl" rotWithShape="0">
                    <a:schemeClr val="dk1">
                      <a:alpha val="40000"/>
                    </a:schemeClr>
                  </a:outerShdw>
                </a:effectLst>
                <a:sym typeface="+mn-ea"/>
              </a:rPr>
              <a:t>Java引用变量有两个类型：</a:t>
            </a:r>
            <a:r>
              <a:rPr lang="zh-CN" altLang="en-US" sz="2400">
                <a:gradFill>
                  <a:gsLst>
                    <a:gs pos="0">
                      <a:srgbClr val="FE4444"/>
                    </a:gs>
                    <a:gs pos="100000">
                      <a:srgbClr val="832B2B"/>
                    </a:gs>
                  </a:gsLst>
                  <a:lin scaled="0"/>
                </a:gradFill>
                <a:effectLst>
                  <a:outerShdw blurRad="38100" dist="19050" dir="2700000" algn="tl" rotWithShape="0">
                    <a:schemeClr val="dk1">
                      <a:alpha val="40000"/>
                    </a:schemeClr>
                  </a:outerShdw>
                </a:effectLst>
                <a:sym typeface="+mn-ea"/>
              </a:rPr>
              <a:t>一个是编译时类型，一个是运行时类型</a:t>
            </a:r>
            <a:r>
              <a:rPr lang="zh-CN" altLang="en-US">
                <a:sym typeface="+mn-ea"/>
              </a:rPr>
              <a:t>。</a:t>
            </a:r>
            <a:endParaRPr lang="zh-CN" altLang="en-US"/>
          </a:p>
        </p:txBody>
      </p:sp>
      <p:sp>
        <p:nvSpPr>
          <p:cNvPr id="4" name="文本框 3"/>
          <p:cNvSpPr txBox="1"/>
          <p:nvPr/>
        </p:nvSpPr>
        <p:spPr>
          <a:xfrm>
            <a:off x="4596130" y="4965065"/>
            <a:ext cx="4015740" cy="1568450"/>
          </a:xfrm>
          <a:prstGeom prst="rect">
            <a:avLst/>
          </a:prstGeom>
          <a:noFill/>
        </p:spPr>
        <p:txBody>
          <a:bodyPr wrap="square" rtlCol="0" anchor="t">
            <a:spAutoFit/>
          </a:bodyPr>
          <a:lstStyle/>
          <a:p>
            <a:pPr algn="l"/>
            <a:r>
              <a:rPr lang="zh-CN" altLang="en-US" sz="2400">
                <a:solidFill>
                  <a:schemeClr val="tx1"/>
                </a:solidFill>
                <a:effectLst>
                  <a:outerShdw blurRad="38100" dist="19050" dir="2700000" algn="tl" rotWithShape="0">
                    <a:schemeClr val="dk1">
                      <a:alpha val="40000"/>
                    </a:schemeClr>
                  </a:outerShdw>
                </a:effectLst>
                <a:sym typeface="+mn-ea"/>
              </a:rPr>
              <a:t>Java引用变量有两个类型：</a:t>
            </a:r>
            <a:r>
              <a:rPr lang="zh-CN" altLang="en-US" sz="2400">
                <a:gradFill>
                  <a:gsLst>
                    <a:gs pos="0">
                      <a:srgbClr val="FE4444"/>
                    </a:gs>
                    <a:gs pos="100000">
                      <a:srgbClr val="832B2B"/>
                    </a:gs>
                  </a:gsLst>
                  <a:lin scaled="0"/>
                </a:gradFill>
                <a:effectLst>
                  <a:outerShdw blurRad="38100" dist="19050" dir="2700000" algn="tl" rotWithShape="0">
                    <a:schemeClr val="dk1">
                      <a:alpha val="40000"/>
                    </a:schemeClr>
                  </a:outerShdw>
                </a:effectLst>
                <a:sym typeface="+mn-ea"/>
              </a:rPr>
              <a:t>编译时按照父类对象看待，一个是运行时实际是子类对象</a:t>
            </a:r>
            <a:r>
              <a:rPr lang="zh-CN" altLang="en-US">
                <a:sym typeface="+mn-ea"/>
              </a:rPr>
              <a:t>。</a:t>
            </a:r>
            <a:endParaRPr lang="zh-CN" altLang="en-US"/>
          </a:p>
        </p:txBody>
      </p:sp>
    </p:spTree>
    <p:extLst>
      <p:ext uri="{BB962C8B-B14F-4D97-AF65-F5344CB8AC3E}">
        <p14:creationId xmlns:p14="http://schemas.microsoft.com/office/powerpoint/2010/main" val="64015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0"/>
                                  </p:stCondLst>
                                  <p:childTnLst>
                                    <p:set>
                                      <p:cBhvr>
                                        <p:cTn id="6" dur="1" fill="hold">
                                          <p:stCondLst>
                                            <p:cond delay="0"/>
                                          </p:stCondLst>
                                        </p:cTn>
                                        <p:tgtEl>
                                          <p:spTgt spid="99341"/>
                                        </p:tgtEl>
                                        <p:attrNameLst>
                                          <p:attrName>style.visibility</p:attrName>
                                        </p:attrNameLst>
                                      </p:cBhvr>
                                      <p:to>
                                        <p:strVal val="visible"/>
                                      </p:to>
                                    </p:set>
                                    <p:animEffect transition="in" filter="barn(inHorizontal)">
                                      <p:cBhvr>
                                        <p:cTn id="7" dur="500"/>
                                        <p:tgtEl>
                                          <p:spTgt spid="9934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思考结果</a:t>
            </a:r>
            <a:endParaRPr lang="en-US" altLang="zh-CN" b="1" dirty="0"/>
          </a:p>
        </p:txBody>
      </p:sp>
      <p:sp>
        <p:nvSpPr>
          <p:cNvPr id="488450" name="圆角矩形 488449"/>
          <p:cNvSpPr/>
          <p:nvPr/>
        </p:nvSpPr>
        <p:spPr>
          <a:xfrm>
            <a:off x="0" y="898525"/>
            <a:ext cx="4387850" cy="2412233"/>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A{</a:t>
            </a:r>
          </a:p>
          <a:p>
            <a:pPr algn="l" defTabSz="444500">
              <a:spcBef>
                <a:spcPct val="50000"/>
              </a:spcBef>
            </a:pPr>
            <a:r>
              <a:rPr lang="zh-CN" altLang="en-US" b="1" dirty="0">
                <a:latin typeface="Arial" panose="020B0604020202020204" pitchFamily="34" charset="0"/>
                <a:ea typeface="黑体" panose="02010609060101010101" pitchFamily="2" charset="-122"/>
              </a:rPr>
              <a:t>    int a=10;</a:t>
            </a:r>
          </a:p>
          <a:p>
            <a:pPr algn="l" defTabSz="444500">
              <a:spcBef>
                <a:spcPct val="50000"/>
              </a:spcBef>
            </a:pPr>
            <a:r>
              <a:rPr lang="zh-CN" altLang="en-US" b="1" dirty="0">
                <a:latin typeface="Arial" panose="020B0604020202020204" pitchFamily="34" charset="0"/>
                <a:ea typeface="黑体" panose="02010609060101010101" pitchFamily="2" charset="-122"/>
              </a:rPr>
              <a:t>    static int b=10;</a:t>
            </a:r>
          </a:p>
          <a:p>
            <a:pPr algn="l" defTabSz="444500">
              <a:spcBef>
                <a:spcPct val="50000"/>
              </a:spcBef>
            </a:pPr>
            <a:r>
              <a:rPr lang="zh-CN" altLang="en-US" b="1" dirty="0">
                <a:latin typeface="Arial" panose="020B0604020202020204" pitchFamily="34" charset="0"/>
                <a:ea typeface="黑体" panose="02010609060101010101" pitchFamily="2" charset="-122"/>
              </a:rPr>
              <a:t>public void f1(){System.out.println(</a:t>
            </a:r>
            <a:r>
              <a:rPr lang="zh-CN" altLang="en-US" b="1" dirty="0">
                <a:ea typeface="黑体" panose="02010609060101010101" pitchFamily="2" charset="-122"/>
                <a:sym typeface="+mn-ea"/>
              </a:rPr>
              <a:t>"我是父类的f1方法");</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a:t>
            </a:r>
          </a:p>
        </p:txBody>
      </p:sp>
      <p:sp>
        <p:nvSpPr>
          <p:cNvPr id="6" name="圆角矩形 5"/>
          <p:cNvSpPr/>
          <p:nvPr/>
        </p:nvSpPr>
        <p:spPr>
          <a:xfrm>
            <a:off x="4388485" y="898525"/>
            <a:ext cx="4755515" cy="3008758"/>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public class </a:t>
            </a:r>
            <a:r>
              <a:rPr lang="en-US" altLang="zh-CN" b="1" dirty="0">
                <a:latin typeface="Arial" panose="020B0604020202020204" pitchFamily="34" charset="0"/>
                <a:ea typeface="黑体" panose="02010609060101010101" pitchFamily="2" charset="-122"/>
              </a:rPr>
              <a:t>TEST</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    public static void main(String[] args){</a:t>
            </a:r>
          </a:p>
          <a:p>
            <a:pPr algn="l" defTabSz="444500">
              <a:spcBef>
                <a:spcPct val="50000"/>
              </a:spcBef>
            </a:pPr>
            <a:r>
              <a:rPr lang="zh-CN" altLang="en-US" b="1" dirty="0">
                <a:latin typeface="Arial" panose="020B0604020202020204" pitchFamily="34" charset="0"/>
                <a:ea typeface="黑体" panose="02010609060101010101" pitchFamily="2" charset="-122"/>
              </a:rPr>
              <a:t>         A B1 = new B(); </a:t>
            </a:r>
          </a:p>
          <a:p>
            <a:pPr algn="l" defTabSz="444500">
              <a:spcBef>
                <a:spcPct val="50000"/>
              </a:spcBef>
            </a:pPr>
            <a:r>
              <a:rPr lang="zh-CN" altLang="en-US" b="1" dirty="0">
                <a:latin typeface="Arial" panose="020B0604020202020204" pitchFamily="34" charset="0"/>
                <a:ea typeface="黑体" panose="02010609060101010101" pitchFamily="2" charset="-122"/>
              </a:rPr>
              <a:t>            B1.f</a:t>
            </a:r>
            <a:r>
              <a:rPr lang="en-US" altLang="zh-CN" b="1" dirty="0">
                <a:latin typeface="Arial" panose="020B0604020202020204" pitchFamily="34" charset="0"/>
                <a:ea typeface="黑体" panose="02010609060101010101" pitchFamily="2" charset="-122"/>
              </a:rPr>
              <a:t>2</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ea typeface="黑体" panose="02010609060101010101" pitchFamily="2" charset="-122"/>
                <a:sym typeface="+mn-ea"/>
              </a:rPr>
              <a:t>             B1.f1();</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a:t>
            </a:r>
            <a:endParaRPr lang="en-US" altLang="zh-CN" b="1">
              <a:latin typeface="Arial" panose="020B0604020202020204" pitchFamily="34" charset="0"/>
              <a:ea typeface="宋体" panose="02010600030101010101" pitchFamily="2" charset="-122"/>
            </a:endParaRPr>
          </a:p>
        </p:txBody>
      </p:sp>
      <p:sp>
        <p:nvSpPr>
          <p:cNvPr id="2" name="圆角矩形 1"/>
          <p:cNvSpPr/>
          <p:nvPr/>
        </p:nvSpPr>
        <p:spPr>
          <a:xfrm>
            <a:off x="0" y="3100070"/>
            <a:ext cx="4387850" cy="3743672"/>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B extends A{</a:t>
            </a:r>
          </a:p>
          <a:p>
            <a:pPr algn="l" defTabSz="444500">
              <a:spcBef>
                <a:spcPct val="50000"/>
              </a:spcBef>
            </a:pPr>
            <a:r>
              <a:rPr lang="zh-CN" altLang="en-US" b="1" dirty="0">
                <a:latin typeface="Arial" panose="020B0604020202020204" pitchFamily="34" charset="0"/>
                <a:ea typeface="黑体" panose="02010609060101010101" pitchFamily="2" charset="-122"/>
              </a:rPr>
              <a:t>    int a=100;</a:t>
            </a:r>
          </a:p>
          <a:p>
            <a:pPr algn="l" defTabSz="444500">
              <a:spcBef>
                <a:spcPct val="50000"/>
              </a:spcBef>
            </a:pPr>
            <a:r>
              <a:rPr lang="zh-CN" altLang="en-US" b="1" dirty="0">
                <a:latin typeface="Arial" panose="020B0604020202020204" pitchFamily="34" charset="0"/>
                <a:ea typeface="黑体" panose="02010609060101010101" pitchFamily="2" charset="-122"/>
              </a:rPr>
              <a:t>    static int b=100;</a:t>
            </a:r>
          </a:p>
          <a:p>
            <a:pPr algn="l" defTabSz="444500">
              <a:spcBef>
                <a:spcPct val="50000"/>
              </a:spcBef>
            </a:pPr>
            <a:r>
              <a:rPr lang="zh-CN" altLang="en-US" b="1" dirty="0">
                <a:latin typeface="Arial" panose="020B0604020202020204" pitchFamily="34" charset="0"/>
                <a:ea typeface="黑体" panose="02010609060101010101" pitchFamily="2" charset="-122"/>
              </a:rPr>
              <a:t>    public void f1()    {System.out.println("我是子类的f1方法");}</a:t>
            </a:r>
          </a:p>
          <a:p>
            <a:pPr algn="l" defTabSz="444500">
              <a:spcBef>
                <a:spcPct val="50000"/>
              </a:spcBef>
            </a:pPr>
            <a:r>
              <a:rPr lang="zh-CN" altLang="en-US" b="1" dirty="0">
                <a:latin typeface="Arial" panose="020B0604020202020204" pitchFamily="34" charset="0"/>
                <a:ea typeface="黑体" panose="02010609060101010101" pitchFamily="2" charset="-122"/>
              </a:rPr>
              <a:t>    public void f2()    {System.out.println("我是子类的f2方法");}</a:t>
            </a:r>
          </a:p>
          <a:p>
            <a:pPr algn="l" defTabSz="444500">
              <a:spcBef>
                <a:spcPct val="50000"/>
              </a:spcBef>
            </a:pPr>
            <a:r>
              <a:rPr lang="zh-CN" altLang="en-US" b="1" dirty="0">
                <a:latin typeface="Arial" panose="020B0604020202020204" pitchFamily="34" charset="0"/>
                <a:ea typeface="黑体" panose="02010609060101010101" pitchFamily="2" charset="-122"/>
              </a:rPr>
              <a:t>}</a:t>
            </a:r>
          </a:p>
        </p:txBody>
      </p:sp>
      <p:sp>
        <p:nvSpPr>
          <p:cNvPr id="99341" name="矩形 99340"/>
          <p:cNvSpPr/>
          <p:nvPr/>
        </p:nvSpPr>
        <p:spPr>
          <a:xfrm>
            <a:off x="4768215" y="1823085"/>
            <a:ext cx="2879725" cy="723265"/>
          </a:xfrm>
          <a:prstGeom prst="rect">
            <a:avLst/>
          </a:prstGeom>
          <a:noFill/>
          <a:ln w="19050" cap="flat" cmpd="sng">
            <a:solidFill>
              <a:srgbClr val="FF0000"/>
            </a:solidFill>
            <a:prstDash val="solid"/>
            <a:miter/>
            <a:headEnd type="none" w="med" len="med"/>
            <a:tailEnd type="none" w="med" len="med"/>
          </a:ln>
          <a:extLst>
            <a:ext uri="{909E8E84-426E-40DD-AFC4-6F175D3DCCD1}">
              <a14:hiddenFill xmlns:a14="http://schemas.microsoft.com/office/drawing/2010/main">
                <a:solidFill>
                  <a:srgbClr val="FF0000"/>
                </a:solidFill>
              </a14:hiddenFill>
            </a:ext>
          </a:extLst>
        </p:spPr>
        <p:txBody>
          <a:bodyPr/>
          <a:lstStyle/>
          <a:p>
            <a:endParaRPr lang="zh-CN" altLang="en-US"/>
          </a:p>
        </p:txBody>
      </p:sp>
      <p:sp>
        <p:nvSpPr>
          <p:cNvPr id="4" name="文本框 3"/>
          <p:cNvSpPr txBox="1"/>
          <p:nvPr/>
        </p:nvSpPr>
        <p:spPr>
          <a:xfrm>
            <a:off x="4652645" y="3850640"/>
            <a:ext cx="4015740" cy="1568450"/>
          </a:xfrm>
          <a:prstGeom prst="rect">
            <a:avLst/>
          </a:prstGeom>
          <a:noFill/>
        </p:spPr>
        <p:txBody>
          <a:bodyPr wrap="square" rtlCol="0" anchor="t">
            <a:spAutoFit/>
          </a:bodyPr>
          <a:lstStyle/>
          <a:p>
            <a:pPr algn="l"/>
            <a:r>
              <a:rPr lang="zh-CN" altLang="en-US" sz="2400">
                <a:solidFill>
                  <a:schemeClr val="tx1"/>
                </a:solidFill>
                <a:effectLst>
                  <a:outerShdw blurRad="38100" dist="19050" dir="2700000" algn="tl" rotWithShape="0">
                    <a:schemeClr val="dk1">
                      <a:alpha val="40000"/>
                    </a:schemeClr>
                  </a:outerShdw>
                </a:effectLst>
                <a:sym typeface="+mn-ea"/>
              </a:rPr>
              <a:t>Java引用变量有两个类型：</a:t>
            </a:r>
            <a:r>
              <a:rPr lang="zh-CN" altLang="en-US" sz="2400">
                <a:gradFill>
                  <a:gsLst>
                    <a:gs pos="0">
                      <a:srgbClr val="FE4444"/>
                    </a:gs>
                    <a:gs pos="100000">
                      <a:srgbClr val="832B2B"/>
                    </a:gs>
                  </a:gsLst>
                  <a:lin scaled="0"/>
                </a:gradFill>
                <a:effectLst>
                  <a:outerShdw blurRad="38100" dist="19050" dir="2700000" algn="tl" rotWithShape="0">
                    <a:schemeClr val="dk1">
                      <a:alpha val="40000"/>
                    </a:schemeClr>
                  </a:outerShdw>
                </a:effectLst>
                <a:sym typeface="+mn-ea"/>
              </a:rPr>
              <a:t>编译时就会出错，编译时按照父类对象编译，没有父类里没有</a:t>
            </a:r>
            <a:r>
              <a:rPr lang="en-US" altLang="zh-CN" sz="2400">
                <a:gradFill>
                  <a:gsLst>
                    <a:gs pos="0">
                      <a:srgbClr val="FE4444"/>
                    </a:gs>
                    <a:gs pos="100000">
                      <a:srgbClr val="832B2B"/>
                    </a:gs>
                  </a:gsLst>
                  <a:lin scaled="0"/>
                </a:gradFill>
                <a:effectLst>
                  <a:outerShdw blurRad="38100" dist="19050" dir="2700000" algn="tl" rotWithShape="0">
                    <a:schemeClr val="dk1">
                      <a:alpha val="40000"/>
                    </a:schemeClr>
                  </a:outerShdw>
                </a:effectLst>
                <a:sym typeface="+mn-ea"/>
              </a:rPr>
              <a:t>f2</a:t>
            </a:r>
            <a:r>
              <a:rPr lang="zh-CN" altLang="en-US" sz="2400">
                <a:gradFill>
                  <a:gsLst>
                    <a:gs pos="0">
                      <a:srgbClr val="FE4444"/>
                    </a:gs>
                    <a:gs pos="100000">
                      <a:srgbClr val="832B2B"/>
                    </a:gs>
                  </a:gsLst>
                  <a:lin scaled="0"/>
                </a:gradFill>
                <a:effectLst>
                  <a:outerShdw blurRad="38100" dist="19050" dir="2700000" algn="tl" rotWithShape="0">
                    <a:schemeClr val="dk1">
                      <a:alpha val="40000"/>
                    </a:schemeClr>
                  </a:outerShdw>
                </a:effectLst>
                <a:sym typeface="+mn-ea"/>
              </a:rPr>
              <a:t>方法。</a:t>
            </a:r>
          </a:p>
        </p:txBody>
      </p:sp>
    </p:spTree>
    <p:extLst>
      <p:ext uri="{BB962C8B-B14F-4D97-AF65-F5344CB8AC3E}">
        <p14:creationId xmlns:p14="http://schemas.microsoft.com/office/powerpoint/2010/main" val="155396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0"/>
                                  </p:stCondLst>
                                  <p:childTnLst>
                                    <p:set>
                                      <p:cBhvr>
                                        <p:cTn id="6" dur="1" fill="hold">
                                          <p:stCondLst>
                                            <p:cond delay="0"/>
                                          </p:stCondLst>
                                        </p:cTn>
                                        <p:tgtEl>
                                          <p:spTgt spid="99341"/>
                                        </p:tgtEl>
                                        <p:attrNameLst>
                                          <p:attrName>style.visibility</p:attrName>
                                        </p:attrNameLst>
                                      </p:cBhvr>
                                      <p:to>
                                        <p:strVal val="visible"/>
                                      </p:to>
                                    </p:set>
                                    <p:animEffect transition="in" filter="barn(inHorizontal)">
                                      <p:cBhvr>
                                        <p:cTn id="7" dur="500"/>
                                        <p:tgtEl>
                                          <p:spTgt spid="9934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思考结果</a:t>
            </a:r>
            <a:endParaRPr lang="en-US" altLang="zh-CN" b="1" dirty="0"/>
          </a:p>
        </p:txBody>
      </p:sp>
      <p:sp>
        <p:nvSpPr>
          <p:cNvPr id="488450" name="圆角矩形 488449"/>
          <p:cNvSpPr/>
          <p:nvPr/>
        </p:nvSpPr>
        <p:spPr>
          <a:xfrm>
            <a:off x="0" y="898525"/>
            <a:ext cx="4387850" cy="2412233"/>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A{</a:t>
            </a:r>
          </a:p>
          <a:p>
            <a:pPr algn="l" defTabSz="444500">
              <a:spcBef>
                <a:spcPct val="50000"/>
              </a:spcBef>
            </a:pPr>
            <a:r>
              <a:rPr lang="zh-CN" altLang="en-US" b="1" dirty="0">
                <a:latin typeface="Arial" panose="020B0604020202020204" pitchFamily="34" charset="0"/>
                <a:ea typeface="黑体" panose="02010609060101010101" pitchFamily="2" charset="-122"/>
              </a:rPr>
              <a:t>    int a=10;</a:t>
            </a:r>
          </a:p>
          <a:p>
            <a:pPr algn="l" defTabSz="444500">
              <a:spcBef>
                <a:spcPct val="50000"/>
              </a:spcBef>
            </a:pPr>
            <a:r>
              <a:rPr lang="zh-CN" altLang="en-US" b="1" dirty="0">
                <a:latin typeface="Arial" panose="020B0604020202020204" pitchFamily="34" charset="0"/>
                <a:ea typeface="黑体" panose="02010609060101010101" pitchFamily="2" charset="-122"/>
              </a:rPr>
              <a:t>    static int b=10;</a:t>
            </a:r>
          </a:p>
          <a:p>
            <a:pPr algn="l" defTabSz="444500">
              <a:spcBef>
                <a:spcPct val="50000"/>
              </a:spcBef>
            </a:pPr>
            <a:r>
              <a:rPr lang="zh-CN" altLang="en-US" b="1" dirty="0">
                <a:latin typeface="Arial" panose="020B0604020202020204" pitchFamily="34" charset="0"/>
                <a:ea typeface="黑体" panose="02010609060101010101" pitchFamily="2" charset="-122"/>
              </a:rPr>
              <a:t>public void f1(){System.out.println(</a:t>
            </a:r>
            <a:r>
              <a:rPr lang="zh-CN" altLang="en-US" b="1" dirty="0">
                <a:ea typeface="黑体" panose="02010609060101010101" pitchFamily="2" charset="-122"/>
                <a:sym typeface="+mn-ea"/>
              </a:rPr>
              <a:t>"我是父类的f1方法");</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a:t>
            </a:r>
          </a:p>
        </p:txBody>
      </p:sp>
      <p:sp>
        <p:nvSpPr>
          <p:cNvPr id="6" name="圆角矩形 5"/>
          <p:cNvSpPr/>
          <p:nvPr/>
        </p:nvSpPr>
        <p:spPr>
          <a:xfrm>
            <a:off x="4387850" y="898525"/>
            <a:ext cx="4755515" cy="2571399"/>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public class </a:t>
            </a:r>
            <a:r>
              <a:rPr lang="en-US" altLang="zh-CN" b="1" dirty="0">
                <a:latin typeface="Arial" panose="020B0604020202020204" pitchFamily="34" charset="0"/>
                <a:ea typeface="黑体" panose="02010609060101010101" pitchFamily="2" charset="-122"/>
              </a:rPr>
              <a:t>TEST</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    public static void main(String[] args){</a:t>
            </a:r>
          </a:p>
          <a:p>
            <a:pPr algn="l" defTabSz="444500">
              <a:spcBef>
                <a:spcPct val="50000"/>
              </a:spcBef>
            </a:pPr>
            <a:r>
              <a:rPr lang="zh-CN" altLang="en-US" b="1" dirty="0">
                <a:latin typeface="Arial" panose="020B0604020202020204" pitchFamily="34" charset="0"/>
                <a:ea typeface="黑体" panose="02010609060101010101" pitchFamily="2" charset="-122"/>
              </a:rPr>
              <a:t>         A B1 = new B(); </a:t>
            </a:r>
          </a:p>
          <a:p>
            <a:pPr algn="l" defTabSz="444500">
              <a:spcBef>
                <a:spcPct val="50000"/>
              </a:spcBef>
            </a:pPr>
            <a:r>
              <a:rPr lang="zh-CN" altLang="en-US" b="1" dirty="0">
                <a:latin typeface="Arial" panose="020B0604020202020204" pitchFamily="34" charset="0"/>
                <a:ea typeface="黑体" panose="02010609060101010101" pitchFamily="2" charset="-122"/>
              </a:rPr>
              <a:t>       System.out.println(B1.a);</a:t>
            </a:r>
          </a:p>
          <a:p>
            <a:pPr algn="l" defTabSz="444500">
              <a:spcBef>
                <a:spcPct val="50000"/>
              </a:spcBef>
            </a:pP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a:t>
            </a:r>
            <a:endParaRPr lang="en-US" altLang="zh-CN" b="1">
              <a:latin typeface="Arial" panose="020B0604020202020204" pitchFamily="34" charset="0"/>
              <a:ea typeface="宋体" panose="02010600030101010101" pitchFamily="2" charset="-122"/>
            </a:endParaRPr>
          </a:p>
        </p:txBody>
      </p:sp>
      <p:sp>
        <p:nvSpPr>
          <p:cNvPr id="2" name="圆角矩形 1"/>
          <p:cNvSpPr/>
          <p:nvPr/>
        </p:nvSpPr>
        <p:spPr>
          <a:xfrm>
            <a:off x="0" y="3100070"/>
            <a:ext cx="4387850" cy="3743672"/>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B extends A{</a:t>
            </a:r>
          </a:p>
          <a:p>
            <a:pPr algn="l" defTabSz="444500">
              <a:spcBef>
                <a:spcPct val="50000"/>
              </a:spcBef>
            </a:pPr>
            <a:r>
              <a:rPr lang="zh-CN" altLang="en-US" b="1" dirty="0">
                <a:latin typeface="Arial" panose="020B0604020202020204" pitchFamily="34" charset="0"/>
                <a:ea typeface="黑体" panose="02010609060101010101" pitchFamily="2" charset="-122"/>
              </a:rPr>
              <a:t>    int a=100;</a:t>
            </a:r>
          </a:p>
          <a:p>
            <a:pPr algn="l" defTabSz="444500">
              <a:spcBef>
                <a:spcPct val="50000"/>
              </a:spcBef>
            </a:pPr>
            <a:r>
              <a:rPr lang="zh-CN" altLang="en-US" b="1" dirty="0">
                <a:latin typeface="Arial" panose="020B0604020202020204" pitchFamily="34" charset="0"/>
                <a:ea typeface="黑体" panose="02010609060101010101" pitchFamily="2" charset="-122"/>
              </a:rPr>
              <a:t>    static int b=100;</a:t>
            </a:r>
          </a:p>
          <a:p>
            <a:pPr algn="l" defTabSz="444500">
              <a:spcBef>
                <a:spcPct val="50000"/>
              </a:spcBef>
            </a:pPr>
            <a:r>
              <a:rPr lang="zh-CN" altLang="en-US" b="1" dirty="0">
                <a:latin typeface="Arial" panose="020B0604020202020204" pitchFamily="34" charset="0"/>
                <a:ea typeface="黑体" panose="02010609060101010101" pitchFamily="2" charset="-122"/>
              </a:rPr>
              <a:t>    public void f1()    {System.out.println("我是子类的f1方法");}</a:t>
            </a:r>
          </a:p>
          <a:p>
            <a:pPr algn="l" defTabSz="444500">
              <a:spcBef>
                <a:spcPct val="50000"/>
              </a:spcBef>
            </a:pPr>
            <a:r>
              <a:rPr lang="zh-CN" altLang="en-US" b="1" dirty="0">
                <a:latin typeface="Arial" panose="020B0604020202020204" pitchFamily="34" charset="0"/>
                <a:ea typeface="黑体" panose="02010609060101010101" pitchFamily="2" charset="-122"/>
              </a:rPr>
              <a:t>    public void f2()    {System.out.println("我是子类的f2方法");}</a:t>
            </a:r>
          </a:p>
          <a:p>
            <a:pPr algn="l" defTabSz="444500">
              <a:spcBef>
                <a:spcPct val="50000"/>
              </a:spcBef>
            </a:pPr>
            <a:r>
              <a:rPr lang="zh-CN" altLang="en-US" b="1" dirty="0">
                <a:latin typeface="Arial" panose="020B0604020202020204" pitchFamily="34" charset="0"/>
                <a:ea typeface="黑体" panose="02010609060101010101" pitchFamily="2" charset="-122"/>
              </a:rPr>
              <a:t>}</a:t>
            </a:r>
          </a:p>
        </p:txBody>
      </p:sp>
      <p:sp>
        <p:nvSpPr>
          <p:cNvPr id="99341" name="矩形 99340"/>
          <p:cNvSpPr/>
          <p:nvPr/>
        </p:nvSpPr>
        <p:spPr>
          <a:xfrm>
            <a:off x="4768215" y="1823085"/>
            <a:ext cx="2879725" cy="723265"/>
          </a:xfrm>
          <a:prstGeom prst="rect">
            <a:avLst/>
          </a:prstGeom>
          <a:noFill/>
          <a:ln w="19050" cap="flat" cmpd="sng">
            <a:solidFill>
              <a:srgbClr val="FF0000"/>
            </a:solidFill>
            <a:prstDash val="solid"/>
            <a:miter/>
            <a:headEnd type="none" w="med" len="med"/>
            <a:tailEnd type="none" w="med" len="med"/>
          </a:ln>
          <a:extLst>
            <a:ext uri="{909E8E84-426E-40DD-AFC4-6F175D3DCCD1}">
              <a14:hiddenFill xmlns:a14="http://schemas.microsoft.com/office/drawing/2010/main">
                <a:solidFill>
                  <a:srgbClr val="FF0000"/>
                </a:solidFill>
              </a14:hiddenFill>
            </a:ext>
          </a:extLst>
        </p:spPr>
        <p:txBody>
          <a:bodyPr/>
          <a:lstStyle/>
          <a:p>
            <a:endParaRPr lang="zh-CN" altLang="en-US"/>
          </a:p>
        </p:txBody>
      </p:sp>
      <p:sp>
        <p:nvSpPr>
          <p:cNvPr id="4" name="文本框 3"/>
          <p:cNvSpPr txBox="1"/>
          <p:nvPr/>
        </p:nvSpPr>
        <p:spPr>
          <a:xfrm>
            <a:off x="4652645" y="3850640"/>
            <a:ext cx="4015740" cy="829945"/>
          </a:xfrm>
          <a:prstGeom prst="rect">
            <a:avLst/>
          </a:prstGeom>
          <a:noFill/>
        </p:spPr>
        <p:txBody>
          <a:bodyPr wrap="square" rtlCol="0" anchor="t">
            <a:spAutoFit/>
          </a:bodyPr>
          <a:lstStyle/>
          <a:p>
            <a:pPr algn="l"/>
            <a:r>
              <a:rPr sz="2400">
                <a:effectLst>
                  <a:outerShdw blurRad="38100" dist="19050" dir="2700000" algn="tl" rotWithShape="0">
                    <a:schemeClr val="dk1">
                      <a:alpha val="40000"/>
                    </a:schemeClr>
                  </a:outerShdw>
                </a:effectLst>
                <a:sym typeface="+mn-ea"/>
              </a:rPr>
              <a:t>与方法不同的是，对象的</a:t>
            </a:r>
            <a:r>
              <a:rPr sz="2400">
                <a:solidFill>
                  <a:srgbClr val="FF0000"/>
                </a:solidFill>
                <a:effectLst>
                  <a:outerShdw blurRad="38100" dist="19050" dir="2700000" algn="tl" rotWithShape="0">
                    <a:schemeClr val="dk1">
                      <a:alpha val="40000"/>
                    </a:schemeClr>
                  </a:outerShdw>
                </a:effectLst>
                <a:sym typeface="+mn-ea"/>
              </a:rPr>
              <a:t>实例变量并不具备多态性</a:t>
            </a:r>
            <a:r>
              <a:rPr sz="2400">
                <a:effectLst>
                  <a:outerShdw blurRad="38100" dist="19050" dir="2700000" algn="tl" rotWithShape="0">
                    <a:schemeClr val="dk1">
                      <a:alpha val="40000"/>
                    </a:schemeClr>
                  </a:outerShdw>
                </a:effectLst>
                <a:sym typeface="+mn-ea"/>
              </a:rPr>
              <a:t>。</a:t>
            </a:r>
          </a:p>
        </p:txBody>
      </p:sp>
    </p:spTree>
    <p:extLst>
      <p:ext uri="{BB962C8B-B14F-4D97-AF65-F5344CB8AC3E}">
        <p14:creationId xmlns:p14="http://schemas.microsoft.com/office/powerpoint/2010/main" val="3203617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0"/>
                                  </p:stCondLst>
                                  <p:childTnLst>
                                    <p:set>
                                      <p:cBhvr>
                                        <p:cTn id="6" dur="1" fill="hold">
                                          <p:stCondLst>
                                            <p:cond delay="0"/>
                                          </p:stCondLst>
                                        </p:cTn>
                                        <p:tgtEl>
                                          <p:spTgt spid="99341"/>
                                        </p:tgtEl>
                                        <p:attrNameLst>
                                          <p:attrName>style.visibility</p:attrName>
                                        </p:attrNameLst>
                                      </p:cBhvr>
                                      <p:to>
                                        <p:strVal val="visible"/>
                                      </p:to>
                                    </p:set>
                                    <p:animEffect transition="in" filter="barn(inHorizontal)">
                                      <p:cBhvr>
                                        <p:cTn id="7" dur="500"/>
                                        <p:tgtEl>
                                          <p:spTgt spid="9934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思考结果</a:t>
            </a:r>
            <a:endParaRPr lang="en-US" altLang="zh-CN" b="1" dirty="0"/>
          </a:p>
        </p:txBody>
      </p:sp>
      <p:sp>
        <p:nvSpPr>
          <p:cNvPr id="488450" name="圆角矩形 488449"/>
          <p:cNvSpPr/>
          <p:nvPr/>
        </p:nvSpPr>
        <p:spPr>
          <a:xfrm>
            <a:off x="0" y="898525"/>
            <a:ext cx="4387850" cy="2412233"/>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A{</a:t>
            </a:r>
          </a:p>
          <a:p>
            <a:pPr algn="l" defTabSz="444500">
              <a:spcBef>
                <a:spcPct val="50000"/>
              </a:spcBef>
            </a:pPr>
            <a:r>
              <a:rPr lang="zh-CN" altLang="en-US" b="1" dirty="0">
                <a:latin typeface="Arial" panose="020B0604020202020204" pitchFamily="34" charset="0"/>
                <a:ea typeface="黑体" panose="02010609060101010101" pitchFamily="2" charset="-122"/>
              </a:rPr>
              <a:t>    int a=10;</a:t>
            </a:r>
          </a:p>
          <a:p>
            <a:pPr algn="l" defTabSz="444500">
              <a:spcBef>
                <a:spcPct val="50000"/>
              </a:spcBef>
            </a:pPr>
            <a:r>
              <a:rPr lang="zh-CN" altLang="en-US" b="1" dirty="0">
                <a:latin typeface="Arial" panose="020B0604020202020204" pitchFamily="34" charset="0"/>
                <a:ea typeface="黑体" panose="02010609060101010101" pitchFamily="2" charset="-122"/>
              </a:rPr>
              <a:t>    static int b=10;</a:t>
            </a:r>
          </a:p>
          <a:p>
            <a:pPr algn="l" defTabSz="444500">
              <a:spcBef>
                <a:spcPct val="50000"/>
              </a:spcBef>
            </a:pPr>
            <a:r>
              <a:rPr lang="zh-CN" altLang="en-US" b="1" dirty="0">
                <a:latin typeface="Arial" panose="020B0604020202020204" pitchFamily="34" charset="0"/>
                <a:ea typeface="黑体" panose="02010609060101010101" pitchFamily="2" charset="-122"/>
              </a:rPr>
              <a:t>public void f1(){System.out.println(</a:t>
            </a:r>
            <a:r>
              <a:rPr lang="zh-CN" altLang="en-US" b="1" dirty="0">
                <a:ea typeface="黑体" panose="02010609060101010101" pitchFamily="2" charset="-122"/>
                <a:sym typeface="+mn-ea"/>
              </a:rPr>
              <a:t>"我是父类的f1方法");</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a:t>
            </a:r>
          </a:p>
        </p:txBody>
      </p:sp>
      <p:sp>
        <p:nvSpPr>
          <p:cNvPr id="6" name="圆角矩形 5"/>
          <p:cNvSpPr/>
          <p:nvPr/>
        </p:nvSpPr>
        <p:spPr>
          <a:xfrm>
            <a:off x="4387850" y="898525"/>
            <a:ext cx="4755515" cy="2571399"/>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public class </a:t>
            </a:r>
            <a:r>
              <a:rPr lang="en-US" altLang="zh-CN" b="1" dirty="0">
                <a:latin typeface="Arial" panose="020B0604020202020204" pitchFamily="34" charset="0"/>
                <a:ea typeface="黑体" panose="02010609060101010101" pitchFamily="2" charset="-122"/>
              </a:rPr>
              <a:t>TEST</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    public static void main(String[] args){</a:t>
            </a:r>
          </a:p>
          <a:p>
            <a:pPr algn="l" defTabSz="444500">
              <a:spcBef>
                <a:spcPct val="50000"/>
              </a:spcBef>
            </a:pPr>
            <a:r>
              <a:rPr lang="zh-CN" altLang="en-US" b="1" dirty="0">
                <a:latin typeface="Arial" panose="020B0604020202020204" pitchFamily="34" charset="0"/>
                <a:ea typeface="黑体" panose="02010609060101010101" pitchFamily="2" charset="-122"/>
              </a:rPr>
              <a:t>         A B1 = new B(); </a:t>
            </a:r>
          </a:p>
          <a:p>
            <a:pPr algn="l" defTabSz="444500">
              <a:spcBef>
                <a:spcPct val="50000"/>
              </a:spcBef>
            </a:pPr>
            <a:r>
              <a:rPr lang="zh-CN" altLang="en-US" b="1" dirty="0">
                <a:latin typeface="Arial" panose="020B0604020202020204" pitchFamily="34" charset="0"/>
                <a:ea typeface="黑体" panose="02010609060101010101" pitchFamily="2" charset="-122"/>
              </a:rPr>
              <a:t>       System.out.println(B1.</a:t>
            </a:r>
            <a:r>
              <a:rPr lang="en-US" altLang="zh-CN" b="1" dirty="0">
                <a:latin typeface="Arial" panose="020B0604020202020204" pitchFamily="34" charset="0"/>
                <a:ea typeface="黑体" panose="02010609060101010101" pitchFamily="2" charset="-122"/>
              </a:rPr>
              <a:t>b</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a:t>
            </a:r>
            <a:endParaRPr lang="en-US" altLang="zh-CN" b="1">
              <a:latin typeface="Arial" panose="020B0604020202020204" pitchFamily="34" charset="0"/>
              <a:ea typeface="宋体" panose="02010600030101010101" pitchFamily="2" charset="-122"/>
            </a:endParaRPr>
          </a:p>
        </p:txBody>
      </p:sp>
      <p:sp>
        <p:nvSpPr>
          <p:cNvPr id="2" name="圆角矩形 1"/>
          <p:cNvSpPr/>
          <p:nvPr/>
        </p:nvSpPr>
        <p:spPr>
          <a:xfrm>
            <a:off x="0" y="3100070"/>
            <a:ext cx="4387850" cy="3743672"/>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B extends A{</a:t>
            </a:r>
          </a:p>
          <a:p>
            <a:pPr algn="l" defTabSz="444500">
              <a:spcBef>
                <a:spcPct val="50000"/>
              </a:spcBef>
            </a:pPr>
            <a:r>
              <a:rPr lang="zh-CN" altLang="en-US" b="1" dirty="0">
                <a:latin typeface="Arial" panose="020B0604020202020204" pitchFamily="34" charset="0"/>
                <a:ea typeface="黑体" panose="02010609060101010101" pitchFamily="2" charset="-122"/>
              </a:rPr>
              <a:t>    int a=100;</a:t>
            </a:r>
          </a:p>
          <a:p>
            <a:pPr algn="l" defTabSz="444500">
              <a:spcBef>
                <a:spcPct val="50000"/>
              </a:spcBef>
            </a:pPr>
            <a:r>
              <a:rPr lang="zh-CN" altLang="en-US" b="1" dirty="0">
                <a:latin typeface="Arial" panose="020B0604020202020204" pitchFamily="34" charset="0"/>
                <a:ea typeface="黑体" panose="02010609060101010101" pitchFamily="2" charset="-122"/>
              </a:rPr>
              <a:t>    static int b=100;</a:t>
            </a:r>
          </a:p>
          <a:p>
            <a:pPr algn="l" defTabSz="444500">
              <a:spcBef>
                <a:spcPct val="50000"/>
              </a:spcBef>
            </a:pPr>
            <a:r>
              <a:rPr lang="zh-CN" altLang="en-US" b="1" dirty="0">
                <a:latin typeface="Arial" panose="020B0604020202020204" pitchFamily="34" charset="0"/>
                <a:ea typeface="黑体" panose="02010609060101010101" pitchFamily="2" charset="-122"/>
              </a:rPr>
              <a:t>    public void f1()    {System.out.println("我是子类的f1方法");}</a:t>
            </a:r>
          </a:p>
          <a:p>
            <a:pPr algn="l" defTabSz="444500">
              <a:spcBef>
                <a:spcPct val="50000"/>
              </a:spcBef>
            </a:pPr>
            <a:r>
              <a:rPr lang="zh-CN" altLang="en-US" b="1" dirty="0">
                <a:latin typeface="Arial" panose="020B0604020202020204" pitchFamily="34" charset="0"/>
                <a:ea typeface="黑体" panose="02010609060101010101" pitchFamily="2" charset="-122"/>
              </a:rPr>
              <a:t>    public void f2()    {System.out.println("我是子类的f2方法");}</a:t>
            </a:r>
          </a:p>
          <a:p>
            <a:pPr algn="l" defTabSz="444500">
              <a:spcBef>
                <a:spcPct val="50000"/>
              </a:spcBef>
            </a:pPr>
            <a:r>
              <a:rPr lang="zh-CN" altLang="en-US" b="1" dirty="0">
                <a:latin typeface="Arial" panose="020B0604020202020204" pitchFamily="34" charset="0"/>
                <a:ea typeface="黑体" panose="02010609060101010101" pitchFamily="2" charset="-122"/>
              </a:rPr>
              <a:t>}</a:t>
            </a:r>
          </a:p>
        </p:txBody>
      </p:sp>
      <p:sp>
        <p:nvSpPr>
          <p:cNvPr id="99341" name="矩形 99340"/>
          <p:cNvSpPr/>
          <p:nvPr/>
        </p:nvSpPr>
        <p:spPr>
          <a:xfrm>
            <a:off x="4768215" y="1823085"/>
            <a:ext cx="2879725" cy="723265"/>
          </a:xfrm>
          <a:prstGeom prst="rect">
            <a:avLst/>
          </a:prstGeom>
          <a:noFill/>
          <a:ln w="19050" cap="flat" cmpd="sng">
            <a:solidFill>
              <a:srgbClr val="FF0000"/>
            </a:solidFill>
            <a:prstDash val="solid"/>
            <a:miter/>
            <a:headEnd type="none" w="med" len="med"/>
            <a:tailEnd type="none" w="med" len="med"/>
          </a:ln>
          <a:extLst>
            <a:ext uri="{909E8E84-426E-40DD-AFC4-6F175D3DCCD1}">
              <a14:hiddenFill xmlns:a14="http://schemas.microsoft.com/office/drawing/2010/main">
                <a:solidFill>
                  <a:srgbClr val="FF0000"/>
                </a:solidFill>
              </a14:hiddenFill>
            </a:ext>
          </a:extLst>
        </p:spPr>
        <p:txBody>
          <a:bodyPr/>
          <a:lstStyle/>
          <a:p>
            <a:endParaRPr lang="zh-CN" altLang="en-US"/>
          </a:p>
        </p:txBody>
      </p:sp>
      <p:sp>
        <p:nvSpPr>
          <p:cNvPr id="4" name="文本框 3"/>
          <p:cNvSpPr txBox="1"/>
          <p:nvPr/>
        </p:nvSpPr>
        <p:spPr>
          <a:xfrm>
            <a:off x="4652645" y="3850640"/>
            <a:ext cx="4015740" cy="1198880"/>
          </a:xfrm>
          <a:prstGeom prst="rect">
            <a:avLst/>
          </a:prstGeom>
          <a:noFill/>
        </p:spPr>
        <p:txBody>
          <a:bodyPr wrap="square" rtlCol="0" anchor="t">
            <a:spAutoFit/>
          </a:bodyPr>
          <a:lstStyle/>
          <a:p>
            <a:pPr algn="l"/>
            <a:r>
              <a:rPr sz="2400">
                <a:effectLst>
                  <a:outerShdw blurRad="38100" dist="19050" dir="2700000" algn="tl" rotWithShape="0">
                    <a:schemeClr val="dk1">
                      <a:alpha val="40000"/>
                    </a:schemeClr>
                  </a:outerShdw>
                </a:effectLst>
                <a:sym typeface="+mn-ea"/>
              </a:rPr>
              <a:t>与方法不同的是，</a:t>
            </a:r>
            <a:r>
              <a:rPr lang="zh-CN" sz="2400">
                <a:effectLst>
                  <a:outerShdw blurRad="38100" dist="19050" dir="2700000" algn="tl" rotWithShape="0">
                    <a:schemeClr val="dk1">
                      <a:alpha val="40000"/>
                    </a:schemeClr>
                  </a:outerShdw>
                </a:effectLst>
                <a:sym typeface="+mn-ea"/>
              </a:rPr>
              <a:t>类的静态</a:t>
            </a:r>
            <a:r>
              <a:rPr sz="2400">
                <a:solidFill>
                  <a:srgbClr val="FF0000"/>
                </a:solidFill>
                <a:effectLst>
                  <a:outerShdw blurRad="38100" dist="19050" dir="2700000" algn="tl" rotWithShape="0">
                    <a:schemeClr val="dk1">
                      <a:alpha val="40000"/>
                    </a:schemeClr>
                  </a:outerShdw>
                </a:effectLst>
                <a:sym typeface="+mn-ea"/>
              </a:rPr>
              <a:t>变量</a:t>
            </a:r>
            <a:r>
              <a:rPr lang="zh-CN" sz="2400">
                <a:solidFill>
                  <a:srgbClr val="FF0000"/>
                </a:solidFill>
                <a:effectLst>
                  <a:outerShdw blurRad="38100" dist="19050" dir="2700000" algn="tl" rotWithShape="0">
                    <a:schemeClr val="dk1">
                      <a:alpha val="40000"/>
                    </a:schemeClr>
                  </a:outerShdw>
                </a:effectLst>
                <a:sym typeface="+mn-ea"/>
              </a:rPr>
              <a:t>和静态方法</a:t>
            </a:r>
            <a:r>
              <a:rPr sz="2400">
                <a:solidFill>
                  <a:srgbClr val="FF0000"/>
                </a:solidFill>
                <a:effectLst>
                  <a:outerShdw blurRad="38100" dist="19050" dir="2700000" algn="tl" rotWithShape="0">
                    <a:schemeClr val="dk1">
                      <a:alpha val="40000"/>
                    </a:schemeClr>
                  </a:outerShdw>
                </a:effectLst>
                <a:sym typeface="+mn-ea"/>
              </a:rPr>
              <a:t>并不具备多态性</a:t>
            </a:r>
            <a:r>
              <a:rPr sz="2400">
                <a:effectLst>
                  <a:outerShdw blurRad="38100" dist="19050" dir="2700000" algn="tl" rotWithShape="0">
                    <a:schemeClr val="dk1">
                      <a:alpha val="40000"/>
                    </a:schemeClr>
                  </a:outerShdw>
                </a:effectLst>
                <a:sym typeface="+mn-ea"/>
              </a:rPr>
              <a:t>。</a:t>
            </a:r>
          </a:p>
        </p:txBody>
      </p:sp>
    </p:spTree>
    <p:extLst>
      <p:ext uri="{BB962C8B-B14F-4D97-AF65-F5344CB8AC3E}">
        <p14:creationId xmlns:p14="http://schemas.microsoft.com/office/powerpoint/2010/main" val="272163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0"/>
                                  </p:stCondLst>
                                  <p:childTnLst>
                                    <p:set>
                                      <p:cBhvr>
                                        <p:cTn id="6" dur="1" fill="hold">
                                          <p:stCondLst>
                                            <p:cond delay="0"/>
                                          </p:stCondLst>
                                        </p:cTn>
                                        <p:tgtEl>
                                          <p:spTgt spid="99341"/>
                                        </p:tgtEl>
                                        <p:attrNameLst>
                                          <p:attrName>style.visibility</p:attrName>
                                        </p:attrNameLst>
                                      </p:cBhvr>
                                      <p:to>
                                        <p:strVal val="visible"/>
                                      </p:to>
                                    </p:set>
                                    <p:animEffect transition="in" filter="barn(inHorizontal)">
                                      <p:cBhvr>
                                        <p:cTn id="7" dur="500"/>
                                        <p:tgtEl>
                                          <p:spTgt spid="9934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思考结果</a:t>
            </a:r>
            <a:endParaRPr lang="en-US" altLang="zh-CN" b="1" dirty="0"/>
          </a:p>
        </p:txBody>
      </p:sp>
      <p:sp>
        <p:nvSpPr>
          <p:cNvPr id="488450" name="圆角矩形 488449"/>
          <p:cNvSpPr/>
          <p:nvPr/>
        </p:nvSpPr>
        <p:spPr>
          <a:xfrm>
            <a:off x="0" y="898525"/>
            <a:ext cx="4387850" cy="2412233"/>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A{</a:t>
            </a:r>
          </a:p>
          <a:p>
            <a:pPr algn="l" defTabSz="444500">
              <a:spcBef>
                <a:spcPct val="50000"/>
              </a:spcBef>
            </a:pPr>
            <a:r>
              <a:rPr lang="zh-CN" altLang="en-US" b="1" dirty="0">
                <a:latin typeface="Arial" panose="020B0604020202020204" pitchFamily="34" charset="0"/>
                <a:ea typeface="黑体" panose="02010609060101010101" pitchFamily="2" charset="-122"/>
              </a:rPr>
              <a:t>    int a=10;</a:t>
            </a:r>
          </a:p>
          <a:p>
            <a:pPr algn="l" defTabSz="444500">
              <a:spcBef>
                <a:spcPct val="50000"/>
              </a:spcBef>
            </a:pPr>
            <a:r>
              <a:rPr lang="zh-CN" altLang="en-US" b="1" dirty="0">
                <a:latin typeface="Arial" panose="020B0604020202020204" pitchFamily="34" charset="0"/>
                <a:ea typeface="黑体" panose="02010609060101010101" pitchFamily="2" charset="-122"/>
              </a:rPr>
              <a:t>    static int b=10;</a:t>
            </a:r>
          </a:p>
          <a:p>
            <a:pPr algn="l" defTabSz="444500">
              <a:spcBef>
                <a:spcPct val="50000"/>
              </a:spcBef>
            </a:pPr>
            <a:r>
              <a:rPr lang="zh-CN" altLang="en-US" b="1" dirty="0">
                <a:latin typeface="Arial" panose="020B0604020202020204" pitchFamily="34" charset="0"/>
                <a:ea typeface="黑体" panose="02010609060101010101" pitchFamily="2" charset="-122"/>
              </a:rPr>
              <a:t>public void f1(){System.out.println(</a:t>
            </a:r>
            <a:r>
              <a:rPr lang="zh-CN" altLang="en-US" b="1" dirty="0">
                <a:ea typeface="黑体" panose="02010609060101010101" pitchFamily="2" charset="-122"/>
                <a:sym typeface="+mn-ea"/>
              </a:rPr>
              <a:t>"我是父类的f1方法");</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a:t>
            </a:r>
          </a:p>
        </p:txBody>
      </p:sp>
      <p:sp>
        <p:nvSpPr>
          <p:cNvPr id="6" name="圆角矩形 5"/>
          <p:cNvSpPr/>
          <p:nvPr/>
        </p:nvSpPr>
        <p:spPr>
          <a:xfrm>
            <a:off x="4387850" y="970280"/>
            <a:ext cx="4755515" cy="3008758"/>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public class </a:t>
            </a:r>
            <a:r>
              <a:rPr lang="en-US" altLang="zh-CN" b="1" dirty="0">
                <a:latin typeface="Arial" panose="020B0604020202020204" pitchFamily="34" charset="0"/>
                <a:ea typeface="黑体" panose="02010609060101010101" pitchFamily="2" charset="-122"/>
              </a:rPr>
              <a:t>TEST</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    public static void main(String[] args){</a:t>
            </a:r>
          </a:p>
          <a:p>
            <a:pPr algn="l" defTabSz="444500">
              <a:spcBef>
                <a:spcPct val="50000"/>
              </a:spcBef>
            </a:pPr>
            <a:r>
              <a:rPr lang="zh-CN" altLang="en-US" b="1" dirty="0">
                <a:latin typeface="Arial" panose="020B0604020202020204" pitchFamily="34" charset="0"/>
                <a:ea typeface="黑体" panose="02010609060101010101" pitchFamily="2" charset="-122"/>
              </a:rPr>
              <a:t>         </a:t>
            </a:r>
            <a:r>
              <a:rPr lang="zh-CN" altLang="en-US" b="1" dirty="0">
                <a:ea typeface="黑体" panose="02010609060101010101" pitchFamily="2" charset="-122"/>
                <a:sym typeface="+mn-ea"/>
              </a:rPr>
              <a:t>  A B</a:t>
            </a:r>
            <a:r>
              <a:rPr lang="en-US" altLang="zh-CN" b="1" dirty="0">
                <a:ea typeface="黑体" panose="02010609060101010101" pitchFamily="2" charset="-122"/>
                <a:sym typeface="+mn-ea"/>
              </a:rPr>
              <a:t>1</a:t>
            </a:r>
            <a:r>
              <a:rPr lang="zh-CN" altLang="en-US" b="1" dirty="0">
                <a:ea typeface="黑体" panose="02010609060101010101" pitchFamily="2" charset="-122"/>
                <a:sym typeface="+mn-ea"/>
              </a:rPr>
              <a:t>= new </a:t>
            </a:r>
            <a:r>
              <a:rPr lang="en-US" altLang="zh-CN" b="1" dirty="0">
                <a:ea typeface="黑体" panose="02010609060101010101" pitchFamily="2" charset="-122"/>
                <a:sym typeface="+mn-ea"/>
              </a:rPr>
              <a:t>A</a:t>
            </a:r>
            <a:r>
              <a:rPr lang="zh-CN" altLang="en-US" b="1" dirty="0">
                <a:ea typeface="黑体" panose="02010609060101010101" pitchFamily="2" charset="-122"/>
                <a:sym typeface="+mn-ea"/>
              </a:rPr>
              <a:t>(); </a:t>
            </a:r>
            <a:br>
              <a:rPr lang="zh-CN" altLang="en-US" b="1" dirty="0">
                <a:ea typeface="黑体" panose="02010609060101010101" pitchFamily="2" charset="-122"/>
                <a:sym typeface="+mn-ea"/>
              </a:rPr>
            </a:br>
            <a:r>
              <a:rPr lang="zh-CN" altLang="en-US" b="1" dirty="0">
                <a:ea typeface="黑体" panose="02010609060101010101" pitchFamily="2" charset="-122"/>
                <a:sym typeface="+mn-ea"/>
              </a:rPr>
              <a:t>          </a:t>
            </a:r>
            <a:r>
              <a:rPr lang="zh-CN" altLang="en-US" b="1" dirty="0">
                <a:latin typeface="Arial" panose="020B0604020202020204" pitchFamily="34" charset="0"/>
                <a:ea typeface="黑体" panose="02010609060101010101" pitchFamily="2" charset="-122"/>
              </a:rPr>
              <a:t> A B</a:t>
            </a:r>
            <a:r>
              <a:rPr lang="en-US" altLang="zh-CN" b="1" dirty="0">
                <a:latin typeface="Arial" panose="020B0604020202020204" pitchFamily="34" charset="0"/>
                <a:ea typeface="黑体" panose="02010609060101010101" pitchFamily="2" charset="-122"/>
              </a:rPr>
              <a:t>2</a:t>
            </a:r>
            <a:r>
              <a:rPr lang="zh-CN" altLang="en-US" b="1" dirty="0">
                <a:latin typeface="Arial" panose="020B0604020202020204" pitchFamily="34" charset="0"/>
                <a:ea typeface="黑体" panose="02010609060101010101" pitchFamily="2" charset="-122"/>
              </a:rPr>
              <a:t>= new B(); </a:t>
            </a:r>
            <a:br>
              <a:rPr lang="zh-CN" altLang="en-US" b="1" dirty="0">
                <a:latin typeface="Arial" panose="020B0604020202020204" pitchFamily="34" charset="0"/>
                <a:ea typeface="黑体" panose="02010609060101010101" pitchFamily="2" charset="-122"/>
              </a:rPr>
            </a:br>
            <a:r>
              <a:rPr lang="zh-CN" altLang="en-US" b="1" dirty="0">
                <a:latin typeface="Arial" panose="020B0604020202020204" pitchFamily="34" charset="0"/>
                <a:ea typeface="黑体" panose="02010609060101010101" pitchFamily="2" charset="-122"/>
              </a:rPr>
              <a:t>           B1.f</a:t>
            </a:r>
            <a:r>
              <a:rPr lang="en-US" altLang="zh-CN" b="1" dirty="0">
                <a:latin typeface="Arial" panose="020B0604020202020204" pitchFamily="34" charset="0"/>
                <a:ea typeface="黑体" panose="02010609060101010101" pitchFamily="2" charset="-122"/>
              </a:rPr>
              <a:t>1</a:t>
            </a:r>
            <a:r>
              <a:rPr lang="zh-CN" altLang="en-US" b="1" dirty="0">
                <a:latin typeface="Arial" panose="020B0604020202020204" pitchFamily="34" charset="0"/>
                <a:ea typeface="黑体" panose="02010609060101010101" pitchFamily="2" charset="-122"/>
              </a:rPr>
              <a:t>();</a:t>
            </a:r>
            <a:br>
              <a:rPr lang="zh-CN" altLang="en-US" b="1" dirty="0">
                <a:latin typeface="Arial" panose="020B0604020202020204" pitchFamily="34" charset="0"/>
                <a:ea typeface="黑体" panose="02010609060101010101" pitchFamily="2" charset="-122"/>
              </a:rPr>
            </a:br>
            <a:r>
              <a:rPr lang="zh-CN" altLang="en-US" b="1" dirty="0">
                <a:latin typeface="Arial" panose="020B0604020202020204" pitchFamily="34" charset="0"/>
                <a:ea typeface="黑体" panose="02010609060101010101" pitchFamily="2" charset="-122"/>
              </a:rPr>
              <a:t>           </a:t>
            </a:r>
            <a:r>
              <a:rPr lang="en-US" altLang="zh-CN" b="1" dirty="0">
                <a:latin typeface="Arial" panose="020B0604020202020204" pitchFamily="34" charset="0"/>
                <a:ea typeface="黑体" panose="02010609060101010101" pitchFamily="2" charset="-122"/>
              </a:rPr>
              <a:t>B2.f1();</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a:t>
            </a:r>
            <a:endParaRPr lang="en-US" altLang="zh-CN" b="1">
              <a:latin typeface="Arial" panose="020B0604020202020204" pitchFamily="34" charset="0"/>
              <a:ea typeface="宋体" panose="02010600030101010101" pitchFamily="2" charset="-122"/>
            </a:endParaRPr>
          </a:p>
        </p:txBody>
      </p:sp>
      <p:sp>
        <p:nvSpPr>
          <p:cNvPr id="2" name="圆角矩形 1"/>
          <p:cNvSpPr/>
          <p:nvPr/>
        </p:nvSpPr>
        <p:spPr>
          <a:xfrm>
            <a:off x="0" y="3100070"/>
            <a:ext cx="4387850" cy="3743672"/>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B extends A{</a:t>
            </a:r>
          </a:p>
          <a:p>
            <a:pPr algn="l" defTabSz="444500">
              <a:spcBef>
                <a:spcPct val="50000"/>
              </a:spcBef>
            </a:pPr>
            <a:r>
              <a:rPr lang="zh-CN" altLang="en-US" b="1" dirty="0">
                <a:latin typeface="Arial" panose="020B0604020202020204" pitchFamily="34" charset="0"/>
                <a:ea typeface="黑体" panose="02010609060101010101" pitchFamily="2" charset="-122"/>
              </a:rPr>
              <a:t>    int a=100;</a:t>
            </a:r>
          </a:p>
          <a:p>
            <a:pPr algn="l" defTabSz="444500">
              <a:spcBef>
                <a:spcPct val="50000"/>
              </a:spcBef>
            </a:pPr>
            <a:r>
              <a:rPr lang="zh-CN" altLang="en-US" b="1" dirty="0">
                <a:latin typeface="Arial" panose="020B0604020202020204" pitchFamily="34" charset="0"/>
                <a:ea typeface="黑体" panose="02010609060101010101" pitchFamily="2" charset="-122"/>
              </a:rPr>
              <a:t>    static int b=100;</a:t>
            </a:r>
          </a:p>
          <a:p>
            <a:pPr algn="l" defTabSz="444500">
              <a:spcBef>
                <a:spcPct val="50000"/>
              </a:spcBef>
            </a:pPr>
            <a:r>
              <a:rPr lang="zh-CN" altLang="en-US" b="1" dirty="0">
                <a:latin typeface="Arial" panose="020B0604020202020204" pitchFamily="34" charset="0"/>
                <a:ea typeface="黑体" panose="02010609060101010101" pitchFamily="2" charset="-122"/>
              </a:rPr>
              <a:t>    public void f1()    {System.out.println("我是子类的f1方法");}</a:t>
            </a:r>
          </a:p>
          <a:p>
            <a:pPr algn="l" defTabSz="444500">
              <a:spcBef>
                <a:spcPct val="50000"/>
              </a:spcBef>
            </a:pPr>
            <a:r>
              <a:rPr lang="zh-CN" altLang="en-US" b="1" dirty="0">
                <a:latin typeface="Arial" panose="020B0604020202020204" pitchFamily="34" charset="0"/>
                <a:ea typeface="黑体" panose="02010609060101010101" pitchFamily="2" charset="-122"/>
              </a:rPr>
              <a:t>    public void f2()    {System.out.println("我是子类的f2方法");}</a:t>
            </a:r>
          </a:p>
          <a:p>
            <a:pPr algn="l" defTabSz="444500">
              <a:spcBef>
                <a:spcPct val="50000"/>
              </a:spcBef>
            </a:pPr>
            <a:r>
              <a:rPr lang="zh-CN" altLang="en-US" b="1" dirty="0">
                <a:latin typeface="Arial" panose="020B0604020202020204" pitchFamily="34" charset="0"/>
                <a:ea typeface="黑体" panose="02010609060101010101" pitchFamily="2" charset="-122"/>
              </a:rPr>
              <a:t>}</a:t>
            </a:r>
          </a:p>
        </p:txBody>
      </p:sp>
      <p:sp>
        <p:nvSpPr>
          <p:cNvPr id="99341" name="矩形 99340"/>
          <p:cNvSpPr/>
          <p:nvPr/>
        </p:nvSpPr>
        <p:spPr>
          <a:xfrm>
            <a:off x="4768215" y="1823085"/>
            <a:ext cx="2879725" cy="1131570"/>
          </a:xfrm>
          <a:prstGeom prst="rect">
            <a:avLst/>
          </a:prstGeom>
          <a:noFill/>
          <a:ln w="19050" cap="flat" cmpd="sng">
            <a:solidFill>
              <a:srgbClr val="FF0000"/>
            </a:solidFill>
            <a:prstDash val="solid"/>
            <a:miter/>
            <a:headEnd type="none" w="med" len="med"/>
            <a:tailEnd type="none" w="med" len="med"/>
          </a:ln>
          <a:extLst>
            <a:ext uri="{909E8E84-426E-40DD-AFC4-6F175D3DCCD1}">
              <a14:hiddenFill xmlns:a14="http://schemas.microsoft.com/office/drawing/2010/main">
                <a:solidFill>
                  <a:srgbClr val="FF0000"/>
                </a:solidFill>
              </a14:hiddenFill>
            </a:ext>
          </a:extLst>
        </p:spPr>
        <p:txBody>
          <a:bodyPr/>
          <a:lstStyle/>
          <a:p>
            <a:endParaRPr lang="zh-CN" altLang="en-US"/>
          </a:p>
        </p:txBody>
      </p:sp>
      <p:sp>
        <p:nvSpPr>
          <p:cNvPr id="4" name="文本框 3"/>
          <p:cNvSpPr txBox="1"/>
          <p:nvPr/>
        </p:nvSpPr>
        <p:spPr>
          <a:xfrm>
            <a:off x="4666615" y="4187825"/>
            <a:ext cx="4015740" cy="1198880"/>
          </a:xfrm>
          <a:prstGeom prst="rect">
            <a:avLst/>
          </a:prstGeom>
          <a:noFill/>
        </p:spPr>
        <p:txBody>
          <a:bodyPr wrap="square" rtlCol="0" anchor="t">
            <a:spAutoFit/>
          </a:bodyPr>
          <a:lstStyle/>
          <a:p>
            <a:pPr algn="l"/>
            <a:r>
              <a:rPr lang="zh-CN" altLang="en-US" sz="2400">
                <a:solidFill>
                  <a:schemeClr val="tx1"/>
                </a:solidFill>
                <a:effectLst>
                  <a:outerShdw blurRad="38100" dist="19050" dir="2700000" algn="tl" rotWithShape="0">
                    <a:schemeClr val="dk1">
                      <a:alpha val="40000"/>
                    </a:schemeClr>
                  </a:outerShdw>
                </a:effectLst>
                <a:sym typeface="+mn-ea"/>
              </a:rPr>
              <a:t>Java对象多态：</a:t>
            </a:r>
            <a:r>
              <a:rPr sz="2400">
                <a:gradFill>
                  <a:gsLst>
                    <a:gs pos="0">
                      <a:srgbClr val="FE4444"/>
                    </a:gs>
                    <a:gs pos="100000">
                      <a:srgbClr val="832B2B"/>
                    </a:gs>
                  </a:gsLst>
                  <a:lin scaled="0"/>
                </a:gradFill>
                <a:effectLst>
                  <a:outerShdw blurRad="38100" dist="19050" dir="2700000" algn="tl" rotWithShape="0">
                    <a:schemeClr val="dk1">
                      <a:alpha val="40000"/>
                    </a:schemeClr>
                  </a:outerShdw>
                </a:effectLst>
                <a:sym typeface="+mn-ea"/>
              </a:rPr>
              <a:t>相同类型的变量，调用同一个方法时呈现出多种不同的行为特征。</a:t>
            </a:r>
          </a:p>
        </p:txBody>
      </p:sp>
    </p:spTree>
    <p:extLst>
      <p:ext uri="{BB962C8B-B14F-4D97-AF65-F5344CB8AC3E}">
        <p14:creationId xmlns:p14="http://schemas.microsoft.com/office/powerpoint/2010/main" val="318322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0"/>
                                  </p:stCondLst>
                                  <p:childTnLst>
                                    <p:set>
                                      <p:cBhvr>
                                        <p:cTn id="6" dur="1" fill="hold">
                                          <p:stCondLst>
                                            <p:cond delay="0"/>
                                          </p:stCondLst>
                                        </p:cTn>
                                        <p:tgtEl>
                                          <p:spTgt spid="99341"/>
                                        </p:tgtEl>
                                        <p:attrNameLst>
                                          <p:attrName>style.visibility</p:attrName>
                                        </p:attrNameLst>
                                      </p:cBhvr>
                                      <p:to>
                                        <p:strVal val="visible"/>
                                      </p:to>
                                    </p:set>
                                    <p:animEffect transition="in" filter="barn(inHorizontal)">
                                      <p:cBhvr>
                                        <p:cTn id="7" dur="500"/>
                                        <p:tgtEl>
                                          <p:spTgt spid="9934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思考结果</a:t>
            </a:r>
            <a:endParaRPr lang="en-US" altLang="zh-CN" b="1" dirty="0"/>
          </a:p>
        </p:txBody>
      </p:sp>
      <p:sp>
        <p:nvSpPr>
          <p:cNvPr id="488450" name="圆角矩形 488449"/>
          <p:cNvSpPr/>
          <p:nvPr/>
        </p:nvSpPr>
        <p:spPr>
          <a:xfrm>
            <a:off x="0" y="898525"/>
            <a:ext cx="4387850" cy="2412233"/>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A{</a:t>
            </a:r>
          </a:p>
          <a:p>
            <a:pPr algn="l" defTabSz="444500">
              <a:spcBef>
                <a:spcPct val="50000"/>
              </a:spcBef>
            </a:pPr>
            <a:r>
              <a:rPr lang="zh-CN" altLang="en-US" b="1" dirty="0">
                <a:latin typeface="Arial" panose="020B0604020202020204" pitchFamily="34" charset="0"/>
                <a:ea typeface="黑体" panose="02010609060101010101" pitchFamily="2" charset="-122"/>
              </a:rPr>
              <a:t>    int a=10;</a:t>
            </a:r>
          </a:p>
          <a:p>
            <a:pPr algn="l" defTabSz="444500">
              <a:spcBef>
                <a:spcPct val="50000"/>
              </a:spcBef>
            </a:pPr>
            <a:r>
              <a:rPr lang="zh-CN" altLang="en-US" b="1" dirty="0">
                <a:latin typeface="Arial" panose="020B0604020202020204" pitchFamily="34" charset="0"/>
                <a:ea typeface="黑体" panose="02010609060101010101" pitchFamily="2" charset="-122"/>
              </a:rPr>
              <a:t>    static int b=10;</a:t>
            </a:r>
          </a:p>
          <a:p>
            <a:pPr algn="l" defTabSz="444500">
              <a:spcBef>
                <a:spcPct val="50000"/>
              </a:spcBef>
            </a:pPr>
            <a:r>
              <a:rPr lang="zh-CN" altLang="en-US" b="1" dirty="0">
                <a:latin typeface="Arial" panose="020B0604020202020204" pitchFamily="34" charset="0"/>
                <a:ea typeface="黑体" panose="02010609060101010101" pitchFamily="2" charset="-122"/>
              </a:rPr>
              <a:t>public void f1(){System.out.println(</a:t>
            </a:r>
            <a:r>
              <a:rPr lang="zh-CN" altLang="en-US" b="1" dirty="0">
                <a:ea typeface="黑体" panose="02010609060101010101" pitchFamily="2" charset="-122"/>
                <a:sym typeface="+mn-ea"/>
              </a:rPr>
              <a:t>"我是父类的f1方法");</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a:t>
            </a:r>
          </a:p>
        </p:txBody>
      </p:sp>
      <p:sp>
        <p:nvSpPr>
          <p:cNvPr id="6" name="圆角矩形 5"/>
          <p:cNvSpPr/>
          <p:nvPr/>
        </p:nvSpPr>
        <p:spPr>
          <a:xfrm>
            <a:off x="4387850" y="898525"/>
            <a:ext cx="4755515" cy="2134759"/>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public class </a:t>
            </a:r>
            <a:r>
              <a:rPr lang="en-US" altLang="zh-CN" b="1" dirty="0">
                <a:latin typeface="Arial" panose="020B0604020202020204" pitchFamily="34" charset="0"/>
                <a:ea typeface="黑体" panose="02010609060101010101" pitchFamily="2" charset="-122"/>
              </a:rPr>
              <a:t>TEST</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    public static void main(String[] args){</a:t>
            </a:r>
          </a:p>
          <a:p>
            <a:pPr algn="l" defTabSz="444500">
              <a:spcBef>
                <a:spcPct val="50000"/>
              </a:spcBef>
            </a:pPr>
            <a:r>
              <a:rPr lang="zh-CN" altLang="en-US" b="1" dirty="0">
                <a:latin typeface="Arial" panose="020B0604020202020204" pitchFamily="34" charset="0"/>
                <a:ea typeface="黑体" panose="02010609060101010101" pitchFamily="2" charset="-122"/>
              </a:rPr>
              <a:t>         B A1 = new A();       </a:t>
            </a:r>
            <a:r>
              <a:rPr lang="zh-CN" altLang="en-US" b="1" dirty="0">
                <a:ea typeface="黑体" panose="02010609060101010101" pitchFamily="2" charset="-122"/>
                <a:sym typeface="+mn-ea"/>
              </a:rPr>
              <a:t>  </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a:t>
            </a:r>
            <a:endParaRPr lang="en-US" altLang="zh-CN" b="1">
              <a:latin typeface="Arial" panose="020B0604020202020204" pitchFamily="34" charset="0"/>
              <a:ea typeface="宋体" panose="02010600030101010101" pitchFamily="2" charset="-122"/>
            </a:endParaRPr>
          </a:p>
        </p:txBody>
      </p:sp>
      <p:sp>
        <p:nvSpPr>
          <p:cNvPr id="2" name="圆角矩形 1"/>
          <p:cNvSpPr/>
          <p:nvPr/>
        </p:nvSpPr>
        <p:spPr>
          <a:xfrm>
            <a:off x="0" y="3100070"/>
            <a:ext cx="4387850" cy="3743672"/>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B extends A{</a:t>
            </a:r>
          </a:p>
          <a:p>
            <a:pPr algn="l" defTabSz="444500">
              <a:spcBef>
                <a:spcPct val="50000"/>
              </a:spcBef>
            </a:pPr>
            <a:r>
              <a:rPr lang="zh-CN" altLang="en-US" b="1" dirty="0">
                <a:latin typeface="Arial" panose="020B0604020202020204" pitchFamily="34" charset="0"/>
                <a:ea typeface="黑体" panose="02010609060101010101" pitchFamily="2" charset="-122"/>
              </a:rPr>
              <a:t>    int a=100;</a:t>
            </a:r>
          </a:p>
          <a:p>
            <a:pPr algn="l" defTabSz="444500">
              <a:spcBef>
                <a:spcPct val="50000"/>
              </a:spcBef>
            </a:pPr>
            <a:r>
              <a:rPr lang="zh-CN" altLang="en-US" b="1" dirty="0">
                <a:latin typeface="Arial" panose="020B0604020202020204" pitchFamily="34" charset="0"/>
                <a:ea typeface="黑体" panose="02010609060101010101" pitchFamily="2" charset="-122"/>
              </a:rPr>
              <a:t>    static int b=100;</a:t>
            </a:r>
          </a:p>
          <a:p>
            <a:pPr algn="l" defTabSz="444500">
              <a:spcBef>
                <a:spcPct val="50000"/>
              </a:spcBef>
            </a:pPr>
            <a:r>
              <a:rPr lang="zh-CN" altLang="en-US" b="1" dirty="0">
                <a:latin typeface="Arial" panose="020B0604020202020204" pitchFamily="34" charset="0"/>
                <a:ea typeface="黑体" panose="02010609060101010101" pitchFamily="2" charset="-122"/>
              </a:rPr>
              <a:t>    public void f1()    {System.out.println("我是子类的f1方法");}</a:t>
            </a:r>
          </a:p>
          <a:p>
            <a:pPr algn="l" defTabSz="444500">
              <a:spcBef>
                <a:spcPct val="50000"/>
              </a:spcBef>
            </a:pPr>
            <a:r>
              <a:rPr lang="zh-CN" altLang="en-US" b="1" dirty="0">
                <a:latin typeface="Arial" panose="020B0604020202020204" pitchFamily="34" charset="0"/>
                <a:ea typeface="黑体" panose="02010609060101010101" pitchFamily="2" charset="-122"/>
              </a:rPr>
              <a:t>    public void f2()    {System.out.println("我是子类的f2方法");}</a:t>
            </a:r>
          </a:p>
          <a:p>
            <a:pPr algn="l" defTabSz="444500">
              <a:spcBef>
                <a:spcPct val="50000"/>
              </a:spcBef>
            </a:pPr>
            <a:r>
              <a:rPr lang="zh-CN" altLang="en-US" b="1" dirty="0">
                <a:latin typeface="Arial" panose="020B0604020202020204" pitchFamily="34" charset="0"/>
                <a:ea typeface="黑体" panose="02010609060101010101" pitchFamily="2" charset="-122"/>
              </a:rPr>
              <a:t>}</a:t>
            </a:r>
          </a:p>
        </p:txBody>
      </p:sp>
      <p:sp>
        <p:nvSpPr>
          <p:cNvPr id="99341" name="矩形 99340"/>
          <p:cNvSpPr/>
          <p:nvPr/>
        </p:nvSpPr>
        <p:spPr>
          <a:xfrm>
            <a:off x="4768215" y="1823085"/>
            <a:ext cx="2879725" cy="313055"/>
          </a:xfrm>
          <a:prstGeom prst="rect">
            <a:avLst/>
          </a:prstGeom>
          <a:noFill/>
          <a:ln w="19050" cap="flat" cmpd="sng">
            <a:solidFill>
              <a:srgbClr val="FF0000"/>
            </a:solidFill>
            <a:prstDash val="solid"/>
            <a:miter/>
            <a:headEnd type="none" w="med" len="med"/>
            <a:tailEnd type="none" w="med" len="med"/>
          </a:ln>
          <a:extLst>
            <a:ext uri="{909E8E84-426E-40DD-AFC4-6F175D3DCCD1}">
              <a14:hiddenFill xmlns:a14="http://schemas.microsoft.com/office/drawing/2010/main">
                <a:solidFill>
                  <a:srgbClr val="FF0000"/>
                </a:solidFill>
              </a14:hiddenFill>
            </a:ext>
          </a:extLst>
        </p:spPr>
        <p:txBody>
          <a:bodyPr/>
          <a:lstStyle/>
          <a:p>
            <a:endParaRPr lang="zh-CN" altLang="en-US"/>
          </a:p>
        </p:txBody>
      </p:sp>
    </p:spTree>
    <p:extLst>
      <p:ext uri="{BB962C8B-B14F-4D97-AF65-F5344CB8AC3E}">
        <p14:creationId xmlns:p14="http://schemas.microsoft.com/office/powerpoint/2010/main" val="69237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0"/>
                                  </p:stCondLst>
                                  <p:childTnLst>
                                    <p:set>
                                      <p:cBhvr>
                                        <p:cTn id="6" dur="1" fill="hold">
                                          <p:stCondLst>
                                            <p:cond delay="0"/>
                                          </p:stCondLst>
                                        </p:cTn>
                                        <p:tgtEl>
                                          <p:spTgt spid="99341"/>
                                        </p:tgtEl>
                                        <p:attrNameLst>
                                          <p:attrName>style.visibility</p:attrName>
                                        </p:attrNameLst>
                                      </p:cBhvr>
                                      <p:to>
                                        <p:strVal val="visible"/>
                                      </p:to>
                                    </p:set>
                                    <p:animEffect transition="in" filter="barn(inHorizontal)">
                                      <p:cBhvr>
                                        <p:cTn id="7" dur="500"/>
                                        <p:tgtEl>
                                          <p:spTgt spid="99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思考结果</a:t>
            </a:r>
            <a:endParaRPr lang="en-US" altLang="zh-CN" b="1" dirty="0"/>
          </a:p>
        </p:txBody>
      </p:sp>
      <p:sp>
        <p:nvSpPr>
          <p:cNvPr id="488450" name="圆角矩形 488449"/>
          <p:cNvSpPr/>
          <p:nvPr/>
        </p:nvSpPr>
        <p:spPr>
          <a:xfrm>
            <a:off x="0" y="898525"/>
            <a:ext cx="4387850" cy="2412233"/>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A{</a:t>
            </a:r>
          </a:p>
          <a:p>
            <a:pPr algn="l" defTabSz="444500">
              <a:spcBef>
                <a:spcPct val="50000"/>
              </a:spcBef>
            </a:pPr>
            <a:r>
              <a:rPr lang="zh-CN" altLang="en-US" b="1" dirty="0">
                <a:latin typeface="Arial" panose="020B0604020202020204" pitchFamily="34" charset="0"/>
                <a:ea typeface="黑体" panose="02010609060101010101" pitchFamily="2" charset="-122"/>
              </a:rPr>
              <a:t>    int a=10;</a:t>
            </a:r>
          </a:p>
          <a:p>
            <a:pPr algn="l" defTabSz="444500">
              <a:spcBef>
                <a:spcPct val="50000"/>
              </a:spcBef>
            </a:pPr>
            <a:r>
              <a:rPr lang="zh-CN" altLang="en-US" b="1" dirty="0">
                <a:latin typeface="Arial" panose="020B0604020202020204" pitchFamily="34" charset="0"/>
                <a:ea typeface="黑体" panose="02010609060101010101" pitchFamily="2" charset="-122"/>
              </a:rPr>
              <a:t>    static int b=10;</a:t>
            </a:r>
          </a:p>
          <a:p>
            <a:pPr algn="l" defTabSz="444500">
              <a:spcBef>
                <a:spcPct val="50000"/>
              </a:spcBef>
            </a:pPr>
            <a:r>
              <a:rPr lang="zh-CN" altLang="en-US" b="1" dirty="0">
                <a:latin typeface="Arial" panose="020B0604020202020204" pitchFamily="34" charset="0"/>
                <a:ea typeface="黑体" panose="02010609060101010101" pitchFamily="2" charset="-122"/>
              </a:rPr>
              <a:t>public void f1(){System.out.println(</a:t>
            </a:r>
            <a:r>
              <a:rPr lang="zh-CN" altLang="en-US" b="1" dirty="0">
                <a:ea typeface="黑体" panose="02010609060101010101" pitchFamily="2" charset="-122"/>
                <a:sym typeface="+mn-ea"/>
              </a:rPr>
              <a:t>"我是父类的f1方法");</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a:t>
            </a:r>
          </a:p>
        </p:txBody>
      </p:sp>
      <p:sp>
        <p:nvSpPr>
          <p:cNvPr id="6" name="圆角矩形 5"/>
          <p:cNvSpPr/>
          <p:nvPr/>
        </p:nvSpPr>
        <p:spPr>
          <a:xfrm>
            <a:off x="4387850" y="898525"/>
            <a:ext cx="4755515" cy="2134709"/>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public class </a:t>
            </a:r>
            <a:r>
              <a:rPr lang="en-US" altLang="zh-CN" b="1" dirty="0">
                <a:latin typeface="Arial" panose="020B0604020202020204" pitchFamily="34" charset="0"/>
                <a:ea typeface="黑体" panose="02010609060101010101" pitchFamily="2" charset="-122"/>
              </a:rPr>
              <a:t>TEST</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    public static void main(String[] args){</a:t>
            </a:r>
          </a:p>
          <a:p>
            <a:pPr algn="l" defTabSz="444500">
              <a:spcBef>
                <a:spcPct val="50000"/>
              </a:spcBef>
            </a:pPr>
            <a:r>
              <a:rPr lang="zh-CN" altLang="en-US" b="1" dirty="0">
                <a:latin typeface="Arial" panose="020B0604020202020204" pitchFamily="34" charset="0"/>
                <a:ea typeface="黑体" panose="02010609060101010101" pitchFamily="2" charset="-122"/>
              </a:rPr>
              <a:t>           B A1 = (B)new A();      </a:t>
            </a:r>
            <a:r>
              <a:rPr lang="zh-CN" altLang="en-US" b="1" dirty="0">
                <a:ea typeface="黑体" panose="02010609060101010101" pitchFamily="2" charset="-122"/>
                <a:sym typeface="+mn-ea"/>
              </a:rPr>
              <a:t>  </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a:t>
            </a:r>
            <a:endParaRPr lang="en-US" altLang="zh-CN" b="1">
              <a:latin typeface="Arial" panose="020B0604020202020204" pitchFamily="34" charset="0"/>
              <a:ea typeface="宋体" panose="02010600030101010101" pitchFamily="2" charset="-122"/>
            </a:endParaRPr>
          </a:p>
        </p:txBody>
      </p:sp>
      <p:sp>
        <p:nvSpPr>
          <p:cNvPr id="2" name="圆角矩形 1"/>
          <p:cNvSpPr/>
          <p:nvPr/>
        </p:nvSpPr>
        <p:spPr>
          <a:xfrm>
            <a:off x="0" y="3100070"/>
            <a:ext cx="4387850" cy="3743672"/>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B extends A{</a:t>
            </a:r>
          </a:p>
          <a:p>
            <a:pPr algn="l" defTabSz="444500">
              <a:spcBef>
                <a:spcPct val="50000"/>
              </a:spcBef>
            </a:pPr>
            <a:r>
              <a:rPr lang="zh-CN" altLang="en-US" b="1" dirty="0">
                <a:latin typeface="Arial" panose="020B0604020202020204" pitchFamily="34" charset="0"/>
                <a:ea typeface="黑体" panose="02010609060101010101" pitchFamily="2" charset="-122"/>
              </a:rPr>
              <a:t>    int a=100;</a:t>
            </a:r>
          </a:p>
          <a:p>
            <a:pPr algn="l" defTabSz="444500">
              <a:spcBef>
                <a:spcPct val="50000"/>
              </a:spcBef>
            </a:pPr>
            <a:r>
              <a:rPr lang="zh-CN" altLang="en-US" b="1" dirty="0">
                <a:latin typeface="Arial" panose="020B0604020202020204" pitchFamily="34" charset="0"/>
                <a:ea typeface="黑体" panose="02010609060101010101" pitchFamily="2" charset="-122"/>
              </a:rPr>
              <a:t>    static int b=100;</a:t>
            </a:r>
          </a:p>
          <a:p>
            <a:pPr algn="l" defTabSz="444500">
              <a:spcBef>
                <a:spcPct val="50000"/>
              </a:spcBef>
            </a:pPr>
            <a:r>
              <a:rPr lang="zh-CN" altLang="en-US" b="1" dirty="0">
                <a:latin typeface="Arial" panose="020B0604020202020204" pitchFamily="34" charset="0"/>
                <a:ea typeface="黑体" panose="02010609060101010101" pitchFamily="2" charset="-122"/>
              </a:rPr>
              <a:t>    public void f1()    {System.out.println("我是子类的f1方法");}</a:t>
            </a:r>
          </a:p>
          <a:p>
            <a:pPr algn="l" defTabSz="444500">
              <a:spcBef>
                <a:spcPct val="50000"/>
              </a:spcBef>
            </a:pPr>
            <a:r>
              <a:rPr lang="zh-CN" altLang="en-US" b="1" dirty="0">
                <a:latin typeface="Arial" panose="020B0604020202020204" pitchFamily="34" charset="0"/>
                <a:ea typeface="黑体" panose="02010609060101010101" pitchFamily="2" charset="-122"/>
              </a:rPr>
              <a:t>    public void f2()    {System.out.println("我是子类的f2方法");}</a:t>
            </a:r>
          </a:p>
          <a:p>
            <a:pPr algn="l" defTabSz="444500">
              <a:spcBef>
                <a:spcPct val="50000"/>
              </a:spcBef>
            </a:pPr>
            <a:r>
              <a:rPr lang="zh-CN" altLang="en-US" b="1" dirty="0">
                <a:latin typeface="Arial" panose="020B0604020202020204" pitchFamily="34" charset="0"/>
                <a:ea typeface="黑体" panose="02010609060101010101" pitchFamily="2" charset="-122"/>
              </a:rPr>
              <a:t>}</a:t>
            </a:r>
          </a:p>
        </p:txBody>
      </p:sp>
      <p:sp>
        <p:nvSpPr>
          <p:cNvPr id="99341" name="矩形 99340"/>
          <p:cNvSpPr/>
          <p:nvPr/>
        </p:nvSpPr>
        <p:spPr>
          <a:xfrm>
            <a:off x="4768215" y="1823085"/>
            <a:ext cx="2879725" cy="313055"/>
          </a:xfrm>
          <a:prstGeom prst="rect">
            <a:avLst/>
          </a:prstGeom>
          <a:noFill/>
          <a:ln w="19050" cap="flat" cmpd="sng">
            <a:solidFill>
              <a:srgbClr val="FF0000"/>
            </a:solidFill>
            <a:prstDash val="solid"/>
            <a:miter/>
            <a:headEnd type="none" w="med" len="med"/>
            <a:tailEnd type="none" w="med" len="med"/>
          </a:ln>
          <a:extLst>
            <a:ext uri="{909E8E84-426E-40DD-AFC4-6F175D3DCCD1}">
              <a14:hiddenFill xmlns:a14="http://schemas.microsoft.com/office/drawing/2010/main">
                <a:solidFill>
                  <a:srgbClr val="FF0000"/>
                </a:solidFill>
              </a14:hiddenFill>
            </a:ext>
          </a:extLst>
        </p:spPr>
        <p:txBody>
          <a:bodyPr/>
          <a:lstStyle/>
          <a:p>
            <a:endParaRPr lang="zh-CN" altLang="en-US"/>
          </a:p>
        </p:txBody>
      </p:sp>
      <p:sp>
        <p:nvSpPr>
          <p:cNvPr id="4" name="文本框 3"/>
          <p:cNvSpPr txBox="1"/>
          <p:nvPr/>
        </p:nvSpPr>
        <p:spPr>
          <a:xfrm>
            <a:off x="4418330" y="3310890"/>
            <a:ext cx="4617720" cy="2676525"/>
          </a:xfrm>
          <a:prstGeom prst="rect">
            <a:avLst/>
          </a:prstGeom>
          <a:noFill/>
        </p:spPr>
        <p:txBody>
          <a:bodyPr wrap="square" rtlCol="0" anchor="t">
            <a:spAutoFit/>
          </a:bodyPr>
          <a:lstStyle/>
          <a:p>
            <a:pPr algn="l"/>
            <a:r>
              <a:rPr sz="2400">
                <a:effectLst>
                  <a:outerShdw blurRad="38100" dist="19050" dir="2700000" algn="tl" rotWithShape="0">
                    <a:schemeClr val="dk1">
                      <a:alpha val="40000"/>
                    </a:schemeClr>
                  </a:outerShdw>
                </a:effectLst>
                <a:sym typeface="+mn-ea"/>
              </a:rPr>
              <a:t>试图把一个父类实例转换成子类类型，则这个对象</a:t>
            </a:r>
            <a:r>
              <a:rPr sz="2400">
                <a:solidFill>
                  <a:srgbClr val="FF0000"/>
                </a:solidFill>
                <a:effectLst>
                  <a:outerShdw blurRad="38100" dist="19050" dir="2700000" algn="tl" rotWithShape="0">
                    <a:schemeClr val="dk1">
                      <a:alpha val="40000"/>
                    </a:schemeClr>
                  </a:outerShdw>
                </a:effectLst>
                <a:sym typeface="+mn-ea"/>
              </a:rPr>
              <a:t>对象必须实际上是子类实例才行</a:t>
            </a:r>
            <a:r>
              <a:rPr sz="2400">
                <a:effectLst>
                  <a:outerShdw blurRad="38100" dist="19050" dir="2700000" algn="tl" rotWithShape="0">
                    <a:schemeClr val="dk1">
                      <a:alpha val="40000"/>
                    </a:schemeClr>
                  </a:outerShdw>
                </a:effectLst>
                <a:sym typeface="+mn-ea"/>
              </a:rPr>
              <a:t>（即编译时类型为父类类型，而运行时类型是子类类型），否则将在运行时引发ClassCastException（强制类型转换错误）异常。</a:t>
            </a:r>
          </a:p>
        </p:txBody>
      </p:sp>
    </p:spTree>
    <p:extLst>
      <p:ext uri="{BB962C8B-B14F-4D97-AF65-F5344CB8AC3E}">
        <p14:creationId xmlns:p14="http://schemas.microsoft.com/office/powerpoint/2010/main" val="179686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0"/>
                                  </p:stCondLst>
                                  <p:childTnLst>
                                    <p:set>
                                      <p:cBhvr>
                                        <p:cTn id="6" dur="1" fill="hold">
                                          <p:stCondLst>
                                            <p:cond delay="0"/>
                                          </p:stCondLst>
                                        </p:cTn>
                                        <p:tgtEl>
                                          <p:spTgt spid="99341"/>
                                        </p:tgtEl>
                                        <p:attrNameLst>
                                          <p:attrName>style.visibility</p:attrName>
                                        </p:attrNameLst>
                                      </p:cBhvr>
                                      <p:to>
                                        <p:strVal val="visible"/>
                                      </p:to>
                                    </p:set>
                                    <p:animEffect transition="in" filter="barn(inHorizontal)">
                                      <p:cBhvr>
                                        <p:cTn id="7" dur="500"/>
                                        <p:tgtEl>
                                          <p:spTgt spid="9934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向下转型</a:t>
            </a:r>
          </a:p>
        </p:txBody>
      </p:sp>
      <p:sp>
        <p:nvSpPr>
          <p:cNvPr id="488450" name="圆角矩形 488449"/>
          <p:cNvSpPr/>
          <p:nvPr/>
        </p:nvSpPr>
        <p:spPr>
          <a:xfrm>
            <a:off x="0" y="898525"/>
            <a:ext cx="4387850" cy="2412233"/>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A{</a:t>
            </a:r>
          </a:p>
          <a:p>
            <a:pPr algn="l" defTabSz="444500">
              <a:spcBef>
                <a:spcPct val="50000"/>
              </a:spcBef>
            </a:pPr>
            <a:r>
              <a:rPr lang="zh-CN" altLang="en-US" b="1" dirty="0">
                <a:latin typeface="Arial" panose="020B0604020202020204" pitchFamily="34" charset="0"/>
                <a:ea typeface="黑体" panose="02010609060101010101" pitchFamily="2" charset="-122"/>
              </a:rPr>
              <a:t>    int a=10;</a:t>
            </a:r>
          </a:p>
          <a:p>
            <a:pPr algn="l" defTabSz="444500">
              <a:spcBef>
                <a:spcPct val="50000"/>
              </a:spcBef>
            </a:pPr>
            <a:r>
              <a:rPr lang="zh-CN" altLang="en-US" b="1" dirty="0">
                <a:latin typeface="Arial" panose="020B0604020202020204" pitchFamily="34" charset="0"/>
                <a:ea typeface="黑体" panose="02010609060101010101" pitchFamily="2" charset="-122"/>
              </a:rPr>
              <a:t>    static int b=10;</a:t>
            </a:r>
          </a:p>
          <a:p>
            <a:pPr algn="l" defTabSz="444500">
              <a:spcBef>
                <a:spcPct val="50000"/>
              </a:spcBef>
            </a:pPr>
            <a:r>
              <a:rPr lang="zh-CN" altLang="en-US" b="1" dirty="0">
                <a:latin typeface="Arial" panose="020B0604020202020204" pitchFamily="34" charset="0"/>
                <a:ea typeface="黑体" panose="02010609060101010101" pitchFamily="2" charset="-122"/>
              </a:rPr>
              <a:t>public void f1(){System.out.println(</a:t>
            </a:r>
            <a:r>
              <a:rPr lang="zh-CN" altLang="en-US" b="1" dirty="0">
                <a:ea typeface="黑体" panose="02010609060101010101" pitchFamily="2" charset="-122"/>
                <a:sym typeface="+mn-ea"/>
              </a:rPr>
              <a:t>"我是父类的f1方法");</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a:t>
            </a:r>
          </a:p>
        </p:txBody>
      </p:sp>
      <p:sp>
        <p:nvSpPr>
          <p:cNvPr id="6" name="圆角矩形 5"/>
          <p:cNvSpPr/>
          <p:nvPr/>
        </p:nvSpPr>
        <p:spPr>
          <a:xfrm>
            <a:off x="4387850" y="898525"/>
            <a:ext cx="4755515" cy="4319497"/>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public class </a:t>
            </a:r>
            <a:r>
              <a:rPr lang="en-US" altLang="zh-CN" b="1" dirty="0">
                <a:latin typeface="Arial" panose="020B0604020202020204" pitchFamily="34" charset="0"/>
                <a:ea typeface="黑体" panose="02010609060101010101" pitchFamily="2" charset="-122"/>
              </a:rPr>
              <a:t>TEST</a:t>
            </a: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    public static void main(String[] args){</a:t>
            </a:r>
          </a:p>
          <a:p>
            <a:pPr algn="l" defTabSz="444500">
              <a:spcBef>
                <a:spcPct val="50000"/>
              </a:spcBef>
            </a:pPr>
            <a:r>
              <a:rPr lang="zh-CN" altLang="en-US" b="1" dirty="0">
                <a:latin typeface="Arial" panose="020B0604020202020204" pitchFamily="34" charset="0"/>
                <a:ea typeface="黑体" panose="02010609060101010101" pitchFamily="2" charset="-122"/>
              </a:rPr>
              <a:t>            A A1=new B();</a:t>
            </a:r>
          </a:p>
          <a:p>
            <a:pPr algn="l" defTabSz="444500">
              <a:spcBef>
                <a:spcPct val="50000"/>
              </a:spcBef>
            </a:pPr>
            <a:r>
              <a:rPr lang="zh-CN" altLang="en-US" b="1" dirty="0">
                <a:latin typeface="Arial" panose="020B0604020202020204" pitchFamily="34" charset="0"/>
                <a:ea typeface="黑体" panose="02010609060101010101" pitchFamily="2" charset="-122"/>
              </a:rPr>
              <a:t>    	     B B1 = (B)A1;</a:t>
            </a:r>
          </a:p>
          <a:p>
            <a:pPr algn="l" defTabSz="444500">
              <a:spcBef>
                <a:spcPct val="50000"/>
              </a:spcBef>
            </a:pPr>
            <a:r>
              <a:rPr lang="zh-CN" altLang="en-US" b="1" dirty="0">
                <a:latin typeface="Arial" panose="020B0604020202020204" pitchFamily="34" charset="0"/>
                <a:ea typeface="黑体" panose="02010609060101010101" pitchFamily="2" charset="-122"/>
              </a:rPr>
              <a:t>            B1.f2();    </a:t>
            </a:r>
            <a:r>
              <a:rPr lang="zh-CN" altLang="en-US" b="1" dirty="0">
                <a:ea typeface="黑体" panose="02010609060101010101" pitchFamily="2" charset="-122"/>
                <a:sym typeface="+mn-ea"/>
              </a:rPr>
              <a:t>  </a:t>
            </a:r>
          </a:p>
          <a:p>
            <a:pPr algn="l" defTabSz="444500">
              <a:spcBef>
                <a:spcPct val="50000"/>
              </a:spcBef>
            </a:pPr>
            <a:endParaRPr lang="zh-CN" altLang="en-US" b="1" dirty="0">
              <a:latin typeface="Arial" panose="020B0604020202020204" pitchFamily="34" charset="0"/>
              <a:ea typeface="黑体" panose="02010609060101010101" pitchFamily="2" charset="-122"/>
              <a:sym typeface="+mn-ea"/>
            </a:endParaRPr>
          </a:p>
          <a:p>
            <a:pPr algn="l" defTabSz="444500">
              <a:spcBef>
                <a:spcPct val="50000"/>
              </a:spcBef>
            </a:pPr>
            <a:endParaRPr lang="zh-CN" altLang="en-US" b="1" dirty="0">
              <a:latin typeface="Arial" panose="020B0604020202020204" pitchFamily="34" charset="0"/>
              <a:ea typeface="黑体" panose="02010609060101010101" pitchFamily="2" charset="-122"/>
              <a:sym typeface="+mn-ea"/>
            </a:endParaRPr>
          </a:p>
          <a:p>
            <a:pPr algn="l" defTabSz="444500">
              <a:spcBef>
                <a:spcPct val="50000"/>
              </a:spcBef>
            </a:pPr>
            <a:r>
              <a:rPr lang="zh-CN" altLang="en-US" b="1" dirty="0">
                <a:ea typeface="黑体" panose="02010609060101010101" pitchFamily="2" charset="-122"/>
                <a:sym typeface="+mn-ea"/>
              </a:rPr>
              <a:t>       </a:t>
            </a:r>
            <a:r>
              <a:rPr lang="en-US" altLang="zh-CN" b="1" dirty="0">
                <a:ea typeface="黑体" panose="02010609060101010101" pitchFamily="2" charset="-122"/>
                <a:sym typeface="+mn-ea"/>
              </a:rPr>
              <a:t>/*</a:t>
            </a:r>
            <a:r>
              <a:rPr lang="zh-CN" altLang="en-US" b="1" dirty="0">
                <a:ea typeface="黑体" panose="02010609060101010101" pitchFamily="2" charset="-122"/>
                <a:sym typeface="+mn-ea"/>
              </a:rPr>
              <a:t>B A1 = (B)new A(); </a:t>
            </a:r>
            <a:r>
              <a:rPr lang="en-US" altLang="zh-CN" b="1" dirty="0">
                <a:ea typeface="黑体" panose="02010609060101010101" pitchFamily="2" charset="-122"/>
                <a:sym typeface="+mn-ea"/>
              </a:rPr>
              <a:t>*/</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latin typeface="Arial" panose="020B0604020202020204" pitchFamily="34" charset="0"/>
                <a:ea typeface="黑体" panose="02010609060101010101" pitchFamily="2" charset="-122"/>
              </a:rPr>
              <a:t>}</a:t>
            </a:r>
          </a:p>
          <a:p>
            <a:pPr algn="l" defTabSz="444500">
              <a:spcBef>
                <a:spcPct val="50000"/>
              </a:spcBef>
            </a:pPr>
            <a:r>
              <a:rPr lang="zh-CN" altLang="en-US" b="1" dirty="0">
                <a:latin typeface="Arial" panose="020B0604020202020204" pitchFamily="34" charset="0"/>
                <a:ea typeface="黑体" panose="02010609060101010101" pitchFamily="2" charset="-122"/>
              </a:rPr>
              <a:t>}</a:t>
            </a:r>
            <a:endParaRPr lang="en-US" altLang="zh-CN" b="1">
              <a:latin typeface="Arial" panose="020B0604020202020204" pitchFamily="34" charset="0"/>
              <a:ea typeface="宋体" panose="02010600030101010101" pitchFamily="2" charset="-122"/>
            </a:endParaRPr>
          </a:p>
        </p:txBody>
      </p:sp>
      <p:sp>
        <p:nvSpPr>
          <p:cNvPr id="2" name="圆角矩形 1"/>
          <p:cNvSpPr/>
          <p:nvPr/>
        </p:nvSpPr>
        <p:spPr>
          <a:xfrm>
            <a:off x="0" y="3100070"/>
            <a:ext cx="4387850" cy="3743672"/>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class B extends A{</a:t>
            </a:r>
          </a:p>
          <a:p>
            <a:pPr algn="l" defTabSz="444500">
              <a:spcBef>
                <a:spcPct val="50000"/>
              </a:spcBef>
            </a:pPr>
            <a:r>
              <a:rPr lang="zh-CN" altLang="en-US" b="1" dirty="0">
                <a:latin typeface="Arial" panose="020B0604020202020204" pitchFamily="34" charset="0"/>
                <a:ea typeface="黑体" panose="02010609060101010101" pitchFamily="2" charset="-122"/>
              </a:rPr>
              <a:t>    int a=100;</a:t>
            </a:r>
          </a:p>
          <a:p>
            <a:pPr algn="l" defTabSz="444500">
              <a:spcBef>
                <a:spcPct val="50000"/>
              </a:spcBef>
            </a:pPr>
            <a:r>
              <a:rPr lang="zh-CN" altLang="en-US" b="1" dirty="0">
                <a:latin typeface="Arial" panose="020B0604020202020204" pitchFamily="34" charset="0"/>
                <a:ea typeface="黑体" panose="02010609060101010101" pitchFamily="2" charset="-122"/>
              </a:rPr>
              <a:t>    static int b=100;</a:t>
            </a:r>
          </a:p>
          <a:p>
            <a:pPr algn="l" defTabSz="444500">
              <a:spcBef>
                <a:spcPct val="50000"/>
              </a:spcBef>
            </a:pPr>
            <a:r>
              <a:rPr lang="zh-CN" altLang="en-US" b="1" dirty="0">
                <a:latin typeface="Arial" panose="020B0604020202020204" pitchFamily="34" charset="0"/>
                <a:ea typeface="黑体" panose="02010609060101010101" pitchFamily="2" charset="-122"/>
              </a:rPr>
              <a:t>    public void f1()    {System.out.println("我是子类的f1方法");}</a:t>
            </a:r>
          </a:p>
          <a:p>
            <a:pPr algn="l" defTabSz="444500">
              <a:spcBef>
                <a:spcPct val="50000"/>
              </a:spcBef>
            </a:pPr>
            <a:r>
              <a:rPr lang="zh-CN" altLang="en-US" b="1" dirty="0">
                <a:latin typeface="Arial" panose="020B0604020202020204" pitchFamily="34" charset="0"/>
                <a:ea typeface="黑体" panose="02010609060101010101" pitchFamily="2" charset="-122"/>
              </a:rPr>
              <a:t>    public void f2()    {System.out.println("我是子类的f2方法");}</a:t>
            </a:r>
          </a:p>
          <a:p>
            <a:pPr algn="l" defTabSz="444500">
              <a:spcBef>
                <a:spcPct val="50000"/>
              </a:spcBef>
            </a:pPr>
            <a:r>
              <a:rPr lang="zh-CN" altLang="en-US" b="1" dirty="0">
                <a:latin typeface="Arial" panose="020B0604020202020204" pitchFamily="34" charset="0"/>
                <a:ea typeface="黑体" panose="02010609060101010101" pitchFamily="2" charset="-122"/>
              </a:rPr>
              <a:t>}</a:t>
            </a:r>
          </a:p>
        </p:txBody>
      </p:sp>
      <p:sp>
        <p:nvSpPr>
          <p:cNvPr id="99341" name="矩形 99340"/>
          <p:cNvSpPr/>
          <p:nvPr/>
        </p:nvSpPr>
        <p:spPr>
          <a:xfrm>
            <a:off x="4768215" y="1823085"/>
            <a:ext cx="2879725" cy="1188085"/>
          </a:xfrm>
          <a:prstGeom prst="rect">
            <a:avLst/>
          </a:prstGeom>
          <a:noFill/>
          <a:ln w="19050" cap="flat" cmpd="sng">
            <a:solidFill>
              <a:srgbClr val="FF0000"/>
            </a:solidFill>
            <a:prstDash val="solid"/>
            <a:miter/>
            <a:headEnd type="none" w="med" len="med"/>
            <a:tailEnd type="none" w="med" len="med"/>
          </a:ln>
          <a:extLst>
            <a:ext uri="{909E8E84-426E-40DD-AFC4-6F175D3DCCD1}">
              <a14:hiddenFill xmlns:a14="http://schemas.microsoft.com/office/drawing/2010/main">
                <a:solidFill>
                  <a:srgbClr val="FF0000"/>
                </a:solidFill>
              </a14:hiddenFill>
            </a:ext>
          </a:extLst>
        </p:spPr>
        <p:txBody>
          <a:bodyPr/>
          <a:lstStyle/>
          <a:p>
            <a:endParaRPr lang="zh-CN" altLang="en-US"/>
          </a:p>
        </p:txBody>
      </p:sp>
      <p:sp>
        <p:nvSpPr>
          <p:cNvPr id="4" name="文本框 3"/>
          <p:cNvSpPr txBox="1"/>
          <p:nvPr/>
        </p:nvSpPr>
        <p:spPr>
          <a:xfrm>
            <a:off x="4456430" y="4557395"/>
            <a:ext cx="4617720" cy="1938020"/>
          </a:xfrm>
          <a:prstGeom prst="rect">
            <a:avLst/>
          </a:prstGeom>
          <a:noFill/>
        </p:spPr>
        <p:txBody>
          <a:bodyPr wrap="square" rtlCol="0" anchor="t">
            <a:spAutoFit/>
          </a:bodyPr>
          <a:lstStyle/>
          <a:p>
            <a:pPr algn="l"/>
            <a:endParaRPr lang="zh-CN" sz="2400">
              <a:effectLst>
                <a:outerShdw blurRad="38100" dist="19050" dir="2700000" algn="tl" rotWithShape="0">
                  <a:schemeClr val="dk1">
                    <a:alpha val="40000"/>
                  </a:schemeClr>
                </a:outerShdw>
              </a:effectLst>
              <a:sym typeface="+mn-ea"/>
            </a:endParaRPr>
          </a:p>
          <a:p>
            <a:pPr algn="l"/>
            <a:endParaRPr lang="zh-CN" sz="2400">
              <a:effectLst>
                <a:outerShdw blurRad="38100" dist="19050" dir="2700000" algn="tl" rotWithShape="0">
                  <a:schemeClr val="dk1">
                    <a:alpha val="40000"/>
                  </a:schemeClr>
                </a:outerShdw>
              </a:effectLst>
              <a:sym typeface="+mn-ea"/>
            </a:endParaRPr>
          </a:p>
          <a:p>
            <a:pPr algn="l"/>
            <a:endParaRPr lang="zh-CN" sz="2400">
              <a:effectLst>
                <a:outerShdw blurRad="38100" dist="19050" dir="2700000" algn="tl" rotWithShape="0">
                  <a:schemeClr val="dk1">
                    <a:alpha val="40000"/>
                  </a:schemeClr>
                </a:outerShdw>
              </a:effectLst>
              <a:sym typeface="+mn-ea"/>
            </a:endParaRPr>
          </a:p>
          <a:p>
            <a:pPr algn="l"/>
            <a:r>
              <a:rPr lang="zh-CN" sz="2400">
                <a:effectLst>
                  <a:outerShdw blurRad="38100" dist="19050" dir="2700000" algn="tl" rotWithShape="0">
                    <a:schemeClr val="dk1">
                      <a:alpha val="40000"/>
                    </a:schemeClr>
                  </a:outerShdw>
                </a:effectLst>
                <a:sym typeface="+mn-ea"/>
              </a:rPr>
              <a:t>这种</a:t>
            </a:r>
            <a:r>
              <a:rPr sz="2400">
                <a:effectLst>
                  <a:outerShdw blurRad="38100" dist="19050" dir="2700000" algn="tl" rotWithShape="0">
                    <a:schemeClr val="dk1">
                      <a:alpha val="40000"/>
                    </a:schemeClr>
                  </a:outerShdw>
                </a:effectLst>
                <a:sym typeface="+mn-ea"/>
              </a:rPr>
              <a:t>强制类型转换(也</a:t>
            </a:r>
            <a:r>
              <a:rPr lang="zh-CN" sz="2400">
                <a:effectLst>
                  <a:outerShdw blurRad="38100" dist="19050" dir="2700000" algn="tl" rotWithShape="0">
                    <a:schemeClr val="dk1">
                      <a:alpha val="40000"/>
                    </a:schemeClr>
                  </a:outerShdw>
                </a:effectLst>
                <a:sym typeface="+mn-ea"/>
              </a:rPr>
              <a:t>叫向</a:t>
            </a:r>
            <a:r>
              <a:rPr sz="2400">
                <a:effectLst>
                  <a:outerShdw blurRad="38100" dist="19050" dir="2700000" algn="tl" rotWithShape="0">
                    <a:schemeClr val="dk1">
                      <a:alpha val="40000"/>
                    </a:schemeClr>
                  </a:outerShdw>
                </a:effectLst>
                <a:sym typeface="+mn-ea"/>
              </a:rPr>
              <a:t>下转型)。</a:t>
            </a:r>
          </a:p>
        </p:txBody>
      </p:sp>
      <p:sp>
        <p:nvSpPr>
          <p:cNvPr id="3" name="矩形 2"/>
          <p:cNvSpPr/>
          <p:nvPr/>
        </p:nvSpPr>
        <p:spPr>
          <a:xfrm>
            <a:off x="5127625" y="2164715"/>
            <a:ext cx="1891665" cy="476250"/>
          </a:xfrm>
          <a:prstGeom prst="rect">
            <a:avLst/>
          </a:prstGeom>
          <a:noFill/>
          <a:ln w="19050" cap="flat" cmpd="sng">
            <a:solidFill>
              <a:srgbClr val="00B050"/>
            </a:solidFill>
            <a:prstDash val="solid"/>
            <a:miter/>
            <a:headEnd type="none" w="med" len="med"/>
            <a:tailEnd type="none" w="med" len="med"/>
          </a:ln>
          <a:extLst>
            <a:ext uri="{909E8E84-426E-40DD-AFC4-6F175D3DCCD1}">
              <a14:hiddenFill xmlns:a14="http://schemas.microsoft.com/office/drawing/2010/main">
                <a:solidFill>
                  <a:srgbClr val="FF0000"/>
                </a:solidFill>
              </a14:hiddenFill>
            </a:ext>
          </a:extLst>
        </p:spPr>
        <p:txBody>
          <a:bodyPr/>
          <a:lstStyle/>
          <a:p>
            <a:endParaRPr lang="zh-CN" altLang="en-US"/>
          </a:p>
        </p:txBody>
      </p:sp>
    </p:spTree>
    <p:extLst>
      <p:ext uri="{BB962C8B-B14F-4D97-AF65-F5344CB8AC3E}">
        <p14:creationId xmlns:p14="http://schemas.microsoft.com/office/powerpoint/2010/main" val="39191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0"/>
                                  </p:stCondLst>
                                  <p:childTnLst>
                                    <p:set>
                                      <p:cBhvr>
                                        <p:cTn id="6" dur="1" fill="hold">
                                          <p:stCondLst>
                                            <p:cond delay="0"/>
                                          </p:stCondLst>
                                        </p:cTn>
                                        <p:tgtEl>
                                          <p:spTgt spid="99341"/>
                                        </p:tgtEl>
                                        <p:attrNameLst>
                                          <p:attrName>style.visibility</p:attrName>
                                        </p:attrNameLst>
                                      </p:cBhvr>
                                      <p:to>
                                        <p:strVal val="visible"/>
                                      </p:to>
                                    </p:set>
                                    <p:animEffect transition="in" filter="barn(inHorizontal)">
                                      <p:cBhvr>
                                        <p:cTn id="7" dur="500"/>
                                        <p:tgtEl>
                                          <p:spTgt spid="9934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par>
                                <p:cTn id="13" presetID="16" presetClass="entr" presetSubtype="26"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Horizontal)">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标题 421889"/>
          <p:cNvSpPr>
            <a:spLocks noGrp="1"/>
          </p:cNvSpPr>
          <p:nvPr>
            <p:ph type="title"/>
          </p:nvPr>
        </p:nvSpPr>
        <p:spPr>
          <a:xfrm>
            <a:off x="1644650" y="260350"/>
            <a:ext cx="7391400" cy="563563"/>
          </a:xfrm>
          <a:noFill/>
          <a:ln>
            <a:noFill/>
          </a:ln>
        </p:spPr>
        <p:txBody>
          <a:bodyPr vert="horz" wrap="square" lIns="91440" tIns="45720" rIns="91440" bIns="45720" anchor="t"/>
          <a:lstStyle/>
          <a:p>
            <a:r>
              <a:rPr lang="zh-CN" altLang="en-US" b="1" dirty="0"/>
              <a:t>总结</a:t>
            </a:r>
          </a:p>
        </p:txBody>
      </p:sp>
      <p:sp>
        <p:nvSpPr>
          <p:cNvPr id="488450" name="圆角矩形 488449"/>
          <p:cNvSpPr/>
          <p:nvPr/>
        </p:nvSpPr>
        <p:spPr>
          <a:xfrm>
            <a:off x="0" y="898525"/>
            <a:ext cx="9144000" cy="5509308"/>
          </a:xfrm>
          <a:prstGeom prst="roundRect">
            <a:avLst>
              <a:gd name="adj" fmla="val 8366"/>
            </a:avLst>
          </a:prstGeom>
          <a:gradFill rotWithShape="1">
            <a:gsLst>
              <a:gs pos="0">
                <a:srgbClr val="CCFFFF"/>
              </a:gs>
              <a:gs pos="100000">
                <a:schemeClr val="bg1"/>
              </a:gs>
            </a:gsLst>
            <a:lin ang="5400000" scaled="1"/>
            <a:tileRect/>
          </a:gradFill>
          <a:ln w="9525" cap="flat" cmpd="sng">
            <a:solidFill>
              <a:srgbClr val="008080"/>
            </a:solidFill>
            <a:prstDash val="solid"/>
            <a:headEnd type="none" w="med" len="med"/>
            <a:tailEnd type="none" w="med" len="med"/>
          </a:ln>
        </p:spPr>
        <p:txBody>
          <a:bodyPr wrap="square">
            <a:spAutoFit/>
          </a:bodyPr>
          <a:lstStyle/>
          <a:p>
            <a:pPr algn="l" defTabSz="444500">
              <a:spcBef>
                <a:spcPct val="50000"/>
              </a:spcBef>
            </a:pPr>
            <a:r>
              <a:rPr lang="zh-CN" altLang="en-US" b="1" dirty="0">
                <a:latin typeface="Arial" panose="020B0604020202020204" pitchFamily="34" charset="0"/>
                <a:ea typeface="黑体" panose="02010609060101010101" pitchFamily="2" charset="-122"/>
              </a:rPr>
              <a:t>什么是</a:t>
            </a:r>
            <a:r>
              <a:rPr lang="zh-CN" altLang="en-US" b="1">
                <a:latin typeface="Arial" panose="020B0604020202020204" pitchFamily="34" charset="0"/>
                <a:ea typeface="黑体" panose="02010609060101010101" pitchFamily="2" charset="-122"/>
              </a:rPr>
              <a:t>多</a:t>
            </a:r>
            <a:r>
              <a:rPr lang="zh-CN" altLang="en-US" b="1" smtClean="0">
                <a:latin typeface="Arial" panose="020B0604020202020204" pitchFamily="34" charset="0"/>
                <a:ea typeface="黑体" panose="02010609060101010101" pitchFamily="2" charset="-122"/>
              </a:rPr>
              <a:t>态（动态多态性），</a:t>
            </a:r>
            <a:r>
              <a:rPr lang="zh-CN" altLang="en-US" b="1" dirty="0">
                <a:latin typeface="Arial" panose="020B0604020202020204" pitchFamily="34" charset="0"/>
                <a:ea typeface="黑体" panose="02010609060101010101" pitchFamily="2" charset="-122"/>
              </a:rPr>
              <a:t>多态的前提条件：</a:t>
            </a:r>
          </a:p>
          <a:p>
            <a:pPr algn="l" defTabSz="444500">
              <a:spcBef>
                <a:spcPct val="50000"/>
              </a:spcBef>
            </a:pPr>
            <a:r>
              <a:rPr lang="zh-CN" altLang="en-US" b="1" dirty="0">
                <a:latin typeface="Arial" panose="020B0604020202020204" pitchFamily="34" charset="0"/>
                <a:ea typeface="黑体" panose="02010609060101010101" pitchFamily="2" charset="-122"/>
              </a:rPr>
              <a:t>    多态的前提条件：1、子类继承父类    2、子类重写父类方法、    3、父类引用指向子类对象</a:t>
            </a:r>
          </a:p>
          <a:p>
            <a:pPr algn="l" defTabSz="444500">
              <a:spcBef>
                <a:spcPct val="50000"/>
              </a:spcBef>
            </a:pPr>
            <a:r>
              <a:rPr lang="zh-CN" altLang="en-US" b="1" dirty="0">
                <a:latin typeface="Arial" panose="020B0604020202020204" pitchFamily="34" charset="0"/>
                <a:ea typeface="黑体" panose="02010609060101010101" pitchFamily="2" charset="-122"/>
              </a:rPr>
              <a:t>    多态的成员特</a:t>
            </a:r>
            <a:r>
              <a:rPr lang="zh-CN" altLang="en-US" b="1">
                <a:latin typeface="Arial" panose="020B0604020202020204" pitchFamily="34" charset="0"/>
                <a:ea typeface="黑体" panose="02010609060101010101" pitchFamily="2" charset="-122"/>
              </a:rPr>
              <a:t>点</a:t>
            </a:r>
            <a:r>
              <a:rPr lang="zh-CN" altLang="en-US" b="1" smtClean="0">
                <a:latin typeface="Arial" panose="020B0604020202020204" pitchFamily="34" charset="0"/>
                <a:ea typeface="黑体" panose="02010609060101010101" pitchFamily="2" charset="-122"/>
              </a:rPr>
              <a:t>：</a:t>
            </a:r>
            <a:endParaRPr lang="zh-CN" altLang="en-US" b="1" dirty="0">
              <a:latin typeface="Arial" panose="020B0604020202020204" pitchFamily="34" charset="0"/>
              <a:ea typeface="黑体" panose="02010609060101010101" pitchFamily="2" charset="-122"/>
            </a:endParaRPr>
          </a:p>
          <a:p>
            <a:pPr algn="l" defTabSz="444500">
              <a:spcBef>
                <a:spcPct val="50000"/>
              </a:spcBef>
            </a:pPr>
            <a:r>
              <a:rPr lang="zh-CN" altLang="en-US" b="1" dirty="0">
                <a:latin typeface="Arial" panose="020B0604020202020204" pitchFamily="34" charset="0"/>
                <a:ea typeface="黑体" panose="02010609060101010101" pitchFamily="2" charset="-122"/>
              </a:rPr>
              <a:t>        当你用父类引用指向子类对象的时候，</a:t>
            </a:r>
          </a:p>
          <a:p>
            <a:pPr algn="l" defTabSz="444500">
              <a:spcBef>
                <a:spcPct val="50000"/>
              </a:spcBef>
            </a:pPr>
            <a:r>
              <a:rPr lang="zh-CN" altLang="en-US" b="1" dirty="0">
                <a:latin typeface="Arial" panose="020B0604020202020204" pitchFamily="34" charset="0"/>
                <a:ea typeface="黑体" panose="02010609060101010101" pitchFamily="2" charset="-122"/>
              </a:rPr>
              <a:t>        1、成员变量不变，调用结果为父类的成员变量的值</a:t>
            </a:r>
          </a:p>
          <a:p>
            <a:pPr algn="l" defTabSz="444500">
              <a:spcBef>
                <a:spcPct val="50000"/>
              </a:spcBef>
            </a:pPr>
            <a:r>
              <a:rPr lang="zh-CN" altLang="en-US" b="1" dirty="0">
                <a:latin typeface="Arial" panose="020B0604020202020204" pitchFamily="34" charset="0"/>
                <a:ea typeface="黑体" panose="02010609060101010101" pitchFamily="2" charset="-122"/>
              </a:rPr>
              <a:t>        2、成员方法改变，调用结果为子类的成员方法的结果</a:t>
            </a:r>
          </a:p>
          <a:p>
            <a:pPr algn="l" defTabSz="444500">
              <a:spcBef>
                <a:spcPct val="50000"/>
              </a:spcBef>
            </a:pPr>
            <a:r>
              <a:rPr lang="zh-CN" altLang="en-US" b="1" dirty="0">
                <a:latin typeface="Arial" panose="020B0604020202020204" pitchFamily="34" charset="0"/>
                <a:ea typeface="黑体" panose="02010609060101010101" pitchFamily="2" charset="-122"/>
              </a:rPr>
              <a:t>        3、静态成员方法不变，调用的结果为父类的静态成员方法</a:t>
            </a:r>
          </a:p>
          <a:p>
            <a:pPr algn="l" defTabSz="444500">
              <a:spcBef>
                <a:spcPct val="50000"/>
              </a:spcBef>
            </a:pPr>
            <a:r>
              <a:rPr lang="zh-CN" altLang="en-US" b="1" dirty="0">
                <a:latin typeface="Arial" panose="020B0604020202020204" pitchFamily="34" charset="0"/>
                <a:ea typeface="黑体" panose="02010609060101010101" pitchFamily="2" charset="-122"/>
              </a:rPr>
              <a:t>        引用成员之间的转换：</a:t>
            </a:r>
          </a:p>
          <a:p>
            <a:pPr algn="l" defTabSz="444500">
              <a:spcBef>
                <a:spcPct val="50000"/>
              </a:spcBef>
            </a:pPr>
            <a:r>
              <a:rPr lang="zh-CN" altLang="en-US" b="1" dirty="0">
                <a:latin typeface="Arial" panose="020B0604020202020204" pitchFamily="34" charset="0"/>
                <a:ea typeface="黑体" panose="02010609060101010101" pitchFamily="2" charset="-122"/>
              </a:rPr>
              <a:t>        向上转型：子类转换成父类  由小到大   基本数据类型的自动类型转换</a:t>
            </a:r>
          </a:p>
          <a:p>
            <a:pPr algn="l" defTabSz="444500">
              <a:spcBef>
                <a:spcPct val="50000"/>
              </a:spcBef>
            </a:pPr>
            <a:r>
              <a:rPr lang="zh-CN" altLang="en-US" b="1" dirty="0">
                <a:latin typeface="Arial" panose="020B0604020202020204" pitchFamily="34" charset="0"/>
                <a:ea typeface="黑体" panose="02010609060101010101" pitchFamily="2" charset="-122"/>
              </a:rPr>
              <a:t>        向下转型：父类转换成子类  由大到小   基本数据类型的强制类型转换</a:t>
            </a:r>
          </a:p>
          <a:p>
            <a:pPr algn="l" defTabSz="444500">
              <a:spcBef>
                <a:spcPct val="50000"/>
              </a:spcBef>
            </a:pPr>
            <a:r>
              <a:rPr lang="zh-CN" altLang="en-US" b="1" dirty="0">
                <a:latin typeface="Arial" panose="020B0604020202020204" pitchFamily="34" charset="0"/>
                <a:ea typeface="黑体" panose="02010609060101010101" pitchFamily="2" charset="-122"/>
              </a:rPr>
              <a:t>             多态到这里基本就讲完了。其他更多功能欢迎大家积极讨论</a:t>
            </a:r>
          </a:p>
          <a:p>
            <a:pPr algn="l" defTabSz="444500">
              <a:spcBef>
                <a:spcPct val="50000"/>
              </a:spcBef>
            </a:pPr>
            <a:endParaRPr lang="zh-CN" altLang="en-US" b="1" dirty="0">
              <a:latin typeface="Arial" panose="020B0604020202020204" pitchFamily="34" charset="0"/>
              <a:ea typeface="黑体" panose="02010609060101010101" pitchFamily="2" charset="-122"/>
            </a:endParaRPr>
          </a:p>
        </p:txBody>
      </p:sp>
    </p:spTree>
    <p:extLst>
      <p:ext uri="{BB962C8B-B14F-4D97-AF65-F5344CB8AC3E}">
        <p14:creationId xmlns:p14="http://schemas.microsoft.com/office/powerpoint/2010/main" val="3616957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图片 3" descr="types_of_inheritance-1"/>
          <p:cNvPicPr>
            <a:picLocks noChangeAspect="1"/>
          </p:cNvPicPr>
          <p:nvPr/>
        </p:nvPicPr>
        <p:blipFill>
          <a:blip r:embed="rId2"/>
          <a:srcRect l="6873" t="1042" r="4373" b="950"/>
          <a:stretch>
            <a:fillRect/>
          </a:stretch>
        </p:blipFill>
        <p:spPr>
          <a:xfrm>
            <a:off x="-137795" y="-27305"/>
            <a:ext cx="9281160" cy="6885940"/>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817880" y="907415"/>
            <a:ext cx="3175000" cy="3175000"/>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EFSHAPE" val="743535908"/>
  <p:tag name="KSO_WM_UNIT_PLACING_PICTURE_USER_VIEWPORT" val="{&quot;height&quot;:3225,&quot;width&quot;:7020}"/>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51fe4c23-432e-42b8-84de-1735c488e2c5}"/>
</p:tagLst>
</file>

<file path=ppt/tags/tag3.xml><?xml version="1.0" encoding="utf-8"?>
<p:tagLst xmlns:a="http://schemas.openxmlformats.org/drawingml/2006/main" xmlns:r="http://schemas.openxmlformats.org/officeDocument/2006/relationships" xmlns:p="http://schemas.openxmlformats.org/presentationml/2006/main">
  <p:tag name="REFSHAPE" val="902194164"/>
  <p:tag name="KSO_WM_UNIT_PLACING_PICTURE_USER_VIEWPORT" val="{&quot;height&quot;:4575,&quot;width&quot;:10950}"/>
</p:tagLst>
</file>

<file path=ppt/theme/theme1.xml><?xml version="1.0" encoding="utf-8"?>
<a:theme xmlns:a="http://schemas.openxmlformats.org/drawingml/2006/main" name="模板">
  <a:themeElements>
    <a:clrScheme name="">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1F2"/>
      </a:accent5>
      <a:accent6>
        <a:srgbClr val="9F9F9F"/>
      </a:accent6>
      <a:hlink>
        <a:srgbClr val="7DA0D3"/>
      </a:hlink>
      <a:folHlink>
        <a:srgbClr val="B2E385"/>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1F2"/>
        </a:accent5>
        <a:accent6>
          <a:srgbClr val="9F9F9F"/>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5C5ED"/>
        </a:accent5>
        <a:accent6>
          <a:srgbClr val="E58970"/>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9945E"/>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模板">
  <a:themeElements>
    <a:clrScheme name="">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1F2"/>
      </a:accent5>
      <a:accent6>
        <a:srgbClr val="9F9F9F"/>
      </a:accent6>
      <a:hlink>
        <a:srgbClr val="7DA0D3"/>
      </a:hlink>
      <a:folHlink>
        <a:srgbClr val="B2E385"/>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1F2"/>
        </a:accent5>
        <a:accent6>
          <a:srgbClr val="9F9F9F"/>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5C5ED"/>
        </a:accent5>
        <a:accent6>
          <a:srgbClr val="E58970"/>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9945E"/>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模板">
  <a:themeElements>
    <a:clrScheme name="">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1F2"/>
      </a:accent5>
      <a:accent6>
        <a:srgbClr val="9F9F9F"/>
      </a:accent6>
      <a:hlink>
        <a:srgbClr val="7DA0D3"/>
      </a:hlink>
      <a:folHlink>
        <a:srgbClr val="B2E385"/>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1F2"/>
        </a:accent5>
        <a:accent6>
          <a:srgbClr val="9F9F9F"/>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5C5ED"/>
        </a:accent5>
        <a:accent6>
          <a:srgbClr val="E58970"/>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9945E"/>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6_模板">
  <a:themeElements>
    <a:clrScheme name="">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1F2"/>
      </a:accent5>
      <a:accent6>
        <a:srgbClr val="9F9F9F"/>
      </a:accent6>
      <a:hlink>
        <a:srgbClr val="7DA0D3"/>
      </a:hlink>
      <a:folHlink>
        <a:srgbClr val="B2E385"/>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1F2"/>
        </a:accent5>
        <a:accent6>
          <a:srgbClr val="9F9F9F"/>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5C5ED"/>
        </a:accent5>
        <a:accent6>
          <a:srgbClr val="E58970"/>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9945E"/>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模板">
  <a:themeElements>
    <a:clrScheme name="">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1F2"/>
      </a:accent5>
      <a:accent6>
        <a:srgbClr val="9F9F9F"/>
      </a:accent6>
      <a:hlink>
        <a:srgbClr val="7DA0D3"/>
      </a:hlink>
      <a:folHlink>
        <a:srgbClr val="B2E385"/>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1F2"/>
        </a:accent5>
        <a:accent6>
          <a:srgbClr val="9F9F9F"/>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5C5ED"/>
        </a:accent5>
        <a:accent6>
          <a:srgbClr val="E58970"/>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9945E"/>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模板">
  <a:themeElements>
    <a:clrScheme name="">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1F2"/>
      </a:accent5>
      <a:accent6>
        <a:srgbClr val="9F9F9F"/>
      </a:accent6>
      <a:hlink>
        <a:srgbClr val="7DA0D3"/>
      </a:hlink>
      <a:folHlink>
        <a:srgbClr val="B2E385"/>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1F2"/>
        </a:accent5>
        <a:accent6>
          <a:srgbClr val="9F9F9F"/>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5C5ED"/>
        </a:accent5>
        <a:accent6>
          <a:srgbClr val="E58970"/>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9945E"/>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232</TotalTime>
  <Words>10018</Words>
  <Application>Microsoft Office PowerPoint</Application>
  <PresentationFormat>全屏显示(4:3)</PresentationFormat>
  <Paragraphs>1115</Paragraphs>
  <Slides>90</Slides>
  <Notes>6</Notes>
  <HiddenSlides>0</HiddenSlides>
  <MMClips>0</MMClips>
  <ScaleCrop>false</ScaleCrop>
  <HeadingPairs>
    <vt:vector size="8" baseType="variant">
      <vt:variant>
        <vt:lpstr>已用的字体</vt:lpstr>
      </vt:variant>
      <vt:variant>
        <vt:i4>8</vt:i4>
      </vt:variant>
      <vt:variant>
        <vt:lpstr>主题</vt:lpstr>
      </vt:variant>
      <vt:variant>
        <vt:i4>6</vt:i4>
      </vt:variant>
      <vt:variant>
        <vt:lpstr>嵌入 OLE 服务器</vt:lpstr>
      </vt:variant>
      <vt:variant>
        <vt:i4>1</vt:i4>
      </vt:variant>
      <vt:variant>
        <vt:lpstr>幻灯片标题</vt:lpstr>
      </vt:variant>
      <vt:variant>
        <vt:i4>90</vt:i4>
      </vt:variant>
    </vt:vector>
  </HeadingPairs>
  <TitlesOfParts>
    <vt:vector size="105" baseType="lpstr">
      <vt:lpstr>Garamond</vt:lpstr>
      <vt:lpstr>黑体</vt:lpstr>
      <vt:lpstr>楷体_GB2312</vt:lpstr>
      <vt:lpstr>宋体</vt:lpstr>
      <vt:lpstr>Arial</vt:lpstr>
      <vt:lpstr>Tahoma</vt:lpstr>
      <vt:lpstr>Times New Roman</vt:lpstr>
      <vt:lpstr>Wingdings</vt:lpstr>
      <vt:lpstr>模板</vt:lpstr>
      <vt:lpstr>1_模板</vt:lpstr>
      <vt:lpstr>5_模板</vt:lpstr>
      <vt:lpstr>6_模板</vt:lpstr>
      <vt:lpstr>2_模板</vt:lpstr>
      <vt:lpstr>3_模板</vt:lpstr>
      <vt:lpstr>Bitmap Image</vt:lpstr>
      <vt:lpstr>第四章</vt:lpstr>
      <vt:lpstr>继承概念</vt:lpstr>
      <vt:lpstr>代码冗余问题（例子1）</vt:lpstr>
      <vt:lpstr>PowerPoint 演示文稿</vt:lpstr>
      <vt:lpstr>PowerPoint 演示文稿</vt:lpstr>
      <vt:lpstr>（例子2）</vt:lpstr>
      <vt:lpstr>PowerPoint 演示文稿</vt:lpstr>
      <vt:lpstr>PowerPoint 演示文稿</vt:lpstr>
      <vt:lpstr>PowerPoint 演示文稿</vt:lpstr>
      <vt:lpstr>PowerPoint 演示文稿</vt:lpstr>
      <vt:lpstr>Object类</vt:lpstr>
      <vt:lpstr>PowerPoint 演示文稿</vt:lpstr>
      <vt:lpstr>面向对象中的继承</vt:lpstr>
      <vt:lpstr>创建狮子类</vt:lpstr>
      <vt:lpstr>PowerPoint 演示文稿</vt:lpstr>
      <vt:lpstr>继承的特点</vt:lpstr>
      <vt:lpstr>继承的优点</vt:lpstr>
      <vt:lpstr>PowerPoint 演示文稿</vt:lpstr>
      <vt:lpstr>子类对象实例化（例子3）</vt:lpstr>
      <vt:lpstr>PowerPoint 演示文稿</vt:lpstr>
      <vt:lpstr>PowerPoint 演示文稿</vt:lpstr>
      <vt:lpstr>PowerPoint 演示文稿</vt:lpstr>
      <vt:lpstr>PowerPoint 演示文稿</vt:lpstr>
      <vt:lpstr>PowerPoint 演示文稿</vt:lpstr>
      <vt:lpstr>访问修饰符回顾</vt:lpstr>
      <vt:lpstr>访问修饰符 </vt:lpstr>
      <vt:lpstr>子类的继承性</vt:lpstr>
      <vt:lpstr>PowerPoint 演示文稿</vt:lpstr>
      <vt:lpstr>PowerPoint 演示文稿</vt:lpstr>
      <vt:lpstr>PowerPoint 演示文稿</vt:lpstr>
      <vt:lpstr>PowerPoint 演示文稿</vt:lpstr>
      <vt:lpstr>总结</vt:lpstr>
      <vt:lpstr>本节任务</vt:lpstr>
      <vt:lpstr>继承不适合问题</vt:lpstr>
      <vt:lpstr>属性隐藏</vt:lpstr>
      <vt:lpstr>是属性隐藏吗？</vt:lpstr>
      <vt:lpstr>PowerPoint 演示文稿</vt:lpstr>
      <vt:lpstr>方法覆盖（重写）</vt:lpstr>
      <vt:lpstr>PowerPoint 演示文稿</vt:lpstr>
      <vt:lpstr>思考1：下程序是否是重写？</vt:lpstr>
      <vt:lpstr>方法重写要求</vt:lpstr>
      <vt:lpstr>思考是否是重写</vt:lpstr>
      <vt:lpstr>思考是否是重写</vt:lpstr>
      <vt:lpstr>思考是否是重写</vt:lpstr>
      <vt:lpstr>重写与重载</vt:lpstr>
      <vt:lpstr>重写与重载</vt:lpstr>
      <vt:lpstr>PowerPoint 演示文稿</vt:lpstr>
      <vt:lpstr>Static变量及方法的隐藏和重写</vt:lpstr>
      <vt:lpstr>PowerPoint 演示文稿</vt:lpstr>
      <vt:lpstr>代码出错？</vt:lpstr>
      <vt:lpstr>PowerPoint 演示文稿</vt:lpstr>
      <vt:lpstr>PowerPoint 演示文稿</vt:lpstr>
      <vt:lpstr>添加一个无参的构造方法</vt:lpstr>
      <vt:lpstr>调用父类的构造方法</vt:lpstr>
      <vt:lpstr>super调用父类的构造方法</vt:lpstr>
      <vt:lpstr>非构造方法调用父类的构造方法</vt:lpstr>
      <vt:lpstr>调用父类的构造方法</vt:lpstr>
      <vt:lpstr>PowerPoint 演示文稿</vt:lpstr>
      <vt:lpstr>添加一个无参的构造方法</vt:lpstr>
      <vt:lpstr>添加一个无参的构造方法</vt:lpstr>
      <vt:lpstr>PowerPoint 演示文稿</vt:lpstr>
      <vt:lpstr>PowerPoint 演示文稿</vt:lpstr>
      <vt:lpstr>PowerPoint 演示文稿</vt:lpstr>
      <vt:lpstr>总结</vt:lpstr>
      <vt:lpstr>PowerPoint 演示文稿</vt:lpstr>
      <vt:lpstr>代码出错？</vt:lpstr>
      <vt:lpstr>PowerPoint 演示文稿</vt:lpstr>
      <vt:lpstr>代码出错？</vt:lpstr>
      <vt:lpstr>代码出错？</vt:lpstr>
      <vt:lpstr>PowerPoint 演示文稿</vt:lpstr>
      <vt:lpstr>PowerPoint 演示文稿</vt:lpstr>
      <vt:lpstr>代码出错？</vt:lpstr>
      <vt:lpstr>PowerPoint 演示文稿</vt:lpstr>
      <vt:lpstr>代码出错？</vt:lpstr>
      <vt:lpstr>总结</vt:lpstr>
      <vt:lpstr>本节任务</vt:lpstr>
      <vt:lpstr>多态概念</vt:lpstr>
      <vt:lpstr>思考输出结果</vt:lpstr>
      <vt:lpstr>思考可行吗</vt:lpstr>
      <vt:lpstr>向上转型（upcasting）</vt:lpstr>
      <vt:lpstr>思考结果</vt:lpstr>
      <vt:lpstr>思考结果</vt:lpstr>
      <vt:lpstr>思考结果</vt:lpstr>
      <vt:lpstr>思考结果</vt:lpstr>
      <vt:lpstr>思考结果</vt:lpstr>
      <vt:lpstr>思考结果</vt:lpstr>
      <vt:lpstr>思考结果</vt:lpstr>
      <vt:lpstr>向下转型</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Administrator</cp:lastModifiedBy>
  <cp:revision>211</cp:revision>
  <dcterms:created xsi:type="dcterms:W3CDTF">2006-03-08T06:55:00Z</dcterms:created>
  <dcterms:modified xsi:type="dcterms:W3CDTF">2024-03-25T09:14:28Z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