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6" r:id="rId3"/>
    <p:sldId id="370" r:id="rId4"/>
    <p:sldId id="373" r:id="rId5"/>
    <p:sldId id="375" r:id="rId6"/>
    <p:sldId id="376" r:id="rId7"/>
    <p:sldId id="382" r:id="rId8"/>
    <p:sldId id="377" r:id="rId9"/>
    <p:sldId id="378" r:id="rId10"/>
    <p:sldId id="379" r:id="rId11"/>
    <p:sldId id="414" r:id="rId12"/>
    <p:sldId id="416" r:id="rId13"/>
    <p:sldId id="411" r:id="rId14"/>
    <p:sldId id="385" r:id="rId15"/>
    <p:sldId id="407" r:id="rId16"/>
    <p:sldId id="397" r:id="rId17"/>
    <p:sldId id="405" r:id="rId18"/>
    <p:sldId id="404" r:id="rId19"/>
    <p:sldId id="399" r:id="rId20"/>
    <p:sldId id="458" r:id="rId21"/>
    <p:sldId id="459" r:id="rId22"/>
    <p:sldId id="460" r:id="rId23"/>
    <p:sldId id="409" r:id="rId24"/>
    <p:sldId id="410" r:id="rId25"/>
    <p:sldId id="418" r:id="rId26"/>
    <p:sldId id="413" r:id="rId27"/>
    <p:sldId id="400" r:id="rId28"/>
    <p:sldId id="420" r:id="rId29"/>
    <p:sldId id="427" r:id="rId30"/>
    <p:sldId id="431" r:id="rId31"/>
    <p:sldId id="435" r:id="rId32"/>
    <p:sldId id="436" r:id="rId33"/>
    <p:sldId id="437" r:id="rId34"/>
    <p:sldId id="438" r:id="rId35"/>
    <p:sldId id="440" r:id="rId36"/>
    <p:sldId id="488" r:id="rId37"/>
    <p:sldId id="434" r:id="rId38"/>
    <p:sldId id="433" r:id="rId39"/>
    <p:sldId id="430" r:id="rId40"/>
    <p:sldId id="441" r:id="rId41"/>
    <p:sldId id="446" r:id="rId42"/>
    <p:sldId id="445" r:id="rId43"/>
    <p:sldId id="371" r:id="rId44"/>
    <p:sldId id="447" r:id="rId45"/>
    <p:sldId id="48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80209"/>
  </p:normalViewPr>
  <p:slideViewPr>
    <p:cSldViewPr showGuides="1">
      <p:cViewPr varScale="1">
        <p:scale>
          <a:sx n="115" d="100"/>
          <a:sy n="115" d="100"/>
        </p:scale>
        <p:origin x="396" y="96"/>
      </p:cViewPr>
      <p:guideLst>
        <p:guide orient="horz" pos="2159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win10 por是早期的WIN10预览版（是WIN10正式版推出前的预览版），现在微软已经停止了对它的更新和升级，现在最新的预览版是10547版，正式版是10240版。</a:t>
            </a:r>
          </a:p>
          <a:p>
            <a:r>
              <a:rPr lang="zh-CN" altLang="en-US"/>
              <a:t>英特尔酷睿处理器芯片</a:t>
            </a:r>
            <a:r>
              <a:rPr lang="en-US" altLang="zh-CN" dirty="0">
                <a:sym typeface="+mn-ea"/>
              </a:rPr>
              <a:t>I5-6600 4</a:t>
            </a:r>
            <a:r>
              <a:rPr lang="zh-CN" altLang="en-US" dirty="0">
                <a:sym typeface="+mn-ea"/>
              </a:rPr>
              <a:t>核</a:t>
            </a:r>
          </a:p>
          <a:p>
            <a:r>
              <a:rPr lang="zh-CN" altLang="en-US" dirty="0">
                <a:sym typeface="+mn-ea"/>
              </a:rPr>
              <a:t>内存：</a:t>
            </a:r>
            <a:r>
              <a:rPr lang="en-US" altLang="zh-CN" dirty="0">
                <a:sym typeface="+mn-ea"/>
              </a:rPr>
              <a:t>16GB DDR4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26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80E6-0EE2-4D1E-8A74-7F43A0DFAE86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F63-04F0-4A61-9D8B-697D3A38942C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9AE-F67F-4154-B74A-B17BD50B74C5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 userDrawn="1"/>
        </p:nvGraphicFramePr>
        <p:xfrm>
          <a:off x="0" y="638"/>
          <a:ext cx="12192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6" r:id="rId3" imgW="7607300" imgH="4895850" progId="Paint.Picture">
                  <p:embed/>
                </p:oleObj>
              </mc:Choice>
              <mc:Fallback>
                <p:oleObj r:id="rId3" imgW="7607300" imgH="4895850" progId="Paint.Picture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8"/>
                        <a:ext cx="12192000" cy="692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31750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33041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35687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34353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3835402" y="443865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3695702" y="450850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3562353" y="4510088"/>
            <a:ext cx="1189567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21166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22457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25103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23770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26479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7770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908300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10583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11874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4520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13186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983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129119" y="4438653"/>
            <a:ext cx="1189567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531286" y="4438653"/>
            <a:ext cx="1189567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5029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5158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39708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40999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43645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42312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45021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4631269" y="4438653"/>
            <a:ext cx="1189567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9125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33062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3172886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3443819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3572935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3837519" y="442087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854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983319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23854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25146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2641602" y="4420873"/>
            <a:ext cx="1189567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5302" y="6012180"/>
            <a:ext cx="3340100" cy="723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98-F845-4A19-9921-E5B78F6736BF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5A6-97C7-4C67-9202-9A2079587205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19D-56B0-48EA-B886-F1CC01A3ADAC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197-6308-49AC-AE03-EB4F4DF414CD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27B8-5E35-45E7-A72B-32519EE778D5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B05E-279A-42E1-A0A9-B8FED67CFD4A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084-C75C-4268-858D-773BF991E9E7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61DD-B3E7-4709-9949-AD17BD64BD06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5DED-7B73-43DB-80D1-CECAA158F388}" type="datetime1">
              <a:rPr lang="en-US" altLang="zh-CN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-138853" y="-635"/>
          <a:ext cx="1233085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r:id="rId15" imgW="6470650" imgH="4857750" progId="Paint.Picture">
                  <p:embed/>
                </p:oleObj>
              </mc:Choice>
              <mc:Fallback>
                <p:oleObj r:id="rId15" imgW="6470650" imgH="4857750" progId="Paint.Picture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38853" y="-635"/>
                        <a:ext cx="1233085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2927353" y="260350"/>
            <a:ext cx="9264649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矩形 303107"/>
          <p:cNvSpPr/>
          <p:nvPr/>
        </p:nvSpPr>
        <p:spPr>
          <a:xfrm>
            <a:off x="119336" y="4653136"/>
            <a:ext cx="6192837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工具包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 - Collections</a:t>
            </a:r>
          </a:p>
        </p:txBody>
      </p:sp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0" y="3644900"/>
            <a:ext cx="2160588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第六章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The List Interface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602634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A List is an ordered Collection (sometimes called a sequence). Lists may contain duplicate elements. In addition to the operations inherited from Collection</a:t>
            </a:r>
          </a:p>
          <a:p>
            <a:r>
              <a:rPr lang="en-US" altLang="zh-CN" dirty="0" err="1"/>
              <a:t>java.util.List</a:t>
            </a:r>
            <a:r>
              <a:rPr lang="en-US" altLang="zh-CN" dirty="0"/>
              <a:t>&lt;E&gt;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集合。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/>
              <a:t>的，允许包含</a:t>
            </a:r>
            <a:r>
              <a:rPr lang="zh-CN" altLang="en-US" dirty="0">
                <a:solidFill>
                  <a:srgbClr val="FF0000"/>
                </a:solidFill>
              </a:rPr>
              <a:t>重复元素</a:t>
            </a:r>
            <a:r>
              <a:rPr lang="zh-CN" altLang="en-US" dirty="0"/>
              <a:t>的集合。除从</a:t>
            </a:r>
            <a:r>
              <a:rPr lang="en-US" altLang="zh-CN" dirty="0"/>
              <a:t>Collection</a:t>
            </a:r>
            <a:r>
              <a:rPr lang="zh-CN" altLang="en-US" dirty="0"/>
              <a:t>继承的方法外，提供基于位置索引的操作方法</a:t>
            </a:r>
            <a:endParaRPr lang="en-US" altLang="zh-CN" dirty="0"/>
          </a:p>
          <a:p>
            <a:pPr lvl="1"/>
            <a:r>
              <a:rPr lang="en-US" altLang="zh-CN" dirty="0"/>
              <a:t>void add(int index, E element)</a:t>
            </a:r>
            <a:r>
              <a:rPr lang="zh-CN" altLang="en-US" dirty="0"/>
              <a:t>，将指定位置元素后移，添加</a:t>
            </a:r>
            <a:endParaRPr lang="en-US" altLang="zh-CN" dirty="0"/>
          </a:p>
          <a:p>
            <a:pPr lvl="1"/>
            <a:r>
              <a:rPr lang="en-US" altLang="zh-CN" dirty="0"/>
              <a:t>E set(int index, E element)</a:t>
            </a:r>
            <a:r>
              <a:rPr lang="zh-CN" altLang="en-US" dirty="0"/>
              <a:t>，替换</a:t>
            </a:r>
            <a:endParaRPr lang="en-US" altLang="zh-CN" dirty="0"/>
          </a:p>
          <a:p>
            <a:pPr lvl="1"/>
            <a:r>
              <a:rPr lang="en-US" altLang="zh-CN" dirty="0"/>
              <a:t>E get(int index)</a:t>
            </a:r>
            <a:r>
              <a:rPr lang="zh-CN" altLang="en-US" dirty="0"/>
              <a:t>，获取</a:t>
            </a:r>
            <a:endParaRPr lang="en-US" altLang="zh-CN" dirty="0"/>
          </a:p>
          <a:p>
            <a:pPr lvl="1"/>
            <a:r>
              <a:rPr lang="en-US" altLang="zh-CN" dirty="0"/>
              <a:t>E remove(int index)</a:t>
            </a:r>
            <a:r>
              <a:rPr lang="zh-CN" altLang="en-US" dirty="0"/>
              <a:t>，移除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en-US" altLang="zh-CN" dirty="0"/>
              <a:t>List</a:t>
            </a:r>
            <a:r>
              <a:rPr lang="zh-CN" altLang="en-US" dirty="0"/>
              <a:t>集合接口基本实现类，即不同的数据结构</a:t>
            </a:r>
            <a:endParaRPr lang="en-US" altLang="zh-CN" dirty="0"/>
          </a:p>
          <a:p>
            <a:pPr lvl="1"/>
            <a:r>
              <a:rPr lang="en-US" altLang="zh-CN" dirty="0" err="1"/>
              <a:t>java.util.ArrayList</a:t>
            </a:r>
            <a:r>
              <a:rPr lang="en-US" altLang="zh-CN" dirty="0"/>
              <a:t>&lt;E&gt;</a:t>
            </a:r>
            <a:r>
              <a:rPr lang="zh-CN" altLang="en-US" dirty="0"/>
              <a:t>类，基于对象数组数据结构的实现</a:t>
            </a:r>
            <a:endParaRPr lang="en-US" altLang="zh-CN" dirty="0"/>
          </a:p>
          <a:p>
            <a:pPr lvl="1"/>
            <a:r>
              <a:rPr lang="en-US" altLang="zh-CN" dirty="0" err="1"/>
              <a:t>java.util.LinkedList</a:t>
            </a:r>
            <a:r>
              <a:rPr lang="en-US" altLang="zh-CN" dirty="0"/>
              <a:t>&lt;E&gt;</a:t>
            </a:r>
            <a:r>
              <a:rPr lang="zh-CN" altLang="en-US" dirty="0"/>
              <a:t>类，基于双向链表数据结构的实现</a:t>
            </a:r>
            <a:endParaRPr lang="en-US" altLang="zh-CN" dirty="0"/>
          </a:p>
          <a:p>
            <a:pPr lvl="1"/>
            <a:r>
              <a:rPr lang="zh-CN" altLang="en-US" dirty="0"/>
              <a:t>具体区别</a:t>
            </a:r>
            <a:r>
              <a:rPr lang="en-US" altLang="zh-CN" dirty="0"/>
              <a:t>/</a:t>
            </a:r>
            <a:r>
              <a:rPr lang="zh-CN" altLang="en-US" dirty="0"/>
              <a:t>使用场景</a:t>
            </a:r>
            <a:r>
              <a:rPr lang="en-US" altLang="zh-CN" dirty="0"/>
              <a:t>/</a:t>
            </a:r>
            <a:r>
              <a:rPr lang="zh-CN" altLang="en-US" dirty="0"/>
              <a:t>性能，后期讨论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747995"/>
            <a:ext cx="4667589" cy="4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2656"/>
            <a:ext cx="10515600" cy="5844307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集合的声明与创建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8"/>
          <p:cNvSpPr txBox="1"/>
          <p:nvPr/>
        </p:nvSpPr>
        <p:spPr>
          <a:xfrm>
            <a:off x="6257567" y="2344450"/>
            <a:ext cx="22525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当试图声明元素类型为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基本数据类型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而非引用类型时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7199" y="3907145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集合中的元素必须为引用类型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当需要使用基本类型时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应声明使用其对应的包装类类型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21644" y="351047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64" y="2243056"/>
            <a:ext cx="3696555" cy="117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959" y="3964195"/>
            <a:ext cx="2664296" cy="71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660" y="5219065"/>
            <a:ext cx="3782060" cy="1533525"/>
          </a:xfrm>
          <a:prstGeom prst="rect">
            <a:avLst/>
          </a:prstGeom>
        </p:spPr>
      </p:pic>
      <p:sp>
        <p:nvSpPr>
          <p:cNvPr id="16" name="TextBox 12"/>
          <p:cNvSpPr txBox="1"/>
          <p:nvPr/>
        </p:nvSpPr>
        <p:spPr>
          <a:xfrm>
            <a:off x="2175012" y="4780841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6227085" y="5388012"/>
            <a:ext cx="2045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当试图向集合中添加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不匹配类型对象时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编译错误</a:t>
            </a:r>
          </a:p>
        </p:txBody>
      </p:sp>
      <p:sp>
        <p:nvSpPr>
          <p:cNvPr id="20" name="TextBox 5"/>
          <p:cNvSpPr txBox="1"/>
          <p:nvPr/>
        </p:nvSpPr>
        <p:spPr>
          <a:xfrm>
            <a:off x="6227085" y="612914"/>
            <a:ext cx="36013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集合类型变量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&lt;&gt;</a:t>
            </a:r>
            <a:r>
              <a:rPr lang="zh-CN" altLang="en-US" sz="1600" b="1" dirty="0">
                <a:solidFill>
                  <a:srgbClr val="FF0000"/>
                </a:solidFill>
              </a:rPr>
              <a:t>括号中声明集合中元素的类型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必须为引用类型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基于对象数组存储结构</a:t>
            </a:r>
            <a:r>
              <a:rPr lang="en-US" altLang="zh-CN" sz="1600" b="1" dirty="0" err="1">
                <a:solidFill>
                  <a:srgbClr val="FF0000"/>
                </a:solidFill>
              </a:rPr>
              <a:t>ArrayList</a:t>
            </a:r>
            <a:r>
              <a:rPr lang="zh-CN" altLang="en-US" sz="1600" b="1" dirty="0">
                <a:solidFill>
                  <a:srgbClr val="FF0000"/>
                </a:solidFill>
              </a:rPr>
              <a:t>实现类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创建集合对象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415567" y="142820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指定集合类型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集合接口</a:t>
            </a:r>
          </a:p>
        </p:txBody>
      </p:sp>
      <p:sp>
        <p:nvSpPr>
          <p:cNvPr id="22" name="TextBox 15"/>
          <p:cNvSpPr txBox="1"/>
          <p:nvPr/>
        </p:nvSpPr>
        <p:spPr>
          <a:xfrm>
            <a:off x="3575635" y="1426387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基于对象数组的实现类</a:t>
            </a:r>
          </a:p>
        </p:txBody>
      </p:sp>
      <p:cxnSp>
        <p:nvCxnSpPr>
          <p:cNvPr id="23" name="直接箭头连接符 22"/>
          <p:cNvCxnSpPr>
            <a:stCxn id="21" idx="0"/>
          </p:cNvCxnSpPr>
          <p:nvPr/>
        </p:nvCxnSpPr>
        <p:spPr>
          <a:xfrm flipV="1">
            <a:off x="1123453" y="1131037"/>
            <a:ext cx="693484" cy="2971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0"/>
          </p:cNvCxnSpPr>
          <p:nvPr/>
        </p:nvCxnSpPr>
        <p:spPr>
          <a:xfrm flipV="1">
            <a:off x="4701905" y="1149116"/>
            <a:ext cx="0" cy="27727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/>
          <p:cNvSpPr txBox="1"/>
          <p:nvPr/>
        </p:nvSpPr>
        <p:spPr>
          <a:xfrm>
            <a:off x="2321644" y="1805400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2022656" y="14316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元素类型</a:t>
            </a:r>
          </a:p>
        </p:txBody>
      </p:sp>
      <p:cxnSp>
        <p:nvCxnSpPr>
          <p:cNvPr id="30" name="直接箭头连接符 29"/>
          <p:cNvCxnSpPr>
            <a:stCxn id="28" idx="0"/>
          </p:cNvCxnSpPr>
          <p:nvPr/>
        </p:nvCxnSpPr>
        <p:spPr>
          <a:xfrm flipV="1">
            <a:off x="2525358" y="1117605"/>
            <a:ext cx="0" cy="314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20" grpId="0"/>
      <p:bldP spid="21" grpId="0"/>
      <p:bldP spid="22" grpId="0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0648"/>
            <a:ext cx="3562350" cy="1504950"/>
          </a:xfrm>
          <a:prstGeom prst="rect">
            <a:avLst/>
          </a:prstGeom>
        </p:spPr>
      </p:pic>
      <p:sp>
        <p:nvSpPr>
          <p:cNvPr id="6" name="TextBox 12"/>
          <p:cNvSpPr txBox="1"/>
          <p:nvPr/>
        </p:nvSpPr>
        <p:spPr>
          <a:xfrm>
            <a:off x="2235865" y="184482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600056" y="790886"/>
            <a:ext cx="2459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父类具有子类的特性么？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600056" y="257926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元素类型的父类对象无法添加</a:t>
            </a:r>
          </a:p>
        </p:txBody>
      </p:sp>
      <p:sp>
        <p:nvSpPr>
          <p:cNvPr id="9" name="TextBox 12"/>
          <p:cNvSpPr txBox="1"/>
          <p:nvPr/>
        </p:nvSpPr>
        <p:spPr>
          <a:xfrm>
            <a:off x="6600056" y="3523749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向集合添加元素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符合继承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多态特性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6600056" y="296733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正常编译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78" y="2261916"/>
            <a:ext cx="4076700" cy="31432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235865" y="260977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3199646"/>
            <a:ext cx="4772025" cy="742950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49" y="4437112"/>
            <a:ext cx="39243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/>
          <p:cNvSpPr txBox="1"/>
          <p:nvPr/>
        </p:nvSpPr>
        <p:spPr>
          <a:xfrm>
            <a:off x="2358501" y="394293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The List Interface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332656"/>
            <a:ext cx="11233248" cy="6250706"/>
          </a:xfrm>
        </p:spPr>
        <p:txBody>
          <a:bodyPr>
            <a:normAutofit/>
          </a:bodyPr>
          <a:lstStyle/>
          <a:p>
            <a:r>
              <a:rPr lang="zh-CN" altLang="en-US" dirty="0"/>
              <a:t>基于此</a:t>
            </a:r>
            <a:r>
              <a:rPr lang="en-US" altLang="zh-CN" dirty="0"/>
              <a:t>User</a:t>
            </a:r>
            <a:r>
              <a:rPr lang="zh-CN" altLang="en-US" dirty="0"/>
              <a:t>类型以及封装的集合对象，完成</a:t>
            </a:r>
            <a:r>
              <a:rPr lang="en-US" altLang="zh-CN" dirty="0"/>
              <a:t>List</a:t>
            </a:r>
            <a:r>
              <a:rPr lang="zh-CN" altLang="en-US" dirty="0"/>
              <a:t>集合的学习测试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124744"/>
            <a:ext cx="5648325" cy="314325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124744"/>
            <a:ext cx="32004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973" y="548680"/>
            <a:ext cx="647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5888861" y="210126"/>
            <a:ext cx="165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foreach</a:t>
            </a:r>
            <a:r>
              <a:rPr lang="zh-CN" altLang="en-US" sz="1600" b="1" dirty="0">
                <a:solidFill>
                  <a:srgbClr val="FF0000"/>
                </a:solidFill>
              </a:rPr>
              <a:t>循环语句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287259" y="2425057"/>
            <a:ext cx="330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基本</a:t>
            </a:r>
            <a:r>
              <a:rPr lang="en-US" altLang="zh-CN" sz="1600" b="1" dirty="0">
                <a:solidFill>
                  <a:srgbClr val="FF0000"/>
                </a:solidFill>
              </a:rPr>
              <a:t>for</a:t>
            </a:r>
            <a:r>
              <a:rPr lang="zh-CN" altLang="en-US" sz="1600" b="1" dirty="0">
                <a:solidFill>
                  <a:srgbClr val="FF0000"/>
                </a:solidFill>
              </a:rPr>
              <a:t>循环基于索引获取元素对象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不建议使用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69" y="3101881"/>
            <a:ext cx="5715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/>
          <p:cNvSpPr txBox="1"/>
          <p:nvPr/>
        </p:nvSpPr>
        <p:spPr>
          <a:xfrm>
            <a:off x="2126734" y="2154004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928122" y="4314582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330706"/>
            <a:ext cx="4257675" cy="1514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244" y="3009832"/>
            <a:ext cx="4676775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47260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因此，集合为逻辑上的容器，容器中仅保存元素对象的引用地址；操作集合中的元素时，实际操作的是元素引用的对象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12"/>
          <p:cNvSpPr txBox="1"/>
          <p:nvPr/>
        </p:nvSpPr>
        <p:spPr>
          <a:xfrm>
            <a:off x="7176120" y="353547"/>
            <a:ext cx="32784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是将对象的引用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保存在集合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因此，集合中的元素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user/user2</a:t>
            </a:r>
            <a:r>
              <a:rPr lang="zh-CN" altLang="en-US" sz="1600" b="1" dirty="0">
                <a:solidFill>
                  <a:srgbClr val="FF0000"/>
                </a:solidFill>
              </a:rPr>
              <a:t>引用的是同一个对象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20" y="404664"/>
            <a:ext cx="5657850" cy="2924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880802"/>
            <a:ext cx="1533525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集合，允许包含重复元素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TextBox 8"/>
          <p:cNvSpPr txBox="1"/>
          <p:nvPr/>
        </p:nvSpPr>
        <p:spPr>
          <a:xfrm>
            <a:off x="3289146" y="2708920"/>
            <a:ext cx="3918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声明变量</a:t>
            </a:r>
            <a:r>
              <a:rPr lang="en-US" altLang="zh-CN" sz="1600" b="1" dirty="0">
                <a:solidFill>
                  <a:srgbClr val="FF0000"/>
                </a:solidFill>
              </a:rPr>
              <a:t>user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将集合第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个元素对象的引用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传递给变量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将对象再次置于集合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集合支持重复的元素对象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集合中对象的引用有序的</a:t>
            </a:r>
            <a:r>
              <a:rPr lang="en-US" altLang="zh-CN" sz="1600" b="1" dirty="0">
                <a:solidFill>
                  <a:srgbClr val="FF0000"/>
                </a:solidFill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</a:rPr>
              <a:t>保存了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9" y="229792"/>
            <a:ext cx="4392488" cy="20289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96999"/>
            <a:ext cx="4591050" cy="164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332656"/>
            <a:ext cx="11233248" cy="5844307"/>
          </a:xfrm>
        </p:spPr>
        <p:txBody>
          <a:bodyPr/>
          <a:lstStyle/>
          <a:p>
            <a:r>
              <a:rPr lang="zh-CN" altLang="en-US" dirty="0"/>
              <a:t>需求：从集合移除指定姓名的用户对象元素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4415588" y="2830525"/>
            <a:ext cx="225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试图在遍历集合的同时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删除集合中的元素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05" y="4240967"/>
            <a:ext cx="6149305" cy="94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980728"/>
            <a:ext cx="4238625" cy="146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Benefits of the Java Collections Framework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试图使用基本</a:t>
            </a:r>
            <a:r>
              <a:rPr lang="en-US" altLang="zh-CN" dirty="0"/>
              <a:t>for</a:t>
            </a:r>
            <a:r>
              <a:rPr lang="zh-CN" altLang="en-US" dirty="0"/>
              <a:t>循环，基于索引删除元素。连续重复属性元素并没有被移除？思考基本</a:t>
            </a:r>
            <a:r>
              <a:rPr lang="en-US" altLang="zh-CN" dirty="0"/>
              <a:t>for</a:t>
            </a:r>
            <a:r>
              <a:rPr lang="zh-CN" altLang="en-US" dirty="0"/>
              <a:t>循环的执行过程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68" y="1270744"/>
            <a:ext cx="864096" cy="9463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519976"/>
            <a:ext cx="5438775" cy="2447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zh-CN" altLang="en-US" dirty="0"/>
              <a:t>在集合</a:t>
            </a:r>
            <a:r>
              <a:rPr lang="en-US" altLang="zh-CN" dirty="0"/>
              <a:t>for/foreach</a:t>
            </a:r>
            <a:r>
              <a:rPr lang="zh-CN" altLang="en-US" dirty="0"/>
              <a:t>循环中，试图改变集合的长度</a:t>
            </a:r>
            <a:r>
              <a:rPr lang="en-US" altLang="zh-CN" dirty="0"/>
              <a:t>(</a:t>
            </a:r>
            <a:r>
              <a:rPr lang="zh-CN" altLang="en-US" dirty="0"/>
              <a:t>增</a:t>
            </a:r>
            <a:r>
              <a:rPr lang="en-US" altLang="zh-CN" dirty="0"/>
              <a:t>/</a:t>
            </a:r>
            <a:r>
              <a:rPr lang="zh-CN" altLang="en-US" dirty="0"/>
              <a:t>删元素</a:t>
            </a:r>
            <a:r>
              <a:rPr lang="en-US" altLang="zh-CN" dirty="0"/>
              <a:t>)</a:t>
            </a:r>
            <a:r>
              <a:rPr lang="zh-CN" altLang="en-US" dirty="0"/>
              <a:t> ，会产生</a:t>
            </a:r>
            <a:r>
              <a:rPr lang="en-US" altLang="zh-CN" dirty="0" err="1"/>
              <a:t>ConcurrentModificationException</a:t>
            </a:r>
            <a:r>
              <a:rPr lang="zh-CN" altLang="en-US" dirty="0"/>
              <a:t>异常，或其他错误</a:t>
            </a:r>
            <a:r>
              <a:rPr lang="en-US" altLang="zh-CN" dirty="0"/>
              <a:t>*</a:t>
            </a:r>
          </a:p>
          <a:p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以前，可通过迭代器实现可移除的遍历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以后，可基于集合</a:t>
            </a:r>
            <a:r>
              <a:rPr lang="en-US" altLang="zh-CN" dirty="0"/>
              <a:t>stream</a:t>
            </a:r>
            <a:r>
              <a:rPr lang="zh-CN" altLang="en-US" dirty="0"/>
              <a:t>流，结合</a:t>
            </a:r>
            <a:r>
              <a:rPr lang="en-US" altLang="zh-CN" dirty="0"/>
              <a:t>Lambda</a:t>
            </a:r>
            <a:r>
              <a:rPr lang="zh-CN" altLang="en-US" dirty="0"/>
              <a:t>表达式实现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Collection Frameworks</a:t>
            </a:r>
          </a:p>
          <a:p>
            <a:pPr lvl="1"/>
            <a:r>
              <a:rPr lang="zh-CN" altLang="en-US" dirty="0"/>
              <a:t>掌握</a:t>
            </a:r>
            <a:r>
              <a:rPr lang="zh-CN" altLang="en-US" dirty="0">
                <a:solidFill>
                  <a:srgbClr val="FF0000"/>
                </a:solidFill>
              </a:rPr>
              <a:t>常用集合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zh-CN" altLang="en-US" dirty="0">
                <a:solidFill>
                  <a:srgbClr val="FF0000"/>
                </a:solidFill>
              </a:rPr>
              <a:t>面向接口</a:t>
            </a:r>
            <a:r>
              <a:rPr lang="zh-CN" altLang="en-US" dirty="0"/>
              <a:t>编程思想</a:t>
            </a:r>
            <a:endParaRPr lang="en-US" altLang="zh-CN" dirty="0"/>
          </a:p>
          <a:p>
            <a:r>
              <a:rPr lang="en-US" altLang="zh-CN" dirty="0"/>
              <a:t>Functional Programming</a:t>
            </a:r>
          </a:p>
          <a:p>
            <a:pPr lvl="1"/>
            <a:r>
              <a:rPr lang="zh-CN" altLang="en-US" dirty="0"/>
              <a:t>掌握基于函数式编程的集合</a:t>
            </a:r>
            <a:r>
              <a:rPr lang="en-US" altLang="zh-CN" dirty="0"/>
              <a:t>Stream APIs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zh-CN" altLang="en-US" dirty="0"/>
              <a:t>理解函数式编程思想</a:t>
            </a:r>
            <a:endParaRPr lang="en-US" altLang="zh-CN" dirty="0"/>
          </a:p>
          <a:p>
            <a:r>
              <a:rPr lang="en-US" altLang="zh-CN" dirty="0"/>
              <a:t>Optional</a:t>
            </a:r>
          </a:p>
          <a:p>
            <a:pPr lvl="1"/>
            <a:r>
              <a:rPr lang="zh-CN" altLang="en-US" dirty="0"/>
              <a:t>掌握基于函数式编程的</a:t>
            </a:r>
            <a:r>
              <a:rPr lang="en-US" altLang="zh-CN" dirty="0"/>
              <a:t>Optional</a:t>
            </a:r>
            <a:r>
              <a:rPr lang="zh-CN" altLang="en-US" dirty="0"/>
              <a:t>容器的使用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Iterators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877272"/>
          </a:xfrm>
        </p:spPr>
        <p:txBody>
          <a:bodyPr>
            <a:normAutofit/>
          </a:bodyPr>
          <a:lstStyle/>
          <a:p>
            <a:r>
              <a:rPr lang="en-US" altLang="zh-CN" dirty="0"/>
              <a:t>Iterators allow the caller to </a:t>
            </a:r>
            <a:r>
              <a:rPr lang="en-US" altLang="zh-CN" dirty="0">
                <a:solidFill>
                  <a:srgbClr val="FF0000"/>
                </a:solidFill>
              </a:rPr>
              <a:t>remove</a:t>
            </a:r>
            <a:r>
              <a:rPr lang="en-US" altLang="zh-CN" dirty="0"/>
              <a:t> elements from the underlying collection </a:t>
            </a:r>
            <a:r>
              <a:rPr lang="en-US" altLang="zh-CN" dirty="0">
                <a:solidFill>
                  <a:srgbClr val="FF0000"/>
                </a:solidFill>
              </a:rPr>
              <a:t>during the iteration </a:t>
            </a:r>
            <a:r>
              <a:rPr lang="en-US" altLang="zh-CN" dirty="0"/>
              <a:t>with well-defined semantics.</a:t>
            </a:r>
          </a:p>
          <a:p>
            <a:endParaRPr lang="en-US" altLang="zh-CN" dirty="0"/>
          </a:p>
          <a:p>
            <a:r>
              <a:rPr lang="en-US" altLang="zh-CN" dirty="0" err="1"/>
              <a:t>java.util.Iterator</a:t>
            </a:r>
            <a:r>
              <a:rPr lang="en-US" altLang="zh-CN" dirty="0"/>
              <a:t>&lt;E&gt;</a:t>
            </a:r>
          </a:p>
          <a:p>
            <a:r>
              <a:rPr lang="en-US" altLang="zh-CN" dirty="0"/>
              <a:t>Iterator</a:t>
            </a:r>
            <a:r>
              <a:rPr lang="zh-CN" altLang="en-US" dirty="0"/>
              <a:t>接口。迭代器，允许遍历集合，并根据需求选择性地从集合中移除元素</a:t>
            </a:r>
            <a:endParaRPr lang="en-US" altLang="zh-CN" dirty="0"/>
          </a:p>
          <a:p>
            <a:r>
              <a:rPr lang="zh-CN" altLang="en-US" dirty="0"/>
              <a:t>不同的集合类型，的不同数据结构的实现类，有不同的迭代器实现，但仅需面向</a:t>
            </a:r>
            <a:r>
              <a:rPr lang="en-US" altLang="zh-CN" dirty="0"/>
              <a:t>Iterator</a:t>
            </a:r>
            <a:r>
              <a:rPr lang="zh-CN" altLang="en-US" dirty="0"/>
              <a:t>接口完成遍历与移除</a:t>
            </a:r>
            <a:endParaRPr lang="en-US" altLang="zh-CN" dirty="0"/>
          </a:p>
          <a:p>
            <a:r>
              <a:rPr lang="en-US" altLang="zh-CN" dirty="0"/>
              <a:t>Iterator&lt;E&gt; iterator()</a:t>
            </a:r>
            <a:r>
              <a:rPr lang="zh-CN" altLang="en-US" dirty="0"/>
              <a:t>方法，</a:t>
            </a:r>
            <a:r>
              <a:rPr lang="en-US" altLang="zh-CN" dirty="0"/>
              <a:t>Collection</a:t>
            </a:r>
            <a:r>
              <a:rPr lang="zh-CN" altLang="en-US" dirty="0"/>
              <a:t>接口方法，获取集合对象的迭代器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628800"/>
            <a:ext cx="6912768" cy="2716454"/>
          </a:xfrm>
          <a:prstGeom prst="rect">
            <a:avLst/>
          </a:prstGeom>
        </p:spPr>
      </p:pic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Iterators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120552" y="1170756"/>
            <a:ext cx="11233248" cy="6583362"/>
          </a:xfrm>
        </p:spPr>
        <p:txBody>
          <a:bodyPr>
            <a:normAutofit/>
          </a:bodyPr>
          <a:lstStyle/>
          <a:p>
            <a:r>
              <a:rPr lang="en-US" altLang="zh-CN" dirty="0"/>
              <a:t>Iterator</a:t>
            </a:r>
            <a:r>
              <a:rPr lang="zh-CN" altLang="en-US" dirty="0"/>
              <a:t>通过移动游标遍历集合。初始时，游标位于第一个元素前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 Iterator</a:t>
            </a:r>
            <a:r>
              <a:rPr lang="zh-CN" altLang="en-US" dirty="0"/>
              <a:t>中是否有下一个元素</a:t>
            </a:r>
            <a:endParaRPr lang="en-US" altLang="zh-CN" dirty="0"/>
          </a:p>
          <a:p>
            <a:pPr lvl="1"/>
            <a:r>
              <a:rPr lang="en-US" altLang="zh-CN" dirty="0"/>
              <a:t>E next()</a:t>
            </a:r>
            <a:r>
              <a:rPr lang="zh-CN" altLang="en-US" dirty="0"/>
              <a:t>，向后移动游标，同时返回游标指向的元素</a:t>
            </a:r>
          </a:p>
          <a:p>
            <a:pPr lvl="1"/>
            <a:r>
              <a:rPr lang="en-US" altLang="zh-CN" dirty="0"/>
              <a:t>void remove()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4462437"/>
            <a:ext cx="5562600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Iterators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6583362"/>
          </a:xfrm>
        </p:spPr>
        <p:txBody>
          <a:bodyPr>
            <a:normAutofit/>
          </a:bodyPr>
          <a:lstStyle/>
          <a:p>
            <a:r>
              <a:rPr lang="en-US" altLang="zh-CN" dirty="0"/>
              <a:t>void remove()</a:t>
            </a:r>
            <a:r>
              <a:rPr lang="zh-CN" altLang="en-US" dirty="0"/>
              <a:t>，从基础集合移除当前游标指向的元素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196752"/>
            <a:ext cx="5429250" cy="1943100"/>
          </a:xfrm>
          <a:prstGeom prst="rect">
            <a:avLst/>
          </a:prstGeom>
        </p:spPr>
      </p:pic>
      <p:sp>
        <p:nvSpPr>
          <p:cNvPr id="7" name="TextBox 4"/>
          <p:cNvSpPr txBox="1"/>
          <p:nvPr/>
        </p:nvSpPr>
        <p:spPr>
          <a:xfrm>
            <a:off x="4740042" y="2805807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获取</a:t>
            </a:r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迭代器对象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循环判断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获取元素对象，判断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删除迭代器当前游标指向的元素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1700808"/>
            <a:ext cx="5334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332656"/>
            <a:ext cx="11233248" cy="6250706"/>
          </a:xfrm>
        </p:spPr>
        <p:txBody>
          <a:bodyPr>
            <a:normAutofit/>
          </a:bodyPr>
          <a:lstStyle/>
          <a:p>
            <a:r>
              <a:rPr lang="en-US" altLang="zh-CN" dirty="0"/>
              <a:t>List to Array</a:t>
            </a:r>
            <a:r>
              <a:rPr lang="zh-CN" altLang="en-US" dirty="0"/>
              <a:t>。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  <a:r>
              <a:rPr lang="zh-CN" altLang="en-US" dirty="0"/>
              <a:t>方法</a:t>
            </a:r>
            <a:r>
              <a:rPr lang="en-US" altLang="zh-CN" dirty="0"/>
              <a:t>(Collection</a:t>
            </a:r>
            <a:r>
              <a:rPr lang="zh-CN" altLang="en-US" dirty="0"/>
              <a:t>接口声明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Array to List</a:t>
            </a:r>
            <a:r>
              <a:rPr lang="zh-CN" altLang="en-US" dirty="0"/>
              <a:t>。</a:t>
            </a:r>
            <a:r>
              <a:rPr lang="en-US" altLang="zh-CN" dirty="0"/>
              <a:t>Arrays</a:t>
            </a:r>
            <a:r>
              <a:rPr lang="zh-CN" altLang="en-US" dirty="0"/>
              <a:t>工具类提供</a:t>
            </a:r>
            <a:r>
              <a:rPr lang="en-US" altLang="zh-CN" dirty="0" err="1"/>
              <a:t>asList</a:t>
            </a:r>
            <a:r>
              <a:rPr lang="en-US" altLang="zh-CN" dirty="0"/>
              <a:t>(T… a)</a:t>
            </a:r>
            <a:r>
              <a:rPr lang="zh-CN" altLang="en-US" dirty="0"/>
              <a:t>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asList</a:t>
            </a:r>
            <a:r>
              <a:rPr lang="en-US" altLang="zh-CN" dirty="0"/>
              <a:t>()</a:t>
            </a:r>
            <a:r>
              <a:rPr lang="zh-CN" altLang="en-US" dirty="0"/>
              <a:t>方法为适配器模式方法，仅转换了类型，底层仍是数组。因此，执行任何修改集合长度方法</a:t>
            </a:r>
            <a:r>
              <a:rPr lang="en-US" altLang="zh-CN" dirty="0"/>
              <a:t>(add/remove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r>
              <a:rPr lang="zh-CN" altLang="en-US" dirty="0"/>
              <a:t>，将</a:t>
            </a:r>
            <a:r>
              <a:rPr lang="zh-CN" altLang="en-US" dirty="0">
                <a:solidFill>
                  <a:srgbClr val="FF0000"/>
                </a:solidFill>
              </a:rPr>
              <a:t>抛出异常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007024"/>
            <a:ext cx="4943475" cy="990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36418" y="103834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创建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长度数组即可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方法内部仅需类型长度自动调整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3076420"/>
            <a:ext cx="50482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ArrayList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602634"/>
          </a:xfrm>
        </p:spPr>
        <p:txBody>
          <a:bodyPr>
            <a:normAutofit/>
          </a:bodyPr>
          <a:lstStyle/>
          <a:p>
            <a:r>
              <a:rPr lang="en-US" altLang="zh-CN" dirty="0"/>
              <a:t>ArrayList</a:t>
            </a:r>
            <a:r>
              <a:rPr lang="zh-CN" altLang="en-US" dirty="0"/>
              <a:t>构造函数</a:t>
            </a:r>
            <a:endParaRPr lang="en-US" altLang="zh-CN" dirty="0"/>
          </a:p>
          <a:p>
            <a:pPr lvl="1"/>
            <a:r>
              <a:rPr lang="en-US" altLang="zh-CN" dirty="0"/>
              <a:t>ArrayList()</a:t>
            </a:r>
            <a:r>
              <a:rPr lang="zh-CN" altLang="en-US" dirty="0"/>
              <a:t>，创建空</a:t>
            </a:r>
            <a:r>
              <a:rPr lang="en-US" altLang="zh-CN" dirty="0"/>
              <a:t>List</a:t>
            </a:r>
            <a:r>
              <a:rPr lang="zh-CN" altLang="en-US" dirty="0"/>
              <a:t>集合。默认创建</a:t>
            </a:r>
            <a:r>
              <a:rPr lang="en-US" altLang="zh-CN" dirty="0"/>
              <a:t>0</a:t>
            </a:r>
            <a:r>
              <a:rPr lang="zh-CN" altLang="en-US" dirty="0"/>
              <a:t>个元素的对象数组</a:t>
            </a:r>
            <a:endParaRPr lang="en-US" altLang="zh-CN" dirty="0"/>
          </a:p>
          <a:p>
            <a:pPr lvl="1"/>
            <a:r>
              <a:rPr lang="en-US" altLang="zh-CN" dirty="0"/>
              <a:t>ArrayList(int initialCapacity)</a:t>
            </a:r>
            <a:r>
              <a:rPr lang="zh-CN" altLang="en-US" dirty="0"/>
              <a:t>，基于指定长度创建</a:t>
            </a:r>
            <a:r>
              <a:rPr lang="en-US" altLang="zh-CN" dirty="0"/>
              <a:t>List</a:t>
            </a:r>
            <a:r>
              <a:rPr lang="zh-CN" altLang="en-US" dirty="0"/>
              <a:t>集合。长度仅初始化集合时使用，后期添加</a:t>
            </a:r>
            <a:r>
              <a:rPr lang="en-US" altLang="zh-CN" dirty="0"/>
              <a:t>/</a:t>
            </a:r>
            <a:r>
              <a:rPr lang="zh-CN" altLang="en-US" dirty="0"/>
              <a:t>移除自动容量</a:t>
            </a:r>
            <a:endParaRPr lang="en-US" altLang="zh-CN" dirty="0"/>
          </a:p>
          <a:p>
            <a:pPr lvl="1"/>
            <a:r>
              <a:rPr lang="en-US" altLang="zh-CN" dirty="0"/>
              <a:t>ArrayList(Collection&lt;? extends E&gt; c)</a:t>
            </a:r>
            <a:r>
              <a:rPr lang="zh-CN" altLang="en-US" dirty="0"/>
              <a:t>，基于指定集合创建</a:t>
            </a:r>
            <a:r>
              <a:rPr lang="en-US" altLang="zh-CN" dirty="0"/>
              <a:t>List</a:t>
            </a:r>
            <a:r>
              <a:rPr lang="zh-CN" altLang="en-US" dirty="0"/>
              <a:t>集合</a:t>
            </a:r>
          </a:p>
          <a:p>
            <a:endParaRPr lang="en-US" altLang="zh-CN" dirty="0"/>
          </a:p>
          <a:p>
            <a:r>
              <a:rPr lang="en-US" altLang="zh-CN" dirty="0"/>
              <a:t>add()/size()</a:t>
            </a:r>
            <a:r>
              <a:rPr lang="zh-CN" altLang="en-US" dirty="0"/>
              <a:t>，方法源码</a:t>
            </a:r>
            <a:r>
              <a:rPr lang="zh-CN" altLang="en-US"/>
              <a:t>分</a:t>
            </a:r>
            <a:r>
              <a:rPr lang="zh-CN" altLang="en-US" smtClean="0"/>
              <a:t>析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Idea F4</a:t>
            </a:r>
            <a:r>
              <a:rPr lang="zh-CN" altLang="en-US" smtClean="0"/>
              <a:t>查看源码、</a:t>
            </a:r>
            <a:r>
              <a:rPr lang="en-US" altLang="zh-CN" smtClean="0"/>
              <a:t>ALT+7</a:t>
            </a:r>
            <a:r>
              <a:rPr lang="zh-CN" altLang="en-US" smtClean="0"/>
              <a:t>看类的结构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LinkedList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集合，基于</a:t>
            </a:r>
            <a:r>
              <a:rPr lang="en-US" altLang="zh-CN" dirty="0"/>
              <a:t>LinkedList</a:t>
            </a:r>
            <a:r>
              <a:rPr lang="zh-CN" altLang="en-US" dirty="0"/>
              <a:t>双向链表数据结构的实现</a:t>
            </a:r>
            <a:endParaRPr lang="en-US" altLang="zh-CN" dirty="0"/>
          </a:p>
          <a:p>
            <a:r>
              <a:rPr lang="zh-CN" altLang="en-US" dirty="0"/>
              <a:t>会为每个元素创建</a:t>
            </a:r>
            <a:r>
              <a:rPr lang="en-US" altLang="zh-CN" dirty="0"/>
              <a:t>2</a:t>
            </a:r>
            <a:r>
              <a:rPr lang="zh-CN" altLang="en-US" dirty="0"/>
              <a:t>个节点，保存前</a:t>
            </a:r>
            <a:r>
              <a:rPr lang="en-US" altLang="zh-CN" dirty="0"/>
              <a:t>/</a:t>
            </a:r>
            <a:r>
              <a:rPr lang="zh-CN" altLang="en-US" dirty="0"/>
              <a:t>后元素的地址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Picture 2" descr="https://d1jnx9ba8s6j9r.cloudfront.net/blog/wp-content/uploads/2017/05/Doubly-LinkedLi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946275"/>
            <a:ext cx="108108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zh-CN" altLang="en-US" dirty="0"/>
              <a:t>测试环境：</a:t>
            </a:r>
            <a:r>
              <a:rPr lang="en-US" altLang="zh-CN" dirty="0"/>
              <a:t>win10 Pro 1909;</a:t>
            </a:r>
            <a:r>
              <a:rPr lang="zh-CN" altLang="en-US" dirty="0"/>
              <a:t> </a:t>
            </a:r>
            <a:r>
              <a:rPr lang="en-US" altLang="zh-CN" dirty="0"/>
              <a:t>I5-6600 4</a:t>
            </a:r>
            <a:r>
              <a:rPr lang="zh-CN" altLang="en-US" dirty="0"/>
              <a:t>核</a:t>
            </a:r>
            <a:r>
              <a:rPr lang="en-US" altLang="zh-CN" dirty="0"/>
              <a:t>4</a:t>
            </a:r>
            <a:r>
              <a:rPr lang="zh-CN" altLang="en-US" dirty="0"/>
              <a:t>线程 </a:t>
            </a:r>
            <a:r>
              <a:rPr lang="en-US" altLang="zh-CN" dirty="0"/>
              <a:t>3.3GHz;</a:t>
            </a:r>
            <a:r>
              <a:rPr lang="zh-CN" altLang="en-US" dirty="0"/>
              <a:t> </a:t>
            </a:r>
            <a:r>
              <a:rPr lang="en-US" altLang="zh-CN" dirty="0"/>
              <a:t>16GB DDR4; OpenJDK 11.05; </a:t>
            </a:r>
            <a:r>
              <a:rPr lang="zh-CN" altLang="en-US" dirty="0"/>
              <a:t>单线程操作</a:t>
            </a:r>
            <a:endParaRPr lang="en-US" altLang="zh-CN" dirty="0"/>
          </a:p>
          <a:p>
            <a:r>
              <a:rPr lang="zh-CN" altLang="en-US" dirty="0"/>
              <a:t>分别创建</a:t>
            </a:r>
            <a:r>
              <a:rPr lang="en-US" altLang="zh-CN" dirty="0"/>
              <a:t>1</a:t>
            </a:r>
            <a:r>
              <a:rPr lang="zh-CN" altLang="en-US" dirty="0"/>
              <a:t>百万</a:t>
            </a:r>
            <a:r>
              <a:rPr lang="en-US" altLang="zh-CN" dirty="0"/>
              <a:t>user</a:t>
            </a:r>
            <a:r>
              <a:rPr lang="zh-CN" altLang="en-US" dirty="0"/>
              <a:t>对象置于</a:t>
            </a:r>
            <a:r>
              <a:rPr lang="en-US" altLang="zh-CN" dirty="0"/>
              <a:t>ArrayList/LinkedList</a:t>
            </a:r>
            <a:r>
              <a:rPr lang="zh-CN" altLang="en-US" dirty="0"/>
              <a:t>集合操作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Performance of </a:t>
            </a:r>
            <a:r>
              <a:rPr lang="en-US" altLang="zh-CN" sz="4000" b="1" dirty="0" err="1">
                <a:solidFill>
                  <a:schemeClr val="bg1"/>
                </a:solidFill>
              </a:rPr>
              <a:t>ArrayList</a:t>
            </a:r>
            <a:r>
              <a:rPr lang="en-US" altLang="zh-CN" sz="4000" b="1" dirty="0">
                <a:solidFill>
                  <a:schemeClr val="bg1"/>
                </a:solidFill>
              </a:rPr>
              <a:t> &amp; LinkedList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43" y="2420888"/>
            <a:ext cx="5588989" cy="3630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753" y="4437112"/>
            <a:ext cx="4057650" cy="733425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5087888" y="4828183"/>
            <a:ext cx="2448272" cy="6890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328248" y="396533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反复删除第一个元素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</a:rPr>
              <a:t>反复创建</a:t>
            </a:r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332656"/>
            <a:ext cx="11233248" cy="5844307"/>
          </a:xfrm>
        </p:spPr>
        <p:txBody>
          <a:bodyPr/>
          <a:lstStyle/>
          <a:p>
            <a:r>
              <a:rPr lang="en-US" altLang="zh-CN" dirty="0"/>
              <a:t>ArrayList</a:t>
            </a:r>
            <a:r>
              <a:rPr lang="zh-CN" altLang="en-US" dirty="0"/>
              <a:t>，可快速基于索引访问元素对象；其底层使用</a:t>
            </a:r>
            <a:r>
              <a:rPr lang="en-US" altLang="zh-CN" dirty="0" err="1"/>
              <a:t>Arrays.copyOf</a:t>
            </a:r>
            <a:r>
              <a:rPr lang="en-US" altLang="zh-CN" dirty="0"/>
              <a:t>()</a:t>
            </a:r>
            <a:r>
              <a:rPr lang="zh-CN" altLang="en-US" dirty="0"/>
              <a:t>方法实现对象数组的增删，性能损失较小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LinkedList</a:t>
            </a:r>
            <a:r>
              <a:rPr lang="zh-CN" altLang="en-US" dirty="0"/>
              <a:t>，当需要极其频繁的在集合头部添加元素时，效率较高。但需要为每一个元素创建两个节点对象，基于索引位置的访问需要线性时间</a:t>
            </a:r>
            <a:r>
              <a:rPr lang="en-US" altLang="zh-CN" dirty="0"/>
              <a:t>(Positional access requires linear-time)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整体性能开销较大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绝大多数情况下，使用</a:t>
            </a:r>
            <a:r>
              <a:rPr lang="en-US" altLang="zh-CN" dirty="0"/>
              <a:t>ArrayList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wo interface trees, one starting with Collection and including Set, SortedSet, List, and Queue, and the other starting with Map and including SortedMa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84" y="1579035"/>
            <a:ext cx="6878153" cy="24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The Map Interface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877272"/>
          </a:xfrm>
        </p:spPr>
        <p:txBody>
          <a:bodyPr/>
          <a:lstStyle/>
          <a:p>
            <a:r>
              <a:rPr lang="en-US" altLang="zh-CN" dirty="0"/>
              <a:t>A Map is an object that </a:t>
            </a:r>
            <a:r>
              <a:rPr lang="en-US" altLang="zh-CN" b="1" dirty="0">
                <a:solidFill>
                  <a:srgbClr val="FF0000"/>
                </a:solidFill>
              </a:rPr>
              <a:t>maps keys to values</a:t>
            </a:r>
            <a:r>
              <a:rPr lang="en-US" altLang="zh-CN" dirty="0"/>
              <a:t>. A map cannot contain duplicate keys: Each key can map to at most one value</a:t>
            </a:r>
          </a:p>
          <a:p>
            <a:r>
              <a:rPr lang="en-US" altLang="zh-CN" dirty="0"/>
              <a:t>A Map is </a:t>
            </a:r>
            <a:r>
              <a:rPr lang="en-US" altLang="zh-CN" b="1" dirty="0">
                <a:solidFill>
                  <a:srgbClr val="FF0000"/>
                </a:solidFill>
              </a:rPr>
              <a:t>not a true </a:t>
            </a:r>
            <a:r>
              <a:rPr lang="en-US" altLang="zh-CN" dirty="0"/>
              <a:t>Collection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java.util.Map</a:t>
            </a:r>
            <a:r>
              <a:rPr lang="en-US" altLang="zh-CN" dirty="0"/>
              <a:t>&lt;K,V&gt;</a:t>
            </a:r>
          </a:p>
          <a:p>
            <a:r>
              <a:rPr lang="en-US" altLang="zh-CN" dirty="0"/>
              <a:t>Map</a:t>
            </a:r>
            <a:r>
              <a:rPr lang="zh-CN" altLang="en-US" dirty="0"/>
              <a:t>，用于存放键值对</a:t>
            </a:r>
            <a:r>
              <a:rPr lang="en-US" altLang="zh-CN" dirty="0"/>
              <a:t>(key-value)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</a:t>
            </a:r>
            <a:r>
              <a:rPr lang="zh-CN" altLang="en-US" dirty="0">
                <a:solidFill>
                  <a:srgbClr val="FF0000"/>
                </a:solidFill>
              </a:rPr>
              <a:t>不是集合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通过</a:t>
            </a:r>
            <a:r>
              <a:rPr lang="en-US" altLang="zh-CN" dirty="0"/>
              <a:t>key</a:t>
            </a:r>
            <a:r>
              <a:rPr lang="zh-CN" altLang="en-US" dirty="0"/>
              <a:t>值</a:t>
            </a:r>
            <a:r>
              <a:rPr lang="en-US" altLang="zh-CN" dirty="0"/>
              <a:t> </a:t>
            </a:r>
            <a:r>
              <a:rPr lang="zh-CN" altLang="en-US" dirty="0"/>
              <a:t>，保存其对应的</a:t>
            </a:r>
            <a:r>
              <a:rPr lang="en-US" altLang="zh-CN" dirty="0"/>
              <a:t>value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Key</a:t>
            </a:r>
            <a:r>
              <a:rPr lang="zh-CN" altLang="en-US" dirty="0"/>
              <a:t>值获取对其对应的</a:t>
            </a:r>
            <a:r>
              <a:rPr lang="en-US" altLang="zh-CN" dirty="0"/>
              <a:t>value</a:t>
            </a:r>
            <a:r>
              <a:rPr lang="zh-CN" altLang="en-US" dirty="0"/>
              <a:t>值操作。例如</a:t>
            </a:r>
            <a:endParaRPr lang="en-US" altLang="zh-CN" dirty="0"/>
          </a:p>
          <a:p>
            <a:pPr lvl="1"/>
            <a:r>
              <a:rPr lang="zh-CN" altLang="en-US" dirty="0"/>
              <a:t>手机通讯录中，以姓名为</a:t>
            </a:r>
            <a:r>
              <a:rPr lang="en-US" altLang="zh-CN" dirty="0"/>
              <a:t>key</a:t>
            </a:r>
            <a:r>
              <a:rPr lang="zh-CN" altLang="en-US" dirty="0"/>
              <a:t>，手机号码为</a:t>
            </a:r>
            <a:r>
              <a:rPr lang="en-US" altLang="zh-CN" dirty="0"/>
              <a:t>value</a:t>
            </a:r>
            <a:r>
              <a:rPr lang="zh-CN" altLang="en-US" dirty="0"/>
              <a:t>，通过姓名找到对应的手机号，拨打电话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4"/>
          <p:cNvSpPr txBox="1"/>
          <p:nvPr/>
        </p:nvSpPr>
        <p:spPr>
          <a:xfrm>
            <a:off x="8040216" y="1632190"/>
            <a:ext cx="30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接口没有继承</a:t>
            </a:r>
            <a:r>
              <a:rPr lang="en-US" altLang="zh-CN" sz="1600" b="1" dirty="0">
                <a:solidFill>
                  <a:srgbClr val="FF0000"/>
                </a:solidFill>
              </a:rPr>
              <a:t>Collection</a:t>
            </a:r>
            <a:r>
              <a:rPr lang="zh-CN" altLang="en-US" sz="1600" b="1" dirty="0">
                <a:solidFill>
                  <a:srgbClr val="FF0000"/>
                </a:solidFill>
              </a:rPr>
              <a:t>接口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Collection</a:t>
            </a:r>
            <a:r>
              <a:rPr lang="zh-CN" altLang="en-US" sz="1600" b="1" dirty="0">
                <a:solidFill>
                  <a:srgbClr val="FF0000"/>
                </a:solidFill>
              </a:rPr>
              <a:t>接口与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接口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是平行并列的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The Map Interface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623392" y="274638"/>
            <a:ext cx="11089232" cy="5902325"/>
          </a:xfrm>
        </p:spPr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必须是唯一的，且每个</a:t>
            </a:r>
            <a:r>
              <a:rPr lang="en-US" altLang="zh-CN" dirty="0"/>
              <a:t>key</a:t>
            </a:r>
            <a:r>
              <a:rPr lang="zh-CN" altLang="en-US" dirty="0"/>
              <a:t>只能对应一个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但不同</a:t>
            </a:r>
            <a:r>
              <a:rPr lang="en-US" altLang="zh-CN" dirty="0"/>
              <a:t>key</a:t>
            </a:r>
            <a:r>
              <a:rPr lang="zh-CN" altLang="en-US" dirty="0"/>
              <a:t>，可以对应同一个</a:t>
            </a:r>
            <a:r>
              <a:rPr lang="en-US" altLang="zh-CN" dirty="0"/>
              <a:t>value</a:t>
            </a:r>
          </a:p>
          <a:p>
            <a:r>
              <a:rPr lang="zh-CN" altLang="en-US" dirty="0"/>
              <a:t>添加</a:t>
            </a:r>
            <a:r>
              <a:rPr lang="en-US" altLang="zh-CN" dirty="0"/>
              <a:t>key-value</a:t>
            </a:r>
            <a:r>
              <a:rPr lang="zh-CN" altLang="en-US" dirty="0"/>
              <a:t>时，如果</a:t>
            </a:r>
            <a:r>
              <a:rPr lang="en-US" altLang="zh-CN" dirty="0"/>
              <a:t>key</a:t>
            </a:r>
            <a:r>
              <a:rPr lang="zh-CN" altLang="en-US" dirty="0"/>
              <a:t>已经存在，则后一个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前一个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值，判断</a:t>
            </a:r>
            <a:r>
              <a:rPr lang="en-US" altLang="zh-CN" dirty="0"/>
              <a:t>key</a:t>
            </a:r>
            <a:r>
              <a:rPr lang="zh-CN" altLang="en-US" dirty="0"/>
              <a:t>是否相同*</a:t>
            </a:r>
            <a:endParaRPr lang="en-US" altLang="zh-CN" dirty="0"/>
          </a:p>
          <a:p>
            <a:r>
              <a:rPr lang="zh-CN" altLang="en-US" dirty="0"/>
              <a:t>支持以任何引用类型对象为</a:t>
            </a:r>
            <a:r>
              <a:rPr lang="en-US" altLang="zh-CN" dirty="0"/>
              <a:t>key/value</a:t>
            </a:r>
          </a:p>
          <a:p>
            <a:r>
              <a:rPr lang="zh-CN" altLang="en-US" dirty="0"/>
              <a:t>基本实现类</a:t>
            </a:r>
            <a:endParaRPr lang="en-US" altLang="zh-CN" dirty="0"/>
          </a:p>
          <a:p>
            <a:pPr lvl="1"/>
            <a:r>
              <a:rPr lang="en-US" altLang="zh-CN" dirty="0" err="1"/>
              <a:t>java.util.HashMap</a:t>
            </a:r>
            <a:r>
              <a:rPr lang="en-US" altLang="zh-CN" dirty="0"/>
              <a:t>&lt;K, V&gt;</a:t>
            </a:r>
            <a:r>
              <a:rPr lang="zh-CN" altLang="en-US" dirty="0"/>
              <a:t>，查询效率与内存占用最平衡，非线程安全</a:t>
            </a:r>
            <a:endParaRPr lang="en-US" altLang="zh-CN" dirty="0"/>
          </a:p>
          <a:p>
            <a:pPr lvl="1"/>
            <a:r>
              <a:rPr lang="en-US" altLang="zh-CN" dirty="0" err="1"/>
              <a:t>java.util.TreeMap</a:t>
            </a:r>
            <a:r>
              <a:rPr lang="en-US" altLang="zh-CN" dirty="0"/>
              <a:t> &lt;K, V&gt;/</a:t>
            </a:r>
            <a:r>
              <a:rPr lang="en-US" altLang="zh-CN" dirty="0" err="1"/>
              <a:t>HashTable</a:t>
            </a:r>
            <a:r>
              <a:rPr lang="en-US" altLang="zh-CN" dirty="0"/>
              <a:t>&lt;K, V&gt;</a:t>
            </a:r>
            <a:r>
              <a:rPr lang="zh-CN" altLang="en-US" dirty="0"/>
              <a:t>（线程安全的）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Collections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A collection, sometimes called a </a:t>
            </a:r>
            <a:r>
              <a:rPr lang="en-US" altLang="zh-CN" dirty="0">
                <a:solidFill>
                  <a:srgbClr val="FF0000"/>
                </a:solidFill>
              </a:rPr>
              <a:t>container</a:t>
            </a:r>
            <a:r>
              <a:rPr lang="en-US" altLang="zh-CN" dirty="0"/>
              <a:t>, is simply an object that </a:t>
            </a:r>
            <a:r>
              <a:rPr lang="en-US" altLang="zh-CN" dirty="0">
                <a:solidFill>
                  <a:srgbClr val="FF0000"/>
                </a:solidFill>
              </a:rPr>
              <a:t>groups multiple elements into a single unit</a:t>
            </a:r>
            <a:r>
              <a:rPr lang="en-US" altLang="zh-CN" dirty="0"/>
              <a:t>. Collections are used to store, retrieve, manipulate, and communicate aggregate data.</a:t>
            </a:r>
          </a:p>
          <a:p>
            <a:endParaRPr lang="en-US" altLang="zh-CN" dirty="0"/>
          </a:p>
          <a:p>
            <a:r>
              <a:rPr lang="zh-CN" altLang="en-US" dirty="0"/>
              <a:t>集合，是将许多元素组合成一个单一单元的容器对象</a:t>
            </a:r>
            <a:endParaRPr lang="en-US" altLang="zh-CN" dirty="0"/>
          </a:p>
          <a:p>
            <a:r>
              <a:rPr lang="zh-CN" altLang="en-US" dirty="0"/>
              <a:t>集合，可用于存储</a:t>
            </a:r>
            <a:r>
              <a:rPr lang="en-US" altLang="zh-CN" dirty="0"/>
              <a:t>/</a:t>
            </a:r>
            <a:r>
              <a:rPr lang="zh-CN" altLang="en-US" dirty="0"/>
              <a:t>检索</a:t>
            </a:r>
            <a:r>
              <a:rPr lang="en-US" altLang="zh-CN" dirty="0"/>
              <a:t>/</a:t>
            </a:r>
            <a:r>
              <a:rPr lang="zh-CN" altLang="en-US" dirty="0"/>
              <a:t>操作</a:t>
            </a:r>
            <a:r>
              <a:rPr lang="en-US" altLang="zh-CN" dirty="0"/>
              <a:t>/</a:t>
            </a:r>
            <a:r>
              <a:rPr lang="zh-CN" altLang="en-US" dirty="0"/>
              <a:t>传输</a:t>
            </a:r>
            <a:r>
              <a:rPr lang="en-US" altLang="zh-CN" dirty="0"/>
              <a:t>/</a:t>
            </a:r>
            <a:r>
              <a:rPr lang="zh-CN" altLang="en-US" dirty="0"/>
              <a:t>聚合数据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HashMap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常用操作方法</a:t>
            </a:r>
            <a:endParaRPr lang="en-US" altLang="zh-CN" dirty="0"/>
          </a:p>
          <a:p>
            <a:pPr lvl="1"/>
            <a:r>
              <a:rPr lang="en-US" altLang="zh-CN" dirty="0"/>
              <a:t>V </a:t>
            </a:r>
            <a:r>
              <a:rPr lang="en-US" altLang="zh-CN" dirty="0">
                <a:solidFill>
                  <a:srgbClr val="FF0000"/>
                </a:solidFill>
              </a:rPr>
              <a:t>put</a:t>
            </a:r>
            <a:r>
              <a:rPr lang="en-US" altLang="zh-CN" dirty="0"/>
              <a:t>(K key, V value)</a:t>
            </a:r>
            <a:r>
              <a:rPr lang="zh-CN" altLang="en-US" dirty="0"/>
              <a:t>，保存键值对</a:t>
            </a:r>
            <a:endParaRPr lang="en-US" altLang="zh-CN" dirty="0"/>
          </a:p>
          <a:p>
            <a:pPr lvl="1"/>
            <a:r>
              <a:rPr lang="en-US" altLang="zh-CN" dirty="0"/>
              <a:t>V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/>
              <a:t>(K key)</a:t>
            </a:r>
            <a:r>
              <a:rPr lang="zh-CN" altLang="en-US" dirty="0"/>
              <a:t>，基于</a:t>
            </a:r>
            <a:r>
              <a:rPr lang="en-US" altLang="zh-CN" dirty="0"/>
              <a:t>key</a:t>
            </a:r>
            <a:r>
              <a:rPr lang="zh-CN" altLang="en-US" dirty="0"/>
              <a:t>获取对应的</a:t>
            </a:r>
            <a:r>
              <a:rPr lang="en-US" altLang="zh-CN" dirty="0"/>
              <a:t>value</a:t>
            </a:r>
            <a:r>
              <a:rPr lang="zh-CN" altLang="en-US" dirty="0"/>
              <a:t>，如果</a:t>
            </a:r>
            <a:r>
              <a:rPr lang="en-US" altLang="zh-CN" dirty="0"/>
              <a:t>value</a:t>
            </a:r>
            <a:r>
              <a:rPr lang="zh-CN" altLang="en-US" dirty="0"/>
              <a:t>不存在，返回</a:t>
            </a:r>
            <a:r>
              <a:rPr lang="en-US" altLang="zh-CN" dirty="0"/>
              <a:t>null</a:t>
            </a:r>
          </a:p>
          <a:p>
            <a:pPr lvl="1"/>
            <a:r>
              <a:rPr lang="en-US" altLang="zh-CN" dirty="0"/>
              <a:t>default V </a:t>
            </a:r>
            <a:r>
              <a:rPr lang="en-US" altLang="zh-CN" dirty="0" err="1"/>
              <a:t>getOrDefault</a:t>
            </a:r>
            <a:r>
              <a:rPr lang="en-US" altLang="zh-CN" dirty="0"/>
              <a:t>(Object key, V </a:t>
            </a:r>
            <a:r>
              <a:rPr lang="en-US" altLang="zh-CN" dirty="0" err="1"/>
              <a:t>defaultValue</a:t>
            </a:r>
            <a:r>
              <a:rPr lang="en-US" altLang="zh-CN" dirty="0"/>
              <a:t>)</a:t>
            </a:r>
            <a:r>
              <a:rPr lang="zh-CN" altLang="en-US" dirty="0"/>
              <a:t>，获取对应的</a:t>
            </a:r>
            <a:r>
              <a:rPr lang="en-US" altLang="zh-CN" dirty="0"/>
              <a:t>value</a:t>
            </a:r>
            <a:r>
              <a:rPr lang="zh-CN" altLang="en-US" dirty="0"/>
              <a:t>，没有则使用默认值</a:t>
            </a:r>
            <a:endParaRPr lang="en-US" altLang="zh-CN" dirty="0"/>
          </a:p>
          <a:p>
            <a:pPr lvl="1"/>
            <a:r>
              <a:rPr lang="en-US" altLang="zh-CN" dirty="0"/>
              <a:t>V remove(Object key)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containsKey</a:t>
            </a:r>
            <a:r>
              <a:rPr lang="en-US" altLang="zh-CN" dirty="0"/>
              <a:t>(Object key)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containsValue</a:t>
            </a:r>
            <a:r>
              <a:rPr lang="en-US" altLang="zh-CN" dirty="0"/>
              <a:t>(Object value)</a:t>
            </a:r>
          </a:p>
          <a:p>
            <a:pPr lvl="1"/>
            <a:r>
              <a:rPr lang="en-US" altLang="zh-CN" dirty="0"/>
              <a:t>int size()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 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putAll</a:t>
            </a:r>
            <a:r>
              <a:rPr lang="en-US" altLang="zh-CN" dirty="0"/>
              <a:t>()/clear()</a:t>
            </a:r>
          </a:p>
          <a:p>
            <a:pPr lvl="1"/>
            <a:r>
              <a:rPr lang="en-US" altLang="zh-CN" dirty="0"/>
              <a:t>keySet()</a:t>
            </a:r>
          </a:p>
          <a:p>
            <a:pPr lvl="1"/>
            <a:r>
              <a:rPr lang="en-US" altLang="zh-CN" dirty="0"/>
              <a:t>values()</a:t>
            </a:r>
          </a:p>
          <a:p>
            <a:pPr lvl="1"/>
            <a:r>
              <a:rPr lang="en-US" altLang="zh-CN" dirty="0"/>
              <a:t>……..</a:t>
            </a:r>
          </a:p>
          <a:p>
            <a:r>
              <a:rPr lang="en-US" altLang="zh-CN" dirty="0"/>
              <a:t>Map</a:t>
            </a:r>
            <a:r>
              <a:rPr lang="zh-CN" altLang="en-US" dirty="0"/>
              <a:t>没有，基于</a:t>
            </a:r>
            <a:r>
              <a:rPr lang="en-US" altLang="zh-CN" dirty="0"/>
              <a:t>index</a:t>
            </a:r>
            <a:r>
              <a:rPr lang="zh-CN" altLang="en-US" dirty="0"/>
              <a:t>索引的操作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5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4" y="188640"/>
            <a:ext cx="4445555" cy="158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4469083" y="1975625"/>
            <a:ext cx="3950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变量，声明</a:t>
            </a:r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类型与</a:t>
            </a:r>
            <a:r>
              <a:rPr lang="en-US" altLang="zh-CN" sz="1600" b="1" dirty="0">
                <a:solidFill>
                  <a:srgbClr val="FF0000"/>
                </a:solidFill>
              </a:rPr>
              <a:t>value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使用</a:t>
            </a:r>
            <a:r>
              <a:rPr lang="en-US" altLang="zh-CN" sz="1600" b="1" dirty="0" err="1">
                <a:solidFill>
                  <a:srgbClr val="FF0000"/>
                </a:solidFill>
              </a:rPr>
              <a:t>HashMap</a:t>
            </a:r>
            <a:r>
              <a:rPr lang="zh-CN" altLang="en-US" sz="1600" b="1" dirty="0">
                <a:solidFill>
                  <a:srgbClr val="FF0000"/>
                </a:solidFill>
              </a:rPr>
              <a:t>实现类实现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r>
              <a:rPr lang="en-US" altLang="zh-CN" sz="1600" b="1" dirty="0">
                <a:solidFill>
                  <a:srgbClr val="FF0000"/>
                </a:solidFill>
              </a:rPr>
              <a:t>put()</a:t>
            </a:r>
            <a:r>
              <a:rPr lang="zh-CN" altLang="en-US" sz="1600" b="1" dirty="0">
                <a:solidFill>
                  <a:srgbClr val="FF0000"/>
                </a:solidFill>
              </a:rPr>
              <a:t>方法添加元素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获取元素个数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获取其映射的</a:t>
            </a:r>
            <a:r>
              <a:rPr lang="en-US" altLang="zh-CN" sz="1600" b="1" dirty="0">
                <a:solidFill>
                  <a:srgbClr val="FF0000"/>
                </a:solidFill>
              </a:rPr>
              <a:t>value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692696"/>
            <a:ext cx="809426" cy="92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68" y="4361088"/>
            <a:ext cx="845668" cy="104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/>
          <p:cNvSpPr txBox="1"/>
          <p:nvPr/>
        </p:nvSpPr>
        <p:spPr>
          <a:xfrm>
            <a:off x="3557172" y="5877887"/>
            <a:ext cx="344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中不能有相同的</a:t>
            </a:r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相同时，后赋值会覆盖前面的值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4" y="3558937"/>
            <a:ext cx="4445555" cy="193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2559"/>
            <a:ext cx="6505575" cy="2000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2264" y="3413458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测试用</a:t>
            </a:r>
            <a:r>
              <a:rPr lang="en-US" altLang="zh-CN" sz="1600" b="1" dirty="0">
                <a:solidFill>
                  <a:srgbClr val="FF0000"/>
                </a:solidFill>
              </a:rPr>
              <a:t>List</a:t>
            </a:r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城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5440" y="1994468"/>
            <a:ext cx="333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420888"/>
            <a:ext cx="758190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7" y="1503910"/>
            <a:ext cx="5448300" cy="24098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32656"/>
            <a:ext cx="10515600" cy="5844307"/>
          </a:xfrm>
        </p:spPr>
        <p:txBody>
          <a:bodyPr/>
          <a:lstStyle/>
          <a:p>
            <a:r>
              <a:rPr lang="zh-CN" altLang="en-US" dirty="0"/>
              <a:t>需求：将居民</a:t>
            </a:r>
            <a:r>
              <a:rPr lang="en-US" altLang="zh-CN" dirty="0"/>
              <a:t>ID</a:t>
            </a:r>
            <a:r>
              <a:rPr lang="zh-CN" altLang="en-US" dirty="0"/>
              <a:t>为</a:t>
            </a:r>
            <a:r>
              <a:rPr lang="en-US" altLang="zh-CN" dirty="0"/>
              <a:t>key</a:t>
            </a:r>
            <a:r>
              <a:rPr lang="zh-CN" altLang="en-US" dirty="0"/>
              <a:t>，居民本身为</a:t>
            </a:r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919135"/>
            <a:ext cx="201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声明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类型变量的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类型；</a:t>
            </a:r>
            <a:r>
              <a:rPr lang="en-US" altLang="zh-CN" sz="1600" b="1" dirty="0">
                <a:solidFill>
                  <a:srgbClr val="FF0000"/>
                </a:solidFill>
              </a:rPr>
              <a:t>value</a:t>
            </a:r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43872" y="1844824"/>
            <a:ext cx="2079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循环集合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取出元素对象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取出对象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属性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将元素自己置位</a:t>
            </a:r>
            <a:r>
              <a:rPr lang="en-US" altLang="zh-CN" sz="1600" b="1" dirty="0">
                <a:solidFill>
                  <a:srgbClr val="FF0000"/>
                </a:solidFill>
              </a:rPr>
              <a:t>value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2884" y="3176493"/>
            <a:ext cx="1959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从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中取出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指定</a:t>
            </a:r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对应的</a:t>
            </a:r>
            <a:r>
              <a:rPr lang="en-US" altLang="zh-CN" sz="1600" b="1" dirty="0">
                <a:solidFill>
                  <a:srgbClr val="FF0000"/>
                </a:solidFill>
              </a:rPr>
              <a:t>value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2282785"/>
            <a:ext cx="857250" cy="628650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986" y="5544090"/>
            <a:ext cx="42481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4"/>
          <p:cNvSpPr txBox="1"/>
          <p:nvPr/>
        </p:nvSpPr>
        <p:spPr>
          <a:xfrm>
            <a:off x="5878178" y="4495870"/>
            <a:ext cx="2175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如果指定的</a:t>
            </a:r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  <a:r>
              <a:rPr lang="zh-CN" altLang="en-US" sz="1600" b="1" dirty="0">
                <a:solidFill>
                  <a:srgbClr val="FF0000"/>
                </a:solidFill>
              </a:rPr>
              <a:t>不存在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则返回空引用</a:t>
            </a:r>
            <a:r>
              <a:rPr lang="en-US" altLang="zh-CN" sz="1600" b="1" dirty="0">
                <a:solidFill>
                  <a:srgbClr val="FF0000"/>
                </a:solidFill>
              </a:rPr>
              <a:t>null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4" y="4329692"/>
            <a:ext cx="4032448" cy="86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2648724" y="3906134"/>
            <a:ext cx="3334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10515600" cy="5772299"/>
          </a:xfrm>
        </p:spPr>
        <p:txBody>
          <a:bodyPr/>
          <a:lstStyle/>
          <a:p>
            <a:r>
              <a:rPr lang="zh-CN" altLang="en-US" dirty="0"/>
              <a:t>需求：以城市名为</a:t>
            </a:r>
            <a:r>
              <a:rPr lang="en-US" altLang="zh-CN" dirty="0"/>
              <a:t>key</a:t>
            </a:r>
            <a:r>
              <a:rPr lang="zh-CN" altLang="en-US" dirty="0"/>
              <a:t>，以下对应的居民集合为</a:t>
            </a:r>
            <a:r>
              <a:rPr lang="en-US" altLang="zh-CN" dirty="0"/>
              <a:t>value</a:t>
            </a:r>
            <a:r>
              <a:rPr lang="zh-CN" altLang="en-US" dirty="0"/>
              <a:t>，分组置于</a:t>
            </a:r>
            <a:r>
              <a:rPr lang="en-US" altLang="zh-CN" dirty="0"/>
              <a:t>Map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052736"/>
            <a:ext cx="4333875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1" y="3537013"/>
            <a:ext cx="6200775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85521" y="4454323"/>
            <a:ext cx="1806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从</a:t>
            </a:r>
            <a:r>
              <a:rPr lang="en-US" altLang="zh-CN" sz="1600" b="1" dirty="0">
                <a:solidFill>
                  <a:srgbClr val="FF0000"/>
                </a:solidFill>
              </a:rPr>
              <a:t>Map</a:t>
            </a:r>
            <a:r>
              <a:rPr lang="zh-CN" altLang="en-US" sz="1600" b="1" dirty="0">
                <a:solidFill>
                  <a:srgbClr val="FF0000"/>
                </a:solidFill>
              </a:rPr>
              <a:t>分组中取出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指定居民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92039" y="2982434"/>
            <a:ext cx="25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9275" y="3065238"/>
            <a:ext cx="1874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以城市名称为</a:t>
            </a:r>
            <a:r>
              <a:rPr lang="en-US" altLang="zh-CN" sz="1600" b="1" dirty="0">
                <a:solidFill>
                  <a:srgbClr val="FF0000"/>
                </a:solidFill>
              </a:rPr>
              <a:t>key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以居民集合为</a:t>
            </a:r>
            <a:r>
              <a:rPr lang="en-US" altLang="zh-CN" sz="1600" b="1" dirty="0">
                <a:solidFill>
                  <a:srgbClr val="FF0000"/>
                </a:solidFill>
              </a:rPr>
              <a:t>value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718" y="4256172"/>
            <a:ext cx="79057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4664"/>
            <a:ext cx="10515600" cy="5772299"/>
          </a:xfrm>
        </p:spPr>
        <p:txBody>
          <a:bodyPr/>
          <a:lstStyle/>
          <a:p>
            <a:r>
              <a:rPr lang="zh-CN" altLang="en-US" dirty="0"/>
              <a:t>需求：遍历</a:t>
            </a:r>
            <a:r>
              <a:rPr lang="en-US" altLang="zh-CN" dirty="0"/>
              <a:t>User List</a:t>
            </a:r>
            <a:r>
              <a:rPr lang="zh-CN" altLang="en-US" dirty="0"/>
              <a:t>集合，以城市名称为</a:t>
            </a:r>
            <a:r>
              <a:rPr lang="en-US" altLang="zh-CN" dirty="0"/>
              <a:t>key</a:t>
            </a:r>
            <a:r>
              <a:rPr lang="zh-CN" altLang="en-US" dirty="0"/>
              <a:t>，对应的居民集合为</a:t>
            </a:r>
            <a:r>
              <a:rPr lang="en-US" altLang="zh-CN" dirty="0"/>
              <a:t>value</a:t>
            </a:r>
            <a:r>
              <a:rPr lang="zh-CN" altLang="en-US" dirty="0"/>
              <a:t>自动分组。即，遍历的同时基于不确定的城市名称，创建对应集合，再分组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10515600" cy="1325563"/>
          </a:xfrm>
        </p:spPr>
        <p:txBody>
          <a:bodyPr/>
          <a:lstStyle/>
          <a:p>
            <a:pPr algn="r"/>
            <a:r>
              <a:rPr lang="zh-CN" altLang="en-US">
                <a:solidFill>
                  <a:schemeClr val="bg1"/>
                </a:solidFill>
              </a:rPr>
              <a:t>如何判</a:t>
            </a:r>
            <a:r>
              <a:rPr lang="zh-CN" altLang="en-US" smtClean="0">
                <a:solidFill>
                  <a:schemeClr val="bg1"/>
                </a:solidFill>
              </a:rPr>
              <a:t>断</a:t>
            </a:r>
            <a:r>
              <a:rPr lang="en-US" altLang="zh-CN" smtClean="0">
                <a:solidFill>
                  <a:schemeClr val="bg1"/>
                </a:solidFill>
              </a:rPr>
              <a:t>key</a:t>
            </a:r>
            <a:r>
              <a:rPr lang="zh-CN" altLang="en-US" smtClean="0">
                <a:solidFill>
                  <a:schemeClr val="bg1"/>
                </a:solidFill>
              </a:rPr>
              <a:t>中</a:t>
            </a:r>
            <a:r>
              <a:rPr lang="zh-CN" altLang="en-US">
                <a:solidFill>
                  <a:schemeClr val="bg1"/>
                </a:solidFill>
              </a:rPr>
              <a:t>对象是不是相同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90" y="1196975"/>
            <a:ext cx="11215370" cy="4351655"/>
          </a:xfrm>
        </p:spPr>
        <p:txBody>
          <a:bodyPr/>
          <a:lstStyle/>
          <a:p>
            <a:r>
              <a:rPr lang="zh-CN" altLang="en-US"/>
              <a:t>先判断</a:t>
            </a:r>
            <a:r>
              <a:rPr lang="en-US" altLang="zh-CN"/>
              <a:t>hashCode()</a:t>
            </a:r>
            <a:r>
              <a:rPr lang="zh-CN" altLang="en-US"/>
              <a:t>方法返回值不同则结果就不同，相同再判断</a:t>
            </a:r>
            <a:r>
              <a:rPr lang="en-US" altLang="zh-CN"/>
              <a:t>equals()</a:t>
            </a:r>
            <a:r>
              <a:rPr lang="zh-CN" altLang="en-US"/>
              <a:t>方法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36</a:t>
            </a:fld>
            <a:endParaRPr lang="en-US" dirty="0"/>
          </a:p>
        </p:txBody>
      </p:sp>
      <p:pic>
        <p:nvPicPr>
          <p:cNvPr id="5" name="图片 4" descr="{UH$62}_TWA1M{H_16X$5}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2088515"/>
            <a:ext cx="10229215" cy="42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7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>
                <a:highlight>
                  <a:srgbClr val="FFFF00"/>
                </a:highlight>
              </a:rPr>
              <a:t>重写了</a:t>
            </a:r>
            <a:r>
              <a:rPr lang="en-US" altLang="zh-CN" dirty="0">
                <a:highlight>
                  <a:srgbClr val="FFFF00"/>
                </a:highlight>
              </a:rPr>
              <a:t>hashCode()/equals()</a:t>
            </a:r>
            <a:r>
              <a:rPr lang="zh-CN" altLang="en-US" dirty="0"/>
              <a:t>方法，因此直接基于字符串值，而非对象的</a:t>
            </a:r>
            <a:r>
              <a:rPr lang="en-US" altLang="zh-CN" dirty="0"/>
              <a:t>hash</a:t>
            </a:r>
            <a:r>
              <a:rPr lang="zh-CN" altLang="en-US" dirty="0"/>
              <a:t>值比较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26116" y="1423540"/>
            <a:ext cx="1972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但，</a:t>
            </a:r>
            <a:r>
              <a:rPr lang="en-US" altLang="zh-CN" sz="1600" b="1" dirty="0">
                <a:solidFill>
                  <a:srgbClr val="FF0000"/>
                </a:solidFill>
              </a:rPr>
              <a:t>equals</a:t>
            </a:r>
            <a:r>
              <a:rPr lang="zh-CN" altLang="en-US" sz="1600" b="1" dirty="0">
                <a:solidFill>
                  <a:srgbClr val="FF0000"/>
                </a:solidFill>
              </a:rPr>
              <a:t>判断相对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3" y="462744"/>
            <a:ext cx="5133975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直接箭头连接符 5"/>
          <p:cNvCxnSpPr/>
          <p:nvPr/>
        </p:nvCxnSpPr>
        <p:spPr>
          <a:xfrm>
            <a:off x="4655840" y="1916832"/>
            <a:ext cx="5112568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599456"/>
            <a:ext cx="8001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HashMap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hashCode()</a:t>
            </a:r>
            <a:r>
              <a:rPr lang="zh-CN" altLang="en-US" dirty="0"/>
              <a:t>方法获计算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Node</a:t>
            </a:r>
            <a:r>
              <a:rPr lang="zh-CN" altLang="en-US" dirty="0"/>
              <a:t>数组，基于加载因子扩容，平衡内存占用与执行效率</a:t>
            </a:r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Node</a:t>
            </a:r>
            <a:r>
              <a:rPr lang="zh-CN" altLang="en-US" dirty="0"/>
              <a:t>对象，基于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r>
              <a:rPr lang="en-US" altLang="zh-CN" dirty="0"/>
              <a:t>+</a:t>
            </a:r>
            <a:r>
              <a:rPr lang="zh-CN" altLang="en-US" dirty="0"/>
              <a:t>算法，计算</a:t>
            </a:r>
            <a:r>
              <a:rPr lang="en-US" altLang="zh-CN" dirty="0"/>
              <a:t>Node</a:t>
            </a:r>
            <a:r>
              <a:rPr lang="zh-CN" altLang="en-US" dirty="0"/>
              <a:t>对象在数组中的索引。</a:t>
            </a:r>
            <a:r>
              <a:rPr lang="en-US" altLang="zh-CN" dirty="0"/>
              <a:t>Node</a:t>
            </a:r>
            <a:r>
              <a:rPr lang="zh-CN" altLang="en-US" dirty="0"/>
              <a:t>对象中，封装</a:t>
            </a:r>
            <a:r>
              <a:rPr lang="en-US" altLang="zh-CN" dirty="0"/>
              <a:t>Key/value</a:t>
            </a:r>
            <a:r>
              <a:rPr lang="zh-CN" altLang="en-US" dirty="0"/>
              <a:t>对象，相同位置以及存在</a:t>
            </a:r>
            <a:r>
              <a:rPr lang="en-US" altLang="zh-CN" dirty="0"/>
              <a:t>Node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减少数量小于等于</a:t>
            </a:r>
            <a:r>
              <a:rPr lang="en-US" altLang="zh-CN" dirty="0"/>
              <a:t>6</a:t>
            </a:r>
            <a:r>
              <a:rPr lang="zh-CN" altLang="en-US" dirty="0"/>
              <a:t>个，基于单向链表保存</a:t>
            </a:r>
            <a:endParaRPr lang="en-US" altLang="zh-CN" dirty="0"/>
          </a:p>
          <a:p>
            <a:pPr lvl="1"/>
            <a:r>
              <a:rPr lang="zh-CN" altLang="en-US" dirty="0"/>
              <a:t>增加数量大于等于</a:t>
            </a:r>
            <a:r>
              <a:rPr lang="en-US" altLang="zh-CN" dirty="0"/>
              <a:t>8</a:t>
            </a:r>
            <a:r>
              <a:rPr lang="zh-CN" altLang="en-US" dirty="0"/>
              <a:t>个，基于红黑树保存</a:t>
            </a:r>
            <a:endParaRPr lang="en-US" altLang="zh-CN" dirty="0"/>
          </a:p>
          <a:p>
            <a:pPr lvl="1"/>
            <a:r>
              <a:rPr lang="zh-CN" altLang="en-US" dirty="0"/>
              <a:t>数量改变时，转换数据结构</a:t>
            </a:r>
            <a:endParaRPr lang="en-US" altLang="zh-CN" dirty="0"/>
          </a:p>
          <a:p>
            <a:r>
              <a:rPr lang="zh-CN" altLang="en-US" dirty="0"/>
              <a:t>获取时，基于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值</a:t>
            </a:r>
            <a:r>
              <a:rPr lang="en-US" altLang="zh-CN" dirty="0"/>
              <a:t>+</a:t>
            </a:r>
            <a:r>
              <a:rPr lang="zh-CN" altLang="en-US" dirty="0"/>
              <a:t>算法，直接在</a:t>
            </a:r>
            <a:r>
              <a:rPr lang="en-US" altLang="zh-CN" dirty="0"/>
              <a:t>Node</a:t>
            </a:r>
            <a:r>
              <a:rPr lang="zh-CN" altLang="en-US" dirty="0"/>
              <a:t>数组获取对应的</a:t>
            </a:r>
            <a:r>
              <a:rPr lang="en-US" altLang="zh-CN" dirty="0"/>
              <a:t>Node</a:t>
            </a:r>
            <a:r>
              <a:rPr lang="zh-CN" altLang="en-US" dirty="0"/>
              <a:t>对象，基于具体数据结构</a:t>
            </a:r>
            <a:r>
              <a:rPr lang="en-US" altLang="zh-CN" dirty="0"/>
              <a:t>(</a:t>
            </a:r>
            <a:r>
              <a:rPr lang="zh-CN" altLang="en-US" dirty="0"/>
              <a:t>单向链表</a:t>
            </a:r>
            <a:r>
              <a:rPr lang="en-US" altLang="zh-CN" dirty="0"/>
              <a:t>/</a:t>
            </a:r>
            <a:r>
              <a:rPr lang="zh-CN" altLang="en-US" dirty="0"/>
              <a:t>红黑树</a:t>
            </a:r>
            <a:r>
              <a:rPr lang="en-US" altLang="zh-CN" dirty="0"/>
              <a:t>)</a:t>
            </a:r>
            <a:r>
              <a:rPr lang="zh-CN" altLang="en-US" dirty="0"/>
              <a:t>进一步获取</a:t>
            </a:r>
            <a:r>
              <a:rPr lang="en-US" altLang="zh-CN" dirty="0"/>
              <a:t>value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0"/>
            <a:ext cx="6912768" cy="649950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063552" y="224543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Node</a:t>
            </a:r>
            <a:r>
              <a:rPr lang="zh-CN" altLang="en-US" sz="1600" b="1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73872" y="791858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Node</a:t>
            </a:r>
            <a:r>
              <a:rPr lang="zh-CN" altLang="en-US" sz="1600" b="1" dirty="0">
                <a:solidFill>
                  <a:srgbClr val="FF0000"/>
                </a:solidFill>
              </a:rPr>
              <a:t>节点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Hash</a:t>
            </a:r>
            <a:r>
              <a:rPr lang="zh-CN" altLang="en-US" sz="1600" b="1" dirty="0">
                <a:solidFill>
                  <a:srgbClr val="FF0000"/>
                </a:solidFill>
              </a:rPr>
              <a:t>值相同的多元素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基于单向链表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007768" y="3140968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Node</a:t>
            </a:r>
            <a:r>
              <a:rPr lang="zh-CN" altLang="en-US" sz="1600" b="1" dirty="0">
                <a:solidFill>
                  <a:srgbClr val="FF0000"/>
                </a:solidFill>
              </a:rPr>
              <a:t>节点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Hash</a:t>
            </a:r>
            <a:r>
              <a:rPr lang="zh-CN" altLang="en-US" sz="1600" b="1" dirty="0">
                <a:solidFill>
                  <a:srgbClr val="FF0000"/>
                </a:solidFill>
              </a:rPr>
              <a:t>值相同的多元素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基于红黑树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Collections Framework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740747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collections framework </a:t>
            </a:r>
            <a:r>
              <a:rPr lang="en-US" altLang="zh-CN" dirty="0"/>
              <a:t>is a unified architecture for </a:t>
            </a:r>
            <a:r>
              <a:rPr lang="en-US" altLang="zh-CN" b="1" dirty="0">
                <a:solidFill>
                  <a:srgbClr val="FF0000"/>
                </a:solidFill>
              </a:rPr>
              <a:t>representing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manipulating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collections. All collections frameworks contain the following: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Interfaces</a:t>
            </a:r>
            <a:r>
              <a:rPr lang="en-US" altLang="zh-CN" dirty="0"/>
              <a:t>: These are abstract data types that represent collections.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Implementations</a:t>
            </a:r>
            <a:r>
              <a:rPr lang="en-US" altLang="zh-CN" dirty="0"/>
              <a:t>: These are the concrete implementations of the collection </a:t>
            </a:r>
            <a:r>
              <a:rPr lang="en-US" altLang="zh-CN" dirty="0">
                <a:solidFill>
                  <a:srgbClr val="FF0000"/>
                </a:solidFill>
              </a:rPr>
              <a:t>interfaces</a:t>
            </a:r>
            <a:r>
              <a:rPr lang="en-US" altLang="zh-CN" dirty="0"/>
              <a:t>. In essence, they are reusable data structures.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Algorithms</a:t>
            </a:r>
            <a:r>
              <a:rPr lang="en-US" altLang="zh-CN" dirty="0"/>
              <a:t>: These are the methods that perform useful computations</a:t>
            </a:r>
          </a:p>
          <a:p>
            <a:r>
              <a:rPr lang="zh-CN" altLang="en-US" dirty="0"/>
              <a:t>集合框架，是用于表示和操作集合的体系结构，集合框架应包含</a:t>
            </a:r>
          </a:p>
          <a:p>
            <a:pPr lvl="1"/>
            <a:r>
              <a:rPr lang="zh-CN" altLang="en-US" dirty="0"/>
              <a:t>接口</a:t>
            </a:r>
            <a:r>
              <a:rPr lang="en-US" altLang="zh-CN" dirty="0"/>
              <a:t>(Interfaces)</a:t>
            </a:r>
            <a:r>
              <a:rPr lang="zh-CN" altLang="en-US" dirty="0"/>
              <a:t>：表示集合的抽象数据类型。使用接口，允许集合独立于其表示的细节进行操作</a:t>
            </a:r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(Implementations)</a:t>
            </a:r>
            <a:r>
              <a:rPr lang="zh-CN" altLang="en-US" dirty="0"/>
              <a:t>：集合接口的具体实现，包含可重用的数据结构</a:t>
            </a:r>
          </a:p>
          <a:p>
            <a:pPr lvl="1"/>
            <a:r>
              <a:rPr lang="zh-CN" altLang="en-US" dirty="0"/>
              <a:t>算法</a:t>
            </a:r>
            <a:r>
              <a:rPr lang="en-US" altLang="zh-CN" dirty="0"/>
              <a:t>(Algorithms)</a:t>
            </a:r>
            <a:r>
              <a:rPr lang="zh-CN" altLang="en-US" dirty="0"/>
              <a:t>：对集合执行搜索</a:t>
            </a:r>
            <a:r>
              <a:rPr lang="en-US" altLang="zh-CN" dirty="0"/>
              <a:t>/</a:t>
            </a:r>
            <a:r>
              <a:rPr lang="zh-CN" altLang="en-US" dirty="0"/>
              <a:t>排序等操作，是可重用的功能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Java</a:t>
            </a:r>
            <a:r>
              <a:rPr lang="zh-CN" altLang="en-US" dirty="0"/>
              <a:t>提供了一套包含，多种集合类型，多种数据结构实现，以及操作处理算法的集合框架，供开发人员直接使用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The Set Interface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602634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Collection that cannot contain </a:t>
            </a:r>
            <a:r>
              <a:rPr lang="en-US" altLang="zh-CN" b="1" dirty="0">
                <a:solidFill>
                  <a:srgbClr val="FF0000"/>
                </a:solidFill>
              </a:rPr>
              <a:t>duplicate</a:t>
            </a:r>
            <a:r>
              <a:rPr lang="en-US" altLang="zh-CN" dirty="0"/>
              <a:t> elements. The Set interface contains </a:t>
            </a:r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methods inherited from Collection and adds the restriction that duplicate elements are prohibited. </a:t>
            </a:r>
          </a:p>
          <a:p>
            <a:r>
              <a:rPr lang="en-US" altLang="zh-CN" dirty="0" err="1"/>
              <a:t>java.util.Set</a:t>
            </a:r>
            <a:r>
              <a:rPr lang="en-US" altLang="zh-CN" dirty="0"/>
              <a:t>&lt;E&gt;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集合，</a:t>
            </a:r>
            <a:r>
              <a:rPr lang="zh-CN" altLang="en-US" dirty="0">
                <a:solidFill>
                  <a:srgbClr val="FF0000"/>
                </a:solidFill>
              </a:rPr>
              <a:t>不包含重复元素</a:t>
            </a:r>
            <a:r>
              <a:rPr lang="en-US" altLang="zh-CN" dirty="0"/>
              <a:t>(</a:t>
            </a:r>
            <a:r>
              <a:rPr lang="zh-CN" altLang="en-US" dirty="0"/>
              <a:t>数学中集合的抽象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接口，</a:t>
            </a:r>
            <a:r>
              <a:rPr lang="zh-CN" altLang="en-US" dirty="0">
                <a:solidFill>
                  <a:srgbClr val="FF0000"/>
                </a:solidFill>
              </a:rPr>
              <a:t>只包含</a:t>
            </a:r>
            <a:r>
              <a:rPr lang="zh-CN" altLang="en-US" dirty="0"/>
              <a:t>继承自</a:t>
            </a:r>
            <a:r>
              <a:rPr lang="en-US" altLang="zh-CN" dirty="0"/>
              <a:t>Collection</a:t>
            </a:r>
            <a:r>
              <a:rPr lang="zh-CN" altLang="en-US" dirty="0"/>
              <a:t>方法，并添加禁止重复元素的限制</a:t>
            </a:r>
            <a:endParaRPr lang="en-US" altLang="zh-CN" dirty="0"/>
          </a:p>
          <a:p>
            <a:r>
              <a:rPr lang="zh-CN" altLang="en-US" dirty="0"/>
              <a:t> 基本实现类</a:t>
            </a:r>
            <a:endParaRPr lang="en-US" altLang="zh-CN" dirty="0"/>
          </a:p>
          <a:p>
            <a:pPr lvl="1"/>
            <a:r>
              <a:rPr lang="en-US" altLang="zh-CN" dirty="0" err="1"/>
              <a:t>java.util.HashSet</a:t>
            </a:r>
            <a:r>
              <a:rPr lang="en-US" altLang="zh-CN" dirty="0"/>
              <a:t>&lt;E&gt;</a:t>
            </a:r>
            <a:r>
              <a:rPr lang="zh-CN" altLang="en-US" dirty="0"/>
              <a:t>，元素无序</a:t>
            </a:r>
            <a:r>
              <a:rPr lang="en-US" altLang="zh-CN" dirty="0"/>
              <a:t>(</a:t>
            </a:r>
            <a:r>
              <a:rPr lang="zh-CN" altLang="en-US" dirty="0"/>
              <a:t>底层基于</a:t>
            </a:r>
            <a:r>
              <a:rPr lang="en-US" altLang="zh-CN" dirty="0"/>
              <a:t>HashMap</a:t>
            </a:r>
            <a:r>
              <a:rPr lang="zh-CN" altLang="en-US" dirty="0"/>
              <a:t>确定元素是否重复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java.util.LinkedHashSet</a:t>
            </a:r>
            <a:r>
              <a:rPr lang="en-US" altLang="zh-CN" dirty="0"/>
              <a:t>&lt;E&gt;</a:t>
            </a:r>
            <a:r>
              <a:rPr lang="zh-CN" altLang="en-US" dirty="0"/>
              <a:t>，元素有序</a:t>
            </a:r>
            <a:endParaRPr lang="en-US" altLang="zh-CN" dirty="0"/>
          </a:p>
          <a:p>
            <a:pPr lvl="1"/>
            <a:r>
              <a:rPr lang="en-US" altLang="zh-CN" dirty="0" err="1"/>
              <a:t>java.util.TreeSet</a:t>
            </a:r>
            <a:r>
              <a:rPr lang="en-US" altLang="zh-CN" dirty="0"/>
              <a:t> &lt;E&gt;</a:t>
            </a:r>
            <a:r>
              <a:rPr lang="zh-CN" altLang="en-US" dirty="0"/>
              <a:t>，元素有序</a:t>
            </a:r>
            <a:endParaRPr lang="en-US" altLang="zh-CN" dirty="0"/>
          </a:p>
          <a:p>
            <a:r>
              <a:rPr lang="zh-CN" altLang="en-US" dirty="0"/>
              <a:t>无论使用有序</a:t>
            </a:r>
            <a:r>
              <a:rPr lang="en-US" altLang="zh-CN" dirty="0"/>
              <a:t>/</a:t>
            </a:r>
            <a:r>
              <a:rPr lang="zh-CN" altLang="en-US" dirty="0"/>
              <a:t>无序实现，均</a:t>
            </a:r>
            <a:r>
              <a:rPr lang="zh-CN" altLang="en-US" dirty="0">
                <a:solidFill>
                  <a:srgbClr val="FF0000"/>
                </a:solidFill>
              </a:rPr>
              <a:t>无基于索引</a:t>
            </a:r>
            <a:r>
              <a:rPr lang="zh-CN" altLang="en-US" dirty="0"/>
              <a:t>的操作方法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80699"/>
            <a:ext cx="4857750" cy="3133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5591944" y="12562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试图添加重复元素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没有改变集合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05" y="4436691"/>
            <a:ext cx="4371975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911424" y="3259723"/>
            <a:ext cx="3019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FF0000"/>
                </a:solidFill>
              </a:rPr>
              <a:t>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908720"/>
            <a:ext cx="590550" cy="10191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591943" y="2629649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遍历时元素无序输出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520188" y="4749155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无序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则无基于索引的获取元素方法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332656"/>
            <a:ext cx="11233248" cy="625070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</a:t>
            </a:r>
            <a:r>
              <a:rPr lang="zh-CN" altLang="en-US" dirty="0"/>
              <a:t>集合适合描述，逻辑上不能重复的对象集合</a:t>
            </a:r>
            <a:endParaRPr lang="en-US" altLang="zh-CN" dirty="0"/>
          </a:p>
          <a:p>
            <a:pPr lvl="1"/>
            <a:r>
              <a:rPr lang="zh-CN" altLang="en-US" dirty="0"/>
              <a:t>扑克牌</a:t>
            </a:r>
            <a:endParaRPr lang="en-US" altLang="zh-CN" dirty="0"/>
          </a:p>
          <a:p>
            <a:pPr lvl="1"/>
            <a:r>
              <a:rPr lang="zh-CN" altLang="en-US" dirty="0"/>
              <a:t>不重复的关系，人，事物等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36" y="2655135"/>
            <a:ext cx="5562600" cy="742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4"/>
          <p:cNvSpPr txBox="1"/>
          <p:nvPr/>
        </p:nvSpPr>
        <p:spPr>
          <a:xfrm>
            <a:off x="7536160" y="2348880"/>
            <a:ext cx="3461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List/Set</a:t>
            </a:r>
            <a:r>
              <a:rPr lang="zh-CN" altLang="en-US" sz="1600" b="1" dirty="0">
                <a:solidFill>
                  <a:srgbClr val="FF0000"/>
                </a:solidFill>
              </a:rPr>
              <a:t>集合均提供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Collection</a:t>
            </a:r>
            <a:r>
              <a:rPr lang="zh-CN" altLang="en-US" sz="1600" b="1" dirty="0">
                <a:solidFill>
                  <a:srgbClr val="FF0000"/>
                </a:solidFill>
              </a:rPr>
              <a:t>接口类型的构造函数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可以将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种集合相互转换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1" y="404664"/>
            <a:ext cx="6877050" cy="1657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</a:rPr>
              <a:t>Benefits of the Java Collections Framework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877272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集合框架，提供了</a:t>
            </a:r>
            <a:r>
              <a:rPr lang="zh-CN" altLang="en-US" dirty="0">
                <a:solidFill>
                  <a:srgbClr val="FF0000"/>
                </a:solidFill>
              </a:rPr>
              <a:t>多种类型集合，以及高性能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高质量</a:t>
            </a:r>
            <a:r>
              <a:rPr lang="zh-CN" altLang="en-US" dirty="0"/>
              <a:t>的数据结构实现</a:t>
            </a:r>
            <a:endParaRPr lang="en-US" altLang="zh-CN" dirty="0"/>
          </a:p>
          <a:p>
            <a:r>
              <a:rPr lang="zh-CN" altLang="en-US" dirty="0"/>
              <a:t>集合之间可以</a:t>
            </a:r>
            <a:r>
              <a:rPr lang="zh-CN" altLang="en-US" dirty="0">
                <a:solidFill>
                  <a:srgbClr val="FF0000"/>
                </a:solidFill>
              </a:rPr>
              <a:t>方便的实现相互转换</a:t>
            </a:r>
            <a:endParaRPr lang="en-US" altLang="zh-CN" dirty="0"/>
          </a:p>
          <a:p>
            <a:r>
              <a:rPr lang="zh-CN" altLang="en-US" dirty="0"/>
              <a:t>各种类型的</a:t>
            </a:r>
            <a:r>
              <a:rPr lang="zh-CN" altLang="en-US" dirty="0">
                <a:solidFill>
                  <a:srgbClr val="FF0000"/>
                </a:solidFill>
              </a:rPr>
              <a:t>集合接口与具体实现</a:t>
            </a:r>
            <a:r>
              <a:rPr lang="zh-CN" altLang="en-US" dirty="0"/>
              <a:t>分离，将对集合的操作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，与集合底层的具体实现方式，</a:t>
            </a:r>
            <a:r>
              <a:rPr lang="zh-CN" altLang="en-US" dirty="0">
                <a:solidFill>
                  <a:srgbClr val="FF0000"/>
                </a:solidFill>
              </a:rPr>
              <a:t>解耦</a:t>
            </a:r>
            <a:endParaRPr lang="en-US" altLang="zh-CN" dirty="0"/>
          </a:p>
          <a:p>
            <a:r>
              <a:rPr lang="zh-CN" altLang="en-US" dirty="0"/>
              <a:t>从而使开发者将时间精力致力于</a:t>
            </a:r>
            <a:r>
              <a:rPr lang="zh-CN" altLang="en-US" dirty="0">
                <a:solidFill>
                  <a:srgbClr val="FF0000"/>
                </a:solidFill>
              </a:rPr>
              <a:t>改善程序本身的质量和性能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减少编程工作量</a:t>
            </a:r>
            <a:endParaRPr lang="en-US" altLang="zh-CN" dirty="0"/>
          </a:p>
          <a:p>
            <a:pPr lvl="1"/>
            <a:r>
              <a:rPr lang="zh-CN" altLang="en-US" dirty="0"/>
              <a:t>提高程序速度和质量</a:t>
            </a:r>
            <a:endParaRPr lang="en-US" altLang="zh-CN" dirty="0"/>
          </a:p>
          <a:p>
            <a:pPr lvl="1"/>
            <a:r>
              <a:rPr lang="zh-CN" altLang="en-US" dirty="0"/>
              <a:t>减少学习和使用新</a:t>
            </a:r>
            <a:r>
              <a:rPr lang="en-US" altLang="zh-CN" dirty="0"/>
              <a:t>API</a:t>
            </a:r>
            <a:r>
              <a:rPr lang="zh-CN" altLang="en-US" dirty="0"/>
              <a:t>的工作量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例如，避免了直接操作对象数组带来的同步</a:t>
            </a:r>
            <a:r>
              <a:rPr lang="en-US" altLang="zh-CN" dirty="0"/>
              <a:t>/</a:t>
            </a:r>
            <a:r>
              <a:rPr lang="zh-CN" altLang="en-US" dirty="0"/>
              <a:t>异步</a:t>
            </a:r>
            <a:r>
              <a:rPr lang="en-US" altLang="zh-CN" dirty="0"/>
              <a:t>/</a:t>
            </a:r>
            <a:r>
              <a:rPr lang="zh-CN" altLang="en-US" dirty="0"/>
              <a:t>性能</a:t>
            </a:r>
            <a:r>
              <a:rPr lang="en-US" altLang="zh-CN" dirty="0"/>
              <a:t>/</a:t>
            </a:r>
            <a:r>
              <a:rPr lang="zh-CN" altLang="en-US" dirty="0"/>
              <a:t>效率</a:t>
            </a:r>
            <a:r>
              <a:rPr lang="en-US" altLang="zh-CN" dirty="0"/>
              <a:t>/</a:t>
            </a:r>
            <a:r>
              <a:rPr lang="zh-CN" altLang="en-US" dirty="0"/>
              <a:t>异常</a:t>
            </a:r>
            <a:r>
              <a:rPr lang="en-US" altLang="zh-CN" dirty="0"/>
              <a:t>/</a:t>
            </a:r>
            <a:r>
              <a:rPr lang="zh-CN" altLang="en-US" dirty="0"/>
              <a:t>接口设计等一系列繁琐问题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集合框架，是</a:t>
            </a:r>
            <a:r>
              <a:rPr lang="zh-CN" altLang="en-US" dirty="0">
                <a:solidFill>
                  <a:srgbClr val="FF0000"/>
                </a:solidFill>
              </a:rPr>
              <a:t>典型的面向接口编程</a:t>
            </a:r>
            <a:r>
              <a:rPr lang="zh-CN" altLang="en-US" dirty="0"/>
              <a:t>的体现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332656"/>
            <a:ext cx="11233248" cy="5844307"/>
          </a:xfrm>
        </p:spPr>
        <p:txBody>
          <a:bodyPr/>
          <a:lstStyle/>
          <a:p>
            <a:r>
              <a:rPr lang="zh-CN" altLang="en-US" dirty="0"/>
              <a:t>例如，向</a:t>
            </a:r>
            <a:r>
              <a:rPr lang="en-US" altLang="zh-CN" dirty="0"/>
              <a:t>List</a:t>
            </a:r>
            <a:r>
              <a:rPr lang="zh-CN" altLang="en-US" dirty="0"/>
              <a:t>集合中添加元素，无论底层基于</a:t>
            </a:r>
            <a:r>
              <a:rPr lang="en-US" altLang="zh-CN" dirty="0"/>
              <a:t>arrays/linked</a:t>
            </a:r>
            <a:r>
              <a:rPr lang="zh-CN" altLang="en-US" dirty="0"/>
              <a:t>，均是</a:t>
            </a:r>
            <a:r>
              <a:rPr lang="en-US" altLang="zh-CN" dirty="0"/>
              <a:t>add()</a:t>
            </a:r>
            <a:r>
              <a:rPr lang="zh-CN" altLang="en-US" dirty="0"/>
              <a:t>方法，切换存储实现而无需修改逻辑代码</a:t>
            </a:r>
            <a:endParaRPr lang="en-US" altLang="zh-CN" dirty="0"/>
          </a:p>
          <a:p>
            <a:r>
              <a:rPr lang="zh-CN" altLang="en-US" dirty="0"/>
              <a:t>即，在使用</a:t>
            </a:r>
            <a:r>
              <a:rPr lang="en-US" altLang="zh-CN" dirty="0"/>
              <a:t>Java</a:t>
            </a:r>
            <a:r>
              <a:rPr lang="zh-CN" altLang="en-US" dirty="0"/>
              <a:t>集合框架时，完全屏蔽了底层集合实现的具体细节与方法，使程序员更专注与基于集合实现应用的业务逻辑，而非关注于集合本身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集合框架，是典型的面向接口编程的体现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950" y="0"/>
            <a:ext cx="10515600" cy="1325563"/>
          </a:xfrm>
        </p:spPr>
        <p:txBody>
          <a:bodyPr/>
          <a:lstStyle/>
          <a:p>
            <a:pPr algn="r"/>
            <a:r>
              <a:rPr lang="en-US" altLang="zh-CN"/>
              <a:t>Collections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35" y="980440"/>
            <a:ext cx="10515600" cy="4351338"/>
          </a:xfrm>
        </p:spPr>
        <p:txBody>
          <a:bodyPr/>
          <a:lstStyle/>
          <a:p>
            <a:r>
              <a:rPr lang="en-US" altLang="zh-CN">
                <a:sym typeface="+mn-ea"/>
              </a:rPr>
              <a:t>Collections</a:t>
            </a:r>
            <a:r>
              <a:rPr lang="zh-CN" altLang="en-US">
                <a:sym typeface="+mn-ea"/>
              </a:rPr>
              <a:t>是服务与</a:t>
            </a:r>
            <a:r>
              <a:rPr lang="en-US" altLang="zh-CN">
                <a:sym typeface="+mn-ea"/>
              </a:rPr>
              <a:t>Collection</a:t>
            </a:r>
            <a:r>
              <a:rPr lang="zh-CN" altLang="en-US">
                <a:sym typeface="+mn-ea"/>
              </a:rPr>
              <a:t>的一个工具类，提供了一些对集合元素操作的方法：如排序、复制、搜索等。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排序：</a:t>
            </a:r>
            <a:r>
              <a:rPr lang="en-US" altLang="zh-CN">
                <a:sym typeface="+mn-ea"/>
              </a:rPr>
              <a:t>sort()</a:t>
            </a: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Comparable</a:t>
            </a:r>
            <a:r>
              <a:rPr lang="zh-CN" altLang="en-US">
                <a:sym typeface="+mn-ea"/>
              </a:rPr>
              <a:t>排序接口，</a:t>
            </a:r>
            <a:r>
              <a:rPr lang="en-US" altLang="zh-CN">
                <a:sym typeface="+mn-ea"/>
              </a:rPr>
              <a:t>Comparator</a:t>
            </a:r>
            <a:r>
              <a:rPr lang="zh-CN" altLang="en-US">
                <a:sym typeface="+mn-ea"/>
              </a:rPr>
              <a:t>比较接口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45</a:t>
            </a:fld>
            <a:endParaRPr lang="en-US" dirty="0"/>
          </a:p>
        </p:txBody>
      </p:sp>
      <p:pic>
        <p:nvPicPr>
          <p:cNvPr id="5" name="图片 4" descr="2NV(@A[`W0SB3C[QSOTF7C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95550" y="3933190"/>
            <a:ext cx="7610475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Iterable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Implementing this interface allows an object to be the target of the "</a:t>
            </a:r>
            <a:r>
              <a:rPr lang="en-US" altLang="zh-CN" dirty="0">
                <a:solidFill>
                  <a:srgbClr val="FF0000"/>
                </a:solidFill>
              </a:rPr>
              <a:t>for-each loop</a:t>
            </a:r>
            <a:r>
              <a:rPr lang="en-US" altLang="zh-CN" dirty="0"/>
              <a:t>" statement.</a:t>
            </a:r>
          </a:p>
          <a:p>
            <a:endParaRPr lang="en-US" altLang="zh-CN" dirty="0"/>
          </a:p>
          <a:p>
            <a:r>
              <a:rPr lang="en-US" altLang="zh-CN" dirty="0" err="1"/>
              <a:t>java.lang.Iterable</a:t>
            </a:r>
            <a:r>
              <a:rPr lang="en-US" altLang="zh-CN" dirty="0"/>
              <a:t>&lt;T&gt;</a:t>
            </a:r>
          </a:p>
          <a:p>
            <a:r>
              <a:rPr lang="en-US" altLang="zh-CN" dirty="0"/>
              <a:t>Iterable</a:t>
            </a:r>
            <a:r>
              <a:rPr lang="zh-CN" altLang="en-US" dirty="0"/>
              <a:t>接口。实现了此接口类的对象，支持</a:t>
            </a:r>
            <a:r>
              <a:rPr lang="en-US" altLang="zh-CN" dirty="0"/>
              <a:t>ForEach</a:t>
            </a:r>
            <a:r>
              <a:rPr lang="zh-CN" altLang="en-US" dirty="0"/>
              <a:t>循环语句</a:t>
            </a:r>
            <a:endParaRPr lang="en-US" altLang="zh-CN" dirty="0"/>
          </a:p>
          <a:p>
            <a:r>
              <a:rPr lang="en-US" altLang="zh-CN" dirty="0"/>
              <a:t>Java8</a:t>
            </a:r>
            <a:r>
              <a:rPr lang="zh-CN" altLang="en-US" dirty="0"/>
              <a:t>后，添加基于函数式编程的</a:t>
            </a:r>
            <a:r>
              <a:rPr lang="en-US" altLang="zh-CN" dirty="0" err="1"/>
              <a:t>forEach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Iterable</a:t>
            </a:r>
            <a:r>
              <a:rPr lang="zh-CN" altLang="en-US" b="1" dirty="0">
                <a:solidFill>
                  <a:srgbClr val="FF0000"/>
                </a:solidFill>
              </a:rPr>
              <a:t>接口不属于</a:t>
            </a:r>
            <a:r>
              <a:rPr lang="en-US" altLang="zh-CN" b="1" dirty="0">
                <a:solidFill>
                  <a:srgbClr val="FF0000"/>
                </a:solidFill>
              </a:rPr>
              <a:t>Java</a:t>
            </a:r>
            <a:r>
              <a:rPr lang="zh-CN" altLang="en-US" b="1" dirty="0">
                <a:solidFill>
                  <a:srgbClr val="FF0000"/>
                </a:solidFill>
              </a:rPr>
              <a:t>集合框架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The Collection Interface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A Collection represents a group of objects known as its </a:t>
            </a:r>
            <a:r>
              <a:rPr lang="en-US" altLang="zh-CN" dirty="0">
                <a:solidFill>
                  <a:srgbClr val="FF0000"/>
                </a:solidFill>
              </a:rPr>
              <a:t>elements</a:t>
            </a:r>
            <a:r>
              <a:rPr lang="en-US" altLang="zh-CN" dirty="0"/>
              <a:t>. The Collection interface is used to pass around collections of objects where maximum generality is desired.</a:t>
            </a:r>
          </a:p>
          <a:p>
            <a:endParaRPr lang="en-US" altLang="zh-CN" dirty="0"/>
          </a:p>
          <a:p>
            <a:r>
              <a:rPr lang="en-US" altLang="zh-CN" dirty="0" err="1"/>
              <a:t>java.util.Collection</a:t>
            </a:r>
            <a:r>
              <a:rPr lang="en-US" altLang="zh-CN" dirty="0"/>
              <a:t>&lt;E&gt;</a:t>
            </a:r>
          </a:p>
          <a:p>
            <a:r>
              <a:rPr lang="zh-CN" altLang="en-US" dirty="0"/>
              <a:t>一个集合，表示一组被称为元素的对象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接口。用于</a:t>
            </a:r>
            <a:r>
              <a:rPr lang="zh-CN" altLang="en-US"/>
              <a:t>描述，最具通用性的集合</a:t>
            </a:r>
            <a:r>
              <a:rPr lang="zh-CN" altLang="en-US" dirty="0"/>
              <a:t>。因此，也包含了最具通用性的集合操作方法</a:t>
            </a:r>
            <a:endParaRPr lang="en-US" altLang="zh-CN" dirty="0"/>
          </a:p>
          <a:p>
            <a:r>
              <a:rPr lang="en-US" altLang="zh-CN" dirty="0"/>
              <a:t>Collection</a:t>
            </a:r>
            <a:r>
              <a:rPr lang="zh-CN" altLang="en-US" dirty="0"/>
              <a:t>接口继承自</a:t>
            </a:r>
            <a:r>
              <a:rPr lang="en-US" altLang="zh-CN" dirty="0"/>
              <a:t>Iterable</a:t>
            </a:r>
            <a:r>
              <a:rPr lang="zh-CN" altLang="en-US" dirty="0"/>
              <a:t>接口。即，所有集合类型均支持</a:t>
            </a:r>
            <a:r>
              <a:rPr lang="en-US" altLang="zh-CN" dirty="0"/>
              <a:t>foreach</a:t>
            </a:r>
            <a:r>
              <a:rPr lang="zh-CN" altLang="en-US" dirty="0"/>
              <a:t>循环语句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Interfaces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7464152" y="1034082"/>
            <a:ext cx="4608511" cy="5196235"/>
          </a:xfrm>
        </p:spPr>
        <p:txBody>
          <a:bodyPr/>
          <a:lstStyle/>
          <a:p>
            <a:r>
              <a:rPr lang="zh-CN" altLang="en-US" dirty="0"/>
              <a:t>核心集合接口，包含了多种不同类型的集合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以及多种不同数据结构的实现类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245" y="836712"/>
            <a:ext cx="7560840" cy="61494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27448" y="17008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集合接口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423592" y="1700808"/>
            <a:ext cx="17281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335360" y="260648"/>
            <a:ext cx="11377264" cy="5916315"/>
          </a:xfrm>
        </p:spPr>
        <p:txBody>
          <a:bodyPr/>
          <a:lstStyle/>
          <a:p>
            <a:r>
              <a:rPr lang="en-US" altLang="zh-CN" dirty="0"/>
              <a:t>The Collection interface contains methods that perform </a:t>
            </a:r>
            <a:r>
              <a:rPr lang="en-US" altLang="zh-CN" dirty="0">
                <a:solidFill>
                  <a:srgbClr val="FF0000"/>
                </a:solidFill>
              </a:rPr>
              <a:t>basic operations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add(E e)</a:t>
            </a:r>
            <a:r>
              <a:rPr lang="zh-CN" altLang="en-US" dirty="0"/>
              <a:t>，向集合添加元素。如调用更改了集合返回</a:t>
            </a:r>
            <a:r>
              <a:rPr lang="en-US" altLang="zh-CN" dirty="0"/>
              <a:t>true</a:t>
            </a:r>
            <a:r>
              <a:rPr lang="zh-CN" altLang="en-US" dirty="0"/>
              <a:t>，下同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addAll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，向集合添加一个集合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remove(Object o)</a:t>
            </a:r>
            <a:r>
              <a:rPr lang="zh-CN" altLang="en-US" dirty="0"/>
              <a:t>，从集合移除中指定元素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removeAll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，从集合移除包含指定集合</a:t>
            </a:r>
            <a:endParaRPr lang="en-US" altLang="zh-CN" dirty="0"/>
          </a:p>
          <a:p>
            <a:pPr lvl="1"/>
            <a:r>
              <a:rPr lang="en-US" altLang="zh-CN" dirty="0"/>
              <a:t>void clear()</a:t>
            </a:r>
            <a:r>
              <a:rPr lang="zh-CN" altLang="en-US" dirty="0"/>
              <a:t>，移除集合全部元素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contains(Object o)</a:t>
            </a:r>
            <a:r>
              <a:rPr lang="zh-CN" altLang="en-US" dirty="0"/>
              <a:t>，判断集合是否包含指定元素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 </a:t>
            </a:r>
            <a:r>
              <a:rPr lang="en-US" altLang="zh-CN" dirty="0" err="1"/>
              <a:t>containsAll</a:t>
            </a:r>
            <a:r>
              <a:rPr lang="en-US" altLang="zh-CN" dirty="0"/>
              <a:t>(Collection&lt;? extends E&gt; c)</a:t>
            </a:r>
            <a:r>
              <a:rPr lang="zh-CN" altLang="en-US" dirty="0"/>
              <a:t>，判断是否包含包含指定集合</a:t>
            </a:r>
            <a:endParaRPr lang="en-US" altLang="zh-CN" dirty="0"/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()</a:t>
            </a:r>
            <a:r>
              <a:rPr lang="zh-CN" altLang="en-US" dirty="0"/>
              <a:t>，判断集合是否包含元素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>
                <a:solidFill>
                  <a:srgbClr val="FF0000"/>
                </a:solidFill>
              </a:rPr>
              <a:t>size()</a:t>
            </a:r>
            <a:r>
              <a:rPr lang="en-US" altLang="zh-CN" dirty="0"/>
              <a:t> </a:t>
            </a:r>
            <a:r>
              <a:rPr lang="zh-CN" altLang="en-US" dirty="0"/>
              <a:t>，集合长度</a:t>
            </a:r>
            <a:endParaRPr lang="en-US" altLang="zh-CN" dirty="0"/>
          </a:p>
          <a:p>
            <a:pPr lvl="1"/>
            <a:r>
              <a:rPr lang="en-US" altLang="zh-CN" dirty="0"/>
              <a:t>T[] </a:t>
            </a:r>
            <a:r>
              <a:rPr lang="en-US" altLang="zh-CN" dirty="0" err="1"/>
              <a:t>toArray</a:t>
            </a:r>
            <a:r>
              <a:rPr lang="en-US" altLang="zh-CN" dirty="0"/>
              <a:t>(T[] a)</a:t>
            </a:r>
            <a:r>
              <a:rPr lang="zh-CN" altLang="en-US" dirty="0"/>
              <a:t>，将集合转为指定类型的数组</a:t>
            </a:r>
            <a:endParaRPr lang="en-US" altLang="zh-CN" dirty="0"/>
          </a:p>
          <a:p>
            <a:pPr lvl="1"/>
            <a:r>
              <a:rPr lang="en-US" altLang="zh-CN" dirty="0"/>
              <a:t>Iterator&lt;E&gt; </a:t>
            </a:r>
            <a:r>
              <a:rPr lang="en-US" altLang="zh-CN" dirty="0">
                <a:solidFill>
                  <a:srgbClr val="FF0000"/>
                </a:solidFill>
              </a:rPr>
              <a:t>iterator()</a:t>
            </a:r>
            <a:r>
              <a:rPr lang="zh-CN" altLang="en-US" dirty="0"/>
              <a:t>，获取迭代器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404664"/>
            <a:ext cx="11233248" cy="5772299"/>
          </a:xfrm>
        </p:spPr>
        <p:txBody>
          <a:bodyPr/>
          <a:lstStyle/>
          <a:p>
            <a:r>
              <a:rPr lang="en-US" altLang="zh-CN" dirty="0"/>
              <a:t>&lt;E&gt; </a:t>
            </a:r>
            <a:r>
              <a:rPr lang="zh-CN" altLang="en-US" dirty="0"/>
              <a:t>，泛型。集合并不关心元素的具体类型，因此设计使用泛型</a:t>
            </a:r>
            <a:endParaRPr lang="en-US" altLang="zh-CN" dirty="0"/>
          </a:p>
          <a:p>
            <a:r>
              <a:rPr lang="zh-CN" altLang="en-US" dirty="0"/>
              <a:t>创建集合时，必须将泛型具体化为一个引用类型。这有助于编译器的编译时检测，减少运行时错误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为什么不声明为</a:t>
            </a:r>
            <a:r>
              <a:rPr lang="en-US" altLang="zh-CN" dirty="0"/>
              <a:t>Object</a:t>
            </a:r>
            <a:r>
              <a:rPr lang="zh-CN" altLang="en-US" dirty="0"/>
              <a:t>类型？</a:t>
            </a:r>
          </a:p>
          <a:p>
            <a:endParaRPr lang="en-US" altLang="zh-CN" dirty="0"/>
          </a:p>
          <a:p>
            <a:r>
              <a:rPr lang="zh-CN" altLang="en-US" dirty="0"/>
              <a:t>安全及方便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185,&quot;width&quot;:11985}"/>
</p:tagLst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3957</Words>
  <Application>Microsoft Office PowerPoint</Application>
  <PresentationFormat>宽屏</PresentationFormat>
  <Paragraphs>416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Tahoma</vt:lpstr>
      <vt:lpstr>Times New Roman</vt:lpstr>
      <vt:lpstr>模板</vt:lpstr>
      <vt:lpstr>Bitmap Image</vt:lpstr>
      <vt:lpstr>第六章</vt:lpstr>
      <vt:lpstr> Chapter Objectives</vt:lpstr>
      <vt:lpstr>Collections</vt:lpstr>
      <vt:lpstr>Collections Framework</vt:lpstr>
      <vt:lpstr>Iterable</vt:lpstr>
      <vt:lpstr>The Collection Interface</vt:lpstr>
      <vt:lpstr>Interfaces</vt:lpstr>
      <vt:lpstr>PowerPoint 演示文稿</vt:lpstr>
      <vt:lpstr> </vt:lpstr>
      <vt:lpstr>The List Interface</vt:lpstr>
      <vt:lpstr>PowerPoint 演示文稿</vt:lpstr>
      <vt:lpstr>PowerPoint 演示文稿</vt:lpstr>
      <vt:lpstr>The List Interface</vt:lpstr>
      <vt:lpstr>PowerPoint 演示文稿</vt:lpstr>
      <vt:lpstr>PowerPoint 演示文稿</vt:lpstr>
      <vt:lpstr>PowerPoint 演示文稿</vt:lpstr>
      <vt:lpstr>PowerPoint 演示文稿</vt:lpstr>
      <vt:lpstr>Benefits of the Java Collections Framework</vt:lpstr>
      <vt:lpstr>PowerPoint 演示文稿</vt:lpstr>
      <vt:lpstr>Iterators</vt:lpstr>
      <vt:lpstr>Iterators</vt:lpstr>
      <vt:lpstr>Iterators</vt:lpstr>
      <vt:lpstr>PowerPoint 演示文稿</vt:lpstr>
      <vt:lpstr>ArrayList</vt:lpstr>
      <vt:lpstr>LinkedList</vt:lpstr>
      <vt:lpstr>Performance of ArrayList &amp; LinkedList</vt:lpstr>
      <vt:lpstr>PowerPoint 演示文稿</vt:lpstr>
      <vt:lpstr>The Map Interface</vt:lpstr>
      <vt:lpstr>The Map Interface</vt:lpstr>
      <vt:lpstr>HashMap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如何判断key中对象是不是相同</vt:lpstr>
      <vt:lpstr>PowerPoint 演示文稿</vt:lpstr>
      <vt:lpstr>HashMap</vt:lpstr>
      <vt:lpstr>PowerPoint 演示文稿</vt:lpstr>
      <vt:lpstr>The Set Interface</vt:lpstr>
      <vt:lpstr>PowerPoint 演示文稿</vt:lpstr>
      <vt:lpstr>PowerPoint 演示文稿</vt:lpstr>
      <vt:lpstr>Benefits of the Java Collections Framework</vt:lpstr>
      <vt:lpstr>PowerPoint 演示文稿</vt:lpstr>
      <vt:lpstr>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528</cp:revision>
  <dcterms:created xsi:type="dcterms:W3CDTF">2006-03-08T06:55:00Z</dcterms:created>
  <dcterms:modified xsi:type="dcterms:W3CDTF">2024-04-02T06:54:23Z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1503AB62DBA24F928F5F53C955269A35</vt:lpwstr>
  </property>
</Properties>
</file>