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30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53" r:id="rId13"/>
    <p:sldId id="341" r:id="rId14"/>
    <p:sldId id="342" r:id="rId15"/>
    <p:sldId id="343" r:id="rId16"/>
    <p:sldId id="344" r:id="rId17"/>
    <p:sldId id="360" r:id="rId18"/>
    <p:sldId id="359" r:id="rId19"/>
    <p:sldId id="361" r:id="rId20"/>
    <p:sldId id="3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69"/>
    <a:srgbClr val="CCECFF"/>
    <a:srgbClr val="FFFF00"/>
    <a:srgbClr val="969696"/>
    <a:srgbClr val="F8F8F8"/>
    <a:srgbClr val="A6E4F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80209"/>
  </p:normalViewPr>
  <p:slideViewPr>
    <p:cSldViewPr showGuides="1">
      <p:cViewPr varScale="1">
        <p:scale>
          <a:sx n="115" d="100"/>
          <a:sy n="115" d="100"/>
        </p:scale>
        <p:origin x="552" y="96"/>
      </p:cViewPr>
      <p:guideLst>
        <p:guide orient="horz" pos="2160"/>
        <p:guide orient="horz" pos="307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眉占位符 460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日期占位符 4608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页脚占位符 4608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灯片编号占位符 4608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眉占位符 481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日期占位符 4813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幻灯片图像占位符 4813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33" name="文本占位符 4813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8134" name="页脚占位符 4813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5" name="灯片编号占位符 4813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80E6-0EE2-4D1E-8A74-7F43A0DFAE86}" type="datetime1">
              <a:rPr lang="en-US" altLang="zh-CN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BF63-04F0-4A61-9D8B-697D3A38942C}" type="datetime1">
              <a:rPr lang="en-US" altLang="zh-CN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19AE-F67F-4154-B74A-B17BD50B74C5}" type="datetime1">
              <a:rPr lang="en-US" altLang="zh-CN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>
            <a:graphicFrameLocks noChangeAspect="1"/>
          </p:cNvGraphicFramePr>
          <p:nvPr userDrawn="1"/>
        </p:nvGraphicFramePr>
        <p:xfrm>
          <a:off x="0" y="638"/>
          <a:ext cx="12192000" cy="692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2" r:id="rId3" imgW="7607300" imgH="4895850" progId="PBrush">
                  <p:embed/>
                </p:oleObj>
              </mc:Choice>
              <mc:Fallback>
                <p:oleObj r:id="rId3" imgW="7607300" imgH="4895850" progId="PBrush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8"/>
                        <a:ext cx="12192000" cy="69221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315" name="矩形 394314"/>
          <p:cNvSpPr/>
          <p:nvPr userDrawn="1"/>
        </p:nvSpPr>
        <p:spPr>
          <a:xfrm flipH="1" flipV="1">
            <a:off x="31750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16" name="矩形 394315"/>
          <p:cNvSpPr/>
          <p:nvPr userDrawn="1"/>
        </p:nvSpPr>
        <p:spPr>
          <a:xfrm flipH="1" flipV="1">
            <a:off x="33041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4" name="矩形 394323"/>
          <p:cNvSpPr/>
          <p:nvPr userDrawn="1"/>
        </p:nvSpPr>
        <p:spPr>
          <a:xfrm flipH="1" flipV="1">
            <a:off x="35687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6" name="矩形 394325"/>
          <p:cNvSpPr/>
          <p:nvPr userDrawn="1"/>
        </p:nvSpPr>
        <p:spPr>
          <a:xfrm flipH="1" flipV="1">
            <a:off x="343535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2" name="矩形 394331"/>
          <p:cNvSpPr/>
          <p:nvPr userDrawn="1"/>
        </p:nvSpPr>
        <p:spPr>
          <a:xfrm flipH="1" flipV="1">
            <a:off x="3835402" y="4438653"/>
            <a:ext cx="1189567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3" name="矩形 394332"/>
          <p:cNvSpPr/>
          <p:nvPr userDrawn="1"/>
        </p:nvSpPr>
        <p:spPr>
          <a:xfrm flipH="1">
            <a:off x="3695702" y="4508503"/>
            <a:ext cx="1189567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4" name="矩形 394333"/>
          <p:cNvSpPr/>
          <p:nvPr userDrawn="1"/>
        </p:nvSpPr>
        <p:spPr>
          <a:xfrm flipH="1">
            <a:off x="3562353" y="4510088"/>
            <a:ext cx="1189567" cy="17462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5" name="矩形 394334"/>
          <p:cNvSpPr/>
          <p:nvPr userDrawn="1"/>
        </p:nvSpPr>
        <p:spPr>
          <a:xfrm flipH="1" flipV="1">
            <a:off x="211666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6" name="矩形 394335"/>
          <p:cNvSpPr/>
          <p:nvPr userDrawn="1"/>
        </p:nvSpPr>
        <p:spPr>
          <a:xfrm flipH="1" flipV="1">
            <a:off x="2245786" y="4438653"/>
            <a:ext cx="1189567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7" name="矩形 394336"/>
          <p:cNvSpPr/>
          <p:nvPr userDrawn="1"/>
        </p:nvSpPr>
        <p:spPr>
          <a:xfrm flipH="1" flipV="1">
            <a:off x="2510369" y="4438653"/>
            <a:ext cx="1189567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8" name="矩形 394337"/>
          <p:cNvSpPr/>
          <p:nvPr userDrawn="1"/>
        </p:nvSpPr>
        <p:spPr>
          <a:xfrm flipH="1" flipV="1">
            <a:off x="23770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9" name="矩形 394338"/>
          <p:cNvSpPr/>
          <p:nvPr userDrawn="1"/>
        </p:nvSpPr>
        <p:spPr>
          <a:xfrm flipH="1" flipV="1">
            <a:off x="2647953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0" name="矩形 394339"/>
          <p:cNvSpPr/>
          <p:nvPr userDrawn="1"/>
        </p:nvSpPr>
        <p:spPr>
          <a:xfrm flipH="1" flipV="1">
            <a:off x="2777069" y="4438653"/>
            <a:ext cx="1189567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1" name="矩形 394340"/>
          <p:cNvSpPr/>
          <p:nvPr userDrawn="1"/>
        </p:nvSpPr>
        <p:spPr>
          <a:xfrm flipH="1" flipV="1">
            <a:off x="304165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2" name="矩形 394341"/>
          <p:cNvSpPr/>
          <p:nvPr userDrawn="1"/>
        </p:nvSpPr>
        <p:spPr>
          <a:xfrm flipH="1" flipV="1">
            <a:off x="2908300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3" name="矩形 394342"/>
          <p:cNvSpPr/>
          <p:nvPr userDrawn="1"/>
        </p:nvSpPr>
        <p:spPr>
          <a:xfrm flipH="1" flipV="1">
            <a:off x="1058335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4" name="矩形 394343"/>
          <p:cNvSpPr/>
          <p:nvPr userDrawn="1"/>
        </p:nvSpPr>
        <p:spPr>
          <a:xfrm flipH="1" flipV="1">
            <a:off x="1187453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5" name="矩形 394344"/>
          <p:cNvSpPr/>
          <p:nvPr userDrawn="1"/>
        </p:nvSpPr>
        <p:spPr>
          <a:xfrm flipH="1" flipV="1">
            <a:off x="1452035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6" name="矩形 394345"/>
          <p:cNvSpPr/>
          <p:nvPr userDrawn="1"/>
        </p:nvSpPr>
        <p:spPr>
          <a:xfrm flipH="1" flipV="1">
            <a:off x="1318686" y="4438653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9" name="矩形 394348"/>
          <p:cNvSpPr/>
          <p:nvPr userDrawn="1"/>
        </p:nvSpPr>
        <p:spPr>
          <a:xfrm flipH="1" flipV="1">
            <a:off x="19833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2" name="矩形 394351"/>
          <p:cNvSpPr/>
          <p:nvPr userDrawn="1"/>
        </p:nvSpPr>
        <p:spPr>
          <a:xfrm flipH="1" flipV="1">
            <a:off x="129119" y="4438653"/>
            <a:ext cx="1189567" cy="53975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5" name="矩形 394354"/>
          <p:cNvSpPr/>
          <p:nvPr userDrawn="1"/>
        </p:nvSpPr>
        <p:spPr>
          <a:xfrm flipH="1" flipV="1">
            <a:off x="531286" y="4438653"/>
            <a:ext cx="1189567" cy="5397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9" name="矩形 394358"/>
          <p:cNvSpPr/>
          <p:nvPr userDrawn="1"/>
        </p:nvSpPr>
        <p:spPr>
          <a:xfrm flipH="1" flipV="1">
            <a:off x="50292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0" name="矩形 394359"/>
          <p:cNvSpPr/>
          <p:nvPr userDrawn="1"/>
        </p:nvSpPr>
        <p:spPr>
          <a:xfrm flipH="1" flipV="1">
            <a:off x="51583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2" name="矩形 394361"/>
          <p:cNvSpPr/>
          <p:nvPr userDrawn="1"/>
        </p:nvSpPr>
        <p:spPr>
          <a:xfrm flipH="1" flipV="1">
            <a:off x="397086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3" name="矩形 394362"/>
          <p:cNvSpPr/>
          <p:nvPr userDrawn="1"/>
        </p:nvSpPr>
        <p:spPr>
          <a:xfrm flipH="1" flipV="1">
            <a:off x="4099986" y="4438653"/>
            <a:ext cx="1189567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4" name="矩形 394363"/>
          <p:cNvSpPr/>
          <p:nvPr userDrawn="1"/>
        </p:nvSpPr>
        <p:spPr>
          <a:xfrm flipH="1" flipV="1">
            <a:off x="4364569" y="4438653"/>
            <a:ext cx="1189567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5" name="矩形 394364"/>
          <p:cNvSpPr/>
          <p:nvPr userDrawn="1"/>
        </p:nvSpPr>
        <p:spPr>
          <a:xfrm flipH="1" flipV="1">
            <a:off x="42312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6" name="矩形 394365"/>
          <p:cNvSpPr/>
          <p:nvPr userDrawn="1"/>
        </p:nvSpPr>
        <p:spPr>
          <a:xfrm flipH="1" flipV="1">
            <a:off x="4502153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7" name="矩形 394366"/>
          <p:cNvSpPr/>
          <p:nvPr userDrawn="1"/>
        </p:nvSpPr>
        <p:spPr>
          <a:xfrm flipH="1" flipV="1">
            <a:off x="4631269" y="4438653"/>
            <a:ext cx="1189567" cy="5397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0" name="矩形 394369"/>
          <p:cNvSpPr/>
          <p:nvPr userDrawn="1"/>
        </p:nvSpPr>
        <p:spPr>
          <a:xfrm flipH="1" flipV="1">
            <a:off x="2912535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1" name="矩形 394370"/>
          <p:cNvSpPr/>
          <p:nvPr userDrawn="1"/>
        </p:nvSpPr>
        <p:spPr>
          <a:xfrm flipH="1" flipV="1">
            <a:off x="304165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2" name="矩形 394371"/>
          <p:cNvSpPr/>
          <p:nvPr userDrawn="1"/>
        </p:nvSpPr>
        <p:spPr>
          <a:xfrm flipH="1" flipV="1">
            <a:off x="3306235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3" name="矩形 394372"/>
          <p:cNvSpPr/>
          <p:nvPr userDrawn="1"/>
        </p:nvSpPr>
        <p:spPr>
          <a:xfrm flipH="1" flipV="1">
            <a:off x="3172886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4" name="矩形 394373"/>
          <p:cNvSpPr/>
          <p:nvPr userDrawn="1"/>
        </p:nvSpPr>
        <p:spPr>
          <a:xfrm flipH="1" flipV="1">
            <a:off x="3443819" y="4438653"/>
            <a:ext cx="1189567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5" name="矩形 394374"/>
          <p:cNvSpPr/>
          <p:nvPr userDrawn="1"/>
        </p:nvSpPr>
        <p:spPr>
          <a:xfrm flipH="1" flipV="1">
            <a:off x="3572935" y="4438653"/>
            <a:ext cx="1189567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6" name="矩形 394375"/>
          <p:cNvSpPr/>
          <p:nvPr userDrawn="1"/>
        </p:nvSpPr>
        <p:spPr>
          <a:xfrm flipH="1" flipV="1">
            <a:off x="3837519" y="4420873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8" name="矩形 394377"/>
          <p:cNvSpPr/>
          <p:nvPr userDrawn="1"/>
        </p:nvSpPr>
        <p:spPr>
          <a:xfrm flipH="1" flipV="1">
            <a:off x="18542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9" name="矩形 394378"/>
          <p:cNvSpPr/>
          <p:nvPr userDrawn="1"/>
        </p:nvSpPr>
        <p:spPr>
          <a:xfrm flipH="1" flipV="1">
            <a:off x="1983319" y="4438653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2" name="矩形 394381"/>
          <p:cNvSpPr/>
          <p:nvPr userDrawn="1"/>
        </p:nvSpPr>
        <p:spPr>
          <a:xfrm flipH="1" flipV="1">
            <a:off x="2385486" y="4438653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3" name="矩形 394382"/>
          <p:cNvSpPr/>
          <p:nvPr userDrawn="1"/>
        </p:nvSpPr>
        <p:spPr>
          <a:xfrm flipH="1" flipV="1">
            <a:off x="25146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5" name="矩形 394384"/>
          <p:cNvSpPr/>
          <p:nvPr userDrawn="1"/>
        </p:nvSpPr>
        <p:spPr>
          <a:xfrm flipH="1" flipV="1">
            <a:off x="2641602" y="4420873"/>
            <a:ext cx="1189567" cy="53975"/>
          </a:xfrm>
          <a:prstGeom prst="rect">
            <a:avLst/>
          </a:prstGeom>
          <a:solidFill>
            <a:srgbClr val="66C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95302" y="6012180"/>
            <a:ext cx="3340100" cy="723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1798-F845-4A19-9921-E5B78F6736BF}" type="datetime1">
              <a:rPr lang="en-US" altLang="zh-CN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E5A6-97C7-4C67-9202-9A2079587205}" type="datetime1">
              <a:rPr lang="en-US" altLang="zh-CN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19D-56B0-48EA-B886-F1CC01A3ADAC}" type="datetime1">
              <a:rPr lang="en-US" altLang="zh-CN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B197-6308-49AC-AE03-EB4F4DF414CD}" type="datetime1">
              <a:rPr lang="en-US" altLang="zh-CN" smtClean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27B8-5E35-45E7-A72B-32519EE778D5}" type="datetime1">
              <a:rPr lang="en-US" altLang="zh-CN" smtClean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B05E-279A-42E1-A0A9-B8FED67CFD4A}" type="datetime1">
              <a:rPr lang="en-US" altLang="zh-CN" smtClean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084-C75C-4268-858D-773BF991E9E7}" type="datetime1">
              <a:rPr lang="en-US" altLang="zh-CN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61DD-B3E7-4709-9949-AD17BD64BD06}" type="datetime1">
              <a:rPr lang="en-US" altLang="zh-CN" smtClean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95DED-7B73-43DB-80D1-CECAA158F388}" type="datetime1">
              <a:rPr lang="en-US" altLang="zh-CN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 userDrawn="1"/>
        </p:nvGraphicFramePr>
        <p:xfrm>
          <a:off x="-138853" y="-635"/>
          <a:ext cx="1233085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8" r:id="rId15" imgW="6470650" imgH="4857750" progId="PBrush">
                  <p:embed/>
                </p:oleObj>
              </mc:Choice>
              <mc:Fallback>
                <p:oleObj r:id="rId15" imgW="6470650" imgH="4857750" progId="PBrush">
                  <p:embed/>
                  <p:pic>
                    <p:nvPicPr>
                      <p:cNvPr id="0" name="Picture 3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8853" y="-635"/>
                        <a:ext cx="12330853" cy="685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 userDrawn="1"/>
        </p:nvSpPr>
        <p:spPr>
          <a:xfrm>
            <a:off x="2927353" y="260350"/>
            <a:ext cx="9264649" cy="611188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chemeClr val="tx1">
                <a:alpha val="50000"/>
              </a:schemeClr>
            </a:outerShdw>
          </a:effectLst>
        </p:spPr>
        <p:txBody>
          <a:bodyPr anchor="b"/>
          <a:lstStyle/>
          <a:p>
            <a:pPr lvl="0" algn="ctr">
              <a:spcBef>
                <a:spcPct val="50000"/>
              </a:spcBef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矩形 303107"/>
          <p:cNvSpPr/>
          <p:nvPr/>
        </p:nvSpPr>
        <p:spPr>
          <a:xfrm>
            <a:off x="119336" y="4653136"/>
            <a:ext cx="6696744" cy="865187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1pPr>
            <a:lvl2pPr marL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2pPr>
            <a:lvl3pPr marL="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3pPr>
            <a:lvl4pPr marL="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4pPr>
            <a:lvl5pPr marL="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5pPr>
          </a:lstStyle>
          <a:p>
            <a:pPr lvl="0" algn="l"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工具包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 – </a:t>
            </a:r>
          </a:p>
          <a:p>
            <a:pPr lvl="0" algn="l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Collection Stream APIs</a:t>
            </a:r>
          </a:p>
        </p:txBody>
      </p:sp>
      <p:sp>
        <p:nvSpPr>
          <p:cNvPr id="303109" name="标题 303108"/>
          <p:cNvSpPr>
            <a:spLocks noGrp="1"/>
          </p:cNvSpPr>
          <p:nvPr>
            <p:ph type="ctrTitle" idx="4294967295"/>
          </p:nvPr>
        </p:nvSpPr>
        <p:spPr>
          <a:xfrm>
            <a:off x="0" y="3644900"/>
            <a:ext cx="2160588" cy="792163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/>
          <a:lstStyle>
            <a:lvl1pPr lvl="0" algn="ctr">
              <a:buClrTx/>
              <a:buSzTx/>
              <a:buFontTx/>
              <a:defRPr sz="4000">
                <a:solidFill>
                  <a:srgbClr val="FF9900"/>
                </a:solidFill>
                <a:ea typeface="Tahoma" panose="020B0604030504040204" pitchFamily="34" charset="0"/>
              </a:defRPr>
            </a:lvl1pPr>
          </a:lstStyle>
          <a:p>
            <a:pPr lvl="0" algn="l"/>
            <a:r>
              <a:rPr lang="zh-CN" altLang="en-US" sz="4400" b="1" dirty="0">
                <a:solidFill>
                  <a:srgbClr val="FF9933"/>
                </a:solidFill>
                <a:latin typeface="黑体" panose="02010609060101010101" pitchFamily="2" charset="-122"/>
              </a:rPr>
              <a:t>第六章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 Chapter Objectives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4"/>
          <p:cNvSpPr txBox="1"/>
          <p:nvPr/>
        </p:nvSpPr>
        <p:spPr>
          <a:xfrm>
            <a:off x="3719736" y="142254"/>
            <a:ext cx="4346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需求：获取指定颜色，且大于等于重量的苹果</a:t>
            </a:r>
          </a:p>
        </p:txBody>
      </p:sp>
      <p:sp>
        <p:nvSpPr>
          <p:cNvPr id="15" name="TextBox 5"/>
          <p:cNvSpPr txBox="1"/>
          <p:nvPr/>
        </p:nvSpPr>
        <p:spPr>
          <a:xfrm>
            <a:off x="6600309" y="2276947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效果相同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但语义描述更好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且执行时将自动优化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5440" y="751547"/>
            <a:ext cx="8896350" cy="981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43294" y="3847837"/>
            <a:ext cx="6096000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6"/>
          <p:cNvSpPr txBox="1"/>
          <p:nvPr/>
        </p:nvSpPr>
        <p:spPr>
          <a:xfrm>
            <a:off x="1417687" y="4195827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过滤颜色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1561703" y="3861048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操作流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1424583" y="4533637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过滤重量</a:t>
            </a:r>
          </a:p>
        </p:txBody>
      </p:sp>
      <p:sp>
        <p:nvSpPr>
          <p:cNvPr id="14" name="TextBox 9"/>
          <p:cNvSpPr txBox="1"/>
          <p:nvPr/>
        </p:nvSpPr>
        <p:spPr>
          <a:xfrm>
            <a:off x="1631369" y="4935203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聚合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 Chapter Objectives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Stream&lt;T&gt; map()</a:t>
            </a:r>
            <a:r>
              <a:rPr lang="zh-CN" altLang="en-US" sz="2400" dirty="0"/>
              <a:t>。映射</a:t>
            </a:r>
            <a:r>
              <a:rPr lang="en-US" altLang="zh-CN" sz="2400" dirty="0"/>
              <a:t>Stream</a:t>
            </a:r>
            <a:r>
              <a:rPr lang="zh-CN" altLang="en-US" sz="2400" dirty="0"/>
              <a:t>中元素，基于条件将元素映射为新类型元素</a:t>
            </a: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9696" y="908050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需求：将苹果重量收集为新集合，并打印输出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1624" y="1541462"/>
            <a:ext cx="6524625" cy="1381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9"/>
          <p:cNvSpPr txBox="1"/>
          <p:nvPr/>
        </p:nvSpPr>
        <p:spPr>
          <a:xfrm>
            <a:off x="7148904" y="1282492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此时流中的类型为映射类型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8373040" y="1621046"/>
            <a:ext cx="0" cy="41551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"/>
          <p:cNvSpPr txBox="1"/>
          <p:nvPr/>
        </p:nvSpPr>
        <p:spPr>
          <a:xfrm>
            <a:off x="2243056" y="1744176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获取重量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并映射到流中</a:t>
            </a:r>
          </a:p>
        </p:txBody>
      </p:sp>
      <p:sp>
        <p:nvSpPr>
          <p:cNvPr id="11" name="TextBox 14"/>
          <p:cNvSpPr txBox="1"/>
          <p:nvPr/>
        </p:nvSpPr>
        <p:spPr>
          <a:xfrm>
            <a:off x="2222705" y="2420080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聚合的结果为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封装整型的集合</a:t>
            </a:r>
          </a:p>
        </p:txBody>
      </p:sp>
      <p:sp>
        <p:nvSpPr>
          <p:cNvPr id="12" name="TextBox 13"/>
          <p:cNvSpPr txBox="1"/>
          <p:nvPr/>
        </p:nvSpPr>
        <p:spPr>
          <a:xfrm>
            <a:off x="2990973" y="3111327"/>
            <a:ext cx="4168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7159102" y="3095438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进一步简化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399" y="3784609"/>
            <a:ext cx="6130562" cy="16400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TextBox 16"/>
          <p:cNvSpPr txBox="1"/>
          <p:nvPr/>
        </p:nvSpPr>
        <p:spPr>
          <a:xfrm>
            <a:off x="375451" y="4002481"/>
            <a:ext cx="2666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当</a:t>
            </a:r>
            <a:r>
              <a:rPr lang="en-US" altLang="zh-CN" sz="1600" b="1" dirty="0">
                <a:solidFill>
                  <a:srgbClr val="FF0000"/>
                </a:solidFill>
              </a:rPr>
              <a:t>lambda</a:t>
            </a:r>
            <a:r>
              <a:rPr lang="zh-CN" altLang="en-US" sz="1600" b="1" dirty="0">
                <a:solidFill>
                  <a:srgbClr val="FF0000"/>
                </a:solidFill>
              </a:rPr>
              <a:t>表达式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只对参数结果操作时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通过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类型</a:t>
            </a:r>
            <a:r>
              <a:rPr lang="en-US" altLang="zh-CN" sz="1600" b="1" dirty="0">
                <a:solidFill>
                  <a:srgbClr val="FF0000"/>
                </a:solidFill>
              </a:rPr>
              <a:t>::</a:t>
            </a:r>
            <a:r>
              <a:rPr lang="zh-CN" altLang="en-US" sz="1600" b="1" dirty="0">
                <a:solidFill>
                  <a:srgbClr val="FF0000"/>
                </a:solidFill>
              </a:rPr>
              <a:t>类型中的方法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简化代码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自动将唯一的参数注入方法</a:t>
            </a:r>
          </a:p>
        </p:txBody>
      </p:sp>
      <p:sp>
        <p:nvSpPr>
          <p:cNvPr id="17" name="TextBox 11"/>
          <p:cNvSpPr txBox="1"/>
          <p:nvPr/>
        </p:nvSpPr>
        <p:spPr>
          <a:xfrm>
            <a:off x="9982200" y="3861048"/>
            <a:ext cx="1642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Idea</a:t>
            </a:r>
            <a:r>
              <a:rPr lang="zh-CN" altLang="en-US" sz="1600" b="1" dirty="0">
                <a:solidFill>
                  <a:srgbClr val="FF0000"/>
                </a:solidFill>
              </a:rPr>
              <a:t>的自动提示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非代码</a:t>
            </a:r>
          </a:p>
        </p:txBody>
      </p:sp>
      <p:cxnSp>
        <p:nvCxnSpPr>
          <p:cNvPr id="15" name="直接箭头连接符 14"/>
          <p:cNvCxnSpPr>
            <a:stCxn id="17" idx="1"/>
          </p:cNvCxnSpPr>
          <p:nvPr/>
        </p:nvCxnSpPr>
        <p:spPr>
          <a:xfrm flipH="1" flipV="1">
            <a:off x="5973936" y="1744176"/>
            <a:ext cx="4008264" cy="24092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7" idx="1"/>
          </p:cNvCxnSpPr>
          <p:nvPr/>
        </p:nvCxnSpPr>
        <p:spPr>
          <a:xfrm flipH="1" flipV="1">
            <a:off x="8754590" y="2400800"/>
            <a:ext cx="1227610" cy="17526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7" idx="1"/>
          </p:cNvCxnSpPr>
          <p:nvPr/>
        </p:nvCxnSpPr>
        <p:spPr>
          <a:xfrm flipH="1">
            <a:off x="7608168" y="4153436"/>
            <a:ext cx="2374032" cy="2027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Functional Interfaces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Stream&lt;T&gt; Sorted()</a:t>
            </a:r>
            <a:r>
              <a:rPr lang="zh-CN" altLang="en-US" sz="2400" dirty="0"/>
              <a:t>。对</a:t>
            </a:r>
            <a:r>
              <a:rPr lang="en-US" altLang="zh-CN" sz="2400" dirty="0"/>
              <a:t>stream</a:t>
            </a:r>
            <a:r>
              <a:rPr lang="zh-CN" altLang="en-US" sz="2400" dirty="0"/>
              <a:t>中元素排序</a:t>
            </a:r>
            <a:endParaRPr lang="en-US" altLang="zh-CN" sz="2400" dirty="0"/>
          </a:p>
          <a:p>
            <a:r>
              <a:rPr lang="en-US" altLang="zh-CN" sz="2400" dirty="0"/>
              <a:t>Comparator</a:t>
            </a:r>
            <a:r>
              <a:rPr lang="zh-CN" altLang="en-US" sz="2400" dirty="0"/>
              <a:t>类。比较器。控制顺序</a:t>
            </a:r>
            <a:endParaRPr lang="en-US" altLang="zh-CN" sz="2400" dirty="0"/>
          </a:p>
          <a:p>
            <a:pPr lvl="1"/>
            <a:r>
              <a:rPr lang="en-US" altLang="zh-CN" sz="2200" dirty="0"/>
              <a:t>comparing()</a:t>
            </a:r>
            <a:r>
              <a:rPr lang="zh-CN" altLang="en-US" sz="2200" dirty="0"/>
              <a:t>，基于指定值排序</a:t>
            </a:r>
            <a:endParaRPr lang="en-US" altLang="zh-CN" sz="2200" dirty="0"/>
          </a:p>
          <a:p>
            <a:pPr lvl="1"/>
            <a:r>
              <a:rPr lang="en-US" altLang="zh-CN" sz="2200" dirty="0"/>
              <a:t> reversed()</a:t>
            </a:r>
            <a:r>
              <a:rPr lang="zh-CN" altLang="en-US" sz="2200" dirty="0"/>
              <a:t>，倒序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352" y="1844965"/>
            <a:ext cx="6552860" cy="19466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3025333" y="184496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以苹果重量顺序排序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610600" y="2256422"/>
            <a:ext cx="1462162" cy="12241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9376" y="4606439"/>
            <a:ext cx="6552860" cy="17499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3025333" y="4389958"/>
            <a:ext cx="1806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以苹果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en-US" sz="1600" b="1" dirty="0">
                <a:solidFill>
                  <a:srgbClr val="FF0000"/>
                </a:solidFill>
              </a:rPr>
              <a:t>逆序排序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35267" y="4949134"/>
            <a:ext cx="1474326" cy="12241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 Chapter Objectives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/>
              <a:t>Stream</a:t>
            </a:r>
            <a:r>
              <a:rPr lang="zh-CN" altLang="en-US" dirty="0"/>
              <a:t>的其他方法</a:t>
            </a:r>
            <a:endParaRPr lang="en-US" altLang="zh-CN" dirty="0"/>
          </a:p>
          <a:p>
            <a:pPr lvl="1"/>
            <a:r>
              <a:rPr lang="en-US" altLang="zh-CN" dirty="0" err="1"/>
              <a:t>takeWhile</a:t>
            </a:r>
            <a:r>
              <a:rPr lang="en-US" altLang="zh-CN" dirty="0"/>
              <a:t>()</a:t>
            </a:r>
            <a:r>
              <a:rPr lang="zh-CN" altLang="en-US" dirty="0"/>
              <a:t>，从同遍历置于流，到结果为</a:t>
            </a:r>
            <a:r>
              <a:rPr lang="en-US" altLang="zh-CN" dirty="0"/>
              <a:t>true</a:t>
            </a:r>
            <a:r>
              <a:rPr lang="zh-CN" altLang="en-US" dirty="0"/>
              <a:t>停止</a:t>
            </a:r>
            <a:endParaRPr lang="en-US" altLang="zh-CN" dirty="0"/>
          </a:p>
          <a:p>
            <a:pPr lvl="1"/>
            <a:r>
              <a:rPr lang="en-US" altLang="zh-CN" dirty="0" err="1"/>
              <a:t>dropWhile</a:t>
            </a:r>
            <a:r>
              <a:rPr lang="en-US" altLang="zh-CN" dirty="0"/>
              <a:t>()</a:t>
            </a:r>
            <a:r>
              <a:rPr lang="zh-CN" altLang="en-US" dirty="0"/>
              <a:t>，从头遍历，到结果为</a:t>
            </a:r>
            <a:r>
              <a:rPr lang="en-US" altLang="zh-CN" dirty="0"/>
              <a:t>true</a:t>
            </a:r>
            <a:r>
              <a:rPr lang="zh-CN" altLang="en-US" dirty="0"/>
              <a:t>开始置于流</a:t>
            </a:r>
            <a:endParaRPr lang="en-US" altLang="zh-CN" dirty="0"/>
          </a:p>
          <a:p>
            <a:pPr lvl="1"/>
            <a:r>
              <a:rPr lang="en-US" altLang="zh-CN" dirty="0" err="1"/>
              <a:t>flatMap</a:t>
            </a:r>
            <a:r>
              <a:rPr lang="en-US" altLang="zh-CN" dirty="0"/>
              <a:t>()</a:t>
            </a:r>
            <a:r>
              <a:rPr lang="zh-CN" altLang="en-US" dirty="0"/>
              <a:t>，将多层映射合并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findFirst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，从流中取第一个符合条件元素，封装到</a:t>
            </a:r>
            <a:r>
              <a:rPr lang="en-US" altLang="zh-CN" dirty="0"/>
              <a:t>Optional</a:t>
            </a:r>
          </a:p>
          <a:p>
            <a:pPr lvl="1"/>
            <a:r>
              <a:rPr lang="en-US" altLang="zh-CN" dirty="0" err="1"/>
              <a:t>findAny</a:t>
            </a:r>
            <a:r>
              <a:rPr lang="en-US" altLang="zh-CN" dirty="0"/>
              <a:t>()</a:t>
            </a:r>
            <a:r>
              <a:rPr lang="zh-CN" altLang="en-US" dirty="0"/>
              <a:t>，从流中取任意一个符合条件元素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anyMatch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，任意一个元素符合条件，返回</a:t>
            </a:r>
            <a:r>
              <a:rPr lang="en-US" altLang="zh-CN" dirty="0"/>
              <a:t>true</a:t>
            </a:r>
          </a:p>
          <a:p>
            <a:pPr lvl="1"/>
            <a:r>
              <a:rPr lang="en-US" altLang="zh-CN" dirty="0" err="1"/>
              <a:t>allMatch</a:t>
            </a:r>
            <a:r>
              <a:rPr lang="en-US" altLang="zh-CN" dirty="0"/>
              <a:t>()</a:t>
            </a:r>
            <a:r>
              <a:rPr lang="zh-CN" altLang="en-US" dirty="0"/>
              <a:t>，全部元素符合条件，返回</a:t>
            </a:r>
            <a:r>
              <a:rPr lang="en-US" altLang="zh-CN" dirty="0"/>
              <a:t>true</a:t>
            </a:r>
          </a:p>
          <a:p>
            <a:pPr lvl="1"/>
            <a:r>
              <a:rPr lang="en-US" altLang="zh-CN" dirty="0"/>
              <a:t>……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 Chapter Objectives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dirty="0"/>
              <a:t>T collect()</a:t>
            </a:r>
            <a:r>
              <a:rPr lang="zh-CN" altLang="en-US" dirty="0"/>
              <a:t>。聚合，收集</a:t>
            </a:r>
            <a:r>
              <a:rPr lang="en-US" altLang="zh-CN" dirty="0"/>
              <a:t>stream</a:t>
            </a:r>
            <a:r>
              <a:rPr lang="zh-CN" altLang="en-US" dirty="0"/>
              <a:t>一系列中间操作产生的结果</a:t>
            </a:r>
            <a:endParaRPr lang="en-US" altLang="zh-CN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dirty="0"/>
              <a:t>Collectors(</a:t>
            </a:r>
            <a:r>
              <a:rPr lang="en-US" altLang="zh-CN" dirty="0" err="1"/>
              <a:t>java.util.stream.Collectors</a:t>
            </a:r>
            <a:r>
              <a:rPr lang="en-US" altLang="zh-CN" dirty="0"/>
              <a:t>)</a:t>
            </a:r>
            <a:r>
              <a:rPr lang="zh-CN" altLang="en-US" dirty="0"/>
              <a:t>类，用于操作聚合结果的工具类</a:t>
            </a:r>
            <a:endParaRPr lang="en-US" altLang="zh-CN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200" dirty="0" err="1"/>
              <a:t>groupingBy</a:t>
            </a:r>
            <a:r>
              <a:rPr lang="en-US" altLang="zh-CN" sz="2200" dirty="0"/>
              <a:t>()/mapping()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200" dirty="0" err="1"/>
              <a:t>toList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toSet</a:t>
            </a:r>
            <a:r>
              <a:rPr lang="en-US" altLang="zh-CN" sz="2200" dirty="0"/>
              <a:t>()/</a:t>
            </a:r>
            <a:r>
              <a:rPr lang="en-US" altLang="zh-CN" sz="2200" dirty="0" err="1"/>
              <a:t>toMap</a:t>
            </a:r>
            <a:r>
              <a:rPr lang="en-US" altLang="zh-CN" sz="2200" dirty="0"/>
              <a:t>()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200" dirty="0"/>
              <a:t>……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3632" y="1844824"/>
            <a:ext cx="3700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需求：将所有苹果的颜色映射为新集合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9576" y="2183378"/>
            <a:ext cx="5359524" cy="14338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9576" y="4503412"/>
            <a:ext cx="5143500" cy="13430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286" y="2591150"/>
            <a:ext cx="7334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00" y="5187793"/>
            <a:ext cx="7048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5"/>
          <p:cNvSpPr txBox="1"/>
          <p:nvPr/>
        </p:nvSpPr>
        <p:spPr>
          <a:xfrm>
            <a:off x="6480776" y="4387959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聚合为</a:t>
            </a:r>
            <a:r>
              <a:rPr lang="en-US" altLang="zh-CN" sz="1600" b="1" dirty="0">
                <a:solidFill>
                  <a:srgbClr val="FF0000"/>
                </a:solidFill>
              </a:rPr>
              <a:t>Set</a:t>
            </a:r>
            <a:r>
              <a:rPr lang="zh-CN" altLang="en-US" sz="1600" b="1" dirty="0">
                <a:solidFill>
                  <a:srgbClr val="FF0000"/>
                </a:solidFill>
              </a:rPr>
              <a:t>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过滤相同颜色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 Chapter Objectives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sz="2400" dirty="0" err="1"/>
              <a:t>groupingBy</a:t>
            </a:r>
            <a:r>
              <a:rPr lang="en-US" altLang="zh-CN" sz="2400" dirty="0"/>
              <a:t>()</a:t>
            </a:r>
            <a:r>
              <a:rPr lang="zh-CN" altLang="en-US" sz="2400" dirty="0"/>
              <a:t>，基于给定数据，以</a:t>
            </a:r>
            <a:r>
              <a:rPr lang="en-US" altLang="zh-CN" sz="2400" dirty="0"/>
              <a:t>Map</a:t>
            </a:r>
            <a:r>
              <a:rPr lang="zh-CN" altLang="en-US" sz="2400" dirty="0"/>
              <a:t>分组集合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 err="1"/>
              <a:t>toMap</a:t>
            </a:r>
            <a:r>
              <a:rPr lang="en-US" altLang="zh-CN" sz="2400" dirty="0"/>
              <a:t>(K, V)</a:t>
            </a:r>
            <a:r>
              <a:rPr lang="zh-CN" altLang="en-US" sz="2400" dirty="0"/>
              <a:t>，基于给定键值，以</a:t>
            </a:r>
            <a:r>
              <a:rPr lang="en-US" altLang="zh-CN" sz="2400" dirty="0"/>
              <a:t>Map</a:t>
            </a:r>
            <a:r>
              <a:rPr lang="zh-CN" altLang="en-US" sz="2400" dirty="0"/>
              <a:t>分组集合</a:t>
            </a: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672" y="681037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需求：将不同颜色苹果分组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7448" y="1100501"/>
            <a:ext cx="7972425" cy="10572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10"/>
          <p:cNvSpPr txBox="1"/>
          <p:nvPr/>
        </p:nvSpPr>
        <p:spPr>
          <a:xfrm>
            <a:off x="3143672" y="3259723"/>
            <a:ext cx="3321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需求：以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en-US" sz="1600" b="1" dirty="0">
                <a:solidFill>
                  <a:srgbClr val="FF0000"/>
                </a:solidFill>
              </a:rPr>
              <a:t>为键，以元素对象为值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5480" y="3799614"/>
            <a:ext cx="7934325" cy="1038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 Chapter Objectives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Java8</a:t>
            </a:r>
            <a:r>
              <a:rPr lang="zh-CN" altLang="en-US" sz="2400" dirty="0"/>
              <a:t>支持</a:t>
            </a:r>
            <a:r>
              <a:rPr lang="en-US" altLang="zh-CN" sz="2400" dirty="0"/>
              <a:t>Map</a:t>
            </a:r>
            <a:r>
              <a:rPr lang="zh-CN" altLang="en-US" sz="2400" dirty="0"/>
              <a:t> </a:t>
            </a:r>
            <a:r>
              <a:rPr lang="en-US" altLang="zh-CN" sz="2400" dirty="0" err="1"/>
              <a:t>forEach</a:t>
            </a:r>
            <a:r>
              <a:rPr lang="zh-CN" altLang="en-US" sz="2400" dirty="0"/>
              <a:t>循环，可直接获取每次遍历元素的键与值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56449" y="864638"/>
            <a:ext cx="1218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按</a:t>
            </a:r>
            <a:r>
              <a:rPr lang="en-US" altLang="zh-CN" sz="1600" b="1" dirty="0">
                <a:solidFill>
                  <a:srgbClr val="FF0000"/>
                </a:solidFill>
              </a:rPr>
              <a:t>ID</a:t>
            </a:r>
            <a:r>
              <a:rPr lang="zh-CN" altLang="en-US" sz="1600" b="1" dirty="0">
                <a:solidFill>
                  <a:srgbClr val="FF0000"/>
                </a:solidFill>
              </a:rPr>
              <a:t>分组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并获取重量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376" y="1628800"/>
            <a:ext cx="7924800" cy="2352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057" y="1801082"/>
            <a:ext cx="1080120" cy="200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 err="1">
                <a:solidFill>
                  <a:schemeClr val="bg1"/>
                </a:solidFill>
              </a:rPr>
              <a:t>removeIf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/>
          <a:lstStyle/>
          <a:p>
            <a:r>
              <a:rPr lang="en-US" altLang="zh-CN" dirty="0"/>
              <a:t>Boolean </a:t>
            </a:r>
            <a:r>
              <a:rPr lang="en-US" altLang="zh-CN" dirty="0" err="1"/>
              <a:t>removeIf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The default implementation traverses all elements of the collection using its iterator(). Each matching element is removed using </a:t>
            </a:r>
            <a:r>
              <a:rPr lang="en-US" altLang="zh-CN" b="1" dirty="0" err="1">
                <a:solidFill>
                  <a:srgbClr val="FF0000"/>
                </a:solidFill>
              </a:rPr>
              <a:t>Iterator.remove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Collection</a:t>
            </a:r>
            <a:r>
              <a:rPr lang="zh-CN" altLang="en-US" dirty="0"/>
              <a:t>接口中定义。移除符合函数表达式的元素。底层依然基于</a:t>
            </a:r>
            <a:r>
              <a:rPr lang="en-US" altLang="zh-CN" dirty="0"/>
              <a:t>Iterator</a:t>
            </a:r>
            <a:r>
              <a:rPr lang="zh-CN" altLang="en-US" dirty="0"/>
              <a:t>迭代器实现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3410524"/>
            <a:ext cx="6418644" cy="7200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3306666"/>
            <a:ext cx="1080120" cy="927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3358141" y="4323091"/>
            <a:ext cx="3659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极简洁优雅的实现了</a:t>
            </a:r>
            <a:r>
              <a:rPr lang="zh-CN" altLang="en-US" sz="1600" b="1">
                <a:solidFill>
                  <a:srgbClr val="FF0000"/>
                </a:solidFill>
              </a:rPr>
              <a:t>元素的移除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使代码关注于对集合的业务操作本身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而非游标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位置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移动等非业务逻辑操作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5503647"/>
            <a:ext cx="4924425" cy="1057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TextBox 6"/>
          <p:cNvSpPr txBox="1"/>
          <p:nvPr/>
        </p:nvSpPr>
        <p:spPr>
          <a:xfrm>
            <a:off x="7176120" y="5791679"/>
            <a:ext cx="1849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Idea</a:t>
            </a:r>
            <a:r>
              <a:rPr lang="zh-CN" altLang="en-US" sz="1600" b="1" dirty="0">
                <a:solidFill>
                  <a:srgbClr val="FF0000"/>
                </a:solidFill>
              </a:rPr>
              <a:t>自动提示优化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260648"/>
            <a:ext cx="8620125" cy="4114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24736" y="1487051"/>
            <a:ext cx="19686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removeIf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源码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底层依然基于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Iterator</a:t>
            </a:r>
            <a:r>
              <a:rPr lang="zh-CN" altLang="en-US" sz="1600" b="1" dirty="0">
                <a:solidFill>
                  <a:srgbClr val="FF0000"/>
                </a:solidFill>
              </a:rPr>
              <a:t>迭代器实现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Stream</a:t>
            </a:r>
            <a:r>
              <a:rPr lang="zh-CN" altLang="en-US" b="1" dirty="0">
                <a:solidFill>
                  <a:srgbClr val="FF0000"/>
                </a:solidFill>
              </a:rPr>
              <a:t>仅操作源集合中的元素</a:t>
            </a:r>
            <a:r>
              <a:rPr lang="zh-CN" altLang="en-US" dirty="0"/>
              <a:t>，基于操作产生新集合，不改变源集合结构。即，源集合</a:t>
            </a:r>
            <a:r>
              <a:rPr lang="en-US" altLang="zh-CN" dirty="0"/>
              <a:t>/</a:t>
            </a:r>
            <a:r>
              <a:rPr lang="zh-CN" altLang="en-US" dirty="0"/>
              <a:t>新集合，均持有该元素对象的引用</a:t>
            </a:r>
            <a:endParaRPr lang="en-US" altLang="zh-CN" dirty="0"/>
          </a:p>
          <a:p>
            <a:pPr lvl="1"/>
            <a:r>
              <a:rPr lang="en-US" altLang="zh-CN" dirty="0"/>
              <a:t>filter()</a:t>
            </a:r>
            <a:r>
              <a:rPr lang="zh-CN" altLang="en-US" dirty="0"/>
              <a:t>，过滤</a:t>
            </a:r>
            <a:endParaRPr lang="en-US" altLang="zh-CN" dirty="0"/>
          </a:p>
          <a:p>
            <a:pPr lvl="1"/>
            <a:r>
              <a:rPr lang="en-US" altLang="zh-CN" dirty="0"/>
              <a:t>map()</a:t>
            </a:r>
            <a:r>
              <a:rPr lang="zh-CN" altLang="en-US" dirty="0"/>
              <a:t>，映射</a:t>
            </a:r>
            <a:endParaRPr lang="en-US" altLang="zh-CN" dirty="0"/>
          </a:p>
          <a:p>
            <a:pPr lvl="1"/>
            <a:r>
              <a:rPr lang="en-US" altLang="zh-CN" dirty="0"/>
              <a:t>sorted()</a:t>
            </a:r>
            <a:r>
              <a:rPr lang="zh-CN" altLang="en-US" dirty="0"/>
              <a:t>，排序</a:t>
            </a:r>
            <a:endParaRPr lang="en-US" altLang="zh-CN" dirty="0"/>
          </a:p>
          <a:p>
            <a:pPr lvl="1"/>
            <a:r>
              <a:rPr lang="en-US" altLang="zh-CN" dirty="0"/>
              <a:t>collect()</a:t>
            </a:r>
            <a:r>
              <a:rPr lang="zh-CN" altLang="en-US" dirty="0"/>
              <a:t>，聚合</a:t>
            </a:r>
            <a:endParaRPr lang="en-US" altLang="zh-CN" dirty="0"/>
          </a:p>
          <a:p>
            <a:r>
              <a:rPr lang="zh-CN" altLang="en-US" dirty="0"/>
              <a:t>操作均返回</a:t>
            </a:r>
            <a:r>
              <a:rPr lang="en-US" altLang="zh-CN" dirty="0"/>
              <a:t>stream</a:t>
            </a:r>
            <a:r>
              <a:rPr lang="zh-CN" altLang="en-US" dirty="0"/>
              <a:t>，因此可以链接形成一条单向的管道</a:t>
            </a:r>
            <a:endParaRPr lang="en-US" altLang="zh-CN" dirty="0"/>
          </a:p>
          <a:p>
            <a:r>
              <a:rPr lang="zh-CN" altLang="en-US" dirty="0"/>
              <a:t>支持多线程并发处理，而无需显式创建线程</a:t>
            </a:r>
            <a:r>
              <a:rPr lang="en-US" altLang="zh-CN" dirty="0"/>
              <a:t>(</a:t>
            </a:r>
            <a:r>
              <a:rPr lang="zh-CN" altLang="en-US" dirty="0"/>
              <a:t>后期讨论</a:t>
            </a:r>
            <a:r>
              <a:rPr lang="en-US" altLang="zh-CN" dirty="0"/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 Chapter Objectives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3392" y="3356992"/>
            <a:ext cx="7867539" cy="33050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10"/>
          <p:cNvSpPr txBox="1"/>
          <p:nvPr/>
        </p:nvSpPr>
        <p:spPr>
          <a:xfrm>
            <a:off x="2135560" y="3101756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9930" y="0"/>
            <a:ext cx="5694506" cy="31017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11"/>
          <p:cNvSpPr txBox="1"/>
          <p:nvPr/>
        </p:nvSpPr>
        <p:spPr>
          <a:xfrm>
            <a:off x="4727848" y="73877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测试类型</a:t>
            </a:r>
          </a:p>
        </p:txBody>
      </p:sp>
      <p:sp>
        <p:nvSpPr>
          <p:cNvPr id="13" name="TextBox 11"/>
          <p:cNvSpPr txBox="1"/>
          <p:nvPr/>
        </p:nvSpPr>
        <p:spPr>
          <a:xfrm>
            <a:off x="5447928" y="30904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测试集合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680325" y="116205"/>
            <a:ext cx="29718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rgbClr val="FF0000"/>
                </a:solidFill>
              </a:rPr>
              <a:t>枚举类型用来声明一组带标识符的常量</a:t>
            </a:r>
          </a:p>
          <a:p>
            <a:pPr algn="l"/>
            <a:r>
              <a:rPr lang="zh-CN" altLang="en-US" sz="1600" b="1" dirty="0" smtClean="0">
                <a:solidFill>
                  <a:srgbClr val="FF0000"/>
                </a:solidFill>
              </a:rPr>
              <a:t>当一个变量只有几种固定可能取值的时候使用</a:t>
            </a:r>
          </a:p>
          <a:p>
            <a:pPr algn="l"/>
            <a:endParaRPr lang="zh-CN" altLang="en-US" sz="1600" b="1" dirty="0" smtClean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 smtClean="0">
                <a:solidFill>
                  <a:srgbClr val="FF0000"/>
                </a:solidFill>
              </a:rPr>
              <a:t>定义枚举类型以后，可以直接通过类型名引用常量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Summary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69232" y="1052736"/>
          <a:ext cx="8712968" cy="5157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content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集合框架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集合框架的优点；核心接口；实现集合的基本数据结构；设计集合接口与集合实现分离的目的与优点；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Collection</a:t>
                      </a:r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不同集合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不同数据结构间集合的转换；</a:t>
                      </a:r>
                      <a:r>
                        <a:rPr lang="en-US" altLang="zh-CN" dirty="0"/>
                        <a:t>Collection</a:t>
                      </a:r>
                      <a:r>
                        <a:rPr lang="zh-CN" altLang="en-US" dirty="0"/>
                        <a:t>接口中的常用方法；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List</a:t>
                      </a:r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特点；基本方法；声明方法；元素为基本类型的声明使用方法；继承关系对象的添加；引用传递；了解</a:t>
                      </a:r>
                      <a:r>
                        <a:rPr lang="en-US" altLang="zh-CN" dirty="0"/>
                        <a:t>iterator</a:t>
                      </a:r>
                      <a:r>
                        <a:rPr lang="zh-CN" altLang="en-US" dirty="0"/>
                        <a:t>迭代器；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Set</a:t>
                      </a:r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特点；基本方法；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en-US" altLang="zh-CN" dirty="0"/>
                        <a:t>Map</a:t>
                      </a:r>
                      <a:r>
                        <a:rPr lang="zh-CN" altLang="en-US" dirty="0"/>
                        <a:t>接口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键值对；键与值的支持类型；相同</a:t>
                      </a:r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的判断；常用方法；</a:t>
                      </a:r>
                      <a:r>
                        <a:rPr lang="en-US" altLang="zh-CN" dirty="0"/>
                        <a:t>string</a:t>
                      </a:r>
                      <a:r>
                        <a:rPr lang="zh-CN" altLang="en-US" dirty="0"/>
                        <a:t>类型的键；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集合</a:t>
                      </a:r>
                      <a:r>
                        <a:rPr lang="en-US" altLang="zh-CN" dirty="0"/>
                        <a:t>Stream 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Stream</a:t>
                      </a:r>
                      <a:r>
                        <a:rPr lang="zh-CN" altLang="en-US" dirty="0"/>
                        <a:t>的特点；</a:t>
                      </a:r>
                      <a:r>
                        <a:rPr lang="en-US" altLang="zh-CN" dirty="0" err="1"/>
                        <a:t>forEach</a:t>
                      </a:r>
                      <a:r>
                        <a:rPr lang="en-US" altLang="zh-CN" dirty="0"/>
                        <a:t>()/map()/filter()/sorted()</a:t>
                      </a:r>
                      <a:r>
                        <a:rPr lang="zh-CN" altLang="en-US" dirty="0"/>
                        <a:t>操作方法；</a:t>
                      </a:r>
                      <a:r>
                        <a:rPr lang="en-US" altLang="zh-CN" dirty="0"/>
                        <a:t>collect()</a:t>
                      </a:r>
                      <a:r>
                        <a:rPr lang="zh-CN" altLang="en-US" dirty="0"/>
                        <a:t>操作结果的处理；</a:t>
                      </a:r>
                      <a:r>
                        <a:rPr lang="en-US" altLang="zh-CN" dirty="0"/>
                        <a:t>Collectors</a:t>
                      </a:r>
                      <a:r>
                        <a:rPr lang="zh-CN" altLang="en-US" dirty="0"/>
                        <a:t>类的常用方法</a:t>
                      </a:r>
                      <a:r>
                        <a:rPr lang="en-US" altLang="zh-CN" dirty="0" err="1"/>
                        <a:t>toList</a:t>
                      </a:r>
                      <a:r>
                        <a:rPr lang="en-US" altLang="zh-CN" dirty="0"/>
                        <a:t>() </a:t>
                      </a:r>
                      <a:r>
                        <a:rPr lang="en-US" altLang="zh-CN" dirty="0" err="1"/>
                        <a:t>toSet</a:t>
                      </a:r>
                      <a:r>
                        <a:rPr lang="en-US" altLang="zh-CN" dirty="0"/>
                        <a:t>() </a:t>
                      </a:r>
                      <a:r>
                        <a:rPr lang="en-US" altLang="zh-CN" dirty="0" err="1"/>
                        <a:t>toMap</a:t>
                      </a:r>
                      <a:r>
                        <a:rPr lang="en-US" altLang="zh-CN" dirty="0"/>
                        <a:t>()</a:t>
                      </a:r>
                      <a:r>
                        <a:rPr lang="zh-CN" altLang="en-US" dirty="0"/>
                        <a:t>；</a:t>
                      </a:r>
                      <a:r>
                        <a:rPr lang="en-US" altLang="zh-CN" dirty="0"/>
                        <a:t>Map</a:t>
                      </a:r>
                      <a:r>
                        <a:rPr lang="zh-CN" altLang="en-US" dirty="0"/>
                        <a:t>的</a:t>
                      </a:r>
                      <a:r>
                        <a:rPr lang="en-US" altLang="zh-CN" dirty="0"/>
                        <a:t>foreach</a:t>
                      </a:r>
                      <a:r>
                        <a:rPr lang="zh-CN" altLang="en-US" dirty="0"/>
                        <a:t>循环；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043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函数式编程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特点，与面向对象的区别；方法与函数；</a:t>
                      </a:r>
                      <a:r>
                        <a:rPr lang="en-US" altLang="zh-CN" dirty="0"/>
                        <a:t>Lambda</a:t>
                      </a:r>
                      <a:r>
                        <a:rPr lang="zh-CN" altLang="en-US" dirty="0"/>
                        <a:t>表达式的声明；函数式接口；</a:t>
                      </a:r>
                      <a:r>
                        <a:rPr lang="en-US" altLang="zh-CN" dirty="0"/>
                        <a:t>@</a:t>
                      </a:r>
                      <a:r>
                        <a:rPr lang="en-US" altLang="zh-CN" dirty="0" err="1"/>
                        <a:t>FunctionalInterface</a:t>
                      </a:r>
                      <a:r>
                        <a:rPr lang="zh-CN" altLang="en-US" dirty="0"/>
                        <a:t>函数式接口注解；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 Chapter Objectives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15" name="TextBox 4"/>
          <p:cNvSpPr txBox="1"/>
          <p:nvPr/>
        </p:nvSpPr>
        <p:spPr>
          <a:xfrm>
            <a:off x="4344046" y="130175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返回指定颜色的所有苹果？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8360281" y="786512"/>
            <a:ext cx="18229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SQL</a:t>
            </a:r>
            <a:r>
              <a:rPr lang="zh-CN" altLang="en-US" sz="1600" b="1" dirty="0">
                <a:solidFill>
                  <a:srgbClr val="FF0000"/>
                </a:solidFill>
              </a:rPr>
              <a:t>代码语句描述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查询苹果表中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指定颜色的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所有苹果</a:t>
            </a:r>
          </a:p>
        </p:txBody>
      </p:sp>
      <p:sp>
        <p:nvSpPr>
          <p:cNvPr id="17" name="TextBox 18"/>
          <p:cNvSpPr txBox="1"/>
          <p:nvPr/>
        </p:nvSpPr>
        <p:spPr>
          <a:xfrm>
            <a:off x="1519521" y="786512"/>
            <a:ext cx="18389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SQL</a:t>
            </a:r>
            <a:r>
              <a:rPr lang="zh-CN" altLang="en-US" sz="1600" b="1" dirty="0">
                <a:solidFill>
                  <a:srgbClr val="FF0000"/>
                </a:solidFill>
              </a:rPr>
              <a:t>语句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没有循环实现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没有筛选实现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即，无需实现查询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仅需表达与描述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169" y="2348548"/>
            <a:ext cx="5676052" cy="26015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TextBox 20"/>
          <p:cNvSpPr txBox="1"/>
          <p:nvPr/>
        </p:nvSpPr>
        <p:spPr>
          <a:xfrm>
            <a:off x="7640636" y="3314812"/>
            <a:ext cx="2646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</a:rPr>
              <a:t>代码语句描述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创建装指定颜色苹果的集合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循环遍历源苹果集合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判断本次遍历苹果颜色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将其加入集合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21"/>
          <p:cNvSpPr txBox="1"/>
          <p:nvPr/>
        </p:nvSpPr>
        <p:spPr>
          <a:xfrm>
            <a:off x="1352509" y="3549364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</a:rPr>
              <a:t>代码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无法描述问题本身</a:t>
            </a:r>
          </a:p>
        </p:txBody>
      </p:sp>
      <p:sp>
        <p:nvSpPr>
          <p:cNvPr id="21" name="TextBox 23"/>
          <p:cNvSpPr txBox="1"/>
          <p:nvPr/>
        </p:nvSpPr>
        <p:spPr>
          <a:xfrm>
            <a:off x="3792236" y="1525426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620579"/>
            <a:ext cx="4918894" cy="47712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Processing Data with Streams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Introduced in Java 8, the Stream API is used to process collections of objects. A stream is a </a:t>
            </a:r>
            <a:r>
              <a:rPr lang="en-US" altLang="zh-CN" dirty="0">
                <a:solidFill>
                  <a:srgbClr val="FF0000"/>
                </a:solidFill>
              </a:rPr>
              <a:t>sequence of objects </a:t>
            </a:r>
            <a:r>
              <a:rPr lang="en-US" altLang="zh-CN" dirty="0"/>
              <a:t>that supports various methods which can be </a:t>
            </a:r>
            <a:r>
              <a:rPr lang="en-US" altLang="zh-CN" dirty="0">
                <a:solidFill>
                  <a:srgbClr val="FF0000"/>
                </a:solidFill>
              </a:rPr>
              <a:t>pipelined</a:t>
            </a:r>
            <a:r>
              <a:rPr lang="en-US" altLang="zh-CN" dirty="0"/>
              <a:t> to produce the desired result.</a:t>
            </a:r>
          </a:p>
          <a:p>
            <a:r>
              <a:rPr lang="en-US" altLang="zh-CN" dirty="0" err="1"/>
              <a:t>java.util.stream.Stream</a:t>
            </a:r>
            <a:r>
              <a:rPr lang="en-US" altLang="zh-CN" dirty="0"/>
              <a:t>&lt;T&gt;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鉴于</a:t>
            </a:r>
            <a:r>
              <a:rPr lang="en-US" altLang="zh-CN" dirty="0"/>
              <a:t>Java</a:t>
            </a:r>
            <a:r>
              <a:rPr lang="zh-CN" altLang="en-US" dirty="0"/>
              <a:t>对集合操作的复杂性，</a:t>
            </a:r>
            <a:r>
              <a:rPr lang="en-US" altLang="zh-CN" dirty="0"/>
              <a:t>Java8</a:t>
            </a:r>
            <a:r>
              <a:rPr lang="zh-CN" altLang="en-US" dirty="0"/>
              <a:t>中引入</a:t>
            </a:r>
            <a:r>
              <a:rPr lang="en-US" altLang="zh-CN" dirty="0"/>
              <a:t>Stream API</a:t>
            </a:r>
            <a:r>
              <a:rPr lang="zh-CN" altLang="en-US" dirty="0"/>
              <a:t>，用于操作处理集合中的元素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集合</a:t>
            </a:r>
            <a:r>
              <a:rPr lang="zh-CN" altLang="en-US" dirty="0"/>
              <a:t>是存储元素对象的</a:t>
            </a:r>
            <a:r>
              <a:rPr lang="zh-CN" altLang="en-US" dirty="0">
                <a:solidFill>
                  <a:srgbClr val="FF0000"/>
                </a:solidFill>
              </a:rPr>
              <a:t>容器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>
                <a:solidFill>
                  <a:srgbClr val="FF0000"/>
                </a:solidFill>
              </a:rPr>
              <a:t>Stream(</a:t>
            </a:r>
            <a:r>
              <a:rPr lang="zh-CN" altLang="en-US" dirty="0">
                <a:solidFill>
                  <a:srgbClr val="FF0000"/>
                </a:solidFill>
              </a:rPr>
              <a:t>集合流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，并不是存储元素的数据结构，而是</a:t>
            </a:r>
            <a:r>
              <a:rPr lang="zh-CN" altLang="en-US" dirty="0">
                <a:solidFill>
                  <a:srgbClr val="FF0000"/>
                </a:solidFill>
              </a:rPr>
              <a:t>操作集合元素的管道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商品</a:t>
            </a:r>
            <a:r>
              <a:rPr lang="en-US" altLang="zh-CN" dirty="0"/>
              <a:t>(</a:t>
            </a:r>
            <a:r>
              <a:rPr lang="zh-CN" altLang="en-US" dirty="0"/>
              <a:t>元素</a:t>
            </a:r>
            <a:r>
              <a:rPr lang="en-US" altLang="zh-CN" dirty="0"/>
              <a:t>)</a:t>
            </a:r>
            <a:r>
              <a:rPr lang="zh-CN" altLang="en-US" dirty="0"/>
              <a:t>从仓库</a:t>
            </a:r>
            <a:r>
              <a:rPr lang="en-US" altLang="zh-CN" dirty="0"/>
              <a:t>(</a:t>
            </a:r>
            <a:r>
              <a:rPr lang="zh-CN" altLang="en-US" dirty="0"/>
              <a:t>集合</a:t>
            </a:r>
            <a:r>
              <a:rPr lang="en-US" altLang="zh-CN" dirty="0"/>
              <a:t>)</a:t>
            </a:r>
            <a:r>
              <a:rPr lang="zh-CN" altLang="en-US" dirty="0"/>
              <a:t>取出，经商品包装</a:t>
            </a:r>
            <a:r>
              <a:rPr lang="zh-CN" altLang="en-US" dirty="0">
                <a:solidFill>
                  <a:srgbClr val="FF0000"/>
                </a:solidFill>
              </a:rPr>
              <a:t>流水线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集合流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/>
              <a:t>，达到出厂销售的结果</a:t>
            </a:r>
            <a:endParaRPr lang="en-US" altLang="zh-CN" dirty="0"/>
          </a:p>
          <a:p>
            <a:r>
              <a:rPr lang="en-US" altLang="zh-CN" dirty="0"/>
              <a:t>Stream</a:t>
            </a:r>
            <a:r>
              <a:rPr lang="zh-CN" altLang="en-US" dirty="0"/>
              <a:t>操作的是</a:t>
            </a:r>
            <a:r>
              <a:rPr lang="zh-CN" altLang="en-US" dirty="0">
                <a:solidFill>
                  <a:srgbClr val="FF0000"/>
                </a:solidFill>
              </a:rPr>
              <a:t>集合中的元素</a:t>
            </a:r>
            <a:r>
              <a:rPr lang="zh-CN" altLang="en-US" dirty="0"/>
              <a:t>，而非集合本身。因此，将</a:t>
            </a:r>
            <a:r>
              <a:rPr lang="zh-CN" altLang="en-US" dirty="0">
                <a:solidFill>
                  <a:srgbClr val="FF0000"/>
                </a:solidFill>
              </a:rPr>
              <a:t>创建新集合</a:t>
            </a:r>
            <a:r>
              <a:rPr lang="zh-CN" altLang="en-US" dirty="0"/>
              <a:t>聚合</a:t>
            </a:r>
            <a:r>
              <a:rPr lang="en-US" altLang="zh-CN" dirty="0"/>
              <a:t>Stream</a:t>
            </a:r>
            <a:r>
              <a:rPr lang="zh-CN" altLang="en-US" dirty="0"/>
              <a:t>操作的结果，而</a:t>
            </a:r>
            <a:r>
              <a:rPr lang="zh-CN" altLang="en-US" dirty="0">
                <a:solidFill>
                  <a:srgbClr val="FF0000"/>
                </a:solidFill>
              </a:rPr>
              <a:t>不影响源集合结构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 Chapter Objectives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/>
              <a:t>Stream</a:t>
            </a:r>
            <a:r>
              <a:rPr lang="zh-CN" altLang="en-US" dirty="0"/>
              <a:t>仅会</a:t>
            </a:r>
            <a:r>
              <a:rPr lang="zh-CN" altLang="en-US" dirty="0">
                <a:solidFill>
                  <a:srgbClr val="FF0000"/>
                </a:solidFill>
              </a:rPr>
              <a:t>对流过的元素操作一次</a:t>
            </a:r>
            <a:r>
              <a:rPr lang="en-US" altLang="zh-CN" dirty="0"/>
              <a:t>(</a:t>
            </a:r>
            <a:r>
              <a:rPr lang="zh-CN" altLang="en-US" dirty="0"/>
              <a:t>流走了</a:t>
            </a:r>
            <a:r>
              <a:rPr lang="en-US" altLang="zh-CN" dirty="0"/>
              <a:t>)(</a:t>
            </a:r>
            <a:r>
              <a:rPr lang="zh-CN" altLang="en-US" dirty="0"/>
              <a:t>与</a:t>
            </a:r>
            <a:r>
              <a:rPr lang="en-US" altLang="zh-CN" dirty="0"/>
              <a:t>Iterator</a:t>
            </a:r>
            <a:r>
              <a:rPr lang="zh-CN" altLang="en-US" dirty="0"/>
              <a:t>的游标相似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因此，必须生成一个新</a:t>
            </a:r>
            <a:r>
              <a:rPr lang="en-US" altLang="zh-CN" dirty="0"/>
              <a:t>Stream</a:t>
            </a:r>
            <a:r>
              <a:rPr lang="zh-CN" altLang="en-US" dirty="0"/>
              <a:t>才能继续操作</a:t>
            </a:r>
            <a:endParaRPr lang="en-US" altLang="zh-CN" dirty="0"/>
          </a:p>
          <a:p>
            <a:r>
              <a:rPr lang="en-US" altLang="zh-CN" dirty="0"/>
              <a:t>Stream</a:t>
            </a:r>
            <a:r>
              <a:rPr lang="zh-CN" altLang="en-US" dirty="0"/>
              <a:t>上的操作会</a:t>
            </a:r>
            <a:r>
              <a:rPr lang="zh-CN" altLang="en-US" dirty="0">
                <a:solidFill>
                  <a:srgbClr val="FF0000"/>
                </a:solidFill>
              </a:rPr>
              <a:t>被延迟处理</a:t>
            </a:r>
            <a:r>
              <a:rPr lang="zh-CN" altLang="en-US" dirty="0"/>
              <a:t>，即针对一个</a:t>
            </a:r>
            <a:r>
              <a:rPr lang="en-US" altLang="zh-CN" dirty="0"/>
              <a:t>stream</a:t>
            </a:r>
            <a:r>
              <a:rPr lang="zh-CN" altLang="en-US" dirty="0"/>
              <a:t>的多次操作会被优化后执行，从而</a:t>
            </a:r>
            <a:r>
              <a:rPr lang="zh-CN" altLang="en-US" dirty="0">
                <a:solidFill>
                  <a:srgbClr val="FF0000"/>
                </a:solidFill>
              </a:rPr>
              <a:t>提高执行效率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Stream</a:t>
            </a:r>
            <a:r>
              <a:rPr lang="zh-CN" altLang="en-US" dirty="0"/>
              <a:t>提供了一系列操作集合元素的函数，供开发者直接使用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Collection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r>
              <a:rPr lang="zh-CN" altLang="en-US" dirty="0"/>
              <a:t>中，通过</a:t>
            </a:r>
            <a:r>
              <a:rPr lang="en-US" altLang="zh-CN" dirty="0">
                <a:solidFill>
                  <a:srgbClr val="FF0000"/>
                </a:solidFill>
              </a:rPr>
              <a:t>stream()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/>
              <a:t>获取当前集合的</a:t>
            </a:r>
            <a:r>
              <a:rPr lang="en-US" altLang="zh-CN" dirty="0"/>
              <a:t>Stream</a:t>
            </a:r>
            <a:r>
              <a:rPr lang="zh-CN" altLang="en-US" dirty="0"/>
              <a:t>对象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Intermediate Operations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中间</a:t>
            </a:r>
            <a:r>
              <a:rPr lang="zh-CN" altLang="en-US" dirty="0"/>
              <a:t>操作</a:t>
            </a:r>
            <a:endParaRPr lang="en-US" altLang="zh-CN" dirty="0"/>
          </a:p>
          <a:p>
            <a:r>
              <a:rPr lang="en-US" altLang="zh-CN" dirty="0"/>
              <a:t>Terminal Operations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终止</a:t>
            </a:r>
            <a:r>
              <a:rPr lang="zh-CN" altLang="en-US" dirty="0"/>
              <a:t>操作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Terminal Operations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>
            <a:normAutofit/>
          </a:bodyPr>
          <a:lstStyle/>
          <a:p>
            <a:r>
              <a:rPr lang="en-US" altLang="zh-CN" dirty="0"/>
              <a:t>Terminal Operations</a:t>
            </a:r>
            <a:r>
              <a:rPr lang="zh-CN" altLang="en-US" dirty="0"/>
              <a:t>。终止操作，</a:t>
            </a:r>
            <a:r>
              <a:rPr lang="zh-CN" altLang="en-US" dirty="0">
                <a:solidFill>
                  <a:srgbClr val="FF0000"/>
                </a:solidFill>
              </a:rPr>
              <a:t>终止</a:t>
            </a:r>
            <a:r>
              <a:rPr lang="en-US" altLang="zh-CN" dirty="0">
                <a:solidFill>
                  <a:srgbClr val="FF0000"/>
                </a:solidFill>
              </a:rPr>
              <a:t>stream</a:t>
            </a:r>
            <a:r>
              <a:rPr lang="zh-CN" altLang="en-US" dirty="0">
                <a:solidFill>
                  <a:srgbClr val="FF0000"/>
                </a:solidFill>
              </a:rPr>
              <a:t>操作处理</a:t>
            </a:r>
            <a:r>
              <a:rPr lang="zh-CN" altLang="en-US" dirty="0"/>
              <a:t>，消费</a:t>
            </a:r>
            <a:r>
              <a:rPr lang="en-US" altLang="zh-CN" dirty="0"/>
              <a:t>stream</a:t>
            </a:r>
            <a:r>
              <a:rPr lang="zh-CN" altLang="en-US" dirty="0"/>
              <a:t>操作产生的结果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collect()</a:t>
            </a:r>
            <a:r>
              <a:rPr lang="zh-CN" altLang="en-US" dirty="0"/>
              <a:t>：聚合在</a:t>
            </a:r>
            <a:r>
              <a:rPr lang="en-US" altLang="zh-CN" dirty="0"/>
              <a:t>stream</a:t>
            </a:r>
            <a:r>
              <a:rPr lang="zh-CN" altLang="en-US" dirty="0"/>
              <a:t>中间操作的结果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forEach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/>
              <a:t>：迭代</a:t>
            </a:r>
            <a:r>
              <a:rPr lang="en-US" altLang="zh-CN" dirty="0"/>
              <a:t>stream</a:t>
            </a:r>
            <a:r>
              <a:rPr lang="zh-CN" altLang="en-US" dirty="0"/>
              <a:t>的每个元素。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是方法</a:t>
            </a:r>
            <a:r>
              <a:rPr lang="zh-CN" altLang="en-US" sz="2800" dirty="0">
                <a:sym typeface="+mn-ea"/>
              </a:rPr>
              <a:t>，不是</a:t>
            </a:r>
            <a:r>
              <a:rPr lang="en-US" altLang="zh-CN" sz="2800" dirty="0">
                <a:sym typeface="+mn-ea"/>
              </a:rPr>
              <a:t>for-each-loop</a:t>
            </a:r>
            <a:r>
              <a:rPr lang="zh-CN" altLang="en-US" sz="2800">
                <a:sym typeface="+mn-ea"/>
              </a:rPr>
              <a:t>循</a:t>
            </a:r>
            <a:r>
              <a:rPr lang="zh-CN" altLang="en-US" sz="2800" smtClean="0">
                <a:sym typeface="+mn-ea"/>
              </a:rPr>
              <a:t>环</a:t>
            </a:r>
            <a:endParaRPr lang="en-US" altLang="zh-CN" sz="2800" smtClean="0">
              <a:sym typeface="+mn-ea"/>
            </a:endParaRPr>
          </a:p>
          <a:p>
            <a:pPr lvl="1"/>
            <a:r>
              <a:rPr lang="en-US" altLang="zh-CN" sz="2800" smtClean="0">
                <a:sym typeface="+mn-ea"/>
              </a:rPr>
              <a:t>long </a:t>
            </a:r>
            <a:r>
              <a:rPr lang="en-US" altLang="zh-CN" sz="2800">
                <a:sym typeface="+mn-ea"/>
              </a:rPr>
              <a:t>count()</a:t>
            </a:r>
            <a:r>
              <a:rPr lang="zh-CN" altLang="en-US" sz="2800">
                <a:sym typeface="+mn-ea"/>
              </a:rPr>
              <a:t>：获取</a:t>
            </a:r>
            <a:r>
              <a:rPr lang="en-US" altLang="zh-CN" sz="2800">
                <a:sym typeface="+mn-ea"/>
              </a:rPr>
              <a:t>stream</a:t>
            </a:r>
            <a:r>
              <a:rPr lang="zh-CN" altLang="en-US" sz="2800">
                <a:sym typeface="+mn-ea"/>
              </a:rPr>
              <a:t>中元素</a:t>
            </a:r>
            <a:r>
              <a:rPr lang="zh-CN" altLang="en-US" sz="2800">
                <a:sym typeface="+mn-ea"/>
              </a:rPr>
              <a:t>个</a:t>
            </a:r>
            <a:r>
              <a:rPr lang="zh-CN" altLang="en-US" sz="2800" smtClean="0">
                <a:sym typeface="+mn-ea"/>
              </a:rPr>
              <a:t>数</a:t>
            </a:r>
            <a:r>
              <a:rPr lang="zh-CN" altLang="en-US" sz="2800">
                <a:sym typeface="+mn-ea"/>
              </a:rPr>
              <a:t>计</a:t>
            </a:r>
            <a:r>
              <a:rPr lang="zh-CN" altLang="en-US" sz="2800" smtClean="0">
                <a:sym typeface="+mn-ea"/>
              </a:rPr>
              <a:t>数</a:t>
            </a:r>
            <a:r>
              <a:rPr lang="en-US" altLang="zh-CN" sz="2800" smtClean="0">
                <a:sym typeface="+mn-ea"/>
              </a:rPr>
              <a:t>.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en-US" altLang="zh-CN" dirty="0">
              <a:solidFill>
                <a:srgbClr val="FF0000"/>
              </a:solidFill>
            </a:endParaRP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800" dirty="0">
                <a:solidFill>
                  <a:srgbClr val="FF0000"/>
                </a:solidFill>
              </a:rPr>
              <a:t>Collectors</a:t>
            </a:r>
            <a:r>
              <a:rPr lang="en-US" altLang="zh-CN" sz="2800" dirty="0"/>
              <a:t>(</a:t>
            </a:r>
            <a:r>
              <a:rPr lang="en-US" altLang="zh-CN" sz="2800" dirty="0" err="1"/>
              <a:t>java.util.stream.Collectors</a:t>
            </a:r>
            <a:r>
              <a:rPr lang="en-US" altLang="zh-CN" sz="2800" dirty="0"/>
              <a:t>)</a:t>
            </a:r>
            <a:r>
              <a:rPr lang="zh-CN" altLang="en-US" sz="2800" dirty="0"/>
              <a:t>类，用于</a:t>
            </a:r>
            <a:r>
              <a:rPr lang="zh-CN" altLang="en-US" sz="2800" dirty="0">
                <a:solidFill>
                  <a:srgbClr val="FF0000"/>
                </a:solidFill>
              </a:rPr>
              <a:t>操作聚合结果的工具类</a:t>
            </a:r>
            <a:endParaRPr lang="en-US" altLang="zh-CN" sz="2800" dirty="0"/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400" dirty="0" err="1"/>
              <a:t>groupingBy</a:t>
            </a:r>
            <a:r>
              <a:rPr lang="en-US" altLang="zh-CN" sz="2400" dirty="0"/>
              <a:t>()/mapping()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400" dirty="0" err="1"/>
              <a:t>toList</a:t>
            </a:r>
            <a:r>
              <a:rPr lang="en-US" altLang="zh-CN" sz="2400" dirty="0"/>
              <a:t>()/</a:t>
            </a:r>
            <a:r>
              <a:rPr lang="en-US" altLang="zh-CN" sz="2400" dirty="0" err="1"/>
              <a:t>toSet</a:t>
            </a:r>
            <a:r>
              <a:rPr lang="en-US" altLang="zh-CN" sz="2400" dirty="0"/>
              <a:t>()/</a:t>
            </a:r>
            <a:r>
              <a:rPr lang="en-US" altLang="zh-CN" sz="2400" dirty="0" err="1"/>
              <a:t>toMap</a:t>
            </a:r>
            <a:r>
              <a:rPr lang="en-US" altLang="zh-CN" sz="2400" dirty="0"/>
              <a:t>()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altLang="zh-CN" sz="2400" dirty="0"/>
              <a:t>……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03512" y="404664"/>
            <a:ext cx="5010150" cy="838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8737" y="2060848"/>
            <a:ext cx="5114925" cy="1000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5400" y="4077072"/>
            <a:ext cx="7353300" cy="352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TextBox 4"/>
          <p:cNvSpPr txBox="1"/>
          <p:nvPr/>
        </p:nvSpPr>
        <p:spPr>
          <a:xfrm>
            <a:off x="7536160" y="351357"/>
            <a:ext cx="1650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原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</a:t>
            </a:r>
            <a:r>
              <a:rPr lang="en-US" altLang="zh-CN" sz="1600" b="1" dirty="0">
                <a:solidFill>
                  <a:srgbClr val="FF0000"/>
                </a:solidFill>
              </a:rPr>
              <a:t>foreach</a:t>
            </a:r>
            <a:r>
              <a:rPr lang="zh-CN" altLang="en-US" sz="1600" b="1" dirty="0">
                <a:solidFill>
                  <a:srgbClr val="FF0000"/>
                </a:solidFill>
              </a:rPr>
              <a:t>语句</a:t>
            </a:r>
          </a:p>
        </p:txBody>
      </p:sp>
      <p:sp>
        <p:nvSpPr>
          <p:cNvPr id="27" name="TextBox 5"/>
          <p:cNvSpPr txBox="1"/>
          <p:nvPr/>
        </p:nvSpPr>
        <p:spPr>
          <a:xfrm>
            <a:off x="7536160" y="2060848"/>
            <a:ext cx="2297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</a:t>
            </a:r>
            <a:r>
              <a:rPr lang="en-US" altLang="zh-CN" sz="1600" b="1" dirty="0" err="1">
                <a:solidFill>
                  <a:srgbClr val="FF0000"/>
                </a:solidFill>
              </a:rPr>
              <a:t>forEach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以及</a:t>
            </a:r>
            <a:r>
              <a:rPr lang="en-US" altLang="zh-CN" sz="1600" b="1" dirty="0">
                <a:solidFill>
                  <a:srgbClr val="FF0000"/>
                </a:solidFill>
              </a:rPr>
              <a:t>Lambda</a:t>
            </a:r>
            <a:r>
              <a:rPr lang="zh-CN" altLang="en-US" sz="1600" b="1" dirty="0">
                <a:solidFill>
                  <a:srgbClr val="FF0000"/>
                </a:solidFill>
              </a:rPr>
              <a:t>描述的函数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30" name="TextBox 6"/>
          <p:cNvSpPr txBox="1"/>
          <p:nvPr/>
        </p:nvSpPr>
        <p:spPr>
          <a:xfrm>
            <a:off x="1814059" y="1355353"/>
            <a:ext cx="4281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1" name="TextBox 6"/>
          <p:cNvSpPr txBox="1"/>
          <p:nvPr/>
        </p:nvSpPr>
        <p:spPr>
          <a:xfrm>
            <a:off x="1814059" y="3230468"/>
            <a:ext cx="4281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2" name="TextBox 7"/>
          <p:cNvSpPr txBox="1"/>
          <p:nvPr/>
        </p:nvSpPr>
        <p:spPr>
          <a:xfrm>
            <a:off x="4875071" y="1674188"/>
            <a:ext cx="1632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集合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每一次迭代元素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3881850" y="4783728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单条语句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可进一步简化省略</a:t>
            </a:r>
            <a:r>
              <a:rPr lang="en-US" altLang="zh-CN" sz="1600" b="1" dirty="0">
                <a:solidFill>
                  <a:srgbClr val="FF0000"/>
                </a:solidFill>
              </a:rPr>
              <a:t>{}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3287688" y="653974"/>
            <a:ext cx="432048" cy="14712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2" idx="1"/>
          </p:cNvCxnSpPr>
          <p:nvPr/>
        </p:nvCxnSpPr>
        <p:spPr>
          <a:xfrm flipH="1">
            <a:off x="3881850" y="1966576"/>
            <a:ext cx="993221" cy="21529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3881850" y="2258963"/>
            <a:ext cx="845998" cy="2339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Intermediate Operations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/>
          <a:lstStyle/>
          <a:p>
            <a:r>
              <a:rPr lang="en-US" altLang="zh-CN" dirty="0"/>
              <a:t>Intermediate Operations</a:t>
            </a:r>
            <a:r>
              <a:rPr lang="zh-CN" altLang="en-US" dirty="0"/>
              <a:t>。中间操作，对集合中元素的执行的具体操作</a:t>
            </a:r>
            <a:endParaRPr lang="en-US" altLang="zh-CN" dirty="0"/>
          </a:p>
          <a:p>
            <a:pPr lvl="1"/>
            <a:r>
              <a:rPr lang="en-US" altLang="zh-CN" dirty="0"/>
              <a:t>Stream filter()</a:t>
            </a:r>
            <a:r>
              <a:rPr lang="zh-CN" altLang="en-US" dirty="0"/>
              <a:t>：基于参数选择</a:t>
            </a:r>
            <a:r>
              <a:rPr lang="en-US" altLang="zh-CN" dirty="0"/>
              <a:t>stream</a:t>
            </a:r>
            <a:r>
              <a:rPr lang="zh-CN" altLang="en-US" dirty="0"/>
              <a:t>中的元素，过滤</a:t>
            </a:r>
            <a:endParaRPr lang="en-US" altLang="zh-CN" dirty="0"/>
          </a:p>
          <a:p>
            <a:pPr lvl="1"/>
            <a:r>
              <a:rPr lang="en-US" altLang="zh-CN" dirty="0"/>
              <a:t>Stream map()</a:t>
            </a:r>
            <a:r>
              <a:rPr lang="zh-CN" altLang="en-US" dirty="0"/>
              <a:t>：基于</a:t>
            </a:r>
            <a:r>
              <a:rPr lang="en-US" altLang="zh-CN" dirty="0"/>
              <a:t>stream</a:t>
            </a:r>
            <a:r>
              <a:rPr lang="zh-CN" altLang="en-US" dirty="0"/>
              <a:t>操作映射为新的类型，映射</a:t>
            </a:r>
          </a:p>
          <a:p>
            <a:pPr lvl="1"/>
            <a:r>
              <a:rPr lang="en-US" altLang="zh-CN" dirty="0"/>
              <a:t>Stream sorted()</a:t>
            </a:r>
            <a:r>
              <a:rPr lang="zh-CN" altLang="en-US" dirty="0"/>
              <a:t>：排序</a:t>
            </a:r>
            <a:r>
              <a:rPr lang="en-US" altLang="zh-CN" dirty="0"/>
              <a:t>stream</a:t>
            </a:r>
            <a:r>
              <a:rPr lang="zh-CN" altLang="en-US" dirty="0"/>
              <a:t>中的元素，排序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中间操作执行后，将结果置入一个</a:t>
            </a:r>
            <a:r>
              <a:rPr lang="zh-CN" altLang="en-US" dirty="0">
                <a:solidFill>
                  <a:srgbClr val="FF0000"/>
                </a:solidFill>
              </a:rPr>
              <a:t>新</a:t>
            </a:r>
            <a:r>
              <a:rPr lang="en-US" altLang="zh-CN" dirty="0">
                <a:solidFill>
                  <a:srgbClr val="FF0000"/>
                </a:solidFill>
              </a:rPr>
              <a:t>Stream</a:t>
            </a:r>
            <a:r>
              <a:rPr lang="zh-CN" altLang="en-US" dirty="0"/>
              <a:t>，从而允许基于新</a:t>
            </a:r>
            <a:r>
              <a:rPr lang="en-US" altLang="zh-CN" dirty="0"/>
              <a:t>Stream</a:t>
            </a:r>
            <a:r>
              <a:rPr lang="zh-CN" altLang="en-US" dirty="0"/>
              <a:t>实现后续操作，形成基于</a:t>
            </a:r>
            <a:r>
              <a:rPr lang="en-US" altLang="zh-CN" dirty="0"/>
              <a:t>Stream</a:t>
            </a:r>
            <a:r>
              <a:rPr lang="zh-CN" altLang="en-US" dirty="0"/>
              <a:t>的操作链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 Chapter Objectives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dirty="0"/>
              <a:t>Stream&lt;T&gt; filter()</a:t>
            </a:r>
            <a:r>
              <a:rPr lang="zh-CN" altLang="en-US" dirty="0"/>
              <a:t>。过滤</a:t>
            </a:r>
            <a:r>
              <a:rPr lang="en-US" altLang="zh-CN" dirty="0"/>
              <a:t>stream</a:t>
            </a:r>
            <a:r>
              <a:rPr lang="zh-CN" altLang="en-US" dirty="0"/>
              <a:t>中元素，表达式结果</a:t>
            </a:r>
            <a:r>
              <a:rPr lang="zh-CN" altLang="en-US" b="1" dirty="0">
                <a:solidFill>
                  <a:srgbClr val="FF0000"/>
                </a:solidFill>
              </a:rPr>
              <a:t>必须为</a:t>
            </a:r>
            <a:r>
              <a:rPr lang="en-US" altLang="zh-CN" b="1" dirty="0" err="1">
                <a:solidFill>
                  <a:srgbClr val="FF0000"/>
                </a:solidFill>
              </a:rPr>
              <a:t>boolean</a:t>
            </a:r>
            <a:r>
              <a:rPr lang="zh-CN" altLang="en-US" b="1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为真置于新</a:t>
            </a:r>
            <a:r>
              <a:rPr lang="en-US" altLang="zh-CN" dirty="0">
                <a:solidFill>
                  <a:srgbClr val="FF0000"/>
                </a:solidFill>
              </a:rPr>
              <a:t>stream</a:t>
            </a:r>
            <a:r>
              <a:rPr lang="zh-CN" altLang="en-US" dirty="0">
                <a:solidFill>
                  <a:srgbClr val="FF0000"/>
                </a:solidFill>
              </a:rPr>
              <a:t>，为假过滤掉</a:t>
            </a:r>
            <a:endParaRPr lang="en-US" altLang="zh-CN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24"/>
          <p:cNvSpPr txBox="1"/>
          <p:nvPr/>
        </p:nvSpPr>
        <p:spPr>
          <a:xfrm>
            <a:off x="3575720" y="908050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需求：获取指定颜色的苹果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416" y="1340058"/>
            <a:ext cx="9572625" cy="23717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5"/>
          <p:cNvSpPr txBox="1"/>
          <p:nvPr/>
        </p:nvSpPr>
        <p:spPr>
          <a:xfrm>
            <a:off x="4028998" y="3946185"/>
            <a:ext cx="209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</a:t>
            </a:r>
            <a:r>
              <a:rPr lang="en-US" altLang="zh-CN" sz="1600" b="1" dirty="0">
                <a:solidFill>
                  <a:srgbClr val="FF0000"/>
                </a:solidFill>
              </a:rPr>
              <a:t>stream</a:t>
            </a:r>
            <a:r>
              <a:rPr lang="zh-CN" altLang="en-US" sz="1600" b="1" dirty="0">
                <a:solidFill>
                  <a:srgbClr val="FF0000"/>
                </a:solidFill>
              </a:rPr>
              <a:t>的方法链</a:t>
            </a:r>
          </a:p>
        </p:txBody>
      </p:sp>
      <p:sp>
        <p:nvSpPr>
          <p:cNvPr id="8" name="TextBox 25"/>
          <p:cNvSpPr txBox="1"/>
          <p:nvPr/>
        </p:nvSpPr>
        <p:spPr>
          <a:xfrm>
            <a:off x="3359696" y="3711783"/>
            <a:ext cx="3371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5675" y="4479762"/>
            <a:ext cx="5305425" cy="1438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b="1"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1991</Words>
  <Application>Microsoft Office PowerPoint</Application>
  <PresentationFormat>宽屏</PresentationFormat>
  <Paragraphs>200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Tahoma</vt:lpstr>
      <vt:lpstr>Times New Roman</vt:lpstr>
      <vt:lpstr>模板</vt:lpstr>
      <vt:lpstr>第六章</vt:lpstr>
      <vt:lpstr> Chapter Objectives</vt:lpstr>
      <vt:lpstr> Chapter Objectives</vt:lpstr>
      <vt:lpstr>Processing Data with Streams</vt:lpstr>
      <vt:lpstr> Chapter Objectives</vt:lpstr>
      <vt:lpstr>Terminal Operations</vt:lpstr>
      <vt:lpstr>PowerPoint 演示文稿</vt:lpstr>
      <vt:lpstr>Intermediate Operations</vt:lpstr>
      <vt:lpstr> Chapter Objectives</vt:lpstr>
      <vt:lpstr> Chapter Objectives</vt:lpstr>
      <vt:lpstr> Chapter Objectives</vt:lpstr>
      <vt:lpstr>Functional Interfaces</vt:lpstr>
      <vt:lpstr> Chapter Objectives</vt:lpstr>
      <vt:lpstr> Chapter Objectives</vt:lpstr>
      <vt:lpstr> Chapter Objectives</vt:lpstr>
      <vt:lpstr> Chapter Objectives</vt:lpstr>
      <vt:lpstr>removeIf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632</cp:revision>
  <dcterms:created xsi:type="dcterms:W3CDTF">2006-03-08T06:55:00Z</dcterms:created>
  <dcterms:modified xsi:type="dcterms:W3CDTF">2023-04-06T07:12:48Z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76EEBB14A41D4F79A0D2BD017E9BFCF9</vt:lpwstr>
  </property>
</Properties>
</file>