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65" r:id="rId3"/>
    <p:sldId id="366" r:id="rId4"/>
    <p:sldId id="326" r:id="rId5"/>
    <p:sldId id="327" r:id="rId6"/>
    <p:sldId id="394" r:id="rId7"/>
    <p:sldId id="367" r:id="rId8"/>
    <p:sldId id="368" r:id="rId9"/>
    <p:sldId id="369" r:id="rId10"/>
    <p:sldId id="370" r:id="rId11"/>
    <p:sldId id="383" r:id="rId12"/>
    <p:sldId id="373" r:id="rId13"/>
    <p:sldId id="374" r:id="rId14"/>
    <p:sldId id="3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80209"/>
  </p:normalViewPr>
  <p:slideViewPr>
    <p:cSldViewPr showGuides="1">
      <p:cViewPr varScale="1">
        <p:scale>
          <a:sx n="115" d="100"/>
          <a:sy n="115" d="100"/>
        </p:scale>
        <p:origin x="552" y="96"/>
      </p:cViewPr>
      <p:guideLst>
        <p:guide orient="horz" pos="2160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80E6-0EE2-4D1E-8A74-7F43A0DFAE86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F63-04F0-4A61-9D8B-697D3A38942C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9AE-F67F-4154-B74A-B17BD50B74C5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 userDrawn="1"/>
        </p:nvGraphicFramePr>
        <p:xfrm>
          <a:off x="0" y="638"/>
          <a:ext cx="12192000" cy="6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" r:id="rId3" imgW="7607300" imgH="4895850" progId="Paint.Picture">
                  <p:embed/>
                </p:oleObj>
              </mc:Choice>
              <mc:Fallback>
                <p:oleObj r:id="rId3" imgW="7607300" imgH="4895850" progId="Paint.Picture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8"/>
                        <a:ext cx="12192000" cy="692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15" name="矩形 394314"/>
          <p:cNvSpPr/>
          <p:nvPr userDrawn="1"/>
        </p:nvSpPr>
        <p:spPr>
          <a:xfrm flipH="1" flipV="1">
            <a:off x="31750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33041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35687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34353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3835402" y="443865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3695702" y="450850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3562353" y="4510088"/>
            <a:ext cx="1189567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21166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22457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25103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23770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26479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7770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908300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10583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11874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4520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13186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983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129119" y="4438653"/>
            <a:ext cx="1189567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531286" y="4438653"/>
            <a:ext cx="1189567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5029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5158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39708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40999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43645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42312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45021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4631269" y="4438653"/>
            <a:ext cx="1189567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9125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33062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3172886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3443819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3572935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3837519" y="442087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854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983319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23854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25146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2641602" y="4420873"/>
            <a:ext cx="1189567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5302" y="6012180"/>
            <a:ext cx="3340100" cy="723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98-F845-4A19-9921-E5B78F6736BF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5A6-97C7-4C67-9202-9A2079587205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19D-56B0-48EA-B886-F1CC01A3ADAC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197-6308-49AC-AE03-EB4F4DF414CD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27B8-5E35-45E7-A72B-32519EE778D5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B05E-279A-42E1-A0A9-B8FED67CFD4A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084-C75C-4268-858D-773BF991E9E7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61DD-B3E7-4709-9949-AD17BD64BD06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5DED-7B73-43DB-80D1-CECAA158F388}" type="datetime1">
              <a:rPr lang="en-US" altLang="zh-CN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-138853" y="-635"/>
          <a:ext cx="1233085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r:id="rId15" imgW="6470650" imgH="4857750" progId="Paint.Picture">
                  <p:embed/>
                </p:oleObj>
              </mc:Choice>
              <mc:Fallback>
                <p:oleObj r:id="rId15" imgW="6470650" imgH="4857750" progId="Paint.Picture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138853" y="-635"/>
                        <a:ext cx="1233085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2927353" y="260350"/>
            <a:ext cx="9264649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/>
          <a:lstStyle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矩形 303107"/>
          <p:cNvSpPr/>
          <p:nvPr/>
        </p:nvSpPr>
        <p:spPr>
          <a:xfrm>
            <a:off x="119336" y="4653136"/>
            <a:ext cx="6696744" cy="8651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工具包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 – </a:t>
            </a:r>
          </a:p>
          <a:p>
            <a:pPr lvl="0" algn="l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Optional</a:t>
            </a:r>
          </a:p>
        </p:txBody>
      </p:sp>
      <p:sp>
        <p:nvSpPr>
          <p:cNvPr id="303109" name="标题 303108"/>
          <p:cNvSpPr>
            <a:spLocks noGrp="1"/>
          </p:cNvSpPr>
          <p:nvPr>
            <p:ph type="ctrTitle" idx="4294967295"/>
          </p:nvPr>
        </p:nvSpPr>
        <p:spPr>
          <a:xfrm>
            <a:off x="0" y="3644900"/>
            <a:ext cx="2160588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第六章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Optional&lt;T&gt; filter​().</a:t>
            </a:r>
            <a:r>
              <a:rPr lang="zh-CN" altLang="en-US" dirty="0"/>
              <a:t>过滤容器中元素。容器为空，返回空容器；容器不为空，执行过滤；符合条件，将对象置于</a:t>
            </a:r>
            <a:r>
              <a:rPr lang="zh-CN" altLang="en-US" dirty="0">
                <a:solidFill>
                  <a:srgbClr val="FF0000"/>
                </a:solidFill>
              </a:rPr>
              <a:t>新容器</a:t>
            </a:r>
            <a:r>
              <a:rPr lang="zh-CN" altLang="en-US" dirty="0"/>
              <a:t>，不符合条件，返回空容器</a:t>
            </a:r>
            <a:endParaRPr lang="en-US" altLang="zh-CN" dirty="0"/>
          </a:p>
          <a:p>
            <a:r>
              <a:rPr lang="zh-CN" altLang="en-US" dirty="0"/>
              <a:t>即，无论是否匹配，均返回一个容器，用于后续操作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526362" y="3101508"/>
            <a:ext cx="4157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需求：如果版本为</a:t>
            </a:r>
            <a:r>
              <a:rPr lang="en-US" altLang="zh-CN" sz="1600" b="1" dirty="0">
                <a:solidFill>
                  <a:srgbClr val="FF0000"/>
                </a:solidFill>
              </a:rPr>
              <a:t>3.0</a:t>
            </a:r>
            <a:r>
              <a:rPr lang="zh-CN" altLang="en-US" sz="1600" b="1" dirty="0">
                <a:solidFill>
                  <a:srgbClr val="FF0000"/>
                </a:solidFill>
              </a:rPr>
              <a:t>打印，否则不执行操作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43" y="3440062"/>
            <a:ext cx="7128792" cy="2237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4"/>
          <p:cNvSpPr txBox="1"/>
          <p:nvPr/>
        </p:nvSpPr>
        <p:spPr>
          <a:xfrm>
            <a:off x="1199456" y="4179657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过滤，并将结果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置于新容器</a:t>
            </a:r>
          </a:p>
        </p:txBody>
      </p:sp>
      <p:sp>
        <p:nvSpPr>
          <p:cNvPr id="12" name="TextBox 6"/>
          <p:cNvSpPr txBox="1"/>
          <p:nvPr/>
        </p:nvSpPr>
        <p:spPr>
          <a:xfrm>
            <a:off x="1200129" y="4933709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基于新容器操作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1010142" y="37742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置入容器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dirty="0"/>
              <a:t>中间操作：</a:t>
            </a:r>
            <a:r>
              <a:rPr lang="fr-FR" altLang="zh-CN" dirty="0"/>
              <a:t>Optional&lt;T&gt; </a:t>
            </a:r>
            <a:r>
              <a:rPr lang="en-US" altLang="zh-CN" dirty="0"/>
              <a:t>map(mapper)</a:t>
            </a:r>
            <a:r>
              <a:rPr lang="zh-CN" altLang="en-US" dirty="0"/>
              <a:t>：基于容器中对象，映射。容器为空，返回相同类型的空容器；容器不为空，执行映射函数，将映射结果封装在</a:t>
            </a:r>
            <a:r>
              <a:rPr lang="zh-CN" altLang="en-US" dirty="0">
                <a:solidFill>
                  <a:srgbClr val="FF0000"/>
                </a:solidFill>
              </a:rPr>
              <a:t>新容器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即，无论是否匹配，均返回一个容器，用于后续操作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933056"/>
            <a:ext cx="539115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647728" y="3429039"/>
            <a:ext cx="3328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需求：基于</a:t>
            </a:r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映射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版本，打印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9536" y="4642936"/>
            <a:ext cx="1826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将容器中元素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映射为一个新类型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返回类型为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Optional&lt;String&gt;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215680" y="4797152"/>
            <a:ext cx="1008112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终止操作，</a:t>
            </a:r>
            <a:r>
              <a:rPr lang="en-US" altLang="zh-CN" dirty="0"/>
              <a:t>T </a:t>
            </a:r>
            <a:r>
              <a:rPr lang="en-US" altLang="zh-CN" dirty="0" err="1"/>
              <a:t>orElse</a:t>
            </a:r>
            <a:r>
              <a:rPr lang="en-US" altLang="zh-CN" dirty="0"/>
              <a:t>()/</a:t>
            </a:r>
            <a:r>
              <a:rPr lang="en-US" altLang="zh-CN" err="1"/>
              <a:t>orElseGet</a:t>
            </a:r>
            <a:r>
              <a:rPr lang="en-US" altLang="zh-CN" smtClean="0"/>
              <a:t>()</a:t>
            </a:r>
          </a:p>
          <a:p>
            <a:pPr marL="0" indent="0">
              <a:buNone/>
            </a:pPr>
            <a:r>
              <a:rPr lang="zh-CN" altLang="en-US" smtClean="0">
                <a:solidFill>
                  <a:srgbClr val="FF0000"/>
                </a:solidFill>
              </a:rPr>
              <a:t>返</a:t>
            </a:r>
            <a:r>
              <a:rPr lang="zh-CN" altLang="en-US">
                <a:solidFill>
                  <a:srgbClr val="FF0000"/>
                </a:solidFill>
              </a:rPr>
              <a:t>回的不再是</a:t>
            </a:r>
            <a:r>
              <a:rPr lang="en-US" altLang="zh-CN">
                <a:solidFill>
                  <a:srgbClr val="FF0000"/>
                </a:solidFill>
              </a:rPr>
              <a:t>Optional</a:t>
            </a:r>
            <a:r>
              <a:rPr lang="zh-CN" altLang="en-US">
                <a:solidFill>
                  <a:srgbClr val="FF0000"/>
                </a:solidFill>
              </a:rPr>
              <a:t>容器，而是容器中最终的元素对象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smtClean="0"/>
              <a:t>T </a:t>
            </a:r>
            <a:r>
              <a:rPr lang="en-US" altLang="zh-CN" dirty="0" err="1"/>
              <a:t>orElseGet</a:t>
            </a:r>
            <a:r>
              <a:rPr lang="en-US" altLang="zh-CN" dirty="0"/>
              <a:t>(supplier)</a:t>
            </a:r>
            <a:r>
              <a:rPr lang="zh-CN" altLang="en-US" dirty="0"/>
              <a:t>，容器为空时，执行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，且必须返回容器中相同类型对象；容器不为空不执行</a:t>
            </a:r>
            <a:endParaRPr lang="en-US" altLang="zh-CN" dirty="0"/>
          </a:p>
          <a:p>
            <a:r>
              <a:rPr lang="en-US" altLang="zh-CN" dirty="0"/>
              <a:t>T </a:t>
            </a:r>
            <a:r>
              <a:rPr lang="en-US" altLang="zh-CN" dirty="0" err="1"/>
              <a:t>orElse</a:t>
            </a:r>
            <a:r>
              <a:rPr lang="en-US" altLang="zh-CN" dirty="0"/>
              <a:t>(T other)</a:t>
            </a:r>
            <a:r>
              <a:rPr lang="zh-CN" altLang="en-US" dirty="0"/>
              <a:t>，无论是否为空，均创建默认</a:t>
            </a:r>
            <a:r>
              <a:rPr lang="zh-CN" altLang="en-US"/>
              <a:t>对</a:t>
            </a:r>
            <a:r>
              <a:rPr lang="zh-CN" altLang="en-US" smtClean="0"/>
              <a:t>象，</a:t>
            </a:r>
            <a:r>
              <a:rPr lang="zh-CN" altLang="en-US"/>
              <a:t>容</a:t>
            </a:r>
            <a:r>
              <a:rPr lang="zh-CN" altLang="en-US"/>
              <a:t>器不为空，返回容器中对</a:t>
            </a:r>
            <a:r>
              <a:rPr lang="zh-CN" altLang="en-US"/>
              <a:t>象；容</a:t>
            </a:r>
            <a:r>
              <a:rPr lang="zh-CN" altLang="en-US"/>
              <a:t>器为空，返回默认对象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254537"/>
            <a:ext cx="5616624" cy="17358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68208" y="45376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容器无论是否为空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均创建默认对象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1744" y="588457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容器不为空，返回容器中对象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容器为空，返回默认对象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95800" y="3669762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需求：获取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版本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为空创建一个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en-US" altLang="zh-CN" sz="1600" b="1" dirty="0">
                <a:solidFill>
                  <a:srgbClr val="FF0000"/>
                </a:solidFill>
              </a:rPr>
              <a:t> 1.1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04664"/>
            <a:ext cx="5976664" cy="28251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9"/>
          <p:cNvSpPr txBox="1"/>
          <p:nvPr/>
        </p:nvSpPr>
        <p:spPr>
          <a:xfrm>
            <a:off x="1367345" y="1389674"/>
            <a:ext cx="2688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容器为空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函数必须返回相同类型对象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则不会执行函数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23" y="1659181"/>
            <a:ext cx="6470246" cy="1831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6"/>
          <p:cNvSpPr txBox="1"/>
          <p:nvPr/>
        </p:nvSpPr>
        <p:spPr>
          <a:xfrm>
            <a:off x="-26637" y="2128887"/>
            <a:ext cx="33340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</a:t>
            </a:r>
            <a:r>
              <a:rPr lang="en-US" altLang="zh-CN" sz="1600" b="1" dirty="0">
                <a:solidFill>
                  <a:srgbClr val="FF0000"/>
                </a:solidFill>
              </a:rPr>
              <a:t>computer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获取映射</a:t>
            </a:r>
            <a:r>
              <a:rPr lang="en-US" altLang="zh-CN" sz="1600" b="1" dirty="0">
                <a:solidFill>
                  <a:srgbClr val="FF0000"/>
                </a:solidFill>
              </a:rPr>
              <a:t>soundcard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获取映射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获取映射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对象置于新容器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 err="1">
                <a:solidFill>
                  <a:srgbClr val="FF0000"/>
                </a:solidFill>
              </a:rPr>
              <a:t>orElse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当前容器不为空则返回容器中元素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为空，返回默认值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7765758" y="2497845"/>
            <a:ext cx="2789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假设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仍然返回空类型为</a:t>
            </a:r>
            <a:r>
              <a:rPr lang="en-US" altLang="zh-CN" sz="1600" b="1" dirty="0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的容器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供后续使用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4486424" y="63771"/>
            <a:ext cx="3219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编写方法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实现传入</a:t>
            </a:r>
            <a:r>
              <a:rPr lang="en-US" altLang="zh-CN" sz="1600" b="1" dirty="0">
                <a:solidFill>
                  <a:srgbClr val="FF0000"/>
                </a:solidFill>
              </a:rPr>
              <a:t>computer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返回其上的声卡上的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上的版本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如果不存在，返回</a:t>
            </a:r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3792" y="488517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总是返回空容器，资源消耗？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74" y="127898"/>
            <a:ext cx="2808313" cy="6086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373" y="991994"/>
            <a:ext cx="2808312" cy="6911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291" y="1928098"/>
            <a:ext cx="3519226" cy="579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5"/>
          <p:cNvSpPr txBox="1"/>
          <p:nvPr/>
        </p:nvSpPr>
        <p:spPr>
          <a:xfrm>
            <a:off x="3622328" y="2498977"/>
            <a:ext cx="3219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编写方法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实现传入</a:t>
            </a:r>
            <a:r>
              <a:rPr lang="en-US" altLang="zh-CN" sz="1600" b="1" dirty="0">
                <a:solidFill>
                  <a:srgbClr val="FF0000"/>
                </a:solidFill>
              </a:rPr>
              <a:t>computer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返回其上的声卡上的</a:t>
            </a:r>
            <a:r>
              <a:rPr lang="en-US" altLang="zh-CN" sz="1600" b="1" dirty="0" err="1">
                <a:solidFill>
                  <a:srgbClr val="FF0000"/>
                </a:solidFill>
              </a:rPr>
              <a:t>usb</a:t>
            </a:r>
            <a:r>
              <a:rPr lang="zh-CN" altLang="en-US" sz="1600" b="1" dirty="0">
                <a:solidFill>
                  <a:srgbClr val="FF0000"/>
                </a:solidFill>
              </a:rPr>
              <a:t>上的版本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如果不存在，返回</a:t>
            </a:r>
            <a:r>
              <a:rPr lang="en-US" altLang="zh-CN" sz="1600" b="1" dirty="0">
                <a:solidFill>
                  <a:srgbClr val="FF0000"/>
                </a:solidFill>
              </a:rPr>
              <a:t>UNKNOWN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3518109" y="73654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3423532" y="1589543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590" y="4182607"/>
            <a:ext cx="8048625" cy="1085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44658"/>
            <a:ext cx="7488833" cy="54139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TextBox 4"/>
          <p:cNvSpPr txBox="1"/>
          <p:nvPr/>
        </p:nvSpPr>
        <p:spPr>
          <a:xfrm>
            <a:off x="5879977" y="3843233"/>
            <a:ext cx="28536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在无法确定使用对象情况时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必须显式判断对象是否为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大量冗余的啰嗦的难看的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与业务逻辑无关的样板代码</a:t>
            </a:r>
          </a:p>
        </p:txBody>
      </p:sp>
      <p:sp>
        <p:nvSpPr>
          <p:cNvPr id="19" name="TextBox 5"/>
          <p:cNvSpPr txBox="1"/>
          <p:nvPr/>
        </p:nvSpPr>
        <p:spPr>
          <a:xfrm>
            <a:off x="3575721" y="5643435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任何一处没有检测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都可能引起运行时空指针异常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pPr algn="just"/>
            <a:r>
              <a:rPr lang="en-US" altLang="zh-CN" dirty="0"/>
              <a:t>Optional is a container object used to contain not-null objects. Optional object is used to represent null with absent value. This class has various utility methods to facilitate code to handle values as ‘</a:t>
            </a:r>
            <a:r>
              <a:rPr lang="en-US" altLang="zh-CN" dirty="0">
                <a:solidFill>
                  <a:srgbClr val="FF0000"/>
                </a:solidFill>
              </a:rPr>
              <a:t>available</a:t>
            </a:r>
            <a:r>
              <a:rPr lang="en-US" altLang="zh-CN" dirty="0"/>
              <a:t>’ or ‘not available’ instead of checking null values.</a:t>
            </a:r>
          </a:p>
          <a:p>
            <a:pPr algn="just"/>
            <a:r>
              <a:rPr lang="en-US" altLang="zh-CN" dirty="0"/>
              <a:t>Make your code more readable and protect it against </a:t>
            </a:r>
            <a:r>
              <a:rPr lang="en-US" altLang="zh-CN" dirty="0">
                <a:solidFill>
                  <a:srgbClr val="FF0000"/>
                </a:solidFill>
              </a:rPr>
              <a:t>null pointer exceptions</a:t>
            </a:r>
            <a:r>
              <a:rPr lang="en-US" altLang="zh-CN" dirty="0"/>
              <a:t>.</a:t>
            </a:r>
          </a:p>
          <a:p>
            <a:pPr algn="just"/>
            <a:r>
              <a:rPr lang="en-US" altLang="zh-CN" dirty="0" err="1"/>
              <a:t>java.util.Optional</a:t>
            </a:r>
            <a:r>
              <a:rPr lang="en-US" altLang="zh-CN" dirty="0"/>
              <a:t>&lt;T&gt;</a:t>
            </a:r>
          </a:p>
          <a:p>
            <a:pPr algn="just"/>
            <a:r>
              <a:rPr lang="zh-CN" altLang="en-US" dirty="0"/>
              <a:t>为解决</a:t>
            </a:r>
            <a:r>
              <a:rPr lang="zh-CN" altLang="en-US" dirty="0">
                <a:solidFill>
                  <a:srgbClr val="FF0000"/>
                </a:solidFill>
              </a:rPr>
              <a:t>空引用异常</a:t>
            </a:r>
            <a:r>
              <a:rPr lang="zh-CN" altLang="en-US" dirty="0"/>
              <a:t>引入的，用于</a:t>
            </a:r>
            <a:r>
              <a:rPr lang="zh-CN" altLang="en-US" dirty="0">
                <a:solidFill>
                  <a:srgbClr val="FF0000"/>
                </a:solidFill>
              </a:rPr>
              <a:t>封装单值元素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r>
              <a:rPr lang="en-US" altLang="zh-CN" dirty="0"/>
              <a:t>(single-value container)</a:t>
            </a:r>
          </a:p>
          <a:p>
            <a:pPr algn="just"/>
            <a:r>
              <a:rPr lang="zh-CN" altLang="en-US" dirty="0"/>
              <a:t>即，基于</a:t>
            </a:r>
            <a:r>
              <a:rPr lang="en-US" altLang="zh-CN" dirty="0"/>
              <a:t>Optional</a:t>
            </a:r>
            <a:r>
              <a:rPr lang="zh-CN" altLang="en-US" dirty="0">
                <a:solidFill>
                  <a:srgbClr val="FF0000"/>
                </a:solidFill>
              </a:rPr>
              <a:t>提供的一系列方法</a:t>
            </a:r>
            <a:r>
              <a:rPr lang="zh-CN" altLang="en-US" dirty="0"/>
              <a:t>，操作封装在</a:t>
            </a:r>
            <a:r>
              <a:rPr lang="en-US" altLang="zh-CN" dirty="0"/>
              <a:t>Optional</a:t>
            </a:r>
            <a:r>
              <a:rPr lang="zh-CN" altLang="en-US" dirty="0"/>
              <a:t>容器中的，</a:t>
            </a:r>
            <a:r>
              <a:rPr lang="zh-CN" altLang="en-US" dirty="0">
                <a:solidFill>
                  <a:srgbClr val="FF0000"/>
                </a:solidFill>
              </a:rPr>
              <a:t>可能引起空引用的元素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2" descr="java8-optional-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32" y="591344"/>
            <a:ext cx="8712968" cy="510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335231" y="1052513"/>
            <a:ext cx="11233248" cy="5902325"/>
          </a:xfrm>
        </p:spPr>
        <p:txBody>
          <a:bodyPr/>
          <a:lstStyle/>
          <a:p>
            <a:r>
              <a:rPr lang="zh-CN" altLang="en-US" dirty="0"/>
              <a:t>创建容器</a:t>
            </a:r>
            <a:endParaRPr lang="en-US" altLang="zh-CN" dirty="0"/>
          </a:p>
          <a:p>
            <a:pPr lvl="1"/>
            <a:r>
              <a:rPr lang="en-US" altLang="zh-CN" dirty="0" err="1"/>
              <a:t>ofNullable</a:t>
            </a:r>
            <a:r>
              <a:rPr lang="en-US" altLang="zh-CN" dirty="0"/>
              <a:t>() /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of()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（不常用）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/>
              <a:t>执行操作，基于容器是否为空，执行操作，</a:t>
            </a:r>
            <a:r>
              <a:rPr lang="zh-CN" altLang="en-US" b="1" dirty="0">
                <a:solidFill>
                  <a:srgbClr val="FF0000"/>
                </a:solidFill>
              </a:rPr>
              <a:t>无返回值</a:t>
            </a:r>
            <a:endParaRPr lang="en-US" altLang="zh-CN" dirty="0"/>
          </a:p>
          <a:p>
            <a:pPr lvl="1"/>
            <a:r>
              <a:rPr lang="en-US" altLang="zh-CN" dirty="0" err="1"/>
              <a:t>ifPresent</a:t>
            </a:r>
            <a:r>
              <a:rPr lang="en-US" altLang="zh-CN" dirty="0"/>
              <a:t>() /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ifPresentOrElse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()(java9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的方法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zh-CN" altLang="en-US" dirty="0"/>
              <a:t>中间操作，将操作结果，置于新</a:t>
            </a:r>
            <a:r>
              <a:rPr lang="en-US" altLang="zh-CN" dirty="0"/>
              <a:t>Optional</a:t>
            </a:r>
            <a:r>
              <a:rPr lang="zh-CN" altLang="en-US" dirty="0"/>
              <a:t>容器以执行后续操作，结果为空，也会返回相同类型的空容器</a:t>
            </a:r>
            <a:endParaRPr lang="en-US" altLang="zh-CN" dirty="0"/>
          </a:p>
          <a:p>
            <a:pPr lvl="1"/>
            <a:r>
              <a:rPr lang="en-US" altLang="zh-CN" dirty="0"/>
              <a:t>filter() / map() /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or()(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sym typeface="+mn-ea"/>
              </a:rPr>
              <a:t>java9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sym typeface="+mn-ea"/>
              </a:rPr>
              <a:t>的方法，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需手动创建容器注入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zh-CN" altLang="en-US" dirty="0"/>
              <a:t>获取操作，获取容器中对象</a:t>
            </a:r>
            <a:endParaRPr lang="en-US" altLang="zh-CN" dirty="0"/>
          </a:p>
          <a:p>
            <a:pPr lvl="1"/>
            <a:r>
              <a:rPr lang="en-US" altLang="zh-CN" dirty="0" err="1"/>
              <a:t>orElse</a:t>
            </a:r>
            <a:r>
              <a:rPr lang="en-US" altLang="zh-CN" dirty="0"/>
              <a:t>() / </a:t>
            </a:r>
            <a:r>
              <a:rPr lang="en-US" altLang="zh-CN" dirty="0" err="1"/>
              <a:t>orElseGet</a:t>
            </a:r>
            <a:r>
              <a:rPr lang="en-US" altLang="zh-CN" dirty="0"/>
              <a:t>() /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get()</a:t>
            </a:r>
            <a:endParaRPr lang="en-US" altLang="zh-CN" dirty="0"/>
          </a:p>
          <a:p>
            <a:r>
              <a:rPr lang="zh-CN" altLang="en-US" dirty="0"/>
              <a:t>判断方法，判断当前容器是否为空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() / </a:t>
            </a:r>
            <a:r>
              <a:rPr lang="en-US" altLang="zh-CN" dirty="0" err="1"/>
              <a:t>isPresent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Optional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Optional&lt;T&gt; </a:t>
            </a:r>
            <a:r>
              <a:rPr lang="en-US" altLang="zh-CN" dirty="0" err="1"/>
              <a:t>Optional.of</a:t>
            </a:r>
            <a:r>
              <a:rPr lang="en-US" altLang="zh-CN" dirty="0"/>
              <a:t>(T value)</a:t>
            </a:r>
            <a:r>
              <a:rPr lang="zh-CN" altLang="en-US" dirty="0"/>
              <a:t>，基于</a:t>
            </a:r>
            <a:r>
              <a:rPr lang="zh-CN" altLang="en-US" dirty="0">
                <a:solidFill>
                  <a:srgbClr val="FF0000"/>
                </a:solidFill>
              </a:rPr>
              <a:t>必不为空</a:t>
            </a:r>
            <a:r>
              <a:rPr lang="zh-CN" altLang="en-US" dirty="0"/>
              <a:t>对象，创建</a:t>
            </a:r>
            <a:r>
              <a:rPr lang="en-US" altLang="zh-CN" dirty="0"/>
              <a:t>optional</a:t>
            </a:r>
            <a:r>
              <a:rPr lang="zh-CN" altLang="en-US" dirty="0"/>
              <a:t>容器，注入为空元素将抛出</a:t>
            </a:r>
            <a:r>
              <a:rPr lang="en-US" altLang="zh-CN" dirty="0" err="1"/>
              <a:t>NullPointerException</a:t>
            </a:r>
            <a:r>
              <a:rPr lang="zh-CN" altLang="en-US" dirty="0"/>
              <a:t>异常</a:t>
            </a:r>
          </a:p>
          <a:p>
            <a:r>
              <a:rPr lang="en-US" altLang="zh-CN" dirty="0"/>
              <a:t>Optional&lt;T&gt; </a:t>
            </a:r>
            <a:r>
              <a:rPr lang="en-US" altLang="zh-CN" dirty="0" err="1"/>
              <a:t>Optional.</a:t>
            </a:r>
            <a:r>
              <a:rPr lang="en-US" altLang="zh-CN" dirty="0" err="1">
                <a:solidFill>
                  <a:srgbClr val="FF0000"/>
                </a:solidFill>
              </a:rPr>
              <a:t>ofNullable</a:t>
            </a:r>
            <a:r>
              <a:rPr lang="en-US" altLang="zh-CN" dirty="0"/>
              <a:t>(T value)</a:t>
            </a:r>
            <a:r>
              <a:rPr lang="zh-CN" altLang="en-US" dirty="0"/>
              <a:t>，基于</a:t>
            </a:r>
            <a:r>
              <a:rPr lang="zh-CN" altLang="en-US" dirty="0">
                <a:solidFill>
                  <a:srgbClr val="FF0000"/>
                </a:solidFill>
              </a:rPr>
              <a:t>可能为空的对象</a:t>
            </a:r>
            <a:r>
              <a:rPr lang="zh-CN" altLang="en-US" dirty="0"/>
              <a:t>，创建</a:t>
            </a:r>
            <a:r>
              <a:rPr lang="en-US" altLang="zh-CN" dirty="0"/>
              <a:t>optional</a:t>
            </a:r>
            <a:r>
              <a:rPr lang="zh-CN" altLang="en-US" dirty="0"/>
              <a:t>容器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777808"/>
            <a:ext cx="8136904" cy="13023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执行操作的方法，</a:t>
            </a:r>
            <a:r>
              <a:rPr lang="en-US" altLang="zh-CN" dirty="0"/>
              <a:t>void </a:t>
            </a:r>
            <a:r>
              <a:rPr lang="en-US" altLang="zh-CN" dirty="0" err="1"/>
              <a:t>ifPresent</a:t>
            </a:r>
            <a:r>
              <a:rPr lang="en-US" altLang="zh-CN" dirty="0"/>
              <a:t>(action)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optional</a:t>
            </a:r>
            <a:r>
              <a:rPr lang="zh-CN" altLang="en-US" dirty="0"/>
              <a:t>容器不为空时，执行指定函数；为空忽略执行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212057"/>
            <a:ext cx="5623570" cy="1562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4"/>
          <p:cNvSpPr txBox="1"/>
          <p:nvPr/>
        </p:nvSpPr>
        <p:spPr>
          <a:xfrm>
            <a:off x="6891566" y="1066651"/>
            <a:ext cx="171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optional</a:t>
            </a:r>
            <a:r>
              <a:rPr lang="zh-CN" altLang="en-US" sz="1600" b="1" dirty="0">
                <a:solidFill>
                  <a:srgbClr val="FF0000"/>
                </a:solidFill>
              </a:rPr>
              <a:t>容器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将对象置于容器</a:t>
            </a:r>
          </a:p>
        </p:txBody>
      </p:sp>
      <p:sp>
        <p:nvSpPr>
          <p:cNvPr id="25" name="TextBox 6"/>
          <p:cNvSpPr txBox="1"/>
          <p:nvPr/>
        </p:nvSpPr>
        <p:spPr>
          <a:xfrm>
            <a:off x="6967042" y="1861411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当容器不为空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基于容器中元素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执行函数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735960" y="1484784"/>
            <a:ext cx="576064" cy="1666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503712" y="1796832"/>
            <a:ext cx="2808312" cy="1962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75720" y="2060848"/>
            <a:ext cx="576064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7"/>
          <p:cNvSpPr txBox="1"/>
          <p:nvPr/>
        </p:nvSpPr>
        <p:spPr>
          <a:xfrm>
            <a:off x="2522972" y="2604883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53" y="2928302"/>
            <a:ext cx="5623570" cy="1052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TextBox 8"/>
          <p:cNvSpPr txBox="1"/>
          <p:nvPr/>
        </p:nvSpPr>
        <p:spPr>
          <a:xfrm>
            <a:off x="4803414" y="2957731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基于方法链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简化代码</a:t>
            </a: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5" y="4202309"/>
            <a:ext cx="7337155" cy="1189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TextBox 13"/>
          <p:cNvSpPr txBox="1"/>
          <p:nvPr/>
        </p:nvSpPr>
        <p:spPr>
          <a:xfrm>
            <a:off x="2613447" y="3980208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127" y="5665694"/>
            <a:ext cx="4029075" cy="666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4" name="TextBox 16"/>
          <p:cNvSpPr txBox="1"/>
          <p:nvPr/>
        </p:nvSpPr>
        <p:spPr>
          <a:xfrm>
            <a:off x="6769655" y="5394211"/>
            <a:ext cx="2034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仅检测指定元素对象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但嵌套对象为空时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依然异常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45" name="TextBox 17"/>
          <p:cNvSpPr txBox="1"/>
          <p:nvPr/>
        </p:nvSpPr>
        <p:spPr>
          <a:xfrm>
            <a:off x="2924852" y="5236783"/>
            <a:ext cx="325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5459132" y="5032861"/>
            <a:ext cx="924796" cy="77684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4" grpId="0"/>
      <p:bldP spid="36" grpId="0"/>
      <p:bldP spid="42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void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ifPresentOrElse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(action, 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emptyAction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(Java9)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个函数的参数，当容器不为空时执行第一个函数；为空执行第二个函数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556792"/>
            <a:ext cx="6496050" cy="2428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8"/>
          <p:cNvSpPr txBox="1"/>
          <p:nvPr/>
        </p:nvSpPr>
        <p:spPr>
          <a:xfrm>
            <a:off x="5498926" y="1916832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不为空时注入容器内元素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5714950" y="2255386"/>
            <a:ext cx="648072" cy="11875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"/>
          <p:cNvSpPr txBox="1"/>
          <p:nvPr/>
        </p:nvSpPr>
        <p:spPr>
          <a:xfrm>
            <a:off x="1635174" y="2374141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第一个函数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不为空时执行</a:t>
            </a:r>
          </a:p>
        </p:txBody>
      </p:sp>
      <p:sp>
        <p:nvSpPr>
          <p:cNvPr id="23" name="TextBox 7"/>
          <p:cNvSpPr txBox="1"/>
          <p:nvPr/>
        </p:nvSpPr>
        <p:spPr>
          <a:xfrm>
            <a:off x="8157542" y="3036314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第二个函数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为空时执行</a:t>
            </a:r>
          </a:p>
        </p:txBody>
      </p:sp>
      <p:sp>
        <p:nvSpPr>
          <p:cNvPr id="24" name="TextBox 11"/>
          <p:cNvSpPr txBox="1"/>
          <p:nvPr/>
        </p:nvSpPr>
        <p:spPr>
          <a:xfrm>
            <a:off x="5282902" y="2936150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为空，函数无参数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4481858" y="3105427"/>
            <a:ext cx="88071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b="1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1240</Words>
  <Application>Microsoft Office PowerPoint</Application>
  <PresentationFormat>宽屏</PresentationFormat>
  <Paragraphs>127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Tahoma</vt:lpstr>
      <vt:lpstr>Times New Roman</vt:lpstr>
      <vt:lpstr>模板</vt:lpstr>
      <vt:lpstr>Bitmap Image</vt:lpstr>
      <vt:lpstr>第六章</vt:lpstr>
      <vt:lpstr>PowerPoint 演示文稿</vt:lpstr>
      <vt:lpstr>PowerPoint 演示文稿</vt:lpstr>
      <vt:lpstr>Optional</vt:lpstr>
      <vt:lpstr> Chapter Objectives</vt:lpstr>
      <vt:lpstr>Optional</vt:lpstr>
      <vt:lpstr>Optional</vt:lpstr>
      <vt:lpstr>Optional</vt:lpstr>
      <vt:lpstr>Optional</vt:lpstr>
      <vt:lpstr>Optional</vt:lpstr>
      <vt:lpstr>Optional</vt:lpstr>
      <vt:lpstr>PowerPoint 演示文稿</vt:lpstr>
      <vt:lpstr>Optional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683</cp:revision>
  <dcterms:created xsi:type="dcterms:W3CDTF">2006-03-08T06:55:00Z</dcterms:created>
  <dcterms:modified xsi:type="dcterms:W3CDTF">2023-04-11T09:10:45Z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3BB2A7EDA8514CC3A97632EFE1F94BC9</vt:lpwstr>
  </property>
</Properties>
</file>