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439" r:id="rId3"/>
    <p:sldId id="365" r:id="rId4"/>
    <p:sldId id="385" r:id="rId5"/>
    <p:sldId id="386" r:id="rId6"/>
    <p:sldId id="388" r:id="rId7"/>
    <p:sldId id="389" r:id="rId8"/>
    <p:sldId id="387" r:id="rId9"/>
    <p:sldId id="390" r:id="rId10"/>
    <p:sldId id="395" r:id="rId11"/>
    <p:sldId id="391" r:id="rId12"/>
    <p:sldId id="396" r:id="rId13"/>
    <p:sldId id="397" r:id="rId14"/>
    <p:sldId id="392" r:id="rId15"/>
    <p:sldId id="398" r:id="rId16"/>
    <p:sldId id="393" r:id="rId17"/>
    <p:sldId id="413" r:id="rId18"/>
    <p:sldId id="414" r:id="rId19"/>
    <p:sldId id="400" r:id="rId20"/>
    <p:sldId id="401" r:id="rId21"/>
    <p:sldId id="415" r:id="rId22"/>
    <p:sldId id="402" r:id="rId23"/>
    <p:sldId id="417" r:id="rId24"/>
    <p:sldId id="403" r:id="rId25"/>
    <p:sldId id="416" r:id="rId26"/>
    <p:sldId id="418" r:id="rId27"/>
    <p:sldId id="419" r:id="rId28"/>
    <p:sldId id="420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440" r:id="rId37"/>
    <p:sldId id="428" r:id="rId38"/>
    <p:sldId id="429" r:id="rId39"/>
    <p:sldId id="433" r:id="rId40"/>
    <p:sldId id="441" r:id="rId41"/>
    <p:sldId id="431" r:id="rId42"/>
    <p:sldId id="432" r:id="rId43"/>
    <p:sldId id="430" r:id="rId44"/>
    <p:sldId id="434" r:id="rId45"/>
    <p:sldId id="435" r:id="rId46"/>
    <p:sldId id="436" r:id="rId47"/>
    <p:sldId id="43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0209"/>
  </p:normalViewPr>
  <p:slideViewPr>
    <p:cSldViewPr showGuides="1">
      <p:cViewPr varScale="1">
        <p:scale>
          <a:sx n="115" d="100"/>
          <a:sy n="115" d="100"/>
        </p:scale>
        <p:origin x="594" y="96"/>
      </p:cViewPr>
      <p:guideLst>
        <p:guide orient="horz" pos="2160"/>
        <p:guide orient="horz" pos="307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眉占位符 4608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日期占位符 46082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4" name="页脚占位符 46083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灯片编号占位符 46084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眉占位符 481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日期占位符 4813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2" name="幻灯片图像占位符 4813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3" name="文本占位符 4813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8134" name="页脚占位符 4813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135" name="灯片编号占位符 4813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endParaRPr lang="zh-CN" altLang="en-US" sz="12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E80E6-0EE2-4D1E-8A74-7F43A0DFAE86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BF63-04F0-4A61-9D8B-697D3A38942C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E19AE-F67F-4154-B74A-B17BD50B74C5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8"/>
          <a:ext cx="12192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3" r:id="rId3" imgW="7607300" imgH="4895850" progId="Paint.Picture">
                  <p:embed/>
                </p:oleObj>
              </mc:Choice>
              <mc:Fallback>
                <p:oleObj r:id="rId3" imgW="7607300" imgH="4895850" progId="Paint.Picture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8"/>
                        <a:ext cx="12192000" cy="692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31750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33041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35687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34353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3835402" y="443865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3695702" y="4508503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3562353" y="4510088"/>
            <a:ext cx="1189567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21166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22457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25103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23770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26479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7770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908300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10583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11874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4520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13186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983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129119" y="4438653"/>
            <a:ext cx="1189567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531286" y="4438653"/>
            <a:ext cx="1189567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5029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51583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397086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4099986" y="4438653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4364569" y="4438653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4231219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4502153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4631269" y="4438653"/>
            <a:ext cx="1189567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9125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304165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3306235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3172886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3443819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3572935" y="4438653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3837519" y="442087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8542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983319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2385486" y="4438653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2514602" y="4438653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2641602" y="4420873"/>
            <a:ext cx="1189567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5302" y="6012180"/>
            <a:ext cx="3340100" cy="723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01798-F845-4A19-9921-E5B78F6736BF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5E5A6-97C7-4C67-9202-9A2079587205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9619D-56B0-48EA-B886-F1CC01A3ADAC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9B197-6308-49AC-AE03-EB4F4DF414CD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27B8-5E35-45E7-A72B-32519EE778D5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B05E-279A-42E1-A0A9-B8FED67CFD4A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3084-C75C-4268-858D-773BF991E9E7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561DD-B3E7-4709-9949-AD17BD64BD06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95DED-7B73-43DB-80D1-CECAA158F388}" type="datetime1">
              <a:rPr lang="en-US" altLang="zh-CN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aphicFrame>
        <p:nvGraphicFramePr>
          <p:cNvPr id="7" name="对象 6"/>
          <p:cNvGraphicFramePr/>
          <p:nvPr userDrawn="1"/>
        </p:nvGraphicFramePr>
        <p:xfrm>
          <a:off x="-138853" y="-635"/>
          <a:ext cx="123308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9" r:id="rId15" imgW="6470650" imgH="4857750" progId="Paint.Picture">
                  <p:embed/>
                </p:oleObj>
              </mc:Choice>
              <mc:Fallback>
                <p:oleObj r:id="rId15" imgW="6470650" imgH="4857750" progId="Paint.Picture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138853" y="-635"/>
                        <a:ext cx="12330853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 userDrawn="1"/>
        </p:nvSpPr>
        <p:spPr>
          <a:xfrm>
            <a:off x="2927353" y="260350"/>
            <a:ext cx="9264649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矩形 303107"/>
          <p:cNvSpPr/>
          <p:nvPr/>
        </p:nvSpPr>
        <p:spPr>
          <a:xfrm>
            <a:off x="119336" y="4653136"/>
            <a:ext cx="6696744" cy="865187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 I/O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流与文件操作</a:t>
            </a:r>
            <a:endParaRPr lang="en-US" altLang="zh-CN" dirty="0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0" y="3644900"/>
            <a:ext cx="2160588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dirty="0">
                <a:solidFill>
                  <a:srgbClr val="FF9933"/>
                </a:solidFill>
                <a:latin typeface="黑体" panose="02010609060101010101" pitchFamily="2" charset="-122"/>
              </a:rPr>
              <a:t>第九章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Always Close Streams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Closing a stream </a:t>
            </a:r>
            <a:r>
              <a:rPr lang="en-US" altLang="zh-CN" dirty="0"/>
              <a:t>when it's no longer needed is very important — so important that </a:t>
            </a:r>
            <a:r>
              <a:rPr lang="en-US" altLang="zh-CN" dirty="0" err="1"/>
              <a:t>CopyBytes</a:t>
            </a:r>
            <a:r>
              <a:rPr lang="en-US" altLang="zh-CN" dirty="0"/>
              <a:t> uses a </a:t>
            </a:r>
            <a:r>
              <a:rPr lang="en-US" altLang="zh-CN" dirty="0">
                <a:solidFill>
                  <a:srgbClr val="FF0000"/>
                </a:solidFill>
              </a:rPr>
              <a:t>finally block </a:t>
            </a:r>
            <a:r>
              <a:rPr lang="en-US" altLang="zh-CN" dirty="0"/>
              <a:t>to guarantee that both streams will be </a:t>
            </a:r>
            <a:r>
              <a:rPr lang="en-US" altLang="zh-CN" dirty="0">
                <a:solidFill>
                  <a:srgbClr val="FF0000"/>
                </a:solidFill>
              </a:rPr>
              <a:t>closed even if an error occurs</a:t>
            </a:r>
            <a:r>
              <a:rPr lang="en-US" altLang="zh-CN" dirty="0"/>
              <a:t>. This practice helps avoid serious resource leaks.</a:t>
            </a:r>
          </a:p>
          <a:p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流，不会像其他对象，因失去引用而自动释放占用的内存资源。因此，所有</a:t>
            </a:r>
            <a:r>
              <a:rPr lang="en-US" altLang="zh-CN" dirty="0"/>
              <a:t>IO</a:t>
            </a:r>
            <a:r>
              <a:rPr lang="zh-CN" altLang="en-US" dirty="0"/>
              <a:t>流必须被</a:t>
            </a:r>
            <a:r>
              <a:rPr lang="zh-CN" altLang="en-US" dirty="0">
                <a:solidFill>
                  <a:srgbClr val="FF0000"/>
                </a:solidFill>
              </a:rPr>
              <a:t>正确关闭</a:t>
            </a:r>
            <a:r>
              <a:rPr lang="zh-CN" altLang="en-US" dirty="0"/>
              <a:t>，否则会导致内存溢出</a:t>
            </a:r>
            <a:endParaRPr lang="en-US" altLang="zh-CN" dirty="0"/>
          </a:p>
          <a:p>
            <a:r>
              <a:rPr lang="zh-CN" altLang="en-US" dirty="0"/>
              <a:t>为确保无论是否出现异常，资源均被关闭，应在</a:t>
            </a:r>
            <a:r>
              <a:rPr lang="en-US" altLang="zh-CN" dirty="0"/>
              <a:t>finally</a:t>
            </a:r>
            <a:r>
              <a:rPr lang="zh-CN" altLang="en-US" dirty="0"/>
              <a:t>块中关闭资源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0"/>
            <a:ext cx="5105400" cy="64865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4931242" y="188640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完整的，内部处理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异常的代码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6536864" y="1052736"/>
            <a:ext cx="3018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FileInputStream</a:t>
            </a:r>
            <a:r>
              <a:rPr lang="zh-CN" altLang="en-US" sz="1600" b="1" dirty="0">
                <a:solidFill>
                  <a:srgbClr val="FF0000"/>
                </a:solidFill>
              </a:rPr>
              <a:t>类的构造函数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1477" y="1997323"/>
            <a:ext cx="1932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read()/write()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3960007" y="3068960"/>
            <a:ext cx="1843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流必须被关闭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因此置于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881766" y="4509120"/>
            <a:ext cx="45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4712022" y="4650560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close()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>
                <a:solidFill>
                  <a:srgbClr val="FF0000"/>
                </a:solidFill>
              </a:rPr>
              <a:t>IO</a:t>
            </a:r>
            <a:r>
              <a:rPr lang="zh-CN" altLang="en-US" sz="1600" b="1" dirty="0">
                <a:solidFill>
                  <a:srgbClr val="FF0000"/>
                </a:solidFill>
              </a:rPr>
              <a:t>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因此必须继续处理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875458" y="3789040"/>
            <a:ext cx="1838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大量啰嗦冗余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与业务逻辑无关的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模板代码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The try-with-resources Statement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 try-with-resources statement is a try statement that declares one or more resources. </a:t>
            </a:r>
            <a:r>
              <a:rPr lang="en-US" altLang="zh-CN" dirty="0">
                <a:solidFill>
                  <a:srgbClr val="FF0000"/>
                </a:solidFill>
              </a:rPr>
              <a:t>A resource is an object that must be closed after the program is finished with it</a:t>
            </a:r>
            <a:r>
              <a:rPr lang="en-US" altLang="zh-CN" dirty="0"/>
              <a:t>. The try-with-resources statement ensures that each resource is closed at the end of the statement. Any object that implements </a:t>
            </a:r>
            <a:r>
              <a:rPr lang="en-US" altLang="zh-CN" dirty="0" err="1"/>
              <a:t>java.lang.AutoCloseable</a:t>
            </a:r>
            <a:r>
              <a:rPr lang="en-US" altLang="zh-CN" dirty="0"/>
              <a:t>, which includes all objects which implement </a:t>
            </a:r>
            <a:r>
              <a:rPr lang="en-US" altLang="zh-CN" dirty="0" err="1"/>
              <a:t>java.io.Closeable</a:t>
            </a:r>
            <a:r>
              <a:rPr lang="en-US" altLang="zh-CN" dirty="0"/>
              <a:t>, can be used as a resource.</a:t>
            </a:r>
          </a:p>
          <a:p>
            <a:r>
              <a:rPr lang="en-US" altLang="zh-CN" dirty="0"/>
              <a:t>try-with-resources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语句中，声明需要关闭的资源</a:t>
            </a:r>
            <a:r>
              <a:rPr lang="zh-CN" altLang="en-US" dirty="0"/>
              <a:t>，从而可以保证，无论</a:t>
            </a:r>
            <a:r>
              <a:rPr lang="en-US" altLang="zh-CN" dirty="0"/>
              <a:t>try</a:t>
            </a:r>
            <a:r>
              <a:rPr lang="zh-CN" altLang="en-US" dirty="0"/>
              <a:t>块是否引发异常，资源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块结束后自动关闭</a:t>
            </a:r>
            <a:r>
              <a:rPr lang="en-US" altLang="zh-CN" dirty="0"/>
              <a:t>(Java7)</a:t>
            </a:r>
          </a:p>
          <a:p>
            <a:r>
              <a:rPr lang="zh-CN" altLang="en-US" dirty="0"/>
              <a:t>任何实现了</a:t>
            </a:r>
            <a:r>
              <a:rPr lang="en-US" altLang="zh-CN" dirty="0" err="1"/>
              <a:t>java.lang.</a:t>
            </a:r>
            <a:r>
              <a:rPr lang="en-US" altLang="zh-CN" dirty="0" err="1">
                <a:solidFill>
                  <a:srgbClr val="FF0000"/>
                </a:solidFill>
              </a:rPr>
              <a:t>AutoCloseable</a:t>
            </a:r>
            <a:r>
              <a:rPr lang="zh-CN" altLang="en-US" dirty="0"/>
              <a:t>接口的类型，均是支持自动关闭的资源类型</a:t>
            </a:r>
            <a:endParaRPr lang="en-US" altLang="zh-CN" dirty="0"/>
          </a:p>
          <a:p>
            <a:r>
              <a:rPr lang="en-US" altLang="zh-CN" dirty="0" err="1"/>
              <a:t>java.io.Closeable</a:t>
            </a:r>
            <a:r>
              <a:rPr lang="zh-CN" altLang="en-US" dirty="0"/>
              <a:t>接口继承</a:t>
            </a:r>
            <a:r>
              <a:rPr lang="en-US" altLang="zh-CN" dirty="0" err="1"/>
              <a:t>AutoCloseable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资源的自动关闭，与异常无关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原全部需要手动调用</a:t>
            </a:r>
            <a:r>
              <a:rPr lang="en-US" altLang="zh-CN" dirty="0"/>
              <a:t>close()</a:t>
            </a:r>
            <a:r>
              <a:rPr lang="zh-CN" altLang="en-US" dirty="0"/>
              <a:t>方法关闭的资源，全部支持</a:t>
            </a:r>
            <a:r>
              <a:rPr lang="en-US" altLang="zh-CN" dirty="0"/>
              <a:t>try-with-resources</a:t>
            </a:r>
            <a:r>
              <a:rPr lang="zh-CN" altLang="en-US" dirty="0"/>
              <a:t>自动关闭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268760"/>
            <a:ext cx="2343150" cy="1876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746" y="1176985"/>
            <a:ext cx="2809875" cy="1857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3833149" y="3625257"/>
            <a:ext cx="3587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内，声明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中使用的资源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而非在</a:t>
            </a:r>
            <a:r>
              <a:rPr lang="en-US" altLang="zh-CN" sz="1600" b="1" dirty="0">
                <a:solidFill>
                  <a:srgbClr val="FF0000"/>
                </a:solidFill>
              </a:rPr>
              <a:t>try{}</a:t>
            </a:r>
            <a:r>
              <a:rPr lang="zh-CN" altLang="en-US" sz="1600" b="1" dirty="0">
                <a:solidFill>
                  <a:srgbClr val="FF0000"/>
                </a:solidFill>
              </a:rPr>
              <a:t>块内，声明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资源将在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语句结束后，自动关闭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2" y="4705376"/>
            <a:ext cx="8784976" cy="75893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86" y="466694"/>
            <a:ext cx="5172075" cy="1295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22110" y="91423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执行顺序测试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45" y="2076133"/>
            <a:ext cx="4920555" cy="270573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33254" y="1737579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1726" y="945117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自定义支持自动关闭的资源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085" y="4236373"/>
            <a:ext cx="1632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即使引发异常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依然先关闭资源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后执行异常处理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最后执行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990" y="2554001"/>
            <a:ext cx="1296144" cy="1837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/>
          <p:nvPr/>
        </p:nvSpPr>
        <p:spPr>
          <a:xfrm>
            <a:off x="4922110" y="1697045"/>
            <a:ext cx="2252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try</a:t>
            </a:r>
            <a:r>
              <a:rPr lang="zh-CN" altLang="en-US" sz="1600" b="1" dirty="0">
                <a:solidFill>
                  <a:srgbClr val="FF0000"/>
                </a:solidFill>
              </a:rPr>
              <a:t>语句中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创建自动关闭资源对象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try</a:t>
            </a:r>
            <a:r>
              <a:rPr lang="zh-CN" altLang="en-US" dirty="0"/>
              <a:t>语句中声明使用资源后，执行顺序</a:t>
            </a:r>
            <a:endParaRPr lang="en-US" altLang="zh-CN" dirty="0"/>
          </a:p>
          <a:p>
            <a:pPr lvl="1"/>
            <a:r>
              <a:rPr lang="zh-CN" altLang="en-US" dirty="0"/>
              <a:t>无异常</a:t>
            </a:r>
            <a:r>
              <a:rPr lang="zh-CN" altLang="en-US" dirty="0">
                <a:solidFill>
                  <a:srgbClr val="FF0000"/>
                </a:solidFill>
              </a:rPr>
              <a:t>，在</a:t>
            </a:r>
            <a:r>
              <a:rPr lang="en-US" altLang="zh-CN" dirty="0">
                <a:solidFill>
                  <a:srgbClr val="FF0000"/>
                </a:solidFill>
              </a:rPr>
              <a:t>try</a:t>
            </a:r>
            <a:r>
              <a:rPr lang="zh-CN" altLang="en-US" dirty="0">
                <a:solidFill>
                  <a:srgbClr val="FF0000"/>
                </a:solidFill>
              </a:rPr>
              <a:t>块执行后，自动关闭资源</a:t>
            </a:r>
            <a:r>
              <a:rPr lang="zh-CN" altLang="en-US" dirty="0"/>
              <a:t>，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引发异常，自动关闭资源</a:t>
            </a:r>
            <a:r>
              <a:rPr lang="zh-CN" altLang="en-US" dirty="0"/>
              <a:t>，</a:t>
            </a:r>
            <a:r>
              <a:rPr lang="en-US" altLang="zh-CN" dirty="0"/>
              <a:t>catch</a:t>
            </a:r>
            <a:r>
              <a:rPr lang="zh-CN" altLang="en-US" dirty="0"/>
              <a:t>块，</a:t>
            </a:r>
            <a:r>
              <a:rPr lang="en-US" altLang="zh-CN" dirty="0"/>
              <a:t>finally</a:t>
            </a:r>
            <a:r>
              <a:rPr lang="zh-CN" altLang="en-US" dirty="0"/>
              <a:t>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try-with-resources</a:t>
            </a:r>
            <a:r>
              <a:rPr lang="zh-CN" altLang="en-US" dirty="0"/>
              <a:t>语句，</a:t>
            </a:r>
            <a:r>
              <a:rPr lang="zh-CN" altLang="en-US" dirty="0">
                <a:solidFill>
                  <a:srgbClr val="FF0000"/>
                </a:solidFill>
              </a:rPr>
              <a:t>极大的简化了资源处理代码</a:t>
            </a:r>
            <a:r>
              <a:rPr lang="zh-CN" altLang="en-US" dirty="0"/>
              <a:t>，使开发者</a:t>
            </a:r>
            <a:r>
              <a:rPr lang="zh-CN" altLang="en-US" dirty="0">
                <a:solidFill>
                  <a:srgbClr val="FF0000"/>
                </a:solidFill>
              </a:rPr>
              <a:t>无需关心资源状态</a:t>
            </a:r>
            <a:r>
              <a:rPr lang="zh-CN" altLang="en-US" dirty="0"/>
              <a:t>，无需关心</a:t>
            </a:r>
            <a:r>
              <a:rPr lang="zh-CN" altLang="en-US" dirty="0">
                <a:solidFill>
                  <a:srgbClr val="FF0000"/>
                </a:solidFill>
              </a:rPr>
              <a:t>资源对象的创建顺序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无需</a:t>
            </a:r>
            <a:r>
              <a:rPr lang="zh-CN" altLang="en-US" dirty="0"/>
              <a:t>关心资源对象的正确</a:t>
            </a:r>
            <a:r>
              <a:rPr lang="zh-CN" altLang="en-US" dirty="0">
                <a:solidFill>
                  <a:srgbClr val="FF0000"/>
                </a:solidFill>
              </a:rPr>
              <a:t>关闭</a:t>
            </a:r>
            <a:r>
              <a:rPr lang="zh-CN" altLang="en-US" dirty="0"/>
              <a:t>方式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121" y="4088587"/>
            <a:ext cx="864096" cy="61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431" y="3776443"/>
            <a:ext cx="261937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0"/>
          <p:cNvSpPr txBox="1"/>
          <p:nvPr/>
        </p:nvSpPr>
        <p:spPr>
          <a:xfrm>
            <a:off x="4146217" y="202959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基于资源自动关闭简化的代码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无需</a:t>
            </a:r>
            <a:r>
              <a:rPr lang="en-US" altLang="zh-CN" sz="1600" b="1" dirty="0">
                <a:solidFill>
                  <a:srgbClr val="FF0000"/>
                </a:solidFill>
              </a:rPr>
              <a:t>finally</a:t>
            </a:r>
            <a:r>
              <a:rPr lang="zh-CN" altLang="en-US" sz="1600" b="1" dirty="0">
                <a:solidFill>
                  <a:srgbClr val="FF0000"/>
                </a:solidFill>
              </a:rPr>
              <a:t>块关闭资源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848227"/>
            <a:ext cx="8718828" cy="258077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Java9</a:t>
            </a:r>
            <a:r>
              <a:rPr lang="zh-CN" altLang="en-US" dirty="0"/>
              <a:t>，进一步简化，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try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语句中声明需关闭的资源即可</a:t>
            </a:r>
            <a:r>
              <a:rPr lang="zh-CN" altLang="en-US" dirty="0"/>
              <a:t>。因此，</a:t>
            </a:r>
            <a:r>
              <a:rPr lang="en-US" altLang="zh-CN" dirty="0"/>
              <a:t>IO</a:t>
            </a:r>
            <a:r>
              <a:rPr lang="zh-CN" altLang="en-US" dirty="0"/>
              <a:t>流允许在</a:t>
            </a:r>
            <a:r>
              <a:rPr lang="en-US" altLang="zh-CN" dirty="0"/>
              <a:t>try</a:t>
            </a:r>
            <a:r>
              <a:rPr lang="zh-CN" altLang="en-US" dirty="0"/>
              <a:t>语句外创建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340768"/>
            <a:ext cx="8496944" cy="27399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5"/>
          <p:cNvSpPr txBox="1"/>
          <p:nvPr/>
        </p:nvSpPr>
        <p:spPr>
          <a:xfrm>
            <a:off x="3071664" y="4221088"/>
            <a:ext cx="4527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但资源的自动关闭，与受检异常的显式处理无关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构造流受检异常的处理，依然是必须的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 err="1"/>
              <a:t>Java.io.InputStream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 read(byte[] b)</a:t>
            </a:r>
            <a:r>
              <a:rPr lang="zh-CN" altLang="en-US" dirty="0"/>
              <a:t>，将流中字节读取到</a:t>
            </a:r>
            <a:r>
              <a:rPr lang="zh-CN" altLang="en-US" b="1" dirty="0">
                <a:solidFill>
                  <a:srgbClr val="FF0000"/>
                </a:solidFill>
              </a:rPr>
              <a:t>字节数组</a:t>
            </a:r>
            <a:r>
              <a:rPr lang="en-US" altLang="zh-CN" dirty="0"/>
              <a:t>b</a:t>
            </a:r>
            <a:r>
              <a:rPr lang="zh-CN" altLang="en-US" dirty="0"/>
              <a:t>中，第</a:t>
            </a:r>
            <a:r>
              <a:rPr lang="en-US" altLang="zh-CN" dirty="0"/>
              <a:t>1</a:t>
            </a:r>
            <a:r>
              <a:rPr lang="zh-CN" altLang="en-US" dirty="0"/>
              <a:t>个字节置入数组</a:t>
            </a:r>
            <a:r>
              <a:rPr lang="en-US" altLang="zh-CN" dirty="0"/>
              <a:t>0</a:t>
            </a:r>
            <a:r>
              <a:rPr lang="zh-CN" altLang="en-US" dirty="0"/>
              <a:t>位置</a:t>
            </a:r>
            <a:r>
              <a:rPr lang="en-US" altLang="zh-CN" dirty="0"/>
              <a:t>…</a:t>
            </a:r>
            <a:r>
              <a:rPr lang="zh-CN" altLang="en-US" dirty="0"/>
              <a:t>，直到读取到数组</a:t>
            </a:r>
            <a:r>
              <a:rPr lang="en-US" altLang="zh-CN" dirty="0"/>
              <a:t>b</a:t>
            </a:r>
            <a:r>
              <a:rPr lang="zh-CN" altLang="en-US" dirty="0"/>
              <a:t>长度的字节位置为止；返回读取的字节长度；如果没有可读字节，返回</a:t>
            </a:r>
            <a:r>
              <a:rPr lang="en-US" altLang="zh-CN" dirty="0"/>
              <a:t>-1</a:t>
            </a:r>
          </a:p>
          <a:p>
            <a:r>
              <a:rPr lang="en-US" altLang="zh-CN" dirty="0" err="1"/>
              <a:t>Java.io.OutputStream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void write(byte[] b, int off, int </a:t>
            </a:r>
            <a:r>
              <a:rPr lang="en-US" altLang="zh-CN" dirty="0" err="1">
                <a:solidFill>
                  <a:srgbClr val="FF0000"/>
                </a:solidFill>
              </a:rPr>
              <a:t>len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，从</a:t>
            </a:r>
            <a:r>
              <a:rPr lang="zh-CN" altLang="en-US" b="1" dirty="0">
                <a:solidFill>
                  <a:srgbClr val="FF0000"/>
                </a:solidFill>
              </a:rPr>
              <a:t>字节数组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off</a:t>
            </a:r>
            <a:r>
              <a:rPr lang="zh-CN" altLang="en-US" dirty="0"/>
              <a:t>位置开始读取，至长度</a:t>
            </a:r>
            <a:r>
              <a:rPr lang="en-US" altLang="zh-CN" dirty="0" err="1"/>
              <a:t>len</a:t>
            </a:r>
            <a:r>
              <a:rPr lang="zh-CN" altLang="en-US" dirty="0"/>
              <a:t>结束；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32656"/>
            <a:ext cx="7829550" cy="1847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2531096" y="2617156"/>
            <a:ext cx="4315605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定义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字节长度的字符数组作为缓冲区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从流中读取字节数组长度的字节</a:t>
            </a:r>
            <a:r>
              <a:rPr lang="en-US" altLang="zh-CN" sz="1600" b="1" dirty="0">
                <a:solidFill>
                  <a:srgbClr val="FF0000"/>
                </a:solidFill>
              </a:rPr>
              <a:t>(4)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写入字节数组缓冲区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从字节数组缓冲区的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位置读取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至</a:t>
            </a:r>
            <a:r>
              <a:rPr lang="en-US" altLang="zh-CN" sz="1600" b="1" dirty="0">
                <a:solidFill>
                  <a:srgbClr val="FF0000"/>
                </a:solidFill>
              </a:rPr>
              <a:t>read()</a:t>
            </a:r>
            <a:r>
              <a:rPr lang="zh-CN" altLang="en-US" sz="1600" b="1" dirty="0">
                <a:solidFill>
                  <a:srgbClr val="FF0000"/>
                </a:solidFill>
              </a:rPr>
              <a:t>本次读取的字节长度</a:t>
            </a:r>
            <a:r>
              <a:rPr lang="en-US" altLang="zh-CN" sz="1600" b="1" dirty="0">
                <a:solidFill>
                  <a:srgbClr val="FF0000"/>
                </a:solidFill>
              </a:rPr>
              <a:t>(4)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即，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从流中继续读取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读取到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个字节，写入缓冲区，</a:t>
            </a:r>
            <a:r>
              <a:rPr lang="en-US" altLang="zh-CN" sz="1600" b="1" dirty="0" err="1">
                <a:solidFill>
                  <a:srgbClr val="FF0000"/>
                </a:solidFill>
              </a:rPr>
              <a:t>len</a:t>
            </a:r>
            <a:r>
              <a:rPr lang="en-US" altLang="zh-CN" sz="1600" b="1" dirty="0">
                <a:solidFill>
                  <a:srgbClr val="FF0000"/>
                </a:solidFill>
              </a:rPr>
              <a:t>=1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从缓冲区的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位置读取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长度，即第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个元素，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从流中继续读取，无字节返回</a:t>
            </a:r>
            <a:r>
              <a:rPr lang="en-US" altLang="zh-CN" sz="1600" b="1" dirty="0">
                <a:solidFill>
                  <a:srgbClr val="FF0000"/>
                </a:solidFill>
              </a:rPr>
              <a:t>-1</a:t>
            </a:r>
            <a:r>
              <a:rPr lang="zh-CN" altLang="en-US" sz="1600" b="1" dirty="0">
                <a:solidFill>
                  <a:srgbClr val="FF0000"/>
                </a:solidFill>
              </a:rPr>
              <a:t>，结束循环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60" y="1628800"/>
            <a:ext cx="1459979" cy="19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I/O Streams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688632"/>
          </a:xfrm>
        </p:spPr>
        <p:txBody>
          <a:bodyPr>
            <a:normAutofit/>
          </a:bodyPr>
          <a:lstStyle/>
          <a:p>
            <a:r>
              <a:rPr lang="en-US" altLang="zh-CN" dirty="0"/>
              <a:t>An I/O Stream represents an </a:t>
            </a:r>
            <a:r>
              <a:rPr lang="en-US" altLang="zh-CN" dirty="0">
                <a:solidFill>
                  <a:srgbClr val="FF0000"/>
                </a:solidFill>
              </a:rPr>
              <a:t>input source </a:t>
            </a:r>
            <a:r>
              <a:rPr lang="en-US" altLang="zh-CN" dirty="0"/>
              <a:t>or an </a:t>
            </a:r>
            <a:r>
              <a:rPr lang="en-US" altLang="zh-CN" dirty="0">
                <a:solidFill>
                  <a:srgbClr val="FF0000"/>
                </a:solidFill>
              </a:rPr>
              <a:t>output destination</a:t>
            </a:r>
            <a:r>
              <a:rPr lang="en-US" altLang="zh-CN" dirty="0"/>
              <a:t>. A stream can represent many different kinds of sources and destinations, including disk files, devices, other programs, and memory arrays.</a:t>
            </a:r>
          </a:p>
          <a:p>
            <a:endParaRPr lang="en-US" altLang="zh-CN" dirty="0"/>
          </a:p>
          <a:p>
            <a:r>
              <a:rPr lang="en-US" altLang="zh-CN" dirty="0"/>
              <a:t>IO</a:t>
            </a:r>
            <a:r>
              <a:rPr lang="zh-CN" altLang="en-US" dirty="0"/>
              <a:t>流，可以表示不同类型的输入源与输出目标</a:t>
            </a:r>
            <a:endParaRPr lang="en-US" altLang="zh-CN" dirty="0"/>
          </a:p>
          <a:p>
            <a:r>
              <a:rPr lang="zh-CN" altLang="en-US" dirty="0"/>
              <a:t>输入源和输出目标，可以是保存，生成或使用数据的：</a:t>
            </a:r>
            <a:r>
              <a:rPr lang="zh-CN" altLang="en-US" dirty="0">
                <a:solidFill>
                  <a:srgbClr val="FF0000"/>
                </a:solidFill>
              </a:rPr>
              <a:t>磁盘文件，外围设备，远程网络</a:t>
            </a:r>
            <a:r>
              <a:rPr lang="zh-CN" altLang="en-US" dirty="0"/>
              <a:t>等等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740848"/>
            <a:ext cx="4382795" cy="21602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866" y="919888"/>
            <a:ext cx="1872208" cy="1847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4"/>
          <p:cNvSpPr txBox="1"/>
          <p:nvPr/>
        </p:nvSpPr>
        <p:spPr>
          <a:xfrm>
            <a:off x="3932516" y="161057"/>
            <a:ext cx="4359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使用没有指定字节数组起始位置的</a:t>
            </a:r>
            <a:r>
              <a:rPr lang="en-US" altLang="zh-CN" sz="1600" b="1" dirty="0">
                <a:solidFill>
                  <a:srgbClr val="FF0000"/>
                </a:solidFill>
              </a:rPr>
              <a:t>write()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8" name="TextBox 5"/>
          <p:cNvSpPr txBox="1"/>
          <p:nvPr/>
        </p:nvSpPr>
        <p:spPr>
          <a:xfrm>
            <a:off x="4248227" y="2779891"/>
            <a:ext cx="287290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缓冲区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</a:rPr>
              <a:t>个字节，因此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第一次读取：</a:t>
            </a:r>
            <a:r>
              <a:rPr lang="en-US" altLang="zh-CN" sz="1600" b="1" dirty="0">
                <a:solidFill>
                  <a:srgbClr val="FF0000"/>
                </a:solidFill>
              </a:rPr>
              <a:t>1234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写入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最后一次读取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由于没有自动清空数组的操作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因此仅覆盖数组中的数据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并将未覆盖位置数据一并写入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849434" y="5119264"/>
            <a:ext cx="30796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缓冲区字节数组设置过低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是为了演示循环读写操作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实际开发中应调整到合适的大小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 err="1">
                <a:solidFill>
                  <a:schemeClr val="bg1"/>
                </a:solidFill>
              </a:rPr>
              <a:t>InputStream</a:t>
            </a:r>
            <a:r>
              <a:rPr lang="en-US" altLang="zh-CN" b="1" dirty="0">
                <a:solidFill>
                  <a:schemeClr val="bg1"/>
                </a:solidFill>
              </a:rPr>
              <a:t> to </a:t>
            </a:r>
            <a:r>
              <a:rPr lang="en-US" altLang="zh-CN" b="1" dirty="0" err="1">
                <a:solidFill>
                  <a:schemeClr val="bg1"/>
                </a:solidFill>
              </a:rPr>
              <a:t>OutputStream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即使基于字节数组作为缓冲区，仍需考虑长度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读取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写入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位移等操作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long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transferTo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(out) throws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IOExecption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InputStream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类中方法，支持直接将输入流“转移至”一个输出流，返回总字节长度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(Java9)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492896"/>
            <a:ext cx="9144000" cy="1733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68" y="3797995"/>
            <a:ext cx="17526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377" y="3717032"/>
            <a:ext cx="18288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直接箭头连接符 10"/>
          <p:cNvCxnSpPr/>
          <p:nvPr/>
        </p:nvCxnSpPr>
        <p:spPr>
          <a:xfrm flipV="1">
            <a:off x="5373868" y="4809462"/>
            <a:ext cx="2376264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36525"/>
            <a:ext cx="8172400" cy="40759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4907360" y="3590796"/>
            <a:ext cx="2663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与集合</a:t>
            </a:r>
            <a:r>
              <a:rPr lang="en-US" altLang="zh-CN" sz="1600" b="1" dirty="0" err="1">
                <a:solidFill>
                  <a:srgbClr val="FF0000"/>
                </a:solidFill>
              </a:rPr>
              <a:t>removeIf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方法相似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封装了复杂的实现操作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进一步简化开发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4615060" y="136525"/>
            <a:ext cx="2852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transferTo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方法源码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8192</a:t>
            </a:r>
            <a:r>
              <a:rPr lang="zh-CN" altLang="en-US" sz="1600" b="1" dirty="0">
                <a:solidFill>
                  <a:srgbClr val="FF0000"/>
                </a:solidFill>
              </a:rPr>
              <a:t>长度的字节数组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551384" y="767657"/>
            <a:ext cx="11233248" cy="5902325"/>
          </a:xfrm>
        </p:spPr>
        <p:txBody>
          <a:bodyPr/>
          <a:lstStyle/>
          <a:p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byte[] readAllBytes​() throws IOException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 InputStream</a:t>
            </a:r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类中方法，支持直接将流中所有字节读出到字节数组</a:t>
            </a:r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(Java9)</a:t>
            </a:r>
          </a:p>
          <a:p>
            <a:pPr lvl="1"/>
            <a:r>
              <a:rPr lang="zh-CN" altLang="en-US">
                <a:solidFill>
                  <a:schemeClr val="bg1">
                    <a:lumMod val="75000"/>
                  </a:schemeClr>
                </a:solidFill>
              </a:rPr>
              <a:t>将所有输入流中字节，一次读出到字节数组，没有缓冲区。因此，不应用于读取包含大量数据的输入流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r>
              <a:rPr lang="zh-CN" altLang="en-US" smtClean="0"/>
              <a:t>需</a:t>
            </a:r>
            <a:r>
              <a:rPr lang="zh-CN" altLang="en-US"/>
              <a:t>求</a:t>
            </a:r>
            <a:r>
              <a:rPr lang="zh-CN" altLang="en-US" smtClean="0"/>
              <a:t>：读</a:t>
            </a:r>
            <a:r>
              <a:rPr lang="zh-CN" altLang="en-US" dirty="0"/>
              <a:t>取指定文本文件中的内容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604" y="2365196"/>
            <a:ext cx="2304256" cy="228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3" y="2683218"/>
            <a:ext cx="8077200" cy="971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6"/>
          <p:cNvSpPr txBox="1"/>
          <p:nvPr/>
        </p:nvSpPr>
        <p:spPr>
          <a:xfrm>
            <a:off x="6217930" y="3654768"/>
            <a:ext cx="28729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类支持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基于字节数组的构造函数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可将文本文件读出为字节数组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基于字节数组创建字符串对象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854" y="4923502"/>
            <a:ext cx="20955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8"/>
          <p:cNvSpPr txBox="1"/>
          <p:nvPr/>
        </p:nvSpPr>
        <p:spPr>
          <a:xfrm>
            <a:off x="2423592" y="5471170"/>
            <a:ext cx="32998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win7</a:t>
            </a:r>
            <a:r>
              <a:rPr lang="zh-CN" altLang="en-US" sz="1600" b="1" dirty="0">
                <a:solidFill>
                  <a:srgbClr val="FF0000"/>
                </a:solidFill>
              </a:rPr>
              <a:t>下创建的</a:t>
            </a:r>
            <a:r>
              <a:rPr lang="en-US" altLang="zh-CN" sz="1600" b="1" dirty="0">
                <a:solidFill>
                  <a:srgbClr val="FF0000"/>
                </a:solidFill>
              </a:rPr>
              <a:t>txt</a:t>
            </a:r>
            <a:r>
              <a:rPr lang="zh-CN" altLang="en-US" sz="1600" b="1" dirty="0">
                <a:solidFill>
                  <a:srgbClr val="FF0000"/>
                </a:solidFill>
              </a:rPr>
              <a:t>文件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编码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而，</a:t>
            </a:r>
            <a:r>
              <a:rPr lang="en-US" altLang="zh-CN" sz="1600" b="1" dirty="0">
                <a:solidFill>
                  <a:srgbClr val="FF0000"/>
                </a:solidFill>
              </a:rPr>
              <a:t>Java</a:t>
            </a:r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UTF-8</a:t>
            </a:r>
            <a:r>
              <a:rPr lang="zh-CN" altLang="en-US" sz="1600" b="1" dirty="0">
                <a:solidFill>
                  <a:srgbClr val="FF0000"/>
                </a:solidFill>
              </a:rPr>
              <a:t>编码字符集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乱码：当编码与解码不符时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332656"/>
            <a:ext cx="8843698" cy="120852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4251840" y="2420888"/>
            <a:ext cx="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5"/>
          <p:cNvSpPr txBox="1"/>
          <p:nvPr/>
        </p:nvSpPr>
        <p:spPr>
          <a:xfrm>
            <a:off x="3315736" y="1844824"/>
            <a:ext cx="72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3543689" y="1683086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支持声明字符集的构造函数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888" y="2582946"/>
            <a:ext cx="1497552" cy="1642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343336" y="1408263"/>
            <a:ext cx="26388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win10</a:t>
            </a:r>
            <a:r>
              <a:rPr lang="zh-CN" altLang="en-US" sz="1600" b="1" dirty="0">
                <a:solidFill>
                  <a:srgbClr val="FF0000"/>
                </a:solidFill>
              </a:rPr>
              <a:t>，默认使用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UTF-8</a:t>
            </a: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因此无需声明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Character Streams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提供了</a:t>
            </a:r>
            <a:r>
              <a:rPr lang="zh-CN" altLang="en-US" dirty="0">
                <a:solidFill>
                  <a:srgbClr val="FF0000"/>
                </a:solidFill>
              </a:rPr>
              <a:t>字符流操作</a:t>
            </a:r>
            <a:r>
              <a:rPr lang="en-US" altLang="zh-CN" dirty="0"/>
              <a:t>(Character Streams)</a:t>
            </a:r>
            <a:r>
              <a:rPr lang="zh-CN" altLang="en-US" dirty="0"/>
              <a:t>，支持直接读写</a:t>
            </a:r>
            <a:r>
              <a:rPr lang="zh-CN" altLang="en-US" dirty="0">
                <a:solidFill>
                  <a:srgbClr val="FF0000"/>
                </a:solidFill>
              </a:rPr>
              <a:t>文本文件</a:t>
            </a:r>
            <a:r>
              <a:rPr lang="zh-CN" altLang="en-US" dirty="0"/>
              <a:t>内容，而无需手动完成字节到字符的转换</a:t>
            </a:r>
            <a:endParaRPr lang="en-US" altLang="zh-CN" dirty="0"/>
          </a:p>
          <a:p>
            <a:r>
              <a:rPr lang="en-US" altLang="zh-CN" smtClean="0"/>
              <a:t>Reader </a:t>
            </a:r>
            <a:r>
              <a:rPr lang="zh-CN" altLang="en-US" smtClean="0"/>
              <a:t>（节点流）</a:t>
            </a:r>
            <a:r>
              <a:rPr lang="en-US" altLang="zh-CN" smtClean="0"/>
              <a:t>/ </a:t>
            </a:r>
            <a:r>
              <a:rPr lang="en-US" altLang="zh-CN"/>
              <a:t>BufferedReader</a:t>
            </a:r>
            <a:r>
              <a:rPr lang="zh-CN" altLang="en-US"/>
              <a:t>（处理流或装饰流）等</a:t>
            </a:r>
            <a:r>
              <a:rPr lang="zh-CN" altLang="en-US" dirty="0"/>
              <a:t>，基于缓冲区从字符输入流中读取文本</a:t>
            </a:r>
            <a:r>
              <a:rPr lang="en-US" altLang="zh-CN" dirty="0"/>
              <a:t>(</a:t>
            </a:r>
            <a:r>
              <a:rPr lang="zh-CN" altLang="en-US" dirty="0"/>
              <a:t>不再学习讨论</a:t>
            </a:r>
            <a:r>
              <a:rPr lang="en-US" altLang="zh-CN" dirty="0"/>
              <a:t>)-</a:t>
            </a:r>
            <a:r>
              <a:rPr lang="zh-CN" altLang="en-US" dirty="0"/>
              <a:t>自学</a:t>
            </a:r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Files.readString(path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，处理文件操作时讨论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当读写普通文件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任何二进制文件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时，</a:t>
            </a:r>
            <a:r>
              <a:rPr lang="zh-CN" altLang="en-US" dirty="0">
                <a:solidFill>
                  <a:srgbClr val="FF0000"/>
                </a:solidFill>
              </a:rPr>
              <a:t>使用基于字节数组缓冲区的基本输入输出流处理</a:t>
            </a:r>
            <a:r>
              <a:rPr lang="zh-CN" altLang="en-US" dirty="0"/>
              <a:t>；或基于</a:t>
            </a:r>
            <a:r>
              <a:rPr lang="en-US" altLang="zh-CN" dirty="0"/>
              <a:t>java9</a:t>
            </a:r>
            <a:r>
              <a:rPr lang="zh-CN" altLang="en-US" dirty="0"/>
              <a:t>中方法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当读写文本文件时，使用</a:t>
            </a:r>
            <a:r>
              <a:rPr lang="en-US" altLang="zh-CN" dirty="0" err="1">
                <a:solidFill>
                  <a:srgbClr val="FF0000"/>
                </a:solidFill>
              </a:rPr>
              <a:t>BufferedReader</a:t>
            </a:r>
            <a:r>
              <a:rPr lang="zh-CN" altLang="en-US" dirty="0"/>
              <a:t>等基于文本优化的字符输入输出流处理；或基于</a:t>
            </a:r>
            <a:r>
              <a:rPr lang="en-US" altLang="zh-CN" dirty="0"/>
              <a:t>Java9</a:t>
            </a:r>
            <a:r>
              <a:rPr lang="zh-CN" altLang="en-US" dirty="0"/>
              <a:t>中方法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What Is a Path?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A file system stores and organizes files on some form of media, generally one or more hard drives, in such a way that they can be easily retrieved. Most file systems in use today store the files in a tree (or hierarchical) structure.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文件系统，</a:t>
            </a:r>
            <a:r>
              <a:rPr lang="zh-CN" altLang="en-US" dirty="0">
                <a:solidFill>
                  <a:schemeClr val="tx1"/>
                </a:solidFill>
              </a:rPr>
              <a:t>在某种形式的介质上存储和</a:t>
            </a:r>
            <a:r>
              <a:rPr lang="zh-CN" altLang="en-US" dirty="0">
                <a:solidFill>
                  <a:srgbClr val="FF0000"/>
                </a:solidFill>
              </a:rPr>
              <a:t>组织文件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/>
              <a:t>例如，一个或多个硬盘驱动器</a:t>
            </a:r>
            <a:r>
              <a:rPr lang="en-US" altLang="zh-CN" dirty="0"/>
              <a:t>)</a:t>
            </a:r>
            <a:r>
              <a:rPr lang="zh-CN" altLang="en-US" dirty="0"/>
              <a:t>，以便于检索</a:t>
            </a:r>
            <a:endParaRPr lang="en-US" altLang="zh-CN" dirty="0"/>
          </a:p>
          <a:p>
            <a:r>
              <a:rPr lang="zh-CN" altLang="en-US" dirty="0"/>
              <a:t>目前，文件系统</a:t>
            </a:r>
            <a:r>
              <a:rPr lang="zh-CN" altLang="en-US" dirty="0">
                <a:solidFill>
                  <a:srgbClr val="FF0000"/>
                </a:solidFill>
              </a:rPr>
              <a:t>均以树型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或分层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结构存储文件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树顶部</a:t>
            </a:r>
            <a:r>
              <a:rPr lang="zh-CN" altLang="en-US" dirty="0"/>
              <a:t>是一个或多个根节点，在</a:t>
            </a:r>
            <a:r>
              <a:rPr lang="zh-CN" altLang="en-US" dirty="0">
                <a:solidFill>
                  <a:srgbClr val="FF0000"/>
                </a:solidFill>
              </a:rPr>
              <a:t>根节点</a:t>
            </a:r>
            <a:r>
              <a:rPr lang="zh-CN" altLang="en-US" dirty="0"/>
              <a:t>下，有文件和目录</a:t>
            </a:r>
            <a:endParaRPr lang="en-US" altLang="zh-CN" dirty="0"/>
          </a:p>
          <a:p>
            <a:r>
              <a:rPr lang="zh-CN" altLang="en-US" dirty="0"/>
              <a:t>每个目录可以包含文件和子目录，这些文件和子目录又可以包含文件和子目录等等，可能达到</a:t>
            </a:r>
            <a:r>
              <a:rPr lang="zh-CN" altLang="en-US" dirty="0">
                <a:solidFill>
                  <a:srgbClr val="FF0000"/>
                </a:solidFill>
              </a:rPr>
              <a:t>几乎无限的深度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实际不是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 smtClean="0"/>
              <a:t>windows/linux</a:t>
            </a:r>
            <a:r>
              <a:rPr lang="zh-CN" altLang="en-US" smtClean="0"/>
              <a:t>下</a:t>
            </a:r>
            <a:r>
              <a:rPr lang="zh-CN" altLang="en-US" dirty="0"/>
              <a:t>文件</a:t>
            </a:r>
            <a:r>
              <a:rPr lang="zh-CN" altLang="en-US"/>
              <a:t>全</a:t>
            </a:r>
            <a:r>
              <a:rPr lang="zh-CN" altLang="en-US" smtClean="0"/>
              <a:t>名</a:t>
            </a:r>
            <a:r>
              <a:rPr lang="zh-CN" altLang="en-US"/>
              <a:t>都</a:t>
            </a:r>
            <a:r>
              <a:rPr lang="zh-CN" altLang="en-US" smtClean="0"/>
              <a:t>有</a:t>
            </a:r>
            <a:r>
              <a:rPr lang="zh-CN" altLang="en-US" dirty="0"/>
              <a:t>长度限制</a:t>
            </a:r>
            <a:r>
              <a:rPr lang="en-US" altLang="zh-CN" dirty="0"/>
              <a:t>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4536504" cy="59023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dirty="0"/>
              <a:t>Linux</a:t>
            </a:r>
          </a:p>
          <a:p>
            <a:r>
              <a:rPr lang="en-US" altLang="zh-CN" dirty="0"/>
              <a:t>/home/sally/</a:t>
            </a:r>
            <a:r>
              <a:rPr lang="en-US" altLang="zh-CN" dirty="0" err="1"/>
              <a:t>statusReport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Windows</a:t>
            </a:r>
          </a:p>
          <a:p>
            <a:r>
              <a:rPr lang="en-US" altLang="zh-CN" dirty="0"/>
              <a:t>C:\home\sally\statusReport</a:t>
            </a:r>
          </a:p>
          <a:p>
            <a:endParaRPr lang="en-US" altLang="zh-CN" dirty="0"/>
          </a:p>
          <a:p>
            <a:r>
              <a:rPr lang="en-US" altLang="zh-CN" dirty="0"/>
              <a:t>CC</a:t>
            </a:r>
            <a:r>
              <a:rPr lang="zh-CN" altLang="en-US" dirty="0"/>
              <a:t>：路径建议使用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zh-CN" altLang="en-US" dirty="0"/>
              <a:t>反斜杠表示</a:t>
            </a:r>
            <a:endParaRPr lang="en-US" altLang="zh-CN" dirty="0"/>
          </a:p>
          <a:p>
            <a:r>
              <a:rPr lang="zh-CN" altLang="en-US" dirty="0"/>
              <a:t>即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下的路径也应描述为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C:/home/sally/statusReport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pic>
        <p:nvPicPr>
          <p:cNvPr id="9" name="Picture 2" descr="Sample directory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274638"/>
            <a:ext cx="4058807" cy="54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Absolute &amp; Relative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绝对路径</a:t>
            </a:r>
            <a:r>
              <a:rPr lang="zh-CN" altLang="en-US" dirty="0"/>
              <a:t>，始终包含根元素和查找文件所需的完整目录列表。 例如，</a:t>
            </a:r>
            <a:r>
              <a:rPr lang="en-US" altLang="zh-CN" dirty="0"/>
              <a:t>D:/test/a.txt</a:t>
            </a:r>
            <a:r>
              <a:rPr lang="zh-CN" altLang="en-US" dirty="0"/>
              <a:t>。找到文件所需的所有信息都包含在路径声明中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相对路径</a:t>
            </a:r>
            <a:r>
              <a:rPr lang="zh-CN" altLang="en-US" dirty="0"/>
              <a:t>，例如，</a:t>
            </a:r>
            <a:r>
              <a:rPr lang="en-US" altLang="zh-CN" dirty="0"/>
              <a:t>a.txt</a:t>
            </a:r>
            <a:r>
              <a:rPr lang="zh-CN" altLang="en-US" dirty="0"/>
              <a:t>。没有更多信息，程序将无法访问。即，相对路径，最终也必须基于绝对路径描述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pic>
        <p:nvPicPr>
          <p:cNvPr id="20" name="Picture 2" descr="Reading information into a program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298151"/>
            <a:ext cx="8208912" cy="260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Writing information from a pro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3826543"/>
            <a:ext cx="8208912" cy="2608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4"/>
          <p:cNvSpPr txBox="1"/>
          <p:nvPr/>
        </p:nvSpPr>
        <p:spPr>
          <a:xfrm>
            <a:off x="3509355" y="128874"/>
            <a:ext cx="4093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程序基于输入流</a:t>
            </a:r>
            <a:r>
              <a:rPr lang="en-US" altLang="zh-CN" sz="1600" b="1" dirty="0">
                <a:solidFill>
                  <a:srgbClr val="FF0000"/>
                </a:solidFill>
              </a:rPr>
              <a:t>(Input Stream)</a:t>
            </a:r>
            <a:r>
              <a:rPr lang="zh-CN" altLang="en-US" sz="1600" b="1" dirty="0">
                <a:solidFill>
                  <a:srgbClr val="FF0000"/>
                </a:solidFill>
              </a:rPr>
              <a:t>从源读取数据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23" name="TextBox 7"/>
          <p:cNvSpPr txBox="1"/>
          <p:nvPr/>
        </p:nvSpPr>
        <p:spPr>
          <a:xfrm>
            <a:off x="3322605" y="3329887"/>
            <a:ext cx="4454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程序基于输出流</a:t>
            </a:r>
            <a:r>
              <a:rPr lang="en-US" altLang="zh-CN" sz="1600" b="1" dirty="0">
                <a:solidFill>
                  <a:srgbClr val="FF0000"/>
                </a:solidFill>
              </a:rPr>
              <a:t>(Output Stream)</a:t>
            </a:r>
            <a:r>
              <a:rPr lang="zh-CN" altLang="en-US" sz="1600" b="1" dirty="0">
                <a:solidFill>
                  <a:srgbClr val="FF0000"/>
                </a:solidFill>
              </a:rPr>
              <a:t>将数据写入目标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File I/O(Featuring NIO.2)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 err="1">
                <a:solidFill>
                  <a:srgbClr val="FF0000"/>
                </a:solidFill>
              </a:rPr>
              <a:t>Java.io.File</a:t>
            </a:r>
            <a:r>
              <a:rPr lang="zh-CN" altLang="en-US" sz="2800" dirty="0">
                <a:solidFill>
                  <a:srgbClr val="FF0000"/>
                </a:solidFill>
              </a:rPr>
              <a:t>类，包含耦合了文件路径声明，以及文件操作方法的类</a:t>
            </a:r>
            <a:r>
              <a:rPr lang="zh-CN" altLang="en-US" sz="2800" dirty="0"/>
              <a:t>；且是同步阻塞的</a:t>
            </a:r>
            <a:r>
              <a:rPr lang="en-US" altLang="zh-CN" sz="2800" dirty="0"/>
              <a:t>(</a:t>
            </a:r>
            <a:r>
              <a:rPr lang="zh-CN" altLang="en-US" sz="2800" dirty="0"/>
              <a:t>不再学习讨论</a:t>
            </a:r>
            <a:r>
              <a:rPr lang="en-US" altLang="zh-CN" sz="2800" dirty="0"/>
              <a:t>)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altLang="zh-CN" sz="2800" dirty="0"/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altLang="zh-CN" sz="2800" dirty="0">
                <a:solidFill>
                  <a:srgbClr val="FF0000"/>
                </a:solidFill>
              </a:rPr>
              <a:t>NIO2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(java8)</a:t>
            </a:r>
            <a:r>
              <a:rPr lang="zh-CN" altLang="en-US" sz="2800" dirty="0"/>
              <a:t>，将文件路径与文件操作，分离；且支持异步非阻塞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java.nio.file.Path</a:t>
            </a:r>
            <a:r>
              <a:rPr lang="zh-CN" altLang="en-US" dirty="0">
                <a:solidFill>
                  <a:srgbClr val="FF0000"/>
                </a:solidFill>
              </a:rPr>
              <a:t>接口，系统文件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目录的路径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java.nio.file.Files</a:t>
            </a:r>
            <a:r>
              <a:rPr lang="zh-CN" altLang="en-US" dirty="0">
                <a:solidFill>
                  <a:srgbClr val="FF0000"/>
                </a:solidFill>
              </a:rPr>
              <a:t>工具类</a:t>
            </a:r>
            <a:r>
              <a:rPr lang="zh-CN" altLang="en-US" dirty="0"/>
              <a:t>，包含处理文件操作的方法，包括文件的，创建，删除，复制，移动等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Interface Path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877272"/>
          </a:xfrm>
        </p:spPr>
        <p:txBody>
          <a:bodyPr>
            <a:normAutofit/>
          </a:bodyPr>
          <a:lstStyle/>
          <a:p>
            <a:r>
              <a:rPr lang="en-US" altLang="zh-CN" dirty="0"/>
              <a:t>An object that may be used to locate a file in a file system. It will typically represent a system dependent </a:t>
            </a:r>
            <a:r>
              <a:rPr lang="en-US" altLang="zh-CN" b="1" dirty="0">
                <a:solidFill>
                  <a:srgbClr val="FF0000"/>
                </a:solidFill>
              </a:rPr>
              <a:t>file path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java.nio.file.Path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接口</a:t>
            </a:r>
            <a:r>
              <a:rPr lang="zh-CN" altLang="en-US" dirty="0"/>
              <a:t>，可以表示一个绝对的</a:t>
            </a:r>
            <a:r>
              <a:rPr lang="en-US" altLang="zh-CN" dirty="0"/>
              <a:t>/</a:t>
            </a:r>
            <a:r>
              <a:rPr lang="zh-CN" altLang="en-US" dirty="0"/>
              <a:t>相对的文件</a:t>
            </a:r>
            <a:r>
              <a:rPr lang="en-US" altLang="zh-CN" dirty="0"/>
              <a:t>/</a:t>
            </a:r>
            <a:r>
              <a:rPr lang="zh-CN" altLang="en-US" dirty="0"/>
              <a:t>目录的，</a:t>
            </a:r>
            <a:r>
              <a:rPr lang="zh-CN" altLang="en-US" dirty="0">
                <a:solidFill>
                  <a:srgbClr val="FF0000"/>
                </a:solidFill>
              </a:rPr>
              <a:t>路径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代表一个不依赖于系统的文件路径。即运行在不同操作系统下，</a:t>
            </a:r>
            <a:r>
              <a:rPr lang="en-US" altLang="zh-CN" dirty="0"/>
              <a:t>Path</a:t>
            </a:r>
            <a:r>
              <a:rPr lang="zh-CN" altLang="en-US" dirty="0"/>
              <a:t>的具体实现不同</a:t>
            </a:r>
            <a:r>
              <a:rPr lang="en-US" altLang="zh-CN" dirty="0"/>
              <a:t>(windows/</a:t>
            </a:r>
            <a:r>
              <a:rPr lang="en-US" altLang="zh-CN" dirty="0" err="1"/>
              <a:t>linux</a:t>
            </a:r>
            <a:r>
              <a:rPr lang="en-US" altLang="zh-CN" dirty="0"/>
              <a:t>)</a:t>
            </a:r>
            <a:r>
              <a:rPr lang="zh-CN" altLang="en-US" dirty="0"/>
              <a:t>，但开发者仅需</a:t>
            </a:r>
            <a:r>
              <a:rPr lang="zh-CN" altLang="en-US" dirty="0">
                <a:solidFill>
                  <a:srgbClr val="FF0000"/>
                </a:solidFill>
              </a:rPr>
              <a:t>面向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描述路径</a:t>
            </a:r>
            <a:r>
              <a:rPr lang="zh-CN" altLang="en-US" dirty="0"/>
              <a:t>，不同系统，而无需关心操作系统差异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仅用于描述路径，不包含对指定路径的操作方法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相对路径不能以“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”开始</a:t>
            </a:r>
            <a:r>
              <a:rPr lang="zh-CN" altLang="en-US" dirty="0"/>
              <a:t>。例如，</a:t>
            </a:r>
            <a:endParaRPr lang="en-US" altLang="zh-CN" dirty="0"/>
          </a:p>
          <a:p>
            <a:pPr lvl="1"/>
            <a:r>
              <a:rPr lang="en-US" altLang="zh-CN" dirty="0"/>
              <a:t>/example/a.txt</a:t>
            </a:r>
            <a:r>
              <a:rPr lang="zh-CN" altLang="en-US" dirty="0"/>
              <a:t>，描述的是绝对路径</a:t>
            </a:r>
            <a:endParaRPr lang="en-US" altLang="zh-CN" dirty="0"/>
          </a:p>
          <a:p>
            <a:pPr lvl="1"/>
            <a:r>
              <a:rPr lang="en-US" altLang="zh-CN" dirty="0"/>
              <a:t>example/a.txt</a:t>
            </a:r>
            <a:r>
              <a:rPr lang="zh-CN" altLang="en-US" dirty="0"/>
              <a:t>，是相对路径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Creating a Path</a:t>
            </a:r>
          </a:p>
          <a:p>
            <a:r>
              <a:rPr lang="en-US" altLang="zh-CN" dirty="0" err="1"/>
              <a:t>java.nio.file.Paths</a:t>
            </a:r>
            <a:r>
              <a:rPr lang="zh-CN" altLang="en-US" dirty="0"/>
              <a:t>工具类，通过转换路径字符串或</a:t>
            </a:r>
            <a:r>
              <a:rPr lang="en-US" altLang="zh-CN" dirty="0"/>
              <a:t>URI</a:t>
            </a:r>
            <a:r>
              <a:rPr lang="zh-CN" altLang="en-US" dirty="0"/>
              <a:t>来创建</a:t>
            </a:r>
            <a:r>
              <a:rPr lang="en-US" altLang="zh-CN" dirty="0"/>
              <a:t>Path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Paths</a:t>
            </a:r>
            <a:r>
              <a:rPr lang="zh-CN" altLang="en-US" dirty="0"/>
              <a:t>类自动按系统的文件路径格式处理路径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 get(String path)</a:t>
            </a:r>
          </a:p>
          <a:p>
            <a:pPr lvl="1"/>
            <a:r>
              <a:rPr lang="en-US" altLang="zh-CN" dirty="0"/>
              <a:t>Path get(Uri </a:t>
            </a:r>
            <a:r>
              <a:rPr lang="en-US" altLang="zh-CN" dirty="0" err="1"/>
              <a:t>uri</a:t>
            </a:r>
            <a:r>
              <a:rPr lang="en-US" altLang="zh-CN" dirty="0"/>
              <a:t>)</a:t>
            </a: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Path.of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(String path)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，基于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接口中的静态方法创建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对象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(Java11)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504" y="3212976"/>
            <a:ext cx="7800975" cy="10858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71" y="4869160"/>
            <a:ext cx="5400600" cy="4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71" y="4725144"/>
            <a:ext cx="5400600" cy="49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箭头连接符 6"/>
          <p:cNvCxnSpPr/>
          <p:nvPr/>
        </p:nvCxnSpPr>
        <p:spPr>
          <a:xfrm>
            <a:off x="3772407" y="3573016"/>
            <a:ext cx="1152128" cy="1401906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4707429" y="4317942"/>
            <a:ext cx="598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等效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底层，</a:t>
            </a:r>
            <a:r>
              <a:rPr lang="zh-CN" altLang="en-US" dirty="0">
                <a:solidFill>
                  <a:srgbClr val="FF0000"/>
                </a:solidFill>
              </a:rPr>
              <a:t>自动基于当前运行的文件系统操作，实现文件与系统的解耦</a:t>
            </a:r>
            <a:r>
              <a:rPr lang="zh-CN" altLang="en-US" dirty="0"/>
              <a:t>。即，相同的文件操作代码，可运行在不同系统上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原</a:t>
            </a:r>
            <a:r>
              <a:rPr lang="en-US" altLang="zh-CN" dirty="0"/>
              <a:t>IO</a:t>
            </a:r>
            <a:r>
              <a:rPr lang="zh-CN" altLang="en-US" dirty="0"/>
              <a:t>下的</a:t>
            </a:r>
            <a:r>
              <a:rPr lang="en-US" altLang="zh-CN" dirty="0"/>
              <a:t>File</a:t>
            </a:r>
            <a:r>
              <a:rPr lang="zh-CN" altLang="en-US" dirty="0"/>
              <a:t>类，无基于运行系统自动转换路径实现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628800"/>
            <a:ext cx="7938853" cy="9753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223792" y="1448675"/>
            <a:ext cx="133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1" dirty="0" err="1">
                <a:solidFill>
                  <a:srgbClr val="FF0000"/>
                </a:solidFill>
              </a:rPr>
              <a:t>Path.of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源码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766" y="2697113"/>
            <a:ext cx="3238500" cy="1828800"/>
          </a:xfrm>
          <a:prstGeom prst="rect">
            <a:avLst/>
          </a:prstGeom>
        </p:spPr>
      </p:pic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定义了许多获取文件数据信息的方法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getFileName</a:t>
            </a:r>
            <a:r>
              <a:rPr lang="en-US" altLang="zh-CN" dirty="0"/>
              <a:t>()</a:t>
            </a:r>
            <a:r>
              <a:rPr lang="zh-CN" altLang="en-US" dirty="0"/>
              <a:t>，返回</a:t>
            </a:r>
            <a:r>
              <a:rPr lang="zh-CN" altLang="en-US" dirty="0">
                <a:solidFill>
                  <a:srgbClr val="FF0000"/>
                </a:solidFill>
              </a:rPr>
              <a:t>文件名或名称元素序列的最后一个元素</a:t>
            </a:r>
            <a:r>
              <a:rPr lang="zh-CN" altLang="en-US" dirty="0"/>
              <a:t>。即，最后一个路径描述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getParent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返回父目录的路径</a:t>
            </a:r>
            <a:endParaRPr lang="en-US" altLang="zh-CN" dirty="0"/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getRoot</a:t>
            </a:r>
            <a:r>
              <a:rPr lang="en-US" altLang="zh-CN" dirty="0"/>
              <a:t>()</a:t>
            </a:r>
            <a:r>
              <a:rPr lang="zh-CN" altLang="en-US" dirty="0"/>
              <a:t>，返回路径的根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1"/>
          <p:cNvSpPr txBox="1"/>
          <p:nvPr/>
        </p:nvSpPr>
        <p:spPr>
          <a:xfrm>
            <a:off x="3503712" y="5076278"/>
            <a:ext cx="3446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Path</a:t>
            </a:r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 err="1">
                <a:solidFill>
                  <a:srgbClr val="FF0000"/>
                </a:solidFill>
              </a:rPr>
              <a:t>toString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因此可直接控制台输出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但以上方法的返回值不是</a:t>
            </a:r>
            <a:r>
              <a:rPr lang="en-US" altLang="zh-CN" sz="1600" b="1" dirty="0">
                <a:solidFill>
                  <a:srgbClr val="FF0000"/>
                </a:solidFill>
              </a:rPr>
              <a:t>string</a:t>
            </a:r>
            <a:r>
              <a:rPr lang="zh-CN" altLang="en-US" sz="1600" b="1" dirty="0">
                <a:solidFill>
                  <a:srgbClr val="FF0000"/>
                </a:solidFill>
              </a:rPr>
              <a:t>对象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10600" y="3738444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路径自动转为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默认</a:t>
            </a:r>
            <a:r>
              <a:rPr lang="en-US" altLang="zh-CN" sz="1600" b="1" dirty="0">
                <a:solidFill>
                  <a:srgbClr val="FF0000"/>
                </a:solidFill>
              </a:rPr>
              <a:t>Win</a:t>
            </a:r>
            <a:r>
              <a:rPr lang="zh-CN" altLang="en-US" sz="1600" b="1" dirty="0">
                <a:solidFill>
                  <a:srgbClr val="FF0000"/>
                </a:solidFill>
              </a:rPr>
              <a:t>系统的正斜杠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420888"/>
            <a:ext cx="5876925" cy="23812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8151976" y="1947681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不同文件系统的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具体实现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H="1" flipV="1">
            <a:off x="3143672" y="3738444"/>
            <a:ext cx="1800200" cy="13378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503712" y="3225800"/>
            <a:ext cx="3744416" cy="3857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Joining Paths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 resolve(Path other)</a:t>
            </a:r>
            <a:r>
              <a:rPr lang="zh-CN" altLang="en-US" dirty="0">
                <a:solidFill>
                  <a:srgbClr val="FF0000"/>
                </a:solidFill>
              </a:rPr>
              <a:t>方法，将路径拼接为一个新路径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Path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Path.of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(String… more)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方法，基于参数数组实现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/>
              <a:t>Path</a:t>
            </a:r>
            <a:r>
              <a:rPr lang="zh-CN" altLang="en-US" dirty="0"/>
              <a:t>支持路径比较等操作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34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02" y="3645024"/>
            <a:ext cx="2476500" cy="101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2564904"/>
            <a:ext cx="7104123" cy="31933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3"/>
          <p:cNvSpPr txBox="1"/>
          <p:nvPr/>
        </p:nvSpPr>
        <p:spPr>
          <a:xfrm>
            <a:off x="5995134" y="3429000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重写了</a:t>
            </a:r>
            <a:r>
              <a:rPr lang="en-US" altLang="zh-CN" sz="1600" b="1" dirty="0">
                <a:solidFill>
                  <a:srgbClr val="FF0000"/>
                </a:solidFill>
              </a:rPr>
              <a:t>equals()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65475" y="5550383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方法的路径拼接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无需手动添加目录的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正斜杠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439816" y="4593630"/>
            <a:ext cx="4268686" cy="99561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672"/>
            <a:ext cx="6872712" cy="1979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43672" y="3429000"/>
            <a:ext cx="45983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基于</a:t>
            </a:r>
            <a:r>
              <a:rPr lang="en-US" altLang="zh-CN" sz="1600" b="1" dirty="0">
                <a:solidFill>
                  <a:srgbClr val="FF0000"/>
                </a:solidFill>
              </a:rPr>
              <a:t>path</a:t>
            </a:r>
            <a:r>
              <a:rPr lang="zh-CN" altLang="en-US" sz="1600" b="1" dirty="0">
                <a:solidFill>
                  <a:srgbClr val="FF0000"/>
                </a:solidFill>
              </a:rPr>
              <a:t>字符串拼接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与基于</a:t>
            </a:r>
            <a:r>
              <a:rPr lang="en-US" altLang="zh-CN" sz="1600" b="1" dirty="0">
                <a:solidFill>
                  <a:srgbClr val="FF0000"/>
                </a:solidFill>
              </a:rPr>
              <a:t>resolve()</a:t>
            </a:r>
            <a:r>
              <a:rPr lang="zh-CN" altLang="en-US" sz="1600" b="1" dirty="0">
                <a:solidFill>
                  <a:srgbClr val="FF0000"/>
                </a:solidFill>
              </a:rPr>
              <a:t>方法路径拼接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是完全不同的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因此，应正确使用</a:t>
            </a:r>
            <a:r>
              <a:rPr lang="en-US" altLang="zh-CN" sz="1600" b="1" dirty="0">
                <a:solidFill>
                  <a:srgbClr val="FF0000"/>
                </a:solidFill>
              </a:rPr>
              <a:t>resolve()</a:t>
            </a:r>
            <a:r>
              <a:rPr lang="zh-CN" altLang="en-US" sz="1600" b="1" dirty="0">
                <a:solidFill>
                  <a:srgbClr val="FF0000"/>
                </a:solidFill>
              </a:rPr>
              <a:t>方法实现拼接文件路径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083179" y="2305235"/>
            <a:ext cx="2749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自动为目录</a:t>
            </a:r>
            <a:r>
              <a:rPr lang="en-US" altLang="zh-CN" sz="1600" b="1" dirty="0">
                <a:solidFill>
                  <a:srgbClr val="FF0000"/>
                </a:solidFill>
              </a:rPr>
              <a:t>+</a:t>
            </a:r>
            <a:r>
              <a:rPr lang="zh-CN" altLang="en-US" sz="1600" b="1" dirty="0">
                <a:solidFill>
                  <a:srgbClr val="FF0000"/>
                </a:solidFill>
              </a:rPr>
              <a:t>文件路径的拼接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添加斜杠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5" y="836712"/>
            <a:ext cx="2428875" cy="1400175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V="1">
            <a:off x="6872712" y="1700808"/>
            <a:ext cx="2052213" cy="2403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159896" y="2026052"/>
            <a:ext cx="3765029" cy="2308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051959" y="15542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！错误！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File Operations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980728"/>
            <a:ext cx="11233248" cy="5196235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java.nio.file.</a:t>
            </a:r>
            <a:r>
              <a:rPr lang="en-US" altLang="zh-CN" dirty="0" err="1">
                <a:solidFill>
                  <a:srgbClr val="FF0000"/>
                </a:solidFill>
              </a:rPr>
              <a:t>Files</a:t>
            </a:r>
            <a:r>
              <a:rPr lang="zh-CN" altLang="en-US" dirty="0">
                <a:solidFill>
                  <a:srgbClr val="FF0000"/>
                </a:solidFill>
              </a:rPr>
              <a:t>工具类，提供了丰富的静态方法</a:t>
            </a:r>
            <a:r>
              <a:rPr lang="zh-CN" altLang="en-US" dirty="0"/>
              <a:t>，读取</a:t>
            </a:r>
            <a:r>
              <a:rPr lang="en-US" altLang="zh-CN" dirty="0"/>
              <a:t>/</a:t>
            </a:r>
            <a:r>
              <a:rPr lang="zh-CN" altLang="en-US" dirty="0"/>
              <a:t>写入</a:t>
            </a:r>
            <a:r>
              <a:rPr lang="en-US" altLang="zh-CN" dirty="0"/>
              <a:t>/</a:t>
            </a:r>
            <a:r>
              <a:rPr lang="zh-CN" altLang="en-US" dirty="0"/>
              <a:t>操作，文件与目录</a:t>
            </a:r>
            <a:endParaRPr lang="en-US" altLang="zh-CN" dirty="0"/>
          </a:p>
          <a:p>
            <a:r>
              <a:rPr lang="en-US" altLang="zh-CN" dirty="0"/>
              <a:t>Files</a:t>
            </a:r>
            <a:r>
              <a:rPr lang="zh-CN" altLang="en-US" dirty="0"/>
              <a:t>方法基于</a:t>
            </a:r>
            <a:r>
              <a:rPr lang="en-US" altLang="zh-CN" dirty="0"/>
              <a:t>Path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Checking a File or Directory</a:t>
            </a:r>
          </a:p>
          <a:p>
            <a:r>
              <a:rPr lang="en-US" altLang="zh-CN" dirty="0"/>
              <a:t>Creating a</a:t>
            </a:r>
            <a:r>
              <a:rPr lang="zh-CN" altLang="en-US" dirty="0"/>
              <a:t> </a:t>
            </a:r>
            <a:r>
              <a:rPr lang="en-US" altLang="zh-CN" dirty="0"/>
              <a:t>File or Directory</a:t>
            </a:r>
          </a:p>
          <a:p>
            <a:r>
              <a:rPr lang="en-US" altLang="zh-CN" dirty="0"/>
              <a:t>Copying a File or Directory</a:t>
            </a:r>
          </a:p>
          <a:p>
            <a:r>
              <a:rPr lang="en-US" altLang="zh-CN" dirty="0"/>
              <a:t>Moving a File or Directory</a:t>
            </a:r>
          </a:p>
          <a:p>
            <a:r>
              <a:rPr lang="en-US" altLang="zh-CN" dirty="0"/>
              <a:t>Deleting a File or Directory</a:t>
            </a: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Checking a File or Directory</a:t>
            </a:r>
          </a:p>
          <a:p>
            <a:pPr lvl="1"/>
            <a:r>
              <a:rPr lang="en-US" altLang="zh-CN" dirty="0" err="1"/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exists(Path path)/</a:t>
            </a:r>
            <a:r>
              <a:rPr lang="en-US" altLang="zh-CN" dirty="0" err="1">
                <a:solidFill>
                  <a:srgbClr val="FF0000"/>
                </a:solidFill>
              </a:rPr>
              <a:t>notExists</a:t>
            </a:r>
            <a:r>
              <a:rPr lang="en-US" altLang="zh-CN" dirty="0">
                <a:solidFill>
                  <a:srgbClr val="FF0000"/>
                </a:solidFill>
              </a:rPr>
              <a:t>(Path path)</a:t>
            </a:r>
            <a:r>
              <a:rPr lang="zh-CN" altLang="en-US" dirty="0"/>
              <a:t>，</a:t>
            </a:r>
            <a:r>
              <a:rPr lang="en-US" altLang="zh-CN" dirty="0"/>
              <a:t>Path</a:t>
            </a:r>
            <a:r>
              <a:rPr lang="zh-CN" altLang="en-US" dirty="0"/>
              <a:t>路径是否存在</a:t>
            </a:r>
          </a:p>
          <a:p>
            <a:pPr lvl="1"/>
            <a:r>
              <a:rPr lang="en-US" altLang="zh-CN" dirty="0"/>
              <a:t>Boolean </a:t>
            </a:r>
            <a:r>
              <a:rPr lang="en-US" altLang="zh-CN" dirty="0" err="1"/>
              <a:t>isDirectory</a:t>
            </a:r>
            <a:r>
              <a:rPr lang="en-US" altLang="zh-CN" dirty="0"/>
              <a:t>(Path path)</a:t>
            </a:r>
            <a:r>
              <a:rPr lang="zh-CN" altLang="en-US" dirty="0"/>
              <a:t>，</a:t>
            </a:r>
            <a:r>
              <a:rPr lang="en-US" altLang="zh-CN" dirty="0"/>
              <a:t>path</a:t>
            </a:r>
            <a:r>
              <a:rPr lang="zh-CN" altLang="en-US" dirty="0"/>
              <a:t>是否为目录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3789040"/>
            <a:ext cx="121920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636318"/>
            <a:ext cx="8048625" cy="350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1936687"/>
            <a:ext cx="8401050" cy="466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Creating a Directory</a:t>
            </a:r>
          </a:p>
          <a:p>
            <a:pPr lvl="1"/>
            <a:r>
              <a:rPr lang="en-US" altLang="zh-CN" dirty="0"/>
              <a:t>Path </a:t>
            </a:r>
            <a:r>
              <a:rPr lang="en-US" altLang="zh-CN" dirty="0" err="1"/>
              <a:t>createDirectory</a:t>
            </a:r>
            <a:r>
              <a:rPr lang="en-US" altLang="zh-CN" dirty="0"/>
              <a:t>(Path </a:t>
            </a:r>
            <a:r>
              <a:rPr lang="en-US" altLang="zh-CN" dirty="0" err="1"/>
              <a:t>dir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。目录路径已存在则异常；目录路径为多级目录，异常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en-US" altLang="zh-CN" dirty="0" err="1">
                <a:solidFill>
                  <a:srgbClr val="FF0000"/>
                </a:solidFill>
              </a:rPr>
              <a:t>createDirectories</a:t>
            </a:r>
            <a:r>
              <a:rPr lang="en-US" altLang="zh-CN" dirty="0">
                <a:solidFill>
                  <a:srgbClr val="FF0000"/>
                </a:solidFill>
              </a:rPr>
              <a:t>(Path </a:t>
            </a:r>
            <a:r>
              <a:rPr lang="en-US" altLang="zh-CN" dirty="0" err="1">
                <a:solidFill>
                  <a:srgbClr val="FF0000"/>
                </a:solidFill>
              </a:rPr>
              <a:t>dir</a:t>
            </a:r>
            <a:r>
              <a:rPr lang="en-US" altLang="zh-CN" dirty="0">
                <a:solidFill>
                  <a:srgbClr val="FF0000"/>
                </a:solidFill>
              </a:rPr>
              <a:t>) throws </a:t>
            </a:r>
            <a:r>
              <a:rPr lang="en-US" altLang="zh-CN" dirty="0" err="1">
                <a:solidFill>
                  <a:srgbClr val="FF0000"/>
                </a:solidFill>
              </a:rPr>
              <a:t>IOException</a:t>
            </a:r>
            <a:r>
              <a:rPr lang="zh-CN" altLang="en-US" dirty="0">
                <a:solidFill>
                  <a:srgbClr val="FF0000"/>
                </a:solidFill>
              </a:rPr>
              <a:t>。自动创建多级不存在目录；目录已存在，无异常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sp>
        <p:nvSpPr>
          <p:cNvPr id="20" name="TextBox 6"/>
          <p:cNvSpPr txBox="1"/>
          <p:nvPr/>
        </p:nvSpPr>
        <p:spPr>
          <a:xfrm>
            <a:off x="3805200" y="4005064"/>
            <a:ext cx="2852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createDirectories</a:t>
            </a:r>
            <a:r>
              <a:rPr lang="en-US" altLang="zh-CN" sz="1600" b="1" dirty="0">
                <a:solidFill>
                  <a:srgbClr val="FF0000"/>
                </a:solidFill>
              </a:rPr>
              <a:t>()</a:t>
            </a:r>
            <a:r>
              <a:rPr lang="zh-CN" altLang="en-US" sz="1600" b="1" dirty="0">
                <a:solidFill>
                  <a:srgbClr val="FF0000"/>
                </a:solidFill>
              </a:rPr>
              <a:t>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创建自动创建所有不存在目录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2667000"/>
            <a:ext cx="5686425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Input Stream</a:t>
            </a:r>
            <a:r>
              <a:rPr lang="zh-CN" altLang="en-US" dirty="0">
                <a:solidFill>
                  <a:srgbClr val="FF0000"/>
                </a:solidFill>
              </a:rPr>
              <a:t>输入流</a:t>
            </a:r>
            <a:r>
              <a:rPr lang="zh-CN" altLang="en-US" dirty="0"/>
              <a:t>，用于从数据源读取数据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Output Stream</a:t>
            </a:r>
            <a:r>
              <a:rPr lang="zh-CN" altLang="en-US" dirty="0">
                <a:solidFill>
                  <a:srgbClr val="FF0000"/>
                </a:solidFill>
              </a:rPr>
              <a:t>输出流</a:t>
            </a:r>
            <a:r>
              <a:rPr lang="zh-CN" altLang="en-US" dirty="0"/>
              <a:t>，用于将数据写入输出目标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流，支持不同类型的数据</a:t>
            </a:r>
            <a:r>
              <a:rPr lang="zh-CN" altLang="en-US" dirty="0"/>
              <a:t>，简单字节</a:t>
            </a:r>
            <a:r>
              <a:rPr lang="en-US" altLang="zh-CN" dirty="0"/>
              <a:t>/</a:t>
            </a:r>
            <a:r>
              <a:rPr lang="zh-CN" altLang="en-US" dirty="0"/>
              <a:t>原始数据类型</a:t>
            </a:r>
            <a:r>
              <a:rPr lang="en-US" altLang="zh-CN" dirty="0"/>
              <a:t>/</a:t>
            </a:r>
            <a:r>
              <a:rPr lang="zh-CN" altLang="en-US" dirty="0"/>
              <a:t>本地化字符</a:t>
            </a:r>
            <a:r>
              <a:rPr lang="en-US" altLang="zh-CN" dirty="0"/>
              <a:t>/</a:t>
            </a:r>
            <a:r>
              <a:rPr lang="zh-CN" altLang="en-US" dirty="0"/>
              <a:t>对象等等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流，将不同的输入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输出，已相同的方式操作</a:t>
            </a:r>
            <a:r>
              <a:rPr lang="zh-CN" altLang="en-US" dirty="0"/>
              <a:t>；创建的不同类型的流，有不同的实现方式，不同类型的流又有各自特有的操作方式</a:t>
            </a:r>
            <a:endParaRPr lang="en-US" altLang="zh-CN" dirty="0"/>
          </a:p>
          <a:p>
            <a:r>
              <a:rPr lang="zh-CN" altLang="en-US" dirty="0"/>
              <a:t>无论内部如何工作，所有</a:t>
            </a:r>
            <a:r>
              <a:rPr lang="en-US" altLang="zh-CN" dirty="0">
                <a:solidFill>
                  <a:srgbClr val="FF0000"/>
                </a:solidFill>
              </a:rPr>
              <a:t>IO</a:t>
            </a:r>
            <a:r>
              <a:rPr lang="zh-CN" altLang="en-US" dirty="0">
                <a:solidFill>
                  <a:srgbClr val="FF0000"/>
                </a:solidFill>
              </a:rPr>
              <a:t>流呈现出的都是相同的，简单的模</a:t>
            </a:r>
            <a:r>
              <a:rPr lang="zh-CN" altLang="en-US" dirty="0"/>
              <a:t>式：程序中流入或流出的一系列数据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/>
              <a:t>IO</a:t>
            </a:r>
            <a:r>
              <a:rPr lang="zh-CN" altLang="en-US" dirty="0"/>
              <a:t>流，是数据源</a:t>
            </a:r>
            <a:r>
              <a:rPr lang="en-US" altLang="zh-CN" dirty="0"/>
              <a:t>/</a:t>
            </a:r>
            <a:r>
              <a:rPr lang="zh-CN" altLang="en-US" dirty="0"/>
              <a:t>数据目标，输入</a:t>
            </a:r>
            <a:r>
              <a:rPr lang="en-US" altLang="zh-CN" dirty="0"/>
              <a:t>/</a:t>
            </a:r>
            <a:r>
              <a:rPr lang="zh-CN" altLang="en-US" dirty="0"/>
              <a:t>输出的</a:t>
            </a:r>
            <a:r>
              <a:rPr lang="zh-CN" altLang="en-US" dirty="0">
                <a:solidFill>
                  <a:srgbClr val="FF0000"/>
                </a:solidFill>
              </a:rPr>
              <a:t>抽象表示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Creating a File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 </a:t>
            </a:r>
            <a:r>
              <a:rPr lang="en-US" altLang="zh-CN" dirty="0" err="1">
                <a:solidFill>
                  <a:srgbClr val="FF0000"/>
                </a:solidFill>
              </a:rPr>
              <a:t>createFile</a:t>
            </a:r>
            <a:r>
              <a:rPr lang="en-US" altLang="zh-CN" dirty="0">
                <a:solidFill>
                  <a:srgbClr val="FF0000"/>
                </a:solidFill>
              </a:rPr>
              <a:t>(path) 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FF0000"/>
                </a:solidFill>
              </a:rPr>
              <a:t>基于指定路径，创建文件。文件存在，异常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060848"/>
            <a:ext cx="8568952" cy="7992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3693402" y="3136612"/>
            <a:ext cx="2572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D:/test</a:t>
            </a:r>
            <a:r>
              <a:rPr lang="zh-CN" altLang="en-US" sz="1600" b="1" dirty="0">
                <a:solidFill>
                  <a:srgbClr val="FF0000"/>
                </a:solidFill>
              </a:rPr>
              <a:t>下，创建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目录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在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</a:rPr>
              <a:t>目录下，创建</a:t>
            </a:r>
            <a:r>
              <a:rPr lang="en-US" altLang="zh-CN" sz="1600" b="1" dirty="0">
                <a:solidFill>
                  <a:srgbClr val="FF0000"/>
                </a:solidFill>
              </a:rPr>
              <a:t>a.txt</a:t>
            </a:r>
            <a:r>
              <a:rPr lang="zh-CN" altLang="en-US" sz="1600" b="1" dirty="0">
                <a:solidFill>
                  <a:srgbClr val="FF0000"/>
                </a:solidFill>
              </a:rPr>
              <a:t>文件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03712" y="158907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目录可能不存在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因此，先创建目录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Copying a File or Directory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Path copy(</a:t>
            </a:r>
            <a:r>
              <a:rPr lang="en-US" altLang="zh-CN" dirty="0"/>
              <a:t>Path source, Path target, </a:t>
            </a:r>
            <a:r>
              <a:rPr lang="en-US" altLang="zh-CN" dirty="0" err="1"/>
              <a:t>CopyOption</a:t>
            </a:r>
            <a:r>
              <a:rPr lang="en-US" altLang="zh-CN" dirty="0"/>
              <a:t>... options)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，将文件复制到目标文件。</a:t>
            </a:r>
            <a:r>
              <a:rPr lang="zh-CN" altLang="en-US" dirty="0">
                <a:solidFill>
                  <a:srgbClr val="FF0000"/>
                </a:solidFill>
              </a:rPr>
              <a:t>默认，如果文件已经存在，异常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如果</a:t>
            </a:r>
            <a:r>
              <a:rPr lang="en-US" altLang="zh-CN" dirty="0">
                <a:solidFill>
                  <a:srgbClr val="FF0000"/>
                </a:solidFill>
              </a:rPr>
              <a:t>source</a:t>
            </a:r>
            <a:r>
              <a:rPr lang="zh-CN" altLang="en-US" dirty="0">
                <a:solidFill>
                  <a:srgbClr val="FF0000"/>
                </a:solidFill>
              </a:rPr>
              <a:t>为目录，不会复制里面的文件，仅相当于创建一个空目录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java.nio.file.StandardCopyOption</a:t>
            </a:r>
            <a:r>
              <a:rPr lang="zh-CN" altLang="en-US" dirty="0"/>
              <a:t>枚举，实现了</a:t>
            </a:r>
            <a:r>
              <a:rPr lang="en-US" altLang="zh-CN" dirty="0" err="1"/>
              <a:t>CopyOption</a:t>
            </a:r>
            <a:r>
              <a:rPr lang="zh-CN" altLang="en-US" dirty="0"/>
              <a:t>接口，复制选项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2333973"/>
            <a:ext cx="4130974" cy="1783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4"/>
          <p:cNvSpPr txBox="1"/>
          <p:nvPr/>
        </p:nvSpPr>
        <p:spPr>
          <a:xfrm>
            <a:off x="4943872" y="2810301"/>
            <a:ext cx="4477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将文件作为原子文件系统操作移动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多线程操作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endParaRPr lang="zh-CN" altLang="en-US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将属性复制到新文件</a:t>
            </a: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如果存在，替换现有文件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921" y="4122433"/>
            <a:ext cx="183832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7202"/>
            <a:ext cx="6816080" cy="848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9"/>
          <p:cNvSpPr txBox="1"/>
          <p:nvPr/>
        </p:nvSpPr>
        <p:spPr>
          <a:xfrm>
            <a:off x="5375920" y="479205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覆盖文件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9" name="TextBox 4"/>
          <p:cNvSpPr txBox="1"/>
          <p:nvPr/>
        </p:nvSpPr>
        <p:spPr>
          <a:xfrm>
            <a:off x="4570891" y="5525353"/>
            <a:ext cx="3006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使用</a:t>
            </a:r>
            <a:r>
              <a:rPr lang="en-US" altLang="zh-CN" sz="1600" b="1" dirty="0">
                <a:solidFill>
                  <a:srgbClr val="FF0000"/>
                </a:solidFill>
              </a:rPr>
              <a:t>copy() 2</a:t>
            </a:r>
            <a:r>
              <a:rPr lang="zh-CN" altLang="en-US" sz="1600" b="1" dirty="0">
                <a:solidFill>
                  <a:srgbClr val="FF0000"/>
                </a:solidFill>
              </a:rPr>
              <a:t>个参数的默认方法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如果目标文件已经存在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异常无法复制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Moving a File or Directory</a:t>
            </a:r>
          </a:p>
          <a:p>
            <a:pPr lvl="1"/>
            <a:r>
              <a:rPr lang="en-US" altLang="zh-CN" dirty="0"/>
              <a:t>Path </a:t>
            </a:r>
            <a:r>
              <a:rPr lang="en-US" altLang="zh-CN" dirty="0">
                <a:solidFill>
                  <a:srgbClr val="FF0000"/>
                </a:solidFill>
              </a:rPr>
              <a:t>mov</a:t>
            </a:r>
            <a:r>
              <a:rPr lang="en-US" altLang="zh-CN" dirty="0"/>
              <a:t>e(Path source, Path target, </a:t>
            </a:r>
            <a:r>
              <a:rPr lang="en-US" altLang="zh-CN" dirty="0" err="1"/>
              <a:t>CopyOption</a:t>
            </a:r>
            <a:r>
              <a:rPr lang="en-US" altLang="zh-CN" dirty="0"/>
              <a:t>... options)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，将文件移动或重命名为目标文件。</a:t>
            </a:r>
            <a:endParaRPr lang="en-US" altLang="zh-CN" dirty="0"/>
          </a:p>
          <a:p>
            <a:pPr lvl="1"/>
            <a:r>
              <a:rPr lang="zh-CN" altLang="en-US" dirty="0"/>
              <a:t>默认，如果目标文件存在，则异常，可通过</a:t>
            </a:r>
            <a:r>
              <a:rPr lang="en-US" altLang="zh-CN" dirty="0"/>
              <a:t>options</a:t>
            </a:r>
            <a:r>
              <a:rPr lang="zh-CN" altLang="en-US" dirty="0"/>
              <a:t>参数声明移动选项</a:t>
            </a:r>
            <a:endParaRPr lang="en-US" altLang="zh-CN" dirty="0"/>
          </a:p>
          <a:p>
            <a:pPr lvl="1"/>
            <a:r>
              <a:rPr lang="zh-CN" altLang="en-US" dirty="0"/>
              <a:t>如果在本目录下移动，相当于文件改名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TextBox 4"/>
          <p:cNvSpPr txBox="1"/>
          <p:nvPr/>
        </p:nvSpPr>
        <p:spPr>
          <a:xfrm>
            <a:off x="7104112" y="35545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将目录改名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与目录可以不为空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09662" y="3120459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77614" y="4227955"/>
            <a:ext cx="30299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+++++++++++++++++++++++++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6922628" y="2313711"/>
            <a:ext cx="3480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在相同目录下移动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则相当于将</a:t>
            </a:r>
            <a:r>
              <a:rPr lang="en-US" altLang="zh-CN" sz="1600" b="1" dirty="0">
                <a:solidFill>
                  <a:srgbClr val="FF0000"/>
                </a:solidFill>
              </a:rPr>
              <a:t>input.txt</a:t>
            </a:r>
            <a:r>
              <a:rPr lang="zh-CN" altLang="en-US" sz="1600" b="1" dirty="0">
                <a:solidFill>
                  <a:srgbClr val="FF0000"/>
                </a:solidFill>
              </a:rPr>
              <a:t>改名为</a:t>
            </a:r>
            <a:r>
              <a:rPr lang="en-US" altLang="zh-CN" sz="1600" b="1" dirty="0">
                <a:solidFill>
                  <a:srgbClr val="FF0000"/>
                </a:solidFill>
              </a:rPr>
              <a:t>output.txt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83" y="2218663"/>
            <a:ext cx="5153422" cy="856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338283"/>
            <a:ext cx="4972738" cy="7956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118" y="4887751"/>
            <a:ext cx="2698534" cy="13032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96" y="4666620"/>
            <a:ext cx="5481831" cy="13856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6"/>
          <p:cNvSpPr txBox="1"/>
          <p:nvPr/>
        </p:nvSpPr>
        <p:spPr>
          <a:xfrm>
            <a:off x="6958134" y="4616381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不同目录，则移动文件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/>
              <a:t>Deleting a File or Directory</a:t>
            </a:r>
          </a:p>
          <a:p>
            <a:pPr lvl="1"/>
            <a:r>
              <a:rPr lang="en-US" altLang="zh-CN" dirty="0"/>
              <a:t>void</a:t>
            </a:r>
            <a:r>
              <a:rPr lang="en-US" altLang="zh-CN" dirty="0">
                <a:solidFill>
                  <a:srgbClr val="FF0000"/>
                </a:solidFill>
              </a:rPr>
              <a:t> delet</a:t>
            </a:r>
            <a:r>
              <a:rPr lang="en-US" altLang="zh-CN" dirty="0"/>
              <a:t>e(Path path) throws </a:t>
            </a:r>
            <a:r>
              <a:rPr lang="en-US" altLang="zh-CN" dirty="0" err="1"/>
              <a:t>IOException</a:t>
            </a:r>
            <a:r>
              <a:rPr lang="zh-CN" altLang="en-US" dirty="0"/>
              <a:t>。删除指定路径；路径不存在，异常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deleteIfExists</a:t>
            </a:r>
            <a:r>
              <a:rPr lang="en-US" altLang="zh-CN" dirty="0">
                <a:solidFill>
                  <a:srgbClr val="FF0000"/>
                </a:solidFill>
              </a:rPr>
              <a:t>(Path path) throws </a:t>
            </a:r>
            <a:r>
              <a:rPr lang="en-US" altLang="zh-CN" dirty="0" err="1">
                <a:solidFill>
                  <a:srgbClr val="FF0000"/>
                </a:solidFill>
              </a:rPr>
              <a:t>IOException</a:t>
            </a:r>
            <a:r>
              <a:rPr lang="zh-CN" altLang="en-US" dirty="0">
                <a:solidFill>
                  <a:srgbClr val="FF0000"/>
                </a:solidFill>
              </a:rPr>
              <a:t>。路径不存在，不删除。返回是否删除成功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路径为目录，目录中包含文件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即不为空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种删除均异常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13" name="TextBox 1"/>
          <p:cNvSpPr txBox="1"/>
          <p:nvPr/>
        </p:nvSpPr>
        <p:spPr>
          <a:xfrm>
            <a:off x="7325275" y="4225907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需求删除目录，及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目录下的全部子目录及文件？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166" y="3661475"/>
            <a:ext cx="4465712" cy="6774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70" y="4740212"/>
            <a:ext cx="5862984" cy="7441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2420887"/>
            <a:ext cx="5184576" cy="7021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4"/>
          <p:cNvSpPr txBox="1"/>
          <p:nvPr/>
        </p:nvSpPr>
        <p:spPr>
          <a:xfrm>
            <a:off x="2227294" y="4349018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目录不为空，异常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Stream</a:t>
            </a:r>
            <a:r>
              <a:rPr lang="en-US" altLang="zh-CN" dirty="0"/>
              <a:t>&lt;Path&gt;</a:t>
            </a:r>
            <a:r>
              <a:rPr lang="en-US" altLang="zh-CN" dirty="0">
                <a:solidFill>
                  <a:srgbClr val="FF0000"/>
                </a:solidFill>
              </a:rPr>
              <a:t> walk</a:t>
            </a:r>
            <a:r>
              <a:rPr lang="en-US" altLang="zh-CN" dirty="0"/>
              <a:t>(Path start, int </a:t>
            </a:r>
            <a:r>
              <a:rPr lang="en-US" altLang="zh-CN" dirty="0" err="1"/>
              <a:t>maxDepth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r>
              <a:rPr lang="en-US" altLang="zh-CN" dirty="0"/>
              <a:t>Stream&lt;Path&gt; walk(Path start) throws </a:t>
            </a:r>
            <a:r>
              <a:rPr lang="en-US" altLang="zh-CN" dirty="0" err="1"/>
              <a:t>IOException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遍历，基于指定深度遍历</a:t>
            </a:r>
            <a:r>
              <a:rPr lang="en-US" altLang="zh-CN" dirty="0">
                <a:solidFill>
                  <a:srgbClr val="FF0000"/>
                </a:solidFill>
              </a:rPr>
              <a:t>path</a:t>
            </a:r>
            <a:r>
              <a:rPr lang="zh-CN" altLang="en-US" dirty="0">
                <a:solidFill>
                  <a:srgbClr val="FF0000"/>
                </a:solidFill>
              </a:rPr>
              <a:t>路径中的文件</a:t>
            </a:r>
            <a:endParaRPr lang="en-US" altLang="zh-CN" dirty="0"/>
          </a:p>
          <a:p>
            <a:r>
              <a:rPr lang="zh-CN" altLang="en-US" dirty="0"/>
              <a:t>避免了基于</a:t>
            </a:r>
            <a:r>
              <a:rPr lang="en-US" altLang="zh-CN" dirty="0"/>
              <a:t>IO File</a:t>
            </a:r>
            <a:r>
              <a:rPr lang="zh-CN" altLang="en-US" dirty="0"/>
              <a:t>的递归调用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sp>
        <p:nvSpPr>
          <p:cNvPr id="13" name="TextBox 4"/>
          <p:cNvSpPr txBox="1"/>
          <p:nvPr/>
        </p:nvSpPr>
        <p:spPr>
          <a:xfrm>
            <a:off x="3194279" y="5758826"/>
            <a:ext cx="3775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指定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级深度，则不会再进入内部的目录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790" y="2375386"/>
            <a:ext cx="2734419" cy="13762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950161"/>
            <a:ext cx="7890892" cy="1453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019" y="2985739"/>
            <a:ext cx="2277786" cy="3382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需求：在指定目录下，检索指定文件，全部删除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TextBox 5"/>
          <p:cNvSpPr txBox="1"/>
          <p:nvPr/>
        </p:nvSpPr>
        <p:spPr>
          <a:xfrm>
            <a:off x="3359696" y="4581128"/>
            <a:ext cx="4074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由于函数式接口没有声明抛出异常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因此</a:t>
            </a:r>
            <a:r>
              <a:rPr lang="en-US" altLang="zh-CN" sz="1600" b="1" dirty="0" err="1">
                <a:solidFill>
                  <a:srgbClr val="FF0000"/>
                </a:solidFill>
              </a:rPr>
              <a:t>Labmda</a:t>
            </a:r>
            <a:r>
              <a:rPr lang="zh-CN" altLang="en-US" sz="1600" b="1" dirty="0">
                <a:solidFill>
                  <a:srgbClr val="FF0000"/>
                </a:solidFill>
              </a:rPr>
              <a:t>表达式的结果也禁止抛出异常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所有受检异常必须在内部捕获处理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908720"/>
            <a:ext cx="6393185" cy="32461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744072" y="98072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预删除文件为相对路径描述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b="1" dirty="0">
                <a:solidFill>
                  <a:srgbClr val="FF0000"/>
                </a:solidFill>
              </a:rPr>
              <a:t>因此，需要比较文件的名称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需求：删除指定的，包含文件</a:t>
            </a:r>
            <a:r>
              <a:rPr lang="en-US" altLang="zh-CN" dirty="0"/>
              <a:t>/</a:t>
            </a:r>
            <a:r>
              <a:rPr lang="zh-CN" altLang="en-US" dirty="0"/>
              <a:t>目录的整个文件目录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8248" y="1730380"/>
            <a:ext cx="2428875" cy="2152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073155"/>
            <a:ext cx="5724525" cy="3467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4"/>
          <p:cNvSpPr txBox="1"/>
          <p:nvPr/>
        </p:nvSpPr>
        <p:spPr>
          <a:xfrm>
            <a:off x="4064675" y="893768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进入目录后逆向排序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先文件，后目录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需求：按字符串，读取指定文本文件中的内容</a:t>
            </a:r>
            <a:endParaRPr lang="en-US" altLang="zh-CN" dirty="0"/>
          </a:p>
          <a:p>
            <a:r>
              <a:rPr lang="en-US" altLang="zh-CN" dirty="0"/>
              <a:t>String </a:t>
            </a:r>
            <a:r>
              <a:rPr lang="en-US" altLang="zh-CN" dirty="0" err="1"/>
              <a:t>Files.readString</a:t>
            </a:r>
            <a:r>
              <a:rPr lang="en-US" altLang="zh-CN" dirty="0"/>
              <a:t>(path, charset) throws </a:t>
            </a:r>
            <a:r>
              <a:rPr lang="en-US" altLang="zh-CN" dirty="0" err="1"/>
              <a:t>IOException</a:t>
            </a:r>
            <a:r>
              <a:rPr lang="zh-CN" altLang="en-US" dirty="0"/>
              <a:t>，基于指定路径及字符集读取文本文件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3645024"/>
            <a:ext cx="1381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969037"/>
            <a:ext cx="9210675" cy="762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3185768"/>
            <a:ext cx="2600325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zh-CN" altLang="en-US" dirty="0"/>
              <a:t>数据文件是</a:t>
            </a:r>
            <a:r>
              <a:rPr lang="zh-CN" altLang="en-US" dirty="0">
                <a:solidFill>
                  <a:srgbClr val="FF0000"/>
                </a:solidFill>
              </a:rPr>
              <a:t>基于</a:t>
            </a:r>
            <a:r>
              <a:rPr lang="en-US" altLang="zh-CN" dirty="0">
                <a:solidFill>
                  <a:srgbClr val="FF0000"/>
                </a:solidFill>
              </a:rPr>
              <a:t>byte</a:t>
            </a:r>
            <a:r>
              <a:rPr lang="zh-CN" altLang="en-US" dirty="0">
                <a:solidFill>
                  <a:srgbClr val="FF0000"/>
                </a:solidFill>
              </a:rPr>
              <a:t>而非</a:t>
            </a:r>
            <a:r>
              <a:rPr lang="en-US" altLang="zh-CN" dirty="0">
                <a:solidFill>
                  <a:srgbClr val="FF0000"/>
                </a:solidFill>
              </a:rPr>
              <a:t>bit</a:t>
            </a:r>
            <a:r>
              <a:rPr lang="zh-CN" altLang="en-US" dirty="0"/>
              <a:t>，保存以及传输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个字节</a:t>
            </a:r>
            <a:r>
              <a:rPr lang="en-US" altLang="zh-CN" dirty="0"/>
              <a:t>(byte) == 8</a:t>
            </a:r>
            <a:r>
              <a:rPr lang="zh-CN" altLang="en-US" dirty="0"/>
              <a:t>个二进制位</a:t>
            </a:r>
            <a:r>
              <a:rPr lang="en-US" altLang="zh-CN" dirty="0"/>
              <a:t>(bit)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个二进制位</a:t>
            </a:r>
            <a:r>
              <a:rPr lang="en-US" altLang="zh-CN" dirty="0"/>
              <a:t>(bit) </a:t>
            </a:r>
            <a:r>
              <a:rPr lang="zh-CN" altLang="en-US" dirty="0"/>
              <a:t>，可以用</a:t>
            </a:r>
            <a:r>
              <a:rPr lang="en-US" altLang="zh-CN" dirty="0"/>
              <a:t> </a:t>
            </a:r>
            <a:r>
              <a:rPr lang="zh-CN" altLang="en-US" dirty="0"/>
              <a:t>十进制整数表示</a:t>
            </a:r>
            <a:endParaRPr lang="en-US" altLang="zh-CN" dirty="0"/>
          </a:p>
          <a:p>
            <a:r>
              <a:rPr lang="zh-CN" altLang="en-US" dirty="0"/>
              <a:t>即，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个字节可以用</a:t>
            </a:r>
            <a:r>
              <a:rPr lang="en-US" altLang="zh-CN" dirty="0">
                <a:solidFill>
                  <a:srgbClr val="FF0000"/>
                </a:solidFill>
              </a:rPr>
              <a:t>255</a:t>
            </a:r>
            <a:r>
              <a:rPr lang="zh-CN" altLang="en-US" dirty="0">
                <a:solidFill>
                  <a:srgbClr val="FF0000"/>
                </a:solidFill>
              </a:rPr>
              <a:t>以内的十进制整数</a:t>
            </a:r>
            <a:r>
              <a:rPr lang="zh-CN" altLang="en-US" dirty="0"/>
              <a:t>表示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个字符</a:t>
            </a:r>
            <a:r>
              <a:rPr lang="en-US" altLang="zh-CN" dirty="0"/>
              <a:t>(char)</a:t>
            </a:r>
            <a:r>
              <a:rPr lang="zh-CN" altLang="en-US" dirty="0"/>
              <a:t>，占的字节与</a:t>
            </a:r>
            <a:r>
              <a:rPr lang="zh-CN" altLang="en-US" dirty="0">
                <a:solidFill>
                  <a:srgbClr val="FF0000"/>
                </a:solidFill>
              </a:rPr>
              <a:t>编码</a:t>
            </a:r>
            <a:r>
              <a:rPr lang="zh-CN" altLang="en-US" dirty="0"/>
              <a:t>有关。英文字符占</a:t>
            </a:r>
            <a:r>
              <a:rPr lang="en-US" altLang="zh-CN" dirty="0"/>
              <a:t>1</a:t>
            </a:r>
            <a:r>
              <a:rPr lang="zh-CN" altLang="en-US" dirty="0"/>
              <a:t>个字节；中文字符，在</a:t>
            </a:r>
            <a:r>
              <a:rPr lang="en-US" altLang="zh-CN" dirty="0"/>
              <a:t>UTF8</a:t>
            </a:r>
            <a:r>
              <a:rPr lang="zh-CN" altLang="en-US" dirty="0"/>
              <a:t>中占</a:t>
            </a:r>
            <a:r>
              <a:rPr lang="en-US" altLang="zh-CN" dirty="0"/>
              <a:t>3</a:t>
            </a:r>
            <a:r>
              <a:rPr lang="zh-CN" altLang="en-US" dirty="0"/>
              <a:t>个字节，在</a:t>
            </a:r>
            <a:r>
              <a:rPr lang="en-US" altLang="zh-CN" dirty="0"/>
              <a:t>GBK</a:t>
            </a:r>
            <a:r>
              <a:rPr lang="zh-CN" altLang="en-US" dirty="0"/>
              <a:t>中占</a:t>
            </a:r>
            <a:r>
              <a:rPr lang="en-US" altLang="zh-CN" dirty="0"/>
              <a:t>2</a:t>
            </a:r>
            <a:r>
              <a:rPr lang="zh-CN" altLang="en-US" dirty="0"/>
              <a:t>个字节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069" y="3449390"/>
            <a:ext cx="792088" cy="5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3588242"/>
            <a:ext cx="2664296" cy="60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672" y="3352800"/>
            <a:ext cx="3168352" cy="122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5"/>
          <p:cNvSpPr txBox="1"/>
          <p:nvPr/>
        </p:nvSpPr>
        <p:spPr>
          <a:xfrm>
            <a:off x="2723478" y="5036895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Win7</a:t>
            </a:r>
            <a:r>
              <a:rPr lang="zh-CN" altLang="en-US" sz="1600" b="1" dirty="0">
                <a:solidFill>
                  <a:srgbClr val="FF0000"/>
                </a:solidFill>
              </a:rPr>
              <a:t>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字符集</a:t>
            </a:r>
          </a:p>
        </p:txBody>
      </p:sp>
      <p:sp>
        <p:nvSpPr>
          <p:cNvPr id="9" name="TextBox 5"/>
          <p:cNvSpPr txBox="1"/>
          <p:nvPr/>
        </p:nvSpPr>
        <p:spPr>
          <a:xfrm>
            <a:off x="2655554" y="5567660"/>
            <a:ext cx="3408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中文</a:t>
            </a:r>
            <a:r>
              <a:rPr lang="en-US" altLang="zh-CN" sz="1600" b="1" dirty="0">
                <a:solidFill>
                  <a:srgbClr val="FF0000"/>
                </a:solidFill>
              </a:rPr>
              <a:t>Win10</a:t>
            </a:r>
            <a:r>
              <a:rPr lang="zh-CN" altLang="en-US" sz="1600" b="1" dirty="0">
                <a:solidFill>
                  <a:srgbClr val="FF0000"/>
                </a:solidFill>
              </a:rPr>
              <a:t>系统默认使用</a:t>
            </a:r>
            <a:r>
              <a:rPr lang="en-US" altLang="zh-CN" sz="1600" b="1" dirty="0">
                <a:solidFill>
                  <a:srgbClr val="FF0000"/>
                </a:solidFill>
              </a:rPr>
              <a:t>UTF8</a:t>
            </a:r>
            <a:r>
              <a:rPr lang="zh-CN" altLang="en-US" sz="1600" b="1" dirty="0">
                <a:solidFill>
                  <a:srgbClr val="FF0000"/>
                </a:solidFill>
              </a:rPr>
              <a:t>字符集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uiExpand="1" build="p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472" y="383517"/>
            <a:ext cx="648072" cy="68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629" y="524464"/>
            <a:ext cx="265747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364" y="1283049"/>
            <a:ext cx="613023" cy="58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39" y="1444974"/>
            <a:ext cx="25431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597" y="2149487"/>
            <a:ext cx="536636" cy="60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28" y="2348880"/>
            <a:ext cx="25908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219" y="2940901"/>
            <a:ext cx="490861" cy="67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613" y="3102155"/>
            <a:ext cx="26384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903" y="3757365"/>
            <a:ext cx="792088" cy="584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239" y="3756880"/>
            <a:ext cx="27241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4"/>
          <p:cNvSpPr txBox="1"/>
          <p:nvPr/>
        </p:nvSpPr>
        <p:spPr>
          <a:xfrm>
            <a:off x="3985287" y="214240"/>
            <a:ext cx="21739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数字</a:t>
            </a:r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</a:rPr>
              <a:t>，由整数</a:t>
            </a:r>
            <a:r>
              <a:rPr lang="en-US" altLang="zh-CN" sz="1600" b="1" dirty="0">
                <a:solidFill>
                  <a:srgbClr val="FF0000"/>
                </a:solidFill>
              </a:rPr>
              <a:t>48</a:t>
            </a:r>
            <a:r>
              <a:rPr lang="zh-CN" altLang="en-US" sz="1600" b="1" dirty="0">
                <a:solidFill>
                  <a:srgbClr val="FF0000"/>
                </a:solidFill>
              </a:rPr>
              <a:t>表示</a:t>
            </a:r>
          </a:p>
        </p:txBody>
      </p:sp>
      <p:sp>
        <p:nvSpPr>
          <p:cNvPr id="18" name="TextBox 5"/>
          <p:cNvSpPr txBox="1"/>
          <p:nvPr/>
        </p:nvSpPr>
        <p:spPr>
          <a:xfrm>
            <a:off x="3509935" y="4376005"/>
            <a:ext cx="2845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GBK</a:t>
            </a:r>
            <a:r>
              <a:rPr lang="zh-CN" altLang="en-US" sz="1600" b="1" dirty="0">
                <a:solidFill>
                  <a:srgbClr val="FF0000"/>
                </a:solidFill>
              </a:rPr>
              <a:t>中文占用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由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</a:rPr>
              <a:t>255</a:t>
            </a:r>
            <a:r>
              <a:rPr lang="zh-CN" altLang="en-US" sz="1600" b="1" dirty="0">
                <a:solidFill>
                  <a:srgbClr val="FF0000"/>
                </a:solidFill>
              </a:rPr>
              <a:t>内的十进制整数表示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标题 425985"/>
          <p:cNvSpPr>
            <a:spLocks noGrp="1"/>
          </p:cNvSpPr>
          <p:nvPr>
            <p:ph type="title"/>
          </p:nvPr>
        </p:nvSpPr>
        <p:spPr>
          <a:xfrm>
            <a:off x="-96688" y="274638"/>
            <a:ext cx="12288688" cy="633412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pPr algn="r"/>
            <a:r>
              <a:rPr lang="en-US" altLang="zh-CN" b="1" dirty="0">
                <a:solidFill>
                  <a:schemeClr val="bg1"/>
                </a:solidFill>
              </a:rPr>
              <a:t>Optional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25987" name="文本占位符 425986"/>
          <p:cNvSpPr>
            <a:spLocks noGrp="1"/>
          </p:cNvSpPr>
          <p:nvPr>
            <p:ph idx="1"/>
          </p:nvPr>
        </p:nvSpPr>
        <p:spPr>
          <a:xfrm>
            <a:off x="479376" y="274638"/>
            <a:ext cx="11233248" cy="5902325"/>
          </a:xfrm>
        </p:spPr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</a:rPr>
              <a:t>Java.io.InputStream</a:t>
            </a:r>
            <a:r>
              <a:rPr lang="zh-CN" altLang="en-US" dirty="0">
                <a:solidFill>
                  <a:srgbClr val="FF0000"/>
                </a:solidFill>
              </a:rPr>
              <a:t>抽象类，输入流操作的超类</a:t>
            </a:r>
            <a:r>
              <a:rPr lang="zh-CN" altLang="en-US" dirty="0"/>
              <a:t>，支持子类以</a:t>
            </a:r>
            <a:r>
              <a:rPr lang="zh-CN" altLang="en-US" dirty="0">
                <a:solidFill>
                  <a:srgbClr val="FF0000"/>
                </a:solidFill>
              </a:rPr>
              <a:t>基本字节</a:t>
            </a:r>
            <a:r>
              <a:rPr lang="zh-CN" altLang="en-US" dirty="0"/>
              <a:t>的方式操作二进制数据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 read() </a:t>
            </a:r>
            <a:r>
              <a:rPr lang="en-US" altLang="zh-CN" dirty="0"/>
              <a:t>throws </a:t>
            </a:r>
            <a:r>
              <a:rPr lang="en-US" altLang="zh-CN" dirty="0" err="1"/>
              <a:t>IOException</a:t>
            </a:r>
            <a:r>
              <a:rPr lang="zh-CN" altLang="en-US" dirty="0"/>
              <a:t>，抽象方法，由具体子类实现。返回流中下一</a:t>
            </a:r>
            <a:r>
              <a:rPr lang="zh-CN" altLang="en-US" dirty="0">
                <a:solidFill>
                  <a:srgbClr val="FF0000"/>
                </a:solidFill>
              </a:rPr>
              <a:t>字节</a:t>
            </a:r>
            <a:r>
              <a:rPr lang="en-US" altLang="zh-CN" dirty="0"/>
              <a:t>(</a:t>
            </a:r>
            <a:r>
              <a:rPr lang="zh-CN" altLang="en-US" dirty="0"/>
              <a:t>必然是</a:t>
            </a:r>
            <a:r>
              <a:rPr lang="en-US" altLang="zh-CN" dirty="0"/>
              <a:t>0-255</a:t>
            </a:r>
            <a:r>
              <a:rPr lang="zh-CN" altLang="en-US" dirty="0"/>
              <a:t>之间的整数表示</a:t>
            </a:r>
            <a:r>
              <a:rPr lang="en-US" altLang="zh-CN" dirty="0"/>
              <a:t>)</a:t>
            </a:r>
            <a:r>
              <a:rPr lang="zh-CN" altLang="en-US" dirty="0"/>
              <a:t>，如果到达流末没有可读字节，返回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基本子类，</a:t>
            </a:r>
            <a:r>
              <a:rPr lang="en-US" altLang="zh-CN" dirty="0" err="1"/>
              <a:t>ByteArrayInputStream</a:t>
            </a:r>
            <a:r>
              <a:rPr lang="zh-CN" altLang="en-US" dirty="0"/>
              <a:t>，</a:t>
            </a:r>
            <a:r>
              <a:rPr lang="en-US" altLang="zh-CN" dirty="0" err="1"/>
              <a:t>FileInputStream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 err="1">
                <a:solidFill>
                  <a:srgbClr val="FF0000"/>
                </a:solidFill>
              </a:rPr>
              <a:t>Java.io.OutputStream</a:t>
            </a:r>
            <a:r>
              <a:rPr lang="zh-CN" altLang="en-US" dirty="0">
                <a:solidFill>
                  <a:srgbClr val="FF0000"/>
                </a:solidFill>
              </a:rPr>
              <a:t>抽象类</a:t>
            </a:r>
            <a:endParaRPr lang="en-US" altLang="zh-CN" dirty="0"/>
          </a:p>
          <a:p>
            <a:pPr lvl="1"/>
            <a:r>
              <a:rPr lang="en-US" altLang="zh-CN" dirty="0"/>
              <a:t>void write(</a:t>
            </a:r>
            <a:r>
              <a:rPr lang="en-US" altLang="zh-CN" dirty="0">
                <a:solidFill>
                  <a:srgbClr val="FF0000"/>
                </a:solidFill>
              </a:rPr>
              <a:t>int b</a:t>
            </a:r>
            <a:r>
              <a:rPr lang="en-US" altLang="zh-CN" dirty="0"/>
              <a:t>) throws </a:t>
            </a:r>
            <a:r>
              <a:rPr lang="en-US" altLang="zh-CN" dirty="0" err="1"/>
              <a:t>IOException</a:t>
            </a:r>
            <a:r>
              <a:rPr lang="en-US" altLang="zh-CN" dirty="0"/>
              <a:t> </a:t>
            </a:r>
            <a:r>
              <a:rPr lang="zh-CN" altLang="en-US" dirty="0"/>
              <a:t>，抽象方法。</a:t>
            </a:r>
            <a:r>
              <a:rPr lang="zh-CN" altLang="en-US" dirty="0">
                <a:solidFill>
                  <a:srgbClr val="FF0000"/>
                </a:solidFill>
              </a:rPr>
              <a:t>将十进制数按字节</a:t>
            </a:r>
            <a:r>
              <a:rPr lang="zh-CN" altLang="en-US" dirty="0"/>
              <a:t>，写入输出流</a:t>
            </a:r>
            <a:endParaRPr lang="en-US" altLang="zh-CN" dirty="0"/>
          </a:p>
          <a:p>
            <a:pPr lvl="1"/>
            <a:r>
              <a:rPr lang="zh-CN" altLang="en-US" dirty="0"/>
              <a:t>基本子类，</a:t>
            </a:r>
            <a:r>
              <a:rPr lang="en-US" altLang="zh-CN" dirty="0" err="1"/>
              <a:t>ByteArrayOutputStream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FileOutputStream</a:t>
            </a:r>
            <a:r>
              <a:rPr lang="zh-CN" altLang="en-US" dirty="0"/>
              <a:t>，等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基于单字节的基本</a:t>
            </a:r>
            <a:r>
              <a:rPr lang="en-US" altLang="zh-CN" dirty="0"/>
              <a:t>read()/write()</a:t>
            </a:r>
            <a:r>
              <a:rPr lang="zh-CN" altLang="en-US" dirty="0"/>
              <a:t>方法，</a:t>
            </a:r>
            <a:r>
              <a:rPr lang="zh-CN" altLang="en-US" dirty="0">
                <a:solidFill>
                  <a:srgbClr val="FF0000"/>
                </a:solidFill>
              </a:rPr>
              <a:t>仅用于理解</a:t>
            </a:r>
            <a:r>
              <a:rPr lang="en-US" altLang="zh-CN" dirty="0"/>
              <a:t>IO</a:t>
            </a:r>
            <a:r>
              <a:rPr lang="zh-CN" altLang="en-US" dirty="0"/>
              <a:t>流执行过程，实际开发不会使用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78055"/>
            <a:ext cx="8167173" cy="326686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4"/>
          <p:cNvSpPr txBox="1"/>
          <p:nvPr/>
        </p:nvSpPr>
        <p:spPr>
          <a:xfrm>
            <a:off x="7568028" y="1140669"/>
            <a:ext cx="27494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基于指定文件创建输入流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基于指定文件创建输出流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输入</a:t>
            </a:r>
            <a:r>
              <a:rPr lang="en-US" altLang="zh-CN" sz="1600" b="1" dirty="0">
                <a:solidFill>
                  <a:srgbClr val="FF0000"/>
                </a:solidFill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</a:rPr>
              <a:t>输出流的构造函数，均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抛出</a:t>
            </a:r>
            <a:r>
              <a:rPr lang="en-US" altLang="zh-CN" sz="1600" b="1" dirty="0" err="1">
                <a:solidFill>
                  <a:srgbClr val="FF0000"/>
                </a:solidFill>
              </a:rPr>
              <a:t>IOException</a:t>
            </a:r>
            <a:endParaRPr lang="en-US" altLang="zh-CN" sz="1600" b="1" dirty="0">
              <a:solidFill>
                <a:srgbClr val="FF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15500" y="996653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从输入流中循环读取字节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直到返回</a:t>
            </a:r>
            <a:r>
              <a:rPr lang="en-US" altLang="zh-CN" sz="1600" b="1" dirty="0">
                <a:solidFill>
                  <a:srgbClr val="FF0000"/>
                </a:solidFill>
              </a:rPr>
              <a:t>-1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53017" y="2148781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将十进制整数按字节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循环追加到输出流中保存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75540" y="30128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输入输出流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！必须关闭资源！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56" y="2652837"/>
            <a:ext cx="1483025" cy="2045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364" y="5389141"/>
            <a:ext cx="8220075" cy="10001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"/>
          <p:cNvSpPr txBox="1"/>
          <p:nvPr/>
        </p:nvSpPr>
        <p:spPr>
          <a:xfrm>
            <a:off x="3103532" y="5219864"/>
            <a:ext cx="3018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>
                <a:solidFill>
                  <a:srgbClr val="FF0000"/>
                </a:solidFill>
              </a:rPr>
              <a:t>FileInputStream</a:t>
            </a:r>
            <a:r>
              <a:rPr lang="zh-CN" altLang="en-US" sz="1600" b="1" dirty="0">
                <a:solidFill>
                  <a:srgbClr val="FF0000"/>
                </a:solidFill>
              </a:rPr>
              <a:t>类的构造函数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2" descr="Simple byte stream input and output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99" y="188754"/>
            <a:ext cx="7416824" cy="592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2"/>
          <p:cNvSpPr txBox="1"/>
          <p:nvPr/>
        </p:nvSpPr>
        <p:spPr>
          <a:xfrm>
            <a:off x="6456040" y="1524521"/>
            <a:ext cx="19639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变量</a:t>
            </a:r>
            <a:r>
              <a:rPr lang="en-US" altLang="zh-CN" sz="1600" b="1" dirty="0">
                <a:solidFill>
                  <a:srgbClr val="FF0000"/>
                </a:solidFill>
              </a:rPr>
              <a:t>byte b</a:t>
            </a:r>
            <a:r>
              <a:rPr lang="zh-CN" altLang="en-US" sz="1600" b="1" dirty="0">
                <a:solidFill>
                  <a:srgbClr val="FF0000"/>
                </a:solidFill>
              </a:rPr>
              <a:t>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读取字节不是字母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6932131" y="3130183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转为整数</a:t>
            </a:r>
          </a:p>
        </p:txBody>
      </p:sp>
      <p:sp>
        <p:nvSpPr>
          <p:cNvPr id="8" name="TextBox 4"/>
          <p:cNvSpPr txBox="1"/>
          <p:nvPr/>
        </p:nvSpPr>
        <p:spPr>
          <a:xfrm>
            <a:off x="6725343" y="437958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将整数按字节写入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rgbClr val="FF00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b="1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4426</Words>
  <Application>Microsoft Office PowerPoint</Application>
  <PresentationFormat>宽屏</PresentationFormat>
  <Paragraphs>359</Paragraphs>
  <Slides>47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8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Tahoma</vt:lpstr>
      <vt:lpstr>Times New Roman</vt:lpstr>
      <vt:lpstr>模板</vt:lpstr>
      <vt:lpstr>Bitmap Image</vt:lpstr>
      <vt:lpstr>第九章</vt:lpstr>
      <vt:lpstr>I/O Streams</vt:lpstr>
      <vt:lpstr>PowerPoint 演示文稿</vt:lpstr>
      <vt:lpstr>Optional</vt:lpstr>
      <vt:lpstr>Optional</vt:lpstr>
      <vt:lpstr>PowerPoint 演示文稿</vt:lpstr>
      <vt:lpstr>Optional</vt:lpstr>
      <vt:lpstr>PowerPoint 演示文稿</vt:lpstr>
      <vt:lpstr>PowerPoint 演示文稿</vt:lpstr>
      <vt:lpstr>Always Close Streams</vt:lpstr>
      <vt:lpstr>PowerPoint 演示文稿</vt:lpstr>
      <vt:lpstr>The try-with-resources Statement</vt:lpstr>
      <vt:lpstr>Optional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InputStream to OutputStream</vt:lpstr>
      <vt:lpstr>PowerPoint 演示文稿</vt:lpstr>
      <vt:lpstr>PowerPoint 演示文稿</vt:lpstr>
      <vt:lpstr>PowerPoint 演示文稿</vt:lpstr>
      <vt:lpstr>Character Streams</vt:lpstr>
      <vt:lpstr>PowerPoint 演示文稿</vt:lpstr>
      <vt:lpstr>What Is a Path?</vt:lpstr>
      <vt:lpstr>PowerPoint 演示文稿</vt:lpstr>
      <vt:lpstr>PowerPoint 演示文稿</vt:lpstr>
      <vt:lpstr>File I/O(Featuring NIO.2)</vt:lpstr>
      <vt:lpstr>Interface Path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File Operations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Administrator</cp:lastModifiedBy>
  <cp:revision>895</cp:revision>
  <dcterms:created xsi:type="dcterms:W3CDTF">2006-03-08T06:55:00Z</dcterms:created>
  <dcterms:modified xsi:type="dcterms:W3CDTF">2024-05-07T06:59:01Z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48F9584B08FF48249C70891FAA5B977B</vt:lpwstr>
  </property>
</Properties>
</file>