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77" r:id="rId2"/>
    <p:sldId id="257" r:id="rId3"/>
    <p:sldId id="281" r:id="rId4"/>
    <p:sldId id="278" r:id="rId5"/>
    <p:sldId id="284" r:id="rId6"/>
    <p:sldId id="283" r:id="rId7"/>
    <p:sldId id="289" r:id="rId8"/>
    <p:sldId id="290" r:id="rId9"/>
    <p:sldId id="288" r:id="rId10"/>
    <p:sldId id="291" r:id="rId11"/>
    <p:sldId id="279" r:id="rId12"/>
    <p:sldId id="285" r:id="rId13"/>
    <p:sldId id="282" r:id="rId14"/>
    <p:sldId id="280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934" autoAdjust="0"/>
  </p:normalViewPr>
  <p:slideViewPr>
    <p:cSldViewPr snapToGrid="0">
      <p:cViewPr varScale="1">
        <p:scale>
          <a:sx n="64" d="100"/>
          <a:sy n="64" d="100"/>
        </p:scale>
        <p:origin x="1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32C3DC-E1E8-489E-AE70-577A09E215AB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72C5D6-9A0C-4ACE-B996-C6775A5113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879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A0DB2DC-4C9A-4742-B13C-FB6460FD350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8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C5D6-9A0C-4ACE-B996-C6775A5113D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838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ClrTx/>
              <a:buFontTx/>
              <a:buChar char="•"/>
            </a:pPr>
            <a:r>
              <a:rPr lang="zh-CN" altLang="zh-CN" b="0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‌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自动扩容机制</a:t>
            </a:r>
            <a:r>
              <a:rPr lang="zh-CN" altLang="zh-CN" b="0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‌：当添加的内容超出当前容量时，</a:t>
            </a:r>
            <a:r>
              <a:rPr lang="zh-CN" altLang="zh-CN" sz="1000" b="0" dirty="0" smtClean="0">
                <a:solidFill>
                  <a:srgbClr val="333333"/>
                </a:solidFill>
                <a:latin typeface="Arial Unicode MS"/>
                <a:ea typeface="PingFang SC"/>
              </a:rPr>
              <a:t>StringBuilder</a:t>
            </a:r>
            <a:r>
              <a:rPr lang="zh-CN" altLang="zh-CN" b="0" dirty="0" smtClean="0">
                <a:solidFill>
                  <a:srgbClr val="333333"/>
                </a:solidFill>
                <a:ea typeface="PingFang SC"/>
              </a:rPr>
              <a:t> </a:t>
            </a:r>
            <a:r>
              <a:rPr lang="zh-CN" altLang="zh-CN" b="0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会自动扩容（通常为原容量的 ‌</a:t>
            </a:r>
            <a:r>
              <a:rPr lang="zh-CN" altLang="zh-CN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2倍 + 2</a:t>
            </a:r>
            <a:r>
              <a:rPr lang="zh-CN" altLang="zh-CN" b="0" dirty="0" smtClean="0">
                <a:solidFill>
                  <a:srgbClr val="333333"/>
                </a:solidFill>
                <a:latin typeface="Arial" panose="020B0604020202020204" pitchFamily="34" charset="0"/>
                <a:ea typeface="PingFang SC"/>
              </a:rPr>
              <a:t>‌），以确保足够空间‌。</a:t>
            </a:r>
          </a:p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C5D6-9A0C-4ACE-B996-C6775A5113D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60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C5D6-9A0C-4ACE-B996-C6775A5113D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1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72C5D6-9A0C-4ACE-B996-C6775A5113D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3191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对象 8"/>
          <p:cNvGraphicFramePr/>
          <p:nvPr userDrawn="1"/>
        </p:nvGraphicFramePr>
        <p:xfrm>
          <a:off x="0" y="636"/>
          <a:ext cx="12192000" cy="6922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r:id="rId3" imgW="7607300" imgH="4895850" progId="PBrush">
                  <p:embed/>
                </p:oleObj>
              </mc:Choice>
              <mc:Fallback>
                <p:oleObj r:id="rId3" imgW="7607300" imgH="4895850" progId="PBrush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636"/>
                        <a:ext cx="12192000" cy="692213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4315" name="矩形 394314"/>
          <p:cNvSpPr/>
          <p:nvPr userDrawn="1"/>
        </p:nvSpPr>
        <p:spPr>
          <a:xfrm flipH="1" flipV="1">
            <a:off x="317500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16" name="矩形 394315"/>
          <p:cNvSpPr/>
          <p:nvPr userDrawn="1"/>
        </p:nvSpPr>
        <p:spPr>
          <a:xfrm flipH="1" flipV="1">
            <a:off x="3304118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4" name="矩形 394323"/>
          <p:cNvSpPr/>
          <p:nvPr userDrawn="1"/>
        </p:nvSpPr>
        <p:spPr>
          <a:xfrm flipH="1" flipV="1">
            <a:off x="356870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26" name="矩形 394325"/>
          <p:cNvSpPr/>
          <p:nvPr userDrawn="1"/>
        </p:nvSpPr>
        <p:spPr>
          <a:xfrm flipH="1" flipV="1">
            <a:off x="34353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2" name="矩形 394331"/>
          <p:cNvSpPr/>
          <p:nvPr userDrawn="1"/>
        </p:nvSpPr>
        <p:spPr>
          <a:xfrm flipH="1" flipV="1">
            <a:off x="3835401" y="4438651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3" name="矩形 394332"/>
          <p:cNvSpPr/>
          <p:nvPr userDrawn="1"/>
        </p:nvSpPr>
        <p:spPr>
          <a:xfrm flipH="1">
            <a:off x="3695701" y="4508501"/>
            <a:ext cx="1189567" cy="17463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4" name="矩形 394333"/>
          <p:cNvSpPr/>
          <p:nvPr userDrawn="1"/>
        </p:nvSpPr>
        <p:spPr>
          <a:xfrm flipH="1">
            <a:off x="3562351" y="4510088"/>
            <a:ext cx="1189567" cy="17462"/>
          </a:xfrm>
          <a:prstGeom prst="rect">
            <a:avLst/>
          </a:prstGeom>
          <a:solidFill>
            <a:srgbClr val="F8F8F8"/>
          </a:solidFill>
          <a:ln w="9525">
            <a:noFill/>
          </a:ln>
        </p:spPr>
        <p:txBody>
          <a:bodyPr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5" name="矩形 394334"/>
          <p:cNvSpPr/>
          <p:nvPr userDrawn="1"/>
        </p:nvSpPr>
        <p:spPr>
          <a:xfrm flipH="1" flipV="1">
            <a:off x="2116667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6" name="矩形 394335"/>
          <p:cNvSpPr/>
          <p:nvPr userDrawn="1"/>
        </p:nvSpPr>
        <p:spPr>
          <a:xfrm flipH="1" flipV="1">
            <a:off x="2245785" y="4438651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7" name="矩形 394336"/>
          <p:cNvSpPr/>
          <p:nvPr userDrawn="1"/>
        </p:nvSpPr>
        <p:spPr>
          <a:xfrm flipH="1" flipV="1">
            <a:off x="2510367" y="4438651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8" name="矩形 394337"/>
          <p:cNvSpPr/>
          <p:nvPr userDrawn="1"/>
        </p:nvSpPr>
        <p:spPr>
          <a:xfrm flipH="1" flipV="1">
            <a:off x="2377018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39" name="矩形 394338"/>
          <p:cNvSpPr/>
          <p:nvPr userDrawn="1"/>
        </p:nvSpPr>
        <p:spPr>
          <a:xfrm flipH="1" flipV="1">
            <a:off x="26479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0" name="矩形 394339"/>
          <p:cNvSpPr/>
          <p:nvPr userDrawn="1"/>
        </p:nvSpPr>
        <p:spPr>
          <a:xfrm flipH="1" flipV="1">
            <a:off x="2777067" y="4438651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1" name="矩形 394340"/>
          <p:cNvSpPr/>
          <p:nvPr userDrawn="1"/>
        </p:nvSpPr>
        <p:spPr>
          <a:xfrm flipH="1" flipV="1">
            <a:off x="30416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2" name="矩形 394341"/>
          <p:cNvSpPr/>
          <p:nvPr userDrawn="1"/>
        </p:nvSpPr>
        <p:spPr>
          <a:xfrm flipH="1" flipV="1">
            <a:off x="2908300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3" name="矩形 394342"/>
          <p:cNvSpPr/>
          <p:nvPr userDrawn="1"/>
        </p:nvSpPr>
        <p:spPr>
          <a:xfrm flipH="1" flipV="1">
            <a:off x="1058334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4" name="矩形 394343"/>
          <p:cNvSpPr/>
          <p:nvPr userDrawn="1"/>
        </p:nvSpPr>
        <p:spPr>
          <a:xfrm flipH="1" flipV="1">
            <a:off x="11874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5" name="矩形 394344"/>
          <p:cNvSpPr/>
          <p:nvPr userDrawn="1"/>
        </p:nvSpPr>
        <p:spPr>
          <a:xfrm flipH="1" flipV="1">
            <a:off x="1452034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6" name="矩形 394345"/>
          <p:cNvSpPr/>
          <p:nvPr userDrawn="1"/>
        </p:nvSpPr>
        <p:spPr>
          <a:xfrm flipH="1" flipV="1">
            <a:off x="1318684" y="4438651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49" name="矩形 394348"/>
          <p:cNvSpPr/>
          <p:nvPr userDrawn="1"/>
        </p:nvSpPr>
        <p:spPr>
          <a:xfrm flipH="1" flipV="1">
            <a:off x="1983318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2" name="矩形 394351"/>
          <p:cNvSpPr/>
          <p:nvPr userDrawn="1"/>
        </p:nvSpPr>
        <p:spPr>
          <a:xfrm flipH="1" flipV="1">
            <a:off x="129118" y="4438651"/>
            <a:ext cx="1189567" cy="53975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5" name="矩形 394354"/>
          <p:cNvSpPr/>
          <p:nvPr userDrawn="1"/>
        </p:nvSpPr>
        <p:spPr>
          <a:xfrm flipH="1" flipV="1">
            <a:off x="531285" y="4438651"/>
            <a:ext cx="1189567" cy="53975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59" name="矩形 394358"/>
          <p:cNvSpPr/>
          <p:nvPr userDrawn="1"/>
        </p:nvSpPr>
        <p:spPr>
          <a:xfrm flipH="1" flipV="1">
            <a:off x="502920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0" name="矩形 394359"/>
          <p:cNvSpPr/>
          <p:nvPr userDrawn="1"/>
        </p:nvSpPr>
        <p:spPr>
          <a:xfrm flipH="1" flipV="1">
            <a:off x="5158318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2" name="矩形 394361"/>
          <p:cNvSpPr/>
          <p:nvPr userDrawn="1"/>
        </p:nvSpPr>
        <p:spPr>
          <a:xfrm flipH="1" flipV="1">
            <a:off x="3970867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3" name="矩形 394362"/>
          <p:cNvSpPr/>
          <p:nvPr userDrawn="1"/>
        </p:nvSpPr>
        <p:spPr>
          <a:xfrm flipH="1" flipV="1">
            <a:off x="4099985" y="4438651"/>
            <a:ext cx="1189567" cy="17463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4" name="矩形 394363"/>
          <p:cNvSpPr/>
          <p:nvPr userDrawn="1"/>
        </p:nvSpPr>
        <p:spPr>
          <a:xfrm flipH="1" flipV="1">
            <a:off x="4364567" y="4438651"/>
            <a:ext cx="1189567" cy="174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5" name="矩形 394364"/>
          <p:cNvSpPr/>
          <p:nvPr userDrawn="1"/>
        </p:nvSpPr>
        <p:spPr>
          <a:xfrm flipH="1" flipV="1">
            <a:off x="4231218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6" name="矩形 394365"/>
          <p:cNvSpPr/>
          <p:nvPr userDrawn="1"/>
        </p:nvSpPr>
        <p:spPr>
          <a:xfrm flipH="1" flipV="1">
            <a:off x="45021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67" name="矩形 394366"/>
          <p:cNvSpPr/>
          <p:nvPr userDrawn="1"/>
        </p:nvSpPr>
        <p:spPr>
          <a:xfrm flipH="1" flipV="1">
            <a:off x="4631267" y="4438651"/>
            <a:ext cx="1189567" cy="53975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0" name="矩形 394369"/>
          <p:cNvSpPr/>
          <p:nvPr userDrawn="1"/>
        </p:nvSpPr>
        <p:spPr>
          <a:xfrm flipH="1" flipV="1">
            <a:off x="2912534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1" name="矩形 394370"/>
          <p:cNvSpPr/>
          <p:nvPr userDrawn="1"/>
        </p:nvSpPr>
        <p:spPr>
          <a:xfrm flipH="1" flipV="1">
            <a:off x="304165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2" name="矩形 394371"/>
          <p:cNvSpPr/>
          <p:nvPr userDrawn="1"/>
        </p:nvSpPr>
        <p:spPr>
          <a:xfrm flipH="1" flipV="1">
            <a:off x="3306234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3" name="矩形 394372"/>
          <p:cNvSpPr/>
          <p:nvPr userDrawn="1"/>
        </p:nvSpPr>
        <p:spPr>
          <a:xfrm flipH="1" flipV="1">
            <a:off x="3172885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4" name="矩形 394373"/>
          <p:cNvSpPr/>
          <p:nvPr userDrawn="1"/>
        </p:nvSpPr>
        <p:spPr>
          <a:xfrm flipH="1" flipV="1">
            <a:off x="3443818" y="4438651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5" name="矩形 394374"/>
          <p:cNvSpPr/>
          <p:nvPr userDrawn="1"/>
        </p:nvSpPr>
        <p:spPr>
          <a:xfrm flipH="1" flipV="1">
            <a:off x="3572934" y="4438651"/>
            <a:ext cx="1189567" cy="17463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6" name="矩形 394375"/>
          <p:cNvSpPr/>
          <p:nvPr userDrawn="1"/>
        </p:nvSpPr>
        <p:spPr>
          <a:xfrm flipH="1" flipV="1">
            <a:off x="3837518" y="4420871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8" name="矩形 394377"/>
          <p:cNvSpPr/>
          <p:nvPr userDrawn="1"/>
        </p:nvSpPr>
        <p:spPr>
          <a:xfrm flipH="1" flipV="1">
            <a:off x="1854201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79" name="矩形 394378"/>
          <p:cNvSpPr/>
          <p:nvPr userDrawn="1"/>
        </p:nvSpPr>
        <p:spPr>
          <a:xfrm flipH="1" flipV="1">
            <a:off x="1983318" y="4438651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2" name="矩形 394381"/>
          <p:cNvSpPr/>
          <p:nvPr userDrawn="1"/>
        </p:nvSpPr>
        <p:spPr>
          <a:xfrm flipH="1" flipV="1">
            <a:off x="2385485" y="4438651"/>
            <a:ext cx="1189567" cy="53975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3" name="矩形 394382"/>
          <p:cNvSpPr/>
          <p:nvPr userDrawn="1"/>
        </p:nvSpPr>
        <p:spPr>
          <a:xfrm flipH="1" flipV="1">
            <a:off x="2514600" y="4438651"/>
            <a:ext cx="1189567" cy="17463"/>
          </a:xfrm>
          <a:prstGeom prst="rect">
            <a:avLst/>
          </a:prstGeom>
          <a:solidFill>
            <a:srgbClr val="A6E4F0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4385" name="矩形 394384"/>
          <p:cNvSpPr/>
          <p:nvPr userDrawn="1"/>
        </p:nvSpPr>
        <p:spPr>
          <a:xfrm flipH="1" flipV="1">
            <a:off x="2641601" y="4420871"/>
            <a:ext cx="1189567" cy="53975"/>
          </a:xfrm>
          <a:prstGeom prst="rect">
            <a:avLst/>
          </a:prstGeom>
          <a:solidFill>
            <a:srgbClr val="66CCFF"/>
          </a:solidFill>
          <a:ln w="9525">
            <a:noFill/>
          </a:ln>
        </p:spPr>
        <p:txBody>
          <a:bodyPr rot="10800000" wrap="none" anchor="ctr"/>
          <a:lstStyle/>
          <a:p>
            <a:pPr lvl="0" algn="ctr"/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495301" y="6012180"/>
            <a:ext cx="33401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5153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6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96351" y="365125"/>
            <a:ext cx="2686051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902437" cy="6159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77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62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724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07534" y="1276351"/>
            <a:ext cx="518168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0716" y="1276351"/>
            <a:ext cx="5181685" cy="5248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746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5" y="1778438"/>
            <a:ext cx="4873575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5" y="2665379"/>
            <a:ext cx="4873575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9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9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63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955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58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16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4581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095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/>
          <p:nvPr userDrawn="1"/>
        </p:nvGraphicFramePr>
        <p:xfrm>
          <a:off x="-138853" y="-635"/>
          <a:ext cx="12330853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r:id="rId14" imgW="6470650" imgH="4857750" progId="PBrush">
                  <p:embed/>
                </p:oleObj>
              </mc:Choice>
              <mc:Fallback>
                <p:oleObj r:id="rId14" imgW="6470650" imgH="4857750" progId="PBrush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-138853" y="-635"/>
                        <a:ext cx="12330853" cy="685800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3230" name="文本占位符 393229"/>
          <p:cNvSpPr>
            <a:spLocks noGrp="1"/>
          </p:cNvSpPr>
          <p:nvPr>
            <p:ph type="body" idx="1"/>
          </p:nvPr>
        </p:nvSpPr>
        <p:spPr>
          <a:xfrm>
            <a:off x="1007533" y="1276351"/>
            <a:ext cx="10574867" cy="52482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393255" name="文本框 393254"/>
          <p:cNvSpPr txBox="1"/>
          <p:nvPr userDrawn="1"/>
        </p:nvSpPr>
        <p:spPr>
          <a:xfrm>
            <a:off x="2927352" y="260350"/>
            <a:ext cx="9264649" cy="611188"/>
          </a:xfrm>
          <a:prstGeom prst="rect">
            <a:avLst/>
          </a:prstGeom>
          <a:noFill/>
          <a:ln w="9525">
            <a:noFill/>
          </a:ln>
          <a:effectLst>
            <a:outerShdw dist="107763" dir="2699999" algn="ctr" rotWithShape="0">
              <a:schemeClr val="tx1">
                <a:alpha val="50000"/>
              </a:schemeClr>
            </a:outerShdw>
          </a:effectLst>
        </p:spPr>
        <p:txBody>
          <a:bodyPr anchor="b"/>
          <a:lstStyle/>
          <a:p>
            <a:pPr lvl="0" algn="ctr">
              <a:spcBef>
                <a:spcPct val="5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5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marL="0" lvl="0" indent="0" algn="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6"/>
        </a:buBlip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7"/>
        </a:buBlip>
        <a:defRPr sz="24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Blip>
          <a:blip r:embed="rId18"/>
        </a:buBlip>
        <a:defRPr sz="2000" b="1" i="0" u="none" kern="1200" baseline="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Tx/>
        <a:buFont typeface="Wingdings" panose="05000000000000000000" pitchFamily="2" charset="2"/>
        <a:buChar char="Ø"/>
        <a:defRPr sz="18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»"/>
        <a:defRPr sz="2000" b="1" i="0" u="none" kern="1200" baseline="0">
          <a:solidFill>
            <a:schemeClr val="tx1"/>
          </a:solidFill>
          <a:latin typeface="+mn-lt"/>
          <a:ea typeface="楷体_GB2312" pitchFamily="49" charset="-122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9" name="标题 303108"/>
          <p:cNvSpPr>
            <a:spLocks noGrp="1"/>
          </p:cNvSpPr>
          <p:nvPr>
            <p:ph type="ctrTitle" idx="4294967295"/>
          </p:nvPr>
        </p:nvSpPr>
        <p:spPr>
          <a:xfrm>
            <a:off x="588676" y="3539970"/>
            <a:ext cx="2664189" cy="792163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tx1"/>
            </a:outerShdw>
          </a:effectLst>
        </p:spPr>
        <p:txBody>
          <a:bodyPr/>
          <a:lstStyle>
            <a:lvl1pPr lvl="0" algn="ctr">
              <a:buClrTx/>
              <a:buSzTx/>
              <a:buFontTx/>
              <a:defRPr sz="4000">
                <a:solidFill>
                  <a:srgbClr val="FF9900"/>
                </a:solidFill>
                <a:ea typeface="Tahoma" panose="020B0604030504040204" pitchFamily="34" charset="0"/>
              </a:defRPr>
            </a:lvl1pPr>
          </a:lstStyle>
          <a:p>
            <a:pPr lvl="0" algn="l"/>
            <a:r>
              <a:rPr lang="zh-CN" altLang="en-US" sz="4400" b="1" smtClean="0">
                <a:solidFill>
                  <a:srgbClr val="FF9933"/>
                </a:solidFill>
                <a:latin typeface="黑体" panose="02010609060101010101" pitchFamily="2" charset="-122"/>
              </a:rPr>
              <a:t>第六章</a:t>
            </a:r>
            <a:endParaRPr lang="zh-CN" altLang="en-US" sz="4400" b="1" dirty="0">
              <a:solidFill>
                <a:srgbClr val="FF9933"/>
              </a:solidFill>
              <a:latin typeface="黑体" panose="0201060906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95605" y="4653280"/>
            <a:ext cx="6842125" cy="864870"/>
          </a:xfrm>
          <a:prstGeom prst="rect">
            <a:avLst/>
          </a:prstGeom>
          <a:noFill/>
          <a:ln w="9525">
            <a:noFill/>
          </a:ln>
          <a:effectLst>
            <a:outerShdw dist="35921" dir="2699999" algn="ctr" rotWithShape="0">
              <a:schemeClr val="bg2"/>
            </a:outerShdw>
          </a:effectLst>
        </p:spPr>
        <p:txBody>
          <a:bodyPr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1pPr>
            <a:lvl2pPr marL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Arial" panose="020B0604020202020204" pitchFamily="34" charset="0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2pPr>
            <a:lvl3pPr marL="0" lvl="2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3pPr>
            <a:lvl4pPr marL="0" lvl="3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4pPr>
            <a:lvl5pPr marL="0" lvl="4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b="1" i="0" u="none" kern="1200" baseline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</a:defRPr>
            </a:lvl5pPr>
          </a:lstStyle>
          <a:p>
            <a:pPr lvl="0" algn="l">
              <a:lnSpc>
                <a:spcPct val="90000"/>
              </a:lnSpc>
            </a:pPr>
            <a:r>
              <a:rPr lang="en-US" altLang="zh-CN" smtClean="0">
                <a:solidFill>
                  <a:schemeClr val="tx1"/>
                </a:solidFill>
                <a:effectLst>
                  <a:outerShdw blurRad="38100" dist="38100" dir="2700000">
                    <a:srgbClr val="FFFFFF"/>
                  </a:outerShdw>
                </a:effectLst>
                <a:ea typeface="宋体" panose="02010600030101010101" pitchFamily="2" charset="-122"/>
              </a:rPr>
              <a:t>String</a:t>
            </a:r>
            <a:endParaRPr lang="zh-CN" altLang="en-US">
              <a:solidFill>
                <a:schemeClr val="tx1"/>
              </a:solidFill>
              <a:effectLst>
                <a:outerShdw blurRad="38100" dist="38100" dir="2700000">
                  <a:srgbClr val="FFFFFF"/>
                </a:outerShdw>
              </a:effectLst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77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zh-CN" altLang="en-US" dirty="0"/>
              <a:t>方法‌</a:t>
            </a:r>
          </a:p>
          <a:p>
            <a:pPr lvl="1"/>
            <a:r>
              <a:rPr lang="zh-CN" altLang="en-US" b="0" dirty="0" smtClean="0"/>
              <a:t>‌</a:t>
            </a:r>
            <a:r>
              <a:rPr lang="en-US" altLang="zh-CN" b="0" dirty="0" smtClean="0"/>
              <a:t>append</a:t>
            </a:r>
            <a:r>
              <a:rPr lang="en-US" altLang="zh-CN" b="0" dirty="0"/>
              <a:t>() </a:t>
            </a:r>
            <a:r>
              <a:rPr lang="zh-CN" altLang="en-US" b="0" dirty="0"/>
              <a:t>支持多种数据类型（如 </a:t>
            </a:r>
            <a:r>
              <a:rPr lang="en-US" altLang="zh-CN" b="0" dirty="0"/>
              <a:t>String</a:t>
            </a:r>
            <a:r>
              <a:rPr lang="zh-CN" altLang="en-US" b="0" dirty="0"/>
              <a:t>、</a:t>
            </a:r>
            <a:r>
              <a:rPr lang="en-US" altLang="zh-CN" b="0" dirty="0" err="1"/>
              <a:t>int</a:t>
            </a:r>
            <a:r>
              <a:rPr lang="zh-CN" altLang="en-US" b="0" dirty="0"/>
              <a:t>、</a:t>
            </a:r>
            <a:r>
              <a:rPr lang="en-US" altLang="zh-CN" b="0" dirty="0" err="1"/>
              <a:t>boolean</a:t>
            </a:r>
            <a:r>
              <a:rPr lang="zh-CN" altLang="en-US" b="0" dirty="0"/>
              <a:t>），返回对象本身，支持链式调用。</a:t>
            </a:r>
          </a:p>
          <a:p>
            <a:pPr lvl="1"/>
            <a:r>
              <a:rPr lang="en-US" altLang="zh-CN" b="0" dirty="0" smtClean="0"/>
              <a:t>‌insert(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/>
              <a:t>offset, data) </a:t>
            </a:r>
            <a:r>
              <a:rPr lang="zh-CN" altLang="en-US" b="0" dirty="0"/>
              <a:t>在指定位置插入数据。</a:t>
            </a:r>
          </a:p>
          <a:p>
            <a:pPr lvl="1"/>
            <a:r>
              <a:rPr lang="en-US" altLang="zh-CN" b="0" dirty="0" smtClean="0"/>
              <a:t>delete(</a:t>
            </a:r>
            <a:r>
              <a:rPr lang="en-US" altLang="zh-CN" b="0" dirty="0" err="1" smtClean="0"/>
              <a:t>int</a:t>
            </a:r>
            <a:r>
              <a:rPr lang="en-US" altLang="zh-CN" b="0" dirty="0" smtClean="0"/>
              <a:t> </a:t>
            </a:r>
            <a:r>
              <a:rPr lang="en-US" altLang="zh-CN" b="0" dirty="0"/>
              <a:t>start, </a:t>
            </a:r>
            <a:r>
              <a:rPr lang="en-US" altLang="zh-CN" b="0" dirty="0" err="1"/>
              <a:t>int</a:t>
            </a:r>
            <a:r>
              <a:rPr lang="en-US" altLang="zh-CN" b="0" dirty="0"/>
              <a:t> end) </a:t>
            </a:r>
            <a:r>
              <a:rPr lang="zh-CN" altLang="en-US" b="0" dirty="0"/>
              <a:t>删除区间</a:t>
            </a:r>
            <a:r>
              <a:rPr lang="zh-CN" altLang="en-US" b="0" dirty="0" smtClean="0"/>
              <a:t>字符</a:t>
            </a:r>
            <a:endParaRPr lang="zh-CN" altLang="en-US" b="0" dirty="0"/>
          </a:p>
          <a:p>
            <a:pPr lvl="1"/>
            <a:r>
              <a:rPr lang="en-US" altLang="zh-CN" b="0" dirty="0" smtClean="0"/>
              <a:t>reverse</a:t>
            </a:r>
            <a:r>
              <a:rPr lang="en-US" altLang="zh-CN" b="0" dirty="0"/>
              <a:t>() </a:t>
            </a:r>
            <a:r>
              <a:rPr lang="zh-CN" altLang="en-US" b="0" dirty="0"/>
              <a:t>反转字符序列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en-US" altLang="zh-CN" b="0" dirty="0"/>
              <a:t>capacity()</a:t>
            </a:r>
            <a:r>
              <a:rPr lang="zh-CN" altLang="en-US" b="0" dirty="0"/>
              <a:t>：返回当前容量。</a:t>
            </a:r>
          </a:p>
          <a:p>
            <a:pPr lvl="1"/>
            <a:r>
              <a:rPr lang="en-US" altLang="zh-CN" b="0" dirty="0"/>
              <a:t>length()</a:t>
            </a:r>
            <a:r>
              <a:rPr lang="zh-CN" altLang="en-US" b="0" dirty="0"/>
              <a:t>：返回实际字符数。</a:t>
            </a:r>
          </a:p>
          <a:p>
            <a:pPr marL="457200" lvl="1" indent="0">
              <a:buNone/>
            </a:pPr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995482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字符串拼接与性能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+</a:t>
            </a:r>
            <a:r>
              <a:rPr lang="zh-CN" altLang="zh-CN"/>
              <a:t>运算符‌：编译</a:t>
            </a:r>
            <a:r>
              <a:rPr lang="zh-CN" altLang="zh-CN" smtClean="0"/>
              <a:t>时优</a:t>
            </a:r>
            <a:r>
              <a:rPr lang="zh-CN" altLang="zh-CN"/>
              <a:t>化为</a:t>
            </a:r>
            <a:r>
              <a:rPr lang="en-US" altLang="zh-CN"/>
              <a:t>StringBuilder</a:t>
            </a:r>
            <a:r>
              <a:rPr lang="zh-CN" altLang="zh-CN"/>
              <a:t>，但在循环中效率低（反复创建新对象）。</a:t>
            </a:r>
          </a:p>
          <a:p>
            <a:pPr lvl="0"/>
            <a:r>
              <a:rPr lang="zh-CN" altLang="zh-CN" smtClean="0"/>
              <a:t>‌</a:t>
            </a:r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E759399-221B-4C52-9D50-5017D1B99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84" y="2084781"/>
            <a:ext cx="5295939" cy="4272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644E186-2474-484F-8615-754E0370F7C6}"/>
              </a:ext>
            </a:extLst>
          </p:cNvPr>
          <p:cNvSpPr txBox="1"/>
          <p:nvPr/>
        </p:nvSpPr>
        <p:spPr>
          <a:xfrm>
            <a:off x="6826652" y="2759223"/>
            <a:ext cx="3079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基于</a:t>
            </a:r>
            <a:r>
              <a:rPr lang="en-US" altLang="zh-CN" sz="1600" b="1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Java17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底层通过效率更高的新方法实现</a:t>
            </a:r>
            <a:endParaRPr lang="en-US" altLang="zh-CN" sz="1600" b="1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但仍慢于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StringBuilder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的拼接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600" b="1" dirty="0">
              <a:solidFill>
                <a:srgbClr val="FF0000"/>
              </a:solidFill>
              <a:latin typeface="Arial" panose="020B0604020202020204" pitchFamily="34" charset="0"/>
              <a:ea typeface="黑体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BD6162A-2D19-4AA6-B448-C1DCCF3DDE7B}"/>
              </a:ext>
            </a:extLst>
          </p:cNvPr>
          <p:cNvSpPr txBox="1"/>
          <p:nvPr/>
        </p:nvSpPr>
        <p:spPr>
          <a:xfrm>
            <a:off x="3099307" y="3246426"/>
            <a:ext cx="279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反复创建</a:t>
            </a: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StringBuilder</a:t>
            </a:r>
            <a:r>
              <a:rPr lang="zh-CN" alt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黑体"/>
              </a:rPr>
              <a:t>对象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69" y="3925702"/>
            <a:ext cx="1082572" cy="69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93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敏感数据存储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如果密码以</a:t>
            </a:r>
            <a:r>
              <a:rPr lang="en-US" altLang="zh-CN"/>
              <a:t>String</a:t>
            </a:r>
            <a:r>
              <a:rPr lang="zh-CN" altLang="en-US"/>
              <a:t>类型传递，会保存在内存中的常量池。如果内存被读取会造成密码泄露。因此，</a:t>
            </a:r>
            <a:r>
              <a:rPr lang="en-US" altLang="zh-CN"/>
              <a:t>Java</a:t>
            </a:r>
            <a:r>
              <a:rPr lang="zh-CN" altLang="en-US"/>
              <a:t>推荐密码使用</a:t>
            </a:r>
            <a:r>
              <a:rPr lang="en-US" altLang="zh-CN"/>
              <a:t>char[]</a:t>
            </a:r>
            <a:r>
              <a:rPr lang="zh-CN" altLang="en-US"/>
              <a:t>字符数组保存传递密码，数组使用后会被销毁，数组对象不会被复用，不会驻留在内</a:t>
            </a:r>
            <a:r>
              <a:rPr lang="zh-CN" altLang="en-US" smtClean="0"/>
              <a:t>存。也可以用专用类，如</a:t>
            </a:r>
            <a:r>
              <a:rPr lang="en-US" altLang="zh-CN" smtClean="0"/>
              <a:t>SecurePassword</a:t>
            </a:r>
            <a:r>
              <a:rPr lang="zh-CN" altLang="zh-CN" smtClean="0"/>
              <a:t>。</a:t>
            </a:r>
            <a:endParaRPr lang="zh-CN" altLang="en-US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3352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底层实现（进阶）‌</a:t>
            </a:r>
            <a:r>
              <a:rPr lang="zh-CN" altLang="zh-CN"/>
              <a:t/>
            </a:r>
            <a:br>
              <a:rPr lang="zh-CN" altLang="zh-CN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JDK 8</a:t>
            </a:r>
            <a:r>
              <a:rPr lang="zh-CN" altLang="zh-CN"/>
              <a:t>及之前‌：使用</a:t>
            </a:r>
            <a:r>
              <a:rPr lang="en-US" altLang="zh-CN"/>
              <a:t>final char[]</a:t>
            </a:r>
            <a:r>
              <a:rPr lang="zh-CN" altLang="zh-CN"/>
              <a:t>存储字符。</a:t>
            </a:r>
          </a:p>
          <a:p>
            <a:pPr lvl="0"/>
            <a:r>
              <a:rPr lang="zh-CN" altLang="zh-CN"/>
              <a:t>‌</a:t>
            </a:r>
            <a:r>
              <a:rPr lang="en-US" altLang="zh-CN"/>
              <a:t>JDK 9+</a:t>
            </a:r>
            <a:r>
              <a:rPr lang="zh-CN" altLang="zh-CN"/>
              <a:t>‌：改用</a:t>
            </a:r>
            <a:r>
              <a:rPr lang="en-US" altLang="zh-CN"/>
              <a:t>byte[]</a:t>
            </a:r>
            <a:r>
              <a:rPr lang="zh-CN" altLang="zh-CN"/>
              <a:t>配合编码标志，节省空间（</a:t>
            </a:r>
            <a:r>
              <a:rPr lang="en-US" altLang="zh-CN"/>
              <a:t>Latin-1</a:t>
            </a:r>
            <a:r>
              <a:rPr lang="zh-CN" altLang="zh-CN"/>
              <a:t>用</a:t>
            </a:r>
            <a:r>
              <a:rPr lang="en-US" altLang="zh-CN"/>
              <a:t>1</a:t>
            </a:r>
            <a:r>
              <a:rPr lang="zh-CN" altLang="zh-CN"/>
              <a:t>字节，</a:t>
            </a:r>
            <a:r>
              <a:rPr lang="en-US" altLang="zh-CN"/>
              <a:t>UTF-16</a:t>
            </a:r>
            <a:r>
              <a:rPr lang="zh-CN" altLang="zh-CN"/>
              <a:t>用</a:t>
            </a:r>
            <a:r>
              <a:rPr lang="en-US" altLang="zh-CN"/>
              <a:t>2</a:t>
            </a:r>
            <a:r>
              <a:rPr lang="zh-CN" altLang="zh-CN"/>
              <a:t>字节）。</a:t>
            </a:r>
          </a:p>
          <a:p>
            <a:pPr lvl="1"/>
            <a:r>
              <a:rPr lang="en-US" altLang="zh-CN" smtClean="0"/>
              <a:t>Latin-1</a:t>
            </a:r>
            <a:r>
              <a:rPr lang="zh-CN" altLang="en-US" smtClean="0"/>
              <a:t>编码是</a:t>
            </a:r>
            <a:r>
              <a:rPr lang="en-US" altLang="zh-CN" smtClean="0"/>
              <a:t>ISO-8859-1</a:t>
            </a:r>
            <a:r>
              <a:rPr lang="zh-CN" altLang="en-US" smtClean="0"/>
              <a:t>的别名，是一种单字节字符编码标准，兼容</a:t>
            </a:r>
            <a:r>
              <a:rPr lang="en-US" altLang="zh-CN" smtClean="0"/>
              <a:t>ASCII</a:t>
            </a:r>
            <a:r>
              <a:rPr lang="zh-CN" altLang="en-US" smtClean="0"/>
              <a:t>并扩展支持西欧语言字符。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38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注意事项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比较字符串‌：始终用</a:t>
            </a:r>
            <a:r>
              <a:rPr lang="en-US" altLang="zh-CN"/>
              <a:t>equals()</a:t>
            </a:r>
            <a:r>
              <a:rPr lang="zh-CN" altLang="zh-CN"/>
              <a:t>而非</a:t>
            </a:r>
            <a:r>
              <a:rPr lang="en-US" altLang="zh-CN"/>
              <a:t>==</a:t>
            </a:r>
            <a:r>
              <a:rPr lang="zh-CN" altLang="zh-CN"/>
              <a:t>（除非明确需比较引用）。</a:t>
            </a:r>
          </a:p>
          <a:p>
            <a:pPr lvl="0"/>
            <a:r>
              <a:rPr lang="zh-CN" altLang="zh-CN"/>
              <a:t>‌慎用</a:t>
            </a:r>
            <a:r>
              <a:rPr lang="en-US" altLang="zh-CN"/>
              <a:t>+</a:t>
            </a:r>
            <a:r>
              <a:rPr lang="zh-CN" altLang="zh-CN"/>
              <a:t>循环拼接‌：避免频繁创建中间对象，导致性能问题。</a:t>
            </a:r>
          </a:p>
          <a:p>
            <a:pPr lvl="0"/>
            <a:r>
              <a:rPr lang="zh-CN" altLang="zh-CN" smtClean="0"/>
              <a:t>‌敏感数据存储‌：避免用</a:t>
            </a:r>
            <a:r>
              <a:rPr lang="en-US" altLang="zh-CN" smtClean="0"/>
              <a:t>String</a:t>
            </a:r>
            <a:r>
              <a:rPr lang="zh-CN" altLang="zh-CN" smtClean="0"/>
              <a:t>存储密码等，建议用</a:t>
            </a:r>
            <a:r>
              <a:rPr lang="en-US" altLang="zh-CN" smtClean="0"/>
              <a:t>char[]</a:t>
            </a:r>
            <a:r>
              <a:rPr lang="zh-CN" altLang="zh-CN" smtClean="0"/>
              <a:t>或专用类。</a:t>
            </a:r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36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081" y="1276351"/>
            <a:ext cx="10574867" cy="5248275"/>
          </a:xfrm>
        </p:spPr>
        <p:txBody>
          <a:bodyPr/>
          <a:lstStyle/>
          <a:p>
            <a:r>
              <a:rPr lang="en-US" altLang="zh-CN"/>
              <a:t>Java</a:t>
            </a:r>
            <a:r>
              <a:rPr lang="zh-CN" altLang="zh-CN"/>
              <a:t>中的</a:t>
            </a:r>
            <a:r>
              <a:rPr lang="en-US" altLang="zh-CN"/>
              <a:t>String</a:t>
            </a:r>
            <a:r>
              <a:rPr lang="zh-CN" altLang="zh-CN"/>
              <a:t>类是一个用于表示和操作字符串的核心类，属于</a:t>
            </a:r>
            <a:r>
              <a:rPr lang="en-US" altLang="zh-CN"/>
              <a:t>java.lang</a:t>
            </a:r>
            <a:r>
              <a:rPr lang="zh-CN" altLang="zh-CN" smtClean="0"/>
              <a:t>包</a:t>
            </a:r>
            <a:endParaRPr lang="en-US" altLang="zh-CN" smtClean="0"/>
          </a:p>
          <a:p>
            <a:r>
              <a:rPr lang="en-US" altLang="zh-CN"/>
              <a:t>String</a:t>
            </a:r>
            <a:r>
              <a:rPr lang="zh-CN" altLang="zh-CN"/>
              <a:t>对</a:t>
            </a:r>
            <a:r>
              <a:rPr lang="zh-CN" altLang="zh-CN" smtClean="0"/>
              <a:t>象</a:t>
            </a:r>
            <a:r>
              <a:rPr lang="zh-CN" altLang="en-US" smtClean="0"/>
              <a:t>具有不可变性，</a:t>
            </a:r>
            <a:r>
              <a:rPr lang="zh-CN" altLang="zh-CN" smtClean="0"/>
              <a:t>一</a:t>
            </a:r>
            <a:r>
              <a:rPr lang="zh-CN" altLang="zh-CN"/>
              <a:t>旦创建，内容不可修改。所有看似修改的操作（如拼接、替换）均会生成新的</a:t>
            </a:r>
            <a:r>
              <a:rPr lang="en-US" altLang="zh-CN"/>
              <a:t>String</a:t>
            </a:r>
            <a:r>
              <a:rPr lang="zh-CN" altLang="zh-CN"/>
              <a:t>对象</a:t>
            </a:r>
            <a:r>
              <a:rPr lang="zh-CN" altLang="zh-CN" smtClean="0"/>
              <a:t>。</a:t>
            </a:r>
            <a:endParaRPr lang="en-US" altLang="zh-CN" smtClean="0"/>
          </a:p>
          <a:p>
            <a:r>
              <a:rPr lang="zh-CN" altLang="en-US"/>
              <a:t>创</a:t>
            </a:r>
            <a:r>
              <a:rPr lang="zh-CN" altLang="en-US" smtClean="0"/>
              <a:t>建方式：</a:t>
            </a:r>
            <a:endParaRPr lang="en-US" altLang="zh-CN" smtClean="0"/>
          </a:p>
          <a:p>
            <a:pPr lvl="1"/>
            <a:r>
              <a:rPr lang="zh-CN" altLang="en-US"/>
              <a:t>直</a:t>
            </a:r>
            <a:r>
              <a:rPr lang="zh-CN" altLang="en-US" smtClean="0"/>
              <a:t>接赋值：</a:t>
            </a:r>
            <a:r>
              <a:rPr lang="zh-CN" altLang="zh-CN"/>
              <a:t>直接使用双引号，如</a:t>
            </a:r>
            <a:r>
              <a:rPr lang="en-US" altLang="zh-CN"/>
              <a:t>String s = "hello</a:t>
            </a:r>
            <a:r>
              <a:rPr lang="en-US" altLang="zh-CN" smtClean="0"/>
              <a:t>";</a:t>
            </a:r>
            <a:r>
              <a:rPr lang="zh-CN" altLang="zh-CN" smtClean="0"/>
              <a:t> 会</a:t>
            </a:r>
            <a:r>
              <a:rPr lang="zh-CN" altLang="zh-CN"/>
              <a:t>优先从‌字符串常量池‌（</a:t>
            </a:r>
            <a:r>
              <a:rPr lang="en-US" altLang="zh-CN"/>
              <a:t>JVM</a:t>
            </a:r>
            <a:r>
              <a:rPr lang="zh-CN" altLang="zh-CN"/>
              <a:t>维护的存储区）复用对象。</a:t>
            </a:r>
          </a:p>
          <a:p>
            <a:pPr lvl="1"/>
            <a:r>
              <a:rPr lang="en-US" altLang="zh-CN"/>
              <a:t>new</a:t>
            </a:r>
            <a:r>
              <a:rPr lang="zh-CN" altLang="zh-CN"/>
              <a:t>关键字‌：如</a:t>
            </a:r>
            <a:r>
              <a:rPr lang="en-US" altLang="zh-CN"/>
              <a:t>String s = new String("hello");</a:t>
            </a:r>
            <a:r>
              <a:rPr lang="zh-CN" altLang="zh-CN"/>
              <a:t>，强制在堆中创建新对象，不检查常量池。</a:t>
            </a:r>
            <a:endParaRPr lang="en-US" altLang="zh-CN" smtClean="0"/>
          </a:p>
          <a:p>
            <a:endParaRPr lang="en-US" altLang="zh-CN" smtClean="0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2060" y="5112583"/>
            <a:ext cx="4907226" cy="119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07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b="1"/>
              <a:t>字符串常量池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zh-CN"/>
              <a:t>机制‌</a:t>
            </a:r>
            <a:r>
              <a:rPr lang="zh-CN" altLang="zh-CN" smtClean="0"/>
              <a:t>：</a:t>
            </a:r>
            <a:r>
              <a:rPr lang="zh-CN" altLang="en-US"/>
              <a:t>常</a:t>
            </a:r>
            <a:r>
              <a:rPr lang="zh-CN" altLang="en-US" smtClean="0"/>
              <a:t>量（</a:t>
            </a:r>
            <a:r>
              <a:rPr lang="zh-CN" altLang="zh-CN"/>
              <a:t>字面量</a:t>
            </a:r>
            <a:r>
              <a:rPr lang="zh-CN" altLang="en-US" smtClean="0"/>
              <a:t>）</a:t>
            </a:r>
            <a:r>
              <a:rPr lang="zh-CN" altLang="zh-CN" smtClean="0"/>
              <a:t>自</a:t>
            </a:r>
            <a:r>
              <a:rPr lang="zh-CN" altLang="zh-CN"/>
              <a:t>动入池，</a:t>
            </a:r>
            <a:r>
              <a:rPr lang="en-US" altLang="zh-CN"/>
              <a:t>new</a:t>
            </a:r>
            <a:r>
              <a:rPr lang="zh-CN" altLang="zh-CN"/>
              <a:t>创建的对象需调用</a:t>
            </a:r>
            <a:r>
              <a:rPr lang="en-US" altLang="zh-CN"/>
              <a:t>intern()</a:t>
            </a:r>
            <a:r>
              <a:rPr lang="zh-CN" altLang="zh-CN"/>
              <a:t>方法才能入池。</a:t>
            </a:r>
          </a:p>
          <a:p>
            <a:pPr lvl="0"/>
            <a:r>
              <a:rPr lang="zh-CN" altLang="zh-CN"/>
              <a:t>‌作用‌：减少重复字符串的内存开销，提升性能。</a:t>
            </a: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12" y="3344825"/>
            <a:ext cx="4925995" cy="18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15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常有方法</a:t>
            </a:r>
            <a:r>
              <a:rPr lang="en-US" altLang="zh-CN" smtClean="0"/>
              <a:t>1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054" y="989351"/>
            <a:ext cx="11164480" cy="4800757"/>
          </a:xfrm>
        </p:spPr>
        <p:txBody>
          <a:bodyPr/>
          <a:lstStyle/>
          <a:p>
            <a:pPr lvl="0"/>
            <a:r>
              <a:rPr lang="zh-CN" altLang="zh-CN" dirty="0"/>
              <a:t>基础操作‌：</a:t>
            </a:r>
          </a:p>
          <a:p>
            <a:pPr lvl="1"/>
            <a:r>
              <a:rPr lang="en-US" altLang="zh-CN" dirty="0"/>
              <a:t>length()</a:t>
            </a:r>
            <a:r>
              <a:rPr lang="zh-CN" altLang="zh-CN" dirty="0"/>
              <a:t>：字符串长度。</a:t>
            </a:r>
          </a:p>
          <a:p>
            <a:pPr lvl="1"/>
            <a:r>
              <a:rPr lang="en-US" altLang="zh-CN" dirty="0" err="1"/>
              <a:t>charAt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index)</a:t>
            </a:r>
            <a:r>
              <a:rPr lang="zh-CN" altLang="zh-CN" dirty="0"/>
              <a:t>：获取指定位置的字符。</a:t>
            </a:r>
          </a:p>
          <a:p>
            <a:pPr lvl="1"/>
            <a:r>
              <a:rPr lang="en-US" altLang="zh-CN" dirty="0"/>
              <a:t>substring(</a:t>
            </a:r>
            <a:r>
              <a:rPr lang="en-US" altLang="zh-CN" dirty="0" err="1"/>
              <a:t>int</a:t>
            </a:r>
            <a:r>
              <a:rPr lang="en-US" altLang="zh-CN" dirty="0"/>
              <a:t> begin, </a:t>
            </a:r>
            <a:r>
              <a:rPr lang="en-US" altLang="zh-CN" dirty="0" err="1"/>
              <a:t>int</a:t>
            </a:r>
            <a:r>
              <a:rPr lang="en-US" altLang="zh-CN" dirty="0"/>
              <a:t> end)</a:t>
            </a:r>
            <a:r>
              <a:rPr lang="zh-CN" altLang="zh-CN" dirty="0"/>
              <a:t>：截取子串。</a:t>
            </a:r>
          </a:p>
          <a:p>
            <a:pPr lvl="0"/>
            <a:r>
              <a:rPr lang="zh-CN" altLang="zh-CN" dirty="0"/>
              <a:t>‌查找与比较‌：</a:t>
            </a:r>
          </a:p>
          <a:p>
            <a:pPr lvl="1"/>
            <a:r>
              <a:rPr lang="en-US" altLang="zh-CN" dirty="0" err="1"/>
              <a:t>indexOf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zh-CN" dirty="0"/>
              <a:t>：查找子串位置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lastIndexOf</a:t>
            </a:r>
            <a:r>
              <a:rPr lang="en-US" altLang="zh-CN" dirty="0" smtClean="0"/>
              <a:t>(</a:t>
            </a:r>
            <a:r>
              <a:rPr lang="en-US" altLang="zh-CN" dirty="0"/>
              <a:t>String </a:t>
            </a:r>
            <a:r>
              <a:rPr lang="en-US" altLang="zh-CN" dirty="0" err="1"/>
              <a:t>str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：从后</a:t>
            </a:r>
            <a:r>
              <a:rPr lang="zh-CN" altLang="zh-CN" dirty="0"/>
              <a:t>查找子串位置。</a:t>
            </a:r>
          </a:p>
          <a:p>
            <a:pPr lvl="1"/>
            <a:r>
              <a:rPr lang="en-US" altLang="zh-CN" dirty="0"/>
              <a:t>equals(Object </a:t>
            </a:r>
            <a:r>
              <a:rPr lang="en-US" altLang="zh-CN" dirty="0" err="1"/>
              <a:t>obj</a:t>
            </a:r>
            <a:r>
              <a:rPr lang="en-US" altLang="zh-CN" dirty="0"/>
              <a:t>)</a:t>
            </a:r>
            <a:r>
              <a:rPr lang="zh-CN" altLang="zh-CN" dirty="0"/>
              <a:t>：内容比较（需用此方法而非</a:t>
            </a:r>
            <a:r>
              <a:rPr lang="en-US" altLang="zh-CN" dirty="0"/>
              <a:t>==</a:t>
            </a:r>
            <a:r>
              <a:rPr lang="zh-CN" altLang="zh-CN" dirty="0"/>
              <a:t>）。</a:t>
            </a:r>
          </a:p>
          <a:p>
            <a:pPr lvl="1"/>
            <a:r>
              <a:rPr lang="en-US" altLang="zh-CN" dirty="0" err="1"/>
              <a:t>compareTo</a:t>
            </a:r>
            <a:r>
              <a:rPr lang="en-US" altLang="zh-CN" dirty="0"/>
              <a:t>(String other)</a:t>
            </a:r>
            <a:r>
              <a:rPr lang="zh-CN" altLang="zh-CN" dirty="0"/>
              <a:t>：按字典顺序比较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8749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24" y="1898313"/>
            <a:ext cx="5895975" cy="437197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632532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常有方</a:t>
            </a:r>
            <a:r>
              <a:rPr lang="zh-CN" altLang="en-US" smtClean="0"/>
              <a:t>法</a:t>
            </a:r>
            <a:r>
              <a:rPr lang="en-US" altLang="zh-CN" smtClean="0"/>
              <a:t>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07533" y="1116694"/>
            <a:ext cx="10574867" cy="5248275"/>
          </a:xfrm>
        </p:spPr>
        <p:txBody>
          <a:bodyPr/>
          <a:lstStyle/>
          <a:p>
            <a:pPr lvl="0"/>
            <a:r>
              <a:rPr lang="zh-CN" altLang="zh-CN" dirty="0"/>
              <a:t>修改操作‌（返回新字符串）：</a:t>
            </a:r>
          </a:p>
          <a:p>
            <a:pPr lvl="1"/>
            <a:r>
              <a:rPr lang="en-US" altLang="zh-CN" dirty="0" err="1"/>
              <a:t>concat</a:t>
            </a:r>
            <a:r>
              <a:rPr lang="en-US" altLang="zh-CN" dirty="0"/>
              <a:t>(String </a:t>
            </a:r>
            <a:r>
              <a:rPr lang="en-US" altLang="zh-CN" dirty="0" err="1"/>
              <a:t>str</a:t>
            </a:r>
            <a:r>
              <a:rPr lang="en-US" altLang="zh-CN" dirty="0"/>
              <a:t>)</a:t>
            </a:r>
            <a:r>
              <a:rPr lang="zh-CN" altLang="zh-CN" dirty="0"/>
              <a:t>：拼接。</a:t>
            </a:r>
          </a:p>
          <a:p>
            <a:pPr lvl="1"/>
            <a:r>
              <a:rPr lang="en-US" altLang="zh-CN" dirty="0"/>
              <a:t>replace(char old, char new)</a:t>
            </a:r>
            <a:r>
              <a:rPr lang="zh-CN" altLang="zh-CN" dirty="0"/>
              <a:t>：替换字符。</a:t>
            </a:r>
          </a:p>
          <a:p>
            <a:pPr lvl="1"/>
            <a:r>
              <a:rPr lang="en-US" altLang="zh-CN" dirty="0" err="1"/>
              <a:t>toUpperCase</a:t>
            </a:r>
            <a:r>
              <a:rPr lang="en-US" altLang="zh-CN" dirty="0"/>
              <a:t>()/</a:t>
            </a:r>
            <a:r>
              <a:rPr lang="en-US" altLang="zh-CN" dirty="0" err="1"/>
              <a:t>toLowerCase</a:t>
            </a:r>
            <a:r>
              <a:rPr lang="en-US" altLang="zh-CN" dirty="0"/>
              <a:t>()</a:t>
            </a:r>
            <a:r>
              <a:rPr lang="zh-CN" altLang="zh-CN" dirty="0"/>
              <a:t>：大小写转换。</a:t>
            </a:r>
          </a:p>
          <a:p>
            <a:pPr lvl="1"/>
            <a:r>
              <a:rPr lang="en-US" altLang="zh-CN" dirty="0"/>
              <a:t>trim()</a:t>
            </a:r>
            <a:r>
              <a:rPr lang="zh-CN" altLang="zh-CN" dirty="0"/>
              <a:t>：去除首尾空格。</a:t>
            </a:r>
          </a:p>
          <a:p>
            <a:r>
              <a:rPr lang="zh-CN" altLang="en-US" dirty="0" smtClean="0"/>
              <a:t>字符串和基本数据类型的转换：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</a:t>
            </a:r>
            <a:r>
              <a:rPr lang="zh-CN" altLang="en-US" dirty="0"/>
              <a:t>本数据对应的包装类，提供</a:t>
            </a:r>
            <a:r>
              <a:rPr lang="en-US" altLang="zh-CN" dirty="0" err="1"/>
              <a:t>parseXxx</a:t>
            </a:r>
            <a:r>
              <a:rPr lang="en-US" altLang="zh-CN" dirty="0" smtClean="0"/>
              <a:t>()</a:t>
            </a:r>
            <a:r>
              <a:rPr lang="zh-CN" altLang="en-US" dirty="0" smtClean="0"/>
              <a:t>静态方法</a:t>
            </a:r>
            <a:r>
              <a:rPr lang="zh-CN" altLang="en-US" dirty="0"/>
              <a:t>将</a:t>
            </a:r>
            <a:r>
              <a:rPr lang="en-US" altLang="zh-CN" dirty="0"/>
              <a:t>String</a:t>
            </a:r>
            <a:r>
              <a:rPr lang="zh-CN" altLang="en-US" dirty="0"/>
              <a:t>转为相应基本类型</a:t>
            </a:r>
            <a:endParaRPr lang="en-US" altLang="zh-CN" dirty="0"/>
          </a:p>
          <a:p>
            <a:pPr lvl="1"/>
            <a:r>
              <a:rPr lang="zh-CN" altLang="en-US" dirty="0"/>
              <a:t>用空字符串连</a:t>
            </a:r>
            <a:r>
              <a:rPr lang="zh-CN" altLang="en-US" dirty="0" smtClean="0"/>
              <a:t>接把基本数据类型转换为</a:t>
            </a:r>
            <a:r>
              <a:rPr lang="en-US" altLang="zh-CN" dirty="0" smtClean="0"/>
              <a:t>String</a:t>
            </a:r>
            <a:endParaRPr lang="en-US" altLang="zh-CN" dirty="0"/>
          </a:p>
          <a:p>
            <a:pPr lvl="1"/>
            <a:r>
              <a:rPr lang="zh-CN" altLang="en-US" dirty="0"/>
              <a:t>包装类提供</a:t>
            </a:r>
            <a:r>
              <a:rPr lang="en-US" altLang="zh-CN" dirty="0" err="1"/>
              <a:t>toString</a:t>
            </a:r>
            <a:r>
              <a:rPr lang="en-US" altLang="zh-CN" dirty="0"/>
              <a:t>()</a:t>
            </a:r>
            <a:r>
              <a:rPr lang="zh-CN" altLang="en-US" dirty="0"/>
              <a:t>静态方</a:t>
            </a:r>
            <a:r>
              <a:rPr lang="zh-CN" altLang="en-US" dirty="0" smtClean="0"/>
              <a:t>法</a:t>
            </a:r>
            <a:r>
              <a:rPr lang="zh-CN" altLang="en-US" dirty="0"/>
              <a:t>把基本数据类型转换为</a:t>
            </a:r>
            <a:r>
              <a:rPr lang="en-US" altLang="zh-CN" dirty="0"/>
              <a:t>String</a:t>
            </a:r>
          </a:p>
          <a:p>
            <a:pPr lvl="1"/>
            <a:r>
              <a:rPr lang="en-US" altLang="zh-CN" dirty="0" smtClean="0"/>
              <a:t>String</a:t>
            </a:r>
            <a:r>
              <a:rPr lang="zh-CN" altLang="en-US" dirty="0" smtClean="0"/>
              <a:t>类提供</a:t>
            </a:r>
            <a:r>
              <a:rPr lang="en-US" altLang="zh-CN" dirty="0" err="1"/>
              <a:t>valueOf</a:t>
            </a:r>
            <a:r>
              <a:rPr lang="en-US" altLang="zh-CN" dirty="0"/>
              <a:t>()</a:t>
            </a:r>
            <a:r>
              <a:rPr lang="zh-CN" altLang="en-US" dirty="0"/>
              <a:t>静态方</a:t>
            </a:r>
            <a:r>
              <a:rPr lang="zh-CN" altLang="en-US" dirty="0" smtClean="0"/>
              <a:t>法</a:t>
            </a:r>
            <a:r>
              <a:rPr lang="zh-CN" altLang="en-US" dirty="0"/>
              <a:t>把基本数据类型转换为</a:t>
            </a:r>
            <a:r>
              <a:rPr lang="en-US" altLang="zh-CN" dirty="0"/>
              <a:t>String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51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21368"/>
            <a:ext cx="11153614" cy="5248275"/>
          </a:xfrm>
        </p:spPr>
        <p:txBody>
          <a:bodyPr/>
          <a:lstStyle/>
          <a:p>
            <a:r>
              <a:rPr lang="en-US" altLang="zh-CN" dirty="0" err="1"/>
              <a:t>StringBuilder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zh-CN" altLang="en-US" dirty="0" smtClean="0"/>
              <a:t>用于</a:t>
            </a:r>
            <a:r>
              <a:rPr lang="zh-CN" altLang="en-US" dirty="0"/>
              <a:t>高效处理</a:t>
            </a:r>
            <a:r>
              <a:rPr lang="zh-CN" altLang="en-US" dirty="0">
                <a:solidFill>
                  <a:srgbClr val="FF0000"/>
                </a:solidFill>
              </a:rPr>
              <a:t>字符串可变操作</a:t>
            </a:r>
            <a:r>
              <a:rPr lang="zh-CN" altLang="en-US" dirty="0"/>
              <a:t>的类，特别适用于</a:t>
            </a:r>
            <a:r>
              <a:rPr lang="zh-CN" altLang="en-US" dirty="0">
                <a:solidFill>
                  <a:srgbClr val="FF0000"/>
                </a:solidFill>
              </a:rPr>
              <a:t>单线程环境</a:t>
            </a:r>
            <a:r>
              <a:rPr lang="zh-CN" altLang="en-US" dirty="0"/>
              <a:t>下</a:t>
            </a:r>
            <a:r>
              <a:rPr lang="zh-CN" altLang="en-US" dirty="0">
                <a:solidFill>
                  <a:srgbClr val="FF0000"/>
                </a:solidFill>
              </a:rPr>
              <a:t>频繁修改字符串</a:t>
            </a:r>
            <a:r>
              <a:rPr lang="zh-CN" altLang="en-US" dirty="0"/>
              <a:t>的场景。</a:t>
            </a:r>
            <a:r>
              <a:rPr lang="en-US" altLang="zh-CN" dirty="0" err="1" smtClean="0"/>
              <a:t>StringBuilder</a:t>
            </a:r>
            <a:r>
              <a:rPr lang="zh-CN" altLang="en-US" dirty="0"/>
              <a:t>对象被视为包含一系列可变长度数组的字符，长度和内容可以通过方法调用</a:t>
            </a:r>
            <a:r>
              <a:rPr lang="zh-CN" altLang="en-US" dirty="0" smtClean="0"/>
              <a:t>改变。</a:t>
            </a:r>
            <a:endParaRPr lang="en-US" altLang="zh-CN" dirty="0" smtClean="0"/>
          </a:p>
          <a:p>
            <a:r>
              <a:rPr lang="zh-CN" altLang="en-US" dirty="0" smtClean="0"/>
              <a:t>构造方法：</a:t>
            </a:r>
            <a:endParaRPr lang="en-US" altLang="zh-CN" dirty="0"/>
          </a:p>
          <a:p>
            <a:pPr lvl="1"/>
            <a:r>
              <a:rPr lang="en-US" altLang="zh-CN" b="0" dirty="0" err="1"/>
              <a:t>StringBuilder</a:t>
            </a:r>
            <a:r>
              <a:rPr lang="en-US" altLang="zh-CN" b="0" dirty="0"/>
              <a:t>()：</a:t>
            </a:r>
            <a:r>
              <a:rPr lang="zh-CN" altLang="en-US" b="0" dirty="0"/>
              <a:t>创建一个空对象，‌</a:t>
            </a:r>
            <a:r>
              <a:rPr lang="zh-CN" altLang="en-US" dirty="0"/>
              <a:t>默认容量为 </a:t>
            </a:r>
            <a:r>
              <a:rPr lang="en-US" altLang="zh-CN" dirty="0"/>
              <a:t>16 </a:t>
            </a:r>
            <a:r>
              <a:rPr lang="zh-CN" altLang="en-US" dirty="0"/>
              <a:t>字符</a:t>
            </a:r>
            <a:r>
              <a:rPr lang="zh-CN" altLang="en-US" b="0" dirty="0"/>
              <a:t>‌。</a:t>
            </a:r>
            <a:endParaRPr lang="en-US" altLang="zh-CN" b="0" dirty="0"/>
          </a:p>
          <a:p>
            <a:pPr lvl="1"/>
            <a:r>
              <a:rPr lang="en-US" altLang="zh-CN" b="0" dirty="0" err="1"/>
              <a:t>StringBuilder</a:t>
            </a:r>
            <a:r>
              <a:rPr lang="en-US" altLang="zh-CN" b="0" dirty="0"/>
              <a:t>(</a:t>
            </a:r>
            <a:r>
              <a:rPr lang="en-US" altLang="zh-CN" b="0" dirty="0" err="1"/>
              <a:t>int</a:t>
            </a:r>
            <a:r>
              <a:rPr lang="en-US" altLang="zh-CN" b="0" dirty="0"/>
              <a:t> capacity)：</a:t>
            </a:r>
            <a:r>
              <a:rPr lang="zh-CN" altLang="en-US" b="0" dirty="0"/>
              <a:t>创建一个空对象，并‌</a:t>
            </a:r>
            <a:r>
              <a:rPr lang="zh-CN" altLang="en-US" dirty="0"/>
              <a:t>指定初始容量</a:t>
            </a:r>
            <a:r>
              <a:rPr lang="zh-CN" altLang="en-US" b="0" dirty="0"/>
              <a:t>‌（减少后续扩容次数）。</a:t>
            </a:r>
            <a:endParaRPr lang="en-US" altLang="zh-CN" b="0" dirty="0"/>
          </a:p>
          <a:p>
            <a:pPr lvl="1"/>
            <a:r>
              <a:rPr lang="en-US" altLang="zh-CN" b="0" dirty="0" err="1"/>
              <a:t>StringBuilder</a:t>
            </a:r>
            <a:r>
              <a:rPr lang="en-US" altLang="zh-CN" b="0" dirty="0"/>
              <a:t>(String </a:t>
            </a:r>
            <a:r>
              <a:rPr lang="en-US" altLang="zh-CN" b="0" dirty="0" err="1"/>
              <a:t>str</a:t>
            </a:r>
            <a:r>
              <a:rPr lang="en-US" altLang="zh-CN" b="0" dirty="0"/>
              <a:t>)：</a:t>
            </a:r>
            <a:r>
              <a:rPr lang="zh-CN" altLang="en-US" b="0" dirty="0"/>
              <a:t>创建一个对象，‌</a:t>
            </a:r>
            <a:r>
              <a:rPr lang="zh-CN" altLang="en-US" dirty="0"/>
              <a:t>初始内容为指定字符串</a:t>
            </a:r>
            <a:r>
              <a:rPr lang="zh-CN" altLang="en-US" b="0" dirty="0"/>
              <a:t>‌，容量为 </a:t>
            </a:r>
            <a:r>
              <a:rPr lang="en-US" altLang="zh-CN" dirty="0" err="1"/>
              <a:t>str</a:t>
            </a:r>
            <a:r>
              <a:rPr lang="zh-CN" altLang="en-US" dirty="0"/>
              <a:t>长度 </a:t>
            </a:r>
            <a:r>
              <a:rPr lang="en-US" altLang="zh-CN" dirty="0"/>
              <a:t>+ 16</a:t>
            </a:r>
            <a:r>
              <a:rPr lang="zh-CN" altLang="en-US" b="0" dirty="0"/>
              <a:t>。</a:t>
            </a:r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695" y="4713962"/>
            <a:ext cx="4432115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3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StringBuilder</a:t>
            </a:r>
            <a:r>
              <a:rPr lang="zh-CN" altLang="en-US" dirty="0"/>
              <a:t>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9075" y="998766"/>
            <a:ext cx="10574867" cy="5248275"/>
          </a:xfrm>
        </p:spPr>
        <p:txBody>
          <a:bodyPr/>
          <a:lstStyle/>
          <a:p>
            <a:r>
              <a:rPr lang="zh-CN" altLang="en-US" dirty="0" smtClean="0"/>
              <a:t>常用方法：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append() </a:t>
            </a:r>
            <a:r>
              <a:rPr lang="zh-CN" altLang="en-US" dirty="0">
                <a:solidFill>
                  <a:srgbClr val="FF0000"/>
                </a:solidFill>
              </a:rPr>
              <a:t>追加内容</a:t>
            </a:r>
            <a:r>
              <a:rPr lang="zh-CN" altLang="en-US" dirty="0" smtClean="0">
                <a:solidFill>
                  <a:srgbClr val="FF0000"/>
                </a:solidFill>
              </a:rPr>
              <a:t>‌，</a:t>
            </a:r>
            <a:r>
              <a:rPr lang="zh-CN" altLang="en-US" b="0" dirty="0" smtClean="0">
                <a:solidFill>
                  <a:srgbClr val="FF0000"/>
                </a:solidFill>
              </a:rPr>
              <a:t>‌</a:t>
            </a:r>
            <a:r>
              <a:rPr lang="zh-CN" altLang="en-US" dirty="0">
                <a:solidFill>
                  <a:srgbClr val="FF0000"/>
                </a:solidFill>
              </a:rPr>
              <a:t>支持所有数据类型</a:t>
            </a:r>
            <a:r>
              <a:rPr lang="zh-CN" altLang="en-US" b="0" dirty="0">
                <a:solidFill>
                  <a:srgbClr val="FF0000"/>
                </a:solidFill>
              </a:rPr>
              <a:t>‌（自动转为字符串）</a:t>
            </a:r>
            <a:r>
              <a:rPr lang="zh-CN" altLang="en-US" b="0" dirty="0" smtClean="0">
                <a:solidFill>
                  <a:srgbClr val="FF0000"/>
                </a:solidFill>
              </a:rPr>
              <a:t>。‌</a:t>
            </a:r>
            <a:r>
              <a:rPr lang="zh-CN" altLang="en-US" dirty="0">
                <a:solidFill>
                  <a:srgbClr val="FF0000"/>
                </a:solidFill>
              </a:rPr>
              <a:t>返回值</a:t>
            </a:r>
            <a:r>
              <a:rPr lang="zh-CN" altLang="en-US" b="0" dirty="0">
                <a:solidFill>
                  <a:srgbClr val="FF0000"/>
                </a:solidFill>
              </a:rPr>
              <a:t>‌：</a:t>
            </a:r>
            <a:r>
              <a:rPr lang="en-US" altLang="zh-CN" b="0" dirty="0" err="1">
                <a:solidFill>
                  <a:srgbClr val="FF0000"/>
                </a:solidFill>
              </a:rPr>
              <a:t>StringBuilder</a:t>
            </a:r>
            <a:r>
              <a:rPr lang="en-US" altLang="zh-CN" b="0" dirty="0">
                <a:solidFill>
                  <a:srgbClr val="FF0000"/>
                </a:solidFill>
              </a:rPr>
              <a:t> </a:t>
            </a:r>
            <a:r>
              <a:rPr lang="zh-CN" altLang="en-US" b="0" dirty="0">
                <a:solidFill>
                  <a:srgbClr val="FF0000"/>
                </a:solidFill>
              </a:rPr>
              <a:t>对象本身，支持链式调用。</a:t>
            </a:r>
          </a:p>
          <a:p>
            <a:pPr lvl="1"/>
            <a:r>
              <a:rPr lang="en-US" altLang="zh-CN" dirty="0"/>
              <a:t>insert(</a:t>
            </a:r>
            <a:r>
              <a:rPr lang="en-US" altLang="zh-CN" dirty="0" err="1"/>
              <a:t>int</a:t>
            </a:r>
            <a:r>
              <a:rPr lang="en-US" altLang="zh-CN" dirty="0"/>
              <a:t> offset, </a:t>
            </a:r>
            <a:r>
              <a:rPr lang="zh-CN" altLang="en-US" dirty="0"/>
              <a:t>内容</a:t>
            </a:r>
            <a:r>
              <a:rPr lang="en-US" altLang="zh-CN" dirty="0"/>
              <a:t>) </a:t>
            </a:r>
            <a:r>
              <a:rPr lang="zh-CN" altLang="en-US" dirty="0" smtClean="0"/>
              <a:t>在</a:t>
            </a:r>
            <a:r>
              <a:rPr lang="zh-CN" altLang="en-US" dirty="0"/>
              <a:t>指定位置插入内容</a:t>
            </a:r>
            <a:r>
              <a:rPr lang="zh-CN" altLang="en-US" b="0" dirty="0"/>
              <a:t>‌（支持多种数据类型）。</a:t>
            </a:r>
          </a:p>
          <a:p>
            <a:pPr lvl="1"/>
            <a:r>
              <a:rPr lang="en-US" altLang="zh-CN" dirty="0"/>
              <a:t>delete(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end) </a:t>
            </a:r>
            <a:r>
              <a:rPr lang="zh-CN" altLang="en-US" b="0" dirty="0" smtClean="0"/>
              <a:t>‌</a:t>
            </a:r>
            <a:r>
              <a:rPr lang="zh-CN" altLang="en-US" dirty="0"/>
              <a:t>删除从 </a:t>
            </a:r>
            <a:r>
              <a:rPr lang="en-US" altLang="zh-CN" dirty="0"/>
              <a:t>start </a:t>
            </a:r>
            <a:r>
              <a:rPr lang="zh-CN" altLang="en-US" dirty="0"/>
              <a:t>到 </a:t>
            </a:r>
            <a:r>
              <a:rPr lang="en-US" altLang="zh-CN" dirty="0"/>
              <a:t>end-1 </a:t>
            </a:r>
            <a:r>
              <a:rPr lang="zh-CN" altLang="en-US" dirty="0"/>
              <a:t>的字符</a:t>
            </a:r>
            <a:r>
              <a:rPr lang="zh-CN" altLang="en-US" b="0" dirty="0" smtClean="0"/>
              <a:t>‌</a:t>
            </a:r>
            <a:endParaRPr lang="en-US" altLang="zh-CN" b="0" dirty="0"/>
          </a:p>
          <a:p>
            <a:pPr lvl="1"/>
            <a:r>
              <a:rPr lang="en-US" altLang="zh-CN" dirty="0"/>
              <a:t>replace(</a:t>
            </a:r>
            <a:r>
              <a:rPr lang="en-US" altLang="zh-CN" dirty="0" err="1"/>
              <a:t>int</a:t>
            </a:r>
            <a:r>
              <a:rPr lang="en-US" altLang="zh-CN" dirty="0"/>
              <a:t> start, </a:t>
            </a:r>
            <a:r>
              <a:rPr lang="en-US" altLang="zh-CN" dirty="0" err="1"/>
              <a:t>int</a:t>
            </a:r>
            <a:r>
              <a:rPr lang="en-US" altLang="zh-CN" dirty="0"/>
              <a:t> end, String </a:t>
            </a:r>
            <a:r>
              <a:rPr lang="en-US" altLang="zh-CN" dirty="0" err="1"/>
              <a:t>str</a:t>
            </a:r>
            <a:r>
              <a:rPr lang="en-US" altLang="zh-CN" dirty="0"/>
              <a:t>) </a:t>
            </a:r>
            <a:r>
              <a:rPr lang="zh-CN" altLang="en-US" b="0" dirty="0" smtClean="0"/>
              <a:t>‌</a:t>
            </a:r>
            <a:r>
              <a:rPr lang="zh-CN" altLang="en-US" dirty="0"/>
              <a:t>用 </a:t>
            </a:r>
            <a:r>
              <a:rPr lang="en-US" altLang="zh-CN" dirty="0" err="1"/>
              <a:t>str</a:t>
            </a:r>
            <a:r>
              <a:rPr lang="en-US" altLang="zh-CN" dirty="0"/>
              <a:t> </a:t>
            </a:r>
            <a:r>
              <a:rPr lang="zh-CN" altLang="en-US" dirty="0"/>
              <a:t>替换 </a:t>
            </a:r>
            <a:r>
              <a:rPr lang="en-US" altLang="zh-CN" dirty="0"/>
              <a:t>[start, end) </a:t>
            </a:r>
            <a:r>
              <a:rPr lang="zh-CN" altLang="en-US" dirty="0"/>
              <a:t>范围的字符</a:t>
            </a:r>
            <a:r>
              <a:rPr lang="zh-CN" altLang="en-US" b="0" dirty="0"/>
              <a:t>‌</a:t>
            </a:r>
            <a:r>
              <a:rPr lang="zh-CN" altLang="en-US" b="0" dirty="0" smtClean="0"/>
              <a:t>。</a:t>
            </a:r>
            <a:endParaRPr lang="en-US" altLang="zh-CN" b="0" dirty="0" smtClean="0"/>
          </a:p>
          <a:p>
            <a:pPr lvl="1"/>
            <a:r>
              <a:rPr lang="en-US" altLang="zh-CN" dirty="0" smtClean="0"/>
              <a:t>reverse</a:t>
            </a:r>
            <a:r>
              <a:rPr lang="en-US" altLang="zh-CN" dirty="0"/>
              <a:t>() </a:t>
            </a:r>
            <a:r>
              <a:rPr lang="zh-CN" altLang="en-US" dirty="0"/>
              <a:t>反转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substring(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start, </a:t>
            </a:r>
            <a:r>
              <a:rPr lang="en-US" altLang="zh-CN" dirty="0" err="1"/>
              <a:t>int</a:t>
            </a:r>
            <a:r>
              <a:rPr lang="en-US" altLang="zh-CN" dirty="0"/>
              <a:t> end) </a:t>
            </a:r>
            <a:r>
              <a:rPr lang="zh-CN" altLang="en-US" dirty="0"/>
              <a:t>提取子</a:t>
            </a:r>
            <a:r>
              <a:rPr lang="zh-CN" altLang="en-US" dirty="0" smtClean="0"/>
              <a:t>串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charAt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index) </a:t>
            </a:r>
            <a:r>
              <a:rPr lang="zh-CN" altLang="en-US" dirty="0"/>
              <a:t>获取指定位置</a:t>
            </a:r>
            <a:r>
              <a:rPr lang="zh-CN" altLang="en-US" dirty="0" smtClean="0"/>
              <a:t>字符</a:t>
            </a:r>
            <a:endParaRPr lang="en-US" altLang="zh-CN" dirty="0" smtClean="0"/>
          </a:p>
          <a:p>
            <a:pPr lvl="1"/>
            <a:r>
              <a:rPr lang="en-US" altLang="zh-CN" dirty="0" err="1"/>
              <a:t>toString</a:t>
            </a:r>
            <a:r>
              <a:rPr lang="en-US" altLang="zh-CN" dirty="0"/>
              <a:t>() </a:t>
            </a:r>
            <a:r>
              <a:rPr lang="zh-CN" altLang="en-US" dirty="0"/>
              <a:t>转换为不可变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lvl="1"/>
            <a:r>
              <a:rPr lang="en-US" altLang="zh-CN" b="0" dirty="0"/>
              <a:t>capacity()</a:t>
            </a:r>
            <a:r>
              <a:rPr lang="zh-CN" altLang="en-US" b="0" dirty="0"/>
              <a:t>：返回当前容量。</a:t>
            </a:r>
            <a:r>
              <a:rPr lang="zh-CN" altLang="zh-CN" b="0" dirty="0"/>
              <a:t>容量是底层字符数组的总大小</a:t>
            </a:r>
            <a:endParaRPr lang="zh-CN" altLang="en-US" b="0" dirty="0"/>
          </a:p>
          <a:p>
            <a:pPr lvl="1"/>
            <a:r>
              <a:rPr lang="en-US" altLang="zh-CN" b="0" dirty="0"/>
              <a:t>length()</a:t>
            </a:r>
            <a:r>
              <a:rPr lang="zh-CN" altLang="en-US" b="0" dirty="0"/>
              <a:t>：返回实际字符数。</a:t>
            </a:r>
          </a:p>
          <a:p>
            <a:pPr marL="457200" lvl="1" indent="0">
              <a:buNone/>
            </a:pPr>
            <a:endParaRPr lang="zh-CN" altLang="en-US" dirty="0"/>
          </a:p>
          <a:p>
            <a:pPr marL="457200" lvl="1" indent="0">
              <a:buNone/>
            </a:pP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8148" y="4321693"/>
            <a:ext cx="2772162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8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StringBuffer</a:t>
            </a:r>
            <a:r>
              <a:rPr lang="zh-CN" altLang="en-US" smtClean="0"/>
              <a:t>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/>
              <a:t>StringBuffer </a:t>
            </a:r>
            <a:r>
              <a:rPr lang="zh-CN" altLang="en-US" b="0" smtClean="0"/>
              <a:t>用</a:t>
            </a:r>
            <a:r>
              <a:rPr lang="zh-CN" altLang="en-US" b="0"/>
              <a:t>于处理</a:t>
            </a:r>
            <a:r>
              <a:rPr lang="zh-CN" altLang="en-US" b="0">
                <a:solidFill>
                  <a:srgbClr val="FF0000"/>
                </a:solidFill>
              </a:rPr>
              <a:t>可变字符</a:t>
            </a:r>
            <a:r>
              <a:rPr lang="zh-CN" altLang="en-US" b="0" smtClean="0">
                <a:solidFill>
                  <a:srgbClr val="FF0000"/>
                </a:solidFill>
              </a:rPr>
              <a:t>串</a:t>
            </a:r>
            <a:r>
              <a:rPr lang="zh-CN" altLang="en-US" b="0" smtClean="0"/>
              <a:t>，</a:t>
            </a:r>
            <a:r>
              <a:rPr lang="zh-CN" altLang="en-US" b="0"/>
              <a:t>允许直接修改内容（如追加、插入、删除），无需创建新对象，适合频繁修改字符串的场</a:t>
            </a:r>
            <a:r>
              <a:rPr lang="zh-CN" altLang="en-US" b="0" smtClean="0"/>
              <a:t>景</a:t>
            </a:r>
            <a:r>
              <a:rPr lang="zh-CN" altLang="en-US" b="0"/>
              <a:t>，</a:t>
            </a:r>
            <a:r>
              <a:rPr lang="zh-CN" altLang="en-US" b="0" smtClean="0"/>
              <a:t>是</a:t>
            </a:r>
            <a:r>
              <a:rPr lang="zh-CN" altLang="en-US" b="0" smtClean="0">
                <a:solidFill>
                  <a:srgbClr val="FF0000"/>
                </a:solidFill>
              </a:rPr>
              <a:t>线</a:t>
            </a:r>
            <a:r>
              <a:rPr lang="zh-CN" altLang="en-US" b="0">
                <a:solidFill>
                  <a:srgbClr val="FF0000"/>
                </a:solidFill>
              </a:rPr>
              <a:t>程安全</a:t>
            </a:r>
            <a:r>
              <a:rPr lang="zh-CN" altLang="en-US" b="0"/>
              <a:t>的，适用于多线程环境</a:t>
            </a:r>
            <a:r>
              <a:rPr lang="zh-CN" altLang="en-US" b="0" smtClean="0"/>
              <a:t>。</a:t>
            </a:r>
            <a:endParaRPr lang="en-US" altLang="zh-CN" b="0" smtClean="0"/>
          </a:p>
          <a:p>
            <a:r>
              <a:rPr lang="zh-CN" altLang="en-US"/>
              <a:t>构造方法‌</a:t>
            </a:r>
          </a:p>
          <a:p>
            <a:pPr lvl="1"/>
            <a:r>
              <a:rPr lang="en-US" altLang="zh-CN" b="0"/>
              <a:t>StringBuffer()</a:t>
            </a:r>
            <a:r>
              <a:rPr lang="zh-CN" altLang="en-US" b="0"/>
              <a:t>：默认容量 </a:t>
            </a:r>
            <a:r>
              <a:rPr lang="en-US" altLang="zh-CN" b="0"/>
              <a:t>16</a:t>
            </a:r>
            <a:r>
              <a:rPr lang="zh-CN" altLang="en-US" b="0"/>
              <a:t>。</a:t>
            </a:r>
          </a:p>
          <a:p>
            <a:pPr lvl="1"/>
            <a:r>
              <a:rPr lang="en-US" altLang="zh-CN" b="0"/>
              <a:t>StringBuffer(int capacity)</a:t>
            </a:r>
            <a:r>
              <a:rPr lang="zh-CN" altLang="en-US" b="0"/>
              <a:t>：指定初始容量。</a:t>
            </a:r>
          </a:p>
          <a:p>
            <a:pPr lvl="1"/>
            <a:r>
              <a:rPr lang="en-US" altLang="zh-CN" b="0"/>
              <a:t>StringBuffer(String str)</a:t>
            </a:r>
            <a:r>
              <a:rPr lang="zh-CN" altLang="en-US" b="0"/>
              <a:t>：用字符串初始化，容量为 </a:t>
            </a:r>
            <a:r>
              <a:rPr lang="en-US" altLang="zh-CN" b="0"/>
              <a:t>str.length() + 16</a:t>
            </a:r>
          </a:p>
          <a:p>
            <a:endParaRPr lang="zh-CN" altLang="en-US" b="0"/>
          </a:p>
        </p:txBody>
      </p:sp>
    </p:spTree>
    <p:extLst>
      <p:ext uri="{BB962C8B-B14F-4D97-AF65-F5344CB8AC3E}">
        <p14:creationId xmlns:p14="http://schemas.microsoft.com/office/powerpoint/2010/main" val="11741549"/>
      </p:ext>
    </p:extLst>
  </p:cSld>
  <p:clrMapOvr>
    <a:masterClrMapping/>
  </p:clrMapOvr>
</p:sld>
</file>

<file path=ppt/theme/theme1.xml><?xml version="1.0" encoding="utf-8"?>
<a:theme xmlns:a="http://schemas.openxmlformats.org/drawingml/2006/main" name="模板">
  <a:themeElements>
    <a:clrScheme name="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1F2"/>
      </a:accent5>
      <a:accent6>
        <a:srgbClr val="9F9F9F"/>
      </a:accent6>
      <a:hlink>
        <a:srgbClr val="7DA0D3"/>
      </a:hlink>
      <a:folHlink>
        <a:srgbClr val="B2E385"/>
      </a:folHlink>
    </a:clrScheme>
    <a:fontScheme name="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1F2"/>
        </a:accent5>
        <a:accent6>
          <a:srgbClr val="9F9F9F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5C5ED"/>
        </a:accent5>
        <a:accent6>
          <a:srgbClr val="E58970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9945E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1056</Words>
  <Application>Microsoft Office PowerPoint</Application>
  <PresentationFormat>宽屏</PresentationFormat>
  <Paragraphs>89</Paragraphs>
  <Slides>14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 Unicode MS</vt:lpstr>
      <vt:lpstr>PingFang SC</vt:lpstr>
      <vt:lpstr>等线</vt:lpstr>
      <vt:lpstr>黑体</vt:lpstr>
      <vt:lpstr>楷体_GB2312</vt:lpstr>
      <vt:lpstr>宋体</vt:lpstr>
      <vt:lpstr>Arial</vt:lpstr>
      <vt:lpstr>Tahoma</vt:lpstr>
      <vt:lpstr>Wingdings</vt:lpstr>
      <vt:lpstr>模板</vt:lpstr>
      <vt:lpstr>第六章</vt:lpstr>
      <vt:lpstr>String类</vt:lpstr>
      <vt:lpstr>字符串常量池</vt:lpstr>
      <vt:lpstr>常有方法1</vt:lpstr>
      <vt:lpstr>PowerPoint 演示文稿</vt:lpstr>
      <vt:lpstr>常有方法2</vt:lpstr>
      <vt:lpstr>StringBuilder类</vt:lpstr>
      <vt:lpstr>StringBuilder类</vt:lpstr>
      <vt:lpstr>StringBuffer类</vt:lpstr>
      <vt:lpstr>StringBuffer类</vt:lpstr>
      <vt:lpstr>字符串拼接与性能</vt:lpstr>
      <vt:lpstr>敏感数据存储</vt:lpstr>
      <vt:lpstr>底层实现（进阶）‌ </vt:lpstr>
      <vt:lpstr>注意事项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Administrator</dc:creator>
  <cp:lastModifiedBy>CCEC</cp:lastModifiedBy>
  <cp:revision>19</cp:revision>
  <dcterms:created xsi:type="dcterms:W3CDTF">2025-04-08T08:08:34Z</dcterms:created>
  <dcterms:modified xsi:type="dcterms:W3CDTF">2025-04-09T08:40:58Z</dcterms:modified>
</cp:coreProperties>
</file>