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6" r:id="rId2"/>
    <p:sldId id="285" r:id="rId3"/>
    <p:sldId id="287" r:id="rId4"/>
    <p:sldId id="289" r:id="rId5"/>
    <p:sldId id="290" r:id="rId6"/>
    <p:sldId id="291" r:id="rId7"/>
    <p:sldId id="292" r:id="rId8"/>
    <p:sldId id="296" r:id="rId9"/>
    <p:sldId id="310" r:id="rId10"/>
    <p:sldId id="295" r:id="rId11"/>
    <p:sldId id="297" r:id="rId12"/>
    <p:sldId id="309" r:id="rId13"/>
    <p:sldId id="30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61" userDrawn="1">
          <p15:clr>
            <a:srgbClr val="A4A3A4"/>
          </p15:clr>
        </p15:guide>
        <p15:guide id="4" pos="7219"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名 无" initials="名无" lastIdx="1" clrIdx="0">
    <p:extLst>
      <p:ext uri="{19B8F6BF-5375-455C-9EA6-DF929625EA0E}">
        <p15:presenceInfo xmlns:p15="http://schemas.microsoft.com/office/powerpoint/2012/main" userId="035b930493b373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5E6B"/>
    <a:srgbClr val="90E408"/>
    <a:srgbClr val="C4E902"/>
    <a:srgbClr val="7DE13F"/>
    <a:srgbClr val="1CD061"/>
    <a:srgbClr val="C8C8C8"/>
    <a:srgbClr val="010101"/>
    <a:srgbClr val="FFFF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670" autoAdjust="0"/>
  </p:normalViewPr>
  <p:slideViewPr>
    <p:cSldViewPr snapToGrid="0" showGuides="1">
      <p:cViewPr varScale="1">
        <p:scale>
          <a:sx n="113" d="100"/>
          <a:sy n="113" d="100"/>
        </p:scale>
        <p:origin x="474" y="102"/>
      </p:cViewPr>
      <p:guideLst>
        <p:guide orient="horz" pos="2160"/>
        <p:guide pos="3840"/>
        <p:guide pos="461"/>
        <p:guide pos="7219"/>
      </p:guideLst>
    </p:cSldViewPr>
  </p:slideViewPr>
  <p:notesTextViewPr>
    <p:cViewPr>
      <p:scale>
        <a:sx n="20" d="100"/>
        <a:sy n="20" d="100"/>
      </p:scale>
      <p:origin x="0" y="0"/>
    </p:cViewPr>
  </p:notesTextViewPr>
  <p:notesViewPr>
    <p:cSldViewPr snapToGrid="0" showGuides="1">
      <p:cViewPr varScale="1">
        <p:scale>
          <a:sx n="73" d="100"/>
          <a:sy n="73" d="100"/>
        </p:scale>
        <p:origin x="2274"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C3FF2-58B8-47EE-82F7-F9D630841371}" type="datetimeFigureOut">
              <a:rPr lang="zh-CN" altLang="en-US" smtClean="0"/>
              <a:t>2024/6/17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A3F01-AE0E-49C7-B2C6-4E9703FBAE17}" type="slidenum">
              <a:rPr lang="zh-CN" altLang="en-US" smtClean="0"/>
              <a:t>‹#›</a:t>
            </a:fld>
            <a:endParaRPr lang="zh-CN" altLang="en-US"/>
          </a:p>
        </p:txBody>
      </p:sp>
    </p:spTree>
    <p:extLst>
      <p:ext uri="{BB962C8B-B14F-4D97-AF65-F5344CB8AC3E}">
        <p14:creationId xmlns:p14="http://schemas.microsoft.com/office/powerpoint/2010/main" val="1227812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51PPT</a:t>
            </a:r>
            <a:r>
              <a:rPr lang="zh-CN" altLang="en-US"/>
              <a:t>模板网，幻灯片演示模板及素材免费下载！</a:t>
            </a:r>
          </a:p>
          <a:p>
            <a:r>
              <a:rPr lang="en-US" altLang="zh-CN"/>
              <a:t>51PPT</a:t>
            </a:r>
            <a:r>
              <a:rPr lang="zh-CN" altLang="en-US"/>
              <a:t>模板网 唯一访问网址：</a:t>
            </a:r>
            <a:r>
              <a:rPr lang="en-US" altLang="zh-CN"/>
              <a:t>www.51pptmoban.com</a:t>
            </a:r>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1</a:t>
            </a:fld>
            <a:endParaRPr lang="zh-CN" altLang="en-US"/>
          </a:p>
        </p:txBody>
      </p:sp>
      <p:pic>
        <p:nvPicPr>
          <p:cNvPr id="5" name="图片 4">
            <a:extLst>
              <a:ext uri="{FF2B5EF4-FFF2-40B4-BE49-F238E27FC236}">
                <a16:creationId xmlns:a16="http://schemas.microsoft.com/office/drawing/2014/main" id="{498DE33C-5B9D-5032-25A2-4DDBCDC7EE2D}"/>
              </a:ext>
            </a:extLst>
          </p:cNvPr>
          <p:cNvPicPr>
            <a:picLocks noChangeAspect="1"/>
          </p:cNvPicPr>
          <p:nvPr/>
        </p:nvPicPr>
        <p:blipFill>
          <a:blip r:embed="rId3"/>
          <a:stretch>
            <a:fillRect/>
          </a:stretch>
        </p:blipFill>
        <p:spPr>
          <a:xfrm>
            <a:off x="409952" y="7239095"/>
            <a:ext cx="6038095" cy="1523810"/>
          </a:xfrm>
          <a:prstGeom prst="rect">
            <a:avLst/>
          </a:prstGeom>
        </p:spPr>
      </p:pic>
    </p:spTree>
    <p:extLst>
      <p:ext uri="{BB962C8B-B14F-4D97-AF65-F5344CB8AC3E}">
        <p14:creationId xmlns:p14="http://schemas.microsoft.com/office/powerpoint/2010/main" val="1416238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10</a:t>
            </a:fld>
            <a:endParaRPr lang="zh-CN" altLang="en-US"/>
          </a:p>
        </p:txBody>
      </p:sp>
    </p:spTree>
    <p:extLst>
      <p:ext uri="{BB962C8B-B14F-4D97-AF65-F5344CB8AC3E}">
        <p14:creationId xmlns:p14="http://schemas.microsoft.com/office/powerpoint/2010/main" val="268785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11</a:t>
            </a:fld>
            <a:endParaRPr lang="zh-CN" altLang="en-US"/>
          </a:p>
        </p:txBody>
      </p:sp>
    </p:spTree>
    <p:extLst>
      <p:ext uri="{BB962C8B-B14F-4D97-AF65-F5344CB8AC3E}">
        <p14:creationId xmlns:p14="http://schemas.microsoft.com/office/powerpoint/2010/main" val="2172201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12</a:t>
            </a:fld>
            <a:endParaRPr lang="zh-CN" altLang="en-US"/>
          </a:p>
        </p:txBody>
      </p:sp>
    </p:spTree>
    <p:extLst>
      <p:ext uri="{BB962C8B-B14F-4D97-AF65-F5344CB8AC3E}">
        <p14:creationId xmlns:p14="http://schemas.microsoft.com/office/powerpoint/2010/main" val="592623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13</a:t>
            </a:fld>
            <a:endParaRPr lang="zh-CN" altLang="en-US"/>
          </a:p>
        </p:txBody>
      </p:sp>
    </p:spTree>
    <p:extLst>
      <p:ext uri="{BB962C8B-B14F-4D97-AF65-F5344CB8AC3E}">
        <p14:creationId xmlns:p14="http://schemas.microsoft.com/office/powerpoint/2010/main" val="3272551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2</a:t>
            </a:fld>
            <a:endParaRPr lang="zh-CN" altLang="en-US"/>
          </a:p>
        </p:txBody>
      </p:sp>
    </p:spTree>
    <p:extLst>
      <p:ext uri="{BB962C8B-B14F-4D97-AF65-F5344CB8AC3E}">
        <p14:creationId xmlns:p14="http://schemas.microsoft.com/office/powerpoint/2010/main" val="3938080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3</a:t>
            </a:fld>
            <a:endParaRPr lang="zh-CN" altLang="en-US"/>
          </a:p>
        </p:txBody>
      </p:sp>
    </p:spTree>
    <p:extLst>
      <p:ext uri="{BB962C8B-B14F-4D97-AF65-F5344CB8AC3E}">
        <p14:creationId xmlns:p14="http://schemas.microsoft.com/office/powerpoint/2010/main" val="1116074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4</a:t>
            </a:fld>
            <a:endParaRPr lang="zh-CN" altLang="en-US"/>
          </a:p>
        </p:txBody>
      </p:sp>
    </p:spTree>
    <p:extLst>
      <p:ext uri="{BB962C8B-B14F-4D97-AF65-F5344CB8AC3E}">
        <p14:creationId xmlns:p14="http://schemas.microsoft.com/office/powerpoint/2010/main" val="210360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5</a:t>
            </a:fld>
            <a:endParaRPr lang="zh-CN" altLang="en-US"/>
          </a:p>
        </p:txBody>
      </p:sp>
      <p:pic>
        <p:nvPicPr>
          <p:cNvPr id="5" name="图片 4">
            <a:extLst>
              <a:ext uri="{FF2B5EF4-FFF2-40B4-BE49-F238E27FC236}">
                <a16:creationId xmlns:a16="http://schemas.microsoft.com/office/drawing/2014/main" id="{040AC3D2-EC4F-C8BE-4D29-3B8D9C5539B2}"/>
              </a:ext>
            </a:extLst>
          </p:cNvPr>
          <p:cNvPicPr>
            <a:picLocks noChangeAspect="1"/>
          </p:cNvPicPr>
          <p:nvPr/>
        </p:nvPicPr>
        <p:blipFill>
          <a:blip r:embed="rId3"/>
          <a:stretch>
            <a:fillRect/>
          </a:stretch>
        </p:blipFill>
        <p:spPr>
          <a:xfrm>
            <a:off x="409952" y="7239095"/>
            <a:ext cx="6038095" cy="1523810"/>
          </a:xfrm>
          <a:prstGeom prst="rect">
            <a:avLst/>
          </a:prstGeom>
        </p:spPr>
      </p:pic>
    </p:spTree>
    <p:extLst>
      <p:ext uri="{BB962C8B-B14F-4D97-AF65-F5344CB8AC3E}">
        <p14:creationId xmlns:p14="http://schemas.microsoft.com/office/powerpoint/2010/main" val="3286090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6</a:t>
            </a:fld>
            <a:endParaRPr lang="zh-CN" altLang="en-US"/>
          </a:p>
        </p:txBody>
      </p:sp>
    </p:spTree>
    <p:extLst>
      <p:ext uri="{BB962C8B-B14F-4D97-AF65-F5344CB8AC3E}">
        <p14:creationId xmlns:p14="http://schemas.microsoft.com/office/powerpoint/2010/main" val="19817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7</a:t>
            </a:fld>
            <a:endParaRPr lang="zh-CN" altLang="en-US"/>
          </a:p>
        </p:txBody>
      </p:sp>
    </p:spTree>
    <p:extLst>
      <p:ext uri="{BB962C8B-B14F-4D97-AF65-F5344CB8AC3E}">
        <p14:creationId xmlns:p14="http://schemas.microsoft.com/office/powerpoint/2010/main" val="2150371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8</a:t>
            </a:fld>
            <a:endParaRPr lang="zh-CN" altLang="en-US"/>
          </a:p>
        </p:txBody>
      </p:sp>
      <p:pic>
        <p:nvPicPr>
          <p:cNvPr id="5" name="图片 4">
            <a:extLst>
              <a:ext uri="{FF2B5EF4-FFF2-40B4-BE49-F238E27FC236}">
                <a16:creationId xmlns:a16="http://schemas.microsoft.com/office/drawing/2014/main" id="{E6D83A1D-333C-C703-568F-CE6ED2F7B75D}"/>
              </a:ext>
            </a:extLst>
          </p:cNvPr>
          <p:cNvPicPr>
            <a:picLocks noChangeAspect="1"/>
          </p:cNvPicPr>
          <p:nvPr/>
        </p:nvPicPr>
        <p:blipFill>
          <a:blip r:embed="rId3"/>
          <a:stretch>
            <a:fillRect/>
          </a:stretch>
        </p:blipFill>
        <p:spPr>
          <a:xfrm>
            <a:off x="409952" y="7239095"/>
            <a:ext cx="6038095" cy="1523810"/>
          </a:xfrm>
          <a:prstGeom prst="rect">
            <a:avLst/>
          </a:prstGeom>
        </p:spPr>
      </p:pic>
    </p:spTree>
    <p:extLst>
      <p:ext uri="{BB962C8B-B14F-4D97-AF65-F5344CB8AC3E}">
        <p14:creationId xmlns:p14="http://schemas.microsoft.com/office/powerpoint/2010/main" val="396078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4A3F01-AE0E-49C7-B2C6-4E9703FBAE17}" type="slidenum">
              <a:rPr lang="zh-CN" altLang="en-US" smtClean="0"/>
              <a:t>9</a:t>
            </a:fld>
            <a:endParaRPr lang="zh-CN" altLang="en-US"/>
          </a:p>
        </p:txBody>
      </p:sp>
      <p:pic>
        <p:nvPicPr>
          <p:cNvPr id="5" name="图片 4">
            <a:extLst>
              <a:ext uri="{FF2B5EF4-FFF2-40B4-BE49-F238E27FC236}">
                <a16:creationId xmlns:a16="http://schemas.microsoft.com/office/drawing/2014/main" id="{E6D83A1D-333C-C703-568F-CE6ED2F7B75D}"/>
              </a:ext>
            </a:extLst>
          </p:cNvPr>
          <p:cNvPicPr>
            <a:picLocks noChangeAspect="1"/>
          </p:cNvPicPr>
          <p:nvPr/>
        </p:nvPicPr>
        <p:blipFill>
          <a:blip r:embed="rId3"/>
          <a:stretch>
            <a:fillRect/>
          </a:stretch>
        </p:blipFill>
        <p:spPr>
          <a:xfrm>
            <a:off x="409952" y="7239095"/>
            <a:ext cx="6038095" cy="1523810"/>
          </a:xfrm>
          <a:prstGeom prst="rect">
            <a:avLst/>
          </a:prstGeom>
        </p:spPr>
      </p:pic>
    </p:spTree>
    <p:extLst>
      <p:ext uri="{BB962C8B-B14F-4D97-AF65-F5344CB8AC3E}">
        <p14:creationId xmlns:p14="http://schemas.microsoft.com/office/powerpoint/2010/main" val="1003862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标题幻灯片">
    <p:bg>
      <p:bgRef idx="1001">
        <a:schemeClr val="bg1"/>
      </p:bgRef>
    </p:bg>
    <p:spTree>
      <p:nvGrpSpPr>
        <p:cNvPr id="1" name=""/>
        <p:cNvGrpSpPr/>
        <p:nvPr/>
      </p:nvGrpSpPr>
      <p:grpSpPr>
        <a:xfrm>
          <a:off x="0" y="0"/>
          <a:ext cx="0" cy="0"/>
          <a:chOff x="0" y="0"/>
          <a:chExt cx="0" cy="0"/>
        </a:xfrm>
      </p:grpSpPr>
      <p:pic>
        <p:nvPicPr>
          <p:cNvPr id="86" name="图片 85">
            <a:extLst>
              <a:ext uri="{FF2B5EF4-FFF2-40B4-BE49-F238E27FC236}">
                <a16:creationId xmlns:a16="http://schemas.microsoft.com/office/drawing/2014/main" id="{5405889B-08C2-A0B3-B38D-4CD57A12AF30}"/>
              </a:ext>
            </a:extLst>
          </p:cNvPr>
          <p:cNvPicPr>
            <a:picLocks noChangeAspect="1"/>
          </p:cNvPicPr>
          <p:nvPr userDrawn="1"/>
        </p:nvPicPr>
        <p:blipFill>
          <a:blip r:embed="rId2" cstate="screen">
            <a:duotone>
              <a:schemeClr val="accent5">
                <a:shade val="45000"/>
                <a:satMod val="135000"/>
              </a:schemeClr>
              <a:prstClr val="white"/>
            </a:duotone>
            <a:alphaModFix amt="5000"/>
            <a:extLst>
              <a:ext uri="{28A0092B-C50C-407E-A947-70E740481C1C}">
                <a14:useLocalDpi xmlns:a14="http://schemas.microsoft.com/office/drawing/2010/main"/>
              </a:ext>
            </a:extLst>
          </a:blip>
          <a:srcRect/>
          <a:stretch>
            <a:fillRect/>
          </a:stretch>
        </p:blipFill>
        <p:spPr>
          <a:xfrm rot="5400000">
            <a:off x="2667000" y="-2667000"/>
            <a:ext cx="6858000" cy="12192000"/>
          </a:xfrm>
          <a:custGeom>
            <a:avLst/>
            <a:gdLst>
              <a:gd name="connsiteX0" fmla="*/ 0 w 6858000"/>
              <a:gd name="connsiteY0" fmla="*/ 12192000 h 12192000"/>
              <a:gd name="connsiteX1" fmla="*/ 0 w 6858000"/>
              <a:gd name="connsiteY1" fmla="*/ 0 h 12192000"/>
              <a:gd name="connsiteX2" fmla="*/ 6858000 w 6858000"/>
              <a:gd name="connsiteY2" fmla="*/ 0 h 12192000"/>
              <a:gd name="connsiteX3" fmla="*/ 6858000 w 6858000"/>
              <a:gd name="connsiteY3" fmla="*/ 1219200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0" y="12192000"/>
                </a:moveTo>
                <a:lnTo>
                  <a:pt x="0" y="0"/>
                </a:lnTo>
                <a:lnTo>
                  <a:pt x="6858000" y="0"/>
                </a:lnTo>
                <a:lnTo>
                  <a:pt x="6858000" y="12192000"/>
                </a:lnTo>
                <a:close/>
              </a:path>
            </a:pathLst>
          </a:custGeom>
        </p:spPr>
      </p:pic>
      <p:grpSp>
        <p:nvGrpSpPr>
          <p:cNvPr id="116" name="组合 115">
            <a:extLst>
              <a:ext uri="{FF2B5EF4-FFF2-40B4-BE49-F238E27FC236}">
                <a16:creationId xmlns:a16="http://schemas.microsoft.com/office/drawing/2014/main" id="{C450CC45-3B92-C3B6-2155-03CEB8DB0206}"/>
              </a:ext>
            </a:extLst>
          </p:cNvPr>
          <p:cNvGrpSpPr/>
          <p:nvPr userDrawn="1"/>
        </p:nvGrpSpPr>
        <p:grpSpPr>
          <a:xfrm>
            <a:off x="10481968" y="-22"/>
            <a:ext cx="1714795" cy="1064002"/>
            <a:chOff x="10481968" y="-22"/>
            <a:chExt cx="1714795" cy="1064002"/>
          </a:xfrm>
        </p:grpSpPr>
        <p:sp>
          <p:nvSpPr>
            <p:cNvPr id="107" name="直角三角形 106">
              <a:extLst>
                <a:ext uri="{FF2B5EF4-FFF2-40B4-BE49-F238E27FC236}">
                  <a16:creationId xmlns:a16="http://schemas.microsoft.com/office/drawing/2014/main" id="{CD0AC682-460D-D334-6BEE-F77FB7701ABF}"/>
                </a:ext>
              </a:extLst>
            </p:cNvPr>
            <p:cNvSpPr/>
            <p:nvPr/>
          </p:nvSpPr>
          <p:spPr>
            <a:xfrm rot="5400000">
              <a:off x="11966557" y="-22"/>
              <a:ext cx="230206" cy="230206"/>
            </a:xfrm>
            <a:prstGeom prst="rtTriangle">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8" name="直角三角形 107">
              <a:extLst>
                <a:ext uri="{FF2B5EF4-FFF2-40B4-BE49-F238E27FC236}">
                  <a16:creationId xmlns:a16="http://schemas.microsoft.com/office/drawing/2014/main" id="{42F22660-6369-1C66-BDA0-900A53DF6FCB}"/>
                </a:ext>
              </a:extLst>
            </p:cNvPr>
            <p:cNvSpPr/>
            <p:nvPr/>
          </p:nvSpPr>
          <p:spPr>
            <a:xfrm rot="5400000">
              <a:off x="11359597" y="387562"/>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直角三角形 108">
              <a:extLst>
                <a:ext uri="{FF2B5EF4-FFF2-40B4-BE49-F238E27FC236}">
                  <a16:creationId xmlns:a16="http://schemas.microsoft.com/office/drawing/2014/main" id="{71CDEFA0-CC7E-4047-6E75-77613A773BBE}"/>
                </a:ext>
              </a:extLst>
            </p:cNvPr>
            <p:cNvSpPr/>
            <p:nvPr/>
          </p:nvSpPr>
          <p:spPr>
            <a:xfrm rot="5400000">
              <a:off x="11803562" y="833774"/>
              <a:ext cx="230206" cy="230206"/>
            </a:xfrm>
            <a:prstGeom prst="rtTriangle">
              <a:avLst/>
            </a:prstGeom>
            <a:solidFill>
              <a:srgbClr val="C4E90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0" name="直角三角形 109">
              <a:extLst>
                <a:ext uri="{FF2B5EF4-FFF2-40B4-BE49-F238E27FC236}">
                  <a16:creationId xmlns:a16="http://schemas.microsoft.com/office/drawing/2014/main" id="{33D1A323-CF71-0183-5E68-5EDC657ECC6F}"/>
                </a:ext>
              </a:extLst>
            </p:cNvPr>
            <p:cNvSpPr/>
            <p:nvPr/>
          </p:nvSpPr>
          <p:spPr>
            <a:xfrm rot="5400000">
              <a:off x="11359597" y="157356"/>
              <a:ext cx="230206" cy="230206"/>
            </a:xfrm>
            <a:prstGeom prst="rtTriangle">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1" name="直角三角形 110">
              <a:extLst>
                <a:ext uri="{FF2B5EF4-FFF2-40B4-BE49-F238E27FC236}">
                  <a16:creationId xmlns:a16="http://schemas.microsoft.com/office/drawing/2014/main" id="{1E47FE27-8F71-381D-7286-0008C6A46A5B}"/>
                </a:ext>
              </a:extLst>
            </p:cNvPr>
            <p:cNvSpPr/>
            <p:nvPr/>
          </p:nvSpPr>
          <p:spPr>
            <a:xfrm rot="5400000">
              <a:off x="10481968" y="-22"/>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F6E28370-2BB7-3E39-7021-8E689E356EC3}"/>
              </a:ext>
            </a:extLst>
          </p:cNvPr>
          <p:cNvGrpSpPr/>
          <p:nvPr userDrawn="1"/>
        </p:nvGrpSpPr>
        <p:grpSpPr>
          <a:xfrm>
            <a:off x="0" y="0"/>
            <a:ext cx="1488447" cy="1060580"/>
            <a:chOff x="0" y="0"/>
            <a:chExt cx="1488447" cy="1060580"/>
          </a:xfrm>
        </p:grpSpPr>
        <p:sp>
          <p:nvSpPr>
            <p:cNvPr id="103" name="直角三角形 102">
              <a:extLst>
                <a:ext uri="{FF2B5EF4-FFF2-40B4-BE49-F238E27FC236}">
                  <a16:creationId xmlns:a16="http://schemas.microsoft.com/office/drawing/2014/main" id="{5D72226D-AD56-1BA2-20E8-98A0FC59C46F}"/>
                </a:ext>
              </a:extLst>
            </p:cNvPr>
            <p:cNvSpPr/>
            <p:nvPr/>
          </p:nvSpPr>
          <p:spPr>
            <a:xfrm rot="5400000">
              <a:off x="371991" y="387562"/>
              <a:ext cx="230206" cy="230206"/>
            </a:xfrm>
            <a:prstGeom prst="rtTriangle">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2" name="直角三角形 111">
              <a:extLst>
                <a:ext uri="{FF2B5EF4-FFF2-40B4-BE49-F238E27FC236}">
                  <a16:creationId xmlns:a16="http://schemas.microsoft.com/office/drawing/2014/main" id="{70E59D3F-C1DA-0F3F-CC2B-D8702DEECDDB}"/>
                </a:ext>
              </a:extLst>
            </p:cNvPr>
            <p:cNvSpPr/>
            <p:nvPr/>
          </p:nvSpPr>
          <p:spPr>
            <a:xfrm rot="5400000">
              <a:off x="371991" y="830374"/>
              <a:ext cx="230206" cy="230206"/>
            </a:xfrm>
            <a:prstGeom prst="rtTriangle">
              <a:avLst/>
            </a:prstGeom>
            <a:solidFill>
              <a:srgbClr val="C4E90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3" name="直角三角形 112">
              <a:extLst>
                <a:ext uri="{FF2B5EF4-FFF2-40B4-BE49-F238E27FC236}">
                  <a16:creationId xmlns:a16="http://schemas.microsoft.com/office/drawing/2014/main" id="{62676C8C-B956-F9B1-A29E-F7C393A04361}"/>
                </a:ext>
              </a:extLst>
            </p:cNvPr>
            <p:cNvSpPr/>
            <p:nvPr/>
          </p:nvSpPr>
          <p:spPr>
            <a:xfrm rot="5400000">
              <a:off x="1258241" y="830191"/>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直角三角形 113">
              <a:extLst>
                <a:ext uri="{FF2B5EF4-FFF2-40B4-BE49-F238E27FC236}">
                  <a16:creationId xmlns:a16="http://schemas.microsoft.com/office/drawing/2014/main" id="{C187A9F6-1B7B-C44D-537C-11943863167A}"/>
                </a:ext>
              </a:extLst>
            </p:cNvPr>
            <p:cNvSpPr/>
            <p:nvPr/>
          </p:nvSpPr>
          <p:spPr>
            <a:xfrm rot="5400000">
              <a:off x="0" y="387562"/>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直角三角形 114">
              <a:extLst>
                <a:ext uri="{FF2B5EF4-FFF2-40B4-BE49-F238E27FC236}">
                  <a16:creationId xmlns:a16="http://schemas.microsoft.com/office/drawing/2014/main" id="{2F98F511-4A0C-7C6F-D6C8-CA240E78B565}"/>
                </a:ext>
              </a:extLst>
            </p:cNvPr>
            <p:cNvSpPr/>
            <p:nvPr/>
          </p:nvSpPr>
          <p:spPr>
            <a:xfrm rot="5400000">
              <a:off x="816769" y="0"/>
              <a:ext cx="230206" cy="230206"/>
            </a:xfrm>
            <a:prstGeom prst="rtTriangle">
              <a:avLst/>
            </a:prstGeom>
            <a:solidFill>
              <a:srgbClr val="C4E90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6321708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hf sldNum="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内容页  www.51pptmoban.com">
    <p:bg>
      <p:bgRef idx="1001">
        <a:schemeClr val="bg1"/>
      </p:bgRef>
    </p:bg>
    <p:spTree>
      <p:nvGrpSpPr>
        <p:cNvPr id="1" name=""/>
        <p:cNvGrpSpPr/>
        <p:nvPr/>
      </p:nvGrpSpPr>
      <p:grpSpPr>
        <a:xfrm>
          <a:off x="0" y="0"/>
          <a:ext cx="0" cy="0"/>
          <a:chOff x="0" y="0"/>
          <a:chExt cx="0" cy="0"/>
        </a:xfrm>
      </p:grpSpPr>
      <p:pic>
        <p:nvPicPr>
          <p:cNvPr id="86" name="图片 85">
            <a:extLst>
              <a:ext uri="{FF2B5EF4-FFF2-40B4-BE49-F238E27FC236}">
                <a16:creationId xmlns:a16="http://schemas.microsoft.com/office/drawing/2014/main" id="{5405889B-08C2-A0B3-B38D-4CD57A12AF30}"/>
              </a:ext>
            </a:extLst>
          </p:cNvPr>
          <p:cNvPicPr>
            <a:picLocks noChangeAspect="1"/>
          </p:cNvPicPr>
          <p:nvPr userDrawn="1"/>
        </p:nvPicPr>
        <p:blipFill>
          <a:blip r:embed="rId2" cstate="screen">
            <a:duotone>
              <a:schemeClr val="accent5">
                <a:shade val="45000"/>
                <a:satMod val="135000"/>
              </a:schemeClr>
              <a:prstClr val="white"/>
            </a:duotone>
            <a:alphaModFix amt="5000"/>
            <a:extLst>
              <a:ext uri="{28A0092B-C50C-407E-A947-70E740481C1C}">
                <a14:useLocalDpi xmlns:a14="http://schemas.microsoft.com/office/drawing/2010/main"/>
              </a:ext>
            </a:extLst>
          </a:blip>
          <a:srcRect/>
          <a:stretch>
            <a:fillRect/>
          </a:stretch>
        </p:blipFill>
        <p:spPr>
          <a:xfrm rot="5400000">
            <a:off x="2667000" y="-2667000"/>
            <a:ext cx="6858000" cy="12192000"/>
          </a:xfrm>
          <a:custGeom>
            <a:avLst/>
            <a:gdLst>
              <a:gd name="connsiteX0" fmla="*/ 0 w 6858000"/>
              <a:gd name="connsiteY0" fmla="*/ 12192000 h 12192000"/>
              <a:gd name="connsiteX1" fmla="*/ 0 w 6858000"/>
              <a:gd name="connsiteY1" fmla="*/ 0 h 12192000"/>
              <a:gd name="connsiteX2" fmla="*/ 6858000 w 6858000"/>
              <a:gd name="connsiteY2" fmla="*/ 0 h 12192000"/>
              <a:gd name="connsiteX3" fmla="*/ 6858000 w 6858000"/>
              <a:gd name="connsiteY3" fmla="*/ 1219200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0" y="12192000"/>
                </a:moveTo>
                <a:lnTo>
                  <a:pt x="0" y="0"/>
                </a:lnTo>
                <a:lnTo>
                  <a:pt x="6858000" y="0"/>
                </a:lnTo>
                <a:lnTo>
                  <a:pt x="6858000" y="12192000"/>
                </a:lnTo>
                <a:close/>
              </a:path>
            </a:pathLst>
          </a:custGeom>
        </p:spPr>
      </p:pic>
      <p:grpSp>
        <p:nvGrpSpPr>
          <p:cNvPr id="116" name="组合 115">
            <a:extLst>
              <a:ext uri="{FF2B5EF4-FFF2-40B4-BE49-F238E27FC236}">
                <a16:creationId xmlns:a16="http://schemas.microsoft.com/office/drawing/2014/main" id="{C450CC45-3B92-C3B6-2155-03CEB8DB0206}"/>
              </a:ext>
            </a:extLst>
          </p:cNvPr>
          <p:cNvGrpSpPr/>
          <p:nvPr userDrawn="1"/>
        </p:nvGrpSpPr>
        <p:grpSpPr>
          <a:xfrm>
            <a:off x="10481968" y="-22"/>
            <a:ext cx="1714795" cy="1064002"/>
            <a:chOff x="10481968" y="-22"/>
            <a:chExt cx="1714795" cy="1064002"/>
          </a:xfrm>
        </p:grpSpPr>
        <p:sp>
          <p:nvSpPr>
            <p:cNvPr id="107" name="直角三角形 106">
              <a:extLst>
                <a:ext uri="{FF2B5EF4-FFF2-40B4-BE49-F238E27FC236}">
                  <a16:creationId xmlns:a16="http://schemas.microsoft.com/office/drawing/2014/main" id="{CD0AC682-460D-D334-6BEE-F77FB7701ABF}"/>
                </a:ext>
              </a:extLst>
            </p:cNvPr>
            <p:cNvSpPr/>
            <p:nvPr/>
          </p:nvSpPr>
          <p:spPr>
            <a:xfrm rot="5400000">
              <a:off x="11966557" y="-22"/>
              <a:ext cx="230206" cy="230206"/>
            </a:xfrm>
            <a:prstGeom prst="rtTriangle">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8" name="直角三角形 107">
              <a:extLst>
                <a:ext uri="{FF2B5EF4-FFF2-40B4-BE49-F238E27FC236}">
                  <a16:creationId xmlns:a16="http://schemas.microsoft.com/office/drawing/2014/main" id="{42F22660-6369-1C66-BDA0-900A53DF6FCB}"/>
                </a:ext>
              </a:extLst>
            </p:cNvPr>
            <p:cNvSpPr/>
            <p:nvPr/>
          </p:nvSpPr>
          <p:spPr>
            <a:xfrm rot="5400000">
              <a:off x="11359597" y="387562"/>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直角三角形 108">
              <a:extLst>
                <a:ext uri="{FF2B5EF4-FFF2-40B4-BE49-F238E27FC236}">
                  <a16:creationId xmlns:a16="http://schemas.microsoft.com/office/drawing/2014/main" id="{71CDEFA0-CC7E-4047-6E75-77613A773BBE}"/>
                </a:ext>
              </a:extLst>
            </p:cNvPr>
            <p:cNvSpPr/>
            <p:nvPr/>
          </p:nvSpPr>
          <p:spPr>
            <a:xfrm rot="5400000">
              <a:off x="11803562" y="833774"/>
              <a:ext cx="230206" cy="230206"/>
            </a:xfrm>
            <a:prstGeom prst="rtTriangle">
              <a:avLst/>
            </a:prstGeom>
            <a:solidFill>
              <a:srgbClr val="C4E90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0" name="直角三角形 109">
              <a:extLst>
                <a:ext uri="{FF2B5EF4-FFF2-40B4-BE49-F238E27FC236}">
                  <a16:creationId xmlns:a16="http://schemas.microsoft.com/office/drawing/2014/main" id="{33D1A323-CF71-0183-5E68-5EDC657ECC6F}"/>
                </a:ext>
              </a:extLst>
            </p:cNvPr>
            <p:cNvSpPr/>
            <p:nvPr/>
          </p:nvSpPr>
          <p:spPr>
            <a:xfrm rot="5400000">
              <a:off x="11359597" y="157356"/>
              <a:ext cx="230206" cy="230206"/>
            </a:xfrm>
            <a:prstGeom prst="rtTriangle">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1" name="直角三角形 110">
              <a:extLst>
                <a:ext uri="{FF2B5EF4-FFF2-40B4-BE49-F238E27FC236}">
                  <a16:creationId xmlns:a16="http://schemas.microsoft.com/office/drawing/2014/main" id="{1E47FE27-8F71-381D-7286-0008C6A46A5B}"/>
                </a:ext>
              </a:extLst>
            </p:cNvPr>
            <p:cNvSpPr/>
            <p:nvPr/>
          </p:nvSpPr>
          <p:spPr>
            <a:xfrm rot="5400000">
              <a:off x="10481968" y="-22"/>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F6E28370-2BB7-3E39-7021-8E689E356EC3}"/>
              </a:ext>
            </a:extLst>
          </p:cNvPr>
          <p:cNvGrpSpPr/>
          <p:nvPr userDrawn="1"/>
        </p:nvGrpSpPr>
        <p:grpSpPr>
          <a:xfrm>
            <a:off x="0" y="0"/>
            <a:ext cx="1488447" cy="1060580"/>
            <a:chOff x="0" y="0"/>
            <a:chExt cx="1488447" cy="1060580"/>
          </a:xfrm>
        </p:grpSpPr>
        <p:sp>
          <p:nvSpPr>
            <p:cNvPr id="103" name="直角三角形 102">
              <a:extLst>
                <a:ext uri="{FF2B5EF4-FFF2-40B4-BE49-F238E27FC236}">
                  <a16:creationId xmlns:a16="http://schemas.microsoft.com/office/drawing/2014/main" id="{5D72226D-AD56-1BA2-20E8-98A0FC59C46F}"/>
                </a:ext>
              </a:extLst>
            </p:cNvPr>
            <p:cNvSpPr/>
            <p:nvPr/>
          </p:nvSpPr>
          <p:spPr>
            <a:xfrm rot="5400000">
              <a:off x="371991" y="387562"/>
              <a:ext cx="230206" cy="230206"/>
            </a:xfrm>
            <a:prstGeom prst="rtTriangle">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2" name="直角三角形 111">
              <a:extLst>
                <a:ext uri="{FF2B5EF4-FFF2-40B4-BE49-F238E27FC236}">
                  <a16:creationId xmlns:a16="http://schemas.microsoft.com/office/drawing/2014/main" id="{70E59D3F-C1DA-0F3F-CC2B-D8702DEECDDB}"/>
                </a:ext>
              </a:extLst>
            </p:cNvPr>
            <p:cNvSpPr/>
            <p:nvPr/>
          </p:nvSpPr>
          <p:spPr>
            <a:xfrm rot="5400000">
              <a:off x="371991" y="830374"/>
              <a:ext cx="230206" cy="230206"/>
            </a:xfrm>
            <a:prstGeom prst="rtTriangle">
              <a:avLst/>
            </a:prstGeom>
            <a:solidFill>
              <a:srgbClr val="C4E90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3" name="直角三角形 112">
              <a:extLst>
                <a:ext uri="{FF2B5EF4-FFF2-40B4-BE49-F238E27FC236}">
                  <a16:creationId xmlns:a16="http://schemas.microsoft.com/office/drawing/2014/main" id="{62676C8C-B956-F9B1-A29E-F7C393A04361}"/>
                </a:ext>
              </a:extLst>
            </p:cNvPr>
            <p:cNvSpPr/>
            <p:nvPr/>
          </p:nvSpPr>
          <p:spPr>
            <a:xfrm rot="5400000">
              <a:off x="1258241" y="830191"/>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直角三角形 113">
              <a:extLst>
                <a:ext uri="{FF2B5EF4-FFF2-40B4-BE49-F238E27FC236}">
                  <a16:creationId xmlns:a16="http://schemas.microsoft.com/office/drawing/2014/main" id="{C187A9F6-1B7B-C44D-537C-11943863167A}"/>
                </a:ext>
              </a:extLst>
            </p:cNvPr>
            <p:cNvSpPr/>
            <p:nvPr/>
          </p:nvSpPr>
          <p:spPr>
            <a:xfrm rot="5400000">
              <a:off x="0" y="387562"/>
              <a:ext cx="230206" cy="230206"/>
            </a:xfrm>
            <a:prstGeom prst="rtTriangle">
              <a:avLst/>
            </a:prstGeom>
            <a:solidFill>
              <a:srgbClr val="4E5E6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直角三角形 114">
              <a:extLst>
                <a:ext uri="{FF2B5EF4-FFF2-40B4-BE49-F238E27FC236}">
                  <a16:creationId xmlns:a16="http://schemas.microsoft.com/office/drawing/2014/main" id="{2F98F511-4A0C-7C6F-D6C8-CA240E78B565}"/>
                </a:ext>
              </a:extLst>
            </p:cNvPr>
            <p:cNvSpPr/>
            <p:nvPr/>
          </p:nvSpPr>
          <p:spPr>
            <a:xfrm rot="5400000">
              <a:off x="816769" y="0"/>
              <a:ext cx="230206" cy="230206"/>
            </a:xfrm>
            <a:prstGeom prst="rtTriangle">
              <a:avLst/>
            </a:prstGeom>
            <a:solidFill>
              <a:srgbClr val="C4E90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3" name="矩形: 圆角 22">
            <a:extLst>
              <a:ext uri="{FF2B5EF4-FFF2-40B4-BE49-F238E27FC236}">
                <a16:creationId xmlns:a16="http://schemas.microsoft.com/office/drawing/2014/main" id="{387666AD-D6CF-B683-5AAD-B4A25C0AD813}"/>
              </a:ext>
            </a:extLst>
          </p:cNvPr>
          <p:cNvSpPr/>
          <p:nvPr userDrawn="1"/>
        </p:nvSpPr>
        <p:spPr>
          <a:xfrm>
            <a:off x="0" y="6640907"/>
            <a:ext cx="12192000" cy="217092"/>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梯形 23">
            <a:extLst>
              <a:ext uri="{FF2B5EF4-FFF2-40B4-BE49-F238E27FC236}">
                <a16:creationId xmlns:a16="http://schemas.microsoft.com/office/drawing/2014/main" id="{D515F824-EBA2-F6C0-81C9-EE180A590DE4}"/>
              </a:ext>
            </a:extLst>
          </p:cNvPr>
          <p:cNvSpPr/>
          <p:nvPr userDrawn="1"/>
        </p:nvSpPr>
        <p:spPr>
          <a:xfrm>
            <a:off x="1262743" y="6360076"/>
            <a:ext cx="9666514" cy="615553"/>
          </a:xfrm>
          <a:prstGeom prst="trapezoid">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0" name="组合 19">
            <a:extLst>
              <a:ext uri="{FF2B5EF4-FFF2-40B4-BE49-F238E27FC236}">
                <a16:creationId xmlns:a16="http://schemas.microsoft.com/office/drawing/2014/main" id="{265999DC-84A8-9C7E-D8E8-93BE570A6B8F}"/>
              </a:ext>
            </a:extLst>
          </p:cNvPr>
          <p:cNvGrpSpPr/>
          <p:nvPr userDrawn="1"/>
        </p:nvGrpSpPr>
        <p:grpSpPr>
          <a:xfrm>
            <a:off x="0" y="0"/>
            <a:ext cx="3620042" cy="730074"/>
            <a:chOff x="1332958" y="2256599"/>
            <a:chExt cx="3620042" cy="730074"/>
          </a:xfrm>
        </p:grpSpPr>
        <p:sp>
          <p:nvSpPr>
            <p:cNvPr id="10" name="矩形: 圆角 9">
              <a:extLst>
                <a:ext uri="{FF2B5EF4-FFF2-40B4-BE49-F238E27FC236}">
                  <a16:creationId xmlns:a16="http://schemas.microsoft.com/office/drawing/2014/main" id="{26E7C0C1-8556-9CA2-E697-CB8D15DFEAE1}"/>
                </a:ext>
              </a:extLst>
            </p:cNvPr>
            <p:cNvSpPr/>
            <p:nvPr/>
          </p:nvSpPr>
          <p:spPr>
            <a:xfrm>
              <a:off x="1600200" y="2256599"/>
              <a:ext cx="3352800" cy="730074"/>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任意多边形: 形状 15">
              <a:extLst>
                <a:ext uri="{FF2B5EF4-FFF2-40B4-BE49-F238E27FC236}">
                  <a16:creationId xmlns:a16="http://schemas.microsoft.com/office/drawing/2014/main" id="{F166E545-6339-978B-A617-DDF75179BFCD}"/>
                </a:ext>
              </a:extLst>
            </p:cNvPr>
            <p:cNvSpPr/>
            <p:nvPr/>
          </p:nvSpPr>
          <p:spPr>
            <a:xfrm rot="16200000">
              <a:off x="1529081" y="2060477"/>
              <a:ext cx="730072" cy="1122318"/>
            </a:xfrm>
            <a:custGeom>
              <a:avLst/>
              <a:gdLst>
                <a:gd name="connsiteX0" fmla="*/ 821420 w 821420"/>
                <a:gd name="connsiteY0" fmla="*/ 0 h 1262743"/>
                <a:gd name="connsiteX1" fmla="*/ 821420 w 821420"/>
                <a:gd name="connsiteY1" fmla="*/ 24973 h 1262743"/>
                <a:gd name="connsiteX2" fmla="*/ 821420 w 821420"/>
                <a:gd name="connsiteY2" fmla="*/ 181165 h 1262743"/>
                <a:gd name="connsiteX3" fmla="*/ 821420 w 821420"/>
                <a:gd name="connsiteY3" fmla="*/ 335756 h 1262743"/>
                <a:gd name="connsiteX4" fmla="*/ 821420 w 821420"/>
                <a:gd name="connsiteY4" fmla="*/ 491948 h 1262743"/>
                <a:gd name="connsiteX5" fmla="*/ 821420 w 821420"/>
                <a:gd name="connsiteY5" fmla="*/ 646539 h 1262743"/>
                <a:gd name="connsiteX6" fmla="*/ 821420 w 821420"/>
                <a:gd name="connsiteY6" fmla="*/ 802731 h 1262743"/>
                <a:gd name="connsiteX7" fmla="*/ 821420 w 821420"/>
                <a:gd name="connsiteY7" fmla="*/ 1113514 h 1262743"/>
                <a:gd name="connsiteX8" fmla="*/ 789924 w 821420"/>
                <a:gd name="connsiteY8" fmla="*/ 1110542 h 1262743"/>
                <a:gd name="connsiteX9" fmla="*/ 625633 w 821420"/>
                <a:gd name="connsiteY9" fmla="*/ 1118623 h 1262743"/>
                <a:gd name="connsiteX10" fmla="*/ 411624 w 821420"/>
                <a:gd name="connsiteY10" fmla="*/ 1261682 h 1262743"/>
                <a:gd name="connsiteX11" fmla="*/ 410710 w 821420"/>
                <a:gd name="connsiteY11" fmla="*/ 1262743 h 1262743"/>
                <a:gd name="connsiteX12" fmla="*/ 409796 w 821420"/>
                <a:gd name="connsiteY12" fmla="*/ 1261682 h 1262743"/>
                <a:gd name="connsiteX13" fmla="*/ 195788 w 821420"/>
                <a:gd name="connsiteY13" fmla="*/ 1118623 h 1262743"/>
                <a:gd name="connsiteX14" fmla="*/ 31496 w 821420"/>
                <a:gd name="connsiteY14" fmla="*/ 1110542 h 1262743"/>
                <a:gd name="connsiteX15" fmla="*/ 0 w 821420"/>
                <a:gd name="connsiteY15" fmla="*/ 1113514 h 1262743"/>
                <a:gd name="connsiteX16" fmla="*/ 0 w 821420"/>
                <a:gd name="connsiteY16" fmla="*/ 802731 h 1262743"/>
                <a:gd name="connsiteX17" fmla="*/ 0 w 821420"/>
                <a:gd name="connsiteY17" fmla="*/ 646539 h 1262743"/>
                <a:gd name="connsiteX18" fmla="*/ 0 w 821420"/>
                <a:gd name="connsiteY18" fmla="*/ 491948 h 1262743"/>
                <a:gd name="connsiteX19" fmla="*/ 0 w 821420"/>
                <a:gd name="connsiteY19" fmla="*/ 335756 h 1262743"/>
                <a:gd name="connsiteX20" fmla="*/ 0 w 821420"/>
                <a:gd name="connsiteY20" fmla="*/ 181165 h 1262743"/>
                <a:gd name="connsiteX21" fmla="*/ 0 w 821420"/>
                <a:gd name="connsiteY21" fmla="*/ 24973 h 1262743"/>
                <a:gd name="connsiteX22" fmla="*/ 0 w 821420"/>
                <a:gd name="connsiteY22" fmla="*/ 0 h 12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1420" h="1262743">
                  <a:moveTo>
                    <a:pt x="821420" y="0"/>
                  </a:moveTo>
                  <a:lnTo>
                    <a:pt x="821420" y="24973"/>
                  </a:lnTo>
                  <a:lnTo>
                    <a:pt x="821420" y="181165"/>
                  </a:lnTo>
                  <a:lnTo>
                    <a:pt x="821420" y="335756"/>
                  </a:lnTo>
                  <a:lnTo>
                    <a:pt x="821420" y="491948"/>
                  </a:lnTo>
                  <a:lnTo>
                    <a:pt x="821420" y="646539"/>
                  </a:lnTo>
                  <a:lnTo>
                    <a:pt x="821420" y="802731"/>
                  </a:lnTo>
                  <a:lnTo>
                    <a:pt x="821420" y="1113514"/>
                  </a:lnTo>
                  <a:lnTo>
                    <a:pt x="789924" y="1110542"/>
                  </a:lnTo>
                  <a:cubicBezTo>
                    <a:pt x="740168" y="1106807"/>
                    <a:pt x="684383" y="1106086"/>
                    <a:pt x="625633" y="1118623"/>
                  </a:cubicBezTo>
                  <a:cubicBezTo>
                    <a:pt x="522820" y="1140563"/>
                    <a:pt x="432578" y="1237733"/>
                    <a:pt x="411624" y="1261682"/>
                  </a:cubicBezTo>
                  <a:lnTo>
                    <a:pt x="410710" y="1262743"/>
                  </a:lnTo>
                  <a:lnTo>
                    <a:pt x="409796" y="1261682"/>
                  </a:lnTo>
                  <a:cubicBezTo>
                    <a:pt x="388842" y="1237733"/>
                    <a:pt x="298599" y="1140563"/>
                    <a:pt x="195788" y="1118623"/>
                  </a:cubicBezTo>
                  <a:cubicBezTo>
                    <a:pt x="137038" y="1106086"/>
                    <a:pt x="81252" y="1106807"/>
                    <a:pt x="31496" y="1110542"/>
                  </a:cubicBezTo>
                  <a:lnTo>
                    <a:pt x="0" y="1113514"/>
                  </a:lnTo>
                  <a:lnTo>
                    <a:pt x="0" y="802731"/>
                  </a:lnTo>
                  <a:lnTo>
                    <a:pt x="0" y="646539"/>
                  </a:lnTo>
                  <a:lnTo>
                    <a:pt x="0" y="491948"/>
                  </a:lnTo>
                  <a:lnTo>
                    <a:pt x="0" y="335756"/>
                  </a:lnTo>
                  <a:lnTo>
                    <a:pt x="0" y="181165"/>
                  </a:lnTo>
                  <a:lnTo>
                    <a:pt x="0" y="24973"/>
                  </a:lnTo>
                  <a:lnTo>
                    <a:pt x="0" y="0"/>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grpSp>
      <p:sp>
        <p:nvSpPr>
          <p:cNvPr id="4" name="直角三角形 3">
            <a:extLst>
              <a:ext uri="{FF2B5EF4-FFF2-40B4-BE49-F238E27FC236}">
                <a16:creationId xmlns:a16="http://schemas.microsoft.com/office/drawing/2014/main" id="{12FCBA35-A365-8705-F123-EAB41546D989}"/>
              </a:ext>
            </a:extLst>
          </p:cNvPr>
          <p:cNvSpPr/>
          <p:nvPr userDrawn="1"/>
        </p:nvSpPr>
        <p:spPr>
          <a:xfrm rot="5400000">
            <a:off x="3389836" y="499869"/>
            <a:ext cx="230206" cy="230206"/>
          </a:xfrm>
          <a:prstGeom prst="rtTriangle">
            <a:avLst/>
          </a:prstGeom>
          <a:solidFill>
            <a:srgbClr val="C4E902">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6439101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hf sldNum="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AD328AF-3F54-5AF3-6E35-61F05AE50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7A60187-2466-B723-8904-8E0EDE0B9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BE6DA7-A6B0-ECB4-8011-D8AEF279E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38CFE-8921-4F39-9EDB-253818DD3C34}" type="datetimeFigureOut">
              <a:rPr lang="zh-CN" altLang="en-US" smtClean="0"/>
              <a:t>2024/6/17</a:t>
            </a:fld>
            <a:endParaRPr lang="zh-CN" altLang="en-US"/>
          </a:p>
        </p:txBody>
      </p:sp>
      <p:sp>
        <p:nvSpPr>
          <p:cNvPr id="5" name="页脚占位符 4">
            <a:extLst>
              <a:ext uri="{FF2B5EF4-FFF2-40B4-BE49-F238E27FC236}">
                <a16:creationId xmlns:a16="http://schemas.microsoft.com/office/drawing/2014/main" id="{A6485776-1888-120F-704F-CC8B6968B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E0D8CAC-1651-0FB2-D840-291B0738C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E62A2-1F19-4CA0-A28B-89865056CE79}" type="slidenum">
              <a:rPr lang="zh-CN" altLang="en-US" smtClean="0"/>
              <a:t>‹#›</a:t>
            </a:fld>
            <a:endParaRPr lang="zh-CN" altLang="en-US"/>
          </a:p>
        </p:txBody>
      </p:sp>
    </p:spTree>
    <p:extLst>
      <p:ext uri="{BB962C8B-B14F-4D97-AF65-F5344CB8AC3E}">
        <p14:creationId xmlns:p14="http://schemas.microsoft.com/office/powerpoint/2010/main" val="3211148804"/>
      </p:ext>
    </p:extLst>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cnblogs.com/MyXjil/p/17478795.html"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edgetech/lua-resty-htt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descr="D:\51PPT模板网\51pptmoban.com\图片.jpg">
            <a:extLst>
              <a:ext uri="{FF2B5EF4-FFF2-40B4-BE49-F238E27FC236}">
                <a16:creationId xmlns:a16="http://schemas.microsoft.com/office/drawing/2014/main" id="{387666AD-D6CF-B683-5AAD-B4A25C0AD813}"/>
              </a:ext>
            </a:extLst>
          </p:cNvPr>
          <p:cNvSpPr/>
          <p:nvPr/>
        </p:nvSpPr>
        <p:spPr>
          <a:xfrm>
            <a:off x="0" y="4221068"/>
            <a:ext cx="12192000" cy="2636932"/>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5CAD227C-EF66-44D2-7756-8794B6FDC2D2}"/>
              </a:ext>
            </a:extLst>
          </p:cNvPr>
          <p:cNvSpPr txBox="1"/>
          <p:nvPr/>
        </p:nvSpPr>
        <p:spPr>
          <a:xfrm flipH="1">
            <a:off x="1210159" y="1874438"/>
            <a:ext cx="9771681" cy="1323439"/>
          </a:xfrm>
          <a:prstGeom prst="rect">
            <a:avLst/>
          </a:prstGeom>
          <a:noFill/>
        </p:spPr>
        <p:txBody>
          <a:bodyPr wrap="square" rtlCol="0">
            <a:spAutoFit/>
          </a:bodyPr>
          <a:lstStyle/>
          <a:p>
            <a:pPr algn="ctr"/>
            <a:r>
              <a:rPr lang="en-US" altLang="zh-CN" sz="8000" dirty="0">
                <a:latin typeface="思源宋体 CN Heavy" panose="02020900000000000000" pitchFamily="18" charset="-122"/>
                <a:ea typeface="思源宋体 CN Heavy" panose="02020900000000000000" pitchFamily="18" charset="-122"/>
                <a:cs typeface="+mn-ea"/>
                <a:sym typeface="+mn-lt"/>
              </a:rPr>
              <a:t>OpenResty</a:t>
            </a:r>
            <a:r>
              <a:rPr lang="zh-CN" altLang="en-US" sz="8000" dirty="0">
                <a:latin typeface="思源宋体 CN Heavy" panose="02020900000000000000" pitchFamily="18" charset="-122"/>
                <a:ea typeface="思源宋体 CN Heavy" panose="02020900000000000000" pitchFamily="18" charset="-122"/>
                <a:cs typeface="+mn-ea"/>
                <a:sym typeface="+mn-lt"/>
              </a:rPr>
              <a:t>基础入门</a:t>
            </a:r>
          </a:p>
        </p:txBody>
      </p:sp>
      <p:grpSp>
        <p:nvGrpSpPr>
          <p:cNvPr id="63" name="组合 62">
            <a:extLst>
              <a:ext uri="{FF2B5EF4-FFF2-40B4-BE49-F238E27FC236}">
                <a16:creationId xmlns:a16="http://schemas.microsoft.com/office/drawing/2014/main" id="{5A136662-CEB2-BD86-A945-761E204AA0B5}"/>
              </a:ext>
            </a:extLst>
          </p:cNvPr>
          <p:cNvGrpSpPr/>
          <p:nvPr/>
        </p:nvGrpSpPr>
        <p:grpSpPr>
          <a:xfrm>
            <a:off x="9135899" y="5979812"/>
            <a:ext cx="2917556" cy="353757"/>
            <a:chOff x="7007446" y="5894793"/>
            <a:chExt cx="2580600" cy="313663"/>
          </a:xfrm>
        </p:grpSpPr>
        <p:sp>
          <p:nvSpPr>
            <p:cNvPr id="64" name="文本框 63">
              <a:extLst>
                <a:ext uri="{FF2B5EF4-FFF2-40B4-BE49-F238E27FC236}">
                  <a16:creationId xmlns:a16="http://schemas.microsoft.com/office/drawing/2014/main" id="{2BE334ED-502A-7A5A-A6FE-9E89E3395E61}"/>
                </a:ext>
              </a:extLst>
            </p:cNvPr>
            <p:cNvSpPr txBox="1"/>
            <p:nvPr/>
          </p:nvSpPr>
          <p:spPr>
            <a:xfrm>
              <a:off x="7253195" y="5900679"/>
              <a:ext cx="2334851" cy="307777"/>
            </a:xfrm>
            <a:prstGeom prst="rect">
              <a:avLst/>
            </a:prstGeom>
            <a:noFill/>
          </p:spPr>
          <p:txBody>
            <a:bodyPr wrap="square" rtlCol="0">
              <a:spAutoFit/>
            </a:bodyPr>
            <a:lstStyle>
              <a:defPPr>
                <a:defRPr lang="zh-CN"/>
              </a:defPPr>
              <a:lvl1pPr>
                <a:defRPr sz="1000" b="1">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ym typeface="+mn-lt"/>
                </a:rPr>
                <a:t>时间：</a:t>
              </a:r>
              <a:r>
                <a:rPr lang="en-US" altLang="zh-CN" sz="1400" dirty="0">
                  <a:sym typeface="+mn-lt"/>
                </a:rPr>
                <a:t>2024.06.18</a:t>
              </a:r>
              <a:endParaRPr lang="zh-CN" altLang="en-US" sz="1400" dirty="0">
                <a:sym typeface="+mn-lt"/>
              </a:endParaRPr>
            </a:p>
          </p:txBody>
        </p:sp>
        <p:sp>
          <p:nvSpPr>
            <p:cNvPr id="65" name="watch_346578">
              <a:extLst>
                <a:ext uri="{FF2B5EF4-FFF2-40B4-BE49-F238E27FC236}">
                  <a16:creationId xmlns:a16="http://schemas.microsoft.com/office/drawing/2014/main" id="{FAE76220-0CE4-68D5-BE47-5011DFC0023A}"/>
                </a:ext>
              </a:extLst>
            </p:cNvPr>
            <p:cNvSpPr/>
            <p:nvPr/>
          </p:nvSpPr>
          <p:spPr>
            <a:xfrm>
              <a:off x="7007446" y="5894793"/>
              <a:ext cx="223172" cy="307777"/>
            </a:xfrm>
            <a:custGeom>
              <a:avLst/>
              <a:gdLst>
                <a:gd name="connsiteX0" fmla="*/ 102320 w 439481"/>
                <a:gd name="connsiteY0" fmla="*/ 517598 h 606087"/>
                <a:gd name="connsiteX1" fmla="*/ 219811 w 439481"/>
                <a:gd name="connsiteY1" fmla="*/ 547703 h 606087"/>
                <a:gd name="connsiteX2" fmla="*/ 337303 w 439481"/>
                <a:gd name="connsiteY2" fmla="*/ 517598 h 606087"/>
                <a:gd name="connsiteX3" fmla="*/ 337303 w 439481"/>
                <a:gd name="connsiteY3" fmla="*/ 606087 h 606087"/>
                <a:gd name="connsiteX4" fmla="*/ 102320 w 439481"/>
                <a:gd name="connsiteY4" fmla="*/ 606087 h 606087"/>
                <a:gd name="connsiteX5" fmla="*/ 207075 w 439481"/>
                <a:gd name="connsiteY5" fmla="*/ 135040 h 606087"/>
                <a:gd name="connsiteX6" fmla="*/ 207075 w 439481"/>
                <a:gd name="connsiteY6" fmla="*/ 308224 h 606087"/>
                <a:gd name="connsiteX7" fmla="*/ 275651 w 439481"/>
                <a:gd name="connsiteY7" fmla="*/ 376689 h 606087"/>
                <a:gd name="connsiteX8" fmla="*/ 293565 w 439481"/>
                <a:gd name="connsiteY8" fmla="*/ 358900 h 606087"/>
                <a:gd name="connsiteX9" fmla="*/ 232406 w 439481"/>
                <a:gd name="connsiteY9" fmla="*/ 297838 h 606087"/>
                <a:gd name="connsiteX10" fmla="*/ 232406 w 439481"/>
                <a:gd name="connsiteY10" fmla="*/ 135040 h 606087"/>
                <a:gd name="connsiteX11" fmla="*/ 219789 w 439481"/>
                <a:gd name="connsiteY11" fmla="*/ 83691 h 606087"/>
                <a:gd name="connsiteX12" fmla="*/ 439481 w 439481"/>
                <a:gd name="connsiteY12" fmla="*/ 303031 h 606087"/>
                <a:gd name="connsiteX13" fmla="*/ 219789 w 439481"/>
                <a:gd name="connsiteY13" fmla="*/ 522467 h 606087"/>
                <a:gd name="connsiteX14" fmla="*/ 0 w 439481"/>
                <a:gd name="connsiteY14" fmla="*/ 303031 h 606087"/>
                <a:gd name="connsiteX15" fmla="*/ 219789 w 439481"/>
                <a:gd name="connsiteY15" fmla="*/ 83691 h 606087"/>
                <a:gd name="connsiteX16" fmla="*/ 102320 w 439481"/>
                <a:gd name="connsiteY16" fmla="*/ 0 h 606087"/>
                <a:gd name="connsiteX17" fmla="*/ 337303 w 439481"/>
                <a:gd name="connsiteY17" fmla="*/ 0 h 606087"/>
                <a:gd name="connsiteX18" fmla="*/ 337303 w 439481"/>
                <a:gd name="connsiteY18" fmla="*/ 88489 h 606087"/>
                <a:gd name="connsiteX19" fmla="*/ 219811 w 439481"/>
                <a:gd name="connsiteY19" fmla="*/ 58384 h 606087"/>
                <a:gd name="connsiteX20" fmla="*/ 102320 w 439481"/>
                <a:gd name="connsiteY20" fmla="*/ 88489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9481" h="606087">
                  <a:moveTo>
                    <a:pt x="102320" y="517598"/>
                  </a:moveTo>
                  <a:cubicBezTo>
                    <a:pt x="137182" y="536739"/>
                    <a:pt x="177245" y="547703"/>
                    <a:pt x="219811" y="547703"/>
                  </a:cubicBezTo>
                  <a:cubicBezTo>
                    <a:pt x="262378" y="547703"/>
                    <a:pt x="302344" y="536739"/>
                    <a:pt x="337303" y="517598"/>
                  </a:cubicBezTo>
                  <a:lnTo>
                    <a:pt x="337303" y="606087"/>
                  </a:lnTo>
                  <a:lnTo>
                    <a:pt x="102320" y="606087"/>
                  </a:lnTo>
                  <a:close/>
                  <a:moveTo>
                    <a:pt x="207075" y="135040"/>
                  </a:moveTo>
                  <a:lnTo>
                    <a:pt x="207075" y="308224"/>
                  </a:lnTo>
                  <a:lnTo>
                    <a:pt x="275651" y="376689"/>
                  </a:lnTo>
                  <a:lnTo>
                    <a:pt x="293565" y="358900"/>
                  </a:lnTo>
                  <a:lnTo>
                    <a:pt x="232406" y="297838"/>
                  </a:lnTo>
                  <a:lnTo>
                    <a:pt x="232406" y="135040"/>
                  </a:lnTo>
                  <a:close/>
                  <a:moveTo>
                    <a:pt x="219789" y="83691"/>
                  </a:moveTo>
                  <a:cubicBezTo>
                    <a:pt x="341144" y="83691"/>
                    <a:pt x="439481" y="181870"/>
                    <a:pt x="439481" y="303031"/>
                  </a:cubicBezTo>
                  <a:cubicBezTo>
                    <a:pt x="439481" y="424192"/>
                    <a:pt x="341144" y="522467"/>
                    <a:pt x="219789" y="522467"/>
                  </a:cubicBezTo>
                  <a:cubicBezTo>
                    <a:pt x="98433" y="522467"/>
                    <a:pt x="0" y="424192"/>
                    <a:pt x="0" y="303031"/>
                  </a:cubicBezTo>
                  <a:cubicBezTo>
                    <a:pt x="0" y="181870"/>
                    <a:pt x="98433" y="83691"/>
                    <a:pt x="219789" y="83691"/>
                  </a:cubicBezTo>
                  <a:close/>
                  <a:moveTo>
                    <a:pt x="102320" y="0"/>
                  </a:moveTo>
                  <a:lnTo>
                    <a:pt x="337303" y="0"/>
                  </a:lnTo>
                  <a:lnTo>
                    <a:pt x="337303" y="88489"/>
                  </a:lnTo>
                  <a:cubicBezTo>
                    <a:pt x="302344" y="69348"/>
                    <a:pt x="262378" y="58384"/>
                    <a:pt x="219811" y="58384"/>
                  </a:cubicBezTo>
                  <a:cubicBezTo>
                    <a:pt x="177245" y="58384"/>
                    <a:pt x="137182" y="69348"/>
                    <a:pt x="102320" y="884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solidFill>
                  <a:schemeClr val="bg1"/>
                </a:solidFill>
                <a:cs typeface="+mn-ea"/>
              </a:endParaRPr>
            </a:p>
          </p:txBody>
        </p:sp>
      </p:grpSp>
      <p:pic>
        <p:nvPicPr>
          <p:cNvPr id="1028" name="Picture 4">
            <a:extLst>
              <a:ext uri="{FF2B5EF4-FFF2-40B4-BE49-F238E27FC236}">
                <a16:creationId xmlns:a16="http://schemas.microsoft.com/office/drawing/2014/main" id="{101441B8-71E5-2BFF-787C-7509DD4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60" y="672280"/>
            <a:ext cx="14859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8728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03</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150749" y="164239"/>
            <a:ext cx="2216258" cy="338554"/>
          </a:xfrm>
          <a:prstGeom prst="rect">
            <a:avLst/>
          </a:prstGeom>
          <a:noFill/>
        </p:spPr>
        <p:txBody>
          <a:bodyPr wrap="square">
            <a:spAutoFit/>
          </a:bodyPr>
          <a:lstStyle/>
          <a:p>
            <a:r>
              <a:rPr kumimoji="1" lang="en-US" altLang="zh-CN" sz="1600" b="1" dirty="0">
                <a:solidFill>
                  <a:srgbClr val="C4E902"/>
                </a:solidFill>
                <a:cs typeface="+mn-ea"/>
                <a:sym typeface="+mn-lt"/>
              </a:rPr>
              <a:t>OpenResty </a:t>
            </a:r>
            <a:r>
              <a:rPr kumimoji="1" lang="zh-CN" altLang="en-US" sz="1600" b="1" dirty="0">
                <a:solidFill>
                  <a:srgbClr val="C4E902"/>
                </a:solidFill>
                <a:cs typeface="+mn-ea"/>
                <a:sym typeface="+mn-lt"/>
              </a:rPr>
              <a:t>模块使用</a:t>
            </a:r>
          </a:p>
        </p:txBody>
      </p:sp>
      <p:sp>
        <p:nvSpPr>
          <p:cNvPr id="12" name="文本框 11">
            <a:extLst>
              <a:ext uri="{FF2B5EF4-FFF2-40B4-BE49-F238E27FC236}">
                <a16:creationId xmlns:a16="http://schemas.microsoft.com/office/drawing/2014/main" id="{3CF981D2-84E7-3761-BAAE-2DA2B7851119}"/>
              </a:ext>
            </a:extLst>
          </p:cNvPr>
          <p:cNvSpPr txBox="1"/>
          <p:nvPr/>
        </p:nvSpPr>
        <p:spPr>
          <a:xfrm>
            <a:off x="410706" y="1834575"/>
            <a:ext cx="10102915"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000" dirty="0">
                <a:solidFill>
                  <a:schemeClr val="bg1">
                    <a:lumMod val="50000"/>
                  </a:schemeClr>
                </a:solidFill>
                <a:ea typeface="阿里巴巴普惠体 2.0 55 Regular" panose="00020600040101010101" pitchFamily="18" charset="-122"/>
              </a:rPr>
              <a:t>LuaJIT </a:t>
            </a:r>
            <a:r>
              <a:rPr lang="zh-CN" altLang="en-US" sz="1000" dirty="0">
                <a:solidFill>
                  <a:schemeClr val="bg1">
                    <a:lumMod val="50000"/>
                  </a:schemeClr>
                </a:solidFill>
                <a:ea typeface="阿里巴巴普惠体 2.0 55 Regular" panose="00020600040101010101" pitchFamily="18" charset="-122"/>
              </a:rPr>
              <a:t>是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编程语言的一个 </a:t>
            </a:r>
            <a:r>
              <a:rPr lang="en-US" altLang="zh-CN" sz="1000" dirty="0">
                <a:solidFill>
                  <a:schemeClr val="bg1">
                    <a:lumMod val="50000"/>
                  </a:schemeClr>
                </a:solidFill>
                <a:ea typeface="阿里巴巴普惠体 2.0 55 Regular" panose="00020600040101010101" pitchFamily="18" charset="-122"/>
              </a:rPr>
              <a:t>Just-In-Time (JIT) </a:t>
            </a:r>
            <a:r>
              <a:rPr lang="zh-CN" altLang="en-US" sz="1000" dirty="0">
                <a:solidFill>
                  <a:schemeClr val="bg1">
                    <a:lumMod val="50000"/>
                  </a:schemeClr>
                </a:solidFill>
                <a:ea typeface="阿里巴巴普惠体 2.0 55 Regular" panose="00020600040101010101" pitchFamily="18" charset="-122"/>
              </a:rPr>
              <a:t>编译器实现。它不仅提供了与标准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解释器相兼容的功能，还显著提高了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代码的执行效率。当标准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解释器执行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脚本时，它会先将脚本解析为抽象语法树 </a:t>
            </a:r>
            <a:r>
              <a:rPr lang="en-US" altLang="zh-CN" sz="1000" dirty="0">
                <a:solidFill>
                  <a:schemeClr val="bg1">
                    <a:lumMod val="50000"/>
                  </a:schemeClr>
                </a:solidFill>
                <a:ea typeface="阿里巴巴普惠体 2.0 55 Regular" panose="00020600040101010101" pitchFamily="18" charset="-122"/>
              </a:rPr>
              <a:t>(AST)</a:t>
            </a:r>
            <a:r>
              <a:rPr lang="zh-CN" altLang="en-US" sz="1000" dirty="0">
                <a:solidFill>
                  <a:schemeClr val="bg1">
                    <a:lumMod val="50000"/>
                  </a:schemeClr>
                </a:solidFill>
                <a:ea typeface="阿里巴巴普惠体 2.0 55 Regular" panose="00020600040101010101" pitchFamily="18" charset="-122"/>
              </a:rPr>
              <a:t>，然后将其编译成字节码，最后再解释执行字节码。这一过程在每次运行脚本时都会发生，增加了启动时间。</a:t>
            </a:r>
            <a:r>
              <a:rPr lang="zh-CN" altLang="zh-CN" sz="1000" dirty="0">
                <a:solidFill>
                  <a:schemeClr val="bg1">
                    <a:lumMod val="50000"/>
                  </a:schemeClr>
                </a:solidFill>
                <a:ea typeface="阿里巴巴普惠体 2.0 55 Regular" panose="00020600040101010101" pitchFamily="18" charset="-122"/>
              </a:rPr>
              <a:t>LuaJIT 提供了一种预编译机制，可以将 Lua 脚本提前编译为字节码文件。在运行时，直接加载和执行预编译的字节码，避免了解析和编译的开销，从而加快启动速度。</a:t>
            </a:r>
          </a:p>
          <a:p>
            <a:endParaRPr lang="zh-CN" altLang="en-US" sz="1000" dirty="0">
              <a:solidFill>
                <a:schemeClr val="bg1">
                  <a:lumMod val="50000"/>
                </a:schemeClr>
              </a:solidFill>
              <a:ea typeface="阿里巴巴普惠体 2.0 55 Regular" panose="00020600040101010101" pitchFamily="18" charset="-122"/>
            </a:endParaRPr>
          </a:p>
        </p:txBody>
      </p:sp>
      <p:sp>
        <p:nvSpPr>
          <p:cNvPr id="34" name="文本框 33">
            <a:extLst>
              <a:ext uri="{FF2B5EF4-FFF2-40B4-BE49-F238E27FC236}">
                <a16:creationId xmlns:a16="http://schemas.microsoft.com/office/drawing/2014/main" id="{48C782CF-4D61-EA9B-07CC-251CA0CADD86}"/>
              </a:ext>
            </a:extLst>
          </p:cNvPr>
          <p:cNvSpPr txBox="1"/>
          <p:nvPr/>
        </p:nvSpPr>
        <p:spPr>
          <a:xfrm>
            <a:off x="410706" y="1290235"/>
            <a:ext cx="7093417" cy="369332"/>
          </a:xfrm>
          <a:prstGeom prst="rect">
            <a:avLst/>
          </a:prstGeom>
          <a:noFill/>
        </p:spPr>
        <p:txBody>
          <a:bodyPr wrap="none" rtlCol="0">
            <a:spAutoFit/>
          </a:bodyPr>
          <a:lstStyle/>
          <a:p>
            <a:r>
              <a:rPr lang="en-US" altLang="zh-CN" dirty="0"/>
              <a:t>1. </a:t>
            </a:r>
            <a:r>
              <a:rPr lang="zh-CN" altLang="en-US" dirty="0"/>
              <a:t>通过预编译 </a:t>
            </a:r>
            <a:r>
              <a:rPr lang="en-US" altLang="zh-CN" dirty="0"/>
              <a:t>Lua </a:t>
            </a:r>
            <a:r>
              <a:rPr lang="zh-CN" altLang="en-US" dirty="0"/>
              <a:t>模块到</a:t>
            </a:r>
            <a:r>
              <a:rPr lang="en-US" altLang="zh-CN" dirty="0"/>
              <a:t>LuaJit</a:t>
            </a:r>
            <a:r>
              <a:rPr lang="zh-CN" altLang="en-US" dirty="0"/>
              <a:t>字节码 来加快 </a:t>
            </a:r>
            <a:r>
              <a:rPr lang="en-US" altLang="zh-CN" dirty="0"/>
              <a:t>OpenResty</a:t>
            </a:r>
            <a:r>
              <a:rPr lang="zh-CN" altLang="en-US" dirty="0"/>
              <a:t>启动速度</a:t>
            </a:r>
          </a:p>
        </p:txBody>
      </p:sp>
      <p:pic>
        <p:nvPicPr>
          <p:cNvPr id="39" name="图片 38">
            <a:extLst>
              <a:ext uri="{FF2B5EF4-FFF2-40B4-BE49-F238E27FC236}">
                <a16:creationId xmlns:a16="http://schemas.microsoft.com/office/drawing/2014/main" id="{2FAE5A10-CBE4-1527-8E3C-0663C35A28A7}"/>
              </a:ext>
            </a:extLst>
          </p:cNvPr>
          <p:cNvPicPr>
            <a:picLocks noChangeAspect="1"/>
          </p:cNvPicPr>
          <p:nvPr/>
        </p:nvPicPr>
        <p:blipFill>
          <a:blip r:embed="rId3"/>
          <a:stretch>
            <a:fillRect/>
          </a:stretch>
        </p:blipFill>
        <p:spPr>
          <a:xfrm>
            <a:off x="496249" y="2438643"/>
            <a:ext cx="6516734" cy="1224580"/>
          </a:xfrm>
          <a:prstGeom prst="rect">
            <a:avLst/>
          </a:prstGeom>
        </p:spPr>
      </p:pic>
      <p:sp>
        <p:nvSpPr>
          <p:cNvPr id="40" name="文本框 39">
            <a:extLst>
              <a:ext uri="{FF2B5EF4-FFF2-40B4-BE49-F238E27FC236}">
                <a16:creationId xmlns:a16="http://schemas.microsoft.com/office/drawing/2014/main" id="{39EEEF56-1FA2-BBA7-D919-6AD210D7593E}"/>
              </a:ext>
            </a:extLst>
          </p:cNvPr>
          <p:cNvSpPr txBox="1"/>
          <p:nvPr/>
        </p:nvSpPr>
        <p:spPr>
          <a:xfrm>
            <a:off x="410706" y="4082625"/>
            <a:ext cx="2060179" cy="369332"/>
          </a:xfrm>
          <a:prstGeom prst="rect">
            <a:avLst/>
          </a:prstGeom>
          <a:noFill/>
        </p:spPr>
        <p:txBody>
          <a:bodyPr wrap="none" rtlCol="0">
            <a:spAutoFit/>
          </a:bodyPr>
          <a:lstStyle/>
          <a:p>
            <a:r>
              <a:rPr lang="en-US" altLang="zh-CN" dirty="0"/>
              <a:t>2. </a:t>
            </a:r>
            <a:r>
              <a:rPr lang="zh-CN" altLang="en-US" dirty="0"/>
              <a:t>编写自己的模块</a:t>
            </a:r>
          </a:p>
        </p:txBody>
      </p:sp>
      <p:pic>
        <p:nvPicPr>
          <p:cNvPr id="42" name="图片 41">
            <a:extLst>
              <a:ext uri="{FF2B5EF4-FFF2-40B4-BE49-F238E27FC236}">
                <a16:creationId xmlns:a16="http://schemas.microsoft.com/office/drawing/2014/main" id="{408A9ECE-319C-EC34-A6F9-7F6226062730}"/>
              </a:ext>
            </a:extLst>
          </p:cNvPr>
          <p:cNvPicPr>
            <a:picLocks noChangeAspect="1"/>
          </p:cNvPicPr>
          <p:nvPr/>
        </p:nvPicPr>
        <p:blipFill>
          <a:blip r:embed="rId4"/>
          <a:stretch>
            <a:fillRect/>
          </a:stretch>
        </p:blipFill>
        <p:spPr>
          <a:xfrm>
            <a:off x="589396" y="4451957"/>
            <a:ext cx="2829272" cy="972761"/>
          </a:xfrm>
          <a:prstGeom prst="rect">
            <a:avLst/>
          </a:prstGeom>
        </p:spPr>
      </p:pic>
      <p:pic>
        <p:nvPicPr>
          <p:cNvPr id="44" name="图片 43">
            <a:extLst>
              <a:ext uri="{FF2B5EF4-FFF2-40B4-BE49-F238E27FC236}">
                <a16:creationId xmlns:a16="http://schemas.microsoft.com/office/drawing/2014/main" id="{6248DEDC-904E-7A5A-7236-72B9F4569891}"/>
              </a:ext>
            </a:extLst>
          </p:cNvPr>
          <p:cNvPicPr>
            <a:picLocks noChangeAspect="1"/>
          </p:cNvPicPr>
          <p:nvPr/>
        </p:nvPicPr>
        <p:blipFill>
          <a:blip r:embed="rId5"/>
          <a:stretch>
            <a:fillRect/>
          </a:stretch>
        </p:blipFill>
        <p:spPr>
          <a:xfrm>
            <a:off x="7448555" y="4315540"/>
            <a:ext cx="2952426" cy="1289351"/>
          </a:xfrm>
          <a:prstGeom prst="rect">
            <a:avLst/>
          </a:prstGeom>
        </p:spPr>
      </p:pic>
      <p:sp>
        <p:nvSpPr>
          <p:cNvPr id="47" name="文本框 46">
            <a:extLst>
              <a:ext uri="{FF2B5EF4-FFF2-40B4-BE49-F238E27FC236}">
                <a16:creationId xmlns:a16="http://schemas.microsoft.com/office/drawing/2014/main" id="{DC8A3B10-F374-8E44-089C-0095AF28A792}"/>
              </a:ext>
            </a:extLst>
          </p:cNvPr>
          <p:cNvSpPr txBox="1"/>
          <p:nvPr/>
        </p:nvSpPr>
        <p:spPr>
          <a:xfrm>
            <a:off x="539206" y="5567765"/>
            <a:ext cx="3418208" cy="646331"/>
          </a:xfrm>
          <a:prstGeom prst="rect">
            <a:avLst/>
          </a:prstGeom>
          <a:noFill/>
        </p:spPr>
        <p:txBody>
          <a:bodyPr wrap="square">
            <a:spAutoFit/>
          </a:bodyPr>
          <a:lstStyle/>
          <a:p>
            <a:r>
              <a:rPr lang="pt-BR" altLang="zh-CN" sz="1200" dirty="0"/>
              <a:t>lua_package_path "$prefix/lua/?.lua;;";</a:t>
            </a:r>
          </a:p>
          <a:p>
            <a:br>
              <a:rPr lang="pt-BR" altLang="zh-CN" sz="1200" dirty="0"/>
            </a:br>
            <a:r>
              <a:rPr lang="zh-CN" altLang="en-US" sz="1200" dirty="0"/>
              <a:t>上面这行 用在</a:t>
            </a:r>
            <a:r>
              <a:rPr lang="en-US" altLang="zh-CN" sz="1200" dirty="0"/>
              <a:t>http</a:t>
            </a:r>
            <a:r>
              <a:rPr lang="zh-CN" altLang="en-US" sz="1200" dirty="0"/>
              <a:t>上下文，用于加载</a:t>
            </a:r>
            <a:r>
              <a:rPr lang="en-US" altLang="zh-CN" sz="1200" dirty="0"/>
              <a:t>lua</a:t>
            </a:r>
            <a:r>
              <a:rPr lang="zh-CN" altLang="en-US" sz="1200" dirty="0"/>
              <a:t>文件</a:t>
            </a:r>
            <a:endParaRPr lang="pt-BR" altLang="zh-CN" sz="1200" dirty="0"/>
          </a:p>
        </p:txBody>
      </p:sp>
      <p:sp>
        <p:nvSpPr>
          <p:cNvPr id="51" name="文本框 50">
            <a:extLst>
              <a:ext uri="{FF2B5EF4-FFF2-40B4-BE49-F238E27FC236}">
                <a16:creationId xmlns:a16="http://schemas.microsoft.com/office/drawing/2014/main" id="{8B71F508-96B8-29F8-81B8-4B93ABF7F2D3}"/>
              </a:ext>
            </a:extLst>
          </p:cNvPr>
          <p:cNvSpPr txBox="1"/>
          <p:nvPr/>
        </p:nvSpPr>
        <p:spPr>
          <a:xfrm>
            <a:off x="3754616" y="4512254"/>
            <a:ext cx="2952427" cy="1292662"/>
          </a:xfrm>
          <a:prstGeom prst="rect">
            <a:avLst/>
          </a:prstGeom>
          <a:noFill/>
        </p:spPr>
        <p:txBody>
          <a:bodyPr wrap="square" rtlCol="0">
            <a:spAutoFit/>
          </a:bodyPr>
          <a:lstStyle/>
          <a:p>
            <a:r>
              <a:rPr lang="zh-CN" altLang="zh-CN" sz="1000" dirty="0">
                <a:solidFill>
                  <a:schemeClr val="bg1">
                    <a:lumMod val="50000"/>
                  </a:schemeClr>
                </a:solidFill>
                <a:ea typeface="阿里巴巴普惠体 2.0 55 Regular" panose="00020600040101010101" pitchFamily="18" charset="-122"/>
              </a:rPr>
              <a:t>关于 _M 的作用，它主要用于组织和管理模块中的函数和变量，类似于其他编程语言中的命名空间或模块对象。通过将模块的函数和变量存储在 _M 中，并通过 return _M 导出，可以使得这些内容在其他地方可以方便地引用和调用，提高了代码的组织性和可维护性。 </a:t>
            </a:r>
          </a:p>
          <a:p>
            <a:endParaRPr lang="zh-CN" altLang="en-US" dirty="0"/>
          </a:p>
        </p:txBody>
      </p:sp>
    </p:spTree>
    <p:extLst>
      <p:ext uri="{BB962C8B-B14F-4D97-AF65-F5344CB8AC3E}">
        <p14:creationId xmlns:p14="http://schemas.microsoft.com/office/powerpoint/2010/main" val="32651257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04</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433594" y="164239"/>
            <a:ext cx="2072898" cy="400110"/>
          </a:xfrm>
          <a:prstGeom prst="rect">
            <a:avLst/>
          </a:prstGeom>
          <a:noFill/>
        </p:spPr>
        <p:txBody>
          <a:bodyPr wrap="square">
            <a:spAutoFit/>
          </a:bodyPr>
          <a:lstStyle/>
          <a:p>
            <a:r>
              <a:rPr kumimoji="1" lang="en-US" altLang="zh-CN" sz="2000" b="1" dirty="0">
                <a:solidFill>
                  <a:srgbClr val="C4E902"/>
                </a:solidFill>
                <a:cs typeface="+mn-ea"/>
                <a:sym typeface="+mn-lt"/>
              </a:rPr>
              <a:t>Nginx</a:t>
            </a:r>
            <a:r>
              <a:rPr kumimoji="1" lang="zh-CN" altLang="en-US" sz="2000" b="1" dirty="0">
                <a:solidFill>
                  <a:srgbClr val="C4E902"/>
                </a:solidFill>
                <a:cs typeface="+mn-ea"/>
                <a:sym typeface="+mn-lt"/>
              </a:rPr>
              <a:t>处理请求</a:t>
            </a:r>
          </a:p>
        </p:txBody>
      </p:sp>
      <p:pic>
        <p:nvPicPr>
          <p:cNvPr id="4098" name="Picture 2" descr="preview">
            <a:extLst>
              <a:ext uri="{FF2B5EF4-FFF2-40B4-BE49-F238E27FC236}">
                <a16:creationId xmlns:a16="http://schemas.microsoft.com/office/drawing/2014/main" id="{BED69611-243B-2954-789F-E40661639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3754" y="1301659"/>
            <a:ext cx="5157062" cy="45414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356D0822-2078-B5E2-3BE6-ECBA61E62D8D}"/>
              </a:ext>
            </a:extLst>
          </p:cNvPr>
          <p:cNvSpPr txBox="1"/>
          <p:nvPr/>
        </p:nvSpPr>
        <p:spPr>
          <a:xfrm>
            <a:off x="413126" y="811762"/>
            <a:ext cx="6186731" cy="5755422"/>
          </a:xfrm>
          <a:prstGeom prst="rect">
            <a:avLst/>
          </a:prstGeom>
          <a:noFill/>
        </p:spPr>
        <p:txBody>
          <a:bodyPr wrap="square">
            <a:spAutoFit/>
          </a:bodyPr>
          <a:lstStyle/>
          <a:p>
            <a:pPr marL="0" lvl="1">
              <a:lnSpc>
                <a:spcPct val="150000"/>
              </a:lnSpc>
            </a:pPr>
            <a:r>
              <a:rPr lang="en-US" altLang="zh-CN" sz="800" dirty="0">
                <a:ea typeface="阿里巴巴普惠体 2.0 55 Regular" panose="00020600040101010101" pitchFamily="18" charset="-122"/>
              </a:rPr>
              <a:t>1</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post-read :</a:t>
            </a:r>
          </a:p>
          <a:p>
            <a:pPr marL="0" lvl="1">
              <a:lnSpc>
                <a:spcPct val="150000"/>
              </a:lnSpc>
            </a:pPr>
            <a:r>
              <a:rPr lang="zh-CN" altLang="en-US" sz="800" dirty="0">
                <a:ea typeface="阿里巴巴普惠体 2.0 55 Regular" panose="00020600040101010101" pitchFamily="18" charset="-122"/>
              </a:rPr>
              <a:t>读取请求内容阶段，</a:t>
            </a:r>
            <a:r>
              <a:rPr lang="en-US" altLang="zh-CN" sz="800" dirty="0">
                <a:ea typeface="阿里巴巴普惠体 2.0 55 Regular" panose="00020600040101010101" pitchFamily="18" charset="-122"/>
              </a:rPr>
              <a:t>nginx </a:t>
            </a:r>
            <a:r>
              <a:rPr lang="zh-CN" altLang="en-US" sz="800" dirty="0">
                <a:ea typeface="阿里巴巴普惠体 2.0 55 Regular" panose="00020600040101010101" pitchFamily="18" charset="-122"/>
              </a:rPr>
              <a:t>读取并解析完请求头之后就立即开始运行</a:t>
            </a:r>
          </a:p>
          <a:p>
            <a:pPr marL="0" lvl="1">
              <a:lnSpc>
                <a:spcPct val="150000"/>
              </a:lnSpc>
            </a:pPr>
            <a:r>
              <a:rPr lang="en-US" altLang="zh-CN" sz="800" dirty="0">
                <a:ea typeface="阿里巴巴普惠体 2.0 55 Regular" panose="00020600040101010101" pitchFamily="18" charset="-122"/>
              </a:rPr>
              <a:t>2</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server-rewrite :</a:t>
            </a:r>
          </a:p>
          <a:p>
            <a:pPr marL="0" lvl="1">
              <a:lnSpc>
                <a:spcPct val="150000"/>
              </a:lnSpc>
            </a:pPr>
            <a:r>
              <a:rPr lang="en-US" altLang="zh-CN" sz="800" dirty="0">
                <a:ea typeface="阿里巴巴普惠体 2.0 55 Regular" panose="00020600040101010101" pitchFamily="18" charset="-122"/>
              </a:rPr>
              <a:t>server </a:t>
            </a:r>
            <a:r>
              <a:rPr lang="zh-CN" altLang="en-US" sz="800" dirty="0">
                <a:ea typeface="阿里巴巴普惠体 2.0 55 Regular" panose="00020600040101010101" pitchFamily="18" charset="-122"/>
              </a:rPr>
              <a:t>请求地址重写阶段；当 </a:t>
            </a:r>
            <a:r>
              <a:rPr lang="en-US" altLang="zh-CN" sz="800" dirty="0" err="1">
                <a:ea typeface="阿里巴巴普惠体 2.0 55 Regular" panose="00020600040101010101" pitchFamily="18" charset="-122"/>
              </a:rPr>
              <a:t>ngx_rewrite</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模块的 </a:t>
            </a:r>
            <a:r>
              <a:rPr lang="en-US" altLang="zh-CN" sz="800" dirty="0">
                <a:ea typeface="阿里巴巴普惠体 2.0 55 Regular" panose="00020600040101010101" pitchFamily="18" charset="-122"/>
              </a:rPr>
              <a:t>set </a:t>
            </a:r>
            <a:r>
              <a:rPr lang="zh-CN" altLang="en-US" sz="800" dirty="0">
                <a:ea typeface="阿里巴巴普惠体 2.0 55 Regular" panose="00020600040101010101" pitchFamily="18" charset="-122"/>
              </a:rPr>
              <a:t>配置指令直接书写在 </a:t>
            </a:r>
            <a:r>
              <a:rPr lang="en-US" altLang="zh-CN" sz="800" dirty="0">
                <a:ea typeface="阿里巴巴普惠体 2.0 55 Regular" panose="00020600040101010101" pitchFamily="18" charset="-122"/>
              </a:rPr>
              <a:t>server </a:t>
            </a:r>
            <a:r>
              <a:rPr lang="zh-CN" altLang="en-US" sz="800" dirty="0">
                <a:ea typeface="阿里巴巴普惠体 2.0 55 Regular" panose="00020600040101010101" pitchFamily="18" charset="-122"/>
              </a:rPr>
              <a:t>配置块中时， 基本上都是运行在 </a:t>
            </a:r>
            <a:r>
              <a:rPr lang="en-US" altLang="zh-CN" sz="800" dirty="0">
                <a:ea typeface="阿里巴巴普惠体 2.0 55 Regular" panose="00020600040101010101" pitchFamily="18" charset="-122"/>
              </a:rPr>
              <a:t>server-rewrite </a:t>
            </a:r>
            <a:r>
              <a:rPr lang="zh-CN" altLang="en-US" sz="800" dirty="0">
                <a:ea typeface="阿里巴巴普惠体 2.0 55 Regular" panose="00020600040101010101" pitchFamily="18" charset="-122"/>
              </a:rPr>
              <a:t>阶段</a:t>
            </a:r>
          </a:p>
          <a:p>
            <a:pPr marL="0" lvl="1">
              <a:lnSpc>
                <a:spcPct val="150000"/>
              </a:lnSpc>
            </a:pPr>
            <a:r>
              <a:rPr lang="en-US" altLang="zh-CN" sz="800" dirty="0">
                <a:ea typeface="阿里巴巴普惠体 2.0 55 Regular" panose="00020600040101010101" pitchFamily="18" charset="-122"/>
              </a:rPr>
              <a:t>3</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find-config :</a:t>
            </a:r>
          </a:p>
          <a:p>
            <a:pPr marL="0" lvl="1">
              <a:lnSpc>
                <a:spcPct val="150000"/>
              </a:lnSpc>
            </a:pPr>
            <a:r>
              <a:rPr lang="zh-CN" altLang="en-US" sz="800" dirty="0">
                <a:ea typeface="阿里巴巴普惠体 2.0 55 Regular" panose="00020600040101010101" pitchFamily="18" charset="-122"/>
              </a:rPr>
              <a:t>配置查找阶段，这个阶段并不支持 </a:t>
            </a:r>
            <a:r>
              <a:rPr lang="en-US" altLang="zh-CN" sz="800" dirty="0">
                <a:ea typeface="阿里巴巴普惠体 2.0 55 Regular" panose="00020600040101010101" pitchFamily="18" charset="-122"/>
              </a:rPr>
              <a:t>Nginx </a:t>
            </a:r>
            <a:r>
              <a:rPr lang="zh-CN" altLang="en-US" sz="800" dirty="0">
                <a:ea typeface="阿里巴巴普惠体 2.0 55 Regular" panose="00020600040101010101" pitchFamily="18" charset="-122"/>
              </a:rPr>
              <a:t>模块注册处理程序， 而是由 </a:t>
            </a:r>
            <a:r>
              <a:rPr lang="en-US" altLang="zh-CN" sz="800" dirty="0">
                <a:ea typeface="阿里巴巴普惠体 2.0 55 Regular" panose="00020600040101010101" pitchFamily="18" charset="-122"/>
              </a:rPr>
              <a:t>Nginx </a:t>
            </a:r>
            <a:r>
              <a:rPr lang="zh-CN" altLang="en-US" sz="800" dirty="0">
                <a:ea typeface="阿里巴巴普惠体 2.0 55 Regular" panose="00020600040101010101" pitchFamily="18" charset="-122"/>
              </a:rPr>
              <a:t>核心来完成当前请求与 </a:t>
            </a:r>
            <a:r>
              <a:rPr lang="en-US" altLang="zh-CN" sz="800" dirty="0">
                <a:ea typeface="阿里巴巴普惠体 2.0 55 Regular" panose="00020600040101010101" pitchFamily="18" charset="-122"/>
              </a:rPr>
              <a:t>location </a:t>
            </a:r>
            <a:r>
              <a:rPr lang="zh-CN" altLang="en-US" sz="800" dirty="0">
                <a:ea typeface="阿里巴巴普惠体 2.0 55 Regular" panose="00020600040101010101" pitchFamily="18" charset="-122"/>
              </a:rPr>
              <a:t>配置块之间的配对工作。</a:t>
            </a:r>
          </a:p>
          <a:p>
            <a:pPr marL="0" lvl="1">
              <a:lnSpc>
                <a:spcPct val="150000"/>
              </a:lnSpc>
            </a:pPr>
            <a:r>
              <a:rPr lang="en-US" altLang="zh-CN" sz="800" dirty="0">
                <a:ea typeface="阿里巴巴普惠体 2.0 55 Regular" panose="00020600040101010101" pitchFamily="18" charset="-122"/>
              </a:rPr>
              <a:t>4</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rewrite :</a:t>
            </a:r>
          </a:p>
          <a:p>
            <a:pPr marL="0" lvl="1">
              <a:lnSpc>
                <a:spcPct val="150000"/>
              </a:lnSpc>
            </a:pPr>
            <a:r>
              <a:rPr lang="en-US" altLang="zh-CN" sz="800" dirty="0">
                <a:ea typeface="阿里巴巴普惠体 2.0 55 Regular" panose="00020600040101010101" pitchFamily="18" charset="-122"/>
              </a:rPr>
              <a:t>location </a:t>
            </a:r>
            <a:r>
              <a:rPr lang="zh-CN" altLang="en-US" sz="800" dirty="0">
                <a:ea typeface="阿里巴巴普惠体 2.0 55 Regular" panose="00020600040101010101" pitchFamily="18" charset="-122"/>
              </a:rPr>
              <a:t>请求地址重写阶段，当 </a:t>
            </a:r>
            <a:r>
              <a:rPr lang="en-US" altLang="zh-CN" sz="800" dirty="0" err="1">
                <a:ea typeface="阿里巴巴普惠体 2.0 55 Regular" panose="00020600040101010101" pitchFamily="18" charset="-122"/>
              </a:rPr>
              <a:t>ngx_rewrite</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指令用于 </a:t>
            </a:r>
            <a:r>
              <a:rPr lang="en-US" altLang="zh-CN" sz="800" dirty="0">
                <a:ea typeface="阿里巴巴普惠体 2.0 55 Regular" panose="00020600040101010101" pitchFamily="18" charset="-122"/>
              </a:rPr>
              <a:t>location </a:t>
            </a:r>
            <a:r>
              <a:rPr lang="zh-CN" altLang="en-US" sz="800" dirty="0">
                <a:ea typeface="阿里巴巴普惠体 2.0 55 Regular" panose="00020600040101010101" pitchFamily="18" charset="-122"/>
              </a:rPr>
              <a:t>中，就是再这个阶段运行的；</a:t>
            </a:r>
          </a:p>
          <a:p>
            <a:pPr marL="0" lvl="1">
              <a:lnSpc>
                <a:spcPct val="150000"/>
              </a:lnSpc>
            </a:pPr>
            <a:r>
              <a:rPr lang="en-US" altLang="zh-CN" sz="800" dirty="0">
                <a:ea typeface="阿里巴巴普惠体 2.0 55 Regular" panose="00020600040101010101" pitchFamily="18" charset="-122"/>
              </a:rPr>
              <a:t>5</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post-rewrite :</a:t>
            </a:r>
          </a:p>
          <a:p>
            <a:pPr marL="0" lvl="1">
              <a:lnSpc>
                <a:spcPct val="150000"/>
              </a:lnSpc>
            </a:pPr>
            <a:r>
              <a:rPr lang="zh-CN" altLang="en-US" sz="800" dirty="0">
                <a:ea typeface="阿里巴巴普惠体 2.0 55 Regular" panose="00020600040101010101" pitchFamily="18" charset="-122"/>
              </a:rPr>
              <a:t>请求地址重写提交阶段，当 </a:t>
            </a:r>
            <a:r>
              <a:rPr lang="en-US" altLang="zh-CN" sz="800" dirty="0">
                <a:ea typeface="阿里巴巴普惠体 2.0 55 Regular" panose="00020600040101010101" pitchFamily="18" charset="-122"/>
              </a:rPr>
              <a:t>nginx </a:t>
            </a:r>
            <a:r>
              <a:rPr lang="zh-CN" altLang="en-US" sz="800" dirty="0">
                <a:ea typeface="阿里巴巴普惠体 2.0 55 Regular" panose="00020600040101010101" pitchFamily="18" charset="-122"/>
              </a:rPr>
              <a:t>完成 </a:t>
            </a:r>
            <a:r>
              <a:rPr lang="en-US" altLang="zh-CN" sz="800" dirty="0">
                <a:ea typeface="阿里巴巴普惠体 2.0 55 Regular" panose="00020600040101010101" pitchFamily="18" charset="-122"/>
              </a:rPr>
              <a:t>rewrite </a:t>
            </a:r>
            <a:r>
              <a:rPr lang="zh-CN" altLang="en-US" sz="800" dirty="0">
                <a:ea typeface="阿里巴巴普惠体 2.0 55 Regular" panose="00020600040101010101" pitchFamily="18" charset="-122"/>
              </a:rPr>
              <a:t>阶段所要求的内部跳转动作，如果 </a:t>
            </a:r>
            <a:r>
              <a:rPr lang="en-US" altLang="zh-CN" sz="800" dirty="0">
                <a:ea typeface="阿里巴巴普惠体 2.0 55 Regular" panose="00020600040101010101" pitchFamily="18" charset="-122"/>
              </a:rPr>
              <a:t>rewrite </a:t>
            </a:r>
            <a:r>
              <a:rPr lang="zh-CN" altLang="en-US" sz="800" dirty="0">
                <a:ea typeface="阿里巴巴普惠体 2.0 55 Regular" panose="00020600040101010101" pitchFamily="18" charset="-122"/>
              </a:rPr>
              <a:t>阶段有这个要求的话；</a:t>
            </a:r>
          </a:p>
          <a:p>
            <a:pPr marL="0" lvl="1">
              <a:lnSpc>
                <a:spcPct val="150000"/>
              </a:lnSpc>
            </a:pPr>
            <a:r>
              <a:rPr lang="en-US" altLang="zh-CN" sz="800" dirty="0">
                <a:ea typeface="阿里巴巴普惠体 2.0 55 Regular" panose="00020600040101010101" pitchFamily="18" charset="-122"/>
              </a:rPr>
              <a:t>6</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preaccess :</a:t>
            </a:r>
          </a:p>
          <a:p>
            <a:pPr marL="0" lvl="1">
              <a:lnSpc>
                <a:spcPct val="150000"/>
              </a:lnSpc>
            </a:pPr>
            <a:r>
              <a:rPr lang="zh-CN" altLang="en-US" sz="800" dirty="0">
                <a:ea typeface="阿里巴巴普惠体 2.0 55 Regular" panose="00020600040101010101" pitchFamily="18" charset="-122"/>
              </a:rPr>
              <a:t>访问权限检查准备阶段，</a:t>
            </a:r>
            <a:r>
              <a:rPr lang="en-US" altLang="zh-CN" sz="800" dirty="0" err="1">
                <a:ea typeface="阿里巴巴普惠体 2.0 55 Regular" panose="00020600040101010101" pitchFamily="18" charset="-122"/>
              </a:rPr>
              <a:t>ngx_limit_req</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和 </a:t>
            </a:r>
            <a:r>
              <a:rPr lang="en-US" altLang="zh-CN" sz="800" dirty="0" err="1">
                <a:ea typeface="阿里巴巴普惠体 2.0 55 Regular" panose="00020600040101010101" pitchFamily="18" charset="-122"/>
              </a:rPr>
              <a:t>ngx_limit_zone</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在这个阶段运行， </a:t>
            </a:r>
            <a:r>
              <a:rPr lang="en-US" altLang="zh-CN" sz="800" dirty="0" err="1">
                <a:ea typeface="阿里巴巴普惠体 2.0 55 Regular" panose="00020600040101010101" pitchFamily="18" charset="-122"/>
              </a:rPr>
              <a:t>ngx_limit_req</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可以控制请求的访问频率，</a:t>
            </a:r>
            <a:r>
              <a:rPr lang="en-US" altLang="zh-CN" sz="800" dirty="0" err="1">
                <a:ea typeface="阿里巴巴普惠体 2.0 55 Regular" panose="00020600040101010101" pitchFamily="18" charset="-122"/>
              </a:rPr>
              <a:t>ngx_limit_zone</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可以控制访问的并发度；</a:t>
            </a:r>
          </a:p>
          <a:p>
            <a:pPr marL="0" lvl="1">
              <a:lnSpc>
                <a:spcPct val="150000"/>
              </a:lnSpc>
            </a:pPr>
            <a:r>
              <a:rPr lang="en-US" altLang="zh-CN" sz="800" dirty="0">
                <a:ea typeface="阿里巴巴普惠体 2.0 55 Regular" panose="00020600040101010101" pitchFamily="18" charset="-122"/>
              </a:rPr>
              <a:t>7</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access :</a:t>
            </a:r>
          </a:p>
          <a:p>
            <a:pPr marL="0" lvl="1">
              <a:lnSpc>
                <a:spcPct val="150000"/>
              </a:lnSpc>
            </a:pPr>
            <a:r>
              <a:rPr lang="zh-CN" altLang="en-US" sz="800" dirty="0">
                <a:ea typeface="阿里巴巴普惠体 2.0 55 Regular" panose="00020600040101010101" pitchFamily="18" charset="-122"/>
              </a:rPr>
              <a:t>访问权限检查阶段，标准模块 </a:t>
            </a:r>
            <a:r>
              <a:rPr lang="en-US" altLang="zh-CN" sz="800" dirty="0" err="1">
                <a:ea typeface="阿里巴巴普惠体 2.0 55 Regular" panose="00020600040101010101" pitchFamily="18" charset="-122"/>
              </a:rPr>
              <a:t>ngx_access</a:t>
            </a:r>
            <a:r>
              <a:rPr lang="zh-CN" altLang="en-US" sz="800" dirty="0">
                <a:ea typeface="阿里巴巴普惠体 2.0 55 Regular" panose="00020600040101010101" pitchFamily="18" charset="-122"/>
              </a:rPr>
              <a:t>、第三方模块 </a:t>
            </a:r>
            <a:r>
              <a:rPr lang="en-US" altLang="zh-CN" sz="800" dirty="0" err="1">
                <a:ea typeface="阿里巴巴普惠体 2.0 55 Regular" panose="00020600040101010101" pitchFamily="18" charset="-122"/>
              </a:rPr>
              <a:t>ngx_auth_request</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以及第三方模块 </a:t>
            </a:r>
            <a:r>
              <a:rPr lang="en-US" altLang="zh-CN" sz="800" dirty="0" err="1">
                <a:ea typeface="阿里巴巴普惠体 2.0 55 Regular" panose="00020600040101010101" pitchFamily="18" charset="-122"/>
              </a:rPr>
              <a:t>ngx_lua</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的 </a:t>
            </a:r>
            <a:r>
              <a:rPr lang="en-US" altLang="zh-CN" sz="800" dirty="0" err="1">
                <a:ea typeface="阿里巴巴普惠体 2.0 55 Regular" panose="00020600040101010101" pitchFamily="18" charset="-122"/>
              </a:rPr>
              <a:t>access_by_lua</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指令就运行在这个阶段。配置指令多是执行访问控制相关的任务，如检查用户的访问权限，检查用户的来源 </a:t>
            </a:r>
            <a:r>
              <a:rPr lang="en-US" altLang="zh-CN" sz="800" dirty="0">
                <a:ea typeface="阿里巴巴普惠体 2.0 55 Regular" panose="00020600040101010101" pitchFamily="18" charset="-122"/>
              </a:rPr>
              <a:t>IP </a:t>
            </a:r>
            <a:r>
              <a:rPr lang="zh-CN" altLang="en-US" sz="800" dirty="0">
                <a:ea typeface="阿里巴巴普惠体 2.0 55 Regular" panose="00020600040101010101" pitchFamily="18" charset="-122"/>
              </a:rPr>
              <a:t>是否合法；</a:t>
            </a:r>
          </a:p>
          <a:p>
            <a:pPr marL="0" lvl="1">
              <a:lnSpc>
                <a:spcPct val="150000"/>
              </a:lnSpc>
            </a:pPr>
            <a:r>
              <a:rPr lang="en-US" altLang="zh-CN" sz="800" dirty="0">
                <a:ea typeface="阿里巴巴普惠体 2.0 55 Regular" panose="00020600040101010101" pitchFamily="18" charset="-122"/>
              </a:rPr>
              <a:t>8</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post-access :</a:t>
            </a:r>
          </a:p>
          <a:p>
            <a:pPr marL="0" lvl="1">
              <a:lnSpc>
                <a:spcPct val="150000"/>
              </a:lnSpc>
            </a:pPr>
            <a:r>
              <a:rPr lang="zh-CN" altLang="en-US" sz="800" dirty="0">
                <a:ea typeface="阿里巴巴普惠体 2.0 55 Regular" panose="00020600040101010101" pitchFamily="18" charset="-122"/>
              </a:rPr>
              <a:t>访问权限检查提交阶段；主要用于配合 </a:t>
            </a:r>
            <a:r>
              <a:rPr lang="en-US" altLang="zh-CN" sz="800" dirty="0">
                <a:ea typeface="阿里巴巴普惠体 2.0 55 Regular" panose="00020600040101010101" pitchFamily="18" charset="-122"/>
              </a:rPr>
              <a:t>access </a:t>
            </a:r>
            <a:r>
              <a:rPr lang="zh-CN" altLang="en-US" sz="800" dirty="0">
                <a:ea typeface="阿里巴巴普惠体 2.0 55 Regular" panose="00020600040101010101" pitchFamily="18" charset="-122"/>
              </a:rPr>
              <a:t>阶段实现标准 </a:t>
            </a:r>
            <a:r>
              <a:rPr lang="en-US" altLang="zh-CN" sz="800" dirty="0" err="1">
                <a:ea typeface="阿里巴巴普惠体 2.0 55 Regular" panose="00020600040101010101" pitchFamily="18" charset="-122"/>
              </a:rPr>
              <a:t>ngx_http_core</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模块提供的配置指令 </a:t>
            </a:r>
            <a:r>
              <a:rPr lang="en-US" altLang="zh-CN" sz="800" dirty="0">
                <a:ea typeface="阿里巴巴普惠体 2.0 55 Regular" panose="00020600040101010101" pitchFamily="18" charset="-122"/>
              </a:rPr>
              <a:t>satisfy </a:t>
            </a:r>
            <a:r>
              <a:rPr lang="zh-CN" altLang="en-US" sz="800" dirty="0">
                <a:ea typeface="阿里巴巴普惠体 2.0 55 Regular" panose="00020600040101010101" pitchFamily="18" charset="-122"/>
              </a:rPr>
              <a:t>的功能。 </a:t>
            </a:r>
            <a:r>
              <a:rPr lang="en-US" altLang="zh-CN" sz="800" dirty="0">
                <a:ea typeface="阿里巴巴普惠体 2.0 55 Regular" panose="00020600040101010101" pitchFamily="18" charset="-122"/>
              </a:rPr>
              <a:t>satisfy all(</a:t>
            </a:r>
            <a:r>
              <a:rPr lang="zh-CN" altLang="en-US" sz="800" dirty="0">
                <a:ea typeface="阿里巴巴普惠体 2.0 55 Regular" panose="00020600040101010101" pitchFamily="18" charset="-122"/>
              </a:rPr>
              <a:t>与关系</a:t>
            </a:r>
            <a:r>
              <a:rPr lang="en-US" altLang="zh-CN" sz="800" dirty="0">
                <a:ea typeface="阿里巴巴普惠体 2.0 55 Regular" panose="00020600040101010101" pitchFamily="18" charset="-122"/>
              </a:rPr>
              <a:t>),satisfy any(</a:t>
            </a:r>
            <a:r>
              <a:rPr lang="zh-CN" altLang="en-US" sz="800" dirty="0">
                <a:ea typeface="阿里巴巴普惠体 2.0 55 Regular" panose="00020600040101010101" pitchFamily="18" charset="-122"/>
              </a:rPr>
              <a:t>或关系</a:t>
            </a:r>
            <a:r>
              <a:rPr lang="en-US" altLang="zh-CN" sz="800" dirty="0">
                <a:ea typeface="阿里巴巴普惠体 2.0 55 Regular" panose="00020600040101010101" pitchFamily="18" charset="-122"/>
              </a:rPr>
              <a:t>)</a:t>
            </a:r>
          </a:p>
          <a:p>
            <a:pPr marL="0" lvl="1">
              <a:lnSpc>
                <a:spcPct val="150000"/>
              </a:lnSpc>
            </a:pPr>
            <a:r>
              <a:rPr lang="en-US" altLang="zh-CN" sz="800" dirty="0">
                <a:ea typeface="阿里巴巴普惠体 2.0 55 Regular" panose="00020600040101010101" pitchFamily="18" charset="-122"/>
              </a:rPr>
              <a:t>9</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try-files :</a:t>
            </a:r>
          </a:p>
          <a:p>
            <a:pPr marL="0" lvl="1">
              <a:lnSpc>
                <a:spcPct val="150000"/>
              </a:lnSpc>
            </a:pPr>
            <a:r>
              <a:rPr lang="zh-CN" altLang="en-US" sz="800" dirty="0">
                <a:ea typeface="阿里巴巴普惠体 2.0 55 Regular" panose="00020600040101010101" pitchFamily="18" charset="-122"/>
              </a:rPr>
              <a:t>配置项 </a:t>
            </a:r>
            <a:r>
              <a:rPr lang="en-US" altLang="zh-CN" sz="800" dirty="0">
                <a:ea typeface="阿里巴巴普惠体 2.0 55 Regular" panose="00020600040101010101" pitchFamily="18" charset="-122"/>
              </a:rPr>
              <a:t>try_files </a:t>
            </a:r>
            <a:r>
              <a:rPr lang="zh-CN" altLang="en-US" sz="800" dirty="0">
                <a:ea typeface="阿里巴巴普惠体 2.0 55 Regular" panose="00020600040101010101" pitchFamily="18" charset="-122"/>
              </a:rPr>
              <a:t>处理阶段；专门用于实现标准配置指令 </a:t>
            </a:r>
            <a:r>
              <a:rPr lang="en-US" altLang="zh-CN" sz="800" dirty="0">
                <a:ea typeface="阿里巴巴普惠体 2.0 55 Regular" panose="00020600040101010101" pitchFamily="18" charset="-122"/>
              </a:rPr>
              <a:t>try_files </a:t>
            </a:r>
            <a:r>
              <a:rPr lang="zh-CN" altLang="en-US" sz="800" dirty="0">
                <a:ea typeface="阿里巴巴普惠体 2.0 55 Regular" panose="00020600040101010101" pitchFamily="18" charset="-122"/>
              </a:rPr>
              <a:t>的功能</a:t>
            </a:r>
            <a:r>
              <a:rPr lang="en-US" altLang="zh-CN" sz="800" dirty="0">
                <a:ea typeface="阿里巴巴普惠体 2.0 55 Regular" panose="00020600040101010101" pitchFamily="18" charset="-122"/>
              </a:rPr>
              <a:t>, </a:t>
            </a:r>
            <a:r>
              <a:rPr lang="zh-CN" altLang="en-US" sz="800" dirty="0">
                <a:ea typeface="阿里巴巴普惠体 2.0 55 Regular" panose="00020600040101010101" pitchFamily="18" charset="-122"/>
              </a:rPr>
              <a:t>如果前 </a:t>
            </a:r>
            <a:r>
              <a:rPr lang="en-US" altLang="zh-CN" sz="800" dirty="0">
                <a:ea typeface="阿里巴巴普惠体 2.0 55 Regular" panose="00020600040101010101" pitchFamily="18" charset="-122"/>
              </a:rPr>
              <a:t>N-1 </a:t>
            </a:r>
            <a:r>
              <a:rPr lang="zh-CN" altLang="en-US" sz="800" dirty="0">
                <a:ea typeface="阿里巴巴普惠体 2.0 55 Regular" panose="00020600040101010101" pitchFamily="18" charset="-122"/>
              </a:rPr>
              <a:t>个参数所对应的文件系统对象都不存在， </a:t>
            </a:r>
            <a:r>
              <a:rPr lang="en-US" altLang="zh-CN" sz="800" dirty="0">
                <a:ea typeface="阿里巴巴普惠体 2.0 55 Regular" panose="00020600040101010101" pitchFamily="18" charset="-122"/>
              </a:rPr>
              <a:t>try-files </a:t>
            </a:r>
            <a:r>
              <a:rPr lang="zh-CN" altLang="en-US" sz="800" dirty="0">
                <a:ea typeface="阿里巴巴普惠体 2.0 55 Regular" panose="00020600040101010101" pitchFamily="18" charset="-122"/>
              </a:rPr>
              <a:t>阶段就会立即发起“内部跳转”到最后一个参数</a:t>
            </a:r>
            <a:r>
              <a:rPr lang="en-US" altLang="zh-CN" sz="800" dirty="0">
                <a:ea typeface="阿里巴巴普惠体 2.0 55 Regular" panose="00020600040101010101" pitchFamily="18" charset="-122"/>
              </a:rPr>
              <a:t>(</a:t>
            </a:r>
            <a:r>
              <a:rPr lang="zh-CN" altLang="en-US" sz="800" dirty="0">
                <a:ea typeface="阿里巴巴普惠体 2.0 55 Regular" panose="00020600040101010101" pitchFamily="18" charset="-122"/>
              </a:rPr>
              <a:t>即第 </a:t>
            </a:r>
            <a:r>
              <a:rPr lang="en-US" altLang="zh-CN" sz="800" dirty="0">
                <a:ea typeface="阿里巴巴普惠体 2.0 55 Regular" panose="00020600040101010101" pitchFamily="18" charset="-122"/>
              </a:rPr>
              <a:t>N </a:t>
            </a:r>
            <a:r>
              <a:rPr lang="zh-CN" altLang="en-US" sz="800" dirty="0">
                <a:ea typeface="阿里巴巴普惠体 2.0 55 Regular" panose="00020600040101010101" pitchFamily="18" charset="-122"/>
              </a:rPr>
              <a:t>个参数</a:t>
            </a:r>
            <a:r>
              <a:rPr lang="en-US" altLang="zh-CN" sz="800" dirty="0">
                <a:ea typeface="阿里巴巴普惠体 2.0 55 Regular" panose="00020600040101010101" pitchFamily="18" charset="-122"/>
              </a:rPr>
              <a:t>)</a:t>
            </a:r>
            <a:r>
              <a:rPr lang="zh-CN" altLang="en-US" sz="800" dirty="0">
                <a:ea typeface="阿里巴巴普惠体 2.0 55 Regular" panose="00020600040101010101" pitchFamily="18" charset="-122"/>
              </a:rPr>
              <a:t>所指定的 </a:t>
            </a:r>
            <a:r>
              <a:rPr lang="en-US" altLang="zh-CN" sz="800" dirty="0">
                <a:ea typeface="阿里巴巴普惠体 2.0 55 Regular" panose="00020600040101010101" pitchFamily="18" charset="-122"/>
              </a:rPr>
              <a:t>URI.</a:t>
            </a:r>
          </a:p>
          <a:p>
            <a:pPr marL="0" lvl="1">
              <a:lnSpc>
                <a:spcPct val="150000"/>
              </a:lnSpc>
            </a:pPr>
            <a:r>
              <a:rPr lang="en-US" altLang="zh-CN" sz="800" dirty="0">
                <a:ea typeface="阿里巴巴普惠体 2.0 55 Regular" panose="00020600040101010101" pitchFamily="18" charset="-122"/>
              </a:rPr>
              <a:t>10</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content :</a:t>
            </a:r>
          </a:p>
          <a:p>
            <a:pPr marL="0" lvl="1">
              <a:lnSpc>
                <a:spcPct val="150000"/>
              </a:lnSpc>
            </a:pPr>
            <a:r>
              <a:rPr lang="zh-CN" altLang="en-US" sz="800" dirty="0">
                <a:ea typeface="阿里巴巴普惠体 2.0 55 Regular" panose="00020600040101010101" pitchFamily="18" charset="-122"/>
              </a:rPr>
              <a:t>内容产生阶段，是所有请求处理阶段中最为重要的阶段， 因为这个阶段的指令通常是用来生成 </a:t>
            </a:r>
            <a:r>
              <a:rPr lang="en-US" altLang="zh-CN" sz="800" dirty="0">
                <a:ea typeface="阿里巴巴普惠体 2.0 55 Regular" panose="00020600040101010101" pitchFamily="18" charset="-122"/>
              </a:rPr>
              <a:t>HTTP </a:t>
            </a:r>
            <a:r>
              <a:rPr lang="zh-CN" altLang="en-US" sz="800" dirty="0">
                <a:ea typeface="阿里巴巴普惠体 2.0 55 Regular" panose="00020600040101010101" pitchFamily="18" charset="-122"/>
              </a:rPr>
              <a:t>响应内容并输出 </a:t>
            </a:r>
            <a:r>
              <a:rPr lang="en-US" altLang="zh-CN" sz="800" dirty="0">
                <a:ea typeface="阿里巴巴普惠体 2.0 55 Regular" panose="00020600040101010101" pitchFamily="18" charset="-122"/>
              </a:rPr>
              <a:t>HTTP </a:t>
            </a:r>
            <a:r>
              <a:rPr lang="zh-CN" altLang="en-US" sz="800" dirty="0">
                <a:ea typeface="阿里巴巴普惠体 2.0 55 Regular" panose="00020600040101010101" pitchFamily="18" charset="-122"/>
              </a:rPr>
              <a:t>响应的使命；</a:t>
            </a:r>
          </a:p>
          <a:p>
            <a:pPr marL="0" lvl="1">
              <a:lnSpc>
                <a:spcPct val="150000"/>
              </a:lnSpc>
            </a:pPr>
            <a:r>
              <a:rPr lang="en-US" altLang="zh-CN" sz="800" dirty="0">
                <a:ea typeface="阿里巴巴普惠体 2.0 55 Regular" panose="00020600040101010101" pitchFamily="18" charset="-122"/>
              </a:rPr>
              <a:t>11</a:t>
            </a:r>
            <a:r>
              <a:rPr lang="zh-CN" altLang="en-US" sz="800" dirty="0">
                <a:ea typeface="阿里巴巴普惠体 2.0 55 Regular" panose="00020600040101010101" pitchFamily="18" charset="-122"/>
              </a:rPr>
              <a:t>、</a:t>
            </a:r>
            <a:r>
              <a:rPr lang="en-US" altLang="zh-CN" sz="800" dirty="0">
                <a:ea typeface="阿里巴巴普惠体 2.0 55 Regular" panose="00020600040101010101" pitchFamily="18" charset="-122"/>
              </a:rPr>
              <a:t>log :</a:t>
            </a:r>
          </a:p>
          <a:p>
            <a:pPr marL="0" lvl="1">
              <a:lnSpc>
                <a:spcPct val="150000"/>
              </a:lnSpc>
            </a:pPr>
            <a:r>
              <a:rPr lang="zh-CN" altLang="en-US" sz="800" dirty="0">
                <a:ea typeface="阿里巴巴普惠体 2.0 55 Regular" panose="00020600040101010101" pitchFamily="18" charset="-122"/>
              </a:rPr>
              <a:t>日志模块处理阶段；记录日志</a:t>
            </a:r>
          </a:p>
          <a:p>
            <a:pPr marL="0" lvl="1">
              <a:lnSpc>
                <a:spcPct val="150000"/>
              </a:lnSpc>
            </a:pPr>
            <a:r>
              <a:rPr lang="zh-CN" altLang="en-US" sz="800" dirty="0">
                <a:ea typeface="阿里巴巴普惠体 2.0 55 Regular" panose="00020600040101010101" pitchFamily="18" charset="-122"/>
              </a:rPr>
              <a:t>最常用的是 </a:t>
            </a:r>
            <a:r>
              <a:rPr lang="en-US" altLang="zh-CN" sz="800" dirty="0">
                <a:ea typeface="阿里巴巴普惠体 2.0 55 Regular" panose="00020600040101010101" pitchFamily="18" charset="-122"/>
              </a:rPr>
              <a:t>rewrite </a:t>
            </a:r>
            <a:r>
              <a:rPr lang="zh-CN" altLang="en-US" sz="800" dirty="0">
                <a:ea typeface="阿里巴巴普惠体 2.0 55 Regular" panose="00020600040101010101" pitchFamily="18" charset="-122"/>
              </a:rPr>
              <a:t>阶段，</a:t>
            </a:r>
            <a:r>
              <a:rPr lang="en-US" altLang="zh-CN" sz="800" dirty="0">
                <a:ea typeface="阿里巴巴普惠体 2.0 55 Regular" panose="00020600040101010101" pitchFamily="18" charset="-122"/>
              </a:rPr>
              <a:t>access </a:t>
            </a:r>
            <a:r>
              <a:rPr lang="zh-CN" altLang="en-US" sz="800" dirty="0">
                <a:ea typeface="阿里巴巴普惠体 2.0 55 Regular" panose="00020600040101010101" pitchFamily="18" charset="-122"/>
              </a:rPr>
              <a:t>阶段 以及 </a:t>
            </a:r>
            <a:r>
              <a:rPr lang="en-US" altLang="zh-CN" sz="800" dirty="0">
                <a:ea typeface="阿里巴巴普惠体 2.0 55 Regular" panose="00020600040101010101" pitchFamily="18" charset="-122"/>
              </a:rPr>
              <a:t>content </a:t>
            </a:r>
            <a:r>
              <a:rPr lang="zh-CN" altLang="en-US" sz="800" dirty="0">
                <a:ea typeface="阿里巴巴普惠体 2.0 55 Regular" panose="00020600040101010101" pitchFamily="18" charset="-122"/>
              </a:rPr>
              <a:t>阶段； 不支持 </a:t>
            </a:r>
            <a:r>
              <a:rPr lang="en-US" altLang="zh-CN" sz="800" dirty="0">
                <a:ea typeface="阿里巴巴普惠体 2.0 55 Regular" panose="00020600040101010101" pitchFamily="18" charset="-122"/>
              </a:rPr>
              <a:t>Nginx </a:t>
            </a:r>
            <a:r>
              <a:rPr lang="zh-CN" altLang="en-US" sz="800" dirty="0">
                <a:ea typeface="阿里巴巴普惠体 2.0 55 Regular" panose="00020600040101010101" pitchFamily="18" charset="-122"/>
              </a:rPr>
              <a:t>模块注册处理程序的阶段 </a:t>
            </a:r>
            <a:r>
              <a:rPr lang="en-US" altLang="zh-CN" sz="800" dirty="0">
                <a:ea typeface="阿里巴巴普惠体 2.0 55 Regular" panose="00020600040101010101" pitchFamily="18" charset="-122"/>
              </a:rPr>
              <a:t>find-config, post-rewrite, post-access, </a:t>
            </a:r>
            <a:r>
              <a:rPr lang="zh-CN" altLang="en-US" sz="800" dirty="0">
                <a:ea typeface="阿里巴巴普惠体 2.0 55 Regular" panose="00020600040101010101" pitchFamily="18" charset="-122"/>
              </a:rPr>
              <a:t>主要是 </a:t>
            </a:r>
            <a:r>
              <a:rPr lang="en-US" altLang="zh-CN" sz="800" dirty="0">
                <a:ea typeface="阿里巴巴普惠体 2.0 55 Regular" panose="00020600040101010101" pitchFamily="18" charset="-122"/>
              </a:rPr>
              <a:t>Nginx </a:t>
            </a:r>
            <a:r>
              <a:rPr lang="zh-CN" altLang="en-US" sz="800" dirty="0">
                <a:ea typeface="阿里巴巴普惠体 2.0 55 Regular" panose="00020600040101010101" pitchFamily="18" charset="-122"/>
              </a:rPr>
              <a:t>核心完成自己的一些逻辑。</a:t>
            </a:r>
          </a:p>
          <a:p>
            <a:pPr algn="l"/>
            <a:endParaRPr lang="zh-CN" altLang="en-US" sz="800" dirty="0">
              <a:ea typeface="阿里巴巴普惠体 2.0 55 Regular" panose="00020600040101010101" pitchFamily="18" charset="-122"/>
            </a:endParaRPr>
          </a:p>
        </p:txBody>
      </p:sp>
    </p:spTree>
    <p:extLst>
      <p:ext uri="{BB962C8B-B14F-4D97-AF65-F5344CB8AC3E}">
        <p14:creationId xmlns:p14="http://schemas.microsoft.com/office/powerpoint/2010/main" val="1884927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04</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425844" y="187802"/>
            <a:ext cx="1697065" cy="400110"/>
          </a:xfrm>
          <a:prstGeom prst="rect">
            <a:avLst/>
          </a:prstGeom>
          <a:noFill/>
        </p:spPr>
        <p:txBody>
          <a:bodyPr wrap="square">
            <a:spAutoFit/>
          </a:bodyPr>
          <a:lstStyle/>
          <a:p>
            <a:r>
              <a:rPr kumimoji="1" lang="en-US" altLang="zh-CN" sz="2000" b="1" dirty="0">
                <a:solidFill>
                  <a:srgbClr val="C4E902"/>
                </a:solidFill>
                <a:cs typeface="+mn-ea"/>
                <a:sym typeface="+mn-lt"/>
              </a:rPr>
              <a:t>Lua</a:t>
            </a:r>
            <a:r>
              <a:rPr kumimoji="1" lang="zh-CN" altLang="en-US" sz="2000" b="1" dirty="0">
                <a:solidFill>
                  <a:srgbClr val="C4E902"/>
                </a:solidFill>
                <a:cs typeface="+mn-ea"/>
                <a:sym typeface="+mn-lt"/>
              </a:rPr>
              <a:t>处理阶段</a:t>
            </a:r>
          </a:p>
        </p:txBody>
      </p:sp>
      <p:pic>
        <p:nvPicPr>
          <p:cNvPr id="3" name="图片 2">
            <a:extLst>
              <a:ext uri="{FF2B5EF4-FFF2-40B4-BE49-F238E27FC236}">
                <a16:creationId xmlns:a16="http://schemas.microsoft.com/office/drawing/2014/main" id="{4EDFFAEC-91AA-1068-4F30-9AEEAB3F2C2E}"/>
              </a:ext>
            </a:extLst>
          </p:cNvPr>
          <p:cNvPicPr>
            <a:picLocks noChangeAspect="1"/>
          </p:cNvPicPr>
          <p:nvPr/>
        </p:nvPicPr>
        <p:blipFill>
          <a:blip r:embed="rId3"/>
          <a:stretch>
            <a:fillRect/>
          </a:stretch>
        </p:blipFill>
        <p:spPr>
          <a:xfrm>
            <a:off x="627651" y="856733"/>
            <a:ext cx="4990515" cy="5118314"/>
          </a:xfrm>
          <a:prstGeom prst="rect">
            <a:avLst/>
          </a:prstGeom>
        </p:spPr>
      </p:pic>
      <p:pic>
        <p:nvPicPr>
          <p:cNvPr id="7" name="图片 6">
            <a:extLst>
              <a:ext uri="{FF2B5EF4-FFF2-40B4-BE49-F238E27FC236}">
                <a16:creationId xmlns:a16="http://schemas.microsoft.com/office/drawing/2014/main" id="{65335550-1FA9-D872-AEC0-3EFC9D025A4D}"/>
              </a:ext>
            </a:extLst>
          </p:cNvPr>
          <p:cNvPicPr>
            <a:picLocks noChangeAspect="1"/>
          </p:cNvPicPr>
          <p:nvPr/>
        </p:nvPicPr>
        <p:blipFill>
          <a:blip r:embed="rId4"/>
          <a:stretch>
            <a:fillRect/>
          </a:stretch>
        </p:blipFill>
        <p:spPr>
          <a:xfrm>
            <a:off x="5819615" y="660140"/>
            <a:ext cx="5552844" cy="5635486"/>
          </a:xfrm>
          <a:prstGeom prst="rect">
            <a:avLst/>
          </a:prstGeom>
        </p:spPr>
      </p:pic>
    </p:spTree>
    <p:extLst>
      <p:ext uri="{BB962C8B-B14F-4D97-AF65-F5344CB8AC3E}">
        <p14:creationId xmlns:p14="http://schemas.microsoft.com/office/powerpoint/2010/main" val="7985174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87666AD-D6CF-B683-5AAD-B4A25C0AD813}"/>
              </a:ext>
            </a:extLst>
          </p:cNvPr>
          <p:cNvSpPr/>
          <p:nvPr/>
        </p:nvSpPr>
        <p:spPr>
          <a:xfrm>
            <a:off x="0" y="4255939"/>
            <a:ext cx="12192000" cy="2636932"/>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5CAD227C-EF66-44D2-7756-8794B6FDC2D2}"/>
              </a:ext>
            </a:extLst>
          </p:cNvPr>
          <p:cNvSpPr txBox="1"/>
          <p:nvPr/>
        </p:nvSpPr>
        <p:spPr>
          <a:xfrm flipH="1">
            <a:off x="1813526" y="1545099"/>
            <a:ext cx="8587774" cy="1323439"/>
          </a:xfrm>
          <a:prstGeom prst="rect">
            <a:avLst/>
          </a:prstGeom>
          <a:noFill/>
        </p:spPr>
        <p:txBody>
          <a:bodyPr wrap="square" rtlCol="0">
            <a:spAutoFit/>
          </a:bodyPr>
          <a:lstStyle/>
          <a:p>
            <a:pPr algn="ctr"/>
            <a:r>
              <a:rPr lang="zh-CN" altLang="en-US" sz="8000" dirty="0">
                <a:latin typeface="思源宋体 CN Heavy" panose="02020900000000000000" pitchFamily="18" charset="-122"/>
                <a:ea typeface="思源宋体 CN Heavy" panose="02020900000000000000" pitchFamily="18" charset="-122"/>
                <a:cs typeface="+mn-ea"/>
                <a:sym typeface="+mn-lt"/>
              </a:rPr>
              <a:t>感谢各位聆听指导</a:t>
            </a:r>
          </a:p>
        </p:txBody>
      </p:sp>
      <p:grpSp>
        <p:nvGrpSpPr>
          <p:cNvPr id="63" name="组合 62">
            <a:extLst>
              <a:ext uri="{FF2B5EF4-FFF2-40B4-BE49-F238E27FC236}">
                <a16:creationId xmlns:a16="http://schemas.microsoft.com/office/drawing/2014/main" id="{5A136662-CEB2-BD86-A945-761E204AA0B5}"/>
              </a:ext>
            </a:extLst>
          </p:cNvPr>
          <p:cNvGrpSpPr/>
          <p:nvPr/>
        </p:nvGrpSpPr>
        <p:grpSpPr>
          <a:xfrm>
            <a:off x="9337596" y="5997328"/>
            <a:ext cx="2014694" cy="523220"/>
            <a:chOff x="9153961" y="5962672"/>
            <a:chExt cx="2014694" cy="523220"/>
          </a:xfrm>
        </p:grpSpPr>
        <p:sp>
          <p:nvSpPr>
            <p:cNvPr id="64" name="文本框 63">
              <a:extLst>
                <a:ext uri="{FF2B5EF4-FFF2-40B4-BE49-F238E27FC236}">
                  <a16:creationId xmlns:a16="http://schemas.microsoft.com/office/drawing/2014/main" id="{2BE334ED-502A-7A5A-A6FE-9E89E3395E61}"/>
                </a:ext>
              </a:extLst>
            </p:cNvPr>
            <p:cNvSpPr txBox="1"/>
            <p:nvPr/>
          </p:nvSpPr>
          <p:spPr>
            <a:xfrm>
              <a:off x="9500450" y="5962672"/>
              <a:ext cx="1668205" cy="523220"/>
            </a:xfrm>
            <a:prstGeom prst="rect">
              <a:avLst/>
            </a:prstGeom>
            <a:noFill/>
          </p:spPr>
          <p:txBody>
            <a:bodyPr wrap="square" rtlCol="0">
              <a:spAutoFit/>
            </a:bodyPr>
            <a:lstStyle>
              <a:defPPr>
                <a:defRPr lang="zh-CN"/>
              </a:defPPr>
              <a:lvl1pPr>
                <a:defRPr sz="1000" b="1">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defRPr>
              </a:lvl1pPr>
            </a:lstStyle>
            <a:p>
              <a:r>
                <a:rPr lang="zh-CN" altLang="en-US" sz="1400" dirty="0">
                  <a:sym typeface="+mn-lt"/>
                </a:rPr>
                <a:t>时间：</a:t>
              </a:r>
              <a:r>
                <a:rPr lang="en-US" altLang="zh-CN" sz="1400" dirty="0">
                  <a:sym typeface="+mn-lt"/>
                </a:rPr>
                <a:t>2024.06.18</a:t>
              </a:r>
              <a:endParaRPr lang="zh-CN" altLang="en-US" sz="1400" dirty="0">
                <a:sym typeface="+mn-lt"/>
              </a:endParaRPr>
            </a:p>
          </p:txBody>
        </p:sp>
        <p:sp>
          <p:nvSpPr>
            <p:cNvPr id="65" name="watch_346578">
              <a:extLst>
                <a:ext uri="{FF2B5EF4-FFF2-40B4-BE49-F238E27FC236}">
                  <a16:creationId xmlns:a16="http://schemas.microsoft.com/office/drawing/2014/main" id="{FAE76220-0CE4-68D5-BE47-5011DFC0023A}"/>
                </a:ext>
              </a:extLst>
            </p:cNvPr>
            <p:cNvSpPr/>
            <p:nvPr/>
          </p:nvSpPr>
          <p:spPr>
            <a:xfrm>
              <a:off x="9153961" y="6061400"/>
              <a:ext cx="223172" cy="307777"/>
            </a:xfrm>
            <a:custGeom>
              <a:avLst/>
              <a:gdLst>
                <a:gd name="connsiteX0" fmla="*/ 102320 w 439481"/>
                <a:gd name="connsiteY0" fmla="*/ 517598 h 606087"/>
                <a:gd name="connsiteX1" fmla="*/ 219811 w 439481"/>
                <a:gd name="connsiteY1" fmla="*/ 547703 h 606087"/>
                <a:gd name="connsiteX2" fmla="*/ 337303 w 439481"/>
                <a:gd name="connsiteY2" fmla="*/ 517598 h 606087"/>
                <a:gd name="connsiteX3" fmla="*/ 337303 w 439481"/>
                <a:gd name="connsiteY3" fmla="*/ 606087 h 606087"/>
                <a:gd name="connsiteX4" fmla="*/ 102320 w 439481"/>
                <a:gd name="connsiteY4" fmla="*/ 606087 h 606087"/>
                <a:gd name="connsiteX5" fmla="*/ 207075 w 439481"/>
                <a:gd name="connsiteY5" fmla="*/ 135040 h 606087"/>
                <a:gd name="connsiteX6" fmla="*/ 207075 w 439481"/>
                <a:gd name="connsiteY6" fmla="*/ 308224 h 606087"/>
                <a:gd name="connsiteX7" fmla="*/ 275651 w 439481"/>
                <a:gd name="connsiteY7" fmla="*/ 376689 h 606087"/>
                <a:gd name="connsiteX8" fmla="*/ 293565 w 439481"/>
                <a:gd name="connsiteY8" fmla="*/ 358900 h 606087"/>
                <a:gd name="connsiteX9" fmla="*/ 232406 w 439481"/>
                <a:gd name="connsiteY9" fmla="*/ 297838 h 606087"/>
                <a:gd name="connsiteX10" fmla="*/ 232406 w 439481"/>
                <a:gd name="connsiteY10" fmla="*/ 135040 h 606087"/>
                <a:gd name="connsiteX11" fmla="*/ 219789 w 439481"/>
                <a:gd name="connsiteY11" fmla="*/ 83691 h 606087"/>
                <a:gd name="connsiteX12" fmla="*/ 439481 w 439481"/>
                <a:gd name="connsiteY12" fmla="*/ 303031 h 606087"/>
                <a:gd name="connsiteX13" fmla="*/ 219789 w 439481"/>
                <a:gd name="connsiteY13" fmla="*/ 522467 h 606087"/>
                <a:gd name="connsiteX14" fmla="*/ 0 w 439481"/>
                <a:gd name="connsiteY14" fmla="*/ 303031 h 606087"/>
                <a:gd name="connsiteX15" fmla="*/ 219789 w 439481"/>
                <a:gd name="connsiteY15" fmla="*/ 83691 h 606087"/>
                <a:gd name="connsiteX16" fmla="*/ 102320 w 439481"/>
                <a:gd name="connsiteY16" fmla="*/ 0 h 606087"/>
                <a:gd name="connsiteX17" fmla="*/ 337303 w 439481"/>
                <a:gd name="connsiteY17" fmla="*/ 0 h 606087"/>
                <a:gd name="connsiteX18" fmla="*/ 337303 w 439481"/>
                <a:gd name="connsiteY18" fmla="*/ 88489 h 606087"/>
                <a:gd name="connsiteX19" fmla="*/ 219811 w 439481"/>
                <a:gd name="connsiteY19" fmla="*/ 58384 h 606087"/>
                <a:gd name="connsiteX20" fmla="*/ 102320 w 439481"/>
                <a:gd name="connsiteY20" fmla="*/ 88489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9481" h="606087">
                  <a:moveTo>
                    <a:pt x="102320" y="517598"/>
                  </a:moveTo>
                  <a:cubicBezTo>
                    <a:pt x="137182" y="536739"/>
                    <a:pt x="177245" y="547703"/>
                    <a:pt x="219811" y="547703"/>
                  </a:cubicBezTo>
                  <a:cubicBezTo>
                    <a:pt x="262378" y="547703"/>
                    <a:pt x="302344" y="536739"/>
                    <a:pt x="337303" y="517598"/>
                  </a:cubicBezTo>
                  <a:lnTo>
                    <a:pt x="337303" y="606087"/>
                  </a:lnTo>
                  <a:lnTo>
                    <a:pt x="102320" y="606087"/>
                  </a:lnTo>
                  <a:close/>
                  <a:moveTo>
                    <a:pt x="207075" y="135040"/>
                  </a:moveTo>
                  <a:lnTo>
                    <a:pt x="207075" y="308224"/>
                  </a:lnTo>
                  <a:lnTo>
                    <a:pt x="275651" y="376689"/>
                  </a:lnTo>
                  <a:lnTo>
                    <a:pt x="293565" y="358900"/>
                  </a:lnTo>
                  <a:lnTo>
                    <a:pt x="232406" y="297838"/>
                  </a:lnTo>
                  <a:lnTo>
                    <a:pt x="232406" y="135040"/>
                  </a:lnTo>
                  <a:close/>
                  <a:moveTo>
                    <a:pt x="219789" y="83691"/>
                  </a:moveTo>
                  <a:cubicBezTo>
                    <a:pt x="341144" y="83691"/>
                    <a:pt x="439481" y="181870"/>
                    <a:pt x="439481" y="303031"/>
                  </a:cubicBezTo>
                  <a:cubicBezTo>
                    <a:pt x="439481" y="424192"/>
                    <a:pt x="341144" y="522467"/>
                    <a:pt x="219789" y="522467"/>
                  </a:cubicBezTo>
                  <a:cubicBezTo>
                    <a:pt x="98433" y="522467"/>
                    <a:pt x="0" y="424192"/>
                    <a:pt x="0" y="303031"/>
                  </a:cubicBezTo>
                  <a:cubicBezTo>
                    <a:pt x="0" y="181870"/>
                    <a:pt x="98433" y="83691"/>
                    <a:pt x="219789" y="83691"/>
                  </a:cubicBezTo>
                  <a:close/>
                  <a:moveTo>
                    <a:pt x="102320" y="0"/>
                  </a:moveTo>
                  <a:lnTo>
                    <a:pt x="337303" y="0"/>
                  </a:lnTo>
                  <a:lnTo>
                    <a:pt x="337303" y="88489"/>
                  </a:lnTo>
                  <a:cubicBezTo>
                    <a:pt x="302344" y="69348"/>
                    <a:pt x="262378" y="58384"/>
                    <a:pt x="219811" y="58384"/>
                  </a:cubicBezTo>
                  <a:cubicBezTo>
                    <a:pt x="177245" y="58384"/>
                    <a:pt x="137182" y="69348"/>
                    <a:pt x="102320" y="884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solidFill>
                  <a:schemeClr val="bg1"/>
                </a:solidFill>
                <a:cs typeface="+mn-ea"/>
              </a:endParaRPr>
            </a:p>
          </p:txBody>
        </p:sp>
      </p:grpSp>
    </p:spTree>
    <p:extLst>
      <p:ext uri="{BB962C8B-B14F-4D97-AF65-F5344CB8AC3E}">
        <p14:creationId xmlns:p14="http://schemas.microsoft.com/office/powerpoint/2010/main" val="18088930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CCB61758-4B4A-B6EE-D98D-2189CA3391BB}"/>
              </a:ext>
            </a:extLst>
          </p:cNvPr>
          <p:cNvSpPr/>
          <p:nvPr/>
        </p:nvSpPr>
        <p:spPr>
          <a:xfrm>
            <a:off x="4859020" y="908372"/>
            <a:ext cx="2473960" cy="307777"/>
          </a:xfrm>
          <a:prstGeom prst="roundRect">
            <a:avLst>
              <a:gd name="adj" fmla="val 5000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387666AD-D6CF-B683-5AAD-B4A25C0AD813}"/>
              </a:ext>
            </a:extLst>
          </p:cNvPr>
          <p:cNvSpPr/>
          <p:nvPr/>
        </p:nvSpPr>
        <p:spPr>
          <a:xfrm>
            <a:off x="0" y="5552828"/>
            <a:ext cx="12192000" cy="1305172"/>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梯形 23">
            <a:extLst>
              <a:ext uri="{FF2B5EF4-FFF2-40B4-BE49-F238E27FC236}">
                <a16:creationId xmlns:a16="http://schemas.microsoft.com/office/drawing/2014/main" id="{D515F824-EBA2-F6C0-81C9-EE180A590DE4}"/>
              </a:ext>
            </a:extLst>
          </p:cNvPr>
          <p:cNvSpPr/>
          <p:nvPr/>
        </p:nvSpPr>
        <p:spPr>
          <a:xfrm>
            <a:off x="1262743" y="6512477"/>
            <a:ext cx="9666514" cy="615553"/>
          </a:xfrm>
          <a:prstGeom prst="trapezoid">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文本框 24">
            <a:extLst>
              <a:ext uri="{FF2B5EF4-FFF2-40B4-BE49-F238E27FC236}">
                <a16:creationId xmlns:a16="http://schemas.microsoft.com/office/drawing/2014/main" id="{5CAD227C-EF66-44D2-7756-8794B6FDC2D2}"/>
              </a:ext>
            </a:extLst>
          </p:cNvPr>
          <p:cNvSpPr txBox="1"/>
          <p:nvPr/>
        </p:nvSpPr>
        <p:spPr>
          <a:xfrm flipH="1">
            <a:off x="4592723" y="254415"/>
            <a:ext cx="3029380" cy="707886"/>
          </a:xfrm>
          <a:prstGeom prst="rect">
            <a:avLst/>
          </a:prstGeom>
          <a:noFill/>
        </p:spPr>
        <p:txBody>
          <a:bodyPr wrap="square" rtlCol="0">
            <a:spAutoFit/>
          </a:bodyPr>
          <a:lstStyle/>
          <a:p>
            <a:pPr algn="ctr"/>
            <a:r>
              <a:rPr lang="zh-CN" altLang="en-US" sz="4000" dirty="0">
                <a:latin typeface="思源宋体 CN Heavy" panose="02020900000000000000" pitchFamily="18" charset="-122"/>
                <a:ea typeface="思源宋体 CN Heavy" panose="02020900000000000000" pitchFamily="18" charset="-122"/>
                <a:cs typeface="+mn-ea"/>
                <a:sym typeface="+mn-lt"/>
              </a:rPr>
              <a:t>目 录</a:t>
            </a:r>
          </a:p>
        </p:txBody>
      </p:sp>
      <p:sp>
        <p:nvSpPr>
          <p:cNvPr id="96" name="文本框 95">
            <a:extLst>
              <a:ext uri="{FF2B5EF4-FFF2-40B4-BE49-F238E27FC236}">
                <a16:creationId xmlns:a16="http://schemas.microsoft.com/office/drawing/2014/main" id="{D7BB3A03-79E1-C37A-F01E-519287E6A9AC}"/>
              </a:ext>
            </a:extLst>
          </p:cNvPr>
          <p:cNvSpPr txBox="1"/>
          <p:nvPr/>
        </p:nvSpPr>
        <p:spPr>
          <a:xfrm>
            <a:off x="5076825" y="908372"/>
            <a:ext cx="2038350" cy="307777"/>
          </a:xfrm>
          <a:prstGeom prst="rect">
            <a:avLst/>
          </a:prstGeom>
          <a:noFill/>
        </p:spPr>
        <p:txBody>
          <a:bodyPr wrap="square">
            <a:spAutoFit/>
          </a:bodyPr>
          <a:lstStyle/>
          <a:p>
            <a:pPr algn="dist"/>
            <a:r>
              <a:rPr lang="en-US" altLang="zh-CN" sz="1400">
                <a:solidFill>
                  <a:schemeClr val="bg1"/>
                </a:solidFill>
              </a:rPr>
              <a:t>CONTENTS</a:t>
            </a:r>
            <a:endParaRPr lang="zh-CN" altLang="en-US" sz="1400">
              <a:solidFill>
                <a:schemeClr val="bg1"/>
              </a:solidFill>
            </a:endParaRPr>
          </a:p>
        </p:txBody>
      </p:sp>
      <p:grpSp>
        <p:nvGrpSpPr>
          <p:cNvPr id="103" name="组合 102">
            <a:extLst>
              <a:ext uri="{FF2B5EF4-FFF2-40B4-BE49-F238E27FC236}">
                <a16:creationId xmlns:a16="http://schemas.microsoft.com/office/drawing/2014/main" id="{8B34474D-DE2A-2428-1B23-A8617FA44C3C}"/>
              </a:ext>
            </a:extLst>
          </p:cNvPr>
          <p:cNvGrpSpPr/>
          <p:nvPr/>
        </p:nvGrpSpPr>
        <p:grpSpPr>
          <a:xfrm>
            <a:off x="2004741" y="2080328"/>
            <a:ext cx="8182517" cy="730074"/>
            <a:chOff x="1963423" y="2080328"/>
            <a:chExt cx="8182517" cy="730074"/>
          </a:xfrm>
        </p:grpSpPr>
        <p:grpSp>
          <p:nvGrpSpPr>
            <p:cNvPr id="20" name="组合 19">
              <a:extLst>
                <a:ext uri="{FF2B5EF4-FFF2-40B4-BE49-F238E27FC236}">
                  <a16:creationId xmlns:a16="http://schemas.microsoft.com/office/drawing/2014/main" id="{265999DC-84A8-9C7E-D8E8-93BE570A6B8F}"/>
                </a:ext>
              </a:extLst>
            </p:cNvPr>
            <p:cNvGrpSpPr/>
            <p:nvPr/>
          </p:nvGrpSpPr>
          <p:grpSpPr>
            <a:xfrm>
              <a:off x="1963423" y="2080328"/>
              <a:ext cx="3620042" cy="730074"/>
              <a:chOff x="1332958" y="2256599"/>
              <a:chExt cx="3620042" cy="730074"/>
            </a:xfrm>
          </p:grpSpPr>
          <p:sp>
            <p:nvSpPr>
              <p:cNvPr id="10" name="矩形: 圆角 9">
                <a:extLst>
                  <a:ext uri="{FF2B5EF4-FFF2-40B4-BE49-F238E27FC236}">
                    <a16:creationId xmlns:a16="http://schemas.microsoft.com/office/drawing/2014/main" id="{26E7C0C1-8556-9CA2-E697-CB8D15DFEAE1}"/>
                  </a:ext>
                </a:extLst>
              </p:cNvPr>
              <p:cNvSpPr/>
              <p:nvPr/>
            </p:nvSpPr>
            <p:spPr>
              <a:xfrm>
                <a:off x="1600200" y="2256599"/>
                <a:ext cx="3352800" cy="730074"/>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任意多边形: 形状 15">
                <a:extLst>
                  <a:ext uri="{FF2B5EF4-FFF2-40B4-BE49-F238E27FC236}">
                    <a16:creationId xmlns:a16="http://schemas.microsoft.com/office/drawing/2014/main" id="{F166E545-6339-978B-A617-DDF75179BFCD}"/>
                  </a:ext>
                </a:extLst>
              </p:cNvPr>
              <p:cNvSpPr/>
              <p:nvPr/>
            </p:nvSpPr>
            <p:spPr>
              <a:xfrm rot="16200000">
                <a:off x="1529081" y="2060477"/>
                <a:ext cx="730072" cy="1122318"/>
              </a:xfrm>
              <a:custGeom>
                <a:avLst/>
                <a:gdLst>
                  <a:gd name="connsiteX0" fmla="*/ 821420 w 821420"/>
                  <a:gd name="connsiteY0" fmla="*/ 0 h 1262743"/>
                  <a:gd name="connsiteX1" fmla="*/ 821420 w 821420"/>
                  <a:gd name="connsiteY1" fmla="*/ 24973 h 1262743"/>
                  <a:gd name="connsiteX2" fmla="*/ 821420 w 821420"/>
                  <a:gd name="connsiteY2" fmla="*/ 181165 h 1262743"/>
                  <a:gd name="connsiteX3" fmla="*/ 821420 w 821420"/>
                  <a:gd name="connsiteY3" fmla="*/ 335756 h 1262743"/>
                  <a:gd name="connsiteX4" fmla="*/ 821420 w 821420"/>
                  <a:gd name="connsiteY4" fmla="*/ 491948 h 1262743"/>
                  <a:gd name="connsiteX5" fmla="*/ 821420 w 821420"/>
                  <a:gd name="connsiteY5" fmla="*/ 646539 h 1262743"/>
                  <a:gd name="connsiteX6" fmla="*/ 821420 w 821420"/>
                  <a:gd name="connsiteY6" fmla="*/ 802731 h 1262743"/>
                  <a:gd name="connsiteX7" fmla="*/ 821420 w 821420"/>
                  <a:gd name="connsiteY7" fmla="*/ 1113514 h 1262743"/>
                  <a:gd name="connsiteX8" fmla="*/ 789924 w 821420"/>
                  <a:gd name="connsiteY8" fmla="*/ 1110542 h 1262743"/>
                  <a:gd name="connsiteX9" fmla="*/ 625633 w 821420"/>
                  <a:gd name="connsiteY9" fmla="*/ 1118623 h 1262743"/>
                  <a:gd name="connsiteX10" fmla="*/ 411624 w 821420"/>
                  <a:gd name="connsiteY10" fmla="*/ 1261682 h 1262743"/>
                  <a:gd name="connsiteX11" fmla="*/ 410710 w 821420"/>
                  <a:gd name="connsiteY11" fmla="*/ 1262743 h 1262743"/>
                  <a:gd name="connsiteX12" fmla="*/ 409796 w 821420"/>
                  <a:gd name="connsiteY12" fmla="*/ 1261682 h 1262743"/>
                  <a:gd name="connsiteX13" fmla="*/ 195788 w 821420"/>
                  <a:gd name="connsiteY13" fmla="*/ 1118623 h 1262743"/>
                  <a:gd name="connsiteX14" fmla="*/ 31496 w 821420"/>
                  <a:gd name="connsiteY14" fmla="*/ 1110542 h 1262743"/>
                  <a:gd name="connsiteX15" fmla="*/ 0 w 821420"/>
                  <a:gd name="connsiteY15" fmla="*/ 1113514 h 1262743"/>
                  <a:gd name="connsiteX16" fmla="*/ 0 w 821420"/>
                  <a:gd name="connsiteY16" fmla="*/ 802731 h 1262743"/>
                  <a:gd name="connsiteX17" fmla="*/ 0 w 821420"/>
                  <a:gd name="connsiteY17" fmla="*/ 646539 h 1262743"/>
                  <a:gd name="connsiteX18" fmla="*/ 0 w 821420"/>
                  <a:gd name="connsiteY18" fmla="*/ 491948 h 1262743"/>
                  <a:gd name="connsiteX19" fmla="*/ 0 w 821420"/>
                  <a:gd name="connsiteY19" fmla="*/ 335756 h 1262743"/>
                  <a:gd name="connsiteX20" fmla="*/ 0 w 821420"/>
                  <a:gd name="connsiteY20" fmla="*/ 181165 h 1262743"/>
                  <a:gd name="connsiteX21" fmla="*/ 0 w 821420"/>
                  <a:gd name="connsiteY21" fmla="*/ 24973 h 1262743"/>
                  <a:gd name="connsiteX22" fmla="*/ 0 w 821420"/>
                  <a:gd name="connsiteY22" fmla="*/ 0 h 12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1420" h="1262743">
                    <a:moveTo>
                      <a:pt x="821420" y="0"/>
                    </a:moveTo>
                    <a:lnTo>
                      <a:pt x="821420" y="24973"/>
                    </a:lnTo>
                    <a:lnTo>
                      <a:pt x="821420" y="181165"/>
                    </a:lnTo>
                    <a:lnTo>
                      <a:pt x="821420" y="335756"/>
                    </a:lnTo>
                    <a:lnTo>
                      <a:pt x="821420" y="491948"/>
                    </a:lnTo>
                    <a:lnTo>
                      <a:pt x="821420" y="646539"/>
                    </a:lnTo>
                    <a:lnTo>
                      <a:pt x="821420" y="802731"/>
                    </a:lnTo>
                    <a:lnTo>
                      <a:pt x="821420" y="1113514"/>
                    </a:lnTo>
                    <a:lnTo>
                      <a:pt x="789924" y="1110542"/>
                    </a:lnTo>
                    <a:cubicBezTo>
                      <a:pt x="740168" y="1106807"/>
                      <a:pt x="684383" y="1106086"/>
                      <a:pt x="625633" y="1118623"/>
                    </a:cubicBezTo>
                    <a:cubicBezTo>
                      <a:pt x="522820" y="1140563"/>
                      <a:pt x="432578" y="1237733"/>
                      <a:pt x="411624" y="1261682"/>
                    </a:cubicBezTo>
                    <a:lnTo>
                      <a:pt x="410710" y="1262743"/>
                    </a:lnTo>
                    <a:lnTo>
                      <a:pt x="409796" y="1261682"/>
                    </a:lnTo>
                    <a:cubicBezTo>
                      <a:pt x="388842" y="1237733"/>
                      <a:pt x="298599" y="1140563"/>
                      <a:pt x="195788" y="1118623"/>
                    </a:cubicBezTo>
                    <a:cubicBezTo>
                      <a:pt x="137038" y="1106086"/>
                      <a:pt x="81252" y="1106807"/>
                      <a:pt x="31496" y="1110542"/>
                    </a:cubicBezTo>
                    <a:lnTo>
                      <a:pt x="0" y="1113514"/>
                    </a:lnTo>
                    <a:lnTo>
                      <a:pt x="0" y="802731"/>
                    </a:lnTo>
                    <a:lnTo>
                      <a:pt x="0" y="646539"/>
                    </a:lnTo>
                    <a:lnTo>
                      <a:pt x="0" y="491948"/>
                    </a:lnTo>
                    <a:lnTo>
                      <a:pt x="0" y="335756"/>
                    </a:lnTo>
                    <a:lnTo>
                      <a:pt x="0" y="181165"/>
                    </a:lnTo>
                    <a:lnTo>
                      <a:pt x="0" y="24973"/>
                    </a:lnTo>
                    <a:lnTo>
                      <a:pt x="0" y="0"/>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7" name="文本框 16">
                <a:extLst>
                  <a:ext uri="{FF2B5EF4-FFF2-40B4-BE49-F238E27FC236}">
                    <a16:creationId xmlns:a16="http://schemas.microsoft.com/office/drawing/2014/main" id="{46CA0B45-45F5-4BCC-26A3-A3E46745AE19}"/>
                  </a:ext>
                </a:extLst>
              </p:cNvPr>
              <p:cNvSpPr txBox="1"/>
              <p:nvPr/>
            </p:nvSpPr>
            <p:spPr>
              <a:xfrm>
                <a:off x="1471577" y="2321291"/>
                <a:ext cx="715260" cy="646331"/>
              </a:xfrm>
              <a:prstGeom prst="rect">
                <a:avLst/>
              </a:prstGeom>
              <a:noFill/>
            </p:spPr>
            <p:txBody>
              <a:bodyPr wrap="none" rtlCol="0">
                <a:spAutoFit/>
              </a:bodyPr>
              <a:lstStyle/>
              <a:p>
                <a:pPr algn="ctr"/>
                <a:r>
                  <a:rPr lang="en-US" altLang="zh-CN" sz="3600">
                    <a:solidFill>
                      <a:schemeClr val="bg1"/>
                    </a:solidFill>
                    <a:latin typeface="MiSans Semibold" panose="00000700000000000000" pitchFamily="2" charset="-122"/>
                    <a:ea typeface="MiSans Semibold" panose="00000700000000000000" pitchFamily="2" charset="-122"/>
                  </a:rPr>
                  <a:t>01</a:t>
                </a:r>
                <a:endParaRPr lang="zh-CN" altLang="en-US" sz="3600">
                  <a:solidFill>
                    <a:schemeClr val="bg1"/>
                  </a:solidFill>
                  <a:latin typeface="MiSans Semibold" panose="00000700000000000000" pitchFamily="2" charset="-122"/>
                  <a:ea typeface="MiSans Semibold" panose="00000700000000000000" pitchFamily="2" charset="-122"/>
                </a:endParaRPr>
              </a:p>
            </p:txBody>
          </p:sp>
          <p:sp>
            <p:nvSpPr>
              <p:cNvPr id="19" name="文本框 18">
                <a:extLst>
                  <a:ext uri="{FF2B5EF4-FFF2-40B4-BE49-F238E27FC236}">
                    <a16:creationId xmlns:a16="http://schemas.microsoft.com/office/drawing/2014/main" id="{C875BC1A-5401-0F96-0344-3AC7990BE893}"/>
                  </a:ext>
                </a:extLst>
              </p:cNvPr>
              <p:cNvSpPr txBox="1"/>
              <p:nvPr/>
            </p:nvSpPr>
            <p:spPr>
              <a:xfrm>
                <a:off x="2933559" y="2420838"/>
                <a:ext cx="1611226" cy="307777"/>
              </a:xfrm>
              <a:prstGeom prst="rect">
                <a:avLst/>
              </a:prstGeom>
              <a:noFill/>
            </p:spPr>
            <p:txBody>
              <a:bodyPr wrap="square">
                <a:spAutoFit/>
              </a:bodyPr>
              <a:lstStyle/>
              <a:p>
                <a:r>
                  <a:rPr kumimoji="1" lang="en-US" altLang="zh-CN" sz="1400" b="1" dirty="0">
                    <a:solidFill>
                      <a:srgbClr val="C4E902"/>
                    </a:solidFill>
                    <a:cs typeface="+mn-ea"/>
                    <a:sym typeface="+mn-lt"/>
                  </a:rPr>
                  <a:t>OpenResty</a:t>
                </a:r>
                <a:r>
                  <a:rPr kumimoji="1" lang="zh-CN" altLang="en-US" sz="1400" b="1" dirty="0">
                    <a:solidFill>
                      <a:srgbClr val="C4E902"/>
                    </a:solidFill>
                    <a:cs typeface="+mn-ea"/>
                    <a:sym typeface="+mn-lt"/>
                  </a:rPr>
                  <a:t>介绍</a:t>
                </a:r>
              </a:p>
            </p:txBody>
          </p:sp>
        </p:grpSp>
        <p:grpSp>
          <p:nvGrpSpPr>
            <p:cNvPr id="98" name="组合 97">
              <a:extLst>
                <a:ext uri="{FF2B5EF4-FFF2-40B4-BE49-F238E27FC236}">
                  <a16:creationId xmlns:a16="http://schemas.microsoft.com/office/drawing/2014/main" id="{E03FA3D8-FAAB-DA8D-F350-1E2690E5BCDA}"/>
                </a:ext>
              </a:extLst>
            </p:cNvPr>
            <p:cNvGrpSpPr/>
            <p:nvPr/>
          </p:nvGrpSpPr>
          <p:grpSpPr>
            <a:xfrm>
              <a:off x="6525898" y="2080328"/>
              <a:ext cx="3620042" cy="730074"/>
              <a:chOff x="1332958" y="2256599"/>
              <a:chExt cx="3620042" cy="730074"/>
            </a:xfrm>
          </p:grpSpPr>
          <p:sp>
            <p:nvSpPr>
              <p:cNvPr id="99" name="矩形: 圆角 98">
                <a:extLst>
                  <a:ext uri="{FF2B5EF4-FFF2-40B4-BE49-F238E27FC236}">
                    <a16:creationId xmlns:a16="http://schemas.microsoft.com/office/drawing/2014/main" id="{1B9304DD-C6C2-84C2-A858-73D52FF72F58}"/>
                  </a:ext>
                </a:extLst>
              </p:cNvPr>
              <p:cNvSpPr/>
              <p:nvPr/>
            </p:nvSpPr>
            <p:spPr>
              <a:xfrm>
                <a:off x="1600200" y="2256599"/>
                <a:ext cx="3352800" cy="730074"/>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0" name="任意多边形: 形状 99">
                <a:extLst>
                  <a:ext uri="{FF2B5EF4-FFF2-40B4-BE49-F238E27FC236}">
                    <a16:creationId xmlns:a16="http://schemas.microsoft.com/office/drawing/2014/main" id="{C4C28017-A1AC-6B4A-9B91-8624ED0A06C1}"/>
                  </a:ext>
                </a:extLst>
              </p:cNvPr>
              <p:cNvSpPr/>
              <p:nvPr/>
            </p:nvSpPr>
            <p:spPr>
              <a:xfrm rot="16200000">
                <a:off x="1529081" y="2060477"/>
                <a:ext cx="730072" cy="1122318"/>
              </a:xfrm>
              <a:custGeom>
                <a:avLst/>
                <a:gdLst>
                  <a:gd name="connsiteX0" fmla="*/ 821420 w 821420"/>
                  <a:gd name="connsiteY0" fmla="*/ 0 h 1262743"/>
                  <a:gd name="connsiteX1" fmla="*/ 821420 w 821420"/>
                  <a:gd name="connsiteY1" fmla="*/ 24973 h 1262743"/>
                  <a:gd name="connsiteX2" fmla="*/ 821420 w 821420"/>
                  <a:gd name="connsiteY2" fmla="*/ 181165 h 1262743"/>
                  <a:gd name="connsiteX3" fmla="*/ 821420 w 821420"/>
                  <a:gd name="connsiteY3" fmla="*/ 335756 h 1262743"/>
                  <a:gd name="connsiteX4" fmla="*/ 821420 w 821420"/>
                  <a:gd name="connsiteY4" fmla="*/ 491948 h 1262743"/>
                  <a:gd name="connsiteX5" fmla="*/ 821420 w 821420"/>
                  <a:gd name="connsiteY5" fmla="*/ 646539 h 1262743"/>
                  <a:gd name="connsiteX6" fmla="*/ 821420 w 821420"/>
                  <a:gd name="connsiteY6" fmla="*/ 802731 h 1262743"/>
                  <a:gd name="connsiteX7" fmla="*/ 821420 w 821420"/>
                  <a:gd name="connsiteY7" fmla="*/ 1113514 h 1262743"/>
                  <a:gd name="connsiteX8" fmla="*/ 789924 w 821420"/>
                  <a:gd name="connsiteY8" fmla="*/ 1110542 h 1262743"/>
                  <a:gd name="connsiteX9" fmla="*/ 625633 w 821420"/>
                  <a:gd name="connsiteY9" fmla="*/ 1118623 h 1262743"/>
                  <a:gd name="connsiteX10" fmla="*/ 411624 w 821420"/>
                  <a:gd name="connsiteY10" fmla="*/ 1261682 h 1262743"/>
                  <a:gd name="connsiteX11" fmla="*/ 410710 w 821420"/>
                  <a:gd name="connsiteY11" fmla="*/ 1262743 h 1262743"/>
                  <a:gd name="connsiteX12" fmla="*/ 409796 w 821420"/>
                  <a:gd name="connsiteY12" fmla="*/ 1261682 h 1262743"/>
                  <a:gd name="connsiteX13" fmla="*/ 195788 w 821420"/>
                  <a:gd name="connsiteY13" fmla="*/ 1118623 h 1262743"/>
                  <a:gd name="connsiteX14" fmla="*/ 31496 w 821420"/>
                  <a:gd name="connsiteY14" fmla="*/ 1110542 h 1262743"/>
                  <a:gd name="connsiteX15" fmla="*/ 0 w 821420"/>
                  <a:gd name="connsiteY15" fmla="*/ 1113514 h 1262743"/>
                  <a:gd name="connsiteX16" fmla="*/ 0 w 821420"/>
                  <a:gd name="connsiteY16" fmla="*/ 802731 h 1262743"/>
                  <a:gd name="connsiteX17" fmla="*/ 0 w 821420"/>
                  <a:gd name="connsiteY17" fmla="*/ 646539 h 1262743"/>
                  <a:gd name="connsiteX18" fmla="*/ 0 w 821420"/>
                  <a:gd name="connsiteY18" fmla="*/ 491948 h 1262743"/>
                  <a:gd name="connsiteX19" fmla="*/ 0 w 821420"/>
                  <a:gd name="connsiteY19" fmla="*/ 335756 h 1262743"/>
                  <a:gd name="connsiteX20" fmla="*/ 0 w 821420"/>
                  <a:gd name="connsiteY20" fmla="*/ 181165 h 1262743"/>
                  <a:gd name="connsiteX21" fmla="*/ 0 w 821420"/>
                  <a:gd name="connsiteY21" fmla="*/ 24973 h 1262743"/>
                  <a:gd name="connsiteX22" fmla="*/ 0 w 821420"/>
                  <a:gd name="connsiteY22" fmla="*/ 0 h 12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1420" h="1262743">
                    <a:moveTo>
                      <a:pt x="821420" y="0"/>
                    </a:moveTo>
                    <a:lnTo>
                      <a:pt x="821420" y="24973"/>
                    </a:lnTo>
                    <a:lnTo>
                      <a:pt x="821420" y="181165"/>
                    </a:lnTo>
                    <a:lnTo>
                      <a:pt x="821420" y="335756"/>
                    </a:lnTo>
                    <a:lnTo>
                      <a:pt x="821420" y="491948"/>
                    </a:lnTo>
                    <a:lnTo>
                      <a:pt x="821420" y="646539"/>
                    </a:lnTo>
                    <a:lnTo>
                      <a:pt x="821420" y="802731"/>
                    </a:lnTo>
                    <a:lnTo>
                      <a:pt x="821420" y="1113514"/>
                    </a:lnTo>
                    <a:lnTo>
                      <a:pt x="789924" y="1110542"/>
                    </a:lnTo>
                    <a:cubicBezTo>
                      <a:pt x="740168" y="1106807"/>
                      <a:pt x="684383" y="1106086"/>
                      <a:pt x="625633" y="1118623"/>
                    </a:cubicBezTo>
                    <a:cubicBezTo>
                      <a:pt x="522820" y="1140563"/>
                      <a:pt x="432578" y="1237733"/>
                      <a:pt x="411624" y="1261682"/>
                    </a:cubicBezTo>
                    <a:lnTo>
                      <a:pt x="410710" y="1262743"/>
                    </a:lnTo>
                    <a:lnTo>
                      <a:pt x="409796" y="1261682"/>
                    </a:lnTo>
                    <a:cubicBezTo>
                      <a:pt x="388842" y="1237733"/>
                      <a:pt x="298599" y="1140563"/>
                      <a:pt x="195788" y="1118623"/>
                    </a:cubicBezTo>
                    <a:cubicBezTo>
                      <a:pt x="137038" y="1106086"/>
                      <a:pt x="81252" y="1106807"/>
                      <a:pt x="31496" y="1110542"/>
                    </a:cubicBezTo>
                    <a:lnTo>
                      <a:pt x="0" y="1113514"/>
                    </a:lnTo>
                    <a:lnTo>
                      <a:pt x="0" y="802731"/>
                    </a:lnTo>
                    <a:lnTo>
                      <a:pt x="0" y="646539"/>
                    </a:lnTo>
                    <a:lnTo>
                      <a:pt x="0" y="491948"/>
                    </a:lnTo>
                    <a:lnTo>
                      <a:pt x="0" y="335756"/>
                    </a:lnTo>
                    <a:lnTo>
                      <a:pt x="0" y="181165"/>
                    </a:lnTo>
                    <a:lnTo>
                      <a:pt x="0" y="24973"/>
                    </a:lnTo>
                    <a:lnTo>
                      <a:pt x="0" y="0"/>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01" name="文本框 100">
                <a:extLst>
                  <a:ext uri="{FF2B5EF4-FFF2-40B4-BE49-F238E27FC236}">
                    <a16:creationId xmlns:a16="http://schemas.microsoft.com/office/drawing/2014/main" id="{B66AF414-2AC3-7D1F-17C1-8E7A04A76847}"/>
                  </a:ext>
                </a:extLst>
              </p:cNvPr>
              <p:cNvSpPr txBox="1"/>
              <p:nvPr/>
            </p:nvSpPr>
            <p:spPr>
              <a:xfrm>
                <a:off x="1441120" y="2321291"/>
                <a:ext cx="776175" cy="646331"/>
              </a:xfrm>
              <a:prstGeom prst="rect">
                <a:avLst/>
              </a:prstGeom>
              <a:noFill/>
            </p:spPr>
            <p:txBody>
              <a:bodyPr wrap="none" rtlCol="0">
                <a:spAutoFit/>
              </a:bodyPr>
              <a:lstStyle/>
              <a:p>
                <a:pPr algn="ctr"/>
                <a:r>
                  <a:rPr lang="en-US" altLang="zh-CN" sz="3600">
                    <a:solidFill>
                      <a:schemeClr val="bg1"/>
                    </a:solidFill>
                    <a:latin typeface="MiSans Semibold" panose="00000700000000000000" pitchFamily="2" charset="-122"/>
                    <a:ea typeface="MiSans Semibold" panose="00000700000000000000" pitchFamily="2" charset="-122"/>
                  </a:rPr>
                  <a:t>02</a:t>
                </a:r>
                <a:endParaRPr lang="zh-CN" altLang="en-US" sz="3600">
                  <a:solidFill>
                    <a:schemeClr val="bg1"/>
                  </a:solidFill>
                  <a:latin typeface="MiSans Semibold" panose="00000700000000000000" pitchFamily="2" charset="-122"/>
                  <a:ea typeface="MiSans Semibold" panose="00000700000000000000" pitchFamily="2" charset="-122"/>
                </a:endParaRPr>
              </a:p>
            </p:txBody>
          </p:sp>
          <p:sp>
            <p:nvSpPr>
              <p:cNvPr id="102" name="文本框 101">
                <a:extLst>
                  <a:ext uri="{FF2B5EF4-FFF2-40B4-BE49-F238E27FC236}">
                    <a16:creationId xmlns:a16="http://schemas.microsoft.com/office/drawing/2014/main" id="{A3E0853B-9FF9-2CE6-03EC-41416506D645}"/>
                  </a:ext>
                </a:extLst>
              </p:cNvPr>
              <p:cNvSpPr txBox="1"/>
              <p:nvPr/>
            </p:nvSpPr>
            <p:spPr>
              <a:xfrm>
                <a:off x="2933559" y="2420838"/>
                <a:ext cx="1611226" cy="307777"/>
              </a:xfrm>
              <a:prstGeom prst="rect">
                <a:avLst/>
              </a:prstGeom>
              <a:noFill/>
            </p:spPr>
            <p:txBody>
              <a:bodyPr wrap="square">
                <a:spAutoFit/>
              </a:bodyPr>
              <a:lstStyle/>
              <a:p>
                <a:r>
                  <a:rPr kumimoji="1" lang="en-US" altLang="zh-CN" sz="1400" b="1" dirty="0">
                    <a:solidFill>
                      <a:srgbClr val="C4E902"/>
                    </a:solidFill>
                    <a:cs typeface="+mn-ea"/>
                    <a:sym typeface="+mn-lt"/>
                  </a:rPr>
                  <a:t>Nginx</a:t>
                </a:r>
                <a:r>
                  <a:rPr kumimoji="1" lang="zh-CN" altLang="en-US" sz="1400" b="1" dirty="0">
                    <a:solidFill>
                      <a:srgbClr val="C4E902"/>
                    </a:solidFill>
                    <a:cs typeface="+mn-ea"/>
                    <a:sym typeface="+mn-lt"/>
                  </a:rPr>
                  <a:t>使用</a:t>
                </a:r>
              </a:p>
            </p:txBody>
          </p:sp>
        </p:grpSp>
      </p:grpSp>
      <p:grpSp>
        <p:nvGrpSpPr>
          <p:cNvPr id="104" name="组合 103">
            <a:extLst>
              <a:ext uri="{FF2B5EF4-FFF2-40B4-BE49-F238E27FC236}">
                <a16:creationId xmlns:a16="http://schemas.microsoft.com/office/drawing/2014/main" id="{00141FFE-6F29-427F-9CA9-1B4B38AE6E43}"/>
              </a:ext>
            </a:extLst>
          </p:cNvPr>
          <p:cNvGrpSpPr/>
          <p:nvPr/>
        </p:nvGrpSpPr>
        <p:grpSpPr>
          <a:xfrm>
            <a:off x="2004741" y="3551097"/>
            <a:ext cx="8182517" cy="730074"/>
            <a:chOff x="1963423" y="2080328"/>
            <a:chExt cx="8182517" cy="730074"/>
          </a:xfrm>
        </p:grpSpPr>
        <p:grpSp>
          <p:nvGrpSpPr>
            <p:cNvPr id="105" name="组合 104">
              <a:extLst>
                <a:ext uri="{FF2B5EF4-FFF2-40B4-BE49-F238E27FC236}">
                  <a16:creationId xmlns:a16="http://schemas.microsoft.com/office/drawing/2014/main" id="{EFA88943-FA35-4E29-895C-638FF15BC66B}"/>
                </a:ext>
              </a:extLst>
            </p:cNvPr>
            <p:cNvGrpSpPr/>
            <p:nvPr/>
          </p:nvGrpSpPr>
          <p:grpSpPr>
            <a:xfrm>
              <a:off x="1963423" y="2080328"/>
              <a:ext cx="3620042" cy="730074"/>
              <a:chOff x="1332958" y="2256599"/>
              <a:chExt cx="3620042" cy="730074"/>
            </a:xfrm>
          </p:grpSpPr>
          <p:sp>
            <p:nvSpPr>
              <p:cNvPr id="111" name="矩形: 圆角 110">
                <a:extLst>
                  <a:ext uri="{FF2B5EF4-FFF2-40B4-BE49-F238E27FC236}">
                    <a16:creationId xmlns:a16="http://schemas.microsoft.com/office/drawing/2014/main" id="{8F8231D0-326D-5556-05B5-EAE30B7C4976}"/>
                  </a:ext>
                </a:extLst>
              </p:cNvPr>
              <p:cNvSpPr/>
              <p:nvPr/>
            </p:nvSpPr>
            <p:spPr>
              <a:xfrm>
                <a:off x="1600200" y="2256599"/>
                <a:ext cx="3352800" cy="730074"/>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2" name="任意多边形: 形状 111">
                <a:extLst>
                  <a:ext uri="{FF2B5EF4-FFF2-40B4-BE49-F238E27FC236}">
                    <a16:creationId xmlns:a16="http://schemas.microsoft.com/office/drawing/2014/main" id="{A54317C4-75D6-AA52-F3D3-23A81A933BE8}"/>
                  </a:ext>
                </a:extLst>
              </p:cNvPr>
              <p:cNvSpPr/>
              <p:nvPr/>
            </p:nvSpPr>
            <p:spPr>
              <a:xfrm rot="16200000">
                <a:off x="1529081" y="2060477"/>
                <a:ext cx="730072" cy="1122318"/>
              </a:xfrm>
              <a:custGeom>
                <a:avLst/>
                <a:gdLst>
                  <a:gd name="connsiteX0" fmla="*/ 821420 w 821420"/>
                  <a:gd name="connsiteY0" fmla="*/ 0 h 1262743"/>
                  <a:gd name="connsiteX1" fmla="*/ 821420 w 821420"/>
                  <a:gd name="connsiteY1" fmla="*/ 24973 h 1262743"/>
                  <a:gd name="connsiteX2" fmla="*/ 821420 w 821420"/>
                  <a:gd name="connsiteY2" fmla="*/ 181165 h 1262743"/>
                  <a:gd name="connsiteX3" fmla="*/ 821420 w 821420"/>
                  <a:gd name="connsiteY3" fmla="*/ 335756 h 1262743"/>
                  <a:gd name="connsiteX4" fmla="*/ 821420 w 821420"/>
                  <a:gd name="connsiteY4" fmla="*/ 491948 h 1262743"/>
                  <a:gd name="connsiteX5" fmla="*/ 821420 w 821420"/>
                  <a:gd name="connsiteY5" fmla="*/ 646539 h 1262743"/>
                  <a:gd name="connsiteX6" fmla="*/ 821420 w 821420"/>
                  <a:gd name="connsiteY6" fmla="*/ 802731 h 1262743"/>
                  <a:gd name="connsiteX7" fmla="*/ 821420 w 821420"/>
                  <a:gd name="connsiteY7" fmla="*/ 1113514 h 1262743"/>
                  <a:gd name="connsiteX8" fmla="*/ 789924 w 821420"/>
                  <a:gd name="connsiteY8" fmla="*/ 1110542 h 1262743"/>
                  <a:gd name="connsiteX9" fmla="*/ 625633 w 821420"/>
                  <a:gd name="connsiteY9" fmla="*/ 1118623 h 1262743"/>
                  <a:gd name="connsiteX10" fmla="*/ 411624 w 821420"/>
                  <a:gd name="connsiteY10" fmla="*/ 1261682 h 1262743"/>
                  <a:gd name="connsiteX11" fmla="*/ 410710 w 821420"/>
                  <a:gd name="connsiteY11" fmla="*/ 1262743 h 1262743"/>
                  <a:gd name="connsiteX12" fmla="*/ 409796 w 821420"/>
                  <a:gd name="connsiteY12" fmla="*/ 1261682 h 1262743"/>
                  <a:gd name="connsiteX13" fmla="*/ 195788 w 821420"/>
                  <a:gd name="connsiteY13" fmla="*/ 1118623 h 1262743"/>
                  <a:gd name="connsiteX14" fmla="*/ 31496 w 821420"/>
                  <a:gd name="connsiteY14" fmla="*/ 1110542 h 1262743"/>
                  <a:gd name="connsiteX15" fmla="*/ 0 w 821420"/>
                  <a:gd name="connsiteY15" fmla="*/ 1113514 h 1262743"/>
                  <a:gd name="connsiteX16" fmla="*/ 0 w 821420"/>
                  <a:gd name="connsiteY16" fmla="*/ 802731 h 1262743"/>
                  <a:gd name="connsiteX17" fmla="*/ 0 w 821420"/>
                  <a:gd name="connsiteY17" fmla="*/ 646539 h 1262743"/>
                  <a:gd name="connsiteX18" fmla="*/ 0 w 821420"/>
                  <a:gd name="connsiteY18" fmla="*/ 491948 h 1262743"/>
                  <a:gd name="connsiteX19" fmla="*/ 0 w 821420"/>
                  <a:gd name="connsiteY19" fmla="*/ 335756 h 1262743"/>
                  <a:gd name="connsiteX20" fmla="*/ 0 w 821420"/>
                  <a:gd name="connsiteY20" fmla="*/ 181165 h 1262743"/>
                  <a:gd name="connsiteX21" fmla="*/ 0 w 821420"/>
                  <a:gd name="connsiteY21" fmla="*/ 24973 h 1262743"/>
                  <a:gd name="connsiteX22" fmla="*/ 0 w 821420"/>
                  <a:gd name="connsiteY22" fmla="*/ 0 h 12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1420" h="1262743">
                    <a:moveTo>
                      <a:pt x="821420" y="0"/>
                    </a:moveTo>
                    <a:lnTo>
                      <a:pt x="821420" y="24973"/>
                    </a:lnTo>
                    <a:lnTo>
                      <a:pt x="821420" y="181165"/>
                    </a:lnTo>
                    <a:lnTo>
                      <a:pt x="821420" y="335756"/>
                    </a:lnTo>
                    <a:lnTo>
                      <a:pt x="821420" y="491948"/>
                    </a:lnTo>
                    <a:lnTo>
                      <a:pt x="821420" y="646539"/>
                    </a:lnTo>
                    <a:lnTo>
                      <a:pt x="821420" y="802731"/>
                    </a:lnTo>
                    <a:lnTo>
                      <a:pt x="821420" y="1113514"/>
                    </a:lnTo>
                    <a:lnTo>
                      <a:pt x="789924" y="1110542"/>
                    </a:lnTo>
                    <a:cubicBezTo>
                      <a:pt x="740168" y="1106807"/>
                      <a:pt x="684383" y="1106086"/>
                      <a:pt x="625633" y="1118623"/>
                    </a:cubicBezTo>
                    <a:cubicBezTo>
                      <a:pt x="522820" y="1140563"/>
                      <a:pt x="432578" y="1237733"/>
                      <a:pt x="411624" y="1261682"/>
                    </a:cubicBezTo>
                    <a:lnTo>
                      <a:pt x="410710" y="1262743"/>
                    </a:lnTo>
                    <a:lnTo>
                      <a:pt x="409796" y="1261682"/>
                    </a:lnTo>
                    <a:cubicBezTo>
                      <a:pt x="388842" y="1237733"/>
                      <a:pt x="298599" y="1140563"/>
                      <a:pt x="195788" y="1118623"/>
                    </a:cubicBezTo>
                    <a:cubicBezTo>
                      <a:pt x="137038" y="1106086"/>
                      <a:pt x="81252" y="1106807"/>
                      <a:pt x="31496" y="1110542"/>
                    </a:cubicBezTo>
                    <a:lnTo>
                      <a:pt x="0" y="1113514"/>
                    </a:lnTo>
                    <a:lnTo>
                      <a:pt x="0" y="802731"/>
                    </a:lnTo>
                    <a:lnTo>
                      <a:pt x="0" y="646539"/>
                    </a:lnTo>
                    <a:lnTo>
                      <a:pt x="0" y="491948"/>
                    </a:lnTo>
                    <a:lnTo>
                      <a:pt x="0" y="335756"/>
                    </a:lnTo>
                    <a:lnTo>
                      <a:pt x="0" y="181165"/>
                    </a:lnTo>
                    <a:lnTo>
                      <a:pt x="0" y="24973"/>
                    </a:lnTo>
                    <a:lnTo>
                      <a:pt x="0" y="0"/>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13" name="文本框 112">
                <a:extLst>
                  <a:ext uri="{FF2B5EF4-FFF2-40B4-BE49-F238E27FC236}">
                    <a16:creationId xmlns:a16="http://schemas.microsoft.com/office/drawing/2014/main" id="{29BA3141-679E-EC95-06D4-26040E7C2D24}"/>
                  </a:ext>
                </a:extLst>
              </p:cNvPr>
              <p:cNvSpPr txBox="1"/>
              <p:nvPr/>
            </p:nvSpPr>
            <p:spPr>
              <a:xfrm>
                <a:off x="1438716" y="2321291"/>
                <a:ext cx="780983" cy="646331"/>
              </a:xfrm>
              <a:prstGeom prst="rect">
                <a:avLst/>
              </a:prstGeom>
              <a:noFill/>
            </p:spPr>
            <p:txBody>
              <a:bodyPr wrap="none" rtlCol="0">
                <a:spAutoFit/>
              </a:bodyPr>
              <a:lstStyle/>
              <a:p>
                <a:pPr algn="ctr"/>
                <a:r>
                  <a:rPr lang="en-US" altLang="zh-CN" sz="3600">
                    <a:solidFill>
                      <a:schemeClr val="bg1"/>
                    </a:solidFill>
                    <a:latin typeface="MiSans Semibold" panose="00000700000000000000" pitchFamily="2" charset="-122"/>
                    <a:ea typeface="MiSans Semibold" panose="00000700000000000000" pitchFamily="2" charset="-122"/>
                  </a:rPr>
                  <a:t>03</a:t>
                </a:r>
                <a:endParaRPr lang="zh-CN" altLang="en-US" sz="3600">
                  <a:solidFill>
                    <a:schemeClr val="bg1"/>
                  </a:solidFill>
                  <a:latin typeface="MiSans Semibold" panose="00000700000000000000" pitchFamily="2" charset="-122"/>
                  <a:ea typeface="MiSans Semibold" panose="00000700000000000000" pitchFamily="2" charset="-122"/>
                </a:endParaRPr>
              </a:p>
            </p:txBody>
          </p:sp>
          <p:sp>
            <p:nvSpPr>
              <p:cNvPr id="114" name="文本框 113">
                <a:extLst>
                  <a:ext uri="{FF2B5EF4-FFF2-40B4-BE49-F238E27FC236}">
                    <a16:creationId xmlns:a16="http://schemas.microsoft.com/office/drawing/2014/main" id="{8CAF7417-73B4-1AE6-B3B8-3185D85246A0}"/>
                  </a:ext>
                </a:extLst>
              </p:cNvPr>
              <p:cNvSpPr txBox="1"/>
              <p:nvPr/>
            </p:nvSpPr>
            <p:spPr>
              <a:xfrm>
                <a:off x="2933558" y="2420838"/>
                <a:ext cx="1764822" cy="307777"/>
              </a:xfrm>
              <a:prstGeom prst="rect">
                <a:avLst/>
              </a:prstGeom>
              <a:noFill/>
            </p:spPr>
            <p:txBody>
              <a:bodyPr wrap="square">
                <a:spAutoFit/>
              </a:bodyPr>
              <a:lstStyle/>
              <a:p>
                <a:r>
                  <a:rPr kumimoji="1" lang="en-US" altLang="zh-CN" sz="1400" b="1" dirty="0">
                    <a:solidFill>
                      <a:srgbClr val="C4E902"/>
                    </a:solidFill>
                    <a:cs typeface="+mn-ea"/>
                    <a:sym typeface="+mn-lt"/>
                  </a:rPr>
                  <a:t>OpenResty</a:t>
                </a:r>
                <a:r>
                  <a:rPr kumimoji="1" lang="zh-CN" altLang="en-US" sz="1200" b="1" dirty="0">
                    <a:solidFill>
                      <a:srgbClr val="C4E902"/>
                    </a:solidFill>
                    <a:cs typeface="+mn-ea"/>
                    <a:sym typeface="+mn-lt"/>
                  </a:rPr>
                  <a:t>使用</a:t>
                </a:r>
              </a:p>
            </p:txBody>
          </p:sp>
        </p:grpSp>
        <p:grpSp>
          <p:nvGrpSpPr>
            <p:cNvPr id="106" name="组合 105">
              <a:extLst>
                <a:ext uri="{FF2B5EF4-FFF2-40B4-BE49-F238E27FC236}">
                  <a16:creationId xmlns:a16="http://schemas.microsoft.com/office/drawing/2014/main" id="{7B5010D8-2E84-ABD3-5AF6-235855309264}"/>
                </a:ext>
              </a:extLst>
            </p:cNvPr>
            <p:cNvGrpSpPr/>
            <p:nvPr/>
          </p:nvGrpSpPr>
          <p:grpSpPr>
            <a:xfrm>
              <a:off x="6525898" y="2080328"/>
              <a:ext cx="3620042" cy="730074"/>
              <a:chOff x="1332958" y="2256599"/>
              <a:chExt cx="3620042" cy="730074"/>
            </a:xfrm>
          </p:grpSpPr>
          <p:sp>
            <p:nvSpPr>
              <p:cNvPr id="107" name="矩形: 圆角 106">
                <a:extLst>
                  <a:ext uri="{FF2B5EF4-FFF2-40B4-BE49-F238E27FC236}">
                    <a16:creationId xmlns:a16="http://schemas.microsoft.com/office/drawing/2014/main" id="{EFF17873-A70B-DDB8-6D7B-F926C9123844}"/>
                  </a:ext>
                </a:extLst>
              </p:cNvPr>
              <p:cNvSpPr/>
              <p:nvPr/>
            </p:nvSpPr>
            <p:spPr>
              <a:xfrm>
                <a:off x="1600200" y="2256599"/>
                <a:ext cx="3352800" cy="730074"/>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8" name="任意多边形: 形状 107">
                <a:extLst>
                  <a:ext uri="{FF2B5EF4-FFF2-40B4-BE49-F238E27FC236}">
                    <a16:creationId xmlns:a16="http://schemas.microsoft.com/office/drawing/2014/main" id="{72645F4E-1687-ED54-C503-BFEA44368036}"/>
                  </a:ext>
                </a:extLst>
              </p:cNvPr>
              <p:cNvSpPr/>
              <p:nvPr/>
            </p:nvSpPr>
            <p:spPr>
              <a:xfrm rot="16200000">
                <a:off x="1529081" y="2060477"/>
                <a:ext cx="730072" cy="1122318"/>
              </a:xfrm>
              <a:custGeom>
                <a:avLst/>
                <a:gdLst>
                  <a:gd name="connsiteX0" fmla="*/ 821420 w 821420"/>
                  <a:gd name="connsiteY0" fmla="*/ 0 h 1262743"/>
                  <a:gd name="connsiteX1" fmla="*/ 821420 w 821420"/>
                  <a:gd name="connsiteY1" fmla="*/ 24973 h 1262743"/>
                  <a:gd name="connsiteX2" fmla="*/ 821420 w 821420"/>
                  <a:gd name="connsiteY2" fmla="*/ 181165 h 1262743"/>
                  <a:gd name="connsiteX3" fmla="*/ 821420 w 821420"/>
                  <a:gd name="connsiteY3" fmla="*/ 335756 h 1262743"/>
                  <a:gd name="connsiteX4" fmla="*/ 821420 w 821420"/>
                  <a:gd name="connsiteY4" fmla="*/ 491948 h 1262743"/>
                  <a:gd name="connsiteX5" fmla="*/ 821420 w 821420"/>
                  <a:gd name="connsiteY5" fmla="*/ 646539 h 1262743"/>
                  <a:gd name="connsiteX6" fmla="*/ 821420 w 821420"/>
                  <a:gd name="connsiteY6" fmla="*/ 802731 h 1262743"/>
                  <a:gd name="connsiteX7" fmla="*/ 821420 w 821420"/>
                  <a:gd name="connsiteY7" fmla="*/ 1113514 h 1262743"/>
                  <a:gd name="connsiteX8" fmla="*/ 789924 w 821420"/>
                  <a:gd name="connsiteY8" fmla="*/ 1110542 h 1262743"/>
                  <a:gd name="connsiteX9" fmla="*/ 625633 w 821420"/>
                  <a:gd name="connsiteY9" fmla="*/ 1118623 h 1262743"/>
                  <a:gd name="connsiteX10" fmla="*/ 411624 w 821420"/>
                  <a:gd name="connsiteY10" fmla="*/ 1261682 h 1262743"/>
                  <a:gd name="connsiteX11" fmla="*/ 410710 w 821420"/>
                  <a:gd name="connsiteY11" fmla="*/ 1262743 h 1262743"/>
                  <a:gd name="connsiteX12" fmla="*/ 409796 w 821420"/>
                  <a:gd name="connsiteY12" fmla="*/ 1261682 h 1262743"/>
                  <a:gd name="connsiteX13" fmla="*/ 195788 w 821420"/>
                  <a:gd name="connsiteY13" fmla="*/ 1118623 h 1262743"/>
                  <a:gd name="connsiteX14" fmla="*/ 31496 w 821420"/>
                  <a:gd name="connsiteY14" fmla="*/ 1110542 h 1262743"/>
                  <a:gd name="connsiteX15" fmla="*/ 0 w 821420"/>
                  <a:gd name="connsiteY15" fmla="*/ 1113514 h 1262743"/>
                  <a:gd name="connsiteX16" fmla="*/ 0 w 821420"/>
                  <a:gd name="connsiteY16" fmla="*/ 802731 h 1262743"/>
                  <a:gd name="connsiteX17" fmla="*/ 0 w 821420"/>
                  <a:gd name="connsiteY17" fmla="*/ 646539 h 1262743"/>
                  <a:gd name="connsiteX18" fmla="*/ 0 w 821420"/>
                  <a:gd name="connsiteY18" fmla="*/ 491948 h 1262743"/>
                  <a:gd name="connsiteX19" fmla="*/ 0 w 821420"/>
                  <a:gd name="connsiteY19" fmla="*/ 335756 h 1262743"/>
                  <a:gd name="connsiteX20" fmla="*/ 0 w 821420"/>
                  <a:gd name="connsiteY20" fmla="*/ 181165 h 1262743"/>
                  <a:gd name="connsiteX21" fmla="*/ 0 w 821420"/>
                  <a:gd name="connsiteY21" fmla="*/ 24973 h 1262743"/>
                  <a:gd name="connsiteX22" fmla="*/ 0 w 821420"/>
                  <a:gd name="connsiteY22" fmla="*/ 0 h 12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1420" h="1262743">
                    <a:moveTo>
                      <a:pt x="821420" y="0"/>
                    </a:moveTo>
                    <a:lnTo>
                      <a:pt x="821420" y="24973"/>
                    </a:lnTo>
                    <a:lnTo>
                      <a:pt x="821420" y="181165"/>
                    </a:lnTo>
                    <a:lnTo>
                      <a:pt x="821420" y="335756"/>
                    </a:lnTo>
                    <a:lnTo>
                      <a:pt x="821420" y="491948"/>
                    </a:lnTo>
                    <a:lnTo>
                      <a:pt x="821420" y="646539"/>
                    </a:lnTo>
                    <a:lnTo>
                      <a:pt x="821420" y="802731"/>
                    </a:lnTo>
                    <a:lnTo>
                      <a:pt x="821420" y="1113514"/>
                    </a:lnTo>
                    <a:lnTo>
                      <a:pt x="789924" y="1110542"/>
                    </a:lnTo>
                    <a:cubicBezTo>
                      <a:pt x="740168" y="1106807"/>
                      <a:pt x="684383" y="1106086"/>
                      <a:pt x="625633" y="1118623"/>
                    </a:cubicBezTo>
                    <a:cubicBezTo>
                      <a:pt x="522820" y="1140563"/>
                      <a:pt x="432578" y="1237733"/>
                      <a:pt x="411624" y="1261682"/>
                    </a:cubicBezTo>
                    <a:lnTo>
                      <a:pt x="410710" y="1262743"/>
                    </a:lnTo>
                    <a:lnTo>
                      <a:pt x="409796" y="1261682"/>
                    </a:lnTo>
                    <a:cubicBezTo>
                      <a:pt x="388842" y="1237733"/>
                      <a:pt x="298599" y="1140563"/>
                      <a:pt x="195788" y="1118623"/>
                    </a:cubicBezTo>
                    <a:cubicBezTo>
                      <a:pt x="137038" y="1106086"/>
                      <a:pt x="81252" y="1106807"/>
                      <a:pt x="31496" y="1110542"/>
                    </a:cubicBezTo>
                    <a:lnTo>
                      <a:pt x="0" y="1113514"/>
                    </a:lnTo>
                    <a:lnTo>
                      <a:pt x="0" y="802731"/>
                    </a:lnTo>
                    <a:lnTo>
                      <a:pt x="0" y="646539"/>
                    </a:lnTo>
                    <a:lnTo>
                      <a:pt x="0" y="491948"/>
                    </a:lnTo>
                    <a:lnTo>
                      <a:pt x="0" y="335756"/>
                    </a:lnTo>
                    <a:lnTo>
                      <a:pt x="0" y="181165"/>
                    </a:lnTo>
                    <a:lnTo>
                      <a:pt x="0" y="24973"/>
                    </a:lnTo>
                    <a:lnTo>
                      <a:pt x="0" y="0"/>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09" name="文本框 108">
                <a:extLst>
                  <a:ext uri="{FF2B5EF4-FFF2-40B4-BE49-F238E27FC236}">
                    <a16:creationId xmlns:a16="http://schemas.microsoft.com/office/drawing/2014/main" id="{11B3B1A7-963C-E4B3-B5BA-33495C90EE26}"/>
                  </a:ext>
                </a:extLst>
              </p:cNvPr>
              <p:cNvSpPr txBox="1"/>
              <p:nvPr/>
            </p:nvSpPr>
            <p:spPr>
              <a:xfrm>
                <a:off x="1435510" y="2321291"/>
                <a:ext cx="787395" cy="646331"/>
              </a:xfrm>
              <a:prstGeom prst="rect">
                <a:avLst/>
              </a:prstGeom>
              <a:noFill/>
            </p:spPr>
            <p:txBody>
              <a:bodyPr wrap="none" rtlCol="0">
                <a:spAutoFit/>
              </a:bodyPr>
              <a:lstStyle/>
              <a:p>
                <a:pPr algn="ctr"/>
                <a:r>
                  <a:rPr lang="en-US" altLang="zh-CN" sz="3600">
                    <a:solidFill>
                      <a:schemeClr val="bg1"/>
                    </a:solidFill>
                    <a:latin typeface="MiSans Semibold" panose="00000700000000000000" pitchFamily="2" charset="-122"/>
                    <a:ea typeface="MiSans Semibold" panose="00000700000000000000" pitchFamily="2" charset="-122"/>
                  </a:rPr>
                  <a:t>04</a:t>
                </a:r>
                <a:endParaRPr lang="zh-CN" altLang="en-US" sz="3600">
                  <a:solidFill>
                    <a:schemeClr val="bg1"/>
                  </a:solidFill>
                  <a:latin typeface="MiSans Semibold" panose="00000700000000000000" pitchFamily="2" charset="-122"/>
                  <a:ea typeface="MiSans Semibold" panose="00000700000000000000" pitchFamily="2" charset="-122"/>
                </a:endParaRPr>
              </a:p>
            </p:txBody>
          </p:sp>
          <p:sp>
            <p:nvSpPr>
              <p:cNvPr id="110" name="文本框 109">
                <a:extLst>
                  <a:ext uri="{FF2B5EF4-FFF2-40B4-BE49-F238E27FC236}">
                    <a16:creationId xmlns:a16="http://schemas.microsoft.com/office/drawing/2014/main" id="{4BF5BF53-83B3-B463-6071-B1EE410571AF}"/>
                  </a:ext>
                </a:extLst>
              </p:cNvPr>
              <p:cNvSpPr txBox="1"/>
              <p:nvPr/>
            </p:nvSpPr>
            <p:spPr>
              <a:xfrm>
                <a:off x="2933559" y="2420838"/>
                <a:ext cx="1801468" cy="307777"/>
              </a:xfrm>
              <a:prstGeom prst="rect">
                <a:avLst/>
              </a:prstGeom>
              <a:noFill/>
            </p:spPr>
            <p:txBody>
              <a:bodyPr wrap="square">
                <a:spAutoFit/>
              </a:bodyPr>
              <a:lstStyle/>
              <a:p>
                <a:r>
                  <a:rPr kumimoji="1" lang="en-US" altLang="zh-CN" sz="1400" b="1" dirty="0">
                    <a:solidFill>
                      <a:srgbClr val="C4E902"/>
                    </a:solidFill>
                    <a:cs typeface="+mn-ea"/>
                    <a:sym typeface="+mn-lt"/>
                  </a:rPr>
                  <a:t>OpenResty</a:t>
                </a:r>
                <a:r>
                  <a:rPr kumimoji="1" lang="zh-CN" altLang="en-US" sz="1200" b="1" dirty="0">
                    <a:solidFill>
                      <a:srgbClr val="C4E902"/>
                    </a:solidFill>
                    <a:cs typeface="+mn-ea"/>
                    <a:sym typeface="+mn-lt"/>
                  </a:rPr>
                  <a:t>执行流程</a:t>
                </a:r>
              </a:p>
            </p:txBody>
          </p:sp>
        </p:grpSp>
      </p:grpSp>
    </p:spTree>
    <p:extLst>
      <p:ext uri="{BB962C8B-B14F-4D97-AF65-F5344CB8AC3E}">
        <p14:creationId xmlns:p14="http://schemas.microsoft.com/office/powerpoint/2010/main" val="27212102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87666AD-D6CF-B683-5AAD-B4A25C0AD813}"/>
              </a:ext>
            </a:extLst>
          </p:cNvPr>
          <p:cNvSpPr/>
          <p:nvPr/>
        </p:nvSpPr>
        <p:spPr>
          <a:xfrm>
            <a:off x="0" y="5552828"/>
            <a:ext cx="12192000" cy="1305172"/>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梯形 23">
            <a:extLst>
              <a:ext uri="{FF2B5EF4-FFF2-40B4-BE49-F238E27FC236}">
                <a16:creationId xmlns:a16="http://schemas.microsoft.com/office/drawing/2014/main" id="{D515F824-EBA2-F6C0-81C9-EE180A590DE4}"/>
              </a:ext>
            </a:extLst>
          </p:cNvPr>
          <p:cNvSpPr/>
          <p:nvPr/>
        </p:nvSpPr>
        <p:spPr>
          <a:xfrm>
            <a:off x="1262743" y="6512477"/>
            <a:ext cx="9666514" cy="615553"/>
          </a:xfrm>
          <a:prstGeom prst="trapezoid">
            <a:avLst/>
          </a:pr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0" name="组合 19">
            <a:extLst>
              <a:ext uri="{FF2B5EF4-FFF2-40B4-BE49-F238E27FC236}">
                <a16:creationId xmlns:a16="http://schemas.microsoft.com/office/drawing/2014/main" id="{265999DC-84A8-9C7E-D8E8-93BE570A6B8F}"/>
              </a:ext>
            </a:extLst>
          </p:cNvPr>
          <p:cNvGrpSpPr/>
          <p:nvPr/>
        </p:nvGrpSpPr>
        <p:grpSpPr>
          <a:xfrm>
            <a:off x="4285979" y="1288437"/>
            <a:ext cx="3620042" cy="730074"/>
            <a:chOff x="1332958" y="2256599"/>
            <a:chExt cx="3620042" cy="730074"/>
          </a:xfrm>
        </p:grpSpPr>
        <p:sp>
          <p:nvSpPr>
            <p:cNvPr id="10" name="矩形: 圆角 9">
              <a:extLst>
                <a:ext uri="{FF2B5EF4-FFF2-40B4-BE49-F238E27FC236}">
                  <a16:creationId xmlns:a16="http://schemas.microsoft.com/office/drawing/2014/main" id="{26E7C0C1-8556-9CA2-E697-CB8D15DFEAE1}"/>
                </a:ext>
              </a:extLst>
            </p:cNvPr>
            <p:cNvSpPr/>
            <p:nvPr/>
          </p:nvSpPr>
          <p:spPr>
            <a:xfrm>
              <a:off x="1600200" y="2256599"/>
              <a:ext cx="3352800" cy="730074"/>
            </a:xfrm>
            <a:prstGeom prst="roundRect">
              <a:avLst>
                <a:gd name="adj" fmla="val 0"/>
              </a:avLst>
            </a:pr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任意多边形: 形状 15">
              <a:extLst>
                <a:ext uri="{FF2B5EF4-FFF2-40B4-BE49-F238E27FC236}">
                  <a16:creationId xmlns:a16="http://schemas.microsoft.com/office/drawing/2014/main" id="{F166E545-6339-978B-A617-DDF75179BFCD}"/>
                </a:ext>
              </a:extLst>
            </p:cNvPr>
            <p:cNvSpPr/>
            <p:nvPr/>
          </p:nvSpPr>
          <p:spPr>
            <a:xfrm rot="16200000">
              <a:off x="1529081" y="2060477"/>
              <a:ext cx="730072" cy="1122318"/>
            </a:xfrm>
            <a:custGeom>
              <a:avLst/>
              <a:gdLst>
                <a:gd name="connsiteX0" fmla="*/ 821420 w 821420"/>
                <a:gd name="connsiteY0" fmla="*/ 0 h 1262743"/>
                <a:gd name="connsiteX1" fmla="*/ 821420 w 821420"/>
                <a:gd name="connsiteY1" fmla="*/ 24973 h 1262743"/>
                <a:gd name="connsiteX2" fmla="*/ 821420 w 821420"/>
                <a:gd name="connsiteY2" fmla="*/ 181165 h 1262743"/>
                <a:gd name="connsiteX3" fmla="*/ 821420 w 821420"/>
                <a:gd name="connsiteY3" fmla="*/ 335756 h 1262743"/>
                <a:gd name="connsiteX4" fmla="*/ 821420 w 821420"/>
                <a:gd name="connsiteY4" fmla="*/ 491948 h 1262743"/>
                <a:gd name="connsiteX5" fmla="*/ 821420 w 821420"/>
                <a:gd name="connsiteY5" fmla="*/ 646539 h 1262743"/>
                <a:gd name="connsiteX6" fmla="*/ 821420 w 821420"/>
                <a:gd name="connsiteY6" fmla="*/ 802731 h 1262743"/>
                <a:gd name="connsiteX7" fmla="*/ 821420 w 821420"/>
                <a:gd name="connsiteY7" fmla="*/ 1113514 h 1262743"/>
                <a:gd name="connsiteX8" fmla="*/ 789924 w 821420"/>
                <a:gd name="connsiteY8" fmla="*/ 1110542 h 1262743"/>
                <a:gd name="connsiteX9" fmla="*/ 625633 w 821420"/>
                <a:gd name="connsiteY9" fmla="*/ 1118623 h 1262743"/>
                <a:gd name="connsiteX10" fmla="*/ 411624 w 821420"/>
                <a:gd name="connsiteY10" fmla="*/ 1261682 h 1262743"/>
                <a:gd name="connsiteX11" fmla="*/ 410710 w 821420"/>
                <a:gd name="connsiteY11" fmla="*/ 1262743 h 1262743"/>
                <a:gd name="connsiteX12" fmla="*/ 409796 w 821420"/>
                <a:gd name="connsiteY12" fmla="*/ 1261682 h 1262743"/>
                <a:gd name="connsiteX13" fmla="*/ 195788 w 821420"/>
                <a:gd name="connsiteY13" fmla="*/ 1118623 h 1262743"/>
                <a:gd name="connsiteX14" fmla="*/ 31496 w 821420"/>
                <a:gd name="connsiteY14" fmla="*/ 1110542 h 1262743"/>
                <a:gd name="connsiteX15" fmla="*/ 0 w 821420"/>
                <a:gd name="connsiteY15" fmla="*/ 1113514 h 1262743"/>
                <a:gd name="connsiteX16" fmla="*/ 0 w 821420"/>
                <a:gd name="connsiteY16" fmla="*/ 802731 h 1262743"/>
                <a:gd name="connsiteX17" fmla="*/ 0 w 821420"/>
                <a:gd name="connsiteY17" fmla="*/ 646539 h 1262743"/>
                <a:gd name="connsiteX18" fmla="*/ 0 w 821420"/>
                <a:gd name="connsiteY18" fmla="*/ 491948 h 1262743"/>
                <a:gd name="connsiteX19" fmla="*/ 0 w 821420"/>
                <a:gd name="connsiteY19" fmla="*/ 335756 h 1262743"/>
                <a:gd name="connsiteX20" fmla="*/ 0 w 821420"/>
                <a:gd name="connsiteY20" fmla="*/ 181165 h 1262743"/>
                <a:gd name="connsiteX21" fmla="*/ 0 w 821420"/>
                <a:gd name="connsiteY21" fmla="*/ 24973 h 1262743"/>
                <a:gd name="connsiteX22" fmla="*/ 0 w 821420"/>
                <a:gd name="connsiteY22" fmla="*/ 0 h 12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1420" h="1262743">
                  <a:moveTo>
                    <a:pt x="821420" y="0"/>
                  </a:moveTo>
                  <a:lnTo>
                    <a:pt x="821420" y="24973"/>
                  </a:lnTo>
                  <a:lnTo>
                    <a:pt x="821420" y="181165"/>
                  </a:lnTo>
                  <a:lnTo>
                    <a:pt x="821420" y="335756"/>
                  </a:lnTo>
                  <a:lnTo>
                    <a:pt x="821420" y="491948"/>
                  </a:lnTo>
                  <a:lnTo>
                    <a:pt x="821420" y="646539"/>
                  </a:lnTo>
                  <a:lnTo>
                    <a:pt x="821420" y="802731"/>
                  </a:lnTo>
                  <a:lnTo>
                    <a:pt x="821420" y="1113514"/>
                  </a:lnTo>
                  <a:lnTo>
                    <a:pt x="789924" y="1110542"/>
                  </a:lnTo>
                  <a:cubicBezTo>
                    <a:pt x="740168" y="1106807"/>
                    <a:pt x="684383" y="1106086"/>
                    <a:pt x="625633" y="1118623"/>
                  </a:cubicBezTo>
                  <a:cubicBezTo>
                    <a:pt x="522820" y="1140563"/>
                    <a:pt x="432578" y="1237733"/>
                    <a:pt x="411624" y="1261682"/>
                  </a:cubicBezTo>
                  <a:lnTo>
                    <a:pt x="410710" y="1262743"/>
                  </a:lnTo>
                  <a:lnTo>
                    <a:pt x="409796" y="1261682"/>
                  </a:lnTo>
                  <a:cubicBezTo>
                    <a:pt x="388842" y="1237733"/>
                    <a:pt x="298599" y="1140563"/>
                    <a:pt x="195788" y="1118623"/>
                  </a:cubicBezTo>
                  <a:cubicBezTo>
                    <a:pt x="137038" y="1106086"/>
                    <a:pt x="81252" y="1106807"/>
                    <a:pt x="31496" y="1110542"/>
                  </a:cubicBezTo>
                  <a:lnTo>
                    <a:pt x="0" y="1113514"/>
                  </a:lnTo>
                  <a:lnTo>
                    <a:pt x="0" y="802731"/>
                  </a:lnTo>
                  <a:lnTo>
                    <a:pt x="0" y="646539"/>
                  </a:lnTo>
                  <a:lnTo>
                    <a:pt x="0" y="491948"/>
                  </a:lnTo>
                  <a:lnTo>
                    <a:pt x="0" y="335756"/>
                  </a:lnTo>
                  <a:lnTo>
                    <a:pt x="0" y="181165"/>
                  </a:lnTo>
                  <a:lnTo>
                    <a:pt x="0" y="24973"/>
                  </a:lnTo>
                  <a:lnTo>
                    <a:pt x="0" y="0"/>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7" name="文本框 16">
              <a:extLst>
                <a:ext uri="{FF2B5EF4-FFF2-40B4-BE49-F238E27FC236}">
                  <a16:creationId xmlns:a16="http://schemas.microsoft.com/office/drawing/2014/main" id="{46CA0B45-45F5-4BCC-26A3-A3E46745AE19}"/>
                </a:ext>
              </a:extLst>
            </p:cNvPr>
            <p:cNvSpPr txBox="1"/>
            <p:nvPr/>
          </p:nvSpPr>
          <p:spPr>
            <a:xfrm>
              <a:off x="1471577" y="2321291"/>
              <a:ext cx="715260" cy="646331"/>
            </a:xfrm>
            <a:prstGeom prst="rect">
              <a:avLst/>
            </a:prstGeom>
            <a:noFill/>
          </p:spPr>
          <p:txBody>
            <a:bodyPr wrap="none" rtlCol="0">
              <a:spAutoFit/>
            </a:bodyPr>
            <a:lstStyle/>
            <a:p>
              <a:pPr algn="ctr"/>
              <a:r>
                <a:rPr lang="en-US" altLang="zh-CN" sz="3600">
                  <a:solidFill>
                    <a:schemeClr val="bg1"/>
                  </a:solidFill>
                  <a:latin typeface="MiSans Semibold" panose="00000700000000000000" pitchFamily="2" charset="-122"/>
                  <a:ea typeface="MiSans Semibold" panose="00000700000000000000" pitchFamily="2" charset="-122"/>
                </a:rPr>
                <a:t>01</a:t>
              </a:r>
              <a:endParaRPr lang="zh-CN" altLang="en-US" sz="3600">
                <a:solidFill>
                  <a:schemeClr val="bg1"/>
                </a:solidFill>
                <a:latin typeface="MiSans Semibold" panose="00000700000000000000" pitchFamily="2" charset="-122"/>
                <a:ea typeface="MiSans Semibold" panose="00000700000000000000" pitchFamily="2" charset="-122"/>
              </a:endParaRPr>
            </a:p>
          </p:txBody>
        </p:sp>
        <p:sp>
          <p:nvSpPr>
            <p:cNvPr id="19" name="文本框 18">
              <a:extLst>
                <a:ext uri="{FF2B5EF4-FFF2-40B4-BE49-F238E27FC236}">
                  <a16:creationId xmlns:a16="http://schemas.microsoft.com/office/drawing/2014/main" id="{C875BC1A-5401-0F96-0344-3AC7990BE893}"/>
                </a:ext>
              </a:extLst>
            </p:cNvPr>
            <p:cNvSpPr txBox="1"/>
            <p:nvPr/>
          </p:nvSpPr>
          <p:spPr>
            <a:xfrm>
              <a:off x="2933559" y="2420838"/>
              <a:ext cx="1726962" cy="338554"/>
            </a:xfrm>
            <a:prstGeom prst="rect">
              <a:avLst/>
            </a:prstGeom>
            <a:noFill/>
          </p:spPr>
          <p:txBody>
            <a:bodyPr wrap="square">
              <a:spAutoFit/>
            </a:bodyPr>
            <a:lstStyle/>
            <a:p>
              <a:r>
                <a:rPr kumimoji="1" lang="en-US" altLang="zh-CN" sz="1600" b="1" dirty="0">
                  <a:solidFill>
                    <a:srgbClr val="C4E902"/>
                  </a:solidFill>
                  <a:cs typeface="+mn-ea"/>
                  <a:sym typeface="+mn-lt"/>
                </a:rPr>
                <a:t>OpenResty</a:t>
              </a:r>
              <a:r>
                <a:rPr kumimoji="1" lang="zh-CN" altLang="en-US" sz="1600" b="1" dirty="0">
                  <a:solidFill>
                    <a:srgbClr val="C4E902"/>
                  </a:solidFill>
                  <a:cs typeface="+mn-ea"/>
                  <a:sym typeface="+mn-lt"/>
                </a:rPr>
                <a:t>介绍</a:t>
              </a:r>
            </a:p>
          </p:txBody>
        </p:sp>
      </p:grpSp>
      <p:sp>
        <p:nvSpPr>
          <p:cNvPr id="4" name="文本框 3">
            <a:extLst>
              <a:ext uri="{FF2B5EF4-FFF2-40B4-BE49-F238E27FC236}">
                <a16:creationId xmlns:a16="http://schemas.microsoft.com/office/drawing/2014/main" id="{7E69A6CB-F0A3-774F-C9EA-38A7B9BE73D7}"/>
              </a:ext>
            </a:extLst>
          </p:cNvPr>
          <p:cNvSpPr txBox="1"/>
          <p:nvPr/>
        </p:nvSpPr>
        <p:spPr>
          <a:xfrm>
            <a:off x="906449" y="2353586"/>
            <a:ext cx="10324768" cy="2677656"/>
          </a:xfrm>
          <a:prstGeom prst="rect">
            <a:avLst/>
          </a:prstGeom>
          <a:noFill/>
        </p:spPr>
        <p:txBody>
          <a:bodyPr wrap="square">
            <a:spAutoFit/>
          </a:bodyPr>
          <a:lstStyle/>
          <a:p>
            <a:pPr algn="l" fontAlgn="base"/>
            <a:r>
              <a:rPr lang="en-US" altLang="zh-CN" sz="1200" b="0" i="0" dirty="0">
                <a:solidFill>
                  <a:srgbClr val="3E423E"/>
                </a:solidFill>
                <a:effectLst/>
                <a:highlight>
                  <a:srgbClr val="F9FCF9"/>
                </a:highlight>
                <a:latin typeface="Open Sans" panose="020F0502020204030204" pitchFamily="34" charset="0"/>
              </a:rPr>
              <a:t>OpenResty </a:t>
            </a:r>
            <a:r>
              <a:rPr lang="zh-CN" altLang="en-US" sz="1200" b="0" i="0" dirty="0">
                <a:solidFill>
                  <a:srgbClr val="3E423E"/>
                </a:solidFill>
                <a:effectLst/>
                <a:highlight>
                  <a:srgbClr val="F9FCF9"/>
                </a:highlight>
                <a:latin typeface="Open Sans" panose="020F0502020204030204" pitchFamily="34" charset="0"/>
              </a:rPr>
              <a:t>又称 </a:t>
            </a:r>
            <a:r>
              <a:rPr lang="en-US" altLang="zh-CN" sz="1200" b="0" i="0" dirty="0" err="1">
                <a:solidFill>
                  <a:srgbClr val="333333"/>
                </a:solidFill>
                <a:effectLst/>
                <a:highlight>
                  <a:srgbClr val="FFFFFF"/>
                </a:highlight>
                <a:latin typeface="Helvetica Neue"/>
              </a:rPr>
              <a:t>ngx_openresty</a:t>
            </a:r>
            <a:r>
              <a:rPr lang="zh-CN" altLang="en-US" sz="1200" b="0" i="0" dirty="0">
                <a:solidFill>
                  <a:srgbClr val="333333"/>
                </a:solidFill>
                <a:effectLst/>
                <a:highlight>
                  <a:srgbClr val="FFFFFF"/>
                </a:highlight>
                <a:latin typeface="Helvetica Neue"/>
              </a:rPr>
              <a:t>，是由原淘宝工程师章亦春发起的，一个基于 </a:t>
            </a:r>
            <a:r>
              <a:rPr lang="en-US" altLang="zh-CN" sz="1200" b="0" i="0" dirty="0">
                <a:solidFill>
                  <a:srgbClr val="333333"/>
                </a:solidFill>
                <a:effectLst/>
                <a:highlight>
                  <a:srgbClr val="FFFFFF"/>
                </a:highlight>
                <a:latin typeface="Helvetica Neue"/>
              </a:rPr>
              <a:t>NGINX </a:t>
            </a:r>
            <a:r>
              <a:rPr lang="zh-CN" altLang="en-US" sz="1200" b="0" i="0" dirty="0">
                <a:solidFill>
                  <a:srgbClr val="333333"/>
                </a:solidFill>
                <a:effectLst/>
                <a:highlight>
                  <a:srgbClr val="FFFFFF"/>
                </a:highlight>
                <a:latin typeface="Helvetica Neue"/>
              </a:rPr>
              <a:t>的可伸缩的 </a:t>
            </a:r>
            <a:r>
              <a:rPr lang="en-US" altLang="zh-CN" sz="1200" b="0" i="0" dirty="0">
                <a:solidFill>
                  <a:srgbClr val="333333"/>
                </a:solidFill>
                <a:effectLst/>
                <a:highlight>
                  <a:srgbClr val="FFFFFF"/>
                </a:highlight>
                <a:latin typeface="Helvetica Neue"/>
              </a:rPr>
              <a:t>Web </a:t>
            </a:r>
            <a:r>
              <a:rPr lang="zh-CN" altLang="en-US" sz="1200" b="0" i="0" dirty="0">
                <a:solidFill>
                  <a:srgbClr val="333333"/>
                </a:solidFill>
                <a:effectLst/>
                <a:highlight>
                  <a:srgbClr val="FFFFFF"/>
                </a:highlight>
                <a:latin typeface="Helvetica Neue"/>
              </a:rPr>
              <a:t>平台。</a:t>
            </a:r>
            <a:endParaRPr lang="en-US" altLang="zh-CN" sz="1200" b="0" i="0" dirty="0">
              <a:solidFill>
                <a:srgbClr val="333333"/>
              </a:solidFill>
              <a:effectLst/>
              <a:highlight>
                <a:srgbClr val="FFFFFF"/>
              </a:highlight>
              <a:latin typeface="Helvetica Neue"/>
            </a:endParaRPr>
          </a:p>
          <a:p>
            <a:pPr algn="l" latinLnBrk="1"/>
            <a:endParaRPr lang="en-US" altLang="zh-CN" sz="1200" b="0" i="0" dirty="0">
              <a:solidFill>
                <a:srgbClr val="333333"/>
              </a:solidFill>
              <a:effectLst/>
              <a:highlight>
                <a:srgbClr val="FFFFFF"/>
              </a:highlight>
              <a:latin typeface="Helvetica Neue"/>
            </a:endParaRPr>
          </a:p>
          <a:p>
            <a:pPr algn="l" latinLnBrk="1"/>
            <a:r>
              <a:rPr lang="zh-CN" altLang="en-US" sz="1200" b="0" i="0" dirty="0">
                <a:solidFill>
                  <a:srgbClr val="3E423E"/>
                </a:solidFill>
                <a:effectLst/>
                <a:highlight>
                  <a:srgbClr val="F9FCF9"/>
                </a:highlight>
                <a:latin typeface="Open Sans" panose="020B0606030504020204" pitchFamily="34" charset="0"/>
              </a:rPr>
              <a:t>其内部集成了大量精良的 </a:t>
            </a:r>
            <a:r>
              <a:rPr lang="en-US" altLang="zh-CN" sz="1200" b="0" i="0" dirty="0">
                <a:solidFill>
                  <a:srgbClr val="3E423E"/>
                </a:solidFill>
                <a:effectLst/>
                <a:highlight>
                  <a:srgbClr val="F9FCF9"/>
                </a:highlight>
                <a:latin typeface="Open Sans" panose="020B0606030504020204" pitchFamily="34" charset="0"/>
              </a:rPr>
              <a:t>Lua </a:t>
            </a:r>
            <a:r>
              <a:rPr lang="zh-CN" altLang="en-US" sz="1200" b="0" i="0" dirty="0">
                <a:solidFill>
                  <a:srgbClr val="3E423E"/>
                </a:solidFill>
                <a:effectLst/>
                <a:highlight>
                  <a:srgbClr val="F9FCF9"/>
                </a:highlight>
                <a:latin typeface="Open Sans" panose="020B0606030504020204" pitchFamily="34" charset="0"/>
              </a:rPr>
              <a:t>库、第三方模块以及大多数的依赖项。用于方便地搭建能够处理超高并发、扩展性极高的动态 </a:t>
            </a:r>
            <a:r>
              <a:rPr lang="en-US" altLang="zh-CN" sz="1200" b="0" i="0" dirty="0">
                <a:solidFill>
                  <a:srgbClr val="3E423E"/>
                </a:solidFill>
                <a:effectLst/>
                <a:highlight>
                  <a:srgbClr val="F9FCF9"/>
                </a:highlight>
                <a:latin typeface="Open Sans" panose="020B0606030504020204" pitchFamily="34" charset="0"/>
              </a:rPr>
              <a:t>Web </a:t>
            </a:r>
            <a:r>
              <a:rPr lang="zh-CN" altLang="en-US" sz="1200" b="0" i="0" dirty="0">
                <a:solidFill>
                  <a:srgbClr val="3E423E"/>
                </a:solidFill>
                <a:effectLst/>
                <a:highlight>
                  <a:srgbClr val="F9FCF9"/>
                </a:highlight>
                <a:latin typeface="Open Sans" panose="020B0606030504020204" pitchFamily="34" charset="0"/>
              </a:rPr>
              <a:t>应用、</a:t>
            </a:r>
            <a:r>
              <a:rPr lang="en-US" altLang="zh-CN" sz="1200" b="0" i="0" dirty="0">
                <a:solidFill>
                  <a:srgbClr val="3E423E"/>
                </a:solidFill>
                <a:effectLst/>
                <a:highlight>
                  <a:srgbClr val="F9FCF9"/>
                </a:highlight>
                <a:latin typeface="Open Sans" panose="020B0606030504020204" pitchFamily="34" charset="0"/>
              </a:rPr>
              <a:t>Web </a:t>
            </a:r>
            <a:r>
              <a:rPr lang="zh-CN" altLang="en-US" sz="1200" b="0" i="0" dirty="0">
                <a:solidFill>
                  <a:srgbClr val="3E423E"/>
                </a:solidFill>
                <a:effectLst/>
                <a:highlight>
                  <a:srgbClr val="F9FCF9"/>
                </a:highlight>
                <a:latin typeface="Open Sans" panose="020B0606030504020204" pitchFamily="34" charset="0"/>
              </a:rPr>
              <a:t>服务和动态网关。</a:t>
            </a:r>
            <a:endParaRPr lang="en-US" altLang="zh-CN" sz="1200" b="0" i="0" dirty="0">
              <a:solidFill>
                <a:srgbClr val="3E423E"/>
              </a:solidFill>
              <a:effectLst/>
              <a:highlight>
                <a:srgbClr val="F9FCF9"/>
              </a:highlight>
              <a:latin typeface="Open Sans" panose="020B0606030504020204" pitchFamily="34" charset="0"/>
            </a:endParaRPr>
          </a:p>
          <a:p>
            <a:pPr algn="l" latinLnBrk="1"/>
            <a:endParaRPr lang="en-US" altLang="zh-CN" sz="1200" dirty="0">
              <a:solidFill>
                <a:srgbClr val="3E423E"/>
              </a:solidFill>
              <a:highlight>
                <a:srgbClr val="F9FCF9"/>
              </a:highlight>
              <a:latin typeface="Open Sans" panose="020B0606030504020204" pitchFamily="34" charset="0"/>
            </a:endParaRPr>
          </a:p>
          <a:p>
            <a:pPr algn="l" latinLnBrk="1"/>
            <a:r>
              <a:rPr lang="en-US" altLang="zh-CN" sz="1200" dirty="0">
                <a:solidFill>
                  <a:srgbClr val="3E423E"/>
                </a:solidFill>
                <a:highlight>
                  <a:srgbClr val="F9FCF9"/>
                </a:highlight>
                <a:latin typeface="Open Sans" panose="020B0606030504020204" pitchFamily="34" charset="0"/>
              </a:rPr>
              <a:t>OpenResty </a:t>
            </a:r>
            <a:r>
              <a:rPr lang="zh-CN" altLang="en-US" sz="1200" dirty="0">
                <a:solidFill>
                  <a:srgbClr val="3E423E"/>
                </a:solidFill>
                <a:highlight>
                  <a:srgbClr val="F9FCF9"/>
                </a:highlight>
                <a:latin typeface="Open Sans" panose="020B0606030504020204" pitchFamily="34" charset="0"/>
              </a:rPr>
              <a:t>通过汇聚各种设计精良的 </a:t>
            </a:r>
            <a:r>
              <a:rPr lang="en-US" altLang="zh-CN" sz="1200" dirty="0">
                <a:solidFill>
                  <a:srgbClr val="3E423E"/>
                </a:solidFill>
                <a:highlight>
                  <a:srgbClr val="F9FCF9"/>
                </a:highlight>
                <a:latin typeface="Open Sans" panose="020B0606030504020204" pitchFamily="34" charset="0"/>
              </a:rPr>
              <a:t>Nginx </a:t>
            </a:r>
            <a:r>
              <a:rPr lang="zh-CN" altLang="en-US" sz="1200" dirty="0">
                <a:solidFill>
                  <a:srgbClr val="3E423E"/>
                </a:solidFill>
                <a:highlight>
                  <a:srgbClr val="F9FCF9"/>
                </a:highlight>
                <a:latin typeface="Open Sans" panose="020B0606030504020204" pitchFamily="34" charset="0"/>
              </a:rPr>
              <a:t>模块（主要由 </a:t>
            </a:r>
            <a:r>
              <a:rPr lang="en-US" altLang="zh-CN" sz="1200" dirty="0">
                <a:solidFill>
                  <a:srgbClr val="3E423E"/>
                </a:solidFill>
                <a:highlight>
                  <a:srgbClr val="F9FCF9"/>
                </a:highlight>
                <a:latin typeface="Open Sans" panose="020B0606030504020204" pitchFamily="34" charset="0"/>
              </a:rPr>
              <a:t>OpenResty </a:t>
            </a:r>
            <a:r>
              <a:rPr lang="zh-CN" altLang="en-US" sz="1200" dirty="0">
                <a:solidFill>
                  <a:srgbClr val="3E423E"/>
                </a:solidFill>
                <a:highlight>
                  <a:srgbClr val="F9FCF9"/>
                </a:highlight>
                <a:latin typeface="Open Sans" panose="020B0606030504020204" pitchFamily="34" charset="0"/>
              </a:rPr>
              <a:t>团队自主开发），从而将 </a:t>
            </a:r>
            <a:r>
              <a:rPr lang="en-US" altLang="zh-CN" sz="1200" dirty="0">
                <a:solidFill>
                  <a:srgbClr val="3E423E"/>
                </a:solidFill>
                <a:highlight>
                  <a:srgbClr val="F9FCF9"/>
                </a:highlight>
                <a:latin typeface="Open Sans" panose="020B0606030504020204" pitchFamily="34" charset="0"/>
              </a:rPr>
              <a:t>Nginx </a:t>
            </a:r>
            <a:r>
              <a:rPr lang="zh-CN" altLang="en-US" sz="1200" dirty="0">
                <a:solidFill>
                  <a:srgbClr val="3E423E"/>
                </a:solidFill>
                <a:highlight>
                  <a:srgbClr val="F9FCF9"/>
                </a:highlight>
                <a:latin typeface="Open Sans" panose="020B0606030504020204" pitchFamily="34" charset="0"/>
              </a:rPr>
              <a:t>有效地变成一个强大的通用 </a:t>
            </a:r>
            <a:r>
              <a:rPr lang="en-US" altLang="zh-CN" sz="1200" dirty="0">
                <a:solidFill>
                  <a:srgbClr val="3E423E"/>
                </a:solidFill>
                <a:highlight>
                  <a:srgbClr val="F9FCF9"/>
                </a:highlight>
                <a:latin typeface="Open Sans" panose="020B0606030504020204" pitchFamily="34" charset="0"/>
              </a:rPr>
              <a:t>Web </a:t>
            </a:r>
            <a:r>
              <a:rPr lang="zh-CN" altLang="en-US" sz="1200" dirty="0">
                <a:solidFill>
                  <a:srgbClr val="3E423E"/>
                </a:solidFill>
                <a:highlight>
                  <a:srgbClr val="F9FCF9"/>
                </a:highlight>
                <a:latin typeface="Open Sans" panose="020B0606030504020204" pitchFamily="34" charset="0"/>
              </a:rPr>
              <a:t>应用平台。这样，</a:t>
            </a:r>
            <a:r>
              <a:rPr lang="en-US" altLang="zh-CN" sz="1200" dirty="0">
                <a:solidFill>
                  <a:srgbClr val="3E423E"/>
                </a:solidFill>
                <a:highlight>
                  <a:srgbClr val="F9FCF9"/>
                </a:highlight>
                <a:latin typeface="Open Sans" panose="020B0606030504020204" pitchFamily="34" charset="0"/>
              </a:rPr>
              <a:t>Web </a:t>
            </a:r>
            <a:r>
              <a:rPr lang="zh-CN" altLang="en-US" sz="1200" dirty="0">
                <a:solidFill>
                  <a:srgbClr val="3E423E"/>
                </a:solidFill>
                <a:highlight>
                  <a:srgbClr val="F9FCF9"/>
                </a:highlight>
                <a:latin typeface="Open Sans" panose="020B0606030504020204" pitchFamily="34" charset="0"/>
              </a:rPr>
              <a:t>开发人员和系统工程师可以使用 </a:t>
            </a:r>
            <a:r>
              <a:rPr lang="en-US" altLang="zh-CN" sz="1200" dirty="0">
                <a:solidFill>
                  <a:srgbClr val="3E423E"/>
                </a:solidFill>
                <a:highlight>
                  <a:srgbClr val="F9FCF9"/>
                </a:highlight>
                <a:latin typeface="Open Sans" panose="020B0606030504020204" pitchFamily="34" charset="0"/>
              </a:rPr>
              <a:t>Lua </a:t>
            </a:r>
            <a:r>
              <a:rPr lang="zh-CN" altLang="en-US" sz="1200" dirty="0">
                <a:solidFill>
                  <a:srgbClr val="3E423E"/>
                </a:solidFill>
                <a:highlight>
                  <a:srgbClr val="F9FCF9"/>
                </a:highlight>
                <a:latin typeface="Open Sans" panose="020B0606030504020204" pitchFamily="34" charset="0"/>
              </a:rPr>
              <a:t>脚本语言调动 </a:t>
            </a:r>
            <a:r>
              <a:rPr lang="en-US" altLang="zh-CN" sz="1200" dirty="0">
                <a:solidFill>
                  <a:srgbClr val="3E423E"/>
                </a:solidFill>
                <a:highlight>
                  <a:srgbClr val="F9FCF9"/>
                </a:highlight>
                <a:latin typeface="Open Sans" panose="020B0606030504020204" pitchFamily="34" charset="0"/>
              </a:rPr>
              <a:t>Nginx </a:t>
            </a:r>
            <a:r>
              <a:rPr lang="zh-CN" altLang="en-US" sz="1200" dirty="0">
                <a:solidFill>
                  <a:srgbClr val="3E423E"/>
                </a:solidFill>
                <a:highlight>
                  <a:srgbClr val="F9FCF9"/>
                </a:highlight>
                <a:latin typeface="Open Sans" panose="020B0606030504020204" pitchFamily="34" charset="0"/>
              </a:rPr>
              <a:t>支持的各种 </a:t>
            </a:r>
            <a:r>
              <a:rPr lang="en-US" altLang="zh-CN" sz="1200" dirty="0">
                <a:solidFill>
                  <a:srgbClr val="3E423E"/>
                </a:solidFill>
                <a:highlight>
                  <a:srgbClr val="F9FCF9"/>
                </a:highlight>
                <a:latin typeface="Open Sans" panose="020B0606030504020204" pitchFamily="34" charset="0"/>
              </a:rPr>
              <a:t>C </a:t>
            </a:r>
            <a:r>
              <a:rPr lang="zh-CN" altLang="en-US" sz="1200" dirty="0">
                <a:solidFill>
                  <a:srgbClr val="3E423E"/>
                </a:solidFill>
                <a:highlight>
                  <a:srgbClr val="F9FCF9"/>
                </a:highlight>
                <a:latin typeface="Open Sans" panose="020B0606030504020204" pitchFamily="34" charset="0"/>
              </a:rPr>
              <a:t>以及 </a:t>
            </a:r>
            <a:r>
              <a:rPr lang="en-US" altLang="zh-CN" sz="1200" dirty="0">
                <a:solidFill>
                  <a:srgbClr val="3E423E"/>
                </a:solidFill>
                <a:highlight>
                  <a:srgbClr val="F9FCF9"/>
                </a:highlight>
                <a:latin typeface="Open Sans" panose="020B0606030504020204" pitchFamily="34" charset="0"/>
              </a:rPr>
              <a:t>Lua </a:t>
            </a:r>
            <a:r>
              <a:rPr lang="zh-CN" altLang="en-US" sz="1200" dirty="0">
                <a:solidFill>
                  <a:srgbClr val="3E423E"/>
                </a:solidFill>
                <a:highlight>
                  <a:srgbClr val="F9FCF9"/>
                </a:highlight>
                <a:latin typeface="Open Sans" panose="020B0606030504020204" pitchFamily="34" charset="0"/>
              </a:rPr>
              <a:t>模块，快速构造出足以胜任 </a:t>
            </a:r>
            <a:r>
              <a:rPr lang="en-US" altLang="zh-CN" sz="1200" dirty="0">
                <a:solidFill>
                  <a:srgbClr val="3E423E"/>
                </a:solidFill>
                <a:highlight>
                  <a:srgbClr val="F9FCF9"/>
                </a:highlight>
                <a:latin typeface="Open Sans" panose="020B0606030504020204" pitchFamily="34" charset="0"/>
              </a:rPr>
              <a:t>10K </a:t>
            </a:r>
            <a:r>
              <a:rPr lang="zh-CN" altLang="en-US" sz="1200" dirty="0">
                <a:solidFill>
                  <a:srgbClr val="3E423E"/>
                </a:solidFill>
                <a:highlight>
                  <a:srgbClr val="F9FCF9"/>
                </a:highlight>
                <a:latin typeface="Open Sans" panose="020B0606030504020204" pitchFamily="34" charset="0"/>
              </a:rPr>
              <a:t>乃至 </a:t>
            </a:r>
            <a:r>
              <a:rPr lang="en-US" altLang="zh-CN" sz="1200" dirty="0">
                <a:solidFill>
                  <a:srgbClr val="3E423E"/>
                </a:solidFill>
                <a:highlight>
                  <a:srgbClr val="F9FCF9"/>
                </a:highlight>
                <a:latin typeface="Open Sans" panose="020B0606030504020204" pitchFamily="34" charset="0"/>
              </a:rPr>
              <a:t>1000K </a:t>
            </a:r>
            <a:r>
              <a:rPr lang="zh-CN" altLang="en-US" sz="1200" dirty="0">
                <a:solidFill>
                  <a:srgbClr val="3E423E"/>
                </a:solidFill>
                <a:highlight>
                  <a:srgbClr val="F9FCF9"/>
                </a:highlight>
                <a:latin typeface="Open Sans" panose="020B0606030504020204" pitchFamily="34" charset="0"/>
              </a:rPr>
              <a:t>以上单机并发连接的高性能 </a:t>
            </a:r>
            <a:r>
              <a:rPr lang="en-US" altLang="zh-CN" sz="1200" dirty="0">
                <a:solidFill>
                  <a:srgbClr val="3E423E"/>
                </a:solidFill>
                <a:highlight>
                  <a:srgbClr val="F9FCF9"/>
                </a:highlight>
                <a:latin typeface="Open Sans" panose="020B0606030504020204" pitchFamily="34" charset="0"/>
              </a:rPr>
              <a:t>Web </a:t>
            </a:r>
            <a:r>
              <a:rPr lang="zh-CN" altLang="en-US" sz="1200" dirty="0">
                <a:solidFill>
                  <a:srgbClr val="3E423E"/>
                </a:solidFill>
                <a:highlight>
                  <a:srgbClr val="F9FCF9"/>
                </a:highlight>
                <a:latin typeface="Open Sans" panose="020B0606030504020204" pitchFamily="34" charset="0"/>
              </a:rPr>
              <a:t>应用系统。</a:t>
            </a:r>
            <a:endParaRPr lang="en-US" altLang="zh-CN" sz="1200" dirty="0">
              <a:solidFill>
                <a:srgbClr val="3E423E"/>
              </a:solidFill>
              <a:highlight>
                <a:srgbClr val="F9FCF9"/>
              </a:highlight>
              <a:latin typeface="Open Sans" panose="020B0606030504020204" pitchFamily="34" charset="0"/>
            </a:endParaRPr>
          </a:p>
          <a:p>
            <a:pPr algn="l" latinLnBrk="1"/>
            <a:endParaRPr lang="en-US" altLang="zh-CN" sz="1200" dirty="0">
              <a:solidFill>
                <a:srgbClr val="3E423E"/>
              </a:solidFill>
              <a:highlight>
                <a:srgbClr val="F9FCF9"/>
              </a:highlight>
              <a:latin typeface="Open Sans" panose="020B0606030504020204" pitchFamily="34" charset="0"/>
            </a:endParaRPr>
          </a:p>
          <a:p>
            <a:pPr algn="l" latinLnBrk="1"/>
            <a:r>
              <a:rPr lang="en-US" altLang="zh-CN" sz="1200" dirty="0">
                <a:solidFill>
                  <a:srgbClr val="3E423E"/>
                </a:solidFill>
                <a:highlight>
                  <a:srgbClr val="F9FCF9"/>
                </a:highlight>
                <a:latin typeface="Open Sans" panose="020B0606030504020204" pitchFamily="34" charset="0"/>
              </a:rPr>
              <a:t>OpenResty </a:t>
            </a:r>
            <a:r>
              <a:rPr lang="zh-CN" altLang="en-US" sz="1200" dirty="0">
                <a:solidFill>
                  <a:srgbClr val="3E423E"/>
                </a:solidFill>
                <a:highlight>
                  <a:srgbClr val="F9FCF9"/>
                </a:highlight>
                <a:latin typeface="Open Sans" panose="020B0606030504020204" pitchFamily="34" charset="0"/>
              </a:rPr>
              <a:t>的目标是让你的</a:t>
            </a:r>
            <a:r>
              <a:rPr lang="en-US" altLang="zh-CN" sz="1200" dirty="0">
                <a:solidFill>
                  <a:srgbClr val="3E423E"/>
                </a:solidFill>
                <a:highlight>
                  <a:srgbClr val="F9FCF9"/>
                </a:highlight>
                <a:latin typeface="Open Sans" panose="020B0606030504020204" pitchFamily="34" charset="0"/>
              </a:rPr>
              <a:t>Web</a:t>
            </a:r>
            <a:r>
              <a:rPr lang="zh-CN" altLang="en-US" sz="1200" dirty="0">
                <a:solidFill>
                  <a:srgbClr val="3E423E"/>
                </a:solidFill>
                <a:highlight>
                  <a:srgbClr val="F9FCF9"/>
                </a:highlight>
                <a:latin typeface="Open Sans" panose="020B0606030504020204" pitchFamily="34" charset="0"/>
              </a:rPr>
              <a:t>服务直接跑在 </a:t>
            </a:r>
            <a:r>
              <a:rPr lang="en-US" altLang="zh-CN" sz="1200" dirty="0">
                <a:solidFill>
                  <a:srgbClr val="3E423E"/>
                </a:solidFill>
                <a:highlight>
                  <a:srgbClr val="F9FCF9"/>
                </a:highlight>
                <a:latin typeface="Open Sans" panose="020B0606030504020204" pitchFamily="34" charset="0"/>
              </a:rPr>
              <a:t>Nginx </a:t>
            </a:r>
            <a:r>
              <a:rPr lang="zh-CN" altLang="en-US" sz="1200" dirty="0">
                <a:solidFill>
                  <a:srgbClr val="3E423E"/>
                </a:solidFill>
                <a:highlight>
                  <a:srgbClr val="F9FCF9"/>
                </a:highlight>
                <a:latin typeface="Open Sans" panose="020B0606030504020204" pitchFamily="34" charset="0"/>
              </a:rPr>
              <a:t>服务内部，充分利用 </a:t>
            </a:r>
            <a:r>
              <a:rPr lang="en-US" altLang="zh-CN" sz="1200" dirty="0">
                <a:solidFill>
                  <a:srgbClr val="3E423E"/>
                </a:solidFill>
                <a:highlight>
                  <a:srgbClr val="F9FCF9"/>
                </a:highlight>
                <a:latin typeface="Open Sans" panose="020B0606030504020204" pitchFamily="34" charset="0"/>
              </a:rPr>
              <a:t>Nginx </a:t>
            </a:r>
            <a:r>
              <a:rPr lang="zh-CN" altLang="en-US" sz="1200" dirty="0">
                <a:solidFill>
                  <a:srgbClr val="3E423E"/>
                </a:solidFill>
                <a:highlight>
                  <a:srgbClr val="F9FCF9"/>
                </a:highlight>
                <a:latin typeface="Open Sans" panose="020B0606030504020204" pitchFamily="34" charset="0"/>
              </a:rPr>
              <a:t>的非阻塞 </a:t>
            </a:r>
            <a:r>
              <a:rPr lang="en-US" altLang="zh-CN" sz="1200" dirty="0">
                <a:solidFill>
                  <a:srgbClr val="3E423E"/>
                </a:solidFill>
                <a:highlight>
                  <a:srgbClr val="F9FCF9"/>
                </a:highlight>
                <a:latin typeface="Open Sans" panose="020B0606030504020204" pitchFamily="34" charset="0"/>
              </a:rPr>
              <a:t>I/O </a:t>
            </a:r>
            <a:r>
              <a:rPr lang="zh-CN" altLang="en-US" sz="1200" dirty="0">
                <a:solidFill>
                  <a:srgbClr val="3E423E"/>
                </a:solidFill>
                <a:highlight>
                  <a:srgbClr val="F9FCF9"/>
                </a:highlight>
                <a:latin typeface="Open Sans" panose="020B0606030504020204" pitchFamily="34" charset="0"/>
              </a:rPr>
              <a:t>模型，不仅仅对 </a:t>
            </a:r>
            <a:r>
              <a:rPr lang="en-US" altLang="zh-CN" sz="1200" dirty="0">
                <a:solidFill>
                  <a:srgbClr val="3E423E"/>
                </a:solidFill>
                <a:highlight>
                  <a:srgbClr val="F9FCF9"/>
                </a:highlight>
                <a:latin typeface="Open Sans" panose="020B0606030504020204" pitchFamily="34" charset="0"/>
              </a:rPr>
              <a:t>HTTP </a:t>
            </a:r>
            <a:r>
              <a:rPr lang="zh-CN" altLang="en-US" sz="1200" dirty="0">
                <a:solidFill>
                  <a:srgbClr val="3E423E"/>
                </a:solidFill>
                <a:highlight>
                  <a:srgbClr val="F9FCF9"/>
                </a:highlight>
                <a:latin typeface="Open Sans" panose="020B0606030504020204" pitchFamily="34" charset="0"/>
              </a:rPr>
              <a:t>客户端请求</a:t>
            </a:r>
            <a:r>
              <a:rPr lang="en-US" altLang="zh-CN" sz="1200" dirty="0">
                <a:solidFill>
                  <a:srgbClr val="3E423E"/>
                </a:solidFill>
                <a:highlight>
                  <a:srgbClr val="F9FCF9"/>
                </a:highlight>
                <a:latin typeface="Open Sans" panose="020B0606030504020204" pitchFamily="34" charset="0"/>
              </a:rPr>
              <a:t>,</a:t>
            </a:r>
            <a:r>
              <a:rPr lang="zh-CN" altLang="en-US" sz="1200" dirty="0">
                <a:solidFill>
                  <a:srgbClr val="3E423E"/>
                </a:solidFill>
                <a:highlight>
                  <a:srgbClr val="F9FCF9"/>
                </a:highlight>
                <a:latin typeface="Open Sans" panose="020B0606030504020204" pitchFamily="34" charset="0"/>
              </a:rPr>
              <a:t>甚至于对远程后端诸如 </a:t>
            </a:r>
            <a:r>
              <a:rPr lang="en-US" altLang="zh-CN" sz="1200" dirty="0">
                <a:solidFill>
                  <a:srgbClr val="3E423E"/>
                </a:solidFill>
                <a:highlight>
                  <a:srgbClr val="F9FCF9"/>
                </a:highlight>
                <a:latin typeface="Open Sans" panose="020B0606030504020204" pitchFamily="34" charset="0"/>
              </a:rPr>
              <a:t>MySQL</a:t>
            </a:r>
            <a:r>
              <a:rPr lang="zh-CN" altLang="en-US" sz="1200" dirty="0">
                <a:solidFill>
                  <a:srgbClr val="3E423E"/>
                </a:solidFill>
                <a:highlight>
                  <a:srgbClr val="F9FCF9"/>
                </a:highlight>
                <a:latin typeface="Open Sans" panose="020B0606030504020204" pitchFamily="34" charset="0"/>
              </a:rPr>
              <a:t>、</a:t>
            </a:r>
            <a:r>
              <a:rPr lang="en-US" altLang="zh-CN" sz="1200" dirty="0">
                <a:solidFill>
                  <a:srgbClr val="3E423E"/>
                </a:solidFill>
                <a:highlight>
                  <a:srgbClr val="F9FCF9"/>
                </a:highlight>
                <a:latin typeface="Open Sans" panose="020B0606030504020204" pitchFamily="34" charset="0"/>
              </a:rPr>
              <a:t>PostgreSQL</a:t>
            </a:r>
            <a:r>
              <a:rPr lang="zh-CN" altLang="en-US" sz="1200" dirty="0">
                <a:solidFill>
                  <a:srgbClr val="3E423E"/>
                </a:solidFill>
                <a:highlight>
                  <a:srgbClr val="F9FCF9"/>
                </a:highlight>
                <a:latin typeface="Open Sans" panose="020B0606030504020204" pitchFamily="34" charset="0"/>
              </a:rPr>
              <a:t>、</a:t>
            </a:r>
            <a:r>
              <a:rPr lang="en-US" altLang="zh-CN" sz="1200" dirty="0">
                <a:solidFill>
                  <a:srgbClr val="3E423E"/>
                </a:solidFill>
                <a:highlight>
                  <a:srgbClr val="F9FCF9"/>
                </a:highlight>
                <a:latin typeface="Open Sans" panose="020B0606030504020204" pitchFamily="34" charset="0"/>
              </a:rPr>
              <a:t>Memcached </a:t>
            </a:r>
            <a:r>
              <a:rPr lang="zh-CN" altLang="en-US" sz="1200" dirty="0">
                <a:solidFill>
                  <a:srgbClr val="3E423E"/>
                </a:solidFill>
                <a:highlight>
                  <a:srgbClr val="F9FCF9"/>
                </a:highlight>
                <a:latin typeface="Open Sans" panose="020B0606030504020204" pitchFamily="34" charset="0"/>
              </a:rPr>
              <a:t>以及 </a:t>
            </a:r>
            <a:r>
              <a:rPr lang="en-US" altLang="zh-CN" sz="1200" dirty="0">
                <a:solidFill>
                  <a:srgbClr val="3E423E"/>
                </a:solidFill>
                <a:highlight>
                  <a:srgbClr val="F9FCF9"/>
                </a:highlight>
                <a:latin typeface="Open Sans" panose="020B0606030504020204" pitchFamily="34" charset="0"/>
              </a:rPr>
              <a:t>Redis </a:t>
            </a:r>
            <a:r>
              <a:rPr lang="zh-CN" altLang="en-US" sz="1200" dirty="0">
                <a:solidFill>
                  <a:srgbClr val="3E423E"/>
                </a:solidFill>
                <a:highlight>
                  <a:srgbClr val="F9FCF9"/>
                </a:highlight>
                <a:latin typeface="Open Sans" panose="020B0606030504020204" pitchFamily="34" charset="0"/>
              </a:rPr>
              <a:t>等都进行一致的高性能响应。</a:t>
            </a:r>
            <a:endParaRPr lang="en-US" altLang="zh-CN" sz="1200" dirty="0">
              <a:solidFill>
                <a:srgbClr val="3E423E"/>
              </a:solidFill>
              <a:highlight>
                <a:srgbClr val="F9FCF9"/>
              </a:highlight>
              <a:latin typeface="Open Sans" panose="020B0606030504020204" pitchFamily="34" charset="0"/>
            </a:endParaRPr>
          </a:p>
          <a:p>
            <a:pPr algn="l" latinLnBrk="1"/>
            <a:endParaRPr lang="zh-CN" altLang="en-US" sz="1200" b="0" i="0" dirty="0">
              <a:solidFill>
                <a:srgbClr val="333333"/>
              </a:solidFill>
              <a:effectLst/>
              <a:highlight>
                <a:srgbClr val="FFFFFF"/>
              </a:highlight>
              <a:latin typeface="Helvetica Neue"/>
            </a:endParaRPr>
          </a:p>
          <a:p>
            <a:pPr algn="l" latinLnBrk="1"/>
            <a:r>
              <a:rPr lang="en-US" altLang="zh-CN" sz="1200" b="0" i="0" dirty="0">
                <a:solidFill>
                  <a:srgbClr val="333333"/>
                </a:solidFill>
                <a:effectLst/>
                <a:highlight>
                  <a:srgbClr val="FFFFFF"/>
                </a:highlight>
                <a:latin typeface="Helvetica Neue"/>
              </a:rPr>
              <a:t>360</a:t>
            </a:r>
            <a:r>
              <a:rPr lang="zh-CN" altLang="en-US" sz="1200" b="0" i="0" dirty="0">
                <a:solidFill>
                  <a:srgbClr val="333333"/>
                </a:solidFill>
                <a:effectLst/>
                <a:highlight>
                  <a:srgbClr val="FFFFFF"/>
                </a:highlight>
                <a:latin typeface="Helvetica Neue"/>
              </a:rPr>
              <a:t>，</a:t>
            </a:r>
            <a:r>
              <a:rPr lang="en-US" altLang="zh-CN" sz="1200" b="0" i="0" dirty="0">
                <a:solidFill>
                  <a:srgbClr val="333333"/>
                </a:solidFill>
                <a:effectLst/>
                <a:highlight>
                  <a:srgbClr val="FFFFFF"/>
                </a:highlight>
                <a:latin typeface="Helvetica Neue"/>
              </a:rPr>
              <a:t>UPYUN</a:t>
            </a:r>
            <a:r>
              <a:rPr lang="zh-CN" altLang="en-US" sz="1200" b="0" i="0" dirty="0">
                <a:solidFill>
                  <a:srgbClr val="333333"/>
                </a:solidFill>
                <a:effectLst/>
                <a:highlight>
                  <a:srgbClr val="FFFFFF"/>
                </a:highlight>
                <a:latin typeface="Helvetica Neue"/>
              </a:rPr>
              <a:t>，阿里云，新浪，腾讯网，去哪儿网，酷狗音乐等都是 </a:t>
            </a:r>
            <a:r>
              <a:rPr lang="en-US" altLang="zh-CN" sz="1200" b="0" i="0" dirty="0">
                <a:solidFill>
                  <a:srgbClr val="333333"/>
                </a:solidFill>
                <a:effectLst/>
                <a:highlight>
                  <a:srgbClr val="FFFFFF"/>
                </a:highlight>
                <a:latin typeface="Helvetica Neue"/>
              </a:rPr>
              <a:t>OpenResty </a:t>
            </a:r>
            <a:r>
              <a:rPr lang="zh-CN" altLang="en-US" sz="1200" b="0" i="0" dirty="0">
                <a:solidFill>
                  <a:srgbClr val="333333"/>
                </a:solidFill>
                <a:effectLst/>
                <a:highlight>
                  <a:srgbClr val="FFFFFF"/>
                </a:highlight>
                <a:latin typeface="Helvetica Neue"/>
              </a:rPr>
              <a:t>的深度用户。</a:t>
            </a:r>
          </a:p>
          <a:p>
            <a:pPr algn="l" fontAlgn="base"/>
            <a:r>
              <a:rPr lang="en-US" altLang="zh-CN" sz="1200" b="0" i="0" dirty="0">
                <a:solidFill>
                  <a:srgbClr val="333333"/>
                </a:solidFill>
                <a:effectLst/>
                <a:highlight>
                  <a:srgbClr val="FFFFFF"/>
                </a:highlight>
                <a:latin typeface="Helvetica Neue"/>
              </a:rPr>
              <a:t>	</a:t>
            </a:r>
            <a:endParaRPr lang="zh-CN" altLang="en-US" sz="1200" b="0" i="0" dirty="0">
              <a:solidFill>
                <a:srgbClr val="3E423E"/>
              </a:solidFill>
              <a:effectLst/>
              <a:highlight>
                <a:srgbClr val="F9FCF9"/>
              </a:highlight>
              <a:latin typeface="Open Sans" panose="020F0502020204030204" pitchFamily="34" charset="0"/>
            </a:endParaRPr>
          </a:p>
        </p:txBody>
      </p:sp>
    </p:spTree>
    <p:extLst>
      <p:ext uri="{BB962C8B-B14F-4D97-AF65-F5344CB8AC3E}">
        <p14:creationId xmlns:p14="http://schemas.microsoft.com/office/powerpoint/2010/main" val="32055063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01</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600600" y="164239"/>
            <a:ext cx="1758825" cy="338554"/>
          </a:xfrm>
          <a:prstGeom prst="rect">
            <a:avLst/>
          </a:prstGeom>
          <a:noFill/>
        </p:spPr>
        <p:txBody>
          <a:bodyPr wrap="square">
            <a:spAutoFit/>
          </a:bodyPr>
          <a:lstStyle/>
          <a:p>
            <a:r>
              <a:rPr kumimoji="1" lang="zh-CN" altLang="en-US" sz="1600" b="1" dirty="0">
                <a:solidFill>
                  <a:srgbClr val="C4E902"/>
                </a:solidFill>
                <a:cs typeface="+mn-ea"/>
                <a:sym typeface="+mn-lt"/>
              </a:rPr>
              <a:t>优点及适用场景</a:t>
            </a:r>
          </a:p>
        </p:txBody>
      </p:sp>
      <p:grpSp>
        <p:nvGrpSpPr>
          <p:cNvPr id="23" name="组合 22">
            <a:extLst>
              <a:ext uri="{FF2B5EF4-FFF2-40B4-BE49-F238E27FC236}">
                <a16:creationId xmlns:a16="http://schemas.microsoft.com/office/drawing/2014/main" id="{97205858-7268-EBF9-9CC0-C5F44B859E81}"/>
              </a:ext>
            </a:extLst>
          </p:cNvPr>
          <p:cNvGrpSpPr/>
          <p:nvPr/>
        </p:nvGrpSpPr>
        <p:grpSpPr>
          <a:xfrm>
            <a:off x="853879" y="1518576"/>
            <a:ext cx="2270321" cy="2642061"/>
            <a:chOff x="731838" y="1518576"/>
            <a:chExt cx="2270321" cy="2642061"/>
          </a:xfrm>
        </p:grpSpPr>
        <p:sp>
          <p:nvSpPr>
            <p:cNvPr id="12" name="矩形: 圆角 11">
              <a:extLst>
                <a:ext uri="{FF2B5EF4-FFF2-40B4-BE49-F238E27FC236}">
                  <a16:creationId xmlns:a16="http://schemas.microsoft.com/office/drawing/2014/main" id="{41C3765E-538C-CD08-C5C0-34B5C21E726E}"/>
                </a:ext>
              </a:extLst>
            </p:cNvPr>
            <p:cNvSpPr/>
            <p:nvPr/>
          </p:nvSpPr>
          <p:spPr>
            <a:xfrm>
              <a:off x="731838" y="1697506"/>
              <a:ext cx="2270321" cy="2426820"/>
            </a:xfrm>
            <a:prstGeom prst="roundRect">
              <a:avLst>
                <a:gd name="adj" fmla="val 0"/>
              </a:avLst>
            </a:prstGeom>
            <a:solidFill>
              <a:schemeClr val="bg1"/>
            </a:solidFill>
            <a:ln>
              <a:solidFill>
                <a:srgbClr val="4E5E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0860F7DD-84CA-87F1-A97A-DECFA203C6B0}"/>
                </a:ext>
              </a:extLst>
            </p:cNvPr>
            <p:cNvSpPr/>
            <p:nvPr/>
          </p:nvSpPr>
          <p:spPr>
            <a:xfrm>
              <a:off x="853879" y="1518576"/>
              <a:ext cx="730072" cy="702843"/>
            </a:xfrm>
            <a:custGeom>
              <a:avLst/>
              <a:gdLst>
                <a:gd name="connsiteX0" fmla="*/ 0 w 730072"/>
                <a:gd name="connsiteY0" fmla="*/ 0 h 702843"/>
                <a:gd name="connsiteX1" fmla="*/ 730072 w 730072"/>
                <a:gd name="connsiteY1" fmla="*/ 0 h 702843"/>
                <a:gd name="connsiteX2" fmla="*/ 730072 w 730072"/>
                <a:gd name="connsiteY2" fmla="*/ 17765 h 702843"/>
                <a:gd name="connsiteX3" fmla="*/ 730072 w 730072"/>
                <a:gd name="connsiteY3" fmla="*/ 155165 h 702843"/>
                <a:gd name="connsiteX4" fmla="*/ 730072 w 730072"/>
                <a:gd name="connsiteY4" fmla="*/ 293987 h 702843"/>
                <a:gd name="connsiteX5" fmla="*/ 730072 w 730072"/>
                <a:gd name="connsiteY5" fmla="*/ 570209 h 702843"/>
                <a:gd name="connsiteX6" fmla="*/ 702079 w 730072"/>
                <a:gd name="connsiteY6" fmla="*/ 567568 h 702843"/>
                <a:gd name="connsiteX7" fmla="*/ 556058 w 730072"/>
                <a:gd name="connsiteY7" fmla="*/ 574750 h 702843"/>
                <a:gd name="connsiteX8" fmla="*/ 365848 w 730072"/>
                <a:gd name="connsiteY8" fmla="*/ 701900 h 702843"/>
                <a:gd name="connsiteX9" fmla="*/ 365036 w 730072"/>
                <a:gd name="connsiteY9" fmla="*/ 702843 h 702843"/>
                <a:gd name="connsiteX10" fmla="*/ 364224 w 730072"/>
                <a:gd name="connsiteY10" fmla="*/ 701900 h 702843"/>
                <a:gd name="connsiteX11" fmla="*/ 174015 w 730072"/>
                <a:gd name="connsiteY11" fmla="*/ 574750 h 702843"/>
                <a:gd name="connsiteX12" fmla="*/ 27993 w 730072"/>
                <a:gd name="connsiteY12" fmla="*/ 567568 h 702843"/>
                <a:gd name="connsiteX13" fmla="*/ 0 w 730072"/>
                <a:gd name="connsiteY13" fmla="*/ 570209 h 702843"/>
                <a:gd name="connsiteX14" fmla="*/ 0 w 730072"/>
                <a:gd name="connsiteY14" fmla="*/ 293987 h 702843"/>
                <a:gd name="connsiteX15" fmla="*/ 0 w 730072"/>
                <a:gd name="connsiteY15" fmla="*/ 155165 h 702843"/>
                <a:gd name="connsiteX16" fmla="*/ 0 w 730072"/>
                <a:gd name="connsiteY16" fmla="*/ 17765 h 70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0072" h="702843">
                  <a:moveTo>
                    <a:pt x="0" y="0"/>
                  </a:moveTo>
                  <a:lnTo>
                    <a:pt x="730072" y="0"/>
                  </a:lnTo>
                  <a:lnTo>
                    <a:pt x="730072" y="17765"/>
                  </a:lnTo>
                  <a:lnTo>
                    <a:pt x="730072" y="155165"/>
                  </a:lnTo>
                  <a:lnTo>
                    <a:pt x="730072" y="293987"/>
                  </a:lnTo>
                  <a:lnTo>
                    <a:pt x="730072" y="570209"/>
                  </a:lnTo>
                  <a:lnTo>
                    <a:pt x="702079" y="567568"/>
                  </a:lnTo>
                  <a:cubicBezTo>
                    <a:pt x="657856" y="564248"/>
                    <a:pt x="608275" y="563607"/>
                    <a:pt x="556058" y="574750"/>
                  </a:cubicBezTo>
                  <a:cubicBezTo>
                    <a:pt x="464679" y="594250"/>
                    <a:pt x="384472" y="680614"/>
                    <a:pt x="365848" y="701900"/>
                  </a:cubicBezTo>
                  <a:lnTo>
                    <a:pt x="365036" y="702843"/>
                  </a:lnTo>
                  <a:lnTo>
                    <a:pt x="364224" y="701900"/>
                  </a:lnTo>
                  <a:cubicBezTo>
                    <a:pt x="345600" y="680614"/>
                    <a:pt x="265393" y="594250"/>
                    <a:pt x="174015" y="574750"/>
                  </a:cubicBezTo>
                  <a:cubicBezTo>
                    <a:pt x="121798" y="563607"/>
                    <a:pt x="72216" y="564248"/>
                    <a:pt x="27993" y="567568"/>
                  </a:cubicBezTo>
                  <a:lnTo>
                    <a:pt x="0" y="570209"/>
                  </a:lnTo>
                  <a:lnTo>
                    <a:pt x="0" y="293987"/>
                  </a:lnTo>
                  <a:lnTo>
                    <a:pt x="0" y="155165"/>
                  </a:lnTo>
                  <a:lnTo>
                    <a:pt x="0" y="17765"/>
                  </a:lnTo>
                  <a:close/>
                </a:path>
              </a:pathLst>
            </a:custGeom>
            <a:solidFill>
              <a:srgbClr val="4E5E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3" name="文本框 12">
              <a:extLst>
                <a:ext uri="{FF2B5EF4-FFF2-40B4-BE49-F238E27FC236}">
                  <a16:creationId xmlns:a16="http://schemas.microsoft.com/office/drawing/2014/main" id="{9A1541BF-FE49-15A5-6250-07A81949EC4C}"/>
                </a:ext>
              </a:extLst>
            </p:cNvPr>
            <p:cNvSpPr txBox="1"/>
            <p:nvPr/>
          </p:nvSpPr>
          <p:spPr>
            <a:xfrm>
              <a:off x="942043" y="1617374"/>
              <a:ext cx="538930" cy="461665"/>
            </a:xfrm>
            <a:prstGeom prst="rect">
              <a:avLst/>
            </a:prstGeom>
            <a:noFill/>
          </p:spPr>
          <p:txBody>
            <a:bodyPr wrap="none" rtlCol="0">
              <a:spAutoFit/>
            </a:bodyPr>
            <a:lstStyle/>
            <a:p>
              <a:pPr algn="ctr"/>
              <a:r>
                <a:rPr lang="en-US" altLang="zh-CN" sz="2400" dirty="0">
                  <a:solidFill>
                    <a:schemeClr val="bg1"/>
                  </a:solidFill>
                  <a:latin typeface="MiSans Semibold" panose="00000700000000000000" pitchFamily="2" charset="-122"/>
                  <a:ea typeface="MiSans Semibold" panose="00000700000000000000" pitchFamily="2" charset="-122"/>
                </a:rPr>
                <a:t>01</a:t>
              </a:r>
              <a:endParaRPr lang="zh-CN" altLang="en-US" sz="2400" dirty="0">
                <a:solidFill>
                  <a:schemeClr val="bg1"/>
                </a:solidFill>
                <a:latin typeface="MiSans Semibold" panose="00000700000000000000" pitchFamily="2" charset="-122"/>
                <a:ea typeface="MiSans Semibold" panose="00000700000000000000" pitchFamily="2" charset="-122"/>
              </a:endParaRPr>
            </a:p>
          </p:txBody>
        </p:sp>
        <p:grpSp>
          <p:nvGrpSpPr>
            <p:cNvPr id="18" name="组合 17">
              <a:extLst>
                <a:ext uri="{FF2B5EF4-FFF2-40B4-BE49-F238E27FC236}">
                  <a16:creationId xmlns:a16="http://schemas.microsoft.com/office/drawing/2014/main" id="{53BDA7BD-D9D6-27AF-8576-7A62AF86DD0B}"/>
                </a:ext>
              </a:extLst>
            </p:cNvPr>
            <p:cNvGrpSpPr/>
            <p:nvPr/>
          </p:nvGrpSpPr>
          <p:grpSpPr>
            <a:xfrm>
              <a:off x="1084918" y="2426427"/>
              <a:ext cx="1744007" cy="1734210"/>
              <a:chOff x="283598" y="1906534"/>
              <a:chExt cx="1744007" cy="1734210"/>
            </a:xfrm>
          </p:grpSpPr>
          <p:sp>
            <p:nvSpPr>
              <p:cNvPr id="21" name="文本框 20">
                <a:extLst>
                  <a:ext uri="{FF2B5EF4-FFF2-40B4-BE49-F238E27FC236}">
                    <a16:creationId xmlns:a16="http://schemas.microsoft.com/office/drawing/2014/main" id="{C08A3E46-6780-0ED1-CE72-B7474D21D24B}"/>
                  </a:ext>
                </a:extLst>
              </p:cNvPr>
              <p:cNvSpPr txBox="1"/>
              <p:nvPr/>
            </p:nvSpPr>
            <p:spPr>
              <a:xfrm>
                <a:off x="283598" y="2190603"/>
                <a:ext cx="1744007" cy="1450141"/>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000" dirty="0">
                    <a:sym typeface="HarmonyOS Sans SC Light" panose="00000400000000000000" pitchFamily="2" charset="-122"/>
                  </a:rPr>
                  <a:t>由于</a:t>
                </a:r>
                <a:r>
                  <a:rPr lang="en-US" altLang="zh-CN" sz="1000" dirty="0">
                    <a:sym typeface="HarmonyOS Sans SC Light" panose="00000400000000000000" pitchFamily="2" charset="-122"/>
                  </a:rPr>
                  <a:t>OpenResty</a:t>
                </a:r>
                <a:r>
                  <a:rPr lang="zh-CN" altLang="en-US" sz="1000" dirty="0">
                    <a:sym typeface="HarmonyOS Sans SC Light" panose="00000400000000000000" pitchFamily="2" charset="-122"/>
                  </a:rPr>
                  <a:t>是基于</a:t>
                </a:r>
                <a:r>
                  <a:rPr lang="en-US" altLang="zh-CN" sz="1000" dirty="0">
                    <a:sym typeface="HarmonyOS Sans SC Light" panose="00000400000000000000" pitchFamily="2" charset="-122"/>
                  </a:rPr>
                  <a:t>Nginx</a:t>
                </a:r>
                <a:r>
                  <a:rPr lang="zh-CN" altLang="en-US" sz="1000" dirty="0">
                    <a:sym typeface="HarmonyOS Sans SC Light" panose="00000400000000000000" pitchFamily="2" charset="-122"/>
                  </a:rPr>
                  <a:t>，所以它同样具备</a:t>
                </a:r>
                <a:r>
                  <a:rPr lang="en-US" altLang="zh-CN" sz="1000" dirty="0">
                    <a:sym typeface="HarmonyOS Sans SC Light" panose="00000400000000000000" pitchFamily="2" charset="-122"/>
                  </a:rPr>
                  <a:t>Nginx</a:t>
                </a:r>
                <a:r>
                  <a:rPr lang="zh-CN" altLang="en-US" sz="1000" dirty="0">
                    <a:sym typeface="HarmonyOS Sans SC Light" panose="00000400000000000000" pitchFamily="2" charset="-122"/>
                  </a:rPr>
                  <a:t>优秀的性能表现，能够处理高并发请求，适用于适用于对性能要求较高的场景</a:t>
                </a:r>
                <a:endParaRPr lang="en-US" altLang="zh-CN" sz="1000" dirty="0">
                  <a:sym typeface="HarmonyOS Sans SC Light" panose="00000400000000000000" pitchFamily="2" charset="-122"/>
                </a:endParaRPr>
              </a:p>
            </p:txBody>
          </p:sp>
          <p:sp>
            <p:nvSpPr>
              <p:cNvPr id="22" name="文本框 21">
                <a:extLst>
                  <a:ext uri="{FF2B5EF4-FFF2-40B4-BE49-F238E27FC236}">
                    <a16:creationId xmlns:a16="http://schemas.microsoft.com/office/drawing/2014/main" id="{0544ECD8-8316-1A12-2712-B42477638510}"/>
                  </a:ext>
                </a:extLst>
              </p:cNvPr>
              <p:cNvSpPr txBox="1"/>
              <p:nvPr/>
            </p:nvSpPr>
            <p:spPr>
              <a:xfrm>
                <a:off x="283599" y="1906534"/>
                <a:ext cx="1486831"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高性能</a:t>
                </a:r>
              </a:p>
            </p:txBody>
          </p:sp>
        </p:grpSp>
      </p:grpSp>
      <p:grpSp>
        <p:nvGrpSpPr>
          <p:cNvPr id="24" name="组合 23">
            <a:extLst>
              <a:ext uri="{FF2B5EF4-FFF2-40B4-BE49-F238E27FC236}">
                <a16:creationId xmlns:a16="http://schemas.microsoft.com/office/drawing/2014/main" id="{61BB4EA1-2349-32DF-C618-EE8A22E84C92}"/>
              </a:ext>
            </a:extLst>
          </p:cNvPr>
          <p:cNvGrpSpPr/>
          <p:nvPr/>
        </p:nvGrpSpPr>
        <p:grpSpPr>
          <a:xfrm>
            <a:off x="4871921" y="1462106"/>
            <a:ext cx="2270321" cy="2662220"/>
            <a:chOff x="706518" y="1518576"/>
            <a:chExt cx="2270321" cy="2662220"/>
          </a:xfrm>
        </p:grpSpPr>
        <p:sp>
          <p:nvSpPr>
            <p:cNvPr id="25" name="矩形: 圆角 24">
              <a:extLst>
                <a:ext uri="{FF2B5EF4-FFF2-40B4-BE49-F238E27FC236}">
                  <a16:creationId xmlns:a16="http://schemas.microsoft.com/office/drawing/2014/main" id="{2E6588BB-3339-D078-7979-FE3F677A23CC}"/>
                </a:ext>
              </a:extLst>
            </p:cNvPr>
            <p:cNvSpPr/>
            <p:nvPr/>
          </p:nvSpPr>
          <p:spPr>
            <a:xfrm>
              <a:off x="706518" y="1753976"/>
              <a:ext cx="2270321" cy="2426820"/>
            </a:xfrm>
            <a:prstGeom prst="roundRect">
              <a:avLst>
                <a:gd name="adj" fmla="val 0"/>
              </a:avLst>
            </a:prstGeom>
            <a:solidFill>
              <a:schemeClr val="bg1"/>
            </a:solidFill>
            <a:ln>
              <a:solidFill>
                <a:srgbClr val="4E5E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BD890C75-3793-5845-2DF7-E292533603FF}"/>
                </a:ext>
              </a:extLst>
            </p:cNvPr>
            <p:cNvSpPr/>
            <p:nvPr/>
          </p:nvSpPr>
          <p:spPr>
            <a:xfrm>
              <a:off x="853879" y="1518576"/>
              <a:ext cx="730072" cy="702843"/>
            </a:xfrm>
            <a:custGeom>
              <a:avLst/>
              <a:gdLst>
                <a:gd name="connsiteX0" fmla="*/ 0 w 730072"/>
                <a:gd name="connsiteY0" fmla="*/ 0 h 702843"/>
                <a:gd name="connsiteX1" fmla="*/ 730072 w 730072"/>
                <a:gd name="connsiteY1" fmla="*/ 0 h 702843"/>
                <a:gd name="connsiteX2" fmla="*/ 730072 w 730072"/>
                <a:gd name="connsiteY2" fmla="*/ 17765 h 702843"/>
                <a:gd name="connsiteX3" fmla="*/ 730072 w 730072"/>
                <a:gd name="connsiteY3" fmla="*/ 155165 h 702843"/>
                <a:gd name="connsiteX4" fmla="*/ 730072 w 730072"/>
                <a:gd name="connsiteY4" fmla="*/ 293987 h 702843"/>
                <a:gd name="connsiteX5" fmla="*/ 730072 w 730072"/>
                <a:gd name="connsiteY5" fmla="*/ 570209 h 702843"/>
                <a:gd name="connsiteX6" fmla="*/ 702079 w 730072"/>
                <a:gd name="connsiteY6" fmla="*/ 567568 h 702843"/>
                <a:gd name="connsiteX7" fmla="*/ 556058 w 730072"/>
                <a:gd name="connsiteY7" fmla="*/ 574750 h 702843"/>
                <a:gd name="connsiteX8" fmla="*/ 365848 w 730072"/>
                <a:gd name="connsiteY8" fmla="*/ 701900 h 702843"/>
                <a:gd name="connsiteX9" fmla="*/ 365036 w 730072"/>
                <a:gd name="connsiteY9" fmla="*/ 702843 h 702843"/>
                <a:gd name="connsiteX10" fmla="*/ 364224 w 730072"/>
                <a:gd name="connsiteY10" fmla="*/ 701900 h 702843"/>
                <a:gd name="connsiteX11" fmla="*/ 174015 w 730072"/>
                <a:gd name="connsiteY11" fmla="*/ 574750 h 702843"/>
                <a:gd name="connsiteX12" fmla="*/ 27993 w 730072"/>
                <a:gd name="connsiteY12" fmla="*/ 567568 h 702843"/>
                <a:gd name="connsiteX13" fmla="*/ 0 w 730072"/>
                <a:gd name="connsiteY13" fmla="*/ 570209 h 702843"/>
                <a:gd name="connsiteX14" fmla="*/ 0 w 730072"/>
                <a:gd name="connsiteY14" fmla="*/ 293987 h 702843"/>
                <a:gd name="connsiteX15" fmla="*/ 0 w 730072"/>
                <a:gd name="connsiteY15" fmla="*/ 155165 h 702843"/>
                <a:gd name="connsiteX16" fmla="*/ 0 w 730072"/>
                <a:gd name="connsiteY16" fmla="*/ 17765 h 70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0072" h="702843">
                  <a:moveTo>
                    <a:pt x="0" y="0"/>
                  </a:moveTo>
                  <a:lnTo>
                    <a:pt x="730072" y="0"/>
                  </a:lnTo>
                  <a:lnTo>
                    <a:pt x="730072" y="17765"/>
                  </a:lnTo>
                  <a:lnTo>
                    <a:pt x="730072" y="155165"/>
                  </a:lnTo>
                  <a:lnTo>
                    <a:pt x="730072" y="293987"/>
                  </a:lnTo>
                  <a:lnTo>
                    <a:pt x="730072" y="570209"/>
                  </a:lnTo>
                  <a:lnTo>
                    <a:pt x="702079" y="567568"/>
                  </a:lnTo>
                  <a:cubicBezTo>
                    <a:pt x="657856" y="564248"/>
                    <a:pt x="608275" y="563607"/>
                    <a:pt x="556058" y="574750"/>
                  </a:cubicBezTo>
                  <a:cubicBezTo>
                    <a:pt x="464679" y="594250"/>
                    <a:pt x="384472" y="680614"/>
                    <a:pt x="365848" y="701900"/>
                  </a:cubicBezTo>
                  <a:lnTo>
                    <a:pt x="365036" y="702843"/>
                  </a:lnTo>
                  <a:lnTo>
                    <a:pt x="364224" y="701900"/>
                  </a:lnTo>
                  <a:cubicBezTo>
                    <a:pt x="345600" y="680614"/>
                    <a:pt x="265393" y="594250"/>
                    <a:pt x="174015" y="574750"/>
                  </a:cubicBezTo>
                  <a:cubicBezTo>
                    <a:pt x="121798" y="563607"/>
                    <a:pt x="72216" y="564248"/>
                    <a:pt x="27993" y="567568"/>
                  </a:cubicBezTo>
                  <a:lnTo>
                    <a:pt x="0" y="570209"/>
                  </a:lnTo>
                  <a:lnTo>
                    <a:pt x="0" y="293987"/>
                  </a:lnTo>
                  <a:lnTo>
                    <a:pt x="0" y="155165"/>
                  </a:lnTo>
                  <a:lnTo>
                    <a:pt x="0" y="17765"/>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27" name="文本框 26">
              <a:extLst>
                <a:ext uri="{FF2B5EF4-FFF2-40B4-BE49-F238E27FC236}">
                  <a16:creationId xmlns:a16="http://schemas.microsoft.com/office/drawing/2014/main" id="{D523BEE6-BBB4-B3AE-FAC2-FEEA3F63FABA}"/>
                </a:ext>
              </a:extLst>
            </p:cNvPr>
            <p:cNvSpPr txBox="1"/>
            <p:nvPr/>
          </p:nvSpPr>
          <p:spPr>
            <a:xfrm>
              <a:off x="922006" y="1617374"/>
              <a:ext cx="579005" cy="461665"/>
            </a:xfrm>
            <a:prstGeom prst="rect">
              <a:avLst/>
            </a:prstGeom>
            <a:noFill/>
          </p:spPr>
          <p:txBody>
            <a:bodyPr wrap="none" rtlCol="0">
              <a:spAutoFit/>
            </a:bodyPr>
            <a:lstStyle/>
            <a:p>
              <a:pPr algn="ctr"/>
              <a:r>
                <a:rPr lang="en-US" altLang="zh-CN" sz="2400">
                  <a:solidFill>
                    <a:schemeClr val="bg1"/>
                  </a:solidFill>
                  <a:latin typeface="MiSans Semibold" panose="00000700000000000000" pitchFamily="2" charset="-122"/>
                  <a:ea typeface="MiSans Semibold" panose="00000700000000000000" pitchFamily="2" charset="-122"/>
                </a:rPr>
                <a:t>02</a:t>
              </a:r>
              <a:endParaRPr lang="zh-CN" altLang="en-US" sz="2400">
                <a:solidFill>
                  <a:schemeClr val="bg1"/>
                </a:solidFill>
                <a:latin typeface="MiSans Semibold" panose="00000700000000000000" pitchFamily="2" charset="-122"/>
                <a:ea typeface="MiSans Semibold" panose="00000700000000000000" pitchFamily="2" charset="-122"/>
              </a:endParaRPr>
            </a:p>
          </p:txBody>
        </p:sp>
        <p:grpSp>
          <p:nvGrpSpPr>
            <p:cNvPr id="28" name="组合 27">
              <a:extLst>
                <a:ext uri="{FF2B5EF4-FFF2-40B4-BE49-F238E27FC236}">
                  <a16:creationId xmlns:a16="http://schemas.microsoft.com/office/drawing/2014/main" id="{56881FB9-4503-DD82-154C-5629B76BC2C8}"/>
                </a:ext>
              </a:extLst>
            </p:cNvPr>
            <p:cNvGrpSpPr/>
            <p:nvPr/>
          </p:nvGrpSpPr>
          <p:grpSpPr>
            <a:xfrm>
              <a:off x="1084918" y="2426427"/>
              <a:ext cx="1744007" cy="1503377"/>
              <a:chOff x="283598" y="1906534"/>
              <a:chExt cx="1744007" cy="1503377"/>
            </a:xfrm>
          </p:grpSpPr>
          <p:sp>
            <p:nvSpPr>
              <p:cNvPr id="29" name="文本框 28">
                <a:extLst>
                  <a:ext uri="{FF2B5EF4-FFF2-40B4-BE49-F238E27FC236}">
                    <a16:creationId xmlns:a16="http://schemas.microsoft.com/office/drawing/2014/main" id="{53C20A42-08E0-A833-C729-0F68FC736772}"/>
                  </a:ext>
                </a:extLst>
              </p:cNvPr>
              <p:cNvSpPr txBox="1"/>
              <p:nvPr/>
            </p:nvSpPr>
            <p:spPr>
              <a:xfrm>
                <a:off x="283598" y="2190603"/>
                <a:ext cx="1744007" cy="1219308"/>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en-US" altLang="zh-CN" sz="1000" dirty="0">
                    <a:sym typeface="HarmonyOS Sans SC Light" panose="00000400000000000000" pitchFamily="2" charset="-122"/>
                  </a:rPr>
                  <a:t>OpenResty</a:t>
                </a:r>
                <a:r>
                  <a:rPr lang="zh-CN" altLang="en-US" sz="1000" dirty="0">
                    <a:sym typeface="HarmonyOS Sans SC Light" panose="00000400000000000000" pitchFamily="2" charset="-122"/>
                  </a:rPr>
                  <a:t> 使用</a:t>
                </a:r>
                <a:r>
                  <a:rPr lang="en-US" altLang="zh-CN" sz="1000" dirty="0">
                    <a:sym typeface="HarmonyOS Sans SC Light" panose="00000400000000000000" pitchFamily="2" charset="-122"/>
                  </a:rPr>
                  <a:t>Lua</a:t>
                </a:r>
                <a:r>
                  <a:rPr lang="zh-CN" altLang="en-US" sz="1000" dirty="0">
                    <a:sym typeface="HarmonyOS Sans SC Light" panose="00000400000000000000" pitchFamily="2" charset="-122"/>
                  </a:rPr>
                  <a:t>语言，可以灵活定制和扩展各种功能，如自定义路由，访问控制，请求转发，可以进行定制化处理逻辑</a:t>
                </a:r>
                <a:endParaRPr lang="en-US" altLang="zh-CN" sz="1000" dirty="0">
                  <a:sym typeface="HarmonyOS Sans SC Light" panose="00000400000000000000" pitchFamily="2" charset="-122"/>
                </a:endParaRPr>
              </a:p>
            </p:txBody>
          </p:sp>
          <p:sp>
            <p:nvSpPr>
              <p:cNvPr id="30" name="文本框 29">
                <a:extLst>
                  <a:ext uri="{FF2B5EF4-FFF2-40B4-BE49-F238E27FC236}">
                    <a16:creationId xmlns:a16="http://schemas.microsoft.com/office/drawing/2014/main" id="{1F1C6AB9-56B2-E3A8-4787-BEAE4F616457}"/>
                  </a:ext>
                </a:extLst>
              </p:cNvPr>
              <p:cNvSpPr txBox="1"/>
              <p:nvPr/>
            </p:nvSpPr>
            <p:spPr>
              <a:xfrm>
                <a:off x="283599" y="1906534"/>
                <a:ext cx="1486831"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灵活的扩展性</a:t>
                </a:r>
              </a:p>
            </p:txBody>
          </p:sp>
        </p:grpSp>
      </p:grpSp>
      <p:grpSp>
        <p:nvGrpSpPr>
          <p:cNvPr id="38" name="组合 37">
            <a:extLst>
              <a:ext uri="{FF2B5EF4-FFF2-40B4-BE49-F238E27FC236}">
                <a16:creationId xmlns:a16="http://schemas.microsoft.com/office/drawing/2014/main" id="{8475C362-F06B-D91A-BDDF-46F271F00898}"/>
              </a:ext>
            </a:extLst>
          </p:cNvPr>
          <p:cNvGrpSpPr/>
          <p:nvPr/>
        </p:nvGrpSpPr>
        <p:grpSpPr>
          <a:xfrm>
            <a:off x="8940604" y="1518576"/>
            <a:ext cx="2270321" cy="2605750"/>
            <a:chOff x="731838" y="1518576"/>
            <a:chExt cx="2270321" cy="2605750"/>
          </a:xfrm>
        </p:grpSpPr>
        <p:sp>
          <p:nvSpPr>
            <p:cNvPr id="39" name="矩形: 圆角 38">
              <a:extLst>
                <a:ext uri="{FF2B5EF4-FFF2-40B4-BE49-F238E27FC236}">
                  <a16:creationId xmlns:a16="http://schemas.microsoft.com/office/drawing/2014/main" id="{C07210AD-BD3F-BF60-6C75-FC5AD4E936FE}"/>
                </a:ext>
              </a:extLst>
            </p:cNvPr>
            <p:cNvSpPr/>
            <p:nvPr/>
          </p:nvSpPr>
          <p:spPr>
            <a:xfrm>
              <a:off x="731838" y="1697506"/>
              <a:ext cx="2270321" cy="2426820"/>
            </a:xfrm>
            <a:prstGeom prst="roundRect">
              <a:avLst>
                <a:gd name="adj" fmla="val 0"/>
              </a:avLst>
            </a:prstGeom>
            <a:solidFill>
              <a:schemeClr val="bg1"/>
            </a:solidFill>
            <a:ln>
              <a:solidFill>
                <a:srgbClr val="4E5E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699E28FD-9CA0-7E04-A9C5-DEB85E10FEC6}"/>
                </a:ext>
              </a:extLst>
            </p:cNvPr>
            <p:cNvSpPr/>
            <p:nvPr/>
          </p:nvSpPr>
          <p:spPr>
            <a:xfrm>
              <a:off x="853879" y="1518576"/>
              <a:ext cx="730072" cy="702843"/>
            </a:xfrm>
            <a:custGeom>
              <a:avLst/>
              <a:gdLst>
                <a:gd name="connsiteX0" fmla="*/ 0 w 730072"/>
                <a:gd name="connsiteY0" fmla="*/ 0 h 702843"/>
                <a:gd name="connsiteX1" fmla="*/ 730072 w 730072"/>
                <a:gd name="connsiteY1" fmla="*/ 0 h 702843"/>
                <a:gd name="connsiteX2" fmla="*/ 730072 w 730072"/>
                <a:gd name="connsiteY2" fmla="*/ 17765 h 702843"/>
                <a:gd name="connsiteX3" fmla="*/ 730072 w 730072"/>
                <a:gd name="connsiteY3" fmla="*/ 155165 h 702843"/>
                <a:gd name="connsiteX4" fmla="*/ 730072 w 730072"/>
                <a:gd name="connsiteY4" fmla="*/ 293987 h 702843"/>
                <a:gd name="connsiteX5" fmla="*/ 730072 w 730072"/>
                <a:gd name="connsiteY5" fmla="*/ 570209 h 702843"/>
                <a:gd name="connsiteX6" fmla="*/ 702079 w 730072"/>
                <a:gd name="connsiteY6" fmla="*/ 567568 h 702843"/>
                <a:gd name="connsiteX7" fmla="*/ 556058 w 730072"/>
                <a:gd name="connsiteY7" fmla="*/ 574750 h 702843"/>
                <a:gd name="connsiteX8" fmla="*/ 365848 w 730072"/>
                <a:gd name="connsiteY8" fmla="*/ 701900 h 702843"/>
                <a:gd name="connsiteX9" fmla="*/ 365036 w 730072"/>
                <a:gd name="connsiteY9" fmla="*/ 702843 h 702843"/>
                <a:gd name="connsiteX10" fmla="*/ 364224 w 730072"/>
                <a:gd name="connsiteY10" fmla="*/ 701900 h 702843"/>
                <a:gd name="connsiteX11" fmla="*/ 174015 w 730072"/>
                <a:gd name="connsiteY11" fmla="*/ 574750 h 702843"/>
                <a:gd name="connsiteX12" fmla="*/ 27993 w 730072"/>
                <a:gd name="connsiteY12" fmla="*/ 567568 h 702843"/>
                <a:gd name="connsiteX13" fmla="*/ 0 w 730072"/>
                <a:gd name="connsiteY13" fmla="*/ 570209 h 702843"/>
                <a:gd name="connsiteX14" fmla="*/ 0 w 730072"/>
                <a:gd name="connsiteY14" fmla="*/ 293987 h 702843"/>
                <a:gd name="connsiteX15" fmla="*/ 0 w 730072"/>
                <a:gd name="connsiteY15" fmla="*/ 155165 h 702843"/>
                <a:gd name="connsiteX16" fmla="*/ 0 w 730072"/>
                <a:gd name="connsiteY16" fmla="*/ 17765 h 70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0072" h="702843">
                  <a:moveTo>
                    <a:pt x="0" y="0"/>
                  </a:moveTo>
                  <a:lnTo>
                    <a:pt x="730072" y="0"/>
                  </a:lnTo>
                  <a:lnTo>
                    <a:pt x="730072" y="17765"/>
                  </a:lnTo>
                  <a:lnTo>
                    <a:pt x="730072" y="155165"/>
                  </a:lnTo>
                  <a:lnTo>
                    <a:pt x="730072" y="293987"/>
                  </a:lnTo>
                  <a:lnTo>
                    <a:pt x="730072" y="570209"/>
                  </a:lnTo>
                  <a:lnTo>
                    <a:pt x="702079" y="567568"/>
                  </a:lnTo>
                  <a:cubicBezTo>
                    <a:pt x="657856" y="564248"/>
                    <a:pt x="608275" y="563607"/>
                    <a:pt x="556058" y="574750"/>
                  </a:cubicBezTo>
                  <a:cubicBezTo>
                    <a:pt x="464679" y="594250"/>
                    <a:pt x="384472" y="680614"/>
                    <a:pt x="365848" y="701900"/>
                  </a:cubicBezTo>
                  <a:lnTo>
                    <a:pt x="365036" y="702843"/>
                  </a:lnTo>
                  <a:lnTo>
                    <a:pt x="364224" y="701900"/>
                  </a:lnTo>
                  <a:cubicBezTo>
                    <a:pt x="345600" y="680614"/>
                    <a:pt x="265393" y="594250"/>
                    <a:pt x="174015" y="574750"/>
                  </a:cubicBezTo>
                  <a:cubicBezTo>
                    <a:pt x="121798" y="563607"/>
                    <a:pt x="72216" y="564248"/>
                    <a:pt x="27993" y="567568"/>
                  </a:cubicBezTo>
                  <a:lnTo>
                    <a:pt x="0" y="570209"/>
                  </a:lnTo>
                  <a:lnTo>
                    <a:pt x="0" y="293987"/>
                  </a:lnTo>
                  <a:lnTo>
                    <a:pt x="0" y="155165"/>
                  </a:lnTo>
                  <a:lnTo>
                    <a:pt x="0" y="17765"/>
                  </a:lnTo>
                  <a:close/>
                </a:path>
              </a:pathLst>
            </a:custGeom>
            <a:solidFill>
              <a:srgbClr val="C4E9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41" name="文本框 40">
              <a:extLst>
                <a:ext uri="{FF2B5EF4-FFF2-40B4-BE49-F238E27FC236}">
                  <a16:creationId xmlns:a16="http://schemas.microsoft.com/office/drawing/2014/main" id="{47541BD8-CF23-1615-F0EE-BD56E8DE175F}"/>
                </a:ext>
              </a:extLst>
            </p:cNvPr>
            <p:cNvSpPr txBox="1"/>
            <p:nvPr/>
          </p:nvSpPr>
          <p:spPr>
            <a:xfrm>
              <a:off x="938035" y="1617374"/>
              <a:ext cx="546946" cy="461665"/>
            </a:xfrm>
            <a:prstGeom prst="rect">
              <a:avLst/>
            </a:prstGeom>
            <a:noFill/>
          </p:spPr>
          <p:txBody>
            <a:bodyPr wrap="none" rtlCol="0">
              <a:spAutoFit/>
            </a:bodyPr>
            <a:lstStyle/>
            <a:p>
              <a:pPr algn="ctr"/>
              <a:r>
                <a:rPr lang="en-US" altLang="zh-CN" sz="2400" dirty="0">
                  <a:solidFill>
                    <a:schemeClr val="bg1"/>
                  </a:solidFill>
                  <a:latin typeface="MiSans Semibold" panose="00000700000000000000" pitchFamily="2" charset="-122"/>
                  <a:ea typeface="MiSans Semibold" panose="00000700000000000000" pitchFamily="2" charset="-122"/>
                </a:rPr>
                <a:t>03</a:t>
              </a:r>
              <a:endParaRPr lang="zh-CN" altLang="en-US" sz="2400" dirty="0">
                <a:solidFill>
                  <a:schemeClr val="bg1"/>
                </a:solidFill>
                <a:latin typeface="MiSans Semibold" panose="00000700000000000000" pitchFamily="2" charset="-122"/>
                <a:ea typeface="MiSans Semibold" panose="00000700000000000000" pitchFamily="2" charset="-122"/>
              </a:endParaRPr>
            </a:p>
          </p:txBody>
        </p:sp>
        <p:grpSp>
          <p:nvGrpSpPr>
            <p:cNvPr id="42" name="组合 41">
              <a:extLst>
                <a:ext uri="{FF2B5EF4-FFF2-40B4-BE49-F238E27FC236}">
                  <a16:creationId xmlns:a16="http://schemas.microsoft.com/office/drawing/2014/main" id="{42E2033B-CE33-C567-943D-A65A6CE310A8}"/>
                </a:ext>
              </a:extLst>
            </p:cNvPr>
            <p:cNvGrpSpPr/>
            <p:nvPr/>
          </p:nvGrpSpPr>
          <p:grpSpPr>
            <a:xfrm>
              <a:off x="1084918" y="2426427"/>
              <a:ext cx="1744007" cy="1041712"/>
              <a:chOff x="283598" y="1906534"/>
              <a:chExt cx="1744007" cy="1041712"/>
            </a:xfrm>
          </p:grpSpPr>
          <p:sp>
            <p:nvSpPr>
              <p:cNvPr id="43" name="文本框 42">
                <a:extLst>
                  <a:ext uri="{FF2B5EF4-FFF2-40B4-BE49-F238E27FC236}">
                    <a16:creationId xmlns:a16="http://schemas.microsoft.com/office/drawing/2014/main" id="{1A4C20D8-CB6C-5C41-4107-F0F6E1BA7199}"/>
                  </a:ext>
                </a:extLst>
              </p:cNvPr>
              <p:cNvSpPr txBox="1"/>
              <p:nvPr/>
            </p:nvSpPr>
            <p:spPr>
              <a:xfrm>
                <a:off x="283598" y="2190603"/>
                <a:ext cx="1744007" cy="757643"/>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en-US" altLang="zh-CN" sz="1000" dirty="0">
                    <a:sym typeface="HarmonyOS Sans SC Light" panose="00000400000000000000" pitchFamily="2" charset="-122"/>
                  </a:rPr>
                  <a:t>OpenResty </a:t>
                </a:r>
                <a:r>
                  <a:rPr lang="zh-CN" altLang="en-US" sz="1000" dirty="0">
                    <a:sym typeface="HarmonyOS Sans SC Light" panose="00000400000000000000" pitchFamily="2" charset="-122"/>
                  </a:rPr>
                  <a:t>的部署相对简单，可以快速搭建起一个高性能的</a:t>
                </a:r>
                <a:r>
                  <a:rPr lang="en-US" altLang="zh-CN" sz="1000" dirty="0">
                    <a:sym typeface="HarmonyOS Sans SC Light" panose="00000400000000000000" pitchFamily="2" charset="-122"/>
                  </a:rPr>
                  <a:t>web</a:t>
                </a:r>
                <a:r>
                  <a:rPr lang="zh-CN" altLang="en-US" sz="1000" dirty="0">
                    <a:sym typeface="HarmonyOS Sans SC Light" panose="00000400000000000000" pitchFamily="2" charset="-122"/>
                  </a:rPr>
                  <a:t>服务平台</a:t>
                </a:r>
                <a:endParaRPr lang="en-US" altLang="zh-CN" sz="1000" dirty="0">
                  <a:sym typeface="HarmonyOS Sans SC Light" panose="00000400000000000000" pitchFamily="2" charset="-122"/>
                </a:endParaRPr>
              </a:p>
            </p:txBody>
          </p:sp>
          <p:sp>
            <p:nvSpPr>
              <p:cNvPr id="44" name="文本框 43">
                <a:extLst>
                  <a:ext uri="{FF2B5EF4-FFF2-40B4-BE49-F238E27FC236}">
                    <a16:creationId xmlns:a16="http://schemas.microsoft.com/office/drawing/2014/main" id="{59F1B965-3039-E78D-F79A-57909568A786}"/>
                  </a:ext>
                </a:extLst>
              </p:cNvPr>
              <p:cNvSpPr txBox="1"/>
              <p:nvPr/>
            </p:nvSpPr>
            <p:spPr>
              <a:xfrm>
                <a:off x="283599" y="1906534"/>
                <a:ext cx="1651285"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易于部署和管理</a:t>
                </a:r>
              </a:p>
            </p:txBody>
          </p:sp>
        </p:grpSp>
      </p:grpSp>
      <p:sp>
        <p:nvSpPr>
          <p:cNvPr id="47" name="文本框 46">
            <a:extLst>
              <a:ext uri="{FF2B5EF4-FFF2-40B4-BE49-F238E27FC236}">
                <a16:creationId xmlns:a16="http://schemas.microsoft.com/office/drawing/2014/main" id="{8DA11789-E96E-9C6A-56C7-D2B4154C62BF}"/>
              </a:ext>
            </a:extLst>
          </p:cNvPr>
          <p:cNvSpPr txBox="1"/>
          <p:nvPr/>
        </p:nvSpPr>
        <p:spPr>
          <a:xfrm>
            <a:off x="731836" y="4823609"/>
            <a:ext cx="10728328" cy="1311641"/>
          </a:xfrm>
          <a:prstGeom prst="rect">
            <a:avLst/>
          </a:prstGeom>
          <a:noFill/>
        </p:spPr>
        <p:txBody>
          <a:bodyPr wrap="square">
            <a:spAutoFit/>
          </a:bodyPr>
          <a:lstStyle/>
          <a:p>
            <a:pPr>
              <a:lnSpc>
                <a:spcPct val="150000"/>
              </a:lnSpc>
            </a:pPr>
            <a:r>
              <a:rPr lang="zh-CN" altLang="en-US" sz="1400" dirty="0"/>
              <a:t>适用场景：</a:t>
            </a:r>
            <a:endParaRPr lang="en-US" altLang="zh-CN" sz="1400" dirty="0"/>
          </a:p>
          <a:p>
            <a:pPr>
              <a:lnSpc>
                <a:spcPct val="150000"/>
              </a:lnSpc>
            </a:pPr>
            <a:r>
              <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rPr>
              <a:t>API </a:t>
            </a: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网关： </a:t>
            </a:r>
            <a:r>
              <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rPr>
              <a:t>OpenResty </a:t>
            </a: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可以作为 </a:t>
            </a:r>
            <a:r>
              <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rPr>
              <a:t>API </a:t>
            </a: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网关，用于管理和控制 </a:t>
            </a:r>
            <a:r>
              <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rPr>
              <a:t>API </a:t>
            </a: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的访问，包括路由、认证、限流、监控等功能。</a:t>
            </a:r>
          </a:p>
          <a:p>
            <a:pPr>
              <a:lnSpc>
                <a:spcPct val="150000"/>
              </a:lnSpc>
            </a:pP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反向代理： </a:t>
            </a:r>
            <a:r>
              <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rPr>
              <a:t>OpenResty </a:t>
            </a: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可以作为反向代理，用于负载均衡、请求转发和缓存处理，适用于构建高可用性和高性能的 </a:t>
            </a:r>
            <a:r>
              <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rPr>
              <a:t>Web </a:t>
            </a: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服务集群。</a:t>
            </a:r>
          </a:p>
          <a:p>
            <a:pPr>
              <a:lnSpc>
                <a:spcPct val="150000"/>
              </a:lnSpc>
            </a:pP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微服务架构： </a:t>
            </a:r>
            <a:r>
              <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rPr>
              <a:t>OpenResty </a:t>
            </a:r>
            <a:r>
              <a:rPr lang="zh-CN" altLang="en-US" sz="1000" dirty="0">
                <a:solidFill>
                  <a:schemeClr val="bg1">
                    <a:lumMod val="50000"/>
                  </a:schemeClr>
                </a:solidFill>
                <a:ea typeface="阿里巴巴普惠体 2.0 55 Regular" panose="00020600040101010101" pitchFamily="18" charset="-122"/>
                <a:sym typeface="HarmonyOS Sans SC Light" panose="00000400000000000000" pitchFamily="2" charset="-122"/>
              </a:rPr>
              <a:t>可以与微服务架构结合，用于管理和调度微服务之间的通信，包括路由、负载均衡、安全认证等功能。</a:t>
            </a:r>
            <a:endParaRPr lang="en-US" altLang="zh-CN" sz="1000" dirty="0">
              <a:solidFill>
                <a:schemeClr val="bg1">
                  <a:lumMod val="50000"/>
                </a:schemeClr>
              </a:solidFill>
              <a:ea typeface="阿里巴巴普惠体 2.0 55 Regular" panose="00020600040101010101" pitchFamily="18" charset="-122"/>
              <a:sym typeface="HarmonyOS Sans SC Light" panose="00000400000000000000" pitchFamily="2" charset="-122"/>
            </a:endParaRPr>
          </a:p>
          <a:p>
            <a:pPr>
              <a:lnSpc>
                <a:spcPct val="150000"/>
              </a:lnSpc>
            </a:pPr>
            <a:endParaRPr lang="en-US" altLang="zh-CN" sz="1000" dirty="0">
              <a:solidFill>
                <a:schemeClr val="bg1">
                  <a:lumMod val="50000"/>
                </a:schemeClr>
              </a:solidFill>
              <a:ea typeface="阿里巴巴普惠体 2.0 55 Regular" panose="00020600040101010101" pitchFamily="18" charset="-122"/>
            </a:endParaRPr>
          </a:p>
        </p:txBody>
      </p:sp>
      <p:cxnSp>
        <p:nvCxnSpPr>
          <p:cNvPr id="49" name="直接连接符 48">
            <a:extLst>
              <a:ext uri="{FF2B5EF4-FFF2-40B4-BE49-F238E27FC236}">
                <a16:creationId xmlns:a16="http://schemas.microsoft.com/office/drawing/2014/main" id="{C589E278-21A8-AAC9-C677-4168B2A15080}"/>
              </a:ext>
            </a:extLst>
          </p:cNvPr>
          <p:cNvCxnSpPr/>
          <p:nvPr/>
        </p:nvCxnSpPr>
        <p:spPr>
          <a:xfrm>
            <a:off x="731838" y="4591050"/>
            <a:ext cx="10728325" cy="0"/>
          </a:xfrm>
          <a:prstGeom prst="line">
            <a:avLst/>
          </a:prstGeom>
          <a:ln w="12700">
            <a:solidFill>
              <a:srgbClr val="C8C8C8"/>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5788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02</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600600" y="164239"/>
            <a:ext cx="1762531" cy="400110"/>
          </a:xfrm>
          <a:prstGeom prst="rect">
            <a:avLst/>
          </a:prstGeom>
          <a:noFill/>
        </p:spPr>
        <p:txBody>
          <a:bodyPr wrap="square">
            <a:spAutoFit/>
          </a:bodyPr>
          <a:lstStyle/>
          <a:p>
            <a:r>
              <a:rPr kumimoji="1" lang="zh-CN" altLang="en-US" sz="2000" b="1" dirty="0">
                <a:solidFill>
                  <a:srgbClr val="C4E902"/>
                </a:solidFill>
                <a:cs typeface="+mn-ea"/>
                <a:sym typeface="+mn-lt"/>
              </a:rPr>
              <a:t>高效的</a:t>
            </a:r>
            <a:r>
              <a:rPr kumimoji="1" lang="en-US" altLang="zh-CN" sz="2000" b="1" dirty="0">
                <a:solidFill>
                  <a:srgbClr val="C4E902"/>
                </a:solidFill>
                <a:cs typeface="+mn-ea"/>
                <a:sym typeface="+mn-lt"/>
              </a:rPr>
              <a:t>Nginx</a:t>
            </a:r>
            <a:endParaRPr kumimoji="1" lang="zh-CN" altLang="en-US" sz="2000" b="1" dirty="0">
              <a:solidFill>
                <a:srgbClr val="C4E902"/>
              </a:solidFill>
              <a:cs typeface="+mn-ea"/>
              <a:sym typeface="+mn-lt"/>
            </a:endParaRPr>
          </a:p>
        </p:txBody>
      </p:sp>
      <p:grpSp>
        <p:nvGrpSpPr>
          <p:cNvPr id="6" name="组合 5" descr="D:\51PPT模板网\51pptmoban.com\图片.jpg">
            <a:extLst>
              <a:ext uri="{FF2B5EF4-FFF2-40B4-BE49-F238E27FC236}">
                <a16:creationId xmlns:a16="http://schemas.microsoft.com/office/drawing/2014/main" id="{C1019F8D-E675-A789-FA69-D88D659D8E6D}"/>
              </a:ext>
            </a:extLst>
          </p:cNvPr>
          <p:cNvGrpSpPr/>
          <p:nvPr/>
        </p:nvGrpSpPr>
        <p:grpSpPr>
          <a:xfrm>
            <a:off x="2016056" y="3947172"/>
            <a:ext cx="430659" cy="419839"/>
            <a:chOff x="10420901" y="1154733"/>
            <a:chExt cx="295282" cy="287826"/>
          </a:xfrm>
          <a:solidFill>
            <a:schemeClr val="bg1"/>
          </a:solidFill>
        </p:grpSpPr>
        <p:sp>
          <p:nvSpPr>
            <p:cNvPr id="7" name="Freeform 104">
              <a:extLst>
                <a:ext uri="{FF2B5EF4-FFF2-40B4-BE49-F238E27FC236}">
                  <a16:creationId xmlns:a16="http://schemas.microsoft.com/office/drawing/2014/main" id="{E4819BCA-A340-8FBC-119A-1049C1860B22}"/>
                </a:ext>
              </a:extLst>
            </p:cNvPr>
            <p:cNvSpPr>
              <a:spLocks/>
            </p:cNvSpPr>
            <p:nvPr/>
          </p:nvSpPr>
          <p:spPr bwMode="auto">
            <a:xfrm>
              <a:off x="10498450" y="1302374"/>
              <a:ext cx="40266" cy="92462"/>
            </a:xfrm>
            <a:custGeom>
              <a:avLst/>
              <a:gdLst>
                <a:gd name="T0" fmla="*/ 11 w 19"/>
                <a:gd name="T1" fmla="*/ 43 h 43"/>
                <a:gd name="T2" fmla="*/ 19 w 19"/>
                <a:gd name="T3" fmla="*/ 43 h 43"/>
                <a:gd name="T4" fmla="*/ 19 w 19"/>
                <a:gd name="T5" fmla="*/ 0 h 43"/>
                <a:gd name="T6" fmla="*/ 12 w 19"/>
                <a:gd name="T7" fmla="*/ 0 h 43"/>
                <a:gd name="T8" fmla="*/ 11 w 19"/>
                <a:gd name="T9" fmla="*/ 4 h 43"/>
                <a:gd name="T10" fmla="*/ 8 w 19"/>
                <a:gd name="T11" fmla="*/ 7 h 43"/>
                <a:gd name="T12" fmla="*/ 4 w 19"/>
                <a:gd name="T13" fmla="*/ 8 h 43"/>
                <a:gd name="T14" fmla="*/ 0 w 19"/>
                <a:gd name="T15" fmla="*/ 9 h 43"/>
                <a:gd name="T16" fmla="*/ 0 w 19"/>
                <a:gd name="T17" fmla="*/ 15 h 43"/>
                <a:gd name="T18" fmla="*/ 11 w 19"/>
                <a:gd name="T19" fmla="*/ 15 h 43"/>
                <a:gd name="T20" fmla="*/ 11 w 19"/>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3">
                  <a:moveTo>
                    <a:pt x="11" y="43"/>
                  </a:moveTo>
                  <a:cubicBezTo>
                    <a:pt x="19" y="43"/>
                    <a:pt x="19" y="43"/>
                    <a:pt x="19" y="43"/>
                  </a:cubicBezTo>
                  <a:cubicBezTo>
                    <a:pt x="19" y="0"/>
                    <a:pt x="19" y="0"/>
                    <a:pt x="19" y="0"/>
                  </a:cubicBezTo>
                  <a:cubicBezTo>
                    <a:pt x="12" y="0"/>
                    <a:pt x="12" y="0"/>
                    <a:pt x="12" y="0"/>
                  </a:cubicBezTo>
                  <a:cubicBezTo>
                    <a:pt x="12" y="2"/>
                    <a:pt x="12" y="3"/>
                    <a:pt x="11" y="4"/>
                  </a:cubicBezTo>
                  <a:cubicBezTo>
                    <a:pt x="10" y="5"/>
                    <a:pt x="9" y="6"/>
                    <a:pt x="8" y="7"/>
                  </a:cubicBezTo>
                  <a:cubicBezTo>
                    <a:pt x="7" y="8"/>
                    <a:pt x="6" y="8"/>
                    <a:pt x="4" y="8"/>
                  </a:cubicBezTo>
                  <a:cubicBezTo>
                    <a:pt x="3" y="9"/>
                    <a:pt x="1" y="9"/>
                    <a:pt x="0" y="9"/>
                  </a:cubicBezTo>
                  <a:cubicBezTo>
                    <a:pt x="0" y="15"/>
                    <a:pt x="0" y="15"/>
                    <a:pt x="0" y="15"/>
                  </a:cubicBezTo>
                  <a:cubicBezTo>
                    <a:pt x="11" y="15"/>
                    <a:pt x="11" y="15"/>
                    <a:pt x="11" y="15"/>
                  </a:cubicBezTo>
                  <a:lnTo>
                    <a:pt x="1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cs typeface="+mn-ea"/>
              </a:endParaRPr>
            </a:p>
          </p:txBody>
        </p:sp>
        <p:sp>
          <p:nvSpPr>
            <p:cNvPr id="10" name="Freeform 105">
              <a:extLst>
                <a:ext uri="{FF2B5EF4-FFF2-40B4-BE49-F238E27FC236}">
                  <a16:creationId xmlns:a16="http://schemas.microsoft.com/office/drawing/2014/main" id="{31CA613E-C792-5974-8879-D569C121F16F}"/>
                </a:ext>
              </a:extLst>
            </p:cNvPr>
            <p:cNvSpPr>
              <a:spLocks/>
            </p:cNvSpPr>
            <p:nvPr/>
          </p:nvSpPr>
          <p:spPr bwMode="auto">
            <a:xfrm>
              <a:off x="10561085" y="1302374"/>
              <a:ext cx="67110" cy="92462"/>
            </a:xfrm>
            <a:custGeom>
              <a:avLst/>
              <a:gdLst>
                <a:gd name="T0" fmla="*/ 21 w 31"/>
                <a:gd name="T1" fmla="*/ 34 h 43"/>
                <a:gd name="T2" fmla="*/ 18 w 31"/>
                <a:gd name="T3" fmla="*/ 36 h 43"/>
                <a:gd name="T4" fmla="*/ 15 w 31"/>
                <a:gd name="T5" fmla="*/ 36 h 43"/>
                <a:gd name="T6" fmla="*/ 11 w 31"/>
                <a:gd name="T7" fmla="*/ 35 h 43"/>
                <a:gd name="T8" fmla="*/ 8 w 31"/>
                <a:gd name="T9" fmla="*/ 30 h 43"/>
                <a:gd name="T10" fmla="*/ 0 w 31"/>
                <a:gd name="T11" fmla="*/ 30 h 43"/>
                <a:gd name="T12" fmla="*/ 1 w 31"/>
                <a:gd name="T13" fmla="*/ 36 h 43"/>
                <a:gd name="T14" fmla="*/ 5 w 31"/>
                <a:gd name="T15" fmla="*/ 40 h 43"/>
                <a:gd name="T16" fmla="*/ 10 w 31"/>
                <a:gd name="T17" fmla="*/ 43 h 43"/>
                <a:gd name="T18" fmla="*/ 15 w 31"/>
                <a:gd name="T19" fmla="*/ 43 h 43"/>
                <a:gd name="T20" fmla="*/ 22 w 31"/>
                <a:gd name="T21" fmla="*/ 42 h 43"/>
                <a:gd name="T22" fmla="*/ 27 w 31"/>
                <a:gd name="T23" fmla="*/ 39 h 43"/>
                <a:gd name="T24" fmla="*/ 30 w 31"/>
                <a:gd name="T25" fmla="*/ 34 h 43"/>
                <a:gd name="T26" fmla="*/ 31 w 31"/>
                <a:gd name="T27" fmla="*/ 28 h 43"/>
                <a:gd name="T28" fmla="*/ 30 w 31"/>
                <a:gd name="T29" fmla="*/ 23 h 43"/>
                <a:gd name="T30" fmla="*/ 28 w 31"/>
                <a:gd name="T31" fmla="*/ 18 h 43"/>
                <a:gd name="T32" fmla="*/ 24 w 31"/>
                <a:gd name="T33" fmla="*/ 15 h 43"/>
                <a:gd name="T34" fmla="*/ 18 w 31"/>
                <a:gd name="T35" fmla="*/ 14 h 43"/>
                <a:gd name="T36" fmla="*/ 14 w 31"/>
                <a:gd name="T37" fmla="*/ 14 h 43"/>
                <a:gd name="T38" fmla="*/ 10 w 31"/>
                <a:gd name="T39" fmla="*/ 17 h 43"/>
                <a:gd name="T40" fmla="*/ 10 w 31"/>
                <a:gd name="T41" fmla="*/ 17 h 43"/>
                <a:gd name="T42" fmla="*/ 11 w 31"/>
                <a:gd name="T43" fmla="*/ 7 h 43"/>
                <a:gd name="T44" fmla="*/ 29 w 31"/>
                <a:gd name="T45" fmla="*/ 7 h 43"/>
                <a:gd name="T46" fmla="*/ 29 w 31"/>
                <a:gd name="T47" fmla="*/ 0 h 43"/>
                <a:gd name="T48" fmla="*/ 5 w 31"/>
                <a:gd name="T49" fmla="*/ 0 h 43"/>
                <a:gd name="T50" fmla="*/ 1 w 31"/>
                <a:gd name="T51" fmla="*/ 24 h 43"/>
                <a:gd name="T52" fmla="*/ 9 w 31"/>
                <a:gd name="T53" fmla="*/ 24 h 43"/>
                <a:gd name="T54" fmla="*/ 12 w 31"/>
                <a:gd name="T55" fmla="*/ 21 h 43"/>
                <a:gd name="T56" fmla="*/ 15 w 31"/>
                <a:gd name="T57" fmla="*/ 20 h 43"/>
                <a:gd name="T58" fmla="*/ 18 w 31"/>
                <a:gd name="T59" fmla="*/ 21 h 43"/>
                <a:gd name="T60" fmla="*/ 21 w 31"/>
                <a:gd name="T61" fmla="*/ 23 h 43"/>
                <a:gd name="T62" fmla="*/ 22 w 31"/>
                <a:gd name="T63" fmla="*/ 25 h 43"/>
                <a:gd name="T64" fmla="*/ 23 w 31"/>
                <a:gd name="T65" fmla="*/ 28 h 43"/>
                <a:gd name="T66" fmla="*/ 22 w 31"/>
                <a:gd name="T67" fmla="*/ 31 h 43"/>
                <a:gd name="T68" fmla="*/ 21 w 31"/>
                <a:gd name="T69"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 h="43">
                  <a:moveTo>
                    <a:pt x="21" y="34"/>
                  </a:moveTo>
                  <a:cubicBezTo>
                    <a:pt x="20" y="35"/>
                    <a:pt x="19" y="35"/>
                    <a:pt x="18" y="36"/>
                  </a:cubicBezTo>
                  <a:cubicBezTo>
                    <a:pt x="17" y="36"/>
                    <a:pt x="16" y="36"/>
                    <a:pt x="15" y="36"/>
                  </a:cubicBezTo>
                  <a:cubicBezTo>
                    <a:pt x="13" y="36"/>
                    <a:pt x="12" y="36"/>
                    <a:pt x="11" y="35"/>
                  </a:cubicBezTo>
                  <a:cubicBezTo>
                    <a:pt x="9" y="34"/>
                    <a:pt x="9" y="32"/>
                    <a:pt x="8" y="30"/>
                  </a:cubicBezTo>
                  <a:cubicBezTo>
                    <a:pt x="0" y="30"/>
                    <a:pt x="0" y="30"/>
                    <a:pt x="0" y="30"/>
                  </a:cubicBezTo>
                  <a:cubicBezTo>
                    <a:pt x="0" y="32"/>
                    <a:pt x="0" y="34"/>
                    <a:pt x="1" y="36"/>
                  </a:cubicBezTo>
                  <a:cubicBezTo>
                    <a:pt x="2" y="38"/>
                    <a:pt x="3" y="39"/>
                    <a:pt x="5" y="40"/>
                  </a:cubicBezTo>
                  <a:cubicBezTo>
                    <a:pt x="6" y="41"/>
                    <a:pt x="8" y="42"/>
                    <a:pt x="10" y="43"/>
                  </a:cubicBezTo>
                  <a:cubicBezTo>
                    <a:pt x="11" y="43"/>
                    <a:pt x="13" y="43"/>
                    <a:pt x="15" y="43"/>
                  </a:cubicBezTo>
                  <a:cubicBezTo>
                    <a:pt x="18" y="43"/>
                    <a:pt x="20" y="43"/>
                    <a:pt x="22" y="42"/>
                  </a:cubicBezTo>
                  <a:cubicBezTo>
                    <a:pt x="23" y="42"/>
                    <a:pt x="25" y="41"/>
                    <a:pt x="27" y="39"/>
                  </a:cubicBezTo>
                  <a:cubicBezTo>
                    <a:pt x="28" y="38"/>
                    <a:pt x="29" y="36"/>
                    <a:pt x="30" y="34"/>
                  </a:cubicBezTo>
                  <a:cubicBezTo>
                    <a:pt x="31" y="32"/>
                    <a:pt x="31" y="30"/>
                    <a:pt x="31" y="28"/>
                  </a:cubicBezTo>
                  <a:cubicBezTo>
                    <a:pt x="31" y="26"/>
                    <a:pt x="31" y="24"/>
                    <a:pt x="30" y="23"/>
                  </a:cubicBezTo>
                  <a:cubicBezTo>
                    <a:pt x="30" y="21"/>
                    <a:pt x="29" y="19"/>
                    <a:pt x="28" y="18"/>
                  </a:cubicBezTo>
                  <a:cubicBezTo>
                    <a:pt x="27" y="17"/>
                    <a:pt x="25" y="16"/>
                    <a:pt x="24" y="15"/>
                  </a:cubicBezTo>
                  <a:cubicBezTo>
                    <a:pt x="22" y="14"/>
                    <a:pt x="20" y="14"/>
                    <a:pt x="18" y="14"/>
                  </a:cubicBezTo>
                  <a:cubicBezTo>
                    <a:pt x="16" y="14"/>
                    <a:pt x="15" y="14"/>
                    <a:pt x="14" y="14"/>
                  </a:cubicBezTo>
                  <a:cubicBezTo>
                    <a:pt x="12" y="15"/>
                    <a:pt x="11" y="16"/>
                    <a:pt x="10" y="17"/>
                  </a:cubicBezTo>
                  <a:cubicBezTo>
                    <a:pt x="10" y="17"/>
                    <a:pt x="10" y="17"/>
                    <a:pt x="10" y="17"/>
                  </a:cubicBezTo>
                  <a:cubicBezTo>
                    <a:pt x="11" y="7"/>
                    <a:pt x="11" y="7"/>
                    <a:pt x="11" y="7"/>
                  </a:cubicBezTo>
                  <a:cubicBezTo>
                    <a:pt x="29" y="7"/>
                    <a:pt x="29" y="7"/>
                    <a:pt x="29" y="7"/>
                  </a:cubicBezTo>
                  <a:cubicBezTo>
                    <a:pt x="29" y="0"/>
                    <a:pt x="29" y="0"/>
                    <a:pt x="29" y="0"/>
                  </a:cubicBezTo>
                  <a:cubicBezTo>
                    <a:pt x="5" y="0"/>
                    <a:pt x="5" y="0"/>
                    <a:pt x="5" y="0"/>
                  </a:cubicBezTo>
                  <a:cubicBezTo>
                    <a:pt x="1" y="24"/>
                    <a:pt x="1" y="24"/>
                    <a:pt x="1" y="24"/>
                  </a:cubicBezTo>
                  <a:cubicBezTo>
                    <a:pt x="9" y="24"/>
                    <a:pt x="9" y="24"/>
                    <a:pt x="9" y="24"/>
                  </a:cubicBezTo>
                  <a:cubicBezTo>
                    <a:pt x="10" y="22"/>
                    <a:pt x="11" y="22"/>
                    <a:pt x="12" y="21"/>
                  </a:cubicBezTo>
                  <a:cubicBezTo>
                    <a:pt x="13" y="21"/>
                    <a:pt x="14" y="20"/>
                    <a:pt x="15" y="20"/>
                  </a:cubicBezTo>
                  <a:cubicBezTo>
                    <a:pt x="16" y="20"/>
                    <a:pt x="18" y="20"/>
                    <a:pt x="18" y="21"/>
                  </a:cubicBezTo>
                  <a:cubicBezTo>
                    <a:pt x="19" y="21"/>
                    <a:pt x="20" y="22"/>
                    <a:pt x="21" y="23"/>
                  </a:cubicBezTo>
                  <a:cubicBezTo>
                    <a:pt x="21" y="23"/>
                    <a:pt x="22" y="24"/>
                    <a:pt x="22" y="25"/>
                  </a:cubicBezTo>
                  <a:cubicBezTo>
                    <a:pt x="23" y="26"/>
                    <a:pt x="23" y="27"/>
                    <a:pt x="23" y="28"/>
                  </a:cubicBezTo>
                  <a:cubicBezTo>
                    <a:pt x="23" y="29"/>
                    <a:pt x="22" y="30"/>
                    <a:pt x="22" y="31"/>
                  </a:cubicBezTo>
                  <a:cubicBezTo>
                    <a:pt x="22" y="32"/>
                    <a:pt x="21" y="33"/>
                    <a:pt x="2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ea"/>
                <a:cs typeface="+mn-ea"/>
              </a:endParaRPr>
            </a:p>
          </p:txBody>
        </p:sp>
        <p:sp>
          <p:nvSpPr>
            <p:cNvPr id="11" name="Freeform 106">
              <a:extLst>
                <a:ext uri="{FF2B5EF4-FFF2-40B4-BE49-F238E27FC236}">
                  <a16:creationId xmlns:a16="http://schemas.microsoft.com/office/drawing/2014/main" id="{8AA33197-1491-0AE9-D68E-6DBCAF15A3CA}"/>
                </a:ext>
              </a:extLst>
            </p:cNvPr>
            <p:cNvSpPr>
              <a:spLocks/>
            </p:cNvSpPr>
            <p:nvPr/>
          </p:nvSpPr>
          <p:spPr bwMode="auto">
            <a:xfrm>
              <a:off x="10474588" y="1154733"/>
              <a:ext cx="34301" cy="59653"/>
            </a:xfrm>
            <a:custGeom>
              <a:avLst/>
              <a:gdLst>
                <a:gd name="T0" fmla="*/ 3 w 16"/>
                <a:gd name="T1" fmla="*/ 28 h 28"/>
                <a:gd name="T2" fmla="*/ 13 w 16"/>
                <a:gd name="T3" fmla="*/ 28 h 28"/>
                <a:gd name="T4" fmla="*/ 16 w 16"/>
                <a:gd name="T5" fmla="*/ 25 h 28"/>
                <a:gd name="T6" fmla="*/ 16 w 16"/>
                <a:gd name="T7" fmla="*/ 3 h 28"/>
                <a:gd name="T8" fmla="*/ 13 w 16"/>
                <a:gd name="T9" fmla="*/ 0 h 28"/>
                <a:gd name="T10" fmla="*/ 3 w 16"/>
                <a:gd name="T11" fmla="*/ 0 h 28"/>
                <a:gd name="T12" fmla="*/ 0 w 16"/>
                <a:gd name="T13" fmla="*/ 3 h 28"/>
                <a:gd name="T14" fmla="*/ 0 w 16"/>
                <a:gd name="T15" fmla="*/ 25 h 28"/>
                <a:gd name="T16" fmla="*/ 3 w 1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
                  <a:moveTo>
                    <a:pt x="3" y="28"/>
                  </a:moveTo>
                  <a:cubicBezTo>
                    <a:pt x="13" y="28"/>
                    <a:pt x="13" y="28"/>
                    <a:pt x="13" y="28"/>
                  </a:cubicBezTo>
                  <a:cubicBezTo>
                    <a:pt x="14" y="28"/>
                    <a:pt x="16" y="27"/>
                    <a:pt x="16" y="25"/>
                  </a:cubicBezTo>
                  <a:cubicBezTo>
                    <a:pt x="16" y="3"/>
                    <a:pt x="16" y="3"/>
                    <a:pt x="16" y="3"/>
                  </a:cubicBezTo>
                  <a:cubicBezTo>
                    <a:pt x="16" y="2"/>
                    <a:pt x="14" y="0"/>
                    <a:pt x="13" y="0"/>
                  </a:cubicBezTo>
                  <a:cubicBezTo>
                    <a:pt x="3" y="0"/>
                    <a:pt x="3" y="0"/>
                    <a:pt x="3" y="0"/>
                  </a:cubicBezTo>
                  <a:cubicBezTo>
                    <a:pt x="1" y="0"/>
                    <a:pt x="0" y="2"/>
                    <a:pt x="0" y="3"/>
                  </a:cubicBezTo>
                  <a:cubicBezTo>
                    <a:pt x="0" y="25"/>
                    <a:pt x="0" y="25"/>
                    <a:pt x="0" y="25"/>
                  </a:cubicBezTo>
                  <a:cubicBezTo>
                    <a:pt x="0" y="27"/>
                    <a:pt x="1" y="28"/>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cs typeface="+mn-ea"/>
              </a:endParaRPr>
            </a:p>
          </p:txBody>
        </p:sp>
        <p:sp>
          <p:nvSpPr>
            <p:cNvPr id="12" name="Freeform 107">
              <a:extLst>
                <a:ext uri="{FF2B5EF4-FFF2-40B4-BE49-F238E27FC236}">
                  <a16:creationId xmlns:a16="http://schemas.microsoft.com/office/drawing/2014/main" id="{4D9FDE87-4923-3FC3-5BEF-FCF9D9927C4A}"/>
                </a:ext>
              </a:extLst>
            </p:cNvPr>
            <p:cNvSpPr>
              <a:spLocks/>
            </p:cNvSpPr>
            <p:nvPr/>
          </p:nvSpPr>
          <p:spPr bwMode="auto">
            <a:xfrm>
              <a:off x="10628195" y="1154733"/>
              <a:ext cx="34301" cy="59653"/>
            </a:xfrm>
            <a:custGeom>
              <a:avLst/>
              <a:gdLst>
                <a:gd name="T0" fmla="*/ 3 w 16"/>
                <a:gd name="T1" fmla="*/ 28 h 28"/>
                <a:gd name="T2" fmla="*/ 13 w 16"/>
                <a:gd name="T3" fmla="*/ 28 h 28"/>
                <a:gd name="T4" fmla="*/ 16 w 16"/>
                <a:gd name="T5" fmla="*/ 25 h 28"/>
                <a:gd name="T6" fmla="*/ 16 w 16"/>
                <a:gd name="T7" fmla="*/ 3 h 28"/>
                <a:gd name="T8" fmla="*/ 13 w 16"/>
                <a:gd name="T9" fmla="*/ 0 h 28"/>
                <a:gd name="T10" fmla="*/ 3 w 16"/>
                <a:gd name="T11" fmla="*/ 0 h 28"/>
                <a:gd name="T12" fmla="*/ 0 w 16"/>
                <a:gd name="T13" fmla="*/ 3 h 28"/>
                <a:gd name="T14" fmla="*/ 0 w 16"/>
                <a:gd name="T15" fmla="*/ 25 h 28"/>
                <a:gd name="T16" fmla="*/ 3 w 1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
                  <a:moveTo>
                    <a:pt x="3" y="28"/>
                  </a:moveTo>
                  <a:cubicBezTo>
                    <a:pt x="13" y="28"/>
                    <a:pt x="13" y="28"/>
                    <a:pt x="13" y="28"/>
                  </a:cubicBezTo>
                  <a:cubicBezTo>
                    <a:pt x="14" y="28"/>
                    <a:pt x="16" y="27"/>
                    <a:pt x="16" y="25"/>
                  </a:cubicBezTo>
                  <a:cubicBezTo>
                    <a:pt x="16" y="3"/>
                    <a:pt x="16" y="3"/>
                    <a:pt x="16" y="3"/>
                  </a:cubicBezTo>
                  <a:cubicBezTo>
                    <a:pt x="16" y="2"/>
                    <a:pt x="14" y="0"/>
                    <a:pt x="13" y="0"/>
                  </a:cubicBezTo>
                  <a:cubicBezTo>
                    <a:pt x="3" y="0"/>
                    <a:pt x="3" y="0"/>
                    <a:pt x="3" y="0"/>
                  </a:cubicBezTo>
                  <a:cubicBezTo>
                    <a:pt x="1" y="0"/>
                    <a:pt x="0" y="2"/>
                    <a:pt x="0" y="3"/>
                  </a:cubicBezTo>
                  <a:cubicBezTo>
                    <a:pt x="0" y="25"/>
                    <a:pt x="0" y="25"/>
                    <a:pt x="0" y="25"/>
                  </a:cubicBezTo>
                  <a:cubicBezTo>
                    <a:pt x="0" y="27"/>
                    <a:pt x="1" y="28"/>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cs typeface="+mn-ea"/>
              </a:endParaRPr>
            </a:p>
          </p:txBody>
        </p:sp>
        <p:sp>
          <p:nvSpPr>
            <p:cNvPr id="13" name="Freeform 108">
              <a:extLst>
                <a:ext uri="{FF2B5EF4-FFF2-40B4-BE49-F238E27FC236}">
                  <a16:creationId xmlns:a16="http://schemas.microsoft.com/office/drawing/2014/main" id="{E992A89A-7C77-08E8-079F-5C74043984B3}"/>
                </a:ext>
              </a:extLst>
            </p:cNvPr>
            <p:cNvSpPr>
              <a:spLocks noEditPoints="1"/>
            </p:cNvSpPr>
            <p:nvPr/>
          </p:nvSpPr>
          <p:spPr bwMode="auto">
            <a:xfrm>
              <a:off x="10420901" y="1178594"/>
              <a:ext cx="295282" cy="263965"/>
            </a:xfrm>
            <a:custGeom>
              <a:avLst/>
              <a:gdLst>
                <a:gd name="T0" fmla="*/ 121 w 137"/>
                <a:gd name="T1" fmla="*/ 0 h 122"/>
                <a:gd name="T2" fmla="*/ 117 w 137"/>
                <a:gd name="T3" fmla="*/ 0 h 122"/>
                <a:gd name="T4" fmla="*/ 117 w 137"/>
                <a:gd name="T5" fmla="*/ 14 h 122"/>
                <a:gd name="T6" fmla="*/ 109 w 137"/>
                <a:gd name="T7" fmla="*/ 23 h 122"/>
                <a:gd name="T8" fmla="*/ 99 w 137"/>
                <a:gd name="T9" fmla="*/ 23 h 122"/>
                <a:gd name="T10" fmla="*/ 90 w 137"/>
                <a:gd name="T11" fmla="*/ 14 h 122"/>
                <a:gd name="T12" fmla="*/ 90 w 137"/>
                <a:gd name="T13" fmla="*/ 0 h 122"/>
                <a:gd name="T14" fmla="*/ 46 w 137"/>
                <a:gd name="T15" fmla="*/ 0 h 122"/>
                <a:gd name="T16" fmla="*/ 46 w 137"/>
                <a:gd name="T17" fmla="*/ 14 h 122"/>
                <a:gd name="T18" fmla="*/ 38 w 137"/>
                <a:gd name="T19" fmla="*/ 23 h 122"/>
                <a:gd name="T20" fmla="*/ 28 w 137"/>
                <a:gd name="T21" fmla="*/ 23 h 122"/>
                <a:gd name="T22" fmla="*/ 20 w 137"/>
                <a:gd name="T23" fmla="*/ 14 h 122"/>
                <a:gd name="T24" fmla="*/ 20 w 137"/>
                <a:gd name="T25" fmla="*/ 0 h 122"/>
                <a:gd name="T26" fmla="*/ 16 w 137"/>
                <a:gd name="T27" fmla="*/ 0 h 122"/>
                <a:gd name="T28" fmla="*/ 0 w 137"/>
                <a:gd name="T29" fmla="*/ 16 h 122"/>
                <a:gd name="T30" fmla="*/ 0 w 137"/>
                <a:gd name="T31" fmla="*/ 46 h 122"/>
                <a:gd name="T32" fmla="*/ 0 w 137"/>
                <a:gd name="T33" fmla="*/ 106 h 122"/>
                <a:gd name="T34" fmla="*/ 16 w 137"/>
                <a:gd name="T35" fmla="*/ 122 h 122"/>
                <a:gd name="T36" fmla="*/ 121 w 137"/>
                <a:gd name="T37" fmla="*/ 122 h 122"/>
                <a:gd name="T38" fmla="*/ 137 w 137"/>
                <a:gd name="T39" fmla="*/ 106 h 122"/>
                <a:gd name="T40" fmla="*/ 137 w 137"/>
                <a:gd name="T41" fmla="*/ 46 h 122"/>
                <a:gd name="T42" fmla="*/ 137 w 137"/>
                <a:gd name="T43" fmla="*/ 16 h 122"/>
                <a:gd name="T44" fmla="*/ 121 w 137"/>
                <a:gd name="T45" fmla="*/ 0 h 122"/>
                <a:gd name="T46" fmla="*/ 127 w 137"/>
                <a:gd name="T47" fmla="*/ 106 h 122"/>
                <a:gd name="T48" fmla="*/ 121 w 137"/>
                <a:gd name="T49" fmla="*/ 112 h 122"/>
                <a:gd name="T50" fmla="*/ 16 w 137"/>
                <a:gd name="T51" fmla="*/ 112 h 122"/>
                <a:gd name="T52" fmla="*/ 10 w 137"/>
                <a:gd name="T53" fmla="*/ 106 h 122"/>
                <a:gd name="T54" fmla="*/ 10 w 137"/>
                <a:gd name="T55" fmla="*/ 46 h 122"/>
                <a:gd name="T56" fmla="*/ 127 w 137"/>
                <a:gd name="T57" fmla="*/ 46 h 122"/>
                <a:gd name="T58" fmla="*/ 127 w 137"/>
                <a:gd name="T5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22">
                  <a:moveTo>
                    <a:pt x="121" y="0"/>
                  </a:moveTo>
                  <a:cubicBezTo>
                    <a:pt x="117" y="0"/>
                    <a:pt x="117" y="0"/>
                    <a:pt x="117" y="0"/>
                  </a:cubicBezTo>
                  <a:cubicBezTo>
                    <a:pt x="117" y="14"/>
                    <a:pt x="117" y="14"/>
                    <a:pt x="117" y="14"/>
                  </a:cubicBezTo>
                  <a:cubicBezTo>
                    <a:pt x="117" y="19"/>
                    <a:pt x="113" y="23"/>
                    <a:pt x="109" y="23"/>
                  </a:cubicBezTo>
                  <a:cubicBezTo>
                    <a:pt x="99" y="23"/>
                    <a:pt x="99" y="23"/>
                    <a:pt x="99" y="23"/>
                  </a:cubicBezTo>
                  <a:cubicBezTo>
                    <a:pt x="94" y="23"/>
                    <a:pt x="90" y="19"/>
                    <a:pt x="90" y="14"/>
                  </a:cubicBezTo>
                  <a:cubicBezTo>
                    <a:pt x="90" y="0"/>
                    <a:pt x="90" y="0"/>
                    <a:pt x="90" y="0"/>
                  </a:cubicBezTo>
                  <a:cubicBezTo>
                    <a:pt x="46" y="0"/>
                    <a:pt x="46" y="0"/>
                    <a:pt x="46" y="0"/>
                  </a:cubicBezTo>
                  <a:cubicBezTo>
                    <a:pt x="46" y="14"/>
                    <a:pt x="46" y="14"/>
                    <a:pt x="46" y="14"/>
                  </a:cubicBezTo>
                  <a:cubicBezTo>
                    <a:pt x="46" y="19"/>
                    <a:pt x="42" y="23"/>
                    <a:pt x="38" y="23"/>
                  </a:cubicBezTo>
                  <a:cubicBezTo>
                    <a:pt x="28" y="23"/>
                    <a:pt x="28" y="23"/>
                    <a:pt x="28" y="23"/>
                  </a:cubicBezTo>
                  <a:cubicBezTo>
                    <a:pt x="23" y="23"/>
                    <a:pt x="20" y="19"/>
                    <a:pt x="20" y="14"/>
                  </a:cubicBezTo>
                  <a:cubicBezTo>
                    <a:pt x="20" y="0"/>
                    <a:pt x="20" y="0"/>
                    <a:pt x="20" y="0"/>
                  </a:cubicBezTo>
                  <a:cubicBezTo>
                    <a:pt x="16" y="0"/>
                    <a:pt x="16" y="0"/>
                    <a:pt x="16" y="0"/>
                  </a:cubicBezTo>
                  <a:cubicBezTo>
                    <a:pt x="7" y="0"/>
                    <a:pt x="0" y="7"/>
                    <a:pt x="0" y="16"/>
                  </a:cubicBezTo>
                  <a:cubicBezTo>
                    <a:pt x="0" y="46"/>
                    <a:pt x="0" y="46"/>
                    <a:pt x="0" y="46"/>
                  </a:cubicBezTo>
                  <a:cubicBezTo>
                    <a:pt x="0" y="106"/>
                    <a:pt x="0" y="106"/>
                    <a:pt x="0" y="106"/>
                  </a:cubicBezTo>
                  <a:cubicBezTo>
                    <a:pt x="0" y="115"/>
                    <a:pt x="7" y="122"/>
                    <a:pt x="16" y="122"/>
                  </a:cubicBezTo>
                  <a:cubicBezTo>
                    <a:pt x="121" y="122"/>
                    <a:pt x="121" y="122"/>
                    <a:pt x="121" y="122"/>
                  </a:cubicBezTo>
                  <a:cubicBezTo>
                    <a:pt x="129" y="122"/>
                    <a:pt x="137" y="115"/>
                    <a:pt x="137" y="106"/>
                  </a:cubicBezTo>
                  <a:cubicBezTo>
                    <a:pt x="137" y="46"/>
                    <a:pt x="137" y="46"/>
                    <a:pt x="137" y="46"/>
                  </a:cubicBezTo>
                  <a:cubicBezTo>
                    <a:pt x="137" y="16"/>
                    <a:pt x="137" y="16"/>
                    <a:pt x="137" y="16"/>
                  </a:cubicBezTo>
                  <a:cubicBezTo>
                    <a:pt x="137" y="7"/>
                    <a:pt x="129" y="0"/>
                    <a:pt x="121" y="0"/>
                  </a:cubicBezTo>
                  <a:close/>
                  <a:moveTo>
                    <a:pt x="127" y="106"/>
                  </a:moveTo>
                  <a:cubicBezTo>
                    <a:pt x="127" y="109"/>
                    <a:pt x="124" y="112"/>
                    <a:pt x="121" y="112"/>
                  </a:cubicBezTo>
                  <a:cubicBezTo>
                    <a:pt x="16" y="112"/>
                    <a:pt x="16" y="112"/>
                    <a:pt x="16" y="112"/>
                  </a:cubicBezTo>
                  <a:cubicBezTo>
                    <a:pt x="13" y="112"/>
                    <a:pt x="10" y="109"/>
                    <a:pt x="10" y="106"/>
                  </a:cubicBezTo>
                  <a:cubicBezTo>
                    <a:pt x="10" y="46"/>
                    <a:pt x="10" y="46"/>
                    <a:pt x="10" y="46"/>
                  </a:cubicBezTo>
                  <a:cubicBezTo>
                    <a:pt x="127" y="46"/>
                    <a:pt x="127" y="46"/>
                    <a:pt x="127" y="46"/>
                  </a:cubicBezTo>
                  <a:lnTo>
                    <a:pt x="127"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cs typeface="+mn-ea"/>
              </a:endParaRPr>
            </a:p>
          </p:txBody>
        </p:sp>
      </p:grpSp>
      <p:grpSp>
        <p:nvGrpSpPr>
          <p:cNvPr id="18" name="组合 17" descr="D:\51PPT模板网\51pptmoban.com\图片.jpg">
            <a:extLst>
              <a:ext uri="{FF2B5EF4-FFF2-40B4-BE49-F238E27FC236}">
                <a16:creationId xmlns:a16="http://schemas.microsoft.com/office/drawing/2014/main" id="{78298358-F6FF-BC4D-70F3-DC7BCFD32805}"/>
              </a:ext>
            </a:extLst>
          </p:cNvPr>
          <p:cNvGrpSpPr/>
          <p:nvPr/>
        </p:nvGrpSpPr>
        <p:grpSpPr>
          <a:xfrm>
            <a:off x="2035632" y="1668916"/>
            <a:ext cx="411083" cy="406787"/>
            <a:chOff x="9008619" y="1159207"/>
            <a:chExt cx="281860" cy="278878"/>
          </a:xfrm>
          <a:solidFill>
            <a:schemeClr val="bg1"/>
          </a:solidFill>
        </p:grpSpPr>
        <p:sp>
          <p:nvSpPr>
            <p:cNvPr id="19" name="Freeform 157">
              <a:extLst>
                <a:ext uri="{FF2B5EF4-FFF2-40B4-BE49-F238E27FC236}">
                  <a16:creationId xmlns:a16="http://schemas.microsoft.com/office/drawing/2014/main" id="{B3011551-D734-8CC4-EB44-8E8A4293C2C1}"/>
                </a:ext>
              </a:extLst>
            </p:cNvPr>
            <p:cNvSpPr>
              <a:spLocks/>
            </p:cNvSpPr>
            <p:nvPr/>
          </p:nvSpPr>
          <p:spPr bwMode="auto">
            <a:xfrm>
              <a:off x="9199508" y="1159207"/>
              <a:ext cx="90971" cy="90971"/>
            </a:xfrm>
            <a:custGeom>
              <a:avLst/>
              <a:gdLst>
                <a:gd name="T0" fmla="*/ 31 w 42"/>
                <a:gd name="T1" fmla="*/ 39 h 42"/>
                <a:gd name="T2" fmla="*/ 22 w 42"/>
                <a:gd name="T3" fmla="*/ 39 h 42"/>
                <a:gd name="T4" fmla="*/ 3 w 42"/>
                <a:gd name="T5" fmla="*/ 20 h 42"/>
                <a:gd name="T6" fmla="*/ 3 w 42"/>
                <a:gd name="T7" fmla="*/ 10 h 42"/>
                <a:gd name="T8" fmla="*/ 10 w 42"/>
                <a:gd name="T9" fmla="*/ 3 h 42"/>
                <a:gd name="T10" fmla="*/ 20 w 42"/>
                <a:gd name="T11" fmla="*/ 3 h 42"/>
                <a:gd name="T12" fmla="*/ 39 w 42"/>
                <a:gd name="T13" fmla="*/ 22 h 42"/>
                <a:gd name="T14" fmla="*/ 39 w 42"/>
                <a:gd name="T15" fmla="*/ 31 h 42"/>
                <a:gd name="T16" fmla="*/ 31 w 42"/>
                <a:gd name="T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2">
                  <a:moveTo>
                    <a:pt x="31" y="39"/>
                  </a:moveTo>
                  <a:cubicBezTo>
                    <a:pt x="29" y="42"/>
                    <a:pt x="25" y="42"/>
                    <a:pt x="22" y="39"/>
                  </a:cubicBezTo>
                  <a:cubicBezTo>
                    <a:pt x="3" y="20"/>
                    <a:pt x="3" y="20"/>
                    <a:pt x="3" y="20"/>
                  </a:cubicBezTo>
                  <a:cubicBezTo>
                    <a:pt x="0" y="17"/>
                    <a:pt x="0" y="13"/>
                    <a:pt x="3" y="10"/>
                  </a:cubicBezTo>
                  <a:cubicBezTo>
                    <a:pt x="10" y="3"/>
                    <a:pt x="10" y="3"/>
                    <a:pt x="10" y="3"/>
                  </a:cubicBezTo>
                  <a:cubicBezTo>
                    <a:pt x="13" y="0"/>
                    <a:pt x="17" y="0"/>
                    <a:pt x="20" y="3"/>
                  </a:cubicBezTo>
                  <a:cubicBezTo>
                    <a:pt x="39" y="22"/>
                    <a:pt x="39" y="22"/>
                    <a:pt x="39" y="22"/>
                  </a:cubicBezTo>
                  <a:cubicBezTo>
                    <a:pt x="42" y="25"/>
                    <a:pt x="42" y="29"/>
                    <a:pt x="39" y="31"/>
                  </a:cubicBezTo>
                  <a:lnTo>
                    <a:pt x="3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cs typeface="+mn-ea"/>
              </a:endParaRPr>
            </a:p>
          </p:txBody>
        </p:sp>
        <p:sp>
          <p:nvSpPr>
            <p:cNvPr id="20" name="Freeform 158">
              <a:extLst>
                <a:ext uri="{FF2B5EF4-FFF2-40B4-BE49-F238E27FC236}">
                  <a16:creationId xmlns:a16="http://schemas.microsoft.com/office/drawing/2014/main" id="{E5AB98AD-AF48-48BA-E28B-8A043F0EE668}"/>
                </a:ext>
              </a:extLst>
            </p:cNvPr>
            <p:cNvSpPr>
              <a:spLocks/>
            </p:cNvSpPr>
            <p:nvPr/>
          </p:nvSpPr>
          <p:spPr bwMode="auto">
            <a:xfrm>
              <a:off x="9041428" y="1203946"/>
              <a:ext cx="202820" cy="204312"/>
            </a:xfrm>
            <a:custGeom>
              <a:avLst/>
              <a:gdLst>
                <a:gd name="T0" fmla="*/ 29 w 94"/>
                <a:gd name="T1" fmla="*/ 94 h 94"/>
                <a:gd name="T2" fmla="*/ 91 w 94"/>
                <a:gd name="T3" fmla="*/ 31 h 94"/>
                <a:gd name="T4" fmla="*/ 91 w 94"/>
                <a:gd name="T5" fmla="*/ 22 h 94"/>
                <a:gd name="T6" fmla="*/ 72 w 94"/>
                <a:gd name="T7" fmla="*/ 3 h 94"/>
                <a:gd name="T8" fmla="*/ 63 w 94"/>
                <a:gd name="T9" fmla="*/ 3 h 94"/>
                <a:gd name="T10" fmla="*/ 0 w 94"/>
                <a:gd name="T11" fmla="*/ 65 h 94"/>
                <a:gd name="T12" fmla="*/ 29 w 94"/>
                <a:gd name="T13" fmla="*/ 94 h 94"/>
              </a:gdLst>
              <a:ahLst/>
              <a:cxnLst>
                <a:cxn ang="0">
                  <a:pos x="T0" y="T1"/>
                </a:cxn>
                <a:cxn ang="0">
                  <a:pos x="T2" y="T3"/>
                </a:cxn>
                <a:cxn ang="0">
                  <a:pos x="T4" y="T5"/>
                </a:cxn>
                <a:cxn ang="0">
                  <a:pos x="T6" y="T7"/>
                </a:cxn>
                <a:cxn ang="0">
                  <a:pos x="T8" y="T9"/>
                </a:cxn>
                <a:cxn ang="0">
                  <a:pos x="T10" y="T11"/>
                </a:cxn>
                <a:cxn ang="0">
                  <a:pos x="T12" y="T13"/>
                </a:cxn>
              </a:cxnLst>
              <a:rect l="0" t="0" r="r" b="b"/>
              <a:pathLst>
                <a:path w="94" h="94">
                  <a:moveTo>
                    <a:pt x="29" y="94"/>
                  </a:moveTo>
                  <a:cubicBezTo>
                    <a:pt x="91" y="31"/>
                    <a:pt x="91" y="31"/>
                    <a:pt x="91" y="31"/>
                  </a:cubicBezTo>
                  <a:cubicBezTo>
                    <a:pt x="94" y="29"/>
                    <a:pt x="94" y="24"/>
                    <a:pt x="91" y="22"/>
                  </a:cubicBezTo>
                  <a:cubicBezTo>
                    <a:pt x="72" y="3"/>
                    <a:pt x="72" y="3"/>
                    <a:pt x="72" y="3"/>
                  </a:cubicBezTo>
                  <a:cubicBezTo>
                    <a:pt x="69" y="0"/>
                    <a:pt x="65" y="0"/>
                    <a:pt x="63" y="3"/>
                  </a:cubicBezTo>
                  <a:cubicBezTo>
                    <a:pt x="0" y="65"/>
                    <a:pt x="0" y="65"/>
                    <a:pt x="0" y="65"/>
                  </a:cubicBezTo>
                  <a:lnTo>
                    <a:pt x="29"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cs typeface="+mn-ea"/>
              </a:endParaRPr>
            </a:p>
          </p:txBody>
        </p:sp>
        <p:sp>
          <p:nvSpPr>
            <p:cNvPr id="21" name="Freeform 159">
              <a:extLst>
                <a:ext uri="{FF2B5EF4-FFF2-40B4-BE49-F238E27FC236}">
                  <a16:creationId xmlns:a16="http://schemas.microsoft.com/office/drawing/2014/main" id="{991D1AF7-2C6A-93B7-0E7E-A5F87EAE3444}"/>
                </a:ext>
              </a:extLst>
            </p:cNvPr>
            <p:cNvSpPr>
              <a:spLocks/>
            </p:cNvSpPr>
            <p:nvPr/>
          </p:nvSpPr>
          <p:spPr bwMode="auto">
            <a:xfrm>
              <a:off x="9008619" y="1393345"/>
              <a:ext cx="46231" cy="44740"/>
            </a:xfrm>
            <a:custGeom>
              <a:avLst/>
              <a:gdLst>
                <a:gd name="T0" fmla="*/ 9 w 31"/>
                <a:gd name="T1" fmla="*/ 0 h 30"/>
                <a:gd name="T2" fmla="*/ 9 w 31"/>
                <a:gd name="T3" fmla="*/ 2 h 30"/>
                <a:gd name="T4" fmla="*/ 0 w 31"/>
                <a:gd name="T5" fmla="*/ 30 h 30"/>
                <a:gd name="T6" fmla="*/ 28 w 31"/>
                <a:gd name="T7" fmla="*/ 21 h 30"/>
                <a:gd name="T8" fmla="*/ 31 w 31"/>
                <a:gd name="T9" fmla="*/ 21 h 30"/>
                <a:gd name="T10" fmla="*/ 9 w 31"/>
                <a:gd name="T11" fmla="*/ 0 h 30"/>
              </a:gdLst>
              <a:ahLst/>
              <a:cxnLst>
                <a:cxn ang="0">
                  <a:pos x="T0" y="T1"/>
                </a:cxn>
                <a:cxn ang="0">
                  <a:pos x="T2" y="T3"/>
                </a:cxn>
                <a:cxn ang="0">
                  <a:pos x="T4" y="T5"/>
                </a:cxn>
                <a:cxn ang="0">
                  <a:pos x="T6" y="T7"/>
                </a:cxn>
                <a:cxn ang="0">
                  <a:pos x="T8" y="T9"/>
                </a:cxn>
                <a:cxn ang="0">
                  <a:pos x="T10" y="T11"/>
                </a:cxn>
              </a:cxnLst>
              <a:rect l="0" t="0" r="r" b="b"/>
              <a:pathLst>
                <a:path w="31" h="30">
                  <a:moveTo>
                    <a:pt x="9" y="0"/>
                  </a:moveTo>
                  <a:lnTo>
                    <a:pt x="9" y="2"/>
                  </a:lnTo>
                  <a:lnTo>
                    <a:pt x="0" y="30"/>
                  </a:lnTo>
                  <a:lnTo>
                    <a:pt x="28" y="21"/>
                  </a:lnTo>
                  <a:lnTo>
                    <a:pt x="31" y="21"/>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ea"/>
                <a:cs typeface="+mn-ea"/>
              </a:endParaRPr>
            </a:p>
          </p:txBody>
        </p:sp>
      </p:grpSp>
      <p:grpSp>
        <p:nvGrpSpPr>
          <p:cNvPr id="24" name="组合 23">
            <a:extLst>
              <a:ext uri="{FF2B5EF4-FFF2-40B4-BE49-F238E27FC236}">
                <a16:creationId xmlns:a16="http://schemas.microsoft.com/office/drawing/2014/main" id="{CD597EC5-CDC1-6750-485F-E728CA07D842}"/>
              </a:ext>
            </a:extLst>
          </p:cNvPr>
          <p:cNvGrpSpPr/>
          <p:nvPr/>
        </p:nvGrpSpPr>
        <p:grpSpPr>
          <a:xfrm>
            <a:off x="385488" y="1233103"/>
            <a:ext cx="4663088" cy="1826778"/>
            <a:chOff x="3088711" y="1632334"/>
            <a:chExt cx="3375591" cy="2352773"/>
          </a:xfrm>
        </p:grpSpPr>
        <p:sp>
          <p:nvSpPr>
            <p:cNvPr id="22" name="文本框 21">
              <a:extLst>
                <a:ext uri="{FF2B5EF4-FFF2-40B4-BE49-F238E27FC236}">
                  <a16:creationId xmlns:a16="http://schemas.microsoft.com/office/drawing/2014/main" id="{5988A3E7-62DE-5B33-F518-AC4A49375718}"/>
                </a:ext>
              </a:extLst>
            </p:cNvPr>
            <p:cNvSpPr txBox="1"/>
            <p:nvPr/>
          </p:nvSpPr>
          <p:spPr>
            <a:xfrm>
              <a:off x="3088711" y="2117418"/>
              <a:ext cx="3375591" cy="1867689"/>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en-US" altLang="zh-CN" sz="1000" dirty="0">
                  <a:sym typeface="HarmonyOS Sans SC Light" panose="00000400000000000000" pitchFamily="2" charset="-122"/>
                </a:rPr>
                <a:t>Nginx </a:t>
              </a:r>
              <a:r>
                <a:rPr lang="zh-CN" altLang="en-US" sz="1000" dirty="0">
                  <a:sym typeface="HarmonyOS Sans SC Light" panose="00000400000000000000" pitchFamily="2" charset="-122"/>
                </a:rPr>
                <a:t>采用事件驱动架构和异步非阻塞</a:t>
              </a:r>
              <a:r>
                <a:rPr lang="en-US" altLang="zh-CN" sz="1000" dirty="0">
                  <a:sym typeface="HarmonyOS Sans SC Light" panose="00000400000000000000" pitchFamily="2" charset="-122"/>
                </a:rPr>
                <a:t>IO</a:t>
              </a:r>
              <a:r>
                <a:rPr lang="zh-CN" altLang="en-US" sz="1000" dirty="0">
                  <a:sym typeface="HarmonyOS Sans SC Light" panose="00000400000000000000" pitchFamily="2" charset="-122"/>
                </a:rPr>
                <a:t>，这与传统的基于线程或进程的架构不同，它通过少量的工作线程处理大量的并发连接，每个工作线程可以处理数千个并发请求，而不需要为每个请求创建一个新的线程或进程。</a:t>
              </a:r>
              <a:r>
                <a:rPr lang="en-US" altLang="zh-CN" sz="1000" dirty="0">
                  <a:sym typeface="HarmonyOS Sans SC Light" panose="00000400000000000000" pitchFamily="2" charset="-122"/>
                </a:rPr>
                <a:t>Nginx </a:t>
              </a:r>
              <a:r>
                <a:rPr lang="zh-CN" altLang="en-US" sz="1000" dirty="0">
                  <a:sym typeface="HarmonyOS Sans SC Light" panose="00000400000000000000" pitchFamily="2" charset="-122"/>
                </a:rPr>
                <a:t>的核心组件是一个事件循环，它不断监听事件</a:t>
              </a:r>
              <a:r>
                <a:rPr lang="en-US" altLang="zh-CN" sz="1000" dirty="0">
                  <a:sym typeface="HarmonyOS Sans SC Light" panose="00000400000000000000" pitchFamily="2" charset="-122"/>
                </a:rPr>
                <a:t>(</a:t>
              </a:r>
              <a:r>
                <a:rPr lang="zh-CN" altLang="en-US" sz="1000" dirty="0">
                  <a:sym typeface="HarmonyOS Sans SC Light" panose="00000400000000000000" pitchFamily="2" charset="-122"/>
                </a:rPr>
                <a:t>例如新连接到来、请求数据可读性等</a:t>
              </a:r>
              <a:r>
                <a:rPr lang="en-US" altLang="zh-CN" sz="1000" dirty="0">
                  <a:sym typeface="HarmonyOS Sans SC Light" panose="00000400000000000000" pitchFamily="2" charset="-122"/>
                </a:rPr>
                <a:t>)</a:t>
              </a:r>
              <a:r>
                <a:rPr lang="zh-CN" altLang="en-US" sz="1000" dirty="0">
                  <a:sym typeface="HarmonyOS Sans SC Light" panose="00000400000000000000" pitchFamily="2" charset="-122"/>
                </a:rPr>
                <a:t>，并相应地执行处理程序。 </a:t>
              </a:r>
              <a:r>
                <a:rPr lang="en-US" altLang="zh-CN" sz="1000" dirty="0">
                  <a:sym typeface="HarmonyOS Sans SC Light" panose="00000400000000000000" pitchFamily="2" charset="-122"/>
                </a:rPr>
                <a:t>Nginx </a:t>
              </a:r>
              <a:r>
                <a:rPr lang="zh-CN" altLang="en-US" sz="1000" dirty="0">
                  <a:sym typeface="HarmonyOS Sans SC Light" panose="00000400000000000000" pitchFamily="2" charset="-122"/>
                </a:rPr>
                <a:t>使用多路复用</a:t>
              </a:r>
              <a:r>
                <a:rPr lang="en-US" altLang="zh-CN" sz="1000" dirty="0">
                  <a:sym typeface="HarmonyOS Sans SC Light" panose="00000400000000000000" pitchFamily="2" charset="-122"/>
                </a:rPr>
                <a:t>I/0 </a:t>
              </a:r>
              <a:r>
                <a:rPr lang="zh-CN" altLang="en-US" sz="1000" dirty="0">
                  <a:sym typeface="HarmonyOS Sans SC Light" panose="00000400000000000000" pitchFamily="2" charset="-122"/>
                </a:rPr>
                <a:t>来处理输入和输出。这意味着当一个连接等待数据时，它不会阻塞整个线程，而是可以继续处理其他连接。</a:t>
              </a:r>
              <a:endParaRPr lang="en-US" altLang="zh-CN" sz="1000" dirty="0">
                <a:sym typeface="HarmonyOS Sans SC Light" panose="00000400000000000000" pitchFamily="2" charset="-122"/>
              </a:endParaRPr>
            </a:p>
          </p:txBody>
        </p:sp>
        <p:sp>
          <p:nvSpPr>
            <p:cNvPr id="23" name="文本框 22">
              <a:extLst>
                <a:ext uri="{FF2B5EF4-FFF2-40B4-BE49-F238E27FC236}">
                  <a16:creationId xmlns:a16="http://schemas.microsoft.com/office/drawing/2014/main" id="{7C5B997C-2B0D-13C2-80EB-3A31CAB3D0B9}"/>
                </a:ext>
              </a:extLst>
            </p:cNvPr>
            <p:cNvSpPr txBox="1"/>
            <p:nvPr/>
          </p:nvSpPr>
          <p:spPr>
            <a:xfrm>
              <a:off x="3088711" y="1632334"/>
              <a:ext cx="1762532" cy="328992"/>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en-US" altLang="zh-CN" dirty="0">
                  <a:sym typeface="HarmonyOS Sans SC Light" panose="00000400000000000000" pitchFamily="2" charset="-122"/>
                </a:rPr>
                <a:t>Nginx </a:t>
              </a:r>
              <a:r>
                <a:rPr lang="zh-CN" altLang="en-US" dirty="0">
                  <a:sym typeface="HarmonyOS Sans SC Light" panose="00000400000000000000" pitchFamily="2" charset="-122"/>
                </a:rPr>
                <a:t>为什么快</a:t>
              </a:r>
            </a:p>
          </p:txBody>
        </p:sp>
      </p:grpSp>
      <p:pic>
        <p:nvPicPr>
          <p:cNvPr id="37" name="图片 36">
            <a:extLst>
              <a:ext uri="{FF2B5EF4-FFF2-40B4-BE49-F238E27FC236}">
                <a16:creationId xmlns:a16="http://schemas.microsoft.com/office/drawing/2014/main" id="{855021CE-B366-34F6-2E10-514786785109}"/>
              </a:ext>
            </a:extLst>
          </p:cNvPr>
          <p:cNvPicPr>
            <a:picLocks noChangeAspect="1"/>
          </p:cNvPicPr>
          <p:nvPr/>
        </p:nvPicPr>
        <p:blipFill>
          <a:blip r:embed="rId3"/>
          <a:stretch>
            <a:fillRect/>
          </a:stretch>
        </p:blipFill>
        <p:spPr>
          <a:xfrm>
            <a:off x="495629" y="3748452"/>
            <a:ext cx="3214858" cy="2477584"/>
          </a:xfrm>
          <a:prstGeom prst="rect">
            <a:avLst/>
          </a:prstGeom>
        </p:spPr>
      </p:pic>
      <p:sp>
        <p:nvSpPr>
          <p:cNvPr id="38" name="文本框 37">
            <a:extLst>
              <a:ext uri="{FF2B5EF4-FFF2-40B4-BE49-F238E27FC236}">
                <a16:creationId xmlns:a16="http://schemas.microsoft.com/office/drawing/2014/main" id="{C6C5AAEF-91D5-96C7-F279-B5A294E561FA}"/>
              </a:ext>
            </a:extLst>
          </p:cNvPr>
          <p:cNvSpPr txBox="1"/>
          <p:nvPr/>
        </p:nvSpPr>
        <p:spPr>
          <a:xfrm>
            <a:off x="1437773" y="3302898"/>
            <a:ext cx="1156566" cy="369332"/>
          </a:xfrm>
          <a:prstGeom prst="rect">
            <a:avLst/>
          </a:prstGeom>
          <a:noFill/>
        </p:spPr>
        <p:txBody>
          <a:bodyPr wrap="square" rtlCol="0">
            <a:spAutoFit/>
          </a:bodyPr>
          <a:lstStyle/>
          <a:p>
            <a:r>
              <a:rPr lang="zh-CN" altLang="en-US" dirty="0"/>
              <a:t>事件驱动</a:t>
            </a:r>
          </a:p>
        </p:txBody>
      </p:sp>
      <p:sp>
        <p:nvSpPr>
          <p:cNvPr id="44" name="文本框 43">
            <a:extLst>
              <a:ext uri="{FF2B5EF4-FFF2-40B4-BE49-F238E27FC236}">
                <a16:creationId xmlns:a16="http://schemas.microsoft.com/office/drawing/2014/main" id="{3056BCEE-937F-96F2-8E73-947F0449A650}"/>
              </a:ext>
            </a:extLst>
          </p:cNvPr>
          <p:cNvSpPr txBox="1"/>
          <p:nvPr/>
        </p:nvSpPr>
        <p:spPr>
          <a:xfrm>
            <a:off x="3823590" y="3731642"/>
            <a:ext cx="2120010" cy="2246769"/>
          </a:xfrm>
          <a:prstGeom prst="rect">
            <a:avLst/>
          </a:prstGeom>
          <a:noFill/>
        </p:spPr>
        <p:txBody>
          <a:bodyPr wrap="square" rtlCol="0">
            <a:spAutoFit/>
          </a:bodyPr>
          <a:lstStyle/>
          <a:p>
            <a:r>
              <a:rPr lang="zh-CN" altLang="en-US" sz="1000" b="1" dirty="0"/>
              <a:t>事件队列（</a:t>
            </a:r>
            <a:r>
              <a:rPr lang="en-US" altLang="zh-CN" sz="1000" b="1" dirty="0"/>
              <a:t>event queue</a:t>
            </a:r>
            <a:r>
              <a:rPr lang="zh-CN" altLang="en-US" sz="1000" b="1" dirty="0"/>
              <a:t>）：</a:t>
            </a:r>
            <a:r>
              <a:rPr lang="zh-CN" altLang="en-US" sz="1000" dirty="0"/>
              <a:t>接收事件的入口，存储待处理事件</a:t>
            </a:r>
            <a:endParaRPr lang="en-US" altLang="zh-CN" sz="1000" dirty="0"/>
          </a:p>
          <a:p>
            <a:br>
              <a:rPr lang="zh-CN" altLang="en-US" sz="1000" dirty="0"/>
            </a:br>
            <a:r>
              <a:rPr lang="zh-CN" altLang="en-US" sz="1000" b="1" dirty="0"/>
              <a:t>分发器（</a:t>
            </a:r>
            <a:r>
              <a:rPr lang="en-US" altLang="zh-CN" sz="1000" b="1" dirty="0"/>
              <a:t>event mediator</a:t>
            </a:r>
            <a:r>
              <a:rPr lang="zh-CN" altLang="en-US" sz="1000" b="1" dirty="0"/>
              <a:t>）：</a:t>
            </a:r>
            <a:r>
              <a:rPr lang="zh-CN" altLang="en-US" sz="1000" dirty="0"/>
              <a:t>将不同的事件分发到不同的业务逻辑单元</a:t>
            </a:r>
            <a:endParaRPr lang="en-US" altLang="zh-CN" sz="1000" dirty="0"/>
          </a:p>
          <a:p>
            <a:br>
              <a:rPr lang="zh-CN" altLang="en-US" sz="1000" dirty="0"/>
            </a:br>
            <a:r>
              <a:rPr lang="zh-CN" altLang="en-US" sz="1000" b="1" dirty="0"/>
              <a:t>事件通道（</a:t>
            </a:r>
            <a:r>
              <a:rPr lang="en-US" altLang="zh-CN" sz="1000" b="1" dirty="0"/>
              <a:t>event channel</a:t>
            </a:r>
            <a:r>
              <a:rPr lang="zh-CN" altLang="en-US" sz="1000" b="1" dirty="0"/>
              <a:t>）：</a:t>
            </a:r>
            <a:r>
              <a:rPr lang="zh-CN" altLang="en-US" sz="1000" dirty="0"/>
              <a:t>分发器与处理器之间的联系渠道</a:t>
            </a:r>
            <a:endParaRPr lang="en-US" altLang="zh-CN" sz="1000" dirty="0"/>
          </a:p>
          <a:p>
            <a:br>
              <a:rPr lang="zh-CN" altLang="en-US" sz="1000" dirty="0"/>
            </a:br>
            <a:r>
              <a:rPr lang="zh-CN" altLang="en-US" sz="1000" b="1" dirty="0"/>
              <a:t>事件处理器（</a:t>
            </a:r>
            <a:r>
              <a:rPr lang="en-US" altLang="zh-CN" sz="1000" b="1" dirty="0"/>
              <a:t>event processor</a:t>
            </a:r>
            <a:r>
              <a:rPr lang="zh-CN" altLang="en-US" sz="1000" b="1" dirty="0"/>
              <a:t>）：</a:t>
            </a:r>
            <a:r>
              <a:rPr lang="zh-CN" altLang="en-US" sz="1000" dirty="0"/>
              <a:t>实现业务逻辑，处理完成后会发出事件，触发下一步操作</a:t>
            </a:r>
          </a:p>
          <a:p>
            <a:endParaRPr lang="zh-CN" altLang="en-US" sz="1000" dirty="0"/>
          </a:p>
        </p:txBody>
      </p:sp>
      <p:pic>
        <p:nvPicPr>
          <p:cNvPr id="1026" name="Picture 2">
            <a:extLst>
              <a:ext uri="{FF2B5EF4-FFF2-40B4-BE49-F238E27FC236}">
                <a16:creationId xmlns:a16="http://schemas.microsoft.com/office/drawing/2014/main" id="{9ACC35F0-5B50-0AAB-A1D8-5F3BDCDCBA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4850" y="2866340"/>
            <a:ext cx="4618192" cy="3112071"/>
          </a:xfrm>
          <a:prstGeom prst="rect">
            <a:avLst/>
          </a:prstGeom>
          <a:noFill/>
          <a:extLst>
            <a:ext uri="{909E8E84-426E-40DD-AFC4-6F175D3DCCD1}">
              <a14:hiddenFill xmlns:a14="http://schemas.microsoft.com/office/drawing/2010/main">
                <a:solidFill>
                  <a:srgbClr val="FFFFFF"/>
                </a:solidFill>
              </a14:hiddenFill>
            </a:ext>
          </a:extLst>
        </p:spPr>
      </p:pic>
      <p:sp>
        <p:nvSpPr>
          <p:cNvPr id="46" name="文本框 45">
            <a:extLst>
              <a:ext uri="{FF2B5EF4-FFF2-40B4-BE49-F238E27FC236}">
                <a16:creationId xmlns:a16="http://schemas.microsoft.com/office/drawing/2014/main" id="{5638CFF5-BDBE-0C38-C46D-9EADD1C8EC8E}"/>
              </a:ext>
            </a:extLst>
          </p:cNvPr>
          <p:cNvSpPr txBox="1"/>
          <p:nvPr/>
        </p:nvSpPr>
        <p:spPr>
          <a:xfrm>
            <a:off x="6614850" y="711023"/>
            <a:ext cx="4558458" cy="1415772"/>
          </a:xfrm>
          <a:prstGeom prst="rect">
            <a:avLst/>
          </a:prstGeom>
          <a:noFill/>
        </p:spPr>
        <p:txBody>
          <a:bodyPr wrap="square">
            <a:spAutoFit/>
          </a:bodyPr>
          <a:lstStyle/>
          <a:p>
            <a:pPr algn="l"/>
            <a:r>
              <a:rPr lang="en-US" altLang="zh-CN" b="0" i="0" dirty="0">
                <a:solidFill>
                  <a:srgbClr val="23263B"/>
                </a:solidFill>
                <a:effectLst/>
                <a:latin typeface="-apple-system"/>
                <a:hlinkClick r:id="rId5"/>
              </a:rPr>
              <a:t>IO </a:t>
            </a:r>
            <a:r>
              <a:rPr lang="zh-CN" altLang="en-US" b="0" i="0" dirty="0">
                <a:solidFill>
                  <a:srgbClr val="23263B"/>
                </a:solidFill>
                <a:effectLst/>
                <a:latin typeface="-apple-system"/>
                <a:hlinkClick r:id="rId5"/>
              </a:rPr>
              <a:t>多路复用</a:t>
            </a:r>
            <a:r>
              <a:rPr lang="zh-CN" altLang="en-US" b="0" i="0" dirty="0">
                <a:solidFill>
                  <a:srgbClr val="23263B"/>
                </a:solidFill>
                <a:effectLst/>
                <a:latin typeface="-apple-system"/>
              </a:rPr>
              <a:t>（</a:t>
            </a:r>
            <a:r>
              <a:rPr lang="en-US" altLang="zh-CN" b="0" i="0" dirty="0">
                <a:solidFill>
                  <a:srgbClr val="23263B"/>
                </a:solidFill>
                <a:effectLst/>
                <a:latin typeface="-apple-system"/>
              </a:rPr>
              <a:t>IO Multiplexing</a:t>
            </a:r>
            <a:r>
              <a:rPr lang="zh-CN" altLang="en-US" b="0" i="0" dirty="0">
                <a:solidFill>
                  <a:srgbClr val="23263B"/>
                </a:solidFill>
                <a:effectLst/>
                <a:latin typeface="-apple-system"/>
              </a:rPr>
              <a:t>）</a:t>
            </a:r>
            <a:endParaRPr lang="en-US" altLang="zh-CN" b="0" i="0" dirty="0">
              <a:solidFill>
                <a:srgbClr val="23263B"/>
              </a:solidFill>
              <a:effectLst/>
              <a:latin typeface="-apple-system"/>
            </a:endParaRPr>
          </a:p>
          <a:p>
            <a:pPr algn="l"/>
            <a:r>
              <a:rPr lang="zh-CN" altLang="en-US" b="0" i="0" dirty="0">
                <a:solidFill>
                  <a:srgbClr val="23263B"/>
                </a:solidFill>
                <a:effectLst/>
                <a:latin typeface="-apple-system"/>
              </a:rPr>
              <a:t> </a:t>
            </a:r>
            <a:endParaRPr lang="en-US" altLang="zh-CN" b="0" i="0" dirty="0">
              <a:solidFill>
                <a:srgbClr val="23263B"/>
              </a:solidFill>
              <a:effectLst/>
              <a:latin typeface="-apple-system"/>
            </a:endParaRPr>
          </a:p>
          <a:p>
            <a:pPr algn="l"/>
            <a:r>
              <a:rPr lang="zh-CN" altLang="en-US" sz="1000" dirty="0">
                <a:solidFill>
                  <a:schemeClr val="bg1">
                    <a:lumMod val="50000"/>
                  </a:schemeClr>
                </a:solidFill>
                <a:ea typeface="阿里巴巴普惠体 2.0 55 Regular" panose="00020600040101010101" pitchFamily="18" charset="-122"/>
              </a:rPr>
              <a:t>复用 </a:t>
            </a:r>
            <a:r>
              <a:rPr lang="en-US" altLang="zh-CN" sz="1000" dirty="0">
                <a:solidFill>
                  <a:schemeClr val="bg1">
                    <a:lumMod val="50000"/>
                  </a:schemeClr>
                </a:solidFill>
                <a:ea typeface="阿里巴巴普惠体 2.0 55 Regular" panose="00020600040101010101" pitchFamily="18" charset="-122"/>
              </a:rPr>
              <a:t>IO </a:t>
            </a:r>
            <a:r>
              <a:rPr lang="zh-CN" altLang="en-US" sz="1000" dirty="0">
                <a:solidFill>
                  <a:schemeClr val="bg1">
                    <a:lumMod val="50000"/>
                  </a:schemeClr>
                </a:solidFill>
                <a:ea typeface="阿里巴巴普惠体 2.0 55 Regular" panose="00020600040101010101" pitchFamily="18" charset="-122"/>
              </a:rPr>
              <a:t>的基本思路就是通过 </a:t>
            </a:r>
            <a:r>
              <a:rPr lang="en-US" altLang="zh-CN" sz="1000" dirty="0">
                <a:solidFill>
                  <a:schemeClr val="bg1">
                    <a:lumMod val="50000"/>
                  </a:schemeClr>
                </a:solidFill>
                <a:ea typeface="阿里巴巴普惠体 2.0 55 Regular" panose="00020600040101010101" pitchFamily="18" charset="-122"/>
              </a:rPr>
              <a:t>select </a:t>
            </a:r>
            <a:r>
              <a:rPr lang="zh-CN" altLang="en-US" sz="1000" dirty="0">
                <a:solidFill>
                  <a:schemeClr val="bg1">
                    <a:lumMod val="50000"/>
                  </a:schemeClr>
                </a:solidFill>
                <a:ea typeface="阿里巴巴普惠体 2.0 55 Regular" panose="00020600040101010101" pitchFamily="18" charset="-122"/>
              </a:rPr>
              <a:t>调用来监控多 </a:t>
            </a:r>
            <a:r>
              <a:rPr lang="en-US" altLang="zh-CN" sz="1000" dirty="0">
                <a:solidFill>
                  <a:schemeClr val="bg1">
                    <a:lumMod val="50000"/>
                  </a:schemeClr>
                </a:solidFill>
                <a:ea typeface="阿里巴巴普惠体 2.0 55 Regular" panose="00020600040101010101" pitchFamily="18" charset="-122"/>
              </a:rPr>
              <a:t>fd</a:t>
            </a:r>
            <a:r>
              <a:rPr lang="zh-CN" altLang="en-US" sz="1000" dirty="0">
                <a:solidFill>
                  <a:schemeClr val="bg1">
                    <a:lumMod val="50000"/>
                  </a:schemeClr>
                </a:solidFill>
                <a:ea typeface="阿里巴巴普惠体 2.0 55 Regular" panose="00020600040101010101" pitchFamily="18" charset="-122"/>
              </a:rPr>
              <a:t>（文件描述符），来达到不必为每个 </a:t>
            </a:r>
            <a:r>
              <a:rPr lang="en-US" altLang="zh-CN" sz="1000" dirty="0">
                <a:solidFill>
                  <a:schemeClr val="bg1">
                    <a:lumMod val="50000"/>
                  </a:schemeClr>
                </a:solidFill>
                <a:ea typeface="阿里巴巴普惠体 2.0 55 Regular" panose="00020600040101010101" pitchFamily="18" charset="-122"/>
              </a:rPr>
              <a:t>fd </a:t>
            </a:r>
            <a:r>
              <a:rPr lang="zh-CN" altLang="en-US" sz="1000" dirty="0">
                <a:solidFill>
                  <a:schemeClr val="bg1">
                    <a:lumMod val="50000"/>
                  </a:schemeClr>
                </a:solidFill>
                <a:ea typeface="阿里巴巴普惠体 2.0 55 Regular" panose="00020600040101010101" pitchFamily="18" charset="-122"/>
              </a:rPr>
              <a:t>创建一个对应的监控线程的目的，从而减少线程资源创建的开销。一旦某个描述符就绪（一般是内核缓冲区可读</a:t>
            </a:r>
            <a:r>
              <a:rPr lang="en-US" altLang="zh-CN" sz="1000" dirty="0">
                <a:solidFill>
                  <a:schemeClr val="bg1">
                    <a:lumMod val="50000"/>
                  </a:schemeClr>
                </a:solidFill>
                <a:ea typeface="阿里巴巴普惠体 2.0 55 Regular" panose="00020600040101010101" pitchFamily="18" charset="-122"/>
              </a:rPr>
              <a:t>/</a:t>
            </a:r>
            <a:r>
              <a:rPr lang="zh-CN" altLang="en-US" sz="1000" dirty="0">
                <a:solidFill>
                  <a:schemeClr val="bg1">
                    <a:lumMod val="50000"/>
                  </a:schemeClr>
                </a:solidFill>
                <a:ea typeface="阿里巴巴普惠体 2.0 55 Regular" panose="00020600040101010101" pitchFamily="18" charset="-122"/>
              </a:rPr>
              <a:t>可写），内核就能够将文件描述符的就绪状态返回给用户进程（或者线程），用户空间可以根据文件描述符的就绪状态进行相应的 </a:t>
            </a:r>
            <a:r>
              <a:rPr lang="en-US" altLang="zh-CN" sz="1000" dirty="0">
                <a:solidFill>
                  <a:schemeClr val="bg1">
                    <a:lumMod val="50000"/>
                  </a:schemeClr>
                </a:solidFill>
                <a:ea typeface="阿里巴巴普惠体 2.0 55 Regular" panose="00020600040101010101" pitchFamily="18" charset="-122"/>
              </a:rPr>
              <a:t>IO </a:t>
            </a:r>
            <a:r>
              <a:rPr lang="zh-CN" altLang="en-US" sz="1000" dirty="0">
                <a:solidFill>
                  <a:schemeClr val="bg1">
                    <a:lumMod val="50000"/>
                  </a:schemeClr>
                </a:solidFill>
                <a:ea typeface="阿里巴巴普惠体 2.0 55 Regular" panose="00020600040101010101" pitchFamily="18" charset="-122"/>
              </a:rPr>
              <a:t>系统调用。</a:t>
            </a:r>
          </a:p>
        </p:txBody>
      </p:sp>
    </p:spTree>
    <p:extLst>
      <p:ext uri="{BB962C8B-B14F-4D97-AF65-F5344CB8AC3E}">
        <p14:creationId xmlns:p14="http://schemas.microsoft.com/office/powerpoint/2010/main" val="296668649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02</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441342" y="164239"/>
            <a:ext cx="2158139" cy="400110"/>
          </a:xfrm>
          <a:prstGeom prst="rect">
            <a:avLst/>
          </a:prstGeom>
          <a:noFill/>
        </p:spPr>
        <p:txBody>
          <a:bodyPr wrap="square">
            <a:spAutoFit/>
          </a:bodyPr>
          <a:lstStyle/>
          <a:p>
            <a:r>
              <a:rPr kumimoji="1" lang="en-US" altLang="zh-CN" sz="2000" b="1" dirty="0">
                <a:solidFill>
                  <a:srgbClr val="C4E902"/>
                </a:solidFill>
                <a:cs typeface="+mn-ea"/>
                <a:sym typeface="+mn-lt"/>
              </a:rPr>
              <a:t>Nginx </a:t>
            </a:r>
            <a:r>
              <a:rPr kumimoji="1" lang="zh-CN" altLang="en-US" sz="2000" b="1" dirty="0">
                <a:solidFill>
                  <a:srgbClr val="C4E902"/>
                </a:solidFill>
                <a:cs typeface="+mn-ea"/>
                <a:sym typeface="+mn-lt"/>
              </a:rPr>
              <a:t>基本使用</a:t>
            </a:r>
          </a:p>
        </p:txBody>
      </p:sp>
      <p:sp>
        <p:nvSpPr>
          <p:cNvPr id="38" name="椭圆 12" descr="D:\51PPT模板网\51pptmoban.com\图片.jpg"/>
          <p:cNvSpPr/>
          <p:nvPr/>
        </p:nvSpPr>
        <p:spPr>
          <a:xfrm>
            <a:off x="1540263" y="2423320"/>
            <a:ext cx="415924" cy="415285"/>
          </a:xfrm>
          <a:custGeom>
            <a:avLst/>
            <a:gdLst>
              <a:gd name="connsiteX0" fmla="*/ 25829 w 578320"/>
              <a:gd name="connsiteY0" fmla="*/ 524911 h 577432"/>
              <a:gd name="connsiteX1" fmla="*/ 220466 w 578320"/>
              <a:gd name="connsiteY1" fmla="*/ 524911 h 577432"/>
              <a:gd name="connsiteX2" fmla="*/ 247217 w 578320"/>
              <a:gd name="connsiteY2" fmla="*/ 550711 h 577432"/>
              <a:gd name="connsiteX3" fmla="*/ 220466 w 578320"/>
              <a:gd name="connsiteY3" fmla="*/ 577432 h 577432"/>
              <a:gd name="connsiteX4" fmla="*/ 25829 w 578320"/>
              <a:gd name="connsiteY4" fmla="*/ 577432 h 577432"/>
              <a:gd name="connsiteX5" fmla="*/ 0 w 578320"/>
              <a:gd name="connsiteY5" fmla="*/ 550711 h 577432"/>
              <a:gd name="connsiteX6" fmla="*/ 25829 w 578320"/>
              <a:gd name="connsiteY6" fmla="*/ 524911 h 577432"/>
              <a:gd name="connsiteX7" fmla="*/ 25820 w 578320"/>
              <a:gd name="connsiteY7" fmla="*/ 458632 h 577432"/>
              <a:gd name="connsiteX8" fmla="*/ 165988 w 578320"/>
              <a:gd name="connsiteY8" fmla="*/ 458632 h 577432"/>
              <a:gd name="connsiteX9" fmla="*/ 245294 w 578320"/>
              <a:gd name="connsiteY9" fmla="*/ 493646 h 577432"/>
              <a:gd name="connsiteX10" fmla="*/ 220396 w 578320"/>
              <a:gd name="connsiteY10" fmla="*/ 511153 h 577432"/>
              <a:gd name="connsiteX11" fmla="*/ 25820 w 578320"/>
              <a:gd name="connsiteY11" fmla="*/ 511153 h 577432"/>
              <a:gd name="connsiteX12" fmla="*/ 0 w 578320"/>
              <a:gd name="connsiteY12" fmla="*/ 484432 h 577432"/>
              <a:gd name="connsiteX13" fmla="*/ 25820 w 578320"/>
              <a:gd name="connsiteY13" fmla="*/ 458632 h 577432"/>
              <a:gd name="connsiteX14" fmla="*/ 468575 w 578320"/>
              <a:gd name="connsiteY14" fmla="*/ 396938 h 577432"/>
              <a:gd name="connsiteX15" fmla="*/ 551576 w 578320"/>
              <a:gd name="connsiteY15" fmla="*/ 396938 h 577432"/>
              <a:gd name="connsiteX16" fmla="*/ 578320 w 578320"/>
              <a:gd name="connsiteY16" fmla="*/ 422738 h 577432"/>
              <a:gd name="connsiteX17" fmla="*/ 551576 w 578320"/>
              <a:gd name="connsiteY17" fmla="*/ 449459 h 577432"/>
              <a:gd name="connsiteX18" fmla="*/ 424308 w 578320"/>
              <a:gd name="connsiteY18" fmla="*/ 449459 h 577432"/>
              <a:gd name="connsiteX19" fmla="*/ 468575 w 578320"/>
              <a:gd name="connsiteY19" fmla="*/ 396938 h 577432"/>
              <a:gd name="connsiteX20" fmla="*/ 25826 w 578320"/>
              <a:gd name="connsiteY20" fmla="*/ 392352 h 577432"/>
              <a:gd name="connsiteX21" fmla="*/ 106996 w 578320"/>
              <a:gd name="connsiteY21" fmla="*/ 392352 h 577432"/>
              <a:gd name="connsiteX22" fmla="*/ 149425 w 578320"/>
              <a:gd name="connsiteY22" fmla="*/ 444725 h 577432"/>
              <a:gd name="connsiteX23" fmla="*/ 25826 w 578320"/>
              <a:gd name="connsiteY23" fmla="*/ 444725 h 577432"/>
              <a:gd name="connsiteX24" fmla="*/ 0 w 578320"/>
              <a:gd name="connsiteY24" fmla="*/ 418998 h 577432"/>
              <a:gd name="connsiteX25" fmla="*/ 25826 w 578320"/>
              <a:gd name="connsiteY25" fmla="*/ 392352 h 577432"/>
              <a:gd name="connsiteX26" fmla="*/ 495311 w 578320"/>
              <a:gd name="connsiteY26" fmla="*/ 330659 h 577432"/>
              <a:gd name="connsiteX27" fmla="*/ 551573 w 578320"/>
              <a:gd name="connsiteY27" fmla="*/ 330659 h 577432"/>
              <a:gd name="connsiteX28" fmla="*/ 578320 w 578320"/>
              <a:gd name="connsiteY28" fmla="*/ 357305 h 577432"/>
              <a:gd name="connsiteX29" fmla="*/ 551573 w 578320"/>
              <a:gd name="connsiteY29" fmla="*/ 383032 h 577432"/>
              <a:gd name="connsiteX30" fmla="*/ 475942 w 578320"/>
              <a:gd name="connsiteY30" fmla="*/ 383032 h 577432"/>
              <a:gd name="connsiteX31" fmla="*/ 495311 w 578320"/>
              <a:gd name="connsiteY31" fmla="*/ 330659 h 577432"/>
              <a:gd name="connsiteX32" fmla="*/ 25814 w 578320"/>
              <a:gd name="connsiteY32" fmla="*/ 325924 h 577432"/>
              <a:gd name="connsiteX33" fmla="*/ 82051 w 578320"/>
              <a:gd name="connsiteY33" fmla="*/ 325924 h 577432"/>
              <a:gd name="connsiteX34" fmla="*/ 99568 w 578320"/>
              <a:gd name="connsiteY34" fmla="*/ 378445 h 577432"/>
              <a:gd name="connsiteX35" fmla="*/ 25814 w 578320"/>
              <a:gd name="connsiteY35" fmla="*/ 378445 h 577432"/>
              <a:gd name="connsiteX36" fmla="*/ 0 w 578320"/>
              <a:gd name="connsiteY36" fmla="*/ 352645 h 577432"/>
              <a:gd name="connsiteX37" fmla="*/ 25814 w 578320"/>
              <a:gd name="connsiteY37" fmla="*/ 325924 h 577432"/>
              <a:gd name="connsiteX38" fmla="*/ 297074 w 578320"/>
              <a:gd name="connsiteY38" fmla="*/ 302072 h 577432"/>
              <a:gd name="connsiteX39" fmla="*/ 297074 w 578320"/>
              <a:gd name="connsiteY39" fmla="*/ 349966 h 577432"/>
              <a:gd name="connsiteX40" fmla="*/ 326589 w 578320"/>
              <a:gd name="connsiteY40" fmla="*/ 326019 h 577432"/>
              <a:gd name="connsiteX41" fmla="*/ 297074 w 578320"/>
              <a:gd name="connsiteY41" fmla="*/ 302072 h 577432"/>
              <a:gd name="connsiteX42" fmla="*/ 498167 w 578320"/>
              <a:gd name="connsiteY42" fmla="*/ 264231 h 577432"/>
              <a:gd name="connsiteX43" fmla="*/ 551603 w 578320"/>
              <a:gd name="connsiteY43" fmla="*/ 264231 h 577432"/>
              <a:gd name="connsiteX44" fmla="*/ 578320 w 578320"/>
              <a:gd name="connsiteY44" fmla="*/ 290952 h 577432"/>
              <a:gd name="connsiteX45" fmla="*/ 551603 w 578320"/>
              <a:gd name="connsiteY45" fmla="*/ 316752 h 577432"/>
              <a:gd name="connsiteX46" fmla="*/ 497246 w 578320"/>
              <a:gd name="connsiteY46" fmla="*/ 316752 h 577432"/>
              <a:gd name="connsiteX47" fmla="*/ 499089 w 578320"/>
              <a:gd name="connsiteY47" fmla="*/ 288188 h 577432"/>
              <a:gd name="connsiteX48" fmla="*/ 498167 w 578320"/>
              <a:gd name="connsiteY48" fmla="*/ 264231 h 577432"/>
              <a:gd name="connsiteX49" fmla="*/ 25843 w 578320"/>
              <a:gd name="connsiteY49" fmla="*/ 259645 h 577432"/>
              <a:gd name="connsiteX50" fmla="*/ 81222 w 578320"/>
              <a:gd name="connsiteY50" fmla="*/ 259645 h 577432"/>
              <a:gd name="connsiteX51" fmla="*/ 78453 w 578320"/>
              <a:gd name="connsiteY51" fmla="*/ 288209 h 577432"/>
              <a:gd name="connsiteX52" fmla="*/ 80299 w 578320"/>
              <a:gd name="connsiteY52" fmla="*/ 312166 h 577432"/>
              <a:gd name="connsiteX53" fmla="*/ 25843 w 578320"/>
              <a:gd name="connsiteY53" fmla="*/ 312166 h 577432"/>
              <a:gd name="connsiteX54" fmla="*/ 0 w 578320"/>
              <a:gd name="connsiteY54" fmla="*/ 286366 h 577432"/>
              <a:gd name="connsiteX55" fmla="*/ 25843 w 578320"/>
              <a:gd name="connsiteY55" fmla="*/ 259645 h 577432"/>
              <a:gd name="connsiteX56" fmla="*/ 282316 w 578320"/>
              <a:gd name="connsiteY56" fmla="*/ 225625 h 577432"/>
              <a:gd name="connsiteX57" fmla="*/ 255567 w 578320"/>
              <a:gd name="connsiteY57" fmla="*/ 245888 h 577432"/>
              <a:gd name="connsiteX58" fmla="*/ 282316 w 578320"/>
              <a:gd name="connsiteY58" fmla="*/ 267993 h 577432"/>
              <a:gd name="connsiteX59" fmla="*/ 478752 w 578320"/>
              <a:gd name="connsiteY59" fmla="*/ 197951 h 577432"/>
              <a:gd name="connsiteX60" fmla="*/ 551584 w 578320"/>
              <a:gd name="connsiteY60" fmla="*/ 197951 h 577432"/>
              <a:gd name="connsiteX61" fmla="*/ 578320 w 578320"/>
              <a:gd name="connsiteY61" fmla="*/ 224672 h 577432"/>
              <a:gd name="connsiteX62" fmla="*/ 551584 w 578320"/>
              <a:gd name="connsiteY62" fmla="*/ 250472 h 577432"/>
              <a:gd name="connsiteX63" fmla="*/ 495347 w 578320"/>
              <a:gd name="connsiteY63" fmla="*/ 250472 h 577432"/>
              <a:gd name="connsiteX64" fmla="*/ 478752 w 578320"/>
              <a:gd name="connsiteY64" fmla="*/ 197951 h 577432"/>
              <a:gd name="connsiteX65" fmla="*/ 25834 w 578320"/>
              <a:gd name="connsiteY65" fmla="*/ 194253 h 577432"/>
              <a:gd name="connsiteX66" fmla="*/ 101491 w 578320"/>
              <a:gd name="connsiteY66" fmla="*/ 194253 h 577432"/>
              <a:gd name="connsiteX67" fmla="*/ 83038 w 578320"/>
              <a:gd name="connsiteY67" fmla="*/ 246774 h 577432"/>
              <a:gd name="connsiteX68" fmla="*/ 25834 w 578320"/>
              <a:gd name="connsiteY68" fmla="*/ 246774 h 577432"/>
              <a:gd name="connsiteX69" fmla="*/ 0 w 578320"/>
              <a:gd name="connsiteY69" fmla="*/ 220053 h 577432"/>
              <a:gd name="connsiteX70" fmla="*/ 25834 w 578320"/>
              <a:gd name="connsiteY70" fmla="*/ 194253 h 577432"/>
              <a:gd name="connsiteX71" fmla="*/ 289695 w 578320"/>
              <a:gd name="connsiteY71" fmla="*/ 180494 h 577432"/>
              <a:gd name="connsiteX72" fmla="*/ 297074 w 578320"/>
              <a:gd name="connsiteY72" fmla="*/ 188784 h 577432"/>
              <a:gd name="connsiteX73" fmla="*/ 297074 w 578320"/>
              <a:gd name="connsiteY73" fmla="*/ 200757 h 577432"/>
              <a:gd name="connsiteX74" fmla="*/ 353338 w 578320"/>
              <a:gd name="connsiteY74" fmla="*/ 236678 h 577432"/>
              <a:gd name="connsiteX75" fmla="*/ 338580 w 578320"/>
              <a:gd name="connsiteY75" fmla="*/ 251415 h 577432"/>
              <a:gd name="connsiteX76" fmla="*/ 297074 w 578320"/>
              <a:gd name="connsiteY76" fmla="*/ 225625 h 577432"/>
              <a:gd name="connsiteX77" fmla="*/ 297074 w 578320"/>
              <a:gd name="connsiteY77" fmla="*/ 270756 h 577432"/>
              <a:gd name="connsiteX78" fmla="*/ 356105 w 578320"/>
              <a:gd name="connsiteY78" fmla="*/ 323256 h 577432"/>
              <a:gd name="connsiteX79" fmla="*/ 297074 w 578320"/>
              <a:gd name="connsiteY79" fmla="*/ 373913 h 577432"/>
              <a:gd name="connsiteX80" fmla="*/ 297074 w 578320"/>
              <a:gd name="connsiteY80" fmla="*/ 388650 h 577432"/>
              <a:gd name="connsiteX81" fmla="*/ 289695 w 578320"/>
              <a:gd name="connsiteY81" fmla="*/ 396939 h 577432"/>
              <a:gd name="connsiteX82" fmla="*/ 282316 w 578320"/>
              <a:gd name="connsiteY82" fmla="*/ 388650 h 577432"/>
              <a:gd name="connsiteX83" fmla="*/ 282316 w 578320"/>
              <a:gd name="connsiteY83" fmla="*/ 373913 h 577432"/>
              <a:gd name="connsiteX84" fmla="*/ 222362 w 578320"/>
              <a:gd name="connsiteY84" fmla="*/ 329703 h 577432"/>
              <a:gd name="connsiteX85" fmla="*/ 237120 w 578320"/>
              <a:gd name="connsiteY85" fmla="*/ 314966 h 577432"/>
              <a:gd name="connsiteX86" fmla="*/ 282316 w 578320"/>
              <a:gd name="connsiteY86" fmla="*/ 349966 h 577432"/>
              <a:gd name="connsiteX87" fmla="*/ 282316 w 578320"/>
              <a:gd name="connsiteY87" fmla="*/ 299309 h 577432"/>
              <a:gd name="connsiteX88" fmla="*/ 225129 w 578320"/>
              <a:gd name="connsiteY88" fmla="*/ 251415 h 577432"/>
              <a:gd name="connsiteX89" fmla="*/ 282316 w 578320"/>
              <a:gd name="connsiteY89" fmla="*/ 200757 h 577432"/>
              <a:gd name="connsiteX90" fmla="*/ 282316 w 578320"/>
              <a:gd name="connsiteY90" fmla="*/ 188784 h 577432"/>
              <a:gd name="connsiteX91" fmla="*/ 289695 w 578320"/>
              <a:gd name="connsiteY91" fmla="*/ 180494 h 577432"/>
              <a:gd name="connsiteX92" fmla="*/ 288699 w 578320"/>
              <a:gd name="connsiteY92" fmla="*/ 157519 h 577432"/>
              <a:gd name="connsiteX93" fmla="*/ 157752 w 578320"/>
              <a:gd name="connsiteY93" fmla="*/ 288255 h 577432"/>
              <a:gd name="connsiteX94" fmla="*/ 288699 w 578320"/>
              <a:gd name="connsiteY94" fmla="*/ 419912 h 577432"/>
              <a:gd name="connsiteX95" fmla="*/ 420567 w 578320"/>
              <a:gd name="connsiteY95" fmla="*/ 288255 h 577432"/>
              <a:gd name="connsiteX96" fmla="*/ 288699 w 578320"/>
              <a:gd name="connsiteY96" fmla="*/ 157519 h 577432"/>
              <a:gd name="connsiteX97" fmla="*/ 428895 w 578320"/>
              <a:gd name="connsiteY97" fmla="*/ 132559 h 577432"/>
              <a:gd name="connsiteX98" fmla="*/ 551571 w 578320"/>
              <a:gd name="connsiteY98" fmla="*/ 132559 h 577432"/>
              <a:gd name="connsiteX99" fmla="*/ 578320 w 578320"/>
              <a:gd name="connsiteY99" fmla="*/ 158359 h 577432"/>
              <a:gd name="connsiteX100" fmla="*/ 551571 w 578320"/>
              <a:gd name="connsiteY100" fmla="*/ 185080 h 577432"/>
              <a:gd name="connsiteX101" fmla="*/ 471324 w 578320"/>
              <a:gd name="connsiteY101" fmla="*/ 185080 h 577432"/>
              <a:gd name="connsiteX102" fmla="*/ 428895 w 578320"/>
              <a:gd name="connsiteY102" fmla="*/ 132559 h 577432"/>
              <a:gd name="connsiteX103" fmla="*/ 25822 w 578320"/>
              <a:gd name="connsiteY103" fmla="*/ 127973 h 577432"/>
              <a:gd name="connsiteX104" fmla="*/ 154012 w 578320"/>
              <a:gd name="connsiteY104" fmla="*/ 127973 h 577432"/>
              <a:gd name="connsiteX105" fmla="*/ 108823 w 578320"/>
              <a:gd name="connsiteY105" fmla="*/ 180494 h 577432"/>
              <a:gd name="connsiteX106" fmla="*/ 25822 w 578320"/>
              <a:gd name="connsiteY106" fmla="*/ 180494 h 577432"/>
              <a:gd name="connsiteX107" fmla="*/ 0 w 578320"/>
              <a:gd name="connsiteY107" fmla="*/ 153773 h 577432"/>
              <a:gd name="connsiteX108" fmla="*/ 25822 w 578320"/>
              <a:gd name="connsiteY108" fmla="*/ 127973 h 577432"/>
              <a:gd name="connsiteX109" fmla="*/ 288699 w 578320"/>
              <a:gd name="connsiteY109" fmla="*/ 105041 h 577432"/>
              <a:gd name="connsiteX110" fmla="*/ 473130 w 578320"/>
              <a:gd name="connsiteY110" fmla="*/ 288255 h 577432"/>
              <a:gd name="connsiteX111" fmla="*/ 288699 w 578320"/>
              <a:gd name="connsiteY111" fmla="*/ 472390 h 577432"/>
              <a:gd name="connsiteX112" fmla="*/ 105189 w 578320"/>
              <a:gd name="connsiteY112" fmla="*/ 288255 h 577432"/>
              <a:gd name="connsiteX113" fmla="*/ 288699 w 578320"/>
              <a:gd name="connsiteY113" fmla="*/ 105041 h 577432"/>
              <a:gd name="connsiteX114" fmla="*/ 357002 w 578320"/>
              <a:gd name="connsiteY114" fmla="*/ 66280 h 577432"/>
              <a:gd name="connsiteX115" fmla="*/ 551578 w 578320"/>
              <a:gd name="connsiteY115" fmla="*/ 66280 h 577432"/>
              <a:gd name="connsiteX116" fmla="*/ 578320 w 578320"/>
              <a:gd name="connsiteY116" fmla="*/ 92080 h 577432"/>
              <a:gd name="connsiteX117" fmla="*/ 551578 w 578320"/>
              <a:gd name="connsiteY117" fmla="*/ 118801 h 577432"/>
              <a:gd name="connsiteX118" fmla="*/ 411410 w 578320"/>
              <a:gd name="connsiteY118" fmla="*/ 118801 h 577432"/>
              <a:gd name="connsiteX119" fmla="*/ 333026 w 578320"/>
              <a:gd name="connsiteY119" fmla="*/ 82865 h 577432"/>
              <a:gd name="connsiteX120" fmla="*/ 357002 w 578320"/>
              <a:gd name="connsiteY120" fmla="*/ 66280 h 577432"/>
              <a:gd name="connsiteX121" fmla="*/ 356932 w 578320"/>
              <a:gd name="connsiteY121" fmla="*/ 0 h 577432"/>
              <a:gd name="connsiteX122" fmla="*/ 551569 w 578320"/>
              <a:gd name="connsiteY122" fmla="*/ 0 h 577432"/>
              <a:gd name="connsiteX123" fmla="*/ 578320 w 578320"/>
              <a:gd name="connsiteY123" fmla="*/ 25800 h 577432"/>
              <a:gd name="connsiteX124" fmla="*/ 551569 w 578320"/>
              <a:gd name="connsiteY124" fmla="*/ 52521 h 577432"/>
              <a:gd name="connsiteX125" fmla="*/ 356932 w 578320"/>
              <a:gd name="connsiteY125" fmla="*/ 52521 h 577432"/>
              <a:gd name="connsiteX126" fmla="*/ 331103 w 578320"/>
              <a:gd name="connsiteY126" fmla="*/ 25800 h 577432"/>
              <a:gd name="connsiteX127" fmla="*/ 356932 w 578320"/>
              <a:gd name="connsiteY127"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78320" h="577432">
                <a:moveTo>
                  <a:pt x="25829" y="524911"/>
                </a:moveTo>
                <a:lnTo>
                  <a:pt x="220466" y="524911"/>
                </a:lnTo>
                <a:cubicBezTo>
                  <a:pt x="235225" y="524911"/>
                  <a:pt x="247217" y="535968"/>
                  <a:pt x="247217" y="550711"/>
                </a:cubicBezTo>
                <a:cubicBezTo>
                  <a:pt x="247217" y="565454"/>
                  <a:pt x="235225" y="577432"/>
                  <a:pt x="220466" y="577432"/>
                </a:cubicBezTo>
                <a:lnTo>
                  <a:pt x="25829" y="577432"/>
                </a:lnTo>
                <a:cubicBezTo>
                  <a:pt x="11992" y="577432"/>
                  <a:pt x="0" y="565454"/>
                  <a:pt x="0" y="550711"/>
                </a:cubicBezTo>
                <a:cubicBezTo>
                  <a:pt x="0" y="535968"/>
                  <a:pt x="11992" y="524911"/>
                  <a:pt x="25829" y="524911"/>
                </a:cubicBezTo>
                <a:close/>
                <a:moveTo>
                  <a:pt x="25820" y="458632"/>
                </a:moveTo>
                <a:lnTo>
                  <a:pt x="165988" y="458632"/>
                </a:lnTo>
                <a:cubicBezTo>
                  <a:pt x="189042" y="475218"/>
                  <a:pt x="215785" y="488118"/>
                  <a:pt x="245294" y="493646"/>
                </a:cubicBezTo>
                <a:cubicBezTo>
                  <a:pt x="241606" y="503782"/>
                  <a:pt x="232384" y="511153"/>
                  <a:pt x="220396" y="511153"/>
                </a:cubicBezTo>
                <a:lnTo>
                  <a:pt x="25820" y="511153"/>
                </a:lnTo>
                <a:cubicBezTo>
                  <a:pt x="11988" y="511153"/>
                  <a:pt x="0" y="499175"/>
                  <a:pt x="0" y="484432"/>
                </a:cubicBezTo>
                <a:cubicBezTo>
                  <a:pt x="0" y="470611"/>
                  <a:pt x="11988" y="458632"/>
                  <a:pt x="25820" y="458632"/>
                </a:cubicBezTo>
                <a:close/>
                <a:moveTo>
                  <a:pt x="468575" y="396938"/>
                </a:moveTo>
                <a:lnTo>
                  <a:pt x="551576" y="396938"/>
                </a:lnTo>
                <a:cubicBezTo>
                  <a:pt x="566331" y="396938"/>
                  <a:pt x="578320" y="408917"/>
                  <a:pt x="578320" y="422738"/>
                </a:cubicBezTo>
                <a:cubicBezTo>
                  <a:pt x="578320" y="437481"/>
                  <a:pt x="566331" y="449459"/>
                  <a:pt x="551576" y="449459"/>
                </a:cubicBezTo>
                <a:lnTo>
                  <a:pt x="424308" y="449459"/>
                </a:lnTo>
                <a:cubicBezTo>
                  <a:pt x="441830" y="434717"/>
                  <a:pt x="456586" y="416288"/>
                  <a:pt x="468575" y="396938"/>
                </a:cubicBezTo>
                <a:close/>
                <a:moveTo>
                  <a:pt x="25826" y="392352"/>
                </a:moveTo>
                <a:lnTo>
                  <a:pt x="106996" y="392352"/>
                </a:lnTo>
                <a:cubicBezTo>
                  <a:pt x="118064" y="412566"/>
                  <a:pt x="131900" y="430024"/>
                  <a:pt x="149425" y="444725"/>
                </a:cubicBezTo>
                <a:lnTo>
                  <a:pt x="25826" y="444725"/>
                </a:lnTo>
                <a:cubicBezTo>
                  <a:pt x="11991" y="444725"/>
                  <a:pt x="0" y="432781"/>
                  <a:pt x="0" y="418998"/>
                </a:cubicBezTo>
                <a:cubicBezTo>
                  <a:pt x="0" y="404297"/>
                  <a:pt x="11991" y="392352"/>
                  <a:pt x="25826" y="392352"/>
                </a:cubicBezTo>
                <a:close/>
                <a:moveTo>
                  <a:pt x="495311" y="330659"/>
                </a:moveTo>
                <a:lnTo>
                  <a:pt x="551573" y="330659"/>
                </a:lnTo>
                <a:cubicBezTo>
                  <a:pt x="566330" y="330659"/>
                  <a:pt x="578320" y="342604"/>
                  <a:pt x="578320" y="357305"/>
                </a:cubicBezTo>
                <a:cubicBezTo>
                  <a:pt x="578320" y="371088"/>
                  <a:pt x="566330" y="383032"/>
                  <a:pt x="551573" y="383032"/>
                </a:cubicBezTo>
                <a:lnTo>
                  <a:pt x="475942" y="383032"/>
                </a:lnTo>
                <a:cubicBezTo>
                  <a:pt x="485165" y="366493"/>
                  <a:pt x="490699" y="349036"/>
                  <a:pt x="495311" y="330659"/>
                </a:cubicBezTo>
                <a:close/>
                <a:moveTo>
                  <a:pt x="25814" y="325924"/>
                </a:moveTo>
                <a:lnTo>
                  <a:pt x="82051" y="325924"/>
                </a:lnTo>
                <a:cubicBezTo>
                  <a:pt x="85739" y="344353"/>
                  <a:pt x="91271" y="361860"/>
                  <a:pt x="99568" y="378445"/>
                </a:cubicBezTo>
                <a:lnTo>
                  <a:pt x="25814" y="378445"/>
                </a:lnTo>
                <a:cubicBezTo>
                  <a:pt x="11985" y="378445"/>
                  <a:pt x="0" y="367388"/>
                  <a:pt x="0" y="352645"/>
                </a:cubicBezTo>
                <a:cubicBezTo>
                  <a:pt x="0" y="337903"/>
                  <a:pt x="11985" y="325924"/>
                  <a:pt x="25814" y="325924"/>
                </a:cubicBezTo>
                <a:close/>
                <a:moveTo>
                  <a:pt x="297074" y="302072"/>
                </a:moveTo>
                <a:lnTo>
                  <a:pt x="297074" y="349966"/>
                </a:lnTo>
                <a:cubicBezTo>
                  <a:pt x="310909" y="349045"/>
                  <a:pt x="326589" y="341677"/>
                  <a:pt x="326589" y="326019"/>
                </a:cubicBezTo>
                <a:cubicBezTo>
                  <a:pt x="326589" y="310361"/>
                  <a:pt x="309987" y="304835"/>
                  <a:pt x="297074" y="302072"/>
                </a:cubicBezTo>
                <a:close/>
                <a:moveTo>
                  <a:pt x="498167" y="264231"/>
                </a:moveTo>
                <a:lnTo>
                  <a:pt x="551603" y="264231"/>
                </a:lnTo>
                <a:cubicBezTo>
                  <a:pt x="566343" y="264231"/>
                  <a:pt x="578320" y="276210"/>
                  <a:pt x="578320" y="290952"/>
                </a:cubicBezTo>
                <a:cubicBezTo>
                  <a:pt x="578320" y="304774"/>
                  <a:pt x="566343" y="316752"/>
                  <a:pt x="551603" y="316752"/>
                </a:cubicBezTo>
                <a:lnTo>
                  <a:pt x="497246" y="316752"/>
                </a:lnTo>
                <a:cubicBezTo>
                  <a:pt x="498167" y="307538"/>
                  <a:pt x="499089" y="298324"/>
                  <a:pt x="499089" y="288188"/>
                </a:cubicBezTo>
                <a:cubicBezTo>
                  <a:pt x="499089" y="279895"/>
                  <a:pt x="499089" y="272524"/>
                  <a:pt x="498167" y="264231"/>
                </a:cubicBezTo>
                <a:close/>
                <a:moveTo>
                  <a:pt x="25843" y="259645"/>
                </a:moveTo>
                <a:lnTo>
                  <a:pt x="81222" y="259645"/>
                </a:lnTo>
                <a:cubicBezTo>
                  <a:pt x="79376" y="269781"/>
                  <a:pt x="78453" y="278995"/>
                  <a:pt x="78453" y="288209"/>
                </a:cubicBezTo>
                <a:cubicBezTo>
                  <a:pt x="78453" y="296502"/>
                  <a:pt x="79376" y="304795"/>
                  <a:pt x="80299" y="312166"/>
                </a:cubicBezTo>
                <a:lnTo>
                  <a:pt x="25843" y="312166"/>
                </a:lnTo>
                <a:cubicBezTo>
                  <a:pt x="11999" y="312166"/>
                  <a:pt x="0" y="301109"/>
                  <a:pt x="0" y="286366"/>
                </a:cubicBezTo>
                <a:cubicBezTo>
                  <a:pt x="0" y="271624"/>
                  <a:pt x="11999" y="259645"/>
                  <a:pt x="25843" y="259645"/>
                </a:cubicBezTo>
                <a:close/>
                <a:moveTo>
                  <a:pt x="282316" y="225625"/>
                </a:moveTo>
                <a:cubicBezTo>
                  <a:pt x="265713" y="225625"/>
                  <a:pt x="255567" y="235757"/>
                  <a:pt x="255567" y="245888"/>
                </a:cubicBezTo>
                <a:cubicBezTo>
                  <a:pt x="255567" y="257862"/>
                  <a:pt x="264791" y="264309"/>
                  <a:pt x="282316" y="267993"/>
                </a:cubicBezTo>
                <a:close/>
                <a:moveTo>
                  <a:pt x="478752" y="197951"/>
                </a:moveTo>
                <a:lnTo>
                  <a:pt x="551584" y="197951"/>
                </a:lnTo>
                <a:cubicBezTo>
                  <a:pt x="566335" y="197951"/>
                  <a:pt x="578320" y="209930"/>
                  <a:pt x="578320" y="224672"/>
                </a:cubicBezTo>
                <a:cubicBezTo>
                  <a:pt x="578320" y="239415"/>
                  <a:pt x="566335" y="250472"/>
                  <a:pt x="551584" y="250472"/>
                </a:cubicBezTo>
                <a:lnTo>
                  <a:pt x="495347" y="250472"/>
                </a:lnTo>
                <a:cubicBezTo>
                  <a:pt x="492581" y="232044"/>
                  <a:pt x="486128" y="214537"/>
                  <a:pt x="478752" y="197951"/>
                </a:cubicBezTo>
                <a:close/>
                <a:moveTo>
                  <a:pt x="25834" y="194253"/>
                </a:moveTo>
                <a:lnTo>
                  <a:pt x="101491" y="194253"/>
                </a:lnTo>
                <a:cubicBezTo>
                  <a:pt x="93187" y="209917"/>
                  <a:pt x="86729" y="228346"/>
                  <a:pt x="83038" y="246774"/>
                </a:cubicBezTo>
                <a:lnTo>
                  <a:pt x="25834" y="246774"/>
                </a:lnTo>
                <a:cubicBezTo>
                  <a:pt x="11994" y="246774"/>
                  <a:pt x="0" y="234796"/>
                  <a:pt x="0" y="220053"/>
                </a:cubicBezTo>
                <a:cubicBezTo>
                  <a:pt x="0" y="205310"/>
                  <a:pt x="11994" y="194253"/>
                  <a:pt x="25834" y="194253"/>
                </a:cubicBezTo>
                <a:close/>
                <a:moveTo>
                  <a:pt x="289695" y="180494"/>
                </a:moveTo>
                <a:cubicBezTo>
                  <a:pt x="293384" y="180494"/>
                  <a:pt x="297074" y="184178"/>
                  <a:pt x="297074" y="188784"/>
                </a:cubicBezTo>
                <a:lnTo>
                  <a:pt x="297074" y="200757"/>
                </a:lnTo>
                <a:cubicBezTo>
                  <a:pt x="315521" y="201678"/>
                  <a:pt x="353338" y="213652"/>
                  <a:pt x="353338" y="236678"/>
                </a:cubicBezTo>
                <a:cubicBezTo>
                  <a:pt x="353338" y="245888"/>
                  <a:pt x="346881" y="251415"/>
                  <a:pt x="338580" y="251415"/>
                </a:cubicBezTo>
                <a:cubicBezTo>
                  <a:pt x="322900" y="251415"/>
                  <a:pt x="322900" y="225625"/>
                  <a:pt x="297074" y="225625"/>
                </a:cubicBezTo>
                <a:lnTo>
                  <a:pt x="297074" y="270756"/>
                </a:lnTo>
                <a:cubicBezTo>
                  <a:pt x="328434" y="277204"/>
                  <a:pt x="356105" y="286414"/>
                  <a:pt x="356105" y="323256"/>
                </a:cubicBezTo>
                <a:cubicBezTo>
                  <a:pt x="356105" y="355492"/>
                  <a:pt x="332124" y="372071"/>
                  <a:pt x="297074" y="373913"/>
                </a:cubicBezTo>
                <a:lnTo>
                  <a:pt x="297074" y="388650"/>
                </a:lnTo>
                <a:cubicBezTo>
                  <a:pt x="297074" y="392334"/>
                  <a:pt x="293384" y="396939"/>
                  <a:pt x="289695" y="396939"/>
                </a:cubicBezTo>
                <a:cubicBezTo>
                  <a:pt x="285083" y="396939"/>
                  <a:pt x="282316" y="392334"/>
                  <a:pt x="282316" y="388650"/>
                </a:cubicBezTo>
                <a:lnTo>
                  <a:pt x="282316" y="373913"/>
                </a:lnTo>
                <a:cubicBezTo>
                  <a:pt x="241732" y="372992"/>
                  <a:pt x="222362" y="349045"/>
                  <a:pt x="222362" y="329703"/>
                </a:cubicBezTo>
                <a:cubicBezTo>
                  <a:pt x="222362" y="320493"/>
                  <a:pt x="227896" y="314966"/>
                  <a:pt x="237120" y="314966"/>
                </a:cubicBezTo>
                <a:cubicBezTo>
                  <a:pt x="263869" y="314966"/>
                  <a:pt x="242654" y="348124"/>
                  <a:pt x="282316" y="349966"/>
                </a:cubicBezTo>
                <a:lnTo>
                  <a:pt x="282316" y="299309"/>
                </a:lnTo>
                <a:cubicBezTo>
                  <a:pt x="247266" y="292861"/>
                  <a:pt x="225129" y="278125"/>
                  <a:pt x="225129" y="251415"/>
                </a:cubicBezTo>
                <a:cubicBezTo>
                  <a:pt x="225129" y="219178"/>
                  <a:pt x="252800" y="201678"/>
                  <a:pt x="282316" y="200757"/>
                </a:cubicBezTo>
                <a:lnTo>
                  <a:pt x="282316" y="188784"/>
                </a:lnTo>
                <a:cubicBezTo>
                  <a:pt x="282316" y="184178"/>
                  <a:pt x="285083" y="180494"/>
                  <a:pt x="289695" y="180494"/>
                </a:cubicBezTo>
                <a:close/>
                <a:moveTo>
                  <a:pt x="288699" y="157519"/>
                </a:moveTo>
                <a:cubicBezTo>
                  <a:pt x="216770" y="157519"/>
                  <a:pt x="157752" y="216443"/>
                  <a:pt x="157752" y="288255"/>
                </a:cubicBezTo>
                <a:cubicBezTo>
                  <a:pt x="157752" y="360989"/>
                  <a:pt x="216770" y="419912"/>
                  <a:pt x="288699" y="419912"/>
                </a:cubicBezTo>
                <a:cubicBezTo>
                  <a:pt x="361549" y="419912"/>
                  <a:pt x="420567" y="360989"/>
                  <a:pt x="420567" y="288255"/>
                </a:cubicBezTo>
                <a:cubicBezTo>
                  <a:pt x="420567" y="216443"/>
                  <a:pt x="361549" y="157519"/>
                  <a:pt x="288699" y="157519"/>
                </a:cubicBezTo>
                <a:close/>
                <a:moveTo>
                  <a:pt x="428895" y="132559"/>
                </a:moveTo>
                <a:lnTo>
                  <a:pt x="551571" y="132559"/>
                </a:lnTo>
                <a:cubicBezTo>
                  <a:pt x="566329" y="132559"/>
                  <a:pt x="578320" y="143616"/>
                  <a:pt x="578320" y="158359"/>
                </a:cubicBezTo>
                <a:cubicBezTo>
                  <a:pt x="578320" y="173101"/>
                  <a:pt x="566329" y="185080"/>
                  <a:pt x="551571" y="185080"/>
                </a:cubicBezTo>
                <a:lnTo>
                  <a:pt x="471324" y="185080"/>
                </a:lnTo>
                <a:cubicBezTo>
                  <a:pt x="460256" y="164808"/>
                  <a:pt x="445498" y="147301"/>
                  <a:pt x="428895" y="132559"/>
                </a:cubicBezTo>
                <a:close/>
                <a:moveTo>
                  <a:pt x="25822" y="127973"/>
                </a:moveTo>
                <a:lnTo>
                  <a:pt x="154012" y="127973"/>
                </a:lnTo>
                <a:cubicBezTo>
                  <a:pt x="136490" y="142715"/>
                  <a:pt x="121734" y="160222"/>
                  <a:pt x="108823" y="180494"/>
                </a:cubicBezTo>
                <a:lnTo>
                  <a:pt x="25822" y="180494"/>
                </a:lnTo>
                <a:cubicBezTo>
                  <a:pt x="11989" y="180494"/>
                  <a:pt x="0" y="168515"/>
                  <a:pt x="0" y="153773"/>
                </a:cubicBezTo>
                <a:cubicBezTo>
                  <a:pt x="0" y="139951"/>
                  <a:pt x="11989" y="127973"/>
                  <a:pt x="25822" y="127973"/>
                </a:cubicBezTo>
                <a:close/>
                <a:moveTo>
                  <a:pt x="288699" y="105041"/>
                </a:moveTo>
                <a:cubicBezTo>
                  <a:pt x="390136" y="105041"/>
                  <a:pt x="473130" y="186981"/>
                  <a:pt x="473130" y="288255"/>
                </a:cubicBezTo>
                <a:cubicBezTo>
                  <a:pt x="473130" y="389530"/>
                  <a:pt x="390136" y="472390"/>
                  <a:pt x="288699" y="472390"/>
                </a:cubicBezTo>
                <a:cubicBezTo>
                  <a:pt x="187261" y="472390"/>
                  <a:pt x="105189" y="389530"/>
                  <a:pt x="105189" y="288255"/>
                </a:cubicBezTo>
                <a:cubicBezTo>
                  <a:pt x="105189" y="186981"/>
                  <a:pt x="187261" y="105041"/>
                  <a:pt x="288699" y="105041"/>
                </a:cubicBezTo>
                <a:close/>
                <a:moveTo>
                  <a:pt x="357002" y="66280"/>
                </a:moveTo>
                <a:lnTo>
                  <a:pt x="551578" y="66280"/>
                </a:lnTo>
                <a:cubicBezTo>
                  <a:pt x="566332" y="66280"/>
                  <a:pt x="578320" y="78258"/>
                  <a:pt x="578320" y="92080"/>
                </a:cubicBezTo>
                <a:cubicBezTo>
                  <a:pt x="578320" y="106822"/>
                  <a:pt x="566332" y="118801"/>
                  <a:pt x="551578" y="118801"/>
                </a:cubicBezTo>
                <a:lnTo>
                  <a:pt x="411410" y="118801"/>
                </a:lnTo>
                <a:cubicBezTo>
                  <a:pt x="388356" y="102215"/>
                  <a:pt x="361613" y="89315"/>
                  <a:pt x="333026" y="82865"/>
                </a:cubicBezTo>
                <a:cubicBezTo>
                  <a:pt x="336715" y="73651"/>
                  <a:pt x="345936" y="66280"/>
                  <a:pt x="357002" y="66280"/>
                </a:cubicBezTo>
                <a:close/>
                <a:moveTo>
                  <a:pt x="356932" y="0"/>
                </a:moveTo>
                <a:lnTo>
                  <a:pt x="551569" y="0"/>
                </a:lnTo>
                <a:cubicBezTo>
                  <a:pt x="566328" y="0"/>
                  <a:pt x="578320" y="11978"/>
                  <a:pt x="578320" y="25800"/>
                </a:cubicBezTo>
                <a:cubicBezTo>
                  <a:pt x="578320" y="40542"/>
                  <a:pt x="566328" y="52521"/>
                  <a:pt x="551569" y="52521"/>
                </a:cubicBezTo>
                <a:lnTo>
                  <a:pt x="356932" y="52521"/>
                </a:lnTo>
                <a:cubicBezTo>
                  <a:pt x="343095" y="52521"/>
                  <a:pt x="331103" y="40542"/>
                  <a:pt x="331103" y="25800"/>
                </a:cubicBezTo>
                <a:cubicBezTo>
                  <a:pt x="331103" y="11978"/>
                  <a:pt x="343095" y="0"/>
                  <a:pt x="3569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6" name="椭圆 16"/>
          <p:cNvSpPr/>
          <p:nvPr/>
        </p:nvSpPr>
        <p:spPr>
          <a:xfrm>
            <a:off x="1543629" y="3426834"/>
            <a:ext cx="402456" cy="415924"/>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4" name="椭圆 19" descr="D:\51PPT模板网\51pptmoban.com\图片.jpg"/>
          <p:cNvSpPr/>
          <p:nvPr/>
        </p:nvSpPr>
        <p:spPr>
          <a:xfrm>
            <a:off x="1540263" y="4496288"/>
            <a:ext cx="415924" cy="415295"/>
          </a:xfrm>
          <a:custGeom>
            <a:avLst/>
            <a:gdLst>
              <a:gd name="T0" fmla="*/ 6894 w 7804"/>
              <a:gd name="T1" fmla="*/ 3038 h 7804"/>
              <a:gd name="T2" fmla="*/ 6614 w 7804"/>
              <a:gd name="T3" fmla="*/ 2704 h 7804"/>
              <a:gd name="T4" fmla="*/ 6826 w 7804"/>
              <a:gd name="T5" fmla="*/ 2200 h 7804"/>
              <a:gd name="T6" fmla="*/ 6496 w 7804"/>
              <a:gd name="T7" fmla="*/ 978 h 7804"/>
              <a:gd name="T8" fmla="*/ 5604 w 7804"/>
              <a:gd name="T9" fmla="*/ 978 h 7804"/>
              <a:gd name="T10" fmla="*/ 5254 w 7804"/>
              <a:gd name="T11" fmla="*/ 1222 h 7804"/>
              <a:gd name="T12" fmla="*/ 4973 w 7804"/>
              <a:gd name="T13" fmla="*/ 1137 h 7804"/>
              <a:gd name="T14" fmla="*/ 4766 w 7804"/>
              <a:gd name="T15" fmla="*/ 631 h 7804"/>
              <a:gd name="T16" fmla="*/ 3668 w 7804"/>
              <a:gd name="T17" fmla="*/ 0 h 7804"/>
              <a:gd name="T18" fmla="*/ 3038 w 7804"/>
              <a:gd name="T19" fmla="*/ 910 h 7804"/>
              <a:gd name="T20" fmla="*/ 2704 w 7804"/>
              <a:gd name="T21" fmla="*/ 1190 h 7804"/>
              <a:gd name="T22" fmla="*/ 2398 w 7804"/>
              <a:gd name="T23" fmla="*/ 1175 h 7804"/>
              <a:gd name="T24" fmla="*/ 1754 w 7804"/>
              <a:gd name="T25" fmla="*/ 793 h 7804"/>
              <a:gd name="T26" fmla="*/ 978 w 7804"/>
              <a:gd name="T27" fmla="*/ 1308 h 7804"/>
              <a:gd name="T28" fmla="*/ 1175 w 7804"/>
              <a:gd name="T29" fmla="*/ 2398 h 7804"/>
              <a:gd name="T30" fmla="*/ 1137 w 7804"/>
              <a:gd name="T31" fmla="*/ 2831 h 7804"/>
              <a:gd name="T32" fmla="*/ 631 w 7804"/>
              <a:gd name="T33" fmla="*/ 3038 h 7804"/>
              <a:gd name="T34" fmla="*/ 0 w 7804"/>
              <a:gd name="T35" fmla="*/ 4136 h 7804"/>
              <a:gd name="T36" fmla="*/ 910 w 7804"/>
              <a:gd name="T37" fmla="*/ 4766 h 7804"/>
              <a:gd name="T38" fmla="*/ 1190 w 7804"/>
              <a:gd name="T39" fmla="*/ 5100 h 7804"/>
              <a:gd name="T40" fmla="*/ 978 w 7804"/>
              <a:gd name="T41" fmla="*/ 5604 h 7804"/>
              <a:gd name="T42" fmla="*/ 1308 w 7804"/>
              <a:gd name="T43" fmla="*/ 6826 h 7804"/>
              <a:gd name="T44" fmla="*/ 2200 w 7804"/>
              <a:gd name="T45" fmla="*/ 6826 h 7804"/>
              <a:gd name="T46" fmla="*/ 2550 w 7804"/>
              <a:gd name="T47" fmla="*/ 6582 h 7804"/>
              <a:gd name="T48" fmla="*/ 2831 w 7804"/>
              <a:gd name="T49" fmla="*/ 6667 h 7804"/>
              <a:gd name="T50" fmla="*/ 3038 w 7804"/>
              <a:gd name="T51" fmla="*/ 7173 h 7804"/>
              <a:gd name="T52" fmla="*/ 4136 w 7804"/>
              <a:gd name="T53" fmla="*/ 7804 h 7804"/>
              <a:gd name="T54" fmla="*/ 4766 w 7804"/>
              <a:gd name="T55" fmla="*/ 6894 h 7804"/>
              <a:gd name="T56" fmla="*/ 5100 w 7804"/>
              <a:gd name="T57" fmla="*/ 6614 h 7804"/>
              <a:gd name="T58" fmla="*/ 5406 w 7804"/>
              <a:gd name="T59" fmla="*/ 6629 h 7804"/>
              <a:gd name="T60" fmla="*/ 6050 w 7804"/>
              <a:gd name="T61" fmla="*/ 7011 h 7804"/>
              <a:gd name="T62" fmla="*/ 6647 w 7804"/>
              <a:gd name="T63" fmla="*/ 6675 h 7804"/>
              <a:gd name="T64" fmla="*/ 6826 w 7804"/>
              <a:gd name="T65" fmla="*/ 6496 h 7804"/>
              <a:gd name="T66" fmla="*/ 6629 w 7804"/>
              <a:gd name="T67" fmla="*/ 5406 h 7804"/>
              <a:gd name="T68" fmla="*/ 6667 w 7804"/>
              <a:gd name="T69" fmla="*/ 4972 h 7804"/>
              <a:gd name="T70" fmla="*/ 7173 w 7804"/>
              <a:gd name="T71" fmla="*/ 4766 h 7804"/>
              <a:gd name="T72" fmla="*/ 7804 w 7804"/>
              <a:gd name="T73" fmla="*/ 3668 h 7804"/>
              <a:gd name="T74" fmla="*/ 5608 w 7804"/>
              <a:gd name="T75" fmla="*/ 3902 h 7804"/>
              <a:gd name="T76" fmla="*/ 2196 w 7804"/>
              <a:gd name="T77" fmla="*/ 3902 h 7804"/>
              <a:gd name="T78" fmla="*/ 5608 w 7804"/>
              <a:gd name="T79" fmla="*/ 3902 h 7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04" h="7804">
                <a:moveTo>
                  <a:pt x="7173" y="3038"/>
                </a:moveTo>
                <a:lnTo>
                  <a:pt x="6894" y="3038"/>
                </a:lnTo>
                <a:cubicBezTo>
                  <a:pt x="6824" y="3038"/>
                  <a:pt x="6714" y="2953"/>
                  <a:pt x="6667" y="2831"/>
                </a:cubicBezTo>
                <a:cubicBezTo>
                  <a:pt x="6650" y="2789"/>
                  <a:pt x="6632" y="2746"/>
                  <a:pt x="6614" y="2704"/>
                </a:cubicBezTo>
                <a:cubicBezTo>
                  <a:pt x="6561" y="2585"/>
                  <a:pt x="6579" y="2447"/>
                  <a:pt x="6629" y="2398"/>
                </a:cubicBezTo>
                <a:lnTo>
                  <a:pt x="6826" y="2200"/>
                </a:lnTo>
                <a:cubicBezTo>
                  <a:pt x="7072" y="1954"/>
                  <a:pt x="7072" y="1554"/>
                  <a:pt x="6826" y="1308"/>
                </a:cubicBezTo>
                <a:lnTo>
                  <a:pt x="6496" y="978"/>
                </a:lnTo>
                <a:cubicBezTo>
                  <a:pt x="6377" y="859"/>
                  <a:pt x="6218" y="793"/>
                  <a:pt x="6050" y="793"/>
                </a:cubicBezTo>
                <a:cubicBezTo>
                  <a:pt x="5882" y="793"/>
                  <a:pt x="5723" y="859"/>
                  <a:pt x="5604" y="978"/>
                </a:cubicBezTo>
                <a:lnTo>
                  <a:pt x="5406" y="1176"/>
                </a:lnTo>
                <a:cubicBezTo>
                  <a:pt x="5378" y="1204"/>
                  <a:pt x="5319" y="1222"/>
                  <a:pt x="5254" y="1222"/>
                </a:cubicBezTo>
                <a:cubicBezTo>
                  <a:pt x="5201" y="1222"/>
                  <a:pt x="5147" y="1211"/>
                  <a:pt x="5100" y="1190"/>
                </a:cubicBezTo>
                <a:cubicBezTo>
                  <a:pt x="5058" y="1172"/>
                  <a:pt x="5015" y="1154"/>
                  <a:pt x="4973" y="1137"/>
                </a:cubicBezTo>
                <a:cubicBezTo>
                  <a:pt x="4851" y="1090"/>
                  <a:pt x="4766" y="980"/>
                  <a:pt x="4766" y="910"/>
                </a:cubicBezTo>
                <a:lnTo>
                  <a:pt x="4766" y="631"/>
                </a:lnTo>
                <a:cubicBezTo>
                  <a:pt x="4766" y="283"/>
                  <a:pt x="4483" y="0"/>
                  <a:pt x="4136" y="0"/>
                </a:cubicBezTo>
                <a:lnTo>
                  <a:pt x="3668" y="0"/>
                </a:lnTo>
                <a:cubicBezTo>
                  <a:pt x="3321" y="0"/>
                  <a:pt x="3038" y="283"/>
                  <a:pt x="3038" y="631"/>
                </a:cubicBezTo>
                <a:lnTo>
                  <a:pt x="3038" y="910"/>
                </a:lnTo>
                <a:cubicBezTo>
                  <a:pt x="3038" y="980"/>
                  <a:pt x="2953" y="1090"/>
                  <a:pt x="2831" y="1137"/>
                </a:cubicBezTo>
                <a:cubicBezTo>
                  <a:pt x="2789" y="1154"/>
                  <a:pt x="2746" y="1172"/>
                  <a:pt x="2704" y="1190"/>
                </a:cubicBezTo>
                <a:cubicBezTo>
                  <a:pt x="2657" y="1211"/>
                  <a:pt x="2603" y="1222"/>
                  <a:pt x="2550" y="1222"/>
                </a:cubicBezTo>
                <a:cubicBezTo>
                  <a:pt x="2485" y="1222"/>
                  <a:pt x="2426" y="1204"/>
                  <a:pt x="2398" y="1175"/>
                </a:cubicBezTo>
                <a:lnTo>
                  <a:pt x="2200" y="978"/>
                </a:lnTo>
                <a:cubicBezTo>
                  <a:pt x="2081" y="859"/>
                  <a:pt x="1922" y="793"/>
                  <a:pt x="1754" y="793"/>
                </a:cubicBezTo>
                <a:cubicBezTo>
                  <a:pt x="1585" y="793"/>
                  <a:pt x="1427" y="859"/>
                  <a:pt x="1308" y="978"/>
                </a:cubicBezTo>
                <a:lnTo>
                  <a:pt x="978" y="1308"/>
                </a:lnTo>
                <a:cubicBezTo>
                  <a:pt x="732" y="1554"/>
                  <a:pt x="732" y="1954"/>
                  <a:pt x="978" y="2200"/>
                </a:cubicBezTo>
                <a:lnTo>
                  <a:pt x="1175" y="2398"/>
                </a:lnTo>
                <a:cubicBezTo>
                  <a:pt x="1225" y="2447"/>
                  <a:pt x="1243" y="2585"/>
                  <a:pt x="1190" y="2704"/>
                </a:cubicBezTo>
                <a:cubicBezTo>
                  <a:pt x="1172" y="2746"/>
                  <a:pt x="1154" y="2789"/>
                  <a:pt x="1137" y="2831"/>
                </a:cubicBezTo>
                <a:cubicBezTo>
                  <a:pt x="1090" y="2953"/>
                  <a:pt x="980" y="3038"/>
                  <a:pt x="910" y="3038"/>
                </a:cubicBezTo>
                <a:lnTo>
                  <a:pt x="631" y="3038"/>
                </a:lnTo>
                <a:cubicBezTo>
                  <a:pt x="283" y="3038"/>
                  <a:pt x="0" y="3321"/>
                  <a:pt x="0" y="3668"/>
                </a:cubicBezTo>
                <a:lnTo>
                  <a:pt x="0" y="4136"/>
                </a:lnTo>
                <a:cubicBezTo>
                  <a:pt x="0" y="4483"/>
                  <a:pt x="283" y="4766"/>
                  <a:pt x="631" y="4766"/>
                </a:cubicBezTo>
                <a:lnTo>
                  <a:pt x="910" y="4766"/>
                </a:lnTo>
                <a:cubicBezTo>
                  <a:pt x="980" y="4766"/>
                  <a:pt x="1090" y="4851"/>
                  <a:pt x="1137" y="4972"/>
                </a:cubicBezTo>
                <a:cubicBezTo>
                  <a:pt x="1154" y="5015"/>
                  <a:pt x="1172" y="5058"/>
                  <a:pt x="1190" y="5100"/>
                </a:cubicBezTo>
                <a:cubicBezTo>
                  <a:pt x="1243" y="5219"/>
                  <a:pt x="1225" y="5357"/>
                  <a:pt x="1175" y="5406"/>
                </a:cubicBezTo>
                <a:lnTo>
                  <a:pt x="978" y="5604"/>
                </a:lnTo>
                <a:cubicBezTo>
                  <a:pt x="732" y="5850"/>
                  <a:pt x="732" y="6250"/>
                  <a:pt x="978" y="6496"/>
                </a:cubicBezTo>
                <a:lnTo>
                  <a:pt x="1308" y="6826"/>
                </a:lnTo>
                <a:cubicBezTo>
                  <a:pt x="1427" y="6945"/>
                  <a:pt x="1586" y="7011"/>
                  <a:pt x="1754" y="7011"/>
                </a:cubicBezTo>
                <a:cubicBezTo>
                  <a:pt x="1922" y="7011"/>
                  <a:pt x="2081" y="6945"/>
                  <a:pt x="2200" y="6826"/>
                </a:cubicBezTo>
                <a:lnTo>
                  <a:pt x="2398" y="6628"/>
                </a:lnTo>
                <a:cubicBezTo>
                  <a:pt x="2427" y="6599"/>
                  <a:pt x="2484" y="6582"/>
                  <a:pt x="2550" y="6582"/>
                </a:cubicBezTo>
                <a:cubicBezTo>
                  <a:pt x="2602" y="6582"/>
                  <a:pt x="2657" y="6593"/>
                  <a:pt x="2704" y="6614"/>
                </a:cubicBezTo>
                <a:cubicBezTo>
                  <a:pt x="2745" y="6632"/>
                  <a:pt x="2788" y="6650"/>
                  <a:pt x="2831" y="6667"/>
                </a:cubicBezTo>
                <a:cubicBezTo>
                  <a:pt x="2953" y="6714"/>
                  <a:pt x="3038" y="6824"/>
                  <a:pt x="3038" y="6894"/>
                </a:cubicBezTo>
                <a:lnTo>
                  <a:pt x="3038" y="7173"/>
                </a:lnTo>
                <a:cubicBezTo>
                  <a:pt x="3038" y="7521"/>
                  <a:pt x="3321" y="7804"/>
                  <a:pt x="3668" y="7804"/>
                </a:cubicBezTo>
                <a:lnTo>
                  <a:pt x="4136" y="7804"/>
                </a:lnTo>
                <a:cubicBezTo>
                  <a:pt x="4483" y="7804"/>
                  <a:pt x="4766" y="7521"/>
                  <a:pt x="4766" y="7173"/>
                </a:cubicBezTo>
                <a:lnTo>
                  <a:pt x="4766" y="6894"/>
                </a:lnTo>
                <a:cubicBezTo>
                  <a:pt x="4766" y="6824"/>
                  <a:pt x="4851" y="6714"/>
                  <a:pt x="4972" y="6667"/>
                </a:cubicBezTo>
                <a:cubicBezTo>
                  <a:pt x="5015" y="6650"/>
                  <a:pt x="5058" y="6632"/>
                  <a:pt x="5100" y="6614"/>
                </a:cubicBezTo>
                <a:cubicBezTo>
                  <a:pt x="5146" y="6593"/>
                  <a:pt x="5201" y="6582"/>
                  <a:pt x="5254" y="6582"/>
                </a:cubicBezTo>
                <a:cubicBezTo>
                  <a:pt x="5319" y="6582"/>
                  <a:pt x="5377" y="6600"/>
                  <a:pt x="5406" y="6629"/>
                </a:cubicBezTo>
                <a:lnTo>
                  <a:pt x="5604" y="6826"/>
                </a:lnTo>
                <a:cubicBezTo>
                  <a:pt x="5723" y="6945"/>
                  <a:pt x="5882" y="7011"/>
                  <a:pt x="6050" y="7011"/>
                </a:cubicBezTo>
                <a:cubicBezTo>
                  <a:pt x="6068" y="7011"/>
                  <a:pt x="6087" y="7010"/>
                  <a:pt x="6105" y="7009"/>
                </a:cubicBezTo>
                <a:cubicBezTo>
                  <a:pt x="6335" y="6989"/>
                  <a:pt x="6538" y="6785"/>
                  <a:pt x="6647" y="6675"/>
                </a:cubicBezTo>
                <a:lnTo>
                  <a:pt x="6661" y="6661"/>
                </a:lnTo>
                <a:lnTo>
                  <a:pt x="6826" y="6496"/>
                </a:lnTo>
                <a:cubicBezTo>
                  <a:pt x="7072" y="6250"/>
                  <a:pt x="7072" y="5850"/>
                  <a:pt x="6826" y="5604"/>
                </a:cubicBezTo>
                <a:lnTo>
                  <a:pt x="6629" y="5406"/>
                </a:lnTo>
                <a:cubicBezTo>
                  <a:pt x="6579" y="5357"/>
                  <a:pt x="6561" y="5219"/>
                  <a:pt x="6614" y="5100"/>
                </a:cubicBezTo>
                <a:cubicBezTo>
                  <a:pt x="6632" y="5058"/>
                  <a:pt x="6650" y="5015"/>
                  <a:pt x="6667" y="4972"/>
                </a:cubicBezTo>
                <a:cubicBezTo>
                  <a:pt x="6714" y="4851"/>
                  <a:pt x="6824" y="4766"/>
                  <a:pt x="6894" y="4766"/>
                </a:cubicBezTo>
                <a:lnTo>
                  <a:pt x="7173" y="4766"/>
                </a:lnTo>
                <a:cubicBezTo>
                  <a:pt x="7521" y="4766"/>
                  <a:pt x="7804" y="4483"/>
                  <a:pt x="7804" y="4135"/>
                </a:cubicBezTo>
                <a:lnTo>
                  <a:pt x="7804" y="3668"/>
                </a:lnTo>
                <a:cubicBezTo>
                  <a:pt x="7804" y="3321"/>
                  <a:pt x="7521" y="3038"/>
                  <a:pt x="7173" y="3038"/>
                </a:cubicBezTo>
                <a:close/>
                <a:moveTo>
                  <a:pt x="5608" y="3902"/>
                </a:moveTo>
                <a:cubicBezTo>
                  <a:pt x="5608" y="4843"/>
                  <a:pt x="4843" y="5608"/>
                  <a:pt x="3902" y="5608"/>
                </a:cubicBezTo>
                <a:cubicBezTo>
                  <a:pt x="2961" y="5608"/>
                  <a:pt x="2196" y="4843"/>
                  <a:pt x="2196" y="3902"/>
                </a:cubicBezTo>
                <a:cubicBezTo>
                  <a:pt x="2196" y="2961"/>
                  <a:pt x="2961" y="2196"/>
                  <a:pt x="3902" y="2196"/>
                </a:cubicBezTo>
                <a:cubicBezTo>
                  <a:pt x="4843" y="2196"/>
                  <a:pt x="5608" y="2961"/>
                  <a:pt x="5608" y="390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6" name="组合 5">
            <a:extLst>
              <a:ext uri="{FF2B5EF4-FFF2-40B4-BE49-F238E27FC236}">
                <a16:creationId xmlns:a16="http://schemas.microsoft.com/office/drawing/2014/main" id="{166C2D92-020E-9025-1E19-B184D7652AAA}"/>
              </a:ext>
            </a:extLst>
          </p:cNvPr>
          <p:cNvGrpSpPr/>
          <p:nvPr/>
        </p:nvGrpSpPr>
        <p:grpSpPr>
          <a:xfrm>
            <a:off x="2164149" y="2192014"/>
            <a:ext cx="2666931" cy="816522"/>
            <a:chOff x="3088709" y="1632334"/>
            <a:chExt cx="2666931" cy="816522"/>
          </a:xfrm>
        </p:grpSpPr>
        <p:sp>
          <p:nvSpPr>
            <p:cNvPr id="7" name="文本框 6">
              <a:extLst>
                <a:ext uri="{FF2B5EF4-FFF2-40B4-BE49-F238E27FC236}">
                  <a16:creationId xmlns:a16="http://schemas.microsoft.com/office/drawing/2014/main" id="{1299DFF0-A2DC-ADB3-2819-3CE5D60C7720}"/>
                </a:ext>
              </a:extLst>
            </p:cNvPr>
            <p:cNvSpPr txBox="1"/>
            <p:nvPr/>
          </p:nvSpPr>
          <p:spPr>
            <a:xfrm>
              <a:off x="3088709" y="1916403"/>
              <a:ext cx="2666931" cy="532453"/>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000">
                  <a:solidFill>
                    <a:schemeClr val="bg1"/>
                  </a:solidFill>
                  <a:sym typeface="HarmonyOS Sans SC Light" panose="00000400000000000000" pitchFamily="2" charset="-122"/>
                </a:rPr>
                <a:t>根据自己的需要添加适当的文字，此处添加详细文本描述，建议与标题相关尽量简洁</a:t>
              </a:r>
              <a:r>
                <a:rPr lang="en-US" altLang="zh-CN" sz="1000">
                  <a:solidFill>
                    <a:schemeClr val="bg1"/>
                  </a:solidFill>
                  <a:sym typeface="HarmonyOS Sans SC Light" panose="00000400000000000000" pitchFamily="2" charset="-122"/>
                </a:rPr>
                <a:t>... ...</a:t>
              </a:r>
            </a:p>
          </p:txBody>
        </p:sp>
        <p:sp>
          <p:nvSpPr>
            <p:cNvPr id="10" name="文本框 9">
              <a:extLst>
                <a:ext uri="{FF2B5EF4-FFF2-40B4-BE49-F238E27FC236}">
                  <a16:creationId xmlns:a16="http://schemas.microsoft.com/office/drawing/2014/main" id="{C67271E6-C21D-93BB-CBD2-67F31CAD913C}"/>
                </a:ext>
              </a:extLst>
            </p:cNvPr>
            <p:cNvSpPr txBox="1"/>
            <p:nvPr/>
          </p:nvSpPr>
          <p:spPr>
            <a:xfrm>
              <a:off x="3088710" y="1632334"/>
              <a:ext cx="1486831"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olidFill>
                    <a:schemeClr val="bg1"/>
                  </a:solidFill>
                  <a:sym typeface="HarmonyOS Sans SC Light" panose="00000400000000000000" pitchFamily="2" charset="-122"/>
                </a:rPr>
                <a:t>添加标题文本</a:t>
              </a:r>
            </a:p>
          </p:txBody>
        </p:sp>
      </p:grpSp>
      <p:grpSp>
        <p:nvGrpSpPr>
          <p:cNvPr id="11" name="组合 10">
            <a:extLst>
              <a:ext uri="{FF2B5EF4-FFF2-40B4-BE49-F238E27FC236}">
                <a16:creationId xmlns:a16="http://schemas.microsoft.com/office/drawing/2014/main" id="{4CF24E82-4D5A-1270-ED06-BD5E93ACC9EE}"/>
              </a:ext>
            </a:extLst>
          </p:cNvPr>
          <p:cNvGrpSpPr/>
          <p:nvPr/>
        </p:nvGrpSpPr>
        <p:grpSpPr>
          <a:xfrm>
            <a:off x="2164149" y="3257276"/>
            <a:ext cx="2666931" cy="816522"/>
            <a:chOff x="3088709" y="1632334"/>
            <a:chExt cx="2666931" cy="816522"/>
          </a:xfrm>
        </p:grpSpPr>
        <p:sp>
          <p:nvSpPr>
            <p:cNvPr id="12" name="文本框 11">
              <a:extLst>
                <a:ext uri="{FF2B5EF4-FFF2-40B4-BE49-F238E27FC236}">
                  <a16:creationId xmlns:a16="http://schemas.microsoft.com/office/drawing/2014/main" id="{74AC0820-B79D-CF18-8DF5-587D245AEF74}"/>
                </a:ext>
              </a:extLst>
            </p:cNvPr>
            <p:cNvSpPr txBox="1"/>
            <p:nvPr/>
          </p:nvSpPr>
          <p:spPr>
            <a:xfrm>
              <a:off x="3088709" y="1916403"/>
              <a:ext cx="2666931" cy="532453"/>
            </a:xfrm>
            <a:prstGeom prst="rect">
              <a:avLst/>
            </a:prstGeom>
            <a:no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sz="1000" dirty="0">
                  <a:solidFill>
                    <a:schemeClr val="bg1"/>
                  </a:solidFill>
                  <a:sym typeface="HarmonyOS Sans SC Light" panose="00000400000000000000" pitchFamily="2" charset="-122"/>
                </a:rPr>
                <a:t>根据自己的需要添加适当的文字，此处添加详细文本描述，建议与标题相关尽量简洁</a:t>
              </a:r>
              <a:r>
                <a:rPr lang="en-US" altLang="zh-CN" sz="1000" dirty="0">
                  <a:solidFill>
                    <a:schemeClr val="bg1"/>
                  </a:solidFill>
                  <a:sym typeface="HarmonyOS Sans SC Light" panose="00000400000000000000" pitchFamily="2" charset="-122"/>
                </a:rPr>
                <a:t>... ...</a:t>
              </a:r>
            </a:p>
          </p:txBody>
        </p:sp>
        <p:sp>
          <p:nvSpPr>
            <p:cNvPr id="13" name="文本框 12">
              <a:extLst>
                <a:ext uri="{FF2B5EF4-FFF2-40B4-BE49-F238E27FC236}">
                  <a16:creationId xmlns:a16="http://schemas.microsoft.com/office/drawing/2014/main" id="{0DEC9AC8-9AE1-57A7-02B6-5DA6819EA25E}"/>
                </a:ext>
              </a:extLst>
            </p:cNvPr>
            <p:cNvSpPr txBox="1"/>
            <p:nvPr/>
          </p:nvSpPr>
          <p:spPr>
            <a:xfrm>
              <a:off x="3088710" y="1632334"/>
              <a:ext cx="1486831" cy="338554"/>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olidFill>
                    <a:schemeClr val="bg1"/>
                  </a:solidFill>
                  <a:sym typeface="HarmonyOS Sans SC Light" panose="00000400000000000000" pitchFamily="2" charset="-122"/>
                </a:rPr>
                <a:t>添加标题文本</a:t>
              </a:r>
            </a:p>
          </p:txBody>
        </p:sp>
      </p:grpSp>
      <p:sp>
        <p:nvSpPr>
          <p:cNvPr id="33" name="文本框 32">
            <a:extLst>
              <a:ext uri="{FF2B5EF4-FFF2-40B4-BE49-F238E27FC236}">
                <a16:creationId xmlns:a16="http://schemas.microsoft.com/office/drawing/2014/main" id="{4EF306AD-2856-DDE5-7F37-EDC3F5D46724}"/>
              </a:ext>
            </a:extLst>
          </p:cNvPr>
          <p:cNvSpPr txBox="1"/>
          <p:nvPr/>
        </p:nvSpPr>
        <p:spPr>
          <a:xfrm>
            <a:off x="496249" y="1208694"/>
            <a:ext cx="6053388" cy="369332"/>
          </a:xfrm>
          <a:prstGeom prst="rect">
            <a:avLst/>
          </a:prstGeom>
          <a:noFill/>
        </p:spPr>
        <p:txBody>
          <a:bodyPr wrap="none" rtlCol="0">
            <a:spAutoFit/>
          </a:bodyPr>
          <a:lstStyle/>
          <a:p>
            <a:r>
              <a:rPr lang="en-US" altLang="zh-CN" dirty="0"/>
              <a:t>Nginx </a:t>
            </a:r>
            <a:r>
              <a:rPr lang="zh-CN" altLang="en-US" dirty="0"/>
              <a:t>基本用途有：负载均衡配置，反向代理，动静分离</a:t>
            </a:r>
          </a:p>
        </p:txBody>
      </p:sp>
      <p:pic>
        <p:nvPicPr>
          <p:cNvPr id="44" name="图片 43">
            <a:extLst>
              <a:ext uri="{FF2B5EF4-FFF2-40B4-BE49-F238E27FC236}">
                <a16:creationId xmlns:a16="http://schemas.microsoft.com/office/drawing/2014/main" id="{8FDC5A83-E67A-DC8E-7FF0-3B854FA427A0}"/>
              </a:ext>
            </a:extLst>
          </p:cNvPr>
          <p:cNvPicPr>
            <a:picLocks noChangeAspect="1"/>
          </p:cNvPicPr>
          <p:nvPr/>
        </p:nvPicPr>
        <p:blipFill>
          <a:blip r:embed="rId3"/>
          <a:stretch>
            <a:fillRect/>
          </a:stretch>
        </p:blipFill>
        <p:spPr>
          <a:xfrm>
            <a:off x="546315" y="1694587"/>
            <a:ext cx="4048928" cy="4640345"/>
          </a:xfrm>
          <a:prstGeom prst="rect">
            <a:avLst/>
          </a:prstGeom>
        </p:spPr>
      </p:pic>
      <p:sp>
        <p:nvSpPr>
          <p:cNvPr id="45" name="文本框 44">
            <a:extLst>
              <a:ext uri="{FF2B5EF4-FFF2-40B4-BE49-F238E27FC236}">
                <a16:creationId xmlns:a16="http://schemas.microsoft.com/office/drawing/2014/main" id="{FAE40D5E-0577-EFC6-B503-27B07B6A597D}"/>
              </a:ext>
            </a:extLst>
          </p:cNvPr>
          <p:cNvSpPr txBox="1"/>
          <p:nvPr/>
        </p:nvSpPr>
        <p:spPr>
          <a:xfrm>
            <a:off x="4988004" y="1918153"/>
            <a:ext cx="1107996" cy="369332"/>
          </a:xfrm>
          <a:prstGeom prst="rect">
            <a:avLst/>
          </a:prstGeom>
          <a:noFill/>
        </p:spPr>
        <p:txBody>
          <a:bodyPr wrap="none" rtlCol="0">
            <a:spAutoFit/>
          </a:bodyPr>
          <a:lstStyle/>
          <a:p>
            <a:r>
              <a:rPr lang="zh-CN" altLang="en-US" dirty="0"/>
              <a:t>正向代理</a:t>
            </a:r>
          </a:p>
        </p:txBody>
      </p:sp>
      <p:sp>
        <p:nvSpPr>
          <p:cNvPr id="46" name="文本框 45">
            <a:extLst>
              <a:ext uri="{FF2B5EF4-FFF2-40B4-BE49-F238E27FC236}">
                <a16:creationId xmlns:a16="http://schemas.microsoft.com/office/drawing/2014/main" id="{0EF36163-56EA-4631-5835-CFA958DBB26F}"/>
              </a:ext>
            </a:extLst>
          </p:cNvPr>
          <p:cNvSpPr txBox="1"/>
          <p:nvPr/>
        </p:nvSpPr>
        <p:spPr>
          <a:xfrm>
            <a:off x="4988004" y="4281407"/>
            <a:ext cx="1107996" cy="369332"/>
          </a:xfrm>
          <a:prstGeom prst="rect">
            <a:avLst/>
          </a:prstGeom>
          <a:noFill/>
        </p:spPr>
        <p:txBody>
          <a:bodyPr wrap="none" rtlCol="0">
            <a:spAutoFit/>
          </a:bodyPr>
          <a:lstStyle/>
          <a:p>
            <a:r>
              <a:rPr lang="zh-CN" altLang="en-US" dirty="0"/>
              <a:t>反向代理</a:t>
            </a:r>
          </a:p>
        </p:txBody>
      </p:sp>
      <p:pic>
        <p:nvPicPr>
          <p:cNvPr id="2050" name="Picture 2">
            <a:extLst>
              <a:ext uri="{FF2B5EF4-FFF2-40B4-BE49-F238E27FC236}">
                <a16:creationId xmlns:a16="http://schemas.microsoft.com/office/drawing/2014/main" id="{3D54B746-D448-CB6E-7A17-C7392D661E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5537" y="1060140"/>
            <a:ext cx="4540214" cy="5149311"/>
          </a:xfrm>
          <a:prstGeom prst="rect">
            <a:avLst/>
          </a:prstGeom>
          <a:noFill/>
          <a:extLst>
            <a:ext uri="{909E8E84-426E-40DD-AFC4-6F175D3DCCD1}">
              <a14:hiddenFill xmlns:a14="http://schemas.microsoft.com/office/drawing/2010/main">
                <a:solidFill>
                  <a:srgbClr val="FFFFFF"/>
                </a:solidFill>
              </a14:hiddenFill>
            </a:ext>
          </a:extLst>
        </p:spPr>
      </p:pic>
      <p:sp>
        <p:nvSpPr>
          <p:cNvPr id="52" name="文本框 51">
            <a:extLst>
              <a:ext uri="{FF2B5EF4-FFF2-40B4-BE49-F238E27FC236}">
                <a16:creationId xmlns:a16="http://schemas.microsoft.com/office/drawing/2014/main" id="{DD8396B5-B6D7-7C78-F95A-DE44D851F930}"/>
              </a:ext>
            </a:extLst>
          </p:cNvPr>
          <p:cNvSpPr txBox="1"/>
          <p:nvPr/>
        </p:nvSpPr>
        <p:spPr>
          <a:xfrm>
            <a:off x="4952678" y="2329553"/>
            <a:ext cx="1994437" cy="1169551"/>
          </a:xfrm>
          <a:prstGeom prst="rect">
            <a:avLst/>
          </a:prstGeom>
          <a:noFill/>
        </p:spPr>
        <p:txBody>
          <a:bodyPr wrap="square">
            <a:spAutoFit/>
          </a:bodyPr>
          <a:lstStyle/>
          <a:p>
            <a:r>
              <a:rPr lang="en-US" altLang="zh-CN" sz="1000" dirty="0">
                <a:solidFill>
                  <a:schemeClr val="bg1">
                    <a:lumMod val="50000"/>
                  </a:schemeClr>
                </a:solidFill>
                <a:ea typeface="阿里巴巴普惠体 2.0 55 Regular" panose="00020600040101010101" pitchFamily="18" charset="-122"/>
              </a:rPr>
              <a:t>	</a:t>
            </a:r>
            <a:r>
              <a:rPr lang="zh-CN" altLang="en-US" sz="1000" dirty="0">
                <a:solidFill>
                  <a:schemeClr val="bg1">
                    <a:lumMod val="50000"/>
                  </a:schemeClr>
                </a:solidFill>
                <a:ea typeface="阿里巴巴普惠体 2.0 55 Regular" panose="00020600040101010101" pitchFamily="18" charset="-122"/>
              </a:rPr>
              <a:t>用户要访问服务器C，但因为网络原因无法访问；但服务器A可以访问服务器C。这样用户可以把服务器A设置为正向代理服务器。由服务器A去请求服务器C，然后服务器A把数据返回会用户。</a:t>
            </a:r>
          </a:p>
        </p:txBody>
      </p:sp>
      <p:sp>
        <p:nvSpPr>
          <p:cNvPr id="54" name="文本框 53">
            <a:extLst>
              <a:ext uri="{FF2B5EF4-FFF2-40B4-BE49-F238E27FC236}">
                <a16:creationId xmlns:a16="http://schemas.microsoft.com/office/drawing/2014/main" id="{D3E10927-E3D0-520C-7B16-FC9FBFF5B4CE}"/>
              </a:ext>
            </a:extLst>
          </p:cNvPr>
          <p:cNvSpPr txBox="1"/>
          <p:nvPr/>
        </p:nvSpPr>
        <p:spPr>
          <a:xfrm>
            <a:off x="4952678" y="4749283"/>
            <a:ext cx="1994437" cy="1323439"/>
          </a:xfrm>
          <a:prstGeom prst="rect">
            <a:avLst/>
          </a:prstGeom>
          <a:noFill/>
        </p:spPr>
        <p:txBody>
          <a:bodyPr wrap="square">
            <a:spAutoFit/>
          </a:bodyPr>
          <a:lstStyle/>
          <a:p>
            <a:r>
              <a:rPr lang="en-US" altLang="zh-CN" sz="1000" dirty="0">
                <a:solidFill>
                  <a:schemeClr val="bg1">
                    <a:lumMod val="50000"/>
                  </a:schemeClr>
                </a:solidFill>
                <a:ea typeface="阿里巴巴普惠体 2.0 55 Regular" panose="00020600040101010101" pitchFamily="18" charset="-122"/>
              </a:rPr>
              <a:t>	</a:t>
            </a:r>
            <a:r>
              <a:rPr lang="zh-CN" altLang="en-US" sz="1000" dirty="0">
                <a:solidFill>
                  <a:schemeClr val="bg1">
                    <a:lumMod val="50000"/>
                  </a:schemeClr>
                </a:solidFill>
                <a:ea typeface="阿里巴巴普惠体 2.0 55 Regular" panose="00020600040101010101" pitchFamily="18" charset="-122"/>
              </a:rPr>
              <a:t>用户需要访问一些服务器应用，但对方不想把服务器应用地址暴露给用户，这样可以确保安全。那用户如果访问呢？可以通过反向代理服务器，用户只需要知道反向代理服务器地址就可以，最后由反向代理服务器去访问服务器的应用</a:t>
            </a:r>
          </a:p>
        </p:txBody>
      </p:sp>
    </p:spTree>
    <p:extLst>
      <p:ext uri="{BB962C8B-B14F-4D97-AF65-F5344CB8AC3E}">
        <p14:creationId xmlns:p14="http://schemas.microsoft.com/office/powerpoint/2010/main" val="20870809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03</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213266" y="164239"/>
            <a:ext cx="2188612" cy="400110"/>
          </a:xfrm>
          <a:prstGeom prst="rect">
            <a:avLst/>
          </a:prstGeom>
          <a:noFill/>
        </p:spPr>
        <p:txBody>
          <a:bodyPr wrap="square">
            <a:spAutoFit/>
          </a:bodyPr>
          <a:lstStyle/>
          <a:p>
            <a:r>
              <a:rPr kumimoji="1" lang="en-US" altLang="zh-CN" sz="2000" b="1" dirty="0">
                <a:solidFill>
                  <a:srgbClr val="C4E902"/>
                </a:solidFill>
                <a:cs typeface="+mn-ea"/>
                <a:sym typeface="+mn-lt"/>
              </a:rPr>
              <a:t>OpenResty </a:t>
            </a:r>
            <a:r>
              <a:rPr kumimoji="1" lang="zh-CN" altLang="en-US" sz="2000" b="1" dirty="0">
                <a:solidFill>
                  <a:srgbClr val="C4E902"/>
                </a:solidFill>
                <a:cs typeface="+mn-ea"/>
                <a:sym typeface="+mn-lt"/>
              </a:rPr>
              <a:t>使用</a:t>
            </a:r>
          </a:p>
        </p:txBody>
      </p:sp>
      <p:sp>
        <p:nvSpPr>
          <p:cNvPr id="7" name="文本框 6">
            <a:extLst>
              <a:ext uri="{FF2B5EF4-FFF2-40B4-BE49-F238E27FC236}">
                <a16:creationId xmlns:a16="http://schemas.microsoft.com/office/drawing/2014/main" id="{B1CEACDF-57CF-2B0A-7A21-9F900E01C923}"/>
              </a:ext>
            </a:extLst>
          </p:cNvPr>
          <p:cNvSpPr txBox="1"/>
          <p:nvPr/>
        </p:nvSpPr>
        <p:spPr>
          <a:xfrm>
            <a:off x="302217" y="1270862"/>
            <a:ext cx="2608215" cy="369332"/>
          </a:xfrm>
          <a:prstGeom prst="rect">
            <a:avLst/>
          </a:prstGeom>
          <a:noFill/>
        </p:spPr>
        <p:txBody>
          <a:bodyPr wrap="none" rtlCol="0">
            <a:spAutoFit/>
          </a:bodyPr>
          <a:lstStyle/>
          <a:p>
            <a:r>
              <a:rPr lang="en-US" altLang="zh-CN" dirty="0"/>
              <a:t>OpenResty </a:t>
            </a:r>
            <a:r>
              <a:rPr lang="zh-CN" altLang="en-US" dirty="0"/>
              <a:t>常用工具：</a:t>
            </a:r>
            <a:endParaRPr lang="en-US" altLang="zh-CN" dirty="0"/>
          </a:p>
        </p:txBody>
      </p:sp>
      <p:sp>
        <p:nvSpPr>
          <p:cNvPr id="12" name="文本框 11">
            <a:extLst>
              <a:ext uri="{FF2B5EF4-FFF2-40B4-BE49-F238E27FC236}">
                <a16:creationId xmlns:a16="http://schemas.microsoft.com/office/drawing/2014/main" id="{962FD71C-3F48-FCFF-E9D6-1059743CB917}"/>
              </a:ext>
            </a:extLst>
          </p:cNvPr>
          <p:cNvSpPr txBox="1"/>
          <p:nvPr/>
        </p:nvSpPr>
        <p:spPr>
          <a:xfrm>
            <a:off x="308018" y="1914041"/>
            <a:ext cx="11025118" cy="1265475"/>
          </a:xfrm>
          <a:prstGeom prst="rect">
            <a:avLst/>
          </a:prstGeom>
          <a:noFill/>
        </p:spPr>
        <p:txBody>
          <a:bodyPr wrap="square" rtlCol="0">
            <a:spAutoFit/>
          </a:bodyPr>
          <a:lstStyle/>
          <a:p>
            <a:pPr marL="342900" indent="-342900">
              <a:buAutoNum type="arabicPeriod"/>
            </a:pPr>
            <a:r>
              <a:rPr lang="en-US" altLang="zh-CN" dirty="0"/>
              <a:t>resty</a:t>
            </a: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resty </a:t>
            </a:r>
            <a:r>
              <a:rPr lang="zh-CN" altLang="en-US" sz="1000" dirty="0">
                <a:solidFill>
                  <a:schemeClr val="bg1">
                    <a:lumMod val="50000"/>
                  </a:schemeClr>
                </a:solidFill>
                <a:ea typeface="阿里巴巴普惠体 2.0 55 Regular" panose="00020600040101010101" pitchFamily="18" charset="-122"/>
              </a:rPr>
              <a:t>是一个命令行工具，用于在命令行中执行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脚本，并且这些脚本可以直接使用 </a:t>
            </a:r>
            <a:r>
              <a:rPr lang="en-US" altLang="zh-CN" sz="1000" dirty="0">
                <a:solidFill>
                  <a:schemeClr val="bg1">
                    <a:lumMod val="50000"/>
                  </a:schemeClr>
                </a:solidFill>
                <a:ea typeface="阿里巴巴普惠体 2.0 55 Regular" panose="00020600040101010101" pitchFamily="18" charset="-122"/>
              </a:rPr>
              <a:t>OpenResty </a:t>
            </a:r>
            <a:r>
              <a:rPr lang="zh-CN" altLang="en-US" sz="1000" dirty="0">
                <a:solidFill>
                  <a:schemeClr val="bg1">
                    <a:lumMod val="50000"/>
                  </a:schemeClr>
                </a:solidFill>
                <a:ea typeface="阿里巴巴普惠体 2.0 55 Regular" panose="00020600040101010101" pitchFamily="18" charset="-122"/>
              </a:rPr>
              <a:t>的 </a:t>
            </a:r>
            <a:r>
              <a:rPr lang="en-US" altLang="zh-CN" sz="1000" dirty="0">
                <a:solidFill>
                  <a:schemeClr val="bg1">
                    <a:lumMod val="50000"/>
                  </a:schemeClr>
                </a:solidFill>
                <a:ea typeface="阿里巴巴普惠体 2.0 55 Regular" panose="00020600040101010101" pitchFamily="18" charset="-122"/>
              </a:rPr>
              <a:t>Lua API</a:t>
            </a:r>
            <a:r>
              <a:rPr lang="zh-CN" altLang="en-US" sz="1000" dirty="0">
                <a:solidFill>
                  <a:schemeClr val="bg1">
                    <a:lumMod val="50000"/>
                  </a:schemeClr>
                </a:solidFill>
                <a:ea typeface="阿里巴巴普惠体 2.0 55 Regular" panose="00020600040101010101" pitchFamily="18" charset="-122"/>
              </a:rPr>
              <a:t>。它让开发者可以快速测试和调试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脚本，而无需将脚本嵌入到 </a:t>
            </a:r>
            <a:r>
              <a:rPr lang="en-US" altLang="zh-CN" sz="1000" dirty="0">
                <a:solidFill>
                  <a:schemeClr val="bg1">
                    <a:lumMod val="50000"/>
                  </a:schemeClr>
                </a:solidFill>
                <a:ea typeface="阿里巴巴普惠体 2.0 55 Regular" panose="00020600040101010101" pitchFamily="18" charset="-122"/>
              </a:rPr>
              <a:t>	Nginx </a:t>
            </a:r>
            <a:r>
              <a:rPr lang="zh-CN" altLang="en-US" sz="1000" dirty="0">
                <a:solidFill>
                  <a:schemeClr val="bg1">
                    <a:lumMod val="50000"/>
                  </a:schemeClr>
                </a:solidFill>
                <a:ea typeface="阿里巴巴普惠体 2.0 55 Regular" panose="00020600040101010101" pitchFamily="18" charset="-122"/>
              </a:rPr>
              <a:t>配置文件中。</a:t>
            </a:r>
            <a:endParaRPr lang="en-US" altLang="zh-CN" sz="1000" dirty="0">
              <a:solidFill>
                <a:schemeClr val="bg1">
                  <a:lumMod val="50000"/>
                </a:schemeClr>
              </a:solidFill>
              <a:ea typeface="阿里巴巴普惠体 2.0 55 Regular" panose="00020600040101010101" pitchFamily="18" charset="-122"/>
            </a:endParaRP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a:t>
            </a:r>
            <a:r>
              <a:rPr lang="zh-CN" altLang="en-US" sz="1000" dirty="0">
                <a:solidFill>
                  <a:schemeClr val="bg1">
                    <a:lumMod val="50000"/>
                  </a:schemeClr>
                </a:solidFill>
                <a:ea typeface="阿里巴巴普惠体 2.0 55 Regular" panose="00020600040101010101" pitchFamily="18" charset="-122"/>
              </a:rPr>
              <a:t>示例： </a:t>
            </a:r>
            <a:endParaRPr lang="en-US" altLang="zh-CN" sz="1000" dirty="0">
              <a:solidFill>
                <a:schemeClr val="bg1">
                  <a:lumMod val="50000"/>
                </a:schemeClr>
              </a:solidFill>
              <a:ea typeface="阿里巴巴普惠体 2.0 55 Regular" panose="00020600040101010101" pitchFamily="18" charset="-122"/>
            </a:endParaRP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a:t>
            </a:r>
            <a:r>
              <a:rPr lang="en-US" altLang="zh-CN" sz="1000" dirty="0">
                <a:solidFill>
                  <a:srgbClr val="3E3E3F"/>
                </a:solidFill>
                <a:highlight>
                  <a:srgbClr val="FFFFFF"/>
                </a:highlight>
                <a:latin typeface="consolas" panose="020B0609020204030204" pitchFamily="49" charset="0"/>
              </a:rPr>
              <a:t>resty </a:t>
            </a:r>
            <a:r>
              <a:rPr lang="en-US" altLang="zh-CN" sz="1000" dirty="0" err="1">
                <a:solidFill>
                  <a:srgbClr val="3E3E3F"/>
                </a:solidFill>
                <a:highlight>
                  <a:srgbClr val="FFFFFF"/>
                </a:highlight>
                <a:latin typeface="consolas" panose="020B0609020204030204" pitchFamily="49" charset="0"/>
              </a:rPr>
              <a:t>myscript.lua</a:t>
            </a:r>
            <a:endParaRPr lang="en-US" altLang="zh-CN" sz="1000" dirty="0">
              <a:solidFill>
                <a:srgbClr val="3E3E3F"/>
              </a:solidFill>
              <a:highlight>
                <a:srgbClr val="FFFFFF"/>
              </a:highlight>
              <a:latin typeface="consolas" panose="020B0609020204030204" pitchFamily="49" charset="0"/>
            </a:endParaRPr>
          </a:p>
        </p:txBody>
      </p:sp>
      <p:sp>
        <p:nvSpPr>
          <p:cNvPr id="22" name="文本框 21">
            <a:extLst>
              <a:ext uri="{FF2B5EF4-FFF2-40B4-BE49-F238E27FC236}">
                <a16:creationId xmlns:a16="http://schemas.microsoft.com/office/drawing/2014/main" id="{4FCAE9A3-E4FC-7581-1E0C-2CD58A471D34}"/>
              </a:ext>
            </a:extLst>
          </p:cNvPr>
          <p:cNvSpPr txBox="1"/>
          <p:nvPr/>
        </p:nvSpPr>
        <p:spPr>
          <a:xfrm>
            <a:off x="308018" y="3179516"/>
            <a:ext cx="11025118" cy="1265475"/>
          </a:xfrm>
          <a:prstGeom prst="rect">
            <a:avLst/>
          </a:prstGeom>
          <a:noFill/>
        </p:spPr>
        <p:txBody>
          <a:bodyPr wrap="square" rtlCol="0">
            <a:spAutoFit/>
          </a:bodyPr>
          <a:lstStyle/>
          <a:p>
            <a:r>
              <a:rPr lang="en-US" altLang="zh-CN" dirty="0"/>
              <a:t>2. restydoc</a:t>
            </a: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restydoc </a:t>
            </a:r>
            <a:r>
              <a:rPr lang="zh-CN" altLang="en-US" sz="1000" dirty="0">
                <a:solidFill>
                  <a:schemeClr val="bg1">
                    <a:lumMod val="50000"/>
                  </a:schemeClr>
                </a:solidFill>
                <a:ea typeface="阿里巴巴普惠体 2.0 55 Regular" panose="00020600040101010101" pitchFamily="18" charset="-122"/>
              </a:rPr>
              <a:t>命令行工具快速查找 </a:t>
            </a:r>
            <a:r>
              <a:rPr lang="en-US" altLang="zh-CN" sz="1000" dirty="0">
                <a:solidFill>
                  <a:schemeClr val="bg1">
                    <a:lumMod val="50000"/>
                  </a:schemeClr>
                </a:solidFill>
                <a:ea typeface="阿里巴巴普惠体 2.0 55 Regular" panose="00020600040101010101" pitchFamily="18" charset="-122"/>
              </a:rPr>
              <a:t>Nginx </a:t>
            </a:r>
            <a:r>
              <a:rPr lang="zh-CN" altLang="en-US" sz="1000" dirty="0">
                <a:solidFill>
                  <a:schemeClr val="bg1">
                    <a:lumMod val="50000"/>
                  </a:schemeClr>
                </a:solidFill>
                <a:ea typeface="阿里巴巴普惠体 2.0 55 Regular" panose="00020600040101010101" pitchFamily="18" charset="-122"/>
              </a:rPr>
              <a:t>模块、</a:t>
            </a:r>
            <a:r>
              <a:rPr lang="en-US" altLang="zh-CN" sz="1000" dirty="0">
                <a:solidFill>
                  <a:schemeClr val="bg1">
                    <a:lumMod val="50000"/>
                  </a:schemeClr>
                </a:solidFill>
                <a:ea typeface="阿里巴巴普惠体 2.0 55 Regular" panose="00020600040101010101" pitchFamily="18" charset="-122"/>
              </a:rPr>
              <a:t>Nginx</a:t>
            </a:r>
            <a:r>
              <a:rPr lang="zh-CN" altLang="en-US" sz="1000" dirty="0">
                <a:solidFill>
                  <a:schemeClr val="bg1">
                    <a:lumMod val="50000"/>
                  </a:schemeClr>
                </a:solidFill>
                <a:ea typeface="阿里巴巴普惠体 2.0 55 Regular" panose="00020600040101010101" pitchFamily="18" charset="-122"/>
              </a:rPr>
              <a:t>配置指令、</a:t>
            </a:r>
            <a:r>
              <a:rPr lang="en-US" altLang="zh-CN" sz="1000" dirty="0">
                <a:solidFill>
                  <a:schemeClr val="bg1">
                    <a:lumMod val="50000"/>
                  </a:schemeClr>
                </a:solidFill>
                <a:ea typeface="阿里巴巴普惠体 2.0 55 Regular" panose="00020600040101010101" pitchFamily="18" charset="-122"/>
              </a:rPr>
              <a:t>Lua API</a:t>
            </a:r>
            <a:r>
              <a:rPr lang="zh-CN" altLang="en-US" sz="1000" dirty="0">
                <a:solidFill>
                  <a:schemeClr val="bg1">
                    <a:lumMod val="50000"/>
                  </a:schemeClr>
                </a:solidFill>
                <a:ea typeface="阿里巴巴普惠体 2.0 55 Regular" panose="00020600040101010101" pitchFamily="18" charset="-122"/>
              </a:rPr>
              <a:t>函数、</a:t>
            </a:r>
            <a:r>
              <a:rPr lang="en-US" altLang="zh-CN" sz="1000" dirty="0">
                <a:solidFill>
                  <a:schemeClr val="bg1">
                    <a:lumMod val="50000"/>
                  </a:schemeClr>
                </a:solidFill>
                <a:ea typeface="阿里巴巴普惠体 2.0 55 Regular" panose="00020600040101010101" pitchFamily="18" charset="-122"/>
              </a:rPr>
              <a:t>Lua C</a:t>
            </a:r>
            <a:r>
              <a:rPr lang="zh-CN" altLang="en-US" sz="1000" dirty="0">
                <a:solidFill>
                  <a:schemeClr val="bg1">
                    <a:lumMod val="50000"/>
                  </a:schemeClr>
                </a:solidFill>
                <a:ea typeface="阿里巴巴普惠体 2.0 55 Regular" panose="00020600040101010101" pitchFamily="18" charset="-122"/>
              </a:rPr>
              <a:t>函数、</a:t>
            </a:r>
            <a:r>
              <a:rPr lang="en-US" altLang="zh-CN" sz="1000" dirty="0">
                <a:solidFill>
                  <a:schemeClr val="bg1">
                    <a:lumMod val="50000"/>
                  </a:schemeClr>
                </a:solidFill>
                <a:ea typeface="阿里巴巴普惠体 2.0 55 Regular" panose="00020600040101010101" pitchFamily="18" charset="-122"/>
              </a:rPr>
              <a:t>Lua</a:t>
            </a:r>
            <a:r>
              <a:rPr lang="zh-CN" altLang="en-US" sz="1000" dirty="0">
                <a:solidFill>
                  <a:schemeClr val="bg1">
                    <a:lumMod val="50000"/>
                  </a:schemeClr>
                </a:solidFill>
                <a:ea typeface="阿里巴巴普惠体 2.0 55 Regular" panose="00020600040101010101" pitchFamily="18" charset="-122"/>
              </a:rPr>
              <a:t>模块等 </a:t>
            </a:r>
            <a:r>
              <a:rPr lang="en-US" altLang="zh-CN" sz="1000" dirty="0">
                <a:solidFill>
                  <a:schemeClr val="bg1">
                    <a:lumMod val="50000"/>
                  </a:schemeClr>
                </a:solidFill>
                <a:ea typeface="阿里巴巴普惠体 2.0 55 Regular" panose="00020600040101010101" pitchFamily="18" charset="-122"/>
              </a:rPr>
              <a:t>OpenResty </a:t>
            </a:r>
            <a:r>
              <a:rPr lang="zh-CN" altLang="en-US" sz="1000" dirty="0">
                <a:solidFill>
                  <a:schemeClr val="bg1">
                    <a:lumMod val="50000"/>
                  </a:schemeClr>
                </a:solidFill>
                <a:ea typeface="阿里巴巴普惠体 2.0 55 Regular" panose="00020600040101010101" pitchFamily="18" charset="-122"/>
              </a:rPr>
              <a:t>文档。</a:t>
            </a:r>
            <a:endParaRPr lang="en-US" altLang="zh-CN" sz="1000" dirty="0">
              <a:solidFill>
                <a:schemeClr val="bg1">
                  <a:lumMod val="50000"/>
                </a:schemeClr>
              </a:solidFill>
              <a:ea typeface="阿里巴巴普惠体 2.0 55 Regular" panose="00020600040101010101" pitchFamily="18" charset="-122"/>
            </a:endParaRP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a:t>
            </a:r>
            <a:r>
              <a:rPr lang="zh-CN" altLang="en-US" sz="1000" dirty="0">
                <a:solidFill>
                  <a:schemeClr val="bg1">
                    <a:lumMod val="50000"/>
                  </a:schemeClr>
                </a:solidFill>
                <a:ea typeface="阿里巴巴普惠体 2.0 55 Regular" panose="00020600040101010101" pitchFamily="18" charset="-122"/>
              </a:rPr>
              <a:t>示例： </a:t>
            </a:r>
            <a:endParaRPr lang="en-US" altLang="zh-CN" sz="1000" dirty="0">
              <a:solidFill>
                <a:schemeClr val="bg1">
                  <a:lumMod val="50000"/>
                </a:schemeClr>
              </a:solidFill>
              <a:ea typeface="阿里巴巴普惠体 2.0 55 Regular" panose="00020600040101010101" pitchFamily="18" charset="-122"/>
            </a:endParaRP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a:t>
            </a:r>
            <a:r>
              <a:rPr lang="en-US" altLang="zh-CN" sz="1000" b="0" i="0" dirty="0">
                <a:solidFill>
                  <a:srgbClr val="3E3E3F"/>
                </a:solidFill>
                <a:effectLst/>
                <a:highlight>
                  <a:srgbClr val="FFFFFF"/>
                </a:highlight>
                <a:latin typeface="consolas" panose="020B0609020204030204" pitchFamily="49" charset="0"/>
              </a:rPr>
              <a:t>restydoc -s rewrite</a:t>
            </a:r>
            <a:endParaRPr lang="en-US" altLang="zh-CN" sz="1000" dirty="0">
              <a:solidFill>
                <a:schemeClr val="bg1">
                  <a:lumMod val="50000"/>
                </a:schemeClr>
              </a:solidFill>
              <a:ea typeface="阿里巴巴普惠体 2.0 55 Regular" panose="00020600040101010101" pitchFamily="18" charset="-122"/>
            </a:endParaRPr>
          </a:p>
          <a:p>
            <a:pPr marL="0" lvl="1">
              <a:lnSpc>
                <a:spcPct val="150000"/>
              </a:lnSpc>
            </a:pPr>
            <a:endParaRPr lang="en-US" altLang="zh-CN" sz="1000" dirty="0">
              <a:solidFill>
                <a:schemeClr val="bg1">
                  <a:lumMod val="50000"/>
                </a:schemeClr>
              </a:solidFill>
              <a:ea typeface="阿里巴巴普惠体 2.0 55 Regular" panose="00020600040101010101" pitchFamily="18" charset="-122"/>
            </a:endParaRPr>
          </a:p>
        </p:txBody>
      </p:sp>
      <p:sp>
        <p:nvSpPr>
          <p:cNvPr id="28" name="文本框 27">
            <a:extLst>
              <a:ext uri="{FF2B5EF4-FFF2-40B4-BE49-F238E27FC236}">
                <a16:creationId xmlns:a16="http://schemas.microsoft.com/office/drawing/2014/main" id="{667517B8-566D-8427-A754-88D33932B8B7}"/>
              </a:ext>
            </a:extLst>
          </p:cNvPr>
          <p:cNvSpPr txBox="1"/>
          <p:nvPr/>
        </p:nvSpPr>
        <p:spPr>
          <a:xfrm>
            <a:off x="302217" y="4321663"/>
            <a:ext cx="11025118" cy="2419637"/>
          </a:xfrm>
          <a:prstGeom prst="rect">
            <a:avLst/>
          </a:prstGeom>
          <a:noFill/>
        </p:spPr>
        <p:txBody>
          <a:bodyPr wrap="square" rtlCol="0">
            <a:spAutoFit/>
          </a:bodyPr>
          <a:lstStyle/>
          <a:p>
            <a:r>
              <a:rPr lang="en-US" altLang="zh-CN" dirty="0"/>
              <a:t>3. opm</a:t>
            </a: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opm </a:t>
            </a:r>
            <a:r>
              <a:rPr lang="zh-CN" altLang="en-US" sz="1000" dirty="0">
                <a:solidFill>
                  <a:schemeClr val="bg1">
                    <a:lumMod val="50000"/>
                  </a:schemeClr>
                </a:solidFill>
                <a:ea typeface="阿里巴巴普惠体 2.0 55 Regular" panose="00020600040101010101" pitchFamily="18" charset="-122"/>
              </a:rPr>
              <a:t>是 </a:t>
            </a:r>
            <a:r>
              <a:rPr lang="en-US" altLang="zh-CN" sz="1000" dirty="0">
                <a:solidFill>
                  <a:schemeClr val="bg1">
                    <a:lumMod val="50000"/>
                  </a:schemeClr>
                </a:solidFill>
                <a:ea typeface="阿里巴巴普惠体 2.0 55 Regular" panose="00020600040101010101" pitchFamily="18" charset="-122"/>
              </a:rPr>
              <a:t>OpenResty </a:t>
            </a:r>
            <a:r>
              <a:rPr lang="zh-CN" altLang="en-US" sz="1000" dirty="0">
                <a:solidFill>
                  <a:schemeClr val="bg1">
                    <a:lumMod val="50000"/>
                  </a:schemeClr>
                </a:solidFill>
                <a:ea typeface="阿里巴巴普惠体 2.0 55 Regular" panose="00020600040101010101" pitchFamily="18" charset="-122"/>
              </a:rPr>
              <a:t>的包管理工具，类似于 </a:t>
            </a:r>
            <a:r>
              <a:rPr lang="en-US" altLang="zh-CN" sz="1000" dirty="0">
                <a:solidFill>
                  <a:schemeClr val="bg1">
                    <a:lumMod val="50000"/>
                  </a:schemeClr>
                </a:solidFill>
                <a:ea typeface="阿里巴巴普惠体 2.0 55 Regular" panose="00020600040101010101" pitchFamily="18" charset="-122"/>
              </a:rPr>
              <a:t>Node.js </a:t>
            </a:r>
            <a:r>
              <a:rPr lang="zh-CN" altLang="en-US" sz="1000" dirty="0">
                <a:solidFill>
                  <a:schemeClr val="bg1">
                    <a:lumMod val="50000"/>
                  </a:schemeClr>
                </a:solidFill>
                <a:ea typeface="阿里巴巴普惠体 2.0 55 Regular" panose="00020600040101010101" pitchFamily="18" charset="-122"/>
              </a:rPr>
              <a:t>的 </a:t>
            </a:r>
            <a:r>
              <a:rPr lang="en-US" altLang="zh-CN" sz="1000" dirty="0">
                <a:solidFill>
                  <a:schemeClr val="bg1">
                    <a:lumMod val="50000"/>
                  </a:schemeClr>
                </a:solidFill>
                <a:ea typeface="阿里巴巴普惠体 2.0 55 Regular" panose="00020600040101010101" pitchFamily="18" charset="-122"/>
              </a:rPr>
              <a:t>npm </a:t>
            </a:r>
            <a:r>
              <a:rPr lang="zh-CN" altLang="en-US" sz="1000" dirty="0">
                <a:solidFill>
                  <a:schemeClr val="bg1">
                    <a:lumMod val="50000"/>
                  </a:schemeClr>
                </a:solidFill>
                <a:ea typeface="阿里巴巴普惠体 2.0 55 Regular" panose="00020600040101010101" pitchFamily="18" charset="-122"/>
              </a:rPr>
              <a:t>或 </a:t>
            </a:r>
            <a:r>
              <a:rPr lang="en-US" altLang="zh-CN" sz="1000" dirty="0">
                <a:solidFill>
                  <a:schemeClr val="bg1">
                    <a:lumMod val="50000"/>
                  </a:schemeClr>
                </a:solidFill>
                <a:ea typeface="阿里巴巴普惠体 2.0 55 Regular" panose="00020600040101010101" pitchFamily="18" charset="-122"/>
              </a:rPr>
              <a:t>Python </a:t>
            </a:r>
            <a:r>
              <a:rPr lang="zh-CN" altLang="en-US" sz="1000" dirty="0">
                <a:solidFill>
                  <a:schemeClr val="bg1">
                    <a:lumMod val="50000"/>
                  </a:schemeClr>
                </a:solidFill>
                <a:ea typeface="阿里巴巴普惠体 2.0 55 Regular" panose="00020600040101010101" pitchFamily="18" charset="-122"/>
              </a:rPr>
              <a:t>的 </a:t>
            </a:r>
            <a:r>
              <a:rPr lang="en-US" altLang="zh-CN" sz="1000" dirty="0">
                <a:solidFill>
                  <a:schemeClr val="bg1">
                    <a:lumMod val="50000"/>
                  </a:schemeClr>
                </a:solidFill>
                <a:ea typeface="阿里巴巴普惠体 2.0 55 Regular" panose="00020600040101010101" pitchFamily="18" charset="-122"/>
              </a:rPr>
              <a:t>pip</a:t>
            </a:r>
            <a:r>
              <a:rPr lang="zh-CN" altLang="en-US" sz="1000" dirty="0">
                <a:solidFill>
                  <a:schemeClr val="bg1">
                    <a:lumMod val="50000"/>
                  </a:schemeClr>
                </a:solidFill>
                <a:ea typeface="阿里巴巴普惠体 2.0 55 Regular" panose="00020600040101010101" pitchFamily="18" charset="-122"/>
              </a:rPr>
              <a:t>。它允许开发者下载、安装和管理各种 </a:t>
            </a:r>
            <a:r>
              <a:rPr lang="en-US" altLang="zh-CN" sz="1000" dirty="0">
                <a:solidFill>
                  <a:schemeClr val="bg1">
                    <a:lumMod val="50000"/>
                  </a:schemeClr>
                </a:solidFill>
                <a:ea typeface="阿里巴巴普惠体 2.0 55 Regular" panose="00020600040101010101" pitchFamily="18" charset="-122"/>
              </a:rPr>
              <a:t>OpenResty </a:t>
            </a:r>
            <a:r>
              <a:rPr lang="zh-CN" altLang="en-US" sz="1000" dirty="0">
                <a:solidFill>
                  <a:schemeClr val="bg1">
                    <a:lumMod val="50000"/>
                  </a:schemeClr>
                </a:solidFill>
                <a:ea typeface="阿里巴巴普惠体 2.0 55 Regular" panose="00020600040101010101" pitchFamily="18" charset="-122"/>
              </a:rPr>
              <a:t>的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模块和库。</a:t>
            </a:r>
            <a:r>
              <a:rPr lang="en-US" altLang="zh-CN" sz="1000" dirty="0">
                <a:solidFill>
                  <a:schemeClr val="bg1">
                    <a:lumMod val="50000"/>
                  </a:schemeClr>
                </a:solidFill>
                <a:ea typeface="阿里巴巴普惠体 2.0 55 Regular" panose="00020600040101010101" pitchFamily="18" charset="-122"/>
              </a:rPr>
              <a:t>opm </a:t>
            </a:r>
            <a:r>
              <a:rPr lang="zh-CN" altLang="en-US" sz="1000" dirty="0">
                <a:solidFill>
                  <a:schemeClr val="bg1">
                    <a:lumMod val="50000"/>
                  </a:schemeClr>
                </a:solidFill>
                <a:ea typeface="阿里巴巴普惠体 2.0 55 Regular" panose="00020600040101010101" pitchFamily="18" charset="-122"/>
              </a:rPr>
              <a:t>提供了一个中央包仓</a:t>
            </a:r>
            <a:r>
              <a:rPr lang="en-US" altLang="zh-CN" sz="1000" dirty="0">
                <a:solidFill>
                  <a:schemeClr val="bg1">
                    <a:lumMod val="50000"/>
                  </a:schemeClr>
                </a:solidFill>
                <a:ea typeface="阿里巴巴普惠体 2.0 55 Regular" panose="00020600040101010101" pitchFamily="18" charset="-122"/>
              </a:rPr>
              <a:t>	</a:t>
            </a:r>
            <a:r>
              <a:rPr lang="zh-CN" altLang="en-US" sz="1000" dirty="0">
                <a:solidFill>
                  <a:schemeClr val="bg1">
                    <a:lumMod val="50000"/>
                  </a:schemeClr>
                </a:solidFill>
                <a:ea typeface="阿里巴巴普惠体 2.0 55 Regular" panose="00020600040101010101" pitchFamily="18" charset="-122"/>
              </a:rPr>
              <a:t>库，开发者可以发布和分享自己的 </a:t>
            </a:r>
            <a:r>
              <a:rPr lang="en-US" altLang="zh-CN" sz="1000" dirty="0">
                <a:solidFill>
                  <a:schemeClr val="bg1">
                    <a:lumMod val="50000"/>
                  </a:schemeClr>
                </a:solidFill>
                <a:ea typeface="阿里巴巴普惠体 2.0 55 Regular" panose="00020600040101010101" pitchFamily="18" charset="-122"/>
              </a:rPr>
              <a:t>Lua </a:t>
            </a:r>
            <a:r>
              <a:rPr lang="zh-CN" altLang="en-US" sz="1000" dirty="0">
                <a:solidFill>
                  <a:schemeClr val="bg1">
                    <a:lumMod val="50000"/>
                  </a:schemeClr>
                </a:solidFill>
                <a:ea typeface="阿里巴巴普惠体 2.0 55 Regular" panose="00020600040101010101" pitchFamily="18" charset="-122"/>
              </a:rPr>
              <a:t>模块。</a:t>
            </a:r>
            <a:endParaRPr lang="en-US" altLang="zh-CN" sz="1000" dirty="0">
              <a:solidFill>
                <a:schemeClr val="bg1">
                  <a:lumMod val="50000"/>
                </a:schemeClr>
              </a:solidFill>
              <a:ea typeface="阿里巴巴普惠体 2.0 55 Regular" panose="00020600040101010101" pitchFamily="18" charset="-122"/>
            </a:endParaRP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a:t>
            </a:r>
            <a:r>
              <a:rPr lang="zh-CN" altLang="en-US" sz="1000" dirty="0">
                <a:solidFill>
                  <a:schemeClr val="bg1">
                    <a:lumMod val="50000"/>
                  </a:schemeClr>
                </a:solidFill>
                <a:ea typeface="阿里巴巴普惠体 2.0 55 Regular" panose="00020600040101010101" pitchFamily="18" charset="-122"/>
              </a:rPr>
              <a:t>示例</a:t>
            </a:r>
            <a:r>
              <a:rPr lang="en-US" altLang="zh-CN" sz="1000" dirty="0">
                <a:solidFill>
                  <a:schemeClr val="bg1">
                    <a:lumMod val="50000"/>
                  </a:schemeClr>
                </a:solidFill>
                <a:ea typeface="阿里巴巴普惠体 2.0 55 Regular" panose="00020600040101010101" pitchFamily="18" charset="-122"/>
              </a:rPr>
              <a:t>:</a:t>
            </a: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 </a:t>
            </a:r>
            <a:r>
              <a:rPr lang="zh-CN" altLang="en-US" sz="1000" dirty="0">
                <a:solidFill>
                  <a:schemeClr val="bg1">
                    <a:lumMod val="50000"/>
                  </a:schemeClr>
                </a:solidFill>
                <a:ea typeface="阿里巴巴普惠体 2.0 55 Regular" panose="00020600040101010101" pitchFamily="18" charset="-122"/>
              </a:rPr>
              <a:t>安装一个模块</a:t>
            </a: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a:t>
            </a:r>
            <a:r>
              <a:rPr lang="en-US" altLang="zh-CN" sz="1000" dirty="0"/>
              <a:t>opm get </a:t>
            </a:r>
            <a:r>
              <a:rPr lang="en-US" altLang="zh-CN" sz="1000" dirty="0" err="1"/>
              <a:t>openresty</a:t>
            </a:r>
            <a:r>
              <a:rPr lang="en-US" altLang="zh-CN" sz="1000" dirty="0"/>
              <a:t>/</a:t>
            </a:r>
            <a:r>
              <a:rPr lang="en-US" altLang="zh-CN" sz="1000" dirty="0" err="1"/>
              <a:t>lua-resty-redis</a:t>
            </a:r>
            <a:endParaRPr lang="en-US" altLang="zh-CN" sz="1000" dirty="0"/>
          </a:p>
          <a:p>
            <a:pPr marL="0" lvl="1">
              <a:lnSpc>
                <a:spcPct val="150000"/>
              </a:lnSpc>
            </a:pPr>
            <a:r>
              <a:rPr lang="en-US" altLang="zh-CN" sz="1000" dirty="0">
                <a:solidFill>
                  <a:schemeClr val="bg1">
                    <a:lumMod val="50000"/>
                  </a:schemeClr>
                </a:solidFill>
                <a:ea typeface="阿里巴巴普惠体 2.0 55 Regular" panose="00020600040101010101" pitchFamily="18" charset="-122"/>
              </a:rPr>
              <a:t>	# </a:t>
            </a:r>
            <a:r>
              <a:rPr lang="zh-CN" altLang="en-US" sz="1000" dirty="0">
                <a:solidFill>
                  <a:schemeClr val="bg1">
                    <a:lumMod val="50000"/>
                  </a:schemeClr>
                </a:solidFill>
                <a:ea typeface="阿里巴巴普惠体 2.0 55 Regular" panose="00020600040101010101" pitchFamily="18" charset="-122"/>
              </a:rPr>
              <a:t>发布一个模块</a:t>
            </a:r>
          </a:p>
          <a:p>
            <a:pPr marL="0" lvl="1">
              <a:lnSpc>
                <a:spcPct val="150000"/>
              </a:lnSpc>
            </a:pPr>
            <a:r>
              <a:rPr lang="en-US" altLang="zh-CN" sz="1000" dirty="0">
                <a:solidFill>
                  <a:schemeClr val="bg1">
                    <a:lumMod val="50000"/>
                  </a:schemeClr>
                </a:solidFill>
                <a:ea typeface="阿里巴巴普惠体 2.0 55 Regular" panose="00020600040101010101" pitchFamily="18" charset="-122"/>
              </a:rPr>
              <a:t>	</a:t>
            </a:r>
            <a:r>
              <a:rPr lang="en-US" altLang="zh-CN" sz="1000" dirty="0"/>
              <a:t>opm build  &amp;&amp; opm upload</a:t>
            </a:r>
          </a:p>
          <a:p>
            <a:pPr marL="0" lvl="1">
              <a:lnSpc>
                <a:spcPct val="150000"/>
              </a:lnSpc>
            </a:pPr>
            <a:endParaRPr lang="en-US" altLang="zh-CN" sz="1000" dirty="0">
              <a:solidFill>
                <a:schemeClr val="bg1">
                  <a:lumMod val="50000"/>
                </a:schemeClr>
              </a:solidFill>
              <a:ea typeface="阿里巴巴普惠体 2.0 55 Regular" panose="00020600040101010101" pitchFamily="18" charset="-122"/>
            </a:endParaRPr>
          </a:p>
          <a:p>
            <a:pPr marL="0" lvl="1">
              <a:lnSpc>
                <a:spcPct val="150000"/>
              </a:lnSpc>
            </a:pPr>
            <a:endParaRPr lang="en-US" altLang="zh-CN" sz="1000" dirty="0">
              <a:solidFill>
                <a:schemeClr val="bg1">
                  <a:lumMod val="50000"/>
                </a:schemeClr>
              </a:solidFill>
              <a:ea typeface="阿里巴巴普惠体 2.0 55 Regular" panose="00020600040101010101" pitchFamily="18" charset="-122"/>
            </a:endParaRPr>
          </a:p>
        </p:txBody>
      </p:sp>
    </p:spTree>
    <p:extLst>
      <p:ext uri="{BB962C8B-B14F-4D97-AF65-F5344CB8AC3E}">
        <p14:creationId xmlns:p14="http://schemas.microsoft.com/office/powerpoint/2010/main" val="2072623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03</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119753" y="164239"/>
            <a:ext cx="2502976" cy="338554"/>
          </a:xfrm>
          <a:prstGeom prst="rect">
            <a:avLst/>
          </a:prstGeom>
          <a:noFill/>
        </p:spPr>
        <p:txBody>
          <a:bodyPr wrap="square">
            <a:spAutoFit/>
          </a:bodyPr>
          <a:lstStyle/>
          <a:p>
            <a:r>
              <a:rPr kumimoji="1" lang="en-US" altLang="zh-CN" sz="1600" b="1" dirty="0">
                <a:solidFill>
                  <a:srgbClr val="C4E902"/>
                </a:solidFill>
                <a:cs typeface="+mn-ea"/>
                <a:sym typeface="+mn-lt"/>
              </a:rPr>
              <a:t>OpenResty</a:t>
            </a:r>
            <a:r>
              <a:rPr kumimoji="1" lang="zh-CN" altLang="en-US" sz="1600" b="1" dirty="0">
                <a:solidFill>
                  <a:srgbClr val="C4E902"/>
                </a:solidFill>
                <a:cs typeface="+mn-ea"/>
                <a:sym typeface="+mn-lt"/>
              </a:rPr>
              <a:t>中引入</a:t>
            </a:r>
            <a:r>
              <a:rPr kumimoji="1" lang="en-US" altLang="zh-CN" sz="1600" b="1" dirty="0">
                <a:solidFill>
                  <a:srgbClr val="C4E902"/>
                </a:solidFill>
                <a:cs typeface="+mn-ea"/>
                <a:sym typeface="+mn-lt"/>
              </a:rPr>
              <a:t>Lua</a:t>
            </a:r>
            <a:endParaRPr kumimoji="1" lang="zh-CN" altLang="en-US" sz="1600" b="1" dirty="0">
              <a:solidFill>
                <a:srgbClr val="C4E902"/>
              </a:solidFill>
              <a:cs typeface="+mn-ea"/>
              <a:sym typeface="+mn-lt"/>
            </a:endParaRPr>
          </a:p>
        </p:txBody>
      </p:sp>
      <p:sp>
        <p:nvSpPr>
          <p:cNvPr id="2" name="文本框 1">
            <a:extLst>
              <a:ext uri="{FF2B5EF4-FFF2-40B4-BE49-F238E27FC236}">
                <a16:creationId xmlns:a16="http://schemas.microsoft.com/office/drawing/2014/main" id="{23905D9F-34E2-847D-09E2-15ACCA22AD54}"/>
              </a:ext>
            </a:extLst>
          </p:cNvPr>
          <p:cNvSpPr txBox="1"/>
          <p:nvPr/>
        </p:nvSpPr>
        <p:spPr>
          <a:xfrm>
            <a:off x="371959" y="1514959"/>
            <a:ext cx="2396810" cy="369332"/>
          </a:xfrm>
          <a:prstGeom prst="rect">
            <a:avLst/>
          </a:prstGeom>
          <a:noFill/>
        </p:spPr>
        <p:txBody>
          <a:bodyPr wrap="none" rtlCol="0">
            <a:spAutoFit/>
          </a:bodyPr>
          <a:lstStyle/>
          <a:p>
            <a:r>
              <a:rPr lang="zh-CN" altLang="en-US" dirty="0"/>
              <a:t>引入 </a:t>
            </a:r>
            <a:r>
              <a:rPr lang="en-US" altLang="zh-CN" dirty="0"/>
              <a:t>Lua </a:t>
            </a:r>
            <a:r>
              <a:rPr lang="zh-CN" altLang="en-US" dirty="0"/>
              <a:t>的三种方式</a:t>
            </a:r>
          </a:p>
        </p:txBody>
      </p:sp>
      <p:sp>
        <p:nvSpPr>
          <p:cNvPr id="53" name="文本框 52">
            <a:extLst>
              <a:ext uri="{FF2B5EF4-FFF2-40B4-BE49-F238E27FC236}">
                <a16:creationId xmlns:a16="http://schemas.microsoft.com/office/drawing/2014/main" id="{FB9E7E85-D838-3F5B-BB37-0E1E88C57C72}"/>
              </a:ext>
            </a:extLst>
          </p:cNvPr>
          <p:cNvSpPr txBox="1"/>
          <p:nvPr/>
        </p:nvSpPr>
        <p:spPr>
          <a:xfrm>
            <a:off x="430078" y="2111644"/>
            <a:ext cx="4924586" cy="1169551"/>
          </a:xfrm>
          <a:prstGeom prst="rect">
            <a:avLst/>
          </a:prstGeom>
          <a:noFill/>
        </p:spPr>
        <p:txBody>
          <a:bodyPr wrap="square" rtlCol="0">
            <a:spAutoFit/>
          </a:bodyPr>
          <a:lstStyle/>
          <a:p>
            <a:pPr marL="342900" indent="-342900">
              <a:buFontTx/>
              <a:buAutoNum type="arabicPeriod"/>
            </a:pPr>
            <a:r>
              <a:rPr lang="en-US" altLang="zh-CN" sz="1400" dirty="0" err="1"/>
              <a:t>xxx_by_lua</a:t>
            </a:r>
            <a:r>
              <a:rPr lang="en-US" altLang="zh-CN" sz="1400" dirty="0"/>
              <a:t>:</a:t>
            </a:r>
            <a:r>
              <a:rPr lang="zh-CN" altLang="en-US" sz="1400" dirty="0"/>
              <a:t>直接在配置中编写</a:t>
            </a:r>
            <a:r>
              <a:rPr lang="en-US" altLang="zh-CN" sz="1400" dirty="0"/>
              <a:t>Lua</a:t>
            </a:r>
            <a:r>
              <a:rPr lang="zh-CN" altLang="en-US" sz="1400" dirty="0"/>
              <a:t>脚本代码</a:t>
            </a:r>
            <a:endParaRPr lang="en-US" altLang="zh-CN" sz="1400" dirty="0">
              <a:solidFill>
                <a:schemeClr val="bg1">
                  <a:lumMod val="50000"/>
                </a:schemeClr>
              </a:solidFill>
              <a:ea typeface="阿里巴巴普惠体 2.0 55 Regular" panose="00020600040101010101" pitchFamily="18" charset="-122"/>
            </a:endParaRPr>
          </a:p>
          <a:p>
            <a:pPr marL="342900" indent="-342900">
              <a:buAutoNum type="arabicPeriod"/>
            </a:pPr>
            <a:r>
              <a:rPr lang="en-US" altLang="zh-CN" sz="1400" dirty="0" err="1"/>
              <a:t>xxx_by_lua_block</a:t>
            </a:r>
            <a:r>
              <a:rPr lang="zh-CN" altLang="en-US" sz="1400" dirty="0"/>
              <a:t>：也是在配置中编写</a:t>
            </a:r>
            <a:r>
              <a:rPr lang="en-US" altLang="zh-CN" sz="1400" dirty="0"/>
              <a:t>Lua</a:t>
            </a:r>
            <a:r>
              <a:rPr lang="zh-CN" altLang="en-US" sz="1400" dirty="0"/>
              <a:t>代码，不过是以代码块的方式进行引入</a:t>
            </a:r>
            <a:endParaRPr lang="en-US" altLang="zh-CN" sz="1400" dirty="0"/>
          </a:p>
          <a:p>
            <a:pPr marL="342900" indent="-342900">
              <a:buAutoNum type="arabicPeriod"/>
            </a:pPr>
            <a:r>
              <a:rPr lang="en-US" altLang="zh-CN" sz="1400" dirty="0" err="1"/>
              <a:t>xxx_by_lua_file</a:t>
            </a:r>
            <a:r>
              <a:rPr lang="en-US" altLang="zh-CN" sz="1400" dirty="0"/>
              <a:t>: </a:t>
            </a:r>
            <a:r>
              <a:rPr lang="zh-CN" altLang="en-US" sz="1400" dirty="0"/>
              <a:t>通过将处理逻辑封装到</a:t>
            </a:r>
            <a:r>
              <a:rPr lang="en-US" altLang="zh-CN" sz="1400" dirty="0"/>
              <a:t>lua</a:t>
            </a:r>
            <a:r>
              <a:rPr lang="zh-CN" altLang="en-US" sz="1400" dirty="0"/>
              <a:t>文件中，然后通过引入</a:t>
            </a:r>
            <a:r>
              <a:rPr lang="en-US" altLang="zh-CN" sz="1400" dirty="0"/>
              <a:t>Lua</a:t>
            </a:r>
            <a:r>
              <a:rPr lang="zh-CN" altLang="en-US" sz="1400" dirty="0"/>
              <a:t>文件就可以进行使用</a:t>
            </a:r>
            <a:endParaRPr lang="en-US" altLang="zh-CN" sz="1400" dirty="0"/>
          </a:p>
        </p:txBody>
      </p:sp>
      <p:pic>
        <p:nvPicPr>
          <p:cNvPr id="55" name="图片 54">
            <a:extLst>
              <a:ext uri="{FF2B5EF4-FFF2-40B4-BE49-F238E27FC236}">
                <a16:creationId xmlns:a16="http://schemas.microsoft.com/office/drawing/2014/main" id="{A02C2BF9-3B4A-B3C4-E193-F6BAC9B3B9B4}"/>
              </a:ext>
            </a:extLst>
          </p:cNvPr>
          <p:cNvPicPr>
            <a:picLocks noChangeAspect="1"/>
          </p:cNvPicPr>
          <p:nvPr/>
        </p:nvPicPr>
        <p:blipFill>
          <a:blip r:embed="rId3"/>
          <a:stretch>
            <a:fillRect/>
          </a:stretch>
        </p:blipFill>
        <p:spPr>
          <a:xfrm>
            <a:off x="496249" y="3336351"/>
            <a:ext cx="2843636" cy="2548619"/>
          </a:xfrm>
          <a:prstGeom prst="rect">
            <a:avLst/>
          </a:prstGeom>
        </p:spPr>
      </p:pic>
      <p:sp>
        <p:nvSpPr>
          <p:cNvPr id="56" name="文本框 55">
            <a:extLst>
              <a:ext uri="{FF2B5EF4-FFF2-40B4-BE49-F238E27FC236}">
                <a16:creationId xmlns:a16="http://schemas.microsoft.com/office/drawing/2014/main" id="{D235300D-6643-E4E2-FE05-3053945DFAB0}"/>
              </a:ext>
            </a:extLst>
          </p:cNvPr>
          <p:cNvSpPr txBox="1"/>
          <p:nvPr/>
        </p:nvSpPr>
        <p:spPr>
          <a:xfrm>
            <a:off x="5354664" y="922384"/>
            <a:ext cx="6226444" cy="5447645"/>
          </a:xfrm>
          <a:prstGeom prst="rect">
            <a:avLst/>
          </a:prstGeom>
          <a:noFill/>
        </p:spPr>
        <p:txBody>
          <a:bodyPr wrap="square" rtlCol="0">
            <a:spAutoFit/>
          </a:bodyPr>
          <a:lstStyle/>
          <a:p>
            <a:r>
              <a:rPr lang="en-US" altLang="zh-CN" sz="1200" dirty="0"/>
              <a:t>Lua</a:t>
            </a:r>
            <a:r>
              <a:rPr lang="zh-CN" altLang="en-US" sz="1200" dirty="0"/>
              <a:t>是一种轻量级、可嵌入式的脚本语言，这样可以非常容易的嵌入到其他语言中使用。另外</a:t>
            </a:r>
            <a:r>
              <a:rPr lang="en-US" altLang="zh-CN" sz="1200" dirty="0"/>
              <a:t>Lua</a:t>
            </a:r>
            <a:r>
              <a:rPr lang="zh-CN" altLang="en-US" sz="1200" dirty="0"/>
              <a:t>提供了协程并发，即以同步调用的方式进行异步执行，从而实现并发，比起回调机制的并发来说代码更容易编写和理解，排查问题也会容易。</a:t>
            </a:r>
            <a:r>
              <a:rPr lang="en-US" altLang="zh-CN" sz="1200" dirty="0"/>
              <a:t>Lua</a:t>
            </a:r>
            <a:r>
              <a:rPr lang="zh-CN" altLang="en-US" sz="1200" dirty="0"/>
              <a:t>还提供了闭包机制，函数可以作为</a:t>
            </a:r>
            <a:r>
              <a:rPr lang="en-US" altLang="zh-CN" sz="1200" dirty="0"/>
              <a:t>First Class Value </a:t>
            </a:r>
            <a:r>
              <a:rPr lang="zh-CN" altLang="en-US" sz="1200" dirty="0"/>
              <a:t>进行参数传递，另外其实现了标记清除垃圾收集。</a:t>
            </a:r>
          </a:p>
          <a:p>
            <a:endParaRPr lang="zh-CN" altLang="en-US" sz="1200" dirty="0"/>
          </a:p>
          <a:p>
            <a:r>
              <a:rPr lang="zh-CN" altLang="en-US" sz="1200" dirty="0"/>
              <a:t>因为</a:t>
            </a:r>
            <a:r>
              <a:rPr lang="en-US" altLang="zh-CN" sz="1200" dirty="0"/>
              <a:t>Lua</a:t>
            </a:r>
            <a:r>
              <a:rPr lang="zh-CN" altLang="en-US" sz="1200" dirty="0"/>
              <a:t>的小巧轻量级，可以在</a:t>
            </a:r>
            <a:r>
              <a:rPr lang="en-US" altLang="zh-CN" sz="1200" dirty="0"/>
              <a:t>Nginx</a:t>
            </a:r>
            <a:r>
              <a:rPr lang="zh-CN" altLang="en-US" sz="1200" dirty="0"/>
              <a:t>中嵌入</a:t>
            </a:r>
            <a:r>
              <a:rPr lang="en-US" altLang="zh-CN" sz="1200" dirty="0"/>
              <a:t>Lua VM</a:t>
            </a:r>
            <a:r>
              <a:rPr lang="zh-CN" altLang="en-US" sz="1200" dirty="0"/>
              <a:t>，请求的时候创建一个</a:t>
            </a:r>
            <a:r>
              <a:rPr lang="en-US" altLang="zh-CN" sz="1200" dirty="0"/>
              <a:t>VM</a:t>
            </a:r>
            <a:r>
              <a:rPr lang="zh-CN" altLang="en-US" sz="1200" dirty="0"/>
              <a:t>，请求结束的时候回收</a:t>
            </a:r>
            <a:r>
              <a:rPr lang="en-US" altLang="zh-CN" sz="1200" dirty="0"/>
              <a:t>VM</a:t>
            </a:r>
            <a:r>
              <a:rPr lang="zh-CN" altLang="en-US" sz="1200" dirty="0"/>
              <a:t>。</a:t>
            </a:r>
            <a:endParaRPr lang="en-US" altLang="zh-CN" sz="1200" dirty="0"/>
          </a:p>
          <a:p>
            <a:endParaRPr lang="zh-CN" altLang="en-US" sz="1200" dirty="0"/>
          </a:p>
          <a:p>
            <a:r>
              <a:rPr lang="en-US" altLang="zh-CN" sz="1200" dirty="0" err="1"/>
              <a:t>ngx_lua</a:t>
            </a:r>
            <a:r>
              <a:rPr lang="zh-CN" altLang="en-US" sz="1200" dirty="0"/>
              <a:t>模块的原理：</a:t>
            </a:r>
          </a:p>
          <a:p>
            <a:r>
              <a:rPr lang="en-US" altLang="zh-CN" sz="1200" dirty="0" err="1"/>
              <a:t>ngx_lua</a:t>
            </a:r>
            <a:r>
              <a:rPr lang="zh-CN" altLang="en-US" sz="1200" dirty="0"/>
              <a:t>将</a:t>
            </a:r>
            <a:r>
              <a:rPr lang="en-US" altLang="zh-CN" sz="1200" dirty="0"/>
              <a:t>Lua</a:t>
            </a:r>
            <a:r>
              <a:rPr lang="zh-CN" altLang="en-US" sz="1200" dirty="0"/>
              <a:t>嵌入</a:t>
            </a:r>
            <a:r>
              <a:rPr lang="en-US" altLang="zh-CN" sz="1200" dirty="0"/>
              <a:t>Nginx</a:t>
            </a:r>
            <a:r>
              <a:rPr lang="zh-CN" altLang="en-US" sz="1200" dirty="0"/>
              <a:t>，能够让</a:t>
            </a:r>
            <a:r>
              <a:rPr lang="en-US" altLang="zh-CN" sz="1200" dirty="0"/>
              <a:t>Nginx</a:t>
            </a:r>
            <a:r>
              <a:rPr lang="zh-CN" altLang="en-US" sz="1200" dirty="0"/>
              <a:t>运行</a:t>
            </a:r>
            <a:r>
              <a:rPr lang="en-US" altLang="zh-CN" sz="1200" dirty="0"/>
              <a:t>Lua</a:t>
            </a:r>
            <a:r>
              <a:rPr lang="zh-CN" altLang="en-US" sz="1200" dirty="0"/>
              <a:t>脚本，而且高并发、非堵塞的处理各种请求。</a:t>
            </a:r>
            <a:r>
              <a:rPr lang="en-US" altLang="zh-CN" sz="1200" dirty="0"/>
              <a:t>Lua</a:t>
            </a:r>
            <a:r>
              <a:rPr lang="zh-CN" altLang="en-US" sz="1200" dirty="0"/>
              <a:t>内建协程。这样就能够非常好的将异步回调转换成顺序调用的形式。</a:t>
            </a:r>
            <a:r>
              <a:rPr lang="en-US" altLang="zh-CN" sz="1200" dirty="0" err="1"/>
              <a:t>ngx_lua</a:t>
            </a:r>
            <a:r>
              <a:rPr lang="zh-CN" altLang="en-US" sz="1200" dirty="0"/>
              <a:t>在</a:t>
            </a:r>
            <a:r>
              <a:rPr lang="en-US" altLang="zh-CN" sz="1200" dirty="0"/>
              <a:t>Lua</a:t>
            </a:r>
            <a:r>
              <a:rPr lang="zh-CN" altLang="en-US" sz="1200" dirty="0"/>
              <a:t>中进行的</a:t>
            </a:r>
            <a:r>
              <a:rPr lang="en-US" altLang="zh-CN" sz="1200" dirty="0"/>
              <a:t>IO</a:t>
            </a:r>
            <a:r>
              <a:rPr lang="zh-CN" altLang="en-US" sz="1200" dirty="0"/>
              <a:t>操作都会托付给</a:t>
            </a:r>
            <a:r>
              <a:rPr lang="en-US" altLang="zh-CN" sz="1200" dirty="0"/>
              <a:t>Nginx</a:t>
            </a:r>
            <a:r>
              <a:rPr lang="zh-CN" altLang="en-US" sz="1200" dirty="0"/>
              <a:t>的事件模型。从而实现非堵塞调用。开发人员能够採用串行的方式编敲代码，</a:t>
            </a:r>
            <a:r>
              <a:rPr lang="en-US" altLang="zh-CN" sz="1200" dirty="0" err="1"/>
              <a:t>ngx_lua</a:t>
            </a:r>
            <a:r>
              <a:rPr lang="zh-CN" altLang="en-US" sz="1200" dirty="0"/>
              <a:t>会自己主动的在进行堵塞的</a:t>
            </a:r>
            <a:r>
              <a:rPr lang="en-US" altLang="zh-CN" sz="1200" dirty="0"/>
              <a:t>IO</a:t>
            </a:r>
            <a:r>
              <a:rPr lang="zh-CN" altLang="en-US" sz="1200" dirty="0"/>
              <a:t>操作时中断。保存上下文；然后将</a:t>
            </a:r>
            <a:r>
              <a:rPr lang="en-US" altLang="zh-CN" sz="1200" dirty="0"/>
              <a:t>IO</a:t>
            </a:r>
            <a:r>
              <a:rPr lang="zh-CN" altLang="en-US" sz="1200" dirty="0"/>
              <a:t>操作托付给</a:t>
            </a:r>
            <a:r>
              <a:rPr lang="en-US" altLang="zh-CN" sz="1200" dirty="0"/>
              <a:t>Nginx</a:t>
            </a:r>
            <a:r>
              <a:rPr lang="zh-CN" altLang="en-US" sz="1200" dirty="0"/>
              <a:t>事件处理机制。在</a:t>
            </a:r>
            <a:r>
              <a:rPr lang="en-US" altLang="zh-CN" sz="1200" dirty="0"/>
              <a:t>IO</a:t>
            </a:r>
            <a:r>
              <a:rPr lang="zh-CN" altLang="en-US" sz="1200" dirty="0"/>
              <a:t>操作完毕后，</a:t>
            </a:r>
            <a:r>
              <a:rPr lang="en-US" altLang="zh-CN" sz="1200" dirty="0" err="1"/>
              <a:t>ngx_lua</a:t>
            </a:r>
            <a:r>
              <a:rPr lang="zh-CN" altLang="en-US" sz="1200" dirty="0"/>
              <a:t>会恢复上下文，程序继续运行，这些操作都是对用户程序透明的。</a:t>
            </a:r>
          </a:p>
          <a:p>
            <a:r>
              <a:rPr lang="zh-CN" altLang="en-US" sz="1200" dirty="0"/>
              <a:t>每一个</a:t>
            </a:r>
            <a:r>
              <a:rPr lang="en-US" altLang="zh-CN" sz="1200" dirty="0" err="1"/>
              <a:t>NginxWorker</a:t>
            </a:r>
            <a:r>
              <a:rPr lang="zh-CN" altLang="en-US" sz="1200" dirty="0"/>
              <a:t>进程持有一个</a:t>
            </a:r>
            <a:r>
              <a:rPr lang="en-US" altLang="zh-CN" sz="1200" dirty="0"/>
              <a:t>Lua</a:t>
            </a:r>
            <a:r>
              <a:rPr lang="zh-CN" altLang="en-US" sz="1200" dirty="0"/>
              <a:t>解释器或者</a:t>
            </a:r>
            <a:r>
              <a:rPr lang="en-US" altLang="zh-CN" sz="1200" dirty="0"/>
              <a:t>LuaJIT</a:t>
            </a:r>
            <a:r>
              <a:rPr lang="zh-CN" altLang="en-US" sz="1200" dirty="0"/>
              <a:t>实例，被这个</a:t>
            </a:r>
            <a:r>
              <a:rPr lang="en-US" altLang="zh-CN" sz="1200" dirty="0"/>
              <a:t>Worker</a:t>
            </a:r>
            <a:r>
              <a:rPr lang="zh-CN" altLang="en-US" sz="1200" dirty="0"/>
              <a:t>处理的全部请求共享这个实例。</a:t>
            </a:r>
          </a:p>
          <a:p>
            <a:endParaRPr lang="zh-CN" altLang="en-US" sz="1200" dirty="0"/>
          </a:p>
          <a:p>
            <a:r>
              <a:rPr lang="zh-CN" altLang="en-US" sz="1200" dirty="0"/>
              <a:t>每一个请求的</a:t>
            </a:r>
            <a:r>
              <a:rPr lang="en-US" altLang="zh-CN" sz="1200" dirty="0"/>
              <a:t>Context</a:t>
            </a:r>
            <a:r>
              <a:rPr lang="zh-CN" altLang="en-US" sz="1200" dirty="0"/>
              <a:t>会被</a:t>
            </a:r>
            <a:r>
              <a:rPr lang="en-US" altLang="zh-CN" sz="1200" dirty="0"/>
              <a:t>Lua</a:t>
            </a:r>
            <a:r>
              <a:rPr lang="zh-CN" altLang="en-US" sz="1200" dirty="0"/>
              <a:t>轻量级的协程切割，从而保证各个请求是独立的。 </a:t>
            </a:r>
            <a:r>
              <a:rPr lang="en-US" altLang="zh-CN" sz="1200" dirty="0" err="1"/>
              <a:t>ngx_lua</a:t>
            </a:r>
            <a:r>
              <a:rPr lang="zh-CN" altLang="en-US" sz="1200" dirty="0"/>
              <a:t>采用“</a:t>
            </a:r>
            <a:r>
              <a:rPr lang="en-US" altLang="zh-CN" sz="1200" dirty="0"/>
              <a:t>one-coroutine-per-request”</a:t>
            </a:r>
            <a:r>
              <a:rPr lang="zh-CN" altLang="en-US" sz="1200" dirty="0"/>
              <a:t>的处理模型。对于每一个用户请求，</a:t>
            </a:r>
            <a:r>
              <a:rPr lang="en-US" altLang="zh-CN" sz="1200" dirty="0" err="1"/>
              <a:t>ngx_lua</a:t>
            </a:r>
            <a:r>
              <a:rPr lang="zh-CN" altLang="en-US" sz="1200" dirty="0"/>
              <a:t>会唤醒一个协程用于执行用户代码处理请求，当请求处理完毕这个协程会被销毁。</a:t>
            </a:r>
          </a:p>
          <a:p>
            <a:endParaRPr lang="zh-CN" altLang="en-US" sz="1200" dirty="0"/>
          </a:p>
          <a:p>
            <a:r>
              <a:rPr lang="zh-CN" altLang="en-US" sz="1200" dirty="0"/>
              <a:t>每一个协程都有一个独立的全局环境（变量空间），继承于全局共享的、仅仅读的“</a:t>
            </a:r>
            <a:r>
              <a:rPr lang="en-US" altLang="zh-CN" sz="1200" dirty="0" err="1"/>
              <a:t>comman</a:t>
            </a:r>
            <a:r>
              <a:rPr lang="en-US" altLang="zh-CN" sz="1200" dirty="0"/>
              <a:t> data”</a:t>
            </a:r>
            <a:r>
              <a:rPr lang="zh-CN" altLang="en-US" sz="1200" dirty="0"/>
              <a:t>。所以。被用户代码注入全局空间的不论什么变量都不会影响其它请求的处理。而且这些变量在请求处理完毕后会被释放，这样就保证全部的用户代码都执行在一个“</a:t>
            </a:r>
            <a:r>
              <a:rPr lang="en-US" altLang="zh-CN" sz="1200" dirty="0"/>
              <a:t>sandbox”</a:t>
            </a:r>
            <a:r>
              <a:rPr lang="zh-CN" altLang="en-US" sz="1200" dirty="0"/>
              <a:t>（沙箱），这个沙箱与请求具有同样的生命周期。 得益于</a:t>
            </a:r>
            <a:r>
              <a:rPr lang="en-US" altLang="zh-CN" sz="1200" dirty="0"/>
              <a:t>Lua</a:t>
            </a:r>
            <a:r>
              <a:rPr lang="zh-CN" altLang="en-US" sz="1200" dirty="0"/>
              <a:t>协程的支持。</a:t>
            </a:r>
            <a:r>
              <a:rPr lang="en-US" altLang="zh-CN" sz="1200" dirty="0" err="1"/>
              <a:t>ngx_lua</a:t>
            </a:r>
            <a:r>
              <a:rPr lang="zh-CN" altLang="en-US" sz="1200" dirty="0"/>
              <a:t>在处理</a:t>
            </a:r>
            <a:r>
              <a:rPr lang="en-US" altLang="zh-CN" sz="1200" dirty="0"/>
              <a:t>10000</a:t>
            </a:r>
            <a:r>
              <a:rPr lang="zh-CN" altLang="en-US" sz="1200" dirty="0"/>
              <a:t>个并发请求时仅仅须要非常少的内存。依据測试，</a:t>
            </a:r>
            <a:r>
              <a:rPr lang="en-US" altLang="zh-CN" sz="1200" dirty="0" err="1"/>
              <a:t>ngx_lua</a:t>
            </a:r>
            <a:r>
              <a:rPr lang="zh-CN" altLang="en-US" sz="1200" dirty="0"/>
              <a:t>处理每一个请求仅仅须要</a:t>
            </a:r>
            <a:r>
              <a:rPr lang="en-US" altLang="zh-CN" sz="1200" dirty="0"/>
              <a:t>2KB</a:t>
            </a:r>
            <a:r>
              <a:rPr lang="zh-CN" altLang="en-US" sz="1200" dirty="0"/>
              <a:t>的内存，假设使用</a:t>
            </a:r>
            <a:r>
              <a:rPr lang="en-US" altLang="zh-CN" sz="1200" dirty="0"/>
              <a:t>LuaJIT</a:t>
            </a:r>
            <a:r>
              <a:rPr lang="zh-CN" altLang="en-US" sz="1200" dirty="0"/>
              <a:t>则会更少。所以</a:t>
            </a:r>
            <a:r>
              <a:rPr lang="en-US" altLang="zh-CN" sz="1200" dirty="0" err="1"/>
              <a:t>ngx_lua</a:t>
            </a:r>
            <a:r>
              <a:rPr lang="zh-CN" altLang="en-US" sz="1200" dirty="0"/>
              <a:t>非常适合用于实现可扩展的、高并发的服务。</a:t>
            </a:r>
          </a:p>
        </p:txBody>
      </p:sp>
    </p:spTree>
    <p:extLst>
      <p:ext uri="{BB962C8B-B14F-4D97-AF65-F5344CB8AC3E}">
        <p14:creationId xmlns:p14="http://schemas.microsoft.com/office/powerpoint/2010/main" val="23551241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6CA0B45-45F5-4BCC-26A3-A3E46745AE19}"/>
              </a:ext>
            </a:extLst>
          </p:cNvPr>
          <p:cNvSpPr txBox="1"/>
          <p:nvPr/>
        </p:nvSpPr>
        <p:spPr>
          <a:xfrm>
            <a:off x="133008" y="64692"/>
            <a:ext cx="726482" cy="646331"/>
          </a:xfrm>
          <a:prstGeom prst="rect">
            <a:avLst/>
          </a:prstGeom>
          <a:noFill/>
        </p:spPr>
        <p:txBody>
          <a:bodyPr wrap="none" rtlCol="0">
            <a:spAutoFit/>
          </a:bodyPr>
          <a:lstStyle/>
          <a:p>
            <a:pPr algn="ctr"/>
            <a:r>
              <a:rPr lang="en-US" altLang="zh-CN" sz="3600" dirty="0">
                <a:solidFill>
                  <a:schemeClr val="bg1"/>
                </a:solidFill>
                <a:latin typeface="MiSans Semibold" panose="00000700000000000000" pitchFamily="2" charset="-122"/>
                <a:ea typeface="MiSans Semibold" panose="00000700000000000000" pitchFamily="2" charset="-122"/>
              </a:rPr>
              <a:t>03</a:t>
            </a:r>
            <a:endParaRPr lang="zh-CN" altLang="en-US" sz="3600" dirty="0">
              <a:solidFill>
                <a:schemeClr val="bg1"/>
              </a:solidFill>
              <a:latin typeface="MiSans Semibold" panose="00000700000000000000" pitchFamily="2" charset="-122"/>
              <a:ea typeface="MiSans Semibold" panose="00000700000000000000" pitchFamily="2" charset="-122"/>
            </a:endParaRPr>
          </a:p>
        </p:txBody>
      </p:sp>
      <p:sp>
        <p:nvSpPr>
          <p:cNvPr id="9" name="文本框 8">
            <a:extLst>
              <a:ext uri="{FF2B5EF4-FFF2-40B4-BE49-F238E27FC236}">
                <a16:creationId xmlns:a16="http://schemas.microsoft.com/office/drawing/2014/main" id="{C875BC1A-5401-0F96-0344-3AC7990BE893}"/>
              </a:ext>
            </a:extLst>
          </p:cNvPr>
          <p:cNvSpPr txBox="1"/>
          <p:nvPr/>
        </p:nvSpPr>
        <p:spPr>
          <a:xfrm>
            <a:off x="1115878" y="164239"/>
            <a:ext cx="2177512" cy="338554"/>
          </a:xfrm>
          <a:prstGeom prst="rect">
            <a:avLst/>
          </a:prstGeom>
          <a:noFill/>
        </p:spPr>
        <p:txBody>
          <a:bodyPr wrap="square">
            <a:spAutoFit/>
          </a:bodyPr>
          <a:lstStyle/>
          <a:p>
            <a:r>
              <a:rPr kumimoji="1" lang="en-US" altLang="zh-CN" sz="1600" b="1" dirty="0">
                <a:solidFill>
                  <a:srgbClr val="C4E902"/>
                </a:solidFill>
                <a:cs typeface="+mn-ea"/>
                <a:sym typeface="+mn-lt"/>
              </a:rPr>
              <a:t>    </a:t>
            </a:r>
            <a:r>
              <a:rPr kumimoji="1" lang="zh-CN" altLang="en-US" sz="1600" b="1" dirty="0">
                <a:solidFill>
                  <a:srgbClr val="C4E902"/>
                </a:solidFill>
                <a:cs typeface="+mn-ea"/>
                <a:sym typeface="+mn-lt"/>
              </a:rPr>
              <a:t>模块安装与使用</a:t>
            </a:r>
          </a:p>
        </p:txBody>
      </p:sp>
      <p:sp>
        <p:nvSpPr>
          <p:cNvPr id="5" name="文本框 4">
            <a:extLst>
              <a:ext uri="{FF2B5EF4-FFF2-40B4-BE49-F238E27FC236}">
                <a16:creationId xmlns:a16="http://schemas.microsoft.com/office/drawing/2014/main" id="{8495B4BC-22D5-F6DD-9A39-71608BE53E2A}"/>
              </a:ext>
            </a:extLst>
          </p:cNvPr>
          <p:cNvSpPr txBox="1"/>
          <p:nvPr/>
        </p:nvSpPr>
        <p:spPr>
          <a:xfrm>
            <a:off x="724546" y="1425844"/>
            <a:ext cx="4878091" cy="5632311"/>
          </a:xfrm>
          <a:prstGeom prst="rect">
            <a:avLst/>
          </a:prstGeom>
          <a:noFill/>
        </p:spPr>
        <p:txBody>
          <a:bodyPr wrap="square" rtlCol="0">
            <a:spAutoFit/>
          </a:bodyPr>
          <a:lstStyle/>
          <a:p>
            <a:r>
              <a:rPr lang="zh-CN" altLang="en-US" sz="1600" dirty="0"/>
              <a:t>这里以 </a:t>
            </a:r>
            <a:r>
              <a:rPr lang="en-US" altLang="zh-CN" sz="1600" dirty="0"/>
              <a:t>http </a:t>
            </a:r>
            <a:r>
              <a:rPr lang="zh-CN" altLang="en-US" sz="1600" dirty="0"/>
              <a:t>模块举例：</a:t>
            </a:r>
            <a:endParaRPr lang="en-US" altLang="zh-CN" sz="1600" dirty="0"/>
          </a:p>
          <a:p>
            <a:r>
              <a:rPr lang="en-US" altLang="zh-CN" sz="1200" dirty="0"/>
              <a:t>OpenResty</a:t>
            </a:r>
            <a:r>
              <a:rPr lang="zh-CN" altLang="en-US" sz="1200" dirty="0"/>
              <a:t>默认没有提供</a:t>
            </a:r>
            <a:r>
              <a:rPr lang="en-US" altLang="zh-CN" sz="1200" dirty="0"/>
              <a:t>Http</a:t>
            </a:r>
            <a:r>
              <a:rPr lang="zh-CN" altLang="en-US" sz="1200" dirty="0"/>
              <a:t>客户端，需要使用第三方提供，这里有两种方式：</a:t>
            </a:r>
            <a:endParaRPr lang="en-US" altLang="zh-CN" sz="1200" dirty="0"/>
          </a:p>
          <a:p>
            <a:endParaRPr lang="en-US" altLang="zh-CN" sz="1600" dirty="0"/>
          </a:p>
          <a:p>
            <a:r>
              <a:rPr lang="en-US" altLang="zh-CN" sz="1200" dirty="0"/>
              <a:t>1. </a:t>
            </a:r>
            <a:r>
              <a:rPr lang="zh-CN" altLang="en-US" sz="1200" dirty="0"/>
              <a:t>通过 </a:t>
            </a:r>
            <a:r>
              <a:rPr lang="en-US" altLang="zh-CN" sz="1200" dirty="0"/>
              <a:t>opm </a:t>
            </a:r>
            <a:r>
              <a:rPr lang="zh-CN" altLang="en-US" sz="1200" dirty="0"/>
              <a:t>进行安装</a:t>
            </a:r>
            <a:r>
              <a:rPr lang="en-US" altLang="zh-CN" sz="1200" dirty="0"/>
              <a:t>http</a:t>
            </a:r>
            <a:r>
              <a:rPr lang="zh-CN" altLang="en-US" sz="1200" dirty="0"/>
              <a:t>模块：</a:t>
            </a:r>
            <a:endParaRPr lang="en-US" altLang="zh-CN" sz="1200" dirty="0"/>
          </a:p>
          <a:p>
            <a:r>
              <a:rPr lang="en-US" altLang="zh-CN" sz="1200" dirty="0"/>
              <a:t>opm get ledgetech/</a:t>
            </a:r>
            <a:r>
              <a:rPr lang="en-US" altLang="zh-CN" sz="1200" dirty="0" err="1"/>
              <a:t>lua</a:t>
            </a:r>
            <a:r>
              <a:rPr lang="en-US" altLang="zh-CN" sz="1200" dirty="0"/>
              <a:t>-</a:t>
            </a:r>
            <a:r>
              <a:rPr lang="en-US" altLang="zh-CN" sz="1200" dirty="0" err="1"/>
              <a:t>resty</a:t>
            </a:r>
            <a:r>
              <a:rPr lang="en-US" altLang="zh-CN" sz="1200" dirty="0"/>
              <a:t>-http</a:t>
            </a:r>
          </a:p>
          <a:p>
            <a:endParaRPr lang="en-US" altLang="zh-CN" sz="1400" dirty="0"/>
          </a:p>
          <a:p>
            <a:r>
              <a:rPr lang="en-US" altLang="zh-CN" sz="1200" dirty="0"/>
              <a:t>2. </a:t>
            </a:r>
            <a:r>
              <a:rPr lang="zh-CN" altLang="en-US" sz="1200" dirty="0"/>
              <a:t>通过下载</a:t>
            </a:r>
            <a:r>
              <a:rPr lang="en-US" altLang="zh-CN" sz="1200" dirty="0">
                <a:hlinkClick r:id="rId3"/>
              </a:rPr>
              <a:t>https://github.com/ledgetech/lua-resty-http</a:t>
            </a:r>
            <a:endParaRPr lang="en-US" altLang="zh-CN" sz="1200" dirty="0"/>
          </a:p>
          <a:p>
            <a:r>
              <a:rPr lang="zh-CN" altLang="en-US" sz="1200" dirty="0"/>
              <a:t>然后将对应的</a:t>
            </a:r>
            <a:r>
              <a:rPr lang="en-US" altLang="zh-CN" sz="1200" dirty="0"/>
              <a:t>Lua</a:t>
            </a:r>
            <a:r>
              <a:rPr lang="zh-CN" altLang="en-US" sz="1200" dirty="0"/>
              <a:t>文件拷贝到 </a:t>
            </a:r>
            <a:r>
              <a:rPr lang="en-US" altLang="zh-CN" sz="1200" dirty="0"/>
              <a:t>OpenResty</a:t>
            </a:r>
            <a:r>
              <a:rPr lang="zh-CN" altLang="en-US" sz="1200" dirty="0"/>
              <a:t>安装目录下的</a:t>
            </a:r>
            <a:br>
              <a:rPr lang="en-US" altLang="zh-CN" sz="1200" dirty="0"/>
            </a:br>
            <a:r>
              <a:rPr lang="en-US" altLang="zh-CN" sz="1200" dirty="0"/>
              <a:t>$prifix/lualib/resty </a:t>
            </a:r>
            <a:r>
              <a:rPr lang="zh-CN" altLang="en-US" sz="1200" dirty="0"/>
              <a:t>即可</a:t>
            </a:r>
            <a:endParaRPr lang="en-US" altLang="zh-CN" sz="1200" dirty="0"/>
          </a:p>
          <a:p>
            <a:endParaRPr lang="en-US" altLang="zh-CN" sz="1400" dirty="0"/>
          </a:p>
          <a:p>
            <a:r>
              <a:rPr lang="zh-CN" altLang="en-US" sz="1200" dirty="0"/>
              <a:t>防止出现</a:t>
            </a:r>
            <a:r>
              <a:rPr kumimoji="0" lang="zh-CN" altLang="zh-CN" sz="1200" b="0" i="0" u="none" strike="noStrike" cap="none" normalizeH="0" baseline="0" dirty="0">
                <a:ln>
                  <a:noFill/>
                </a:ln>
                <a:solidFill>
                  <a:srgbClr val="000000"/>
                </a:solidFill>
                <a:effectLst/>
                <a:latin typeface="Arial Unicode MS"/>
              </a:rPr>
              <a:t>no resolver defined to resolve "www.baidu.com"</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a:p>
            <a:r>
              <a:rPr lang="zh-CN" altLang="en-US" sz="1200" dirty="0"/>
              <a:t>需要在</a:t>
            </a:r>
            <a:r>
              <a:rPr lang="en-US" altLang="zh-CN" sz="1200" dirty="0"/>
              <a:t>http </a:t>
            </a:r>
            <a:r>
              <a:rPr lang="zh-CN" altLang="en-US" sz="1200" dirty="0"/>
              <a:t>模块添加 </a:t>
            </a:r>
            <a:r>
              <a:rPr lang="en-US" altLang="zh-CN" sz="1200" dirty="0"/>
              <a:t>resolver </a:t>
            </a:r>
            <a:r>
              <a:rPr lang="zh-CN" altLang="en-US" sz="1200" dirty="0"/>
              <a:t>进行</a:t>
            </a:r>
            <a:r>
              <a:rPr lang="en-US" altLang="zh-CN" sz="1200" dirty="0" err="1"/>
              <a:t>dns</a:t>
            </a:r>
            <a:r>
              <a:rPr lang="zh-CN" altLang="en-US" sz="1200" dirty="0"/>
              <a:t>解析</a:t>
            </a:r>
            <a:endParaRPr lang="en-US" altLang="zh-CN" sz="1200" dirty="0"/>
          </a:p>
          <a:p>
            <a:endParaRPr lang="en-US" altLang="zh-CN" sz="1400" dirty="0"/>
          </a:p>
          <a:p>
            <a:r>
              <a:rPr lang="zh-CN" altLang="en-US" sz="1200" dirty="0"/>
              <a:t>防止出现 </a:t>
            </a:r>
            <a:r>
              <a:rPr kumimoji="0" lang="zh-CN" altLang="zh-CN" sz="1200" b="0" i="0" u="none" strike="noStrike" cap="none" normalizeH="0" baseline="0" dirty="0">
                <a:ln>
                  <a:noFill/>
                </a:ln>
                <a:solidFill>
                  <a:srgbClr val="000000"/>
                </a:solidFill>
                <a:effectLst/>
                <a:latin typeface="Arial Unicode MS"/>
              </a:rPr>
              <a:t>20: unable to get local issuer certificate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a:p>
            <a:r>
              <a:rPr lang="zh-CN" altLang="en-US" sz="1200" dirty="0"/>
              <a:t>需要在</a:t>
            </a:r>
            <a:r>
              <a:rPr lang="en-US" altLang="zh-CN" sz="1200" dirty="0"/>
              <a:t>server </a:t>
            </a:r>
            <a:r>
              <a:rPr lang="zh-CN" altLang="en-US" sz="1200" dirty="0"/>
              <a:t>模块添加证书</a:t>
            </a:r>
            <a:endParaRPr lang="en-US" altLang="zh-CN" sz="1200" dirty="0"/>
          </a:p>
          <a:p>
            <a:endParaRPr lang="en-US" altLang="zh-CN" sz="1200" dirty="0"/>
          </a:p>
          <a:p>
            <a:r>
              <a:rPr lang="en-US" altLang="zh-CN" sz="1400" dirty="0" err="1">
                <a:latin typeface="Times New Roman" panose="02020603050405020304" pitchFamily="18" charset="0"/>
                <a:cs typeface="Times New Roman" panose="02020603050405020304" pitchFamily="18" charset="0"/>
              </a:rPr>
              <a:t>lua_ssl_verify_depth</a:t>
            </a:r>
            <a:r>
              <a:rPr lang="en-US" altLang="zh-CN" sz="1400" dirty="0">
                <a:latin typeface="Times New Roman" panose="02020603050405020304" pitchFamily="18" charset="0"/>
                <a:cs typeface="Times New Roman" panose="02020603050405020304" pitchFamily="18" charset="0"/>
              </a:rPr>
              <a:t> 2;</a:t>
            </a:r>
            <a:endParaRPr kumimoji="0" lang="zh-CN" altLang="zh-CN"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100" b="0" i="0" u="none" strike="noStrike" cap="none" normalizeH="0" baseline="0" dirty="0">
                <a:ln>
                  <a:noFill/>
                </a:ln>
                <a:solidFill>
                  <a:schemeClr val="tx1"/>
                </a:solidFill>
                <a:effectLst/>
                <a:latin typeface="Arial" panose="020B0604020202020204" pitchFamily="34" charset="0"/>
              </a:rPr>
              <a:t>这个指令用于设置 SSL 证书链的最大验证深度。这里设置为 2，意味着 OpenResty 将验证到证书链的第二级。这通常包括了客户端或服务器的证书和中间证书。 </a:t>
            </a:r>
            <a:endParaRPr lang="en-US" altLang="zh-CN"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100" b="0" i="0" u="none" strike="noStrike" cap="none" normalizeH="0" baseline="0" dirty="0">
              <a:ln>
                <a:noFill/>
              </a:ln>
              <a:solidFill>
                <a:schemeClr val="tx1"/>
              </a:solidFill>
              <a:effectLst/>
              <a:latin typeface="Arial" panose="020B0604020202020204" pitchFamily="34" charset="0"/>
            </a:endParaRPr>
          </a:p>
          <a:p>
            <a:r>
              <a:rPr lang="en-US" altLang="zh-CN" sz="1200" dirty="0" err="1">
                <a:latin typeface="Times New Roman" panose="02020603050405020304" pitchFamily="18" charset="0"/>
                <a:cs typeface="Times New Roman" panose="02020603050405020304" pitchFamily="18" charset="0"/>
              </a:rPr>
              <a:t>lua_ssl_trusted_certificate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etc</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ssl</a:t>
            </a:r>
            <a:r>
              <a:rPr lang="en-US" altLang="zh-CN" sz="1200" dirty="0">
                <a:latin typeface="Times New Roman" panose="02020603050405020304" pitchFamily="18" charset="0"/>
                <a:cs typeface="Times New Roman" panose="02020603050405020304" pitchFamily="18" charset="0"/>
              </a:rPr>
              <a:t>/certs/ca-bundle.crt";</a:t>
            </a:r>
            <a:endParaRPr kumimoji="0" lang="zh-CN"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000" b="0" i="0" u="none" strike="noStrike" cap="none" normalizeH="0" baseline="0" dirty="0">
                <a:ln>
                  <a:noFill/>
                </a:ln>
                <a:solidFill>
                  <a:schemeClr val="tx1"/>
                </a:solidFill>
                <a:effectLst/>
                <a:latin typeface="Arial" panose="020B0604020202020204" pitchFamily="34" charset="0"/>
              </a:rPr>
              <a:t>这个指令指定了一个文件路径，包含受信任的 CA 证书集合（通常是根证书和中间证书）。</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000" b="0" i="0" u="none" strike="noStrike" cap="none" normalizeH="0" baseline="0" dirty="0">
                <a:ln>
                  <a:noFill/>
                </a:ln>
                <a:solidFill>
                  <a:schemeClr val="tx1"/>
                </a:solidFill>
                <a:effectLst/>
                <a:latin typeface="Arial" panose="020B0604020202020204" pitchFamily="34" charset="0"/>
              </a:rPr>
              <a:t>OpenResty 将使用这个文件来验证对端提供的 SSL 证书是否由受信任的 CA 颁发。 </a:t>
            </a:r>
          </a:p>
          <a:p>
            <a:endParaRPr lang="en-US" altLang="zh-CN" sz="1400" dirty="0"/>
          </a:p>
          <a:p>
            <a:endParaRPr lang="en-US" altLang="zh-CN" sz="1400" dirty="0"/>
          </a:p>
          <a:p>
            <a:endParaRPr lang="zh-CN" altLang="en-US" sz="1400" dirty="0"/>
          </a:p>
        </p:txBody>
      </p:sp>
      <p:pic>
        <p:nvPicPr>
          <p:cNvPr id="11" name="图片 10">
            <a:extLst>
              <a:ext uri="{FF2B5EF4-FFF2-40B4-BE49-F238E27FC236}">
                <a16:creationId xmlns:a16="http://schemas.microsoft.com/office/drawing/2014/main" id="{794E7543-C41D-EFC8-F554-04B44A64F49C}"/>
              </a:ext>
            </a:extLst>
          </p:cNvPr>
          <p:cNvPicPr>
            <a:picLocks noChangeAspect="1"/>
          </p:cNvPicPr>
          <p:nvPr/>
        </p:nvPicPr>
        <p:blipFill>
          <a:blip r:embed="rId4"/>
          <a:stretch>
            <a:fillRect/>
          </a:stretch>
        </p:blipFill>
        <p:spPr>
          <a:xfrm>
            <a:off x="6402240" y="2983424"/>
            <a:ext cx="4993363" cy="2677332"/>
          </a:xfrm>
          <a:prstGeom prst="rect">
            <a:avLst/>
          </a:prstGeom>
        </p:spPr>
      </p:pic>
      <p:pic>
        <p:nvPicPr>
          <p:cNvPr id="15" name="图片 14">
            <a:extLst>
              <a:ext uri="{FF2B5EF4-FFF2-40B4-BE49-F238E27FC236}">
                <a16:creationId xmlns:a16="http://schemas.microsoft.com/office/drawing/2014/main" id="{48ADF4D0-A009-048A-51C8-8A080B73EE43}"/>
              </a:ext>
            </a:extLst>
          </p:cNvPr>
          <p:cNvPicPr>
            <a:picLocks noChangeAspect="1"/>
          </p:cNvPicPr>
          <p:nvPr/>
        </p:nvPicPr>
        <p:blipFill>
          <a:blip r:embed="rId5"/>
          <a:stretch>
            <a:fillRect/>
          </a:stretch>
        </p:blipFill>
        <p:spPr>
          <a:xfrm>
            <a:off x="6402240" y="1154624"/>
            <a:ext cx="3314179" cy="1625626"/>
          </a:xfrm>
          <a:prstGeom prst="rect">
            <a:avLst/>
          </a:prstGeom>
        </p:spPr>
      </p:pic>
    </p:spTree>
    <p:extLst>
      <p:ext uri="{BB962C8B-B14F-4D97-AF65-F5344CB8AC3E}">
        <p14:creationId xmlns:p14="http://schemas.microsoft.com/office/powerpoint/2010/main" val="15643575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51PPT模板网">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h2niphr">
      <a:majorFont>
        <a:latin typeface="HarmonyOS Sans SC Light" panose="020F0302020204030204"/>
        <a:ea typeface="阿里巴巴普惠体 2.0 55 Regular"/>
        <a:cs typeface=""/>
      </a:majorFont>
      <a:minorFont>
        <a:latin typeface="HarmonyOS Sans SC Light" panose="020F0502020204030204"/>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1302</TotalTime>
  <Words>2704</Words>
  <Application>Microsoft Office PowerPoint</Application>
  <PresentationFormat>宽屏</PresentationFormat>
  <Paragraphs>173</Paragraphs>
  <Slides>13</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-apple-system</vt:lpstr>
      <vt:lpstr>Arial Unicode MS</vt:lpstr>
      <vt:lpstr>HarmonyOS Sans SC Light</vt:lpstr>
      <vt:lpstr>Helvetica Neue</vt:lpstr>
      <vt:lpstr>MiSans Semibold</vt:lpstr>
      <vt:lpstr>阿里巴巴普惠体 2.0 55 Regular</vt:lpstr>
      <vt:lpstr>等线</vt:lpstr>
      <vt:lpstr>思源宋体 CN Heavy</vt:lpstr>
      <vt:lpstr>Arial</vt:lpstr>
      <vt:lpstr>consolas</vt:lpstr>
      <vt:lpstr>Open Sans</vt:lpstr>
      <vt:lpstr>Times New Roman</vt:lpstr>
      <vt:lpstr>51PPT模板网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极简小清新学术论文答辩PPT模板</dc:title>
  <dc:creator>©51PPT模板网（www.51pptmoban.com）</dc:creator>
  <cp:keywords>版权归属：51PPT模板网</cp:keywords>
  <dc:description>51PPT模板网，幻灯片演示模板及素材免费下载！_x000d_
51PPT模板网 唯一访问网址：www.51pptmoban.com</dc:description>
  <cp:lastModifiedBy>名 无</cp:lastModifiedBy>
  <cp:revision>117</cp:revision>
  <dcterms:created xsi:type="dcterms:W3CDTF">2024-06-03T00:54:12Z</dcterms:created>
  <dcterms:modified xsi:type="dcterms:W3CDTF">2024-06-17T03:03:57Z</dcterms:modified>
  <cp:contentStatus>极简小清新学术论文答辩PPT模板，www.51pptmoban.com</cp:contentStatus>
  <cp:version>51pptmoban.com（V51PPT-24060305版）</cp:version>
</cp:coreProperties>
</file>