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4CCB-8305-4A21-825A-F096EE40535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EDA19-C4BD-4BBB-A3EC-C1BAD9345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0A2C-1F09-4085-AA39-D6E76F3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5BD1-6FED-4653-98D9-01238A0C5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9DD0-D89F-4FB9-B54C-53F3C126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C472-2354-4A48-A6D0-ED1DFCA8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6951-3746-4FDE-A287-E368111C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75F9-BA09-4FB4-806B-B7D84B3D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0C96-1067-4B77-AC69-16BFD6E3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9699-FE16-4029-9EFF-28E6025D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D1D5-B15D-4230-843F-6707F18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DF12-C197-495F-998B-CB68410E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D253D-721F-49AC-BAC1-353B665C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4CB2A-0BE7-4C76-93C0-A511AF76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E44C-90EB-428E-A0DF-1E44648A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F69E-FD21-4134-B4D2-E2F66324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A706-5529-4A88-95A6-3EE6C1C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4D3C-A91F-4421-8745-EC338CB8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68FD-FA2F-47C0-ADDA-6242A253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657B-1C8B-4347-8158-9A2B15E0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3269-C531-49FC-A47E-D8C41B8A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FEF9-459C-4214-A0A8-2457D9C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3AC-9926-4803-9C2C-AAE77DE8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F8FD-F5C3-47BB-B660-20E12EDD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A09C-E43D-4865-80A6-7056668A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1CD2-CEAB-4421-8514-B70C4198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01CF-4990-4BC0-9F76-1034FBC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4488-DDDF-4C93-8CD3-032740CE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17A-5331-45DE-8989-14D8F2F6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409DD-C052-4A9B-B00D-2E5A27C8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4AD33-34D1-4CD4-9E99-ADDDE4C8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79642-3D70-40AD-A431-9768FAA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9DF8-93FC-481C-B8EC-FA9FC70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4045-881E-491E-B295-B9F737FB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B7C4-70BF-4876-B043-967713B6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FE3D-7583-41BF-A0B7-82B53A17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A30B3-E432-4D30-B4A2-4F82121E9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274B-8454-4C0D-AD05-1920715CE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FE1AB-74AF-4556-A950-E98FB645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9BFE4-CBBA-4C52-BD9F-0B5E90A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DC420-074A-4A2F-8F2A-07BD993E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47FB-B951-45BB-9EB1-1845C6F8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CD058-EAE5-42A0-8C79-84A1FBC8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A875B-D9DF-4C54-853A-ABD35B2E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6798E-1FBE-43E2-ADAB-4377A9ED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99B5-BB98-4C48-8360-C9B7E915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AD7A2-B475-462C-9F40-EBD95969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9B79E-C81C-4CB3-BDFD-F8005870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4850-E395-49BA-99ED-CB4891AB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7D12-A10E-400F-9AEE-2C16882F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7EBED-ED83-4A11-9502-1BB322BD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2E4A-E453-4635-9A13-A9C173FD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B1051-C639-4867-A34C-096B608A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2D5F3-13D6-486A-85B2-2321B10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5ED5-7F9C-49FB-AE42-7C964B60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689EE-7A9A-43C5-97A0-9A914C120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8B3D2-4B33-4AED-A358-65A6DE8F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7A74-14A8-429F-8A17-872A9C4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0E39-FBEF-491A-A453-935BB01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68BF-C2C1-4D87-A290-884E2D7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DAAE7-8BDD-4CC1-ACA9-E57B5876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F822-1BCF-4725-98DC-8E9FFE2D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C899-59A5-460E-A8E8-DDCF5C066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D034-D964-4D17-93C6-5948D35D53B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1EBD-45EA-412E-959C-DC2599B6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ACA8-B168-471D-836B-6799FC4B1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D04A-12F7-4A84-AD9D-3C3009B3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cheatsheet.com/" TargetMode="External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gexone.com/lesson/introduction_abcs" TargetMode="External"/><Relationship Id="rId5" Type="http://schemas.openxmlformats.org/officeDocument/2006/relationships/hyperlink" Target="https://www.regexplanet.com/cookbook/index.html" TargetMode="External"/><Relationship Id="rId4" Type="http://schemas.openxmlformats.org/officeDocument/2006/relationships/hyperlink" Target="https://medium.com/factory-mind/regex-cookbook-most-wanted-regex-aa721558c3c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0FE3E9-A93A-4F0C-9A5E-99C317D13974}"/>
              </a:ext>
            </a:extLst>
          </p:cNvPr>
          <p:cNvSpPr txBox="1"/>
          <p:nvPr/>
        </p:nvSpPr>
        <p:spPr>
          <a:xfrm>
            <a:off x="4908814" y="2439268"/>
            <a:ext cx="2374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RegEx</a:t>
            </a:r>
            <a:endParaRPr lang="en-US" sz="6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61CA-9733-4414-84F3-4B4F5858A242}"/>
              </a:ext>
            </a:extLst>
          </p:cNvPr>
          <p:cNvSpPr txBox="1"/>
          <p:nvPr/>
        </p:nvSpPr>
        <p:spPr>
          <a:xfrm>
            <a:off x="3975866" y="3399634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4CBBD-95FF-4618-93F7-600944F8EA1B}"/>
              </a:ext>
            </a:extLst>
          </p:cNvPr>
          <p:cNvSpPr txBox="1"/>
          <p:nvPr/>
        </p:nvSpPr>
        <p:spPr>
          <a:xfrm>
            <a:off x="307780" y="5582817"/>
            <a:ext cx="3292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Δημητριάδης Βασίλης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BE95B-2683-416B-BA7C-DE7A19529041}"/>
              </a:ext>
            </a:extLst>
          </p:cNvPr>
          <p:cNvSpPr txBox="1"/>
          <p:nvPr/>
        </p:nvSpPr>
        <p:spPr>
          <a:xfrm>
            <a:off x="567466" y="6044482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vdimitriadis@uth.gr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ECF29-ABA8-4C80-AA32-DCA8891846BB}"/>
              </a:ext>
            </a:extLst>
          </p:cNvPr>
          <p:cNvSpPr txBox="1"/>
          <p:nvPr/>
        </p:nvSpPr>
        <p:spPr>
          <a:xfrm>
            <a:off x="8861441" y="5582817"/>
            <a:ext cx="275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Αργυρίου Ιωάννης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DD4B5-0514-4AAE-8005-53724E7326A1}"/>
              </a:ext>
            </a:extLst>
          </p:cNvPr>
          <p:cNvSpPr txBox="1"/>
          <p:nvPr/>
        </p:nvSpPr>
        <p:spPr>
          <a:xfrm>
            <a:off x="9042579" y="6044482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iargyriou@uth.gr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CA1C07-AA0C-4EF9-8FDE-8C4FF0E952E1}"/>
              </a:ext>
            </a:extLst>
          </p:cNvPr>
          <p:cNvSpPr txBox="1"/>
          <p:nvPr/>
        </p:nvSpPr>
        <p:spPr>
          <a:xfrm>
            <a:off x="307780" y="35185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Διάλεξη 1η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1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Anchors –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Αρχή και τέλος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918DE-D795-4B2C-8A90-050FD72DEE57}"/>
              </a:ext>
            </a:extLst>
          </p:cNvPr>
          <p:cNvSpPr txBox="1"/>
          <p:nvPr/>
        </p:nvSpPr>
        <p:spPr>
          <a:xfrm>
            <a:off x="5061269" y="2928221"/>
            <a:ext cx="2242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int main() {</a:t>
            </a:r>
          </a:p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 int x = 15;</a:t>
            </a:r>
          </a:p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 float z = 32;</a:t>
            </a:r>
          </a:p>
          <a:p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my_func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(x, z);</a:t>
            </a:r>
          </a:p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D9A81-C517-49C4-A477-F167CD87B965}"/>
              </a:ext>
            </a:extLst>
          </p:cNvPr>
          <p:cNvSpPr txBox="1"/>
          <p:nvPr/>
        </p:nvSpPr>
        <p:spPr>
          <a:xfrm>
            <a:off x="1483699" y="2112571"/>
            <a:ext cx="99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int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6F0AB5-F8BA-4A38-8815-A312ED95CC3C}"/>
              </a:ext>
            </a:extLst>
          </p:cNvPr>
          <p:cNvSpPr txBox="1"/>
          <p:nvPr/>
        </p:nvSpPr>
        <p:spPr>
          <a:xfrm>
            <a:off x="5182733" y="2118585"/>
            <a:ext cx="99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^int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537A90-DBC3-42CF-8B0C-9139742AE7B2}"/>
              </a:ext>
            </a:extLst>
          </p:cNvPr>
          <p:cNvSpPr txBox="1"/>
          <p:nvPr/>
        </p:nvSpPr>
        <p:spPr>
          <a:xfrm>
            <a:off x="8790432" y="2112571"/>
            <a:ext cx="99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^int$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B29DE3-65AE-4216-B7C4-457CB65A52EE}"/>
              </a:ext>
            </a:extLst>
          </p:cNvPr>
          <p:cNvSpPr/>
          <p:nvPr/>
        </p:nvSpPr>
        <p:spPr>
          <a:xfrm>
            <a:off x="1645724" y="2128598"/>
            <a:ext cx="675805" cy="410833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FCAA3-3FB5-4394-A080-CEFC4CCEC0E0}"/>
              </a:ext>
            </a:extLst>
          </p:cNvPr>
          <p:cNvSpPr/>
          <p:nvPr/>
        </p:nvSpPr>
        <p:spPr>
          <a:xfrm>
            <a:off x="5332210" y="2109822"/>
            <a:ext cx="697156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336761-3CFB-4CF6-824A-91C26765A4CE}"/>
              </a:ext>
            </a:extLst>
          </p:cNvPr>
          <p:cNvSpPr/>
          <p:nvPr/>
        </p:nvSpPr>
        <p:spPr>
          <a:xfrm>
            <a:off x="8878020" y="2106096"/>
            <a:ext cx="778551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9598A-8522-43D6-8A82-8827C016116D}"/>
              </a:ext>
            </a:extLst>
          </p:cNvPr>
          <p:cNvSpPr/>
          <p:nvPr/>
        </p:nvSpPr>
        <p:spPr>
          <a:xfrm>
            <a:off x="5061269" y="2934736"/>
            <a:ext cx="466440" cy="387173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AE5F8-BD1E-4DF6-8E01-8CBE461F47F6}"/>
              </a:ext>
            </a:extLst>
          </p:cNvPr>
          <p:cNvSpPr/>
          <p:nvPr/>
        </p:nvSpPr>
        <p:spPr>
          <a:xfrm>
            <a:off x="5182733" y="3321909"/>
            <a:ext cx="466440" cy="410833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00BCAD-94C9-463F-8546-C641AD5A06BF}"/>
              </a:ext>
            </a:extLst>
          </p:cNvPr>
          <p:cNvSpPr txBox="1"/>
          <p:nvPr/>
        </p:nvSpPr>
        <p:spPr>
          <a:xfrm>
            <a:off x="2131345" y="5377844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Πιστεύετε θα χρησιμοποιήσουμε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Anchors?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Quantifiers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324F3-5113-4412-AFD2-DA67881AC333}"/>
              </a:ext>
            </a:extLst>
          </p:cNvPr>
          <p:cNvSpPr txBox="1"/>
          <p:nvPr/>
        </p:nvSpPr>
        <p:spPr>
          <a:xfrm>
            <a:off x="824089" y="1428683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0….infinity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2E1BA-86F4-43E1-B812-73AEC47AEABE}"/>
              </a:ext>
            </a:extLst>
          </p:cNvPr>
          <p:cNvSpPr txBox="1"/>
          <p:nvPr/>
        </p:nvSpPr>
        <p:spPr>
          <a:xfrm>
            <a:off x="1962856" y="1874051"/>
            <a:ext cx="104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*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479A-B38F-4981-B905-3921B9FBF453}"/>
              </a:ext>
            </a:extLst>
          </p:cNvPr>
          <p:cNvSpPr txBox="1"/>
          <p:nvPr/>
        </p:nvSpPr>
        <p:spPr>
          <a:xfrm>
            <a:off x="3400071" y="1409939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A1376-C0CF-45DC-AB08-354579589CEB}"/>
              </a:ext>
            </a:extLst>
          </p:cNvPr>
          <p:cNvSpPr/>
          <p:nvPr/>
        </p:nvSpPr>
        <p:spPr>
          <a:xfrm>
            <a:off x="1866899" y="1906107"/>
            <a:ext cx="1143001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5A91E-B387-47BB-90CE-ADA256B98D3D}"/>
              </a:ext>
            </a:extLst>
          </p:cNvPr>
          <p:cNvSpPr txBox="1"/>
          <p:nvPr/>
        </p:nvSpPr>
        <p:spPr>
          <a:xfrm>
            <a:off x="824089" y="2533960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1….infinity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01672-3FED-4F06-B2BE-C037CB7CE0B4}"/>
              </a:ext>
            </a:extLst>
          </p:cNvPr>
          <p:cNvSpPr txBox="1"/>
          <p:nvPr/>
        </p:nvSpPr>
        <p:spPr>
          <a:xfrm>
            <a:off x="824089" y="3655528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0…1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7A603-4925-470F-AC3E-76EC482B8270}"/>
              </a:ext>
            </a:extLst>
          </p:cNvPr>
          <p:cNvSpPr txBox="1"/>
          <p:nvPr/>
        </p:nvSpPr>
        <p:spPr>
          <a:xfrm>
            <a:off x="1962856" y="2967335"/>
            <a:ext cx="104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+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406FE0-6661-4D79-B0DE-E6D52372565B}"/>
              </a:ext>
            </a:extLst>
          </p:cNvPr>
          <p:cNvSpPr/>
          <p:nvPr/>
        </p:nvSpPr>
        <p:spPr>
          <a:xfrm>
            <a:off x="1866899" y="2999391"/>
            <a:ext cx="1143001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560B96-E544-4019-8F6B-CC0732227796}"/>
              </a:ext>
            </a:extLst>
          </p:cNvPr>
          <p:cNvSpPr txBox="1"/>
          <p:nvPr/>
        </p:nvSpPr>
        <p:spPr>
          <a:xfrm>
            <a:off x="3397249" y="2545816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b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F470B-AAE1-44CF-A02D-9F9F3E37A24C}"/>
              </a:ext>
            </a:extLst>
          </p:cNvPr>
          <p:cNvSpPr txBox="1"/>
          <p:nvPr/>
        </p:nvSpPr>
        <p:spPr>
          <a:xfrm>
            <a:off x="1962856" y="4133781"/>
            <a:ext cx="104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?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B55274-9237-4099-9482-F75BEA96C754}"/>
              </a:ext>
            </a:extLst>
          </p:cNvPr>
          <p:cNvSpPr/>
          <p:nvPr/>
        </p:nvSpPr>
        <p:spPr>
          <a:xfrm>
            <a:off x="1866899" y="4165837"/>
            <a:ext cx="1143001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4520C1-247A-4A0F-8344-753DBADA30F2}"/>
              </a:ext>
            </a:extLst>
          </p:cNvPr>
          <p:cNvSpPr txBox="1"/>
          <p:nvPr/>
        </p:nvSpPr>
        <p:spPr>
          <a:xfrm>
            <a:off x="3397248" y="3668378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b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ccc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940D51-1F83-4F3B-84D0-80167FF340C6}"/>
              </a:ext>
            </a:extLst>
          </p:cNvPr>
          <p:cNvSpPr txBox="1"/>
          <p:nvPr/>
        </p:nvSpPr>
        <p:spPr>
          <a:xfrm>
            <a:off x="6096000" y="1431976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{start, end}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89BFF2-15E9-49E5-AE70-DEEDE10AB2EA}"/>
              </a:ext>
            </a:extLst>
          </p:cNvPr>
          <p:cNvSpPr txBox="1"/>
          <p:nvPr/>
        </p:nvSpPr>
        <p:spPr>
          <a:xfrm>
            <a:off x="6897511" y="1877344"/>
            <a:ext cx="13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{2,4}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13A209-FE95-48CB-A909-711A0D9C4345}"/>
              </a:ext>
            </a:extLst>
          </p:cNvPr>
          <p:cNvSpPr txBox="1"/>
          <p:nvPr/>
        </p:nvSpPr>
        <p:spPr>
          <a:xfrm>
            <a:off x="8671982" y="1413232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07B8F2-2A94-425A-A781-D6FF4DF40E7E}"/>
              </a:ext>
            </a:extLst>
          </p:cNvPr>
          <p:cNvSpPr/>
          <p:nvPr/>
        </p:nvSpPr>
        <p:spPr>
          <a:xfrm>
            <a:off x="6688496" y="1909400"/>
            <a:ext cx="1593315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56FDC8-38EE-49D7-A075-27D0431061ED}"/>
              </a:ext>
            </a:extLst>
          </p:cNvPr>
          <p:cNvSpPr txBox="1"/>
          <p:nvPr/>
        </p:nvSpPr>
        <p:spPr>
          <a:xfrm>
            <a:off x="10052927" y="1418457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ccc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B432A8-5A5D-427A-8102-D3EEE9BD924F}"/>
              </a:ext>
            </a:extLst>
          </p:cNvPr>
          <p:cNvSpPr txBox="1"/>
          <p:nvPr/>
        </p:nvSpPr>
        <p:spPr>
          <a:xfrm>
            <a:off x="6065636" y="2553544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{start, }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BF631E-BB80-4810-9231-4983BE1C65FC}"/>
              </a:ext>
            </a:extLst>
          </p:cNvPr>
          <p:cNvSpPr txBox="1"/>
          <p:nvPr/>
        </p:nvSpPr>
        <p:spPr>
          <a:xfrm>
            <a:off x="6867147" y="2998912"/>
            <a:ext cx="13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{2,}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DDF9B6-F903-4BCD-B8AE-5C3567FD8EFA}"/>
              </a:ext>
            </a:extLst>
          </p:cNvPr>
          <p:cNvSpPr txBox="1"/>
          <p:nvPr/>
        </p:nvSpPr>
        <p:spPr>
          <a:xfrm>
            <a:off x="8641618" y="2534800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220D0E-ACFD-4472-8FF3-7984424F27D0}"/>
              </a:ext>
            </a:extLst>
          </p:cNvPr>
          <p:cNvSpPr/>
          <p:nvPr/>
        </p:nvSpPr>
        <p:spPr>
          <a:xfrm>
            <a:off x="6658132" y="3030968"/>
            <a:ext cx="1593315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9D6E7F-7DA0-4A33-AF91-DB74A7B9614C}"/>
              </a:ext>
            </a:extLst>
          </p:cNvPr>
          <p:cNvSpPr txBox="1"/>
          <p:nvPr/>
        </p:nvSpPr>
        <p:spPr>
          <a:xfrm>
            <a:off x="10022563" y="2540025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abccccccc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14074B-499C-4C16-AF92-71C85F945842}"/>
              </a:ext>
            </a:extLst>
          </p:cNvPr>
          <p:cNvSpPr txBox="1"/>
          <p:nvPr/>
        </p:nvSpPr>
        <p:spPr>
          <a:xfrm>
            <a:off x="6096654" y="3694344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{start, end}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6DC58C-63E5-41DE-A275-3211127B1B1F}"/>
              </a:ext>
            </a:extLst>
          </p:cNvPr>
          <p:cNvSpPr txBox="1"/>
          <p:nvPr/>
        </p:nvSpPr>
        <p:spPr>
          <a:xfrm>
            <a:off x="6898165" y="4139712"/>
            <a:ext cx="13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{2}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B0992-DFF7-4001-A21E-3483A2C71FC3}"/>
              </a:ext>
            </a:extLst>
          </p:cNvPr>
          <p:cNvSpPr txBox="1"/>
          <p:nvPr/>
        </p:nvSpPr>
        <p:spPr>
          <a:xfrm>
            <a:off x="8672636" y="3675600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E873710-A756-4E98-8DEF-B56C3C8A8457}"/>
              </a:ext>
            </a:extLst>
          </p:cNvPr>
          <p:cNvSpPr/>
          <p:nvPr/>
        </p:nvSpPr>
        <p:spPr>
          <a:xfrm>
            <a:off x="6689150" y="4171768"/>
            <a:ext cx="1593315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4421ED-C77C-431D-BCBE-CE11EADA7946}"/>
              </a:ext>
            </a:extLst>
          </p:cNvPr>
          <p:cNvSpPr txBox="1"/>
          <p:nvPr/>
        </p:nvSpPr>
        <p:spPr>
          <a:xfrm>
            <a:off x="10053581" y="3680825"/>
            <a:ext cx="1593315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ccccc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3F75E3-BD59-4FAA-842E-7A92BA9A6274}"/>
              </a:ext>
            </a:extLst>
          </p:cNvPr>
          <p:cNvSpPr txBox="1"/>
          <p:nvPr/>
        </p:nvSpPr>
        <p:spPr>
          <a:xfrm>
            <a:off x="5373486" y="5719517"/>
            <a:ext cx="13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Vasi+lis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?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361070-7DE2-4B84-AB2B-F1EA02532773}"/>
              </a:ext>
            </a:extLst>
          </p:cNvPr>
          <p:cNvSpPr/>
          <p:nvPr/>
        </p:nvSpPr>
        <p:spPr>
          <a:xfrm>
            <a:off x="5047227" y="5751573"/>
            <a:ext cx="1850284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900432-E970-40B6-89A7-2CC99694D078}"/>
              </a:ext>
            </a:extLst>
          </p:cNvPr>
          <p:cNvSpPr txBox="1"/>
          <p:nvPr/>
        </p:nvSpPr>
        <p:spPr>
          <a:xfrm>
            <a:off x="2044755" y="5100952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Ποια λέξη ψάχνει αυτό;</a:t>
            </a:r>
          </a:p>
        </p:txBody>
      </p:sp>
    </p:spTree>
    <p:extLst>
      <p:ext uri="{BB962C8B-B14F-4D97-AF65-F5344CB8AC3E}">
        <p14:creationId xmlns:p14="http://schemas.microsoft.com/office/powerpoint/2010/main" val="37868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9667F4-65F6-4C0F-B2AE-B4C8621F37F4}"/>
              </a:ext>
            </a:extLst>
          </p:cNvPr>
          <p:cNvSpPr txBox="1"/>
          <p:nvPr/>
        </p:nvSpPr>
        <p:spPr>
          <a:xfrm>
            <a:off x="2044755" y="5210325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Πάμε να κάνουμε δοκιμές!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75F504-0F68-46A3-A73C-DF9C92B957E0}"/>
              </a:ext>
            </a:extLst>
          </p:cNvPr>
          <p:cNvSpPr txBox="1"/>
          <p:nvPr/>
        </p:nvSpPr>
        <p:spPr>
          <a:xfrm>
            <a:off x="824089" y="1428683"/>
            <a:ext cx="691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Αν όμως θέλουμε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συνδυασμό χαρακτήρων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985855-A95F-4306-B958-3396CB39C321}"/>
              </a:ext>
            </a:extLst>
          </p:cNvPr>
          <p:cNvSpPr txBox="1"/>
          <p:nvPr/>
        </p:nvSpPr>
        <p:spPr>
          <a:xfrm>
            <a:off x="1133459" y="3302401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a(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)*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1669C-1FD0-4A35-96B7-A2A5B3EC0BF4}"/>
              </a:ext>
            </a:extLst>
          </p:cNvPr>
          <p:cNvSpPr txBox="1"/>
          <p:nvPr/>
        </p:nvSpPr>
        <p:spPr>
          <a:xfrm>
            <a:off x="2844265" y="2701052"/>
            <a:ext cx="1593315" cy="163230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</a:t>
            </a: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abcbcbcbc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abcbcbcbc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d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EB14B4-BDB2-4528-B91D-5C147AA02FBE}"/>
              </a:ext>
            </a:extLst>
          </p:cNvPr>
          <p:cNvSpPr/>
          <p:nvPr/>
        </p:nvSpPr>
        <p:spPr>
          <a:xfrm>
            <a:off x="977114" y="3302401"/>
            <a:ext cx="1455694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A04574-E33E-4A49-A34F-E7850C32E613}"/>
              </a:ext>
            </a:extLst>
          </p:cNvPr>
          <p:cNvSpPr txBox="1"/>
          <p:nvPr/>
        </p:nvSpPr>
        <p:spPr>
          <a:xfrm>
            <a:off x="5533584" y="3335532"/>
            <a:ext cx="204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a(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){2,5}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B71031-2061-46B7-8081-659CF52D3A49}"/>
              </a:ext>
            </a:extLst>
          </p:cNvPr>
          <p:cNvSpPr txBox="1"/>
          <p:nvPr/>
        </p:nvSpPr>
        <p:spPr>
          <a:xfrm>
            <a:off x="7694703" y="2734183"/>
            <a:ext cx="1818413" cy="163230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</a:p>
          <a:p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abcbcbcbc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abcbcbcbcbc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3CB52D-822E-4DA3-B5C9-7B7ACA4964FD}"/>
              </a:ext>
            </a:extLst>
          </p:cNvPr>
          <p:cNvSpPr/>
          <p:nvPr/>
        </p:nvSpPr>
        <p:spPr>
          <a:xfrm>
            <a:off x="5533583" y="3335532"/>
            <a:ext cx="2043632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3D24FF-2AD9-4380-A758-E16469AA2682}"/>
              </a:ext>
            </a:extLst>
          </p:cNvPr>
          <p:cNvSpPr txBox="1"/>
          <p:nvPr/>
        </p:nvSpPr>
        <p:spPr>
          <a:xfrm>
            <a:off x="9474285" y="3057987"/>
            <a:ext cx="1818413" cy="101675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abcbcbcbc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abcbcbc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d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4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Or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9667F4-65F6-4C0F-B2AE-B4C8621F37F4}"/>
              </a:ext>
            </a:extLst>
          </p:cNvPr>
          <p:cNvSpPr txBox="1"/>
          <p:nvPr/>
        </p:nvSpPr>
        <p:spPr>
          <a:xfrm>
            <a:off x="2044755" y="5210325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Πάμε να κάνουμε δοκιμές!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75F504-0F68-46A3-A73C-DF9C92B957E0}"/>
              </a:ext>
            </a:extLst>
          </p:cNvPr>
          <p:cNvSpPr txBox="1"/>
          <p:nvPr/>
        </p:nvSpPr>
        <p:spPr>
          <a:xfrm>
            <a:off x="824089" y="1428683"/>
            <a:ext cx="6910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Αν όμως θέλουμε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συνδυασμό χαρακτήρων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985855-A95F-4306-B958-3396CB39C321}"/>
              </a:ext>
            </a:extLst>
          </p:cNvPr>
          <p:cNvSpPr txBox="1"/>
          <p:nvPr/>
        </p:nvSpPr>
        <p:spPr>
          <a:xfrm>
            <a:off x="1133459" y="2630066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a(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b|c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)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1669C-1FD0-4A35-96B7-A2A5B3EC0BF4}"/>
              </a:ext>
            </a:extLst>
          </p:cNvPr>
          <p:cNvSpPr txBox="1"/>
          <p:nvPr/>
        </p:nvSpPr>
        <p:spPr>
          <a:xfrm>
            <a:off x="2844265" y="2028717"/>
            <a:ext cx="1593315" cy="194008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EB14B4-BDB2-4528-B91D-5C147AA02FBE}"/>
              </a:ext>
            </a:extLst>
          </p:cNvPr>
          <p:cNvSpPr/>
          <p:nvPr/>
        </p:nvSpPr>
        <p:spPr>
          <a:xfrm>
            <a:off x="977114" y="2630066"/>
            <a:ext cx="1455694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A04574-E33E-4A49-A34F-E7850C32E613}"/>
              </a:ext>
            </a:extLst>
          </p:cNvPr>
          <p:cNvSpPr txBox="1"/>
          <p:nvPr/>
        </p:nvSpPr>
        <p:spPr>
          <a:xfrm>
            <a:off x="5533584" y="2663197"/>
            <a:ext cx="204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a[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bc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3CB52D-822E-4DA3-B5C9-7B7ACA4964FD}"/>
              </a:ext>
            </a:extLst>
          </p:cNvPr>
          <p:cNvSpPr/>
          <p:nvPr/>
        </p:nvSpPr>
        <p:spPr>
          <a:xfrm>
            <a:off x="5533583" y="2663197"/>
            <a:ext cx="2043632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36140-08D1-4A6F-86C7-525135D20C8F}"/>
              </a:ext>
            </a:extLst>
          </p:cNvPr>
          <p:cNvSpPr txBox="1"/>
          <p:nvPr/>
        </p:nvSpPr>
        <p:spPr>
          <a:xfrm>
            <a:off x="8038449" y="1907959"/>
            <a:ext cx="1593315" cy="194008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c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b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1B95D-7D31-4E2A-AA46-CEE846B890A4}"/>
              </a:ext>
            </a:extLst>
          </p:cNvPr>
          <p:cNvSpPr txBox="1"/>
          <p:nvPr/>
        </p:nvSpPr>
        <p:spPr>
          <a:xfrm>
            <a:off x="787489" y="4352782"/>
            <a:ext cx="183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ab(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cd|ef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)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8ECE8-583A-46A7-B635-7F95EE98E9EA}"/>
              </a:ext>
            </a:extLst>
          </p:cNvPr>
          <p:cNvSpPr/>
          <p:nvPr/>
        </p:nvSpPr>
        <p:spPr>
          <a:xfrm>
            <a:off x="787492" y="4352782"/>
            <a:ext cx="183493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6456F-A8DC-4136-AB6E-C0637BAC43A3}"/>
              </a:ext>
            </a:extLst>
          </p:cNvPr>
          <p:cNvSpPr txBox="1"/>
          <p:nvPr/>
        </p:nvSpPr>
        <p:spPr>
          <a:xfrm>
            <a:off x="2844264" y="4074087"/>
            <a:ext cx="1593315" cy="132453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abcd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abef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abce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8D4A1-C108-450D-864C-873E95250023}"/>
              </a:ext>
            </a:extLst>
          </p:cNvPr>
          <p:cNvSpPr txBox="1"/>
          <p:nvPr/>
        </p:nvSpPr>
        <p:spPr>
          <a:xfrm>
            <a:off x="5742271" y="4351945"/>
            <a:ext cx="183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ab[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cdef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01652-A518-437B-9E09-543DD28DB0EF}"/>
              </a:ext>
            </a:extLst>
          </p:cNvPr>
          <p:cNvSpPr/>
          <p:nvPr/>
        </p:nvSpPr>
        <p:spPr>
          <a:xfrm>
            <a:off x="5742274" y="4351945"/>
            <a:ext cx="183493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CA49-03EF-4621-8DDC-98A8ABEDB4D6}"/>
              </a:ext>
            </a:extLst>
          </p:cNvPr>
          <p:cNvSpPr txBox="1"/>
          <p:nvPr/>
        </p:nvSpPr>
        <p:spPr>
          <a:xfrm>
            <a:off x="8054788" y="3965225"/>
            <a:ext cx="1593315" cy="132453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d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abe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f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e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1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Bracket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324F3-5113-4412-AFD2-DA67881AC333}"/>
              </a:ext>
            </a:extLst>
          </p:cNvPr>
          <p:cNvSpPr txBox="1"/>
          <p:nvPr/>
        </p:nvSpPr>
        <p:spPr>
          <a:xfrm>
            <a:off x="824089" y="1428683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 a or b or c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5A91E-B387-47BB-90CE-ADA256B98D3D}"/>
              </a:ext>
            </a:extLst>
          </p:cNvPr>
          <p:cNvSpPr txBox="1"/>
          <p:nvPr/>
        </p:nvSpPr>
        <p:spPr>
          <a:xfrm>
            <a:off x="1355107" y="2795878"/>
            <a:ext cx="536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[a-z]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=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abcdefghijklmnopqrstuvwxyz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53EA6C-4F57-4047-855A-5796784B05EC}"/>
              </a:ext>
            </a:extLst>
          </p:cNvPr>
          <p:cNvSpPr txBox="1"/>
          <p:nvPr/>
        </p:nvSpPr>
        <p:spPr>
          <a:xfrm>
            <a:off x="824089" y="2230956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Άμα θέλαμε ένα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μεγάλο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?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Πχ, το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αγγλικό αλφάβητο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89024-77ED-42CC-95E9-18BAD4ECA7F1}"/>
              </a:ext>
            </a:extLst>
          </p:cNvPr>
          <p:cNvSpPr txBox="1"/>
          <p:nvPr/>
        </p:nvSpPr>
        <p:spPr>
          <a:xfrm>
            <a:off x="1355106" y="3894510"/>
            <a:ext cx="1056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[a-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zA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-Z]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=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abcdefghijklmnopqrstuvwxyzABCDEFGHIJKLMNOPQRSTUVWXYZ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01B74-BC6C-49A2-9522-622FB88475D4}"/>
              </a:ext>
            </a:extLst>
          </p:cNvPr>
          <p:cNvSpPr txBox="1"/>
          <p:nvPr/>
        </p:nvSpPr>
        <p:spPr>
          <a:xfrm>
            <a:off x="824089" y="3329588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Άμα θέλαμε να συμπεριλάβουμε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και τα κεφαλαία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C17CF-8BEA-49E4-88C3-9BB36A2BEE5A}"/>
              </a:ext>
            </a:extLst>
          </p:cNvPr>
          <p:cNvSpPr txBox="1"/>
          <p:nvPr/>
        </p:nvSpPr>
        <p:spPr>
          <a:xfrm>
            <a:off x="824089" y="4459432"/>
            <a:ext cx="361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Συνεπώς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τι κάνουν αυτά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BCD02-0831-4729-A4D6-34F51DFD5470}"/>
              </a:ext>
            </a:extLst>
          </p:cNvPr>
          <p:cNvSpPr txBox="1"/>
          <p:nvPr/>
        </p:nvSpPr>
        <p:spPr>
          <a:xfrm>
            <a:off x="1694575" y="5190403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59CE1-12FF-4703-A2DA-C949823451DA}"/>
              </a:ext>
            </a:extLst>
          </p:cNvPr>
          <p:cNvSpPr/>
          <p:nvPr/>
        </p:nvSpPr>
        <p:spPr>
          <a:xfrm>
            <a:off x="1694575" y="5190403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005F02-D478-430F-B9BA-B59509C8A4E6}"/>
              </a:ext>
            </a:extLst>
          </p:cNvPr>
          <p:cNvSpPr txBox="1"/>
          <p:nvPr/>
        </p:nvSpPr>
        <p:spPr>
          <a:xfrm>
            <a:off x="4514674" y="5185038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_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EB9858-C948-41F7-AC67-153C365EADC1}"/>
              </a:ext>
            </a:extLst>
          </p:cNvPr>
          <p:cNvSpPr/>
          <p:nvPr/>
        </p:nvSpPr>
        <p:spPr>
          <a:xfrm>
            <a:off x="4514674" y="5185038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88173-4DE1-4B1A-96EA-1D5F28A7EB1B}"/>
              </a:ext>
            </a:extLst>
          </p:cNvPr>
          <p:cNvSpPr txBox="1"/>
          <p:nvPr/>
        </p:nvSpPr>
        <p:spPr>
          <a:xfrm>
            <a:off x="7334074" y="5169009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_+^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E0A90-102D-49B7-8B70-45A1710B7DF6}"/>
              </a:ext>
            </a:extLst>
          </p:cNvPr>
          <p:cNvSpPr/>
          <p:nvPr/>
        </p:nvSpPr>
        <p:spPr>
          <a:xfrm>
            <a:off x="7334074" y="5185038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Bracket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E1669C-1FD0-4A35-96B7-A2A5B3EC0BF4}"/>
              </a:ext>
            </a:extLst>
          </p:cNvPr>
          <p:cNvSpPr txBox="1"/>
          <p:nvPr/>
        </p:nvSpPr>
        <p:spPr>
          <a:xfrm>
            <a:off x="3642313" y="1292958"/>
            <a:ext cx="1593315" cy="163230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?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_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?_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70E53-063A-4C8F-951F-C297AB488F9D}"/>
              </a:ext>
            </a:extLst>
          </p:cNvPr>
          <p:cNvSpPr txBox="1"/>
          <p:nvPr/>
        </p:nvSpPr>
        <p:spPr>
          <a:xfrm>
            <a:off x="977114" y="2032167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C4C71-7336-4141-A1E0-190ACDC47CC9}"/>
              </a:ext>
            </a:extLst>
          </p:cNvPr>
          <p:cNvSpPr/>
          <p:nvPr/>
        </p:nvSpPr>
        <p:spPr>
          <a:xfrm>
            <a:off x="977114" y="2032167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5A9B5-DA16-47FD-8F85-720B8CED6D21}"/>
              </a:ext>
            </a:extLst>
          </p:cNvPr>
          <p:cNvSpPr txBox="1"/>
          <p:nvPr/>
        </p:nvSpPr>
        <p:spPr>
          <a:xfrm>
            <a:off x="3642313" y="3453811"/>
            <a:ext cx="1593315" cy="163230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2000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79EE-9898-4794-AB8E-460B5641E59D}"/>
              </a:ext>
            </a:extLst>
          </p:cNvPr>
          <p:cNvSpPr txBox="1"/>
          <p:nvPr/>
        </p:nvSpPr>
        <p:spPr>
          <a:xfrm>
            <a:off x="977114" y="4193020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[a-zA-Z0-9_?]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FB5937-0CD1-4E80-BC49-F525176F4318}"/>
              </a:ext>
            </a:extLst>
          </p:cNvPr>
          <p:cNvSpPr/>
          <p:nvPr/>
        </p:nvSpPr>
        <p:spPr>
          <a:xfrm>
            <a:off x="977114" y="4193020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B75D3-A4C7-4DFF-9036-19E32D643162}"/>
              </a:ext>
            </a:extLst>
          </p:cNvPr>
          <p:cNvSpPr txBox="1"/>
          <p:nvPr/>
        </p:nvSpPr>
        <p:spPr>
          <a:xfrm>
            <a:off x="8643550" y="1292958"/>
            <a:ext cx="1593315" cy="163230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?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_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?_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4DDB6-B5A6-4BA1-A7E6-86ED5CCCEB2A}"/>
              </a:ext>
            </a:extLst>
          </p:cNvPr>
          <p:cNvSpPr txBox="1"/>
          <p:nvPr/>
        </p:nvSpPr>
        <p:spPr>
          <a:xfrm>
            <a:off x="5978351" y="2032167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[a-zA-Z0-9]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2867-614F-49E8-9902-148C7C71EF1B}"/>
              </a:ext>
            </a:extLst>
          </p:cNvPr>
          <p:cNvSpPr/>
          <p:nvPr/>
        </p:nvSpPr>
        <p:spPr>
          <a:xfrm>
            <a:off x="5978351" y="2032167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D8B135-B8B0-4018-93DD-B4D93005A479}"/>
              </a:ext>
            </a:extLst>
          </p:cNvPr>
          <p:cNvSpPr txBox="1"/>
          <p:nvPr/>
        </p:nvSpPr>
        <p:spPr>
          <a:xfrm>
            <a:off x="8643550" y="3410155"/>
            <a:ext cx="2412040" cy="194008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abc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?_ac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abc?_ac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+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abd36_12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25DA96-AFCA-4552-80C8-A1683CF70FA2}"/>
              </a:ext>
            </a:extLst>
          </p:cNvPr>
          <p:cNvSpPr txBox="1"/>
          <p:nvPr/>
        </p:nvSpPr>
        <p:spPr>
          <a:xfrm>
            <a:off x="5978351" y="4149364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[a-zA-Z0-9_?]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1F67D7-D27F-4A90-AC2B-A6A5AEE8E4A9}"/>
              </a:ext>
            </a:extLst>
          </p:cNvPr>
          <p:cNvSpPr/>
          <p:nvPr/>
        </p:nvSpPr>
        <p:spPr>
          <a:xfrm>
            <a:off x="5978351" y="4149364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0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Bracket Expressions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 - Άρνηση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BCD02-0831-4729-A4D6-34F51DFD5470}"/>
              </a:ext>
            </a:extLst>
          </p:cNvPr>
          <p:cNvSpPr txBox="1"/>
          <p:nvPr/>
        </p:nvSpPr>
        <p:spPr>
          <a:xfrm>
            <a:off x="1694575" y="2715936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a-zA-Z0-9]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59CE1-12FF-4703-A2DA-C949823451DA}"/>
              </a:ext>
            </a:extLst>
          </p:cNvPr>
          <p:cNvSpPr/>
          <p:nvPr/>
        </p:nvSpPr>
        <p:spPr>
          <a:xfrm>
            <a:off x="1694575" y="2715936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005F02-D478-430F-B9BA-B59509C8A4E6}"/>
              </a:ext>
            </a:extLst>
          </p:cNvPr>
          <p:cNvSpPr txBox="1"/>
          <p:nvPr/>
        </p:nvSpPr>
        <p:spPr>
          <a:xfrm>
            <a:off x="4514674" y="2710571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a-zA-Z0-9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_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EB9858-C948-41F7-AC67-153C365EADC1}"/>
              </a:ext>
            </a:extLst>
          </p:cNvPr>
          <p:cNvSpPr/>
          <p:nvPr/>
        </p:nvSpPr>
        <p:spPr>
          <a:xfrm>
            <a:off x="4514674" y="2710571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88173-4DE1-4B1A-96EA-1D5F28A7EB1B}"/>
              </a:ext>
            </a:extLst>
          </p:cNvPr>
          <p:cNvSpPr txBox="1"/>
          <p:nvPr/>
        </p:nvSpPr>
        <p:spPr>
          <a:xfrm>
            <a:off x="7334074" y="2694542"/>
            <a:ext cx="241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a-zA-Z0-9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_+^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E0A90-102D-49B7-8B70-45A1710B7DF6}"/>
              </a:ext>
            </a:extLst>
          </p:cNvPr>
          <p:cNvSpPr/>
          <p:nvPr/>
        </p:nvSpPr>
        <p:spPr>
          <a:xfrm>
            <a:off x="7334074" y="2710571"/>
            <a:ext cx="2412040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EAFB-19FC-47D9-A0FC-8FA8A2CB5405}"/>
              </a:ext>
            </a:extLst>
          </p:cNvPr>
          <p:cNvSpPr txBox="1"/>
          <p:nvPr/>
        </p:nvSpPr>
        <p:spPr>
          <a:xfrm>
            <a:off x="824088" y="1213879"/>
            <a:ext cx="881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Τι γίνεται άμα θέλαμε όμως το αντίθετο;</a:t>
            </a:r>
          </a:p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Δηλαδή,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να μην περιέχει έναν από αυτούς τους χαρακτήρες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02EF0-D453-4D79-9B06-576E0698F5AF}"/>
              </a:ext>
            </a:extLst>
          </p:cNvPr>
          <p:cNvSpPr/>
          <p:nvPr/>
        </p:nvSpPr>
        <p:spPr>
          <a:xfrm>
            <a:off x="4922035" y="4140738"/>
            <a:ext cx="2412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</a:p>
          <a:p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endParaRPr lang="en-US" sz="20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r>
              <a:rPr lang="en-US" sz="2000" dirty="0" err="1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ac</a:t>
            </a:r>
          </a:p>
          <a:p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ac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abd36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_</a:t>
            </a:r>
            <a:r>
              <a:rPr lang="en-US" sz="2000" dirty="0">
                <a:latin typeface="Roboto Thin" panose="02000000000000000000" pitchFamily="2" charset="0"/>
                <a:ea typeface="Roboto Thin" panose="02000000000000000000" pitchFamily="2" charset="0"/>
              </a:rPr>
              <a:t>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3E7EF-FEDF-46CE-B62A-888689807995}"/>
              </a:ext>
            </a:extLst>
          </p:cNvPr>
          <p:cNvSpPr/>
          <p:nvPr/>
        </p:nvSpPr>
        <p:spPr>
          <a:xfrm>
            <a:off x="4869189" y="4108682"/>
            <a:ext cx="2464885" cy="199517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816EC4-B35D-4D69-934C-FB173094839E}"/>
              </a:ext>
            </a:extLst>
          </p:cNvPr>
          <p:cNvCxnSpPr>
            <a:cxnSpLocks/>
            <a:stCxn id="37" idx="2"/>
            <a:endCxn id="21" idx="1"/>
          </p:cNvCxnSpPr>
          <p:nvPr/>
        </p:nvCxnSpPr>
        <p:spPr>
          <a:xfrm>
            <a:off x="2900595" y="3177601"/>
            <a:ext cx="1968594" cy="1928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17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837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Συμβολισμός </a:t>
            </a:r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οποιουδήποτε χαρακτήρα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BCD02-0831-4729-A4D6-34F51DFD5470}"/>
              </a:ext>
            </a:extLst>
          </p:cNvPr>
          <p:cNvSpPr txBox="1"/>
          <p:nvPr/>
        </p:nvSpPr>
        <p:spPr>
          <a:xfrm>
            <a:off x="3446272" y="3131652"/>
            <a:ext cx="94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og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59CE1-12FF-4703-A2DA-C949823451DA}"/>
              </a:ext>
            </a:extLst>
          </p:cNvPr>
          <p:cNvSpPr/>
          <p:nvPr/>
        </p:nvSpPr>
        <p:spPr>
          <a:xfrm>
            <a:off x="3446272" y="3131652"/>
            <a:ext cx="94355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EAFB-19FC-47D9-A0FC-8FA8A2CB5405}"/>
              </a:ext>
            </a:extLst>
          </p:cNvPr>
          <p:cNvSpPr txBox="1"/>
          <p:nvPr/>
        </p:nvSpPr>
        <p:spPr>
          <a:xfrm>
            <a:off x="824088" y="1213879"/>
            <a:ext cx="881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Τι γίνεται άμα θέλαμε να πούμε… «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οποιοδήποτε χαρακτήρα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»;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7E878-2442-4349-95D5-7D02EC12E3D2}"/>
              </a:ext>
            </a:extLst>
          </p:cNvPr>
          <p:cNvSpPr txBox="1"/>
          <p:nvPr/>
        </p:nvSpPr>
        <p:spPr>
          <a:xfrm>
            <a:off x="3450671" y="1967083"/>
            <a:ext cx="529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Χρησιμοποιούμε τον χαρακτήρα «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8D9F4-1C64-4B82-8EA0-A4470BAAB3D0}"/>
              </a:ext>
            </a:extLst>
          </p:cNvPr>
          <p:cNvSpPr txBox="1"/>
          <p:nvPr/>
        </p:nvSpPr>
        <p:spPr>
          <a:xfrm>
            <a:off x="5117079" y="3109225"/>
            <a:ext cx="94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at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277FA-5171-445E-BF38-A566834F2576}"/>
              </a:ext>
            </a:extLst>
          </p:cNvPr>
          <p:cNvSpPr/>
          <p:nvPr/>
        </p:nvSpPr>
        <p:spPr>
          <a:xfrm>
            <a:off x="5117079" y="3109225"/>
            <a:ext cx="94355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1631F-F7E5-41B6-9625-BDB022C9A089}"/>
              </a:ext>
            </a:extLst>
          </p:cNvPr>
          <p:cNvSpPr txBox="1"/>
          <p:nvPr/>
        </p:nvSpPr>
        <p:spPr>
          <a:xfrm>
            <a:off x="6467707" y="3105076"/>
            <a:ext cx="94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CF681-F905-470B-968C-92CF4E83616F}"/>
              </a:ext>
            </a:extLst>
          </p:cNvPr>
          <p:cNvSpPr/>
          <p:nvPr/>
        </p:nvSpPr>
        <p:spPr>
          <a:xfrm>
            <a:off x="6467707" y="3105076"/>
            <a:ext cx="94355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EB888-C74F-45AF-A1A8-8E0BDC60305E}"/>
              </a:ext>
            </a:extLst>
          </p:cNvPr>
          <p:cNvSpPr txBox="1"/>
          <p:nvPr/>
        </p:nvSpPr>
        <p:spPr>
          <a:xfrm>
            <a:off x="7885447" y="3105076"/>
            <a:ext cx="94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88FEDB-1754-43AD-9BBC-7C521BEBAF84}"/>
              </a:ext>
            </a:extLst>
          </p:cNvPr>
          <p:cNvSpPr/>
          <p:nvPr/>
        </p:nvSpPr>
        <p:spPr>
          <a:xfrm>
            <a:off x="7885447" y="3105076"/>
            <a:ext cx="94355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37C82F-CA09-4621-8F6E-DFE925D890EE}"/>
              </a:ext>
            </a:extLst>
          </p:cNvPr>
          <p:cNvSpPr txBox="1"/>
          <p:nvPr/>
        </p:nvSpPr>
        <p:spPr>
          <a:xfrm>
            <a:off x="4099623" y="4151957"/>
            <a:ext cx="94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.+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8C5656-51C3-47EE-8DAA-937ACEB86982}"/>
              </a:ext>
            </a:extLst>
          </p:cNvPr>
          <p:cNvSpPr/>
          <p:nvPr/>
        </p:nvSpPr>
        <p:spPr>
          <a:xfrm>
            <a:off x="4099623" y="4151957"/>
            <a:ext cx="94355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97D0F9-A6D3-43C3-B509-36256B1DB6D6}"/>
              </a:ext>
            </a:extLst>
          </p:cNvPr>
          <p:cNvSpPr txBox="1"/>
          <p:nvPr/>
        </p:nvSpPr>
        <p:spPr>
          <a:xfrm>
            <a:off x="5716893" y="4165346"/>
            <a:ext cx="94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ab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.*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B2DBD9-D667-49D3-8747-17380A7E50F5}"/>
              </a:ext>
            </a:extLst>
          </p:cNvPr>
          <p:cNvSpPr/>
          <p:nvPr/>
        </p:nvSpPr>
        <p:spPr>
          <a:xfrm>
            <a:off x="5716893" y="4165346"/>
            <a:ext cx="94355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A9B5F-FC84-4DF2-9144-4EDA14AA3AAA}"/>
              </a:ext>
            </a:extLst>
          </p:cNvPr>
          <p:cNvSpPr txBox="1"/>
          <p:nvPr/>
        </p:nvSpPr>
        <p:spPr>
          <a:xfrm>
            <a:off x="7128543" y="4171475"/>
            <a:ext cx="128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Mr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J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.+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n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42316B-A4A2-41AE-852B-FB5610DEAF8A}"/>
              </a:ext>
            </a:extLst>
          </p:cNvPr>
          <p:cNvSpPr/>
          <p:nvPr/>
        </p:nvSpPr>
        <p:spPr>
          <a:xfrm>
            <a:off x="7128544" y="4171475"/>
            <a:ext cx="128610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2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18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Escaping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BCD02-0831-4729-A4D6-34F51DFD5470}"/>
              </a:ext>
            </a:extLst>
          </p:cNvPr>
          <p:cNvSpPr txBox="1"/>
          <p:nvPr/>
        </p:nvSpPr>
        <p:spPr>
          <a:xfrm>
            <a:off x="4038600" y="2999391"/>
            <a:ext cx="37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www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\.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[a-zA-Z0-9]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\.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com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59CE1-12FF-4703-A2DA-C949823451DA}"/>
              </a:ext>
            </a:extLst>
          </p:cNvPr>
          <p:cNvSpPr/>
          <p:nvPr/>
        </p:nvSpPr>
        <p:spPr>
          <a:xfrm>
            <a:off x="4038601" y="2999391"/>
            <a:ext cx="370114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EAFB-19FC-47D9-A0FC-8FA8A2CB5405}"/>
              </a:ext>
            </a:extLst>
          </p:cNvPr>
          <p:cNvSpPr txBox="1"/>
          <p:nvPr/>
        </p:nvSpPr>
        <p:spPr>
          <a:xfrm>
            <a:off x="824088" y="1213879"/>
            <a:ext cx="8814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Έστω ότι όντως θέλαμε να ψάξουμε όμως την «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»;</a:t>
            </a:r>
          </a:p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Θα κάναμε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escape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τον χαρακτήρα!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7E878-2442-4349-95D5-7D02EC12E3D2}"/>
              </a:ext>
            </a:extLst>
          </p:cNvPr>
          <p:cNvSpPr txBox="1"/>
          <p:nvPr/>
        </p:nvSpPr>
        <p:spPr>
          <a:xfrm>
            <a:off x="3450671" y="2126598"/>
            <a:ext cx="529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Χρησιμοποιούμε το πρόθεμα «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\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»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2DC93-3238-429B-8CC1-2011212591A2}"/>
              </a:ext>
            </a:extLst>
          </p:cNvPr>
          <p:cNvSpPr txBox="1"/>
          <p:nvPr/>
        </p:nvSpPr>
        <p:spPr>
          <a:xfrm>
            <a:off x="4038599" y="4542617"/>
            <a:ext cx="37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\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[a-zA-Z0-9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\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]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96371-A986-4453-844B-286B98F131E6}"/>
              </a:ext>
            </a:extLst>
          </p:cNvPr>
          <p:cNvSpPr/>
          <p:nvPr/>
        </p:nvSpPr>
        <p:spPr>
          <a:xfrm>
            <a:off x="4038600" y="4542617"/>
            <a:ext cx="370114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2F9FA-160B-4130-AC7F-40718433D3A3}"/>
              </a:ext>
            </a:extLst>
          </p:cNvPr>
          <p:cNvSpPr txBox="1"/>
          <p:nvPr/>
        </p:nvSpPr>
        <p:spPr>
          <a:xfrm>
            <a:off x="3450671" y="3945888"/>
            <a:ext cx="529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Τι ψάχνουν αυτά;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4D2E1B-7099-4AC1-ACA5-DD3495A441E5}"/>
              </a:ext>
            </a:extLst>
          </p:cNvPr>
          <p:cNvSpPr txBox="1"/>
          <p:nvPr/>
        </p:nvSpPr>
        <p:spPr>
          <a:xfrm>
            <a:off x="3178100" y="5107290"/>
            <a:ext cx="543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[0-9]{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1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,3}\.[0-9]{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1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,3}\.[0-9]{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1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,3}\.[0-9]{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1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,3}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BB3C30-91C5-4D95-8A9D-B425EECAE616}"/>
              </a:ext>
            </a:extLst>
          </p:cNvPr>
          <p:cNvSpPr/>
          <p:nvPr/>
        </p:nvSpPr>
        <p:spPr>
          <a:xfrm>
            <a:off x="3215779" y="5107290"/>
            <a:ext cx="5357144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Predefined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324F3-5113-4412-AFD2-DA67881AC333}"/>
              </a:ext>
            </a:extLst>
          </p:cNvPr>
          <p:cNvSpPr txBox="1"/>
          <p:nvPr/>
        </p:nvSpPr>
        <p:spPr>
          <a:xfrm>
            <a:off x="824089" y="1428683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\d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 Any digit = [0-9]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5A91E-B387-47BB-90CE-ADA256B98D3D}"/>
              </a:ext>
            </a:extLst>
          </p:cNvPr>
          <p:cNvSpPr txBox="1"/>
          <p:nvPr/>
        </p:nvSpPr>
        <p:spPr>
          <a:xfrm>
            <a:off x="824089" y="2533960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\w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Word character = [a-zA-Z0-9_]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01672-3FED-4F06-B2BE-C037CB7CE0B4}"/>
              </a:ext>
            </a:extLst>
          </p:cNvPr>
          <p:cNvSpPr txBox="1"/>
          <p:nvPr/>
        </p:nvSpPr>
        <p:spPr>
          <a:xfrm>
            <a:off x="824089" y="3655528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\s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Space character = [ \t\n]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09C592-694F-4C3D-B6EE-D2501BFB45CD}"/>
              </a:ext>
            </a:extLst>
          </p:cNvPr>
          <p:cNvSpPr txBox="1"/>
          <p:nvPr/>
        </p:nvSpPr>
        <p:spPr>
          <a:xfrm>
            <a:off x="5914016" y="1428683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\D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 NO digit = [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0-9]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974DF0-C409-4412-A279-CCB0C4B5604D}"/>
              </a:ext>
            </a:extLst>
          </p:cNvPr>
          <p:cNvSpPr txBox="1"/>
          <p:nvPr/>
        </p:nvSpPr>
        <p:spPr>
          <a:xfrm>
            <a:off x="5914016" y="2533960"/>
            <a:ext cx="545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\W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NO Word character = [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a-zA-Z0-9_]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C1BE37-D713-4AC5-9AAB-6E61F55BD917}"/>
              </a:ext>
            </a:extLst>
          </p:cNvPr>
          <p:cNvSpPr txBox="1"/>
          <p:nvPr/>
        </p:nvSpPr>
        <p:spPr>
          <a:xfrm>
            <a:off x="5914016" y="3655528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\S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NO Space character = [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\t\n]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BD2DBB-92D6-4A7E-AAF1-856B6B9EE554}"/>
              </a:ext>
            </a:extLst>
          </p:cNvPr>
          <p:cNvSpPr txBox="1"/>
          <p:nvPr/>
        </p:nvSpPr>
        <p:spPr>
          <a:xfrm>
            <a:off x="4038599" y="4542617"/>
            <a:ext cx="37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\d{1,3}\.\d{1,3}\.\d{1,3}\.\d{1,3}</a:t>
            </a:r>
            <a:endParaRPr lang="el-G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A6148E-2214-4F6E-89C8-A8FE49DD1DA6}"/>
              </a:ext>
            </a:extLst>
          </p:cNvPr>
          <p:cNvSpPr/>
          <p:nvPr/>
        </p:nvSpPr>
        <p:spPr>
          <a:xfrm>
            <a:off x="4038600" y="4542617"/>
            <a:ext cx="370114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677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Τι είναι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τα </a:t>
            </a:r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Regular Expressions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D859A-4A77-4732-BEB0-877510B8B9F9}"/>
              </a:ext>
            </a:extLst>
          </p:cNvPr>
          <p:cNvSpPr txBox="1"/>
          <p:nvPr/>
        </p:nvSpPr>
        <p:spPr>
          <a:xfrm>
            <a:off x="5361230" y="3429000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( dog | cat)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615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Ακολουθία χαρακτήρων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που ψάχνει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μοτίβα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μέσα σε κείμενα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BF7E1-8754-4A28-A132-A762A9C72B6D}"/>
              </a:ext>
            </a:extLst>
          </p:cNvPr>
          <p:cNvSpPr txBox="1"/>
          <p:nvPr/>
        </p:nvSpPr>
        <p:spPr>
          <a:xfrm>
            <a:off x="2816463" y="429069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My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dog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is missing. I think your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cat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scared it away.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A3AD3C-74D2-47CF-AF2F-D20DBA5BCFD9}"/>
              </a:ext>
            </a:extLst>
          </p:cNvPr>
          <p:cNvCxnSpPr>
            <a:cxnSpLocks/>
          </p:cNvCxnSpPr>
          <p:nvPr/>
        </p:nvCxnSpPr>
        <p:spPr>
          <a:xfrm>
            <a:off x="6643396" y="3858609"/>
            <a:ext cx="466530" cy="493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1CB747-006E-430C-B45F-F4CDBA11AC9F}"/>
              </a:ext>
            </a:extLst>
          </p:cNvPr>
          <p:cNvCxnSpPr>
            <a:cxnSpLocks/>
          </p:cNvCxnSpPr>
          <p:nvPr/>
        </p:nvCxnSpPr>
        <p:spPr>
          <a:xfrm flipH="1">
            <a:off x="3890866" y="3858609"/>
            <a:ext cx="1903444" cy="493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A9076-C461-4C8A-847E-7BF89072AE31}"/>
              </a:ext>
            </a:extLst>
          </p:cNvPr>
          <p:cNvSpPr/>
          <p:nvPr/>
        </p:nvSpPr>
        <p:spPr>
          <a:xfrm>
            <a:off x="5159829" y="3429000"/>
            <a:ext cx="2086282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FLEX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0AACE8-1800-4353-97D2-552E5C4968A7}"/>
              </a:ext>
            </a:extLst>
          </p:cNvPr>
          <p:cNvSpPr/>
          <p:nvPr/>
        </p:nvSpPr>
        <p:spPr>
          <a:xfrm>
            <a:off x="1649928" y="3691453"/>
            <a:ext cx="8804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https://www.cs.virginia.edu/~cr4bd/flex-manual/Patterns.html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2E0CBC-6247-4944-8E49-20DD03CE3704}"/>
              </a:ext>
            </a:extLst>
          </p:cNvPr>
          <p:cNvSpPr/>
          <p:nvPr/>
        </p:nvSpPr>
        <p:spPr>
          <a:xfrm>
            <a:off x="2004191" y="2647534"/>
            <a:ext cx="80954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Roboto Thin" panose="02000000000000000000" pitchFamily="2" charset="0"/>
                <a:ea typeface="Roboto Thin" panose="02000000000000000000" pitchFamily="2" charset="0"/>
              </a:rPr>
              <a:t>RegEx</a:t>
            </a:r>
            <a:r>
              <a:rPr lang="en-US" sz="4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l-GR" sz="4400" dirty="0">
                <a:latin typeface="Roboto Thin" panose="02000000000000000000" pitchFamily="2" charset="0"/>
                <a:ea typeface="Roboto Thin" panose="02000000000000000000" pitchFamily="2" charset="0"/>
              </a:rPr>
              <a:t>που δουλεύουν στο </a:t>
            </a:r>
            <a:r>
              <a:rPr lang="en-US" sz="4400" dirty="0">
                <a:latin typeface="Roboto Thin" panose="02000000000000000000" pitchFamily="2" charset="0"/>
                <a:ea typeface="Roboto Thin" panose="02000000000000000000" pitchFamily="2" charset="0"/>
              </a:rPr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27110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894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Πότε χρησιμοποιούμε </a:t>
            </a:r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Regular Expressions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6158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Search and Replace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Web Scraping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Parsing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D4CED-3851-4652-B28A-054DED40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98" y="1486382"/>
            <a:ext cx="4587647" cy="4449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BAF596-C977-4341-8BEA-B79E94C6F534}"/>
              </a:ext>
            </a:extLst>
          </p:cNvPr>
          <p:cNvSpPr txBox="1"/>
          <p:nvPr/>
        </p:nvSpPr>
        <p:spPr>
          <a:xfrm>
            <a:off x="951721" y="4570043"/>
            <a:ext cx="4546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Συγκεκριμένα εμείς θα κάνουμε</a:t>
            </a: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53140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Πόσο </a:t>
            </a:r>
            <a:r>
              <a:rPr lang="el-GR" sz="3600" dirty="0">
                <a:latin typeface="Roboto" panose="02000000000000000000" pitchFamily="2" charset="0"/>
                <a:ea typeface="Roboto" panose="02000000000000000000" pitchFamily="2" charset="0"/>
              </a:rPr>
              <a:t>καλές γνώσεις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θα χρειαστούμε;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6598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Βασικές γνώσεις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RegEx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Το πολύ 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4-5 σύμβολα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Flex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και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Bison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δεν υποστηρίζουν όλο το υποσύνολο του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RegEx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Ωστόσο, εμείς θα δείξουμε ένα σημαντικό υποσύνολο του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RegEx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2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Roboto Thin" panose="02000000000000000000" pitchFamily="2" charset="0"/>
                <a:ea typeface="Roboto Thin" panose="02000000000000000000" pitchFamily="2" charset="0"/>
              </a:rPr>
              <a:t>Γιατί;</a:t>
            </a:r>
            <a:endParaRPr lang="en-US" sz="36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6C8FD-AADA-4158-AA70-F6486AD3A11D}"/>
              </a:ext>
            </a:extLst>
          </p:cNvPr>
          <p:cNvSpPr txBox="1"/>
          <p:nvPr/>
        </p:nvSpPr>
        <p:spPr>
          <a:xfrm>
            <a:off x="951721" y="1486382"/>
            <a:ext cx="6158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Για να σας </a:t>
            </a:r>
            <a:r>
              <a:rPr lang="el-GR" sz="2400" strike="sngStrike" dirty="0">
                <a:latin typeface="Roboto" panose="02000000000000000000" pitchFamily="2" charset="0"/>
                <a:ea typeface="Roboto" panose="02000000000000000000" pitchFamily="2" charset="0"/>
              </a:rPr>
              <a:t>ταλαιπωρήσουμε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Learn once.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Use Anywhere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Γλώσσες που το υποστηρίζουν: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F1D35-2E74-4D8E-9DF0-1449D916483A}"/>
              </a:ext>
            </a:extLst>
          </p:cNvPr>
          <p:cNvSpPr txBox="1"/>
          <p:nvPr/>
        </p:nvSpPr>
        <p:spPr>
          <a:xfrm>
            <a:off x="3529437" y="3748539"/>
            <a:ext cx="5133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C, C++, Python, Ruby, PHP, Java</a:t>
            </a:r>
            <a:b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</a:b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VB/C#/JavaScript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και πολλές ακόμη!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AA57C-B3AD-42CA-9C2A-B624993F3503}"/>
              </a:ext>
            </a:extLst>
          </p:cNvPr>
          <p:cNvSpPr txBox="1"/>
          <p:nvPr/>
        </p:nvSpPr>
        <p:spPr>
          <a:xfrm>
            <a:off x="9860902" y="5896948"/>
            <a:ext cx="20601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>
                <a:latin typeface="Roboto Thin" panose="02000000000000000000" pitchFamily="2" charset="0"/>
                <a:ea typeface="Roboto Thin" panose="02000000000000000000" pitchFamily="2" charset="0"/>
              </a:rPr>
              <a:t>(και το </a:t>
            </a:r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Flex </a:t>
            </a:r>
            <a:r>
              <a:rPr lang="el-GR" sz="1050" dirty="0">
                <a:latin typeface="Roboto Thin" panose="02000000000000000000" pitchFamily="2" charset="0"/>
                <a:ea typeface="Roboto Thin" panose="02000000000000000000" pitchFamily="2" charset="0"/>
              </a:rPr>
              <a:t>φυσικά΄… </a:t>
            </a:r>
            <a:r>
              <a:rPr lang="en-US" altLang="ja-JP" sz="1050" dirty="0">
                <a:latin typeface="Roboto Thin" panose="02000000000000000000" pitchFamily="2" charset="0"/>
                <a:ea typeface="Roboto Thin" panose="02000000000000000000" pitchFamily="2" charset="0"/>
              </a:rPr>
              <a:t>¯\_(</a:t>
            </a:r>
            <a:r>
              <a:rPr lang="ja-JP" altLang="en-US" sz="1050" dirty="0">
                <a:latin typeface="Roboto Thin" panose="02000000000000000000" pitchFamily="2" charset="0"/>
              </a:rPr>
              <a:t>ツ</a:t>
            </a:r>
            <a:r>
              <a:rPr lang="en-US" altLang="ja-JP" sz="1050" dirty="0">
                <a:latin typeface="Roboto Thin" panose="02000000000000000000" pitchFamily="2" charset="0"/>
                <a:ea typeface="Roboto Thin" panose="02000000000000000000" pitchFamily="2" charset="0"/>
              </a:rPr>
              <a:t>)_/¯</a:t>
            </a:r>
            <a:r>
              <a:rPr lang="el-GR" sz="1050" dirty="0">
                <a:latin typeface="Roboto Thin" panose="02000000000000000000" pitchFamily="2" charset="0"/>
                <a:ea typeface="Roboto Thin" panose="02000000000000000000" pitchFamily="2" charset="0"/>
              </a:rPr>
              <a:t> )</a:t>
            </a:r>
            <a:endParaRPr lang="en-US" sz="105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Roboto" panose="02000000000000000000" pitchFamily="2" charset="0"/>
                <a:ea typeface="Roboto" panose="02000000000000000000" pitchFamily="2" charset="0"/>
              </a:rPr>
              <a:t>Εργαλεία</a:t>
            </a:r>
            <a:r>
              <a:rPr lang="el-GR" sz="3600" b="1" dirty="0">
                <a:latin typeface="Roboto Thin" panose="02000000000000000000" pitchFamily="2" charset="0"/>
                <a:ea typeface="Roboto Thin" panose="02000000000000000000" pitchFamily="2" charset="0"/>
              </a:rPr>
              <a:t> που θα χρησιμοποιήσουμε:</a:t>
            </a:r>
            <a:endParaRPr lang="en-US" sz="36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2BA62-6AE6-425F-ABF5-AB4515265BBD}"/>
              </a:ext>
            </a:extLst>
          </p:cNvPr>
          <p:cNvSpPr txBox="1"/>
          <p:nvPr/>
        </p:nvSpPr>
        <p:spPr>
          <a:xfrm>
            <a:off x="951721" y="1486382"/>
            <a:ext cx="92093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Testing: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  <a:hlinkClick r:id="rId2"/>
              </a:rPr>
              <a:t>https://regexr.com/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Cheat sheet: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  <a:hlinkClick r:id="rId3"/>
              </a:rPr>
              <a:t>https://regexcheatsheet.com/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Cookbook: 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  <a:hlinkClick r:id="rId4"/>
              </a:rPr>
              <a:t>https://medium.com/factory-mind/regex-cookbook-most-wanted-regex-aa721558c3c1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  <a:hlinkClick r:id="rId5"/>
              </a:rPr>
              <a:t>https://www.regexplanet.com/cookbook/index.html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Tutorial: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  <a:hlinkClick r:id="rId6"/>
              </a:rPr>
              <a:t>https://regexone.com/lesson/introduction_abcs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1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Απλή, κλασσική αναζήτηση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D23BA-BB34-4029-AADB-F6A880A75A49}"/>
              </a:ext>
            </a:extLst>
          </p:cNvPr>
          <p:cNvSpPr txBox="1"/>
          <p:nvPr/>
        </p:nvSpPr>
        <p:spPr>
          <a:xfrm>
            <a:off x="3029323" y="4088077"/>
            <a:ext cx="6133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The "Answer to the Ultimate Question of Life, the Universe, and Everything", calculated by an enormous supercomputer named "Deep Thought " over a period of 7.5 million years is 42.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1B31D-E0E7-4459-B2A5-BE1F212B1C68}"/>
              </a:ext>
            </a:extLst>
          </p:cNvPr>
          <p:cNvSpPr txBox="1"/>
          <p:nvPr/>
        </p:nvSpPr>
        <p:spPr>
          <a:xfrm>
            <a:off x="5963010" y="2408976"/>
            <a:ext cx="72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The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9E7FF-CFDC-498A-AFA8-8C632D3484AF}"/>
              </a:ext>
            </a:extLst>
          </p:cNvPr>
          <p:cNvSpPr/>
          <p:nvPr/>
        </p:nvSpPr>
        <p:spPr>
          <a:xfrm>
            <a:off x="4732176" y="2425005"/>
            <a:ext cx="3181738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193C5-C5EC-43BD-A558-FD63881D9209}"/>
              </a:ext>
            </a:extLst>
          </p:cNvPr>
          <p:cNvSpPr/>
          <p:nvPr/>
        </p:nvSpPr>
        <p:spPr>
          <a:xfrm>
            <a:off x="5963009" y="2433018"/>
            <a:ext cx="720071" cy="429609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89F70A-A85E-4131-9C81-4F8A9C0F09CD}"/>
              </a:ext>
            </a:extLst>
          </p:cNvPr>
          <p:cNvSpPr txBox="1"/>
          <p:nvPr/>
        </p:nvSpPr>
        <p:spPr>
          <a:xfrm>
            <a:off x="5710049" y="2403579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Question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51F20A-6865-4F7B-9E13-2693ED342E37}"/>
              </a:ext>
            </a:extLst>
          </p:cNvPr>
          <p:cNvSpPr/>
          <p:nvPr/>
        </p:nvSpPr>
        <p:spPr>
          <a:xfrm>
            <a:off x="5785099" y="2428499"/>
            <a:ext cx="1358356" cy="429609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5286D4-30F8-47DA-A3C6-0E5E43361D16}"/>
              </a:ext>
            </a:extLst>
          </p:cNvPr>
          <p:cNvSpPr txBox="1"/>
          <p:nvPr/>
        </p:nvSpPr>
        <p:spPr>
          <a:xfrm>
            <a:off x="6054406" y="2412470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42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8729B-E716-4D1F-8F80-C3022170C600}"/>
              </a:ext>
            </a:extLst>
          </p:cNvPr>
          <p:cNvSpPr/>
          <p:nvPr/>
        </p:nvSpPr>
        <p:spPr>
          <a:xfrm>
            <a:off x="6120624" y="2428499"/>
            <a:ext cx="471639" cy="429609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C8322-3AE2-4BBC-882B-901162F2D973}"/>
              </a:ext>
            </a:extLst>
          </p:cNvPr>
          <p:cNvSpPr txBox="1"/>
          <p:nvPr/>
        </p:nvSpPr>
        <p:spPr>
          <a:xfrm>
            <a:off x="5272430" y="2408976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supercomputer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65732A-B069-4F27-9278-F8146BE22FB7}"/>
              </a:ext>
            </a:extLst>
          </p:cNvPr>
          <p:cNvSpPr/>
          <p:nvPr/>
        </p:nvSpPr>
        <p:spPr>
          <a:xfrm>
            <a:off x="5351646" y="2425003"/>
            <a:ext cx="2156059" cy="429609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1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61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23529 0.2423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61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6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3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72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72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9153 0.2391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172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172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3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03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803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3072 0.4509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803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80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3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364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864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02708 0.3490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864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animBg="1"/>
      <p:bldP spid="12" grpId="1" animBg="1"/>
      <p:bldP spid="16" grpId="0" build="allAtOnce"/>
      <p:bldP spid="17" grpId="0" animBg="1"/>
      <p:bldP spid="17" grpId="1" animBg="1"/>
      <p:bldP spid="18" grpId="0" build="allAtOnce"/>
      <p:bldP spid="19" grpId="0" animBg="1"/>
      <p:bldP spid="19" grpId="1" animBg="1"/>
      <p:bldP spid="20" grpId="0" build="allAtOnce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Απλή, κλασσική αναζήτηση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1870B-BA99-4497-A6B2-574EC656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89" y="2245411"/>
            <a:ext cx="10555111" cy="2681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A29751-ED69-48EE-8EE2-8A3A20EB560B}"/>
              </a:ext>
            </a:extLst>
          </p:cNvPr>
          <p:cNvSpPr/>
          <p:nvPr/>
        </p:nvSpPr>
        <p:spPr>
          <a:xfrm>
            <a:off x="1016001" y="2567508"/>
            <a:ext cx="790221" cy="33373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3753B-50C9-4B0F-B154-3D6CC2FE2215}"/>
              </a:ext>
            </a:extLst>
          </p:cNvPr>
          <p:cNvSpPr txBox="1"/>
          <p:nvPr/>
        </p:nvSpPr>
        <p:spPr>
          <a:xfrm>
            <a:off x="3029323" y="1476618"/>
            <a:ext cx="613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Δοκιμάστε το 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στο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  <a:hlinkClick r:id="rId3"/>
              </a:rPr>
              <a:t>http://regexr.com</a:t>
            </a:r>
            <a:endParaRPr lang="en-US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9C4-765D-453C-9174-5FEE6EE0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Εργαστήριο Μεταγλωττιστών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60C-087C-4E60-BE78-78C473B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D04A-12F7-4A84-AD9D-3C3009B331DF}" type="slidenum">
              <a:rPr lang="en-US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18058-57E5-4FC5-836E-99C85AB08EF5}"/>
              </a:ext>
            </a:extLst>
          </p:cNvPr>
          <p:cNvSpPr txBox="1"/>
          <p:nvPr/>
        </p:nvSpPr>
        <p:spPr>
          <a:xfrm>
            <a:off x="466691" y="577268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 Thin" panose="02000000000000000000" pitchFamily="2" charset="0"/>
                <a:ea typeface="Roboto Thin" panose="02000000000000000000" pitchFamily="2" charset="0"/>
              </a:rPr>
              <a:t>Anchors – </a:t>
            </a:r>
            <a:r>
              <a:rPr lang="el-GR" sz="3600" dirty="0">
                <a:latin typeface="Roboto Thin" panose="02000000000000000000" pitchFamily="2" charset="0"/>
                <a:ea typeface="Roboto Thin" panose="02000000000000000000" pitchFamily="2" charset="0"/>
              </a:rPr>
              <a:t>Αρχή και τέλος</a:t>
            </a:r>
            <a:endParaRPr lang="en-US" sz="36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A962-8DBD-4C5F-B3DE-95909B3F61B0}"/>
              </a:ext>
            </a:extLst>
          </p:cNvPr>
          <p:cNvSpPr txBox="1"/>
          <p:nvPr/>
        </p:nvSpPr>
        <p:spPr>
          <a:xfrm>
            <a:off x="10383492" y="13652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Thin" panose="02000000000000000000" pitchFamily="2" charset="0"/>
                <a:ea typeface="Roboto Thin" panose="02000000000000000000" pitchFamily="2" charset="0"/>
              </a:rPr>
              <a:t>Difficulty Level: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324F3-5113-4412-AFD2-DA67881AC333}"/>
              </a:ext>
            </a:extLst>
          </p:cNvPr>
          <p:cNvSpPr txBox="1"/>
          <p:nvPr/>
        </p:nvSpPr>
        <p:spPr>
          <a:xfrm>
            <a:off x="824089" y="1428683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^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Συμβολίζει την αρχή ενός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string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2E1BA-86F4-43E1-B812-73AEC47AEABE}"/>
              </a:ext>
            </a:extLst>
          </p:cNvPr>
          <p:cNvSpPr txBox="1"/>
          <p:nvPr/>
        </p:nvSpPr>
        <p:spPr>
          <a:xfrm>
            <a:off x="1962856" y="1874051"/>
            <a:ext cx="104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^This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479A-B38F-4981-B905-3921B9FBF453}"/>
              </a:ext>
            </a:extLst>
          </p:cNvPr>
          <p:cNvSpPr txBox="1"/>
          <p:nvPr/>
        </p:nvSpPr>
        <p:spPr>
          <a:xfrm>
            <a:off x="3190353" y="1880334"/>
            <a:ext cx="218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 is the end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A1376-C0CF-45DC-AB08-354579589CEB}"/>
              </a:ext>
            </a:extLst>
          </p:cNvPr>
          <p:cNvSpPr/>
          <p:nvPr/>
        </p:nvSpPr>
        <p:spPr>
          <a:xfrm>
            <a:off x="1866899" y="1906107"/>
            <a:ext cx="1143001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5A91E-B387-47BB-90CE-ADA256B98D3D}"/>
              </a:ext>
            </a:extLst>
          </p:cNvPr>
          <p:cNvSpPr txBox="1"/>
          <p:nvPr/>
        </p:nvSpPr>
        <p:spPr>
          <a:xfrm>
            <a:off x="824089" y="2533960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$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Συμβολίζει το τέλος ενός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string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3CDB9-F56C-4CCC-B217-3A810CFD44CE}"/>
              </a:ext>
            </a:extLst>
          </p:cNvPr>
          <p:cNvSpPr txBox="1"/>
          <p:nvPr/>
        </p:nvSpPr>
        <p:spPr>
          <a:xfrm>
            <a:off x="1962856" y="2979328"/>
            <a:ext cx="104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end$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EEE5EE-0E52-4375-8834-5608EB9445A8}"/>
              </a:ext>
            </a:extLst>
          </p:cNvPr>
          <p:cNvSpPr txBox="1"/>
          <p:nvPr/>
        </p:nvSpPr>
        <p:spPr>
          <a:xfrm>
            <a:off x="3190353" y="2985611"/>
            <a:ext cx="218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This is the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end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D75977-9F3D-4D12-9674-24B52523AAC6}"/>
              </a:ext>
            </a:extLst>
          </p:cNvPr>
          <p:cNvSpPr/>
          <p:nvPr/>
        </p:nvSpPr>
        <p:spPr>
          <a:xfrm>
            <a:off x="1866899" y="3011384"/>
            <a:ext cx="1143001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01672-3FED-4F06-B2BE-C037CB7CE0B4}"/>
              </a:ext>
            </a:extLst>
          </p:cNvPr>
          <p:cNvSpPr txBox="1"/>
          <p:nvPr/>
        </p:nvSpPr>
        <p:spPr>
          <a:xfrm>
            <a:off x="824089" y="3655528"/>
            <a:ext cx="508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^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…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$</a:t>
            </a:r>
            <a:r>
              <a:rPr lang="el-GR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–</a:t>
            </a:r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 Ακριβές 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string-match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29F05-669B-48E3-98D9-AA87FBFDEE01}"/>
              </a:ext>
            </a:extLst>
          </p:cNvPr>
          <p:cNvSpPr txBox="1"/>
          <p:nvPr/>
        </p:nvSpPr>
        <p:spPr>
          <a:xfrm>
            <a:off x="1662398" y="4112186"/>
            <a:ext cx="341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^This is the end </a:t>
            </a:r>
            <a:r>
              <a:rPr lang="en-US" sz="2400" dirty="0" err="1">
                <a:latin typeface="Roboto Thin" panose="02000000000000000000" pitchFamily="2" charset="0"/>
                <a:ea typeface="Roboto Thin" panose="02000000000000000000" pitchFamily="2" charset="0"/>
              </a:rPr>
              <a:t>end</a:t>
            </a:r>
            <a:r>
              <a:rPr lang="en-US" sz="2400" dirty="0">
                <a:latin typeface="Roboto Thin" panose="02000000000000000000" pitchFamily="2" charset="0"/>
                <a:ea typeface="Roboto Thin" panose="02000000000000000000" pitchFamily="2" charset="0"/>
              </a:rPr>
              <a:t>$</a:t>
            </a:r>
            <a:endParaRPr lang="el-GR" sz="2400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1C763-CE60-46B8-8A9C-5F2EAC1C12ED}"/>
              </a:ext>
            </a:extLst>
          </p:cNvPr>
          <p:cNvSpPr txBox="1"/>
          <p:nvPr/>
        </p:nvSpPr>
        <p:spPr>
          <a:xfrm>
            <a:off x="5280207" y="4107179"/>
            <a:ext cx="218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This is the end</a:t>
            </a:r>
            <a:endParaRPr lang="el-GR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9FC6B-32DD-4081-994A-AB269FBB4970}"/>
              </a:ext>
            </a:extLst>
          </p:cNvPr>
          <p:cNvSpPr/>
          <p:nvPr/>
        </p:nvSpPr>
        <p:spPr>
          <a:xfrm>
            <a:off x="1866899" y="4132952"/>
            <a:ext cx="3066345" cy="42960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53EA6C-4F57-4047-855A-5796784B05EC}"/>
              </a:ext>
            </a:extLst>
          </p:cNvPr>
          <p:cNvSpPr txBox="1"/>
          <p:nvPr/>
        </p:nvSpPr>
        <p:spPr>
          <a:xfrm>
            <a:off x="2044755" y="5253070"/>
            <a:ext cx="810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Roboto Thin" panose="02000000000000000000" pitchFamily="2" charset="0"/>
                <a:ea typeface="Roboto Thin" panose="02000000000000000000" pitchFamily="2" charset="0"/>
              </a:rPr>
              <a:t>Διαφορές από το να το γράφαμε με κλασσική αναζήτηση;</a:t>
            </a:r>
          </a:p>
        </p:txBody>
      </p:sp>
    </p:spTree>
    <p:extLst>
      <p:ext uri="{BB962C8B-B14F-4D97-AF65-F5344CB8AC3E}">
        <p14:creationId xmlns:p14="http://schemas.microsoft.com/office/powerpoint/2010/main" val="33135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1017</Words>
  <Application>Microsoft Office PowerPoint</Application>
  <PresentationFormat>Widescreen</PresentationFormat>
  <Paragraphs>275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Roboto Black</vt:lpstr>
      <vt:lpstr>Roboto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Dimitriadis</dc:creator>
  <cp:lastModifiedBy>Vasilis Dimitriadis</cp:lastModifiedBy>
  <cp:revision>46</cp:revision>
  <dcterms:created xsi:type="dcterms:W3CDTF">2020-10-23T15:48:31Z</dcterms:created>
  <dcterms:modified xsi:type="dcterms:W3CDTF">2020-10-29T17:51:24Z</dcterms:modified>
</cp:coreProperties>
</file>