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CCB-8305-4A21-825A-F096EE40535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EDA19-C4BD-4BBB-A3EC-C1BAD9345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0A2C-1F09-4085-AA39-D6E76F3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5BD1-6FED-4653-98D9-01238A0C5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9DD0-D89F-4FB9-B54C-53F3C126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C472-2354-4A48-A6D0-ED1DFCA8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6951-3746-4FDE-A287-E368111C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75F9-BA09-4FB4-806B-B7D84B3D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0C96-1067-4B77-AC69-16BFD6E3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9699-FE16-4029-9EFF-28E6025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D1D5-B15D-4230-843F-6707F18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DF12-C197-495F-998B-CB68410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253D-721F-49AC-BAC1-353B665C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CB2A-0BE7-4C76-93C0-A511AF76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E44C-90EB-428E-A0DF-1E44648A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F69E-FD21-4134-B4D2-E2F6632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A706-5529-4A88-95A6-3EE6C1C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4D3C-A91F-4421-8745-EC338CB8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68FD-FA2F-47C0-ADDA-6242A253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657B-1C8B-4347-8158-9A2B15E0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3269-C531-49FC-A47E-D8C41B8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FEF9-459C-4214-A0A8-2457D9C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3AC-9926-4803-9C2C-AAE77DE8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F8FD-F5C3-47BB-B660-20E12EDD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A09C-E43D-4865-80A6-7056668A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1CD2-CEAB-4421-8514-B70C419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1CF-4990-4BC0-9F76-1034FBC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4488-DDDF-4C93-8CD3-032740CE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17A-5331-45DE-8989-14D8F2F6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409DD-C052-4A9B-B00D-2E5A27C8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4AD33-34D1-4CD4-9E99-ADDDE4C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9642-3D70-40AD-A431-9768FAA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9DF8-93FC-481C-B8EC-FA9FC70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4045-881E-491E-B295-B9F737FB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7C4-70BF-4876-B043-967713B6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FE3D-7583-41BF-A0B7-82B53A17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30B3-E432-4D30-B4A2-4F82121E9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274B-8454-4C0D-AD05-1920715CE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FE1AB-74AF-4556-A950-E98FB64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9BFE4-CBBA-4C52-BD9F-0B5E90A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DC420-074A-4A2F-8F2A-07BD993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47FB-B951-45BB-9EB1-1845C6F8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CD058-EAE5-42A0-8C79-84A1FBC8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A875B-D9DF-4C54-853A-ABD35B2E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6798E-1FBE-43E2-ADAB-4377A9ED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99B5-BB98-4C48-8360-C9B7E915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AD7A2-B475-462C-9F40-EBD9596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B79E-C81C-4CB3-BDFD-F8005870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4850-E395-49BA-99ED-CB4891AB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7D12-A10E-400F-9AEE-2C16882F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EBED-ED83-4A11-9502-1BB322BD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2E4A-E453-4635-9A13-A9C173F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B1051-C639-4867-A34C-096B608A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D5F3-13D6-486A-85B2-2321B10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5ED5-7F9C-49FB-AE42-7C964B60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689EE-7A9A-43C5-97A0-9A914C120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8B3D2-4B33-4AED-A358-65A6DE8F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7A74-14A8-429F-8A17-872A9C4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0E39-FBEF-491A-A453-935BB01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68BF-C2C1-4D87-A290-884E2D7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DAAE7-8BDD-4CC1-ACA9-E57B587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F822-1BCF-4725-98DC-8E9FFE2D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C899-59A5-460E-A8E8-DDCF5C066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D034-D964-4D17-93C6-5948D35D53B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1EBD-45EA-412E-959C-DC2599B6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ACA8-B168-471D-836B-6799FC4B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0FE3E9-A93A-4F0C-9A5E-99C317D13974}"/>
              </a:ext>
            </a:extLst>
          </p:cNvPr>
          <p:cNvSpPr txBox="1"/>
          <p:nvPr/>
        </p:nvSpPr>
        <p:spPr>
          <a:xfrm>
            <a:off x="2581257" y="2439268"/>
            <a:ext cx="7029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Εισαγωγή στο </a:t>
            </a:r>
            <a:r>
              <a:rPr lang="en-US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FLEX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61CA-9733-4414-84F3-4B4F5858A242}"/>
              </a:ext>
            </a:extLst>
          </p:cNvPr>
          <p:cNvSpPr txBox="1"/>
          <p:nvPr/>
        </p:nvSpPr>
        <p:spPr>
          <a:xfrm>
            <a:off x="2901057" y="3399634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Δομή και ένα απλό πρόγραμμα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4CBBD-95FF-4618-93F7-600944F8EA1B}"/>
              </a:ext>
            </a:extLst>
          </p:cNvPr>
          <p:cNvSpPr txBox="1"/>
          <p:nvPr/>
        </p:nvSpPr>
        <p:spPr>
          <a:xfrm>
            <a:off x="307780" y="5582817"/>
            <a:ext cx="329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Δημητριάδης Βασίλης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BE95B-2683-416B-BA7C-DE7A19529041}"/>
              </a:ext>
            </a:extLst>
          </p:cNvPr>
          <p:cNvSpPr txBox="1"/>
          <p:nvPr/>
        </p:nvSpPr>
        <p:spPr>
          <a:xfrm>
            <a:off x="567466" y="6044482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vdimitriadis@uth.gr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ECF29-ABA8-4C80-AA32-DCA8891846BB}"/>
              </a:ext>
            </a:extLst>
          </p:cNvPr>
          <p:cNvSpPr txBox="1"/>
          <p:nvPr/>
        </p:nvSpPr>
        <p:spPr>
          <a:xfrm>
            <a:off x="8861441" y="5582817"/>
            <a:ext cx="275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Αργυρίου Ιωάννης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DD4B5-0514-4AAE-8005-53724E7326A1}"/>
              </a:ext>
            </a:extLst>
          </p:cNvPr>
          <p:cNvSpPr txBox="1"/>
          <p:nvPr/>
        </p:nvSpPr>
        <p:spPr>
          <a:xfrm>
            <a:off x="9042579" y="6044482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iargyriou@uth.gr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A1C07-AA0C-4EF9-8FDE-8C4FF0E952E1}"/>
              </a:ext>
            </a:extLst>
          </p:cNvPr>
          <p:cNvSpPr txBox="1"/>
          <p:nvPr/>
        </p:nvSpPr>
        <p:spPr>
          <a:xfrm>
            <a:off x="307780" y="35185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Διάλεξη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2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η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1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</a:t>
            </a:r>
            <a:r>
              <a:rPr lang="el-GR" sz="3600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ομή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 FLEX</a:t>
            </a:r>
            <a:r>
              <a:rPr lang="en-US" sz="3600" spc="-1" dirty="0">
                <a:solidFill>
                  <a:srgbClr val="000000"/>
                </a:solidFill>
                <a:latin typeface="Robotο"/>
                <a:ea typeface="Roboto Thin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(</a:t>
            </a:r>
            <a:r>
              <a:rPr lang="el-GR" sz="3600" spc="-1" dirty="0">
                <a:solidFill>
                  <a:srgbClr val="000000"/>
                </a:solidFill>
                <a:latin typeface="Roboto Thin"/>
                <a:ea typeface="Roboto Thin"/>
              </a:rPr>
              <a:t>4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)</a:t>
            </a:r>
            <a:endParaRPr lang="en-US" sz="3600" spc="-1" dirty="0">
              <a:latin typeface="Roboto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912B2-629D-4051-BD74-E2B15DC0D9DC}"/>
              </a:ext>
            </a:extLst>
          </p:cNvPr>
          <p:cNvSpPr txBox="1"/>
          <p:nvPr/>
        </p:nvSpPr>
        <p:spPr>
          <a:xfrm>
            <a:off x="951722" y="1071801"/>
            <a:ext cx="9534518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int main(int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argc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, char *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argv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[]){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int token;        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if(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argc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&gt; 1){       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	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yyin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=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fopen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(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argv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[1], "r");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	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if (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yyin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== NULL){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			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perror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("Error opening file"); 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			return -1;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		}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	 }        </a:t>
            </a:r>
          </a:p>
          <a:p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	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do{		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		token = </a:t>
            </a:r>
            <a:r>
              <a:rPr lang="en-US" sz="2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yylex</a:t>
            </a:r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()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	}while(token != 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endParaRPr lang="el-GR" sz="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fclose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(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yyin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);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	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yyterminate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}</a:t>
            </a:r>
            <a:endParaRPr lang="el-GR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D58A32-18C4-4504-8C11-CAC05AA5FBB5}"/>
              </a:ext>
            </a:extLst>
          </p:cNvPr>
          <p:cNvSpPr/>
          <p:nvPr/>
        </p:nvSpPr>
        <p:spPr>
          <a:xfrm>
            <a:off x="951721" y="1223599"/>
            <a:ext cx="9534518" cy="513275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2F8D0-FFA4-4391-B5C9-4C8A43269B50}"/>
              </a:ext>
            </a:extLst>
          </p:cNvPr>
          <p:cNvSpPr/>
          <p:nvPr/>
        </p:nvSpPr>
        <p:spPr>
          <a:xfrm>
            <a:off x="1912690" y="1854905"/>
            <a:ext cx="4983060" cy="21559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040C9-E0F9-4EB0-BF48-BB13CFBA4F94}"/>
              </a:ext>
            </a:extLst>
          </p:cNvPr>
          <p:cNvSpPr/>
          <p:nvPr/>
        </p:nvSpPr>
        <p:spPr>
          <a:xfrm>
            <a:off x="1912690" y="4174527"/>
            <a:ext cx="2867637" cy="9905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4891E-42BC-46BE-A33A-06275D0EED6F}"/>
              </a:ext>
            </a:extLst>
          </p:cNvPr>
          <p:cNvSpPr/>
          <p:nvPr/>
        </p:nvSpPr>
        <p:spPr>
          <a:xfrm>
            <a:off x="1912689" y="5316878"/>
            <a:ext cx="2063693" cy="6309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0B151-E08B-4EC3-9D9C-2E571B92456C}"/>
              </a:ext>
            </a:extLst>
          </p:cNvPr>
          <p:cNvSpPr/>
          <p:nvPr/>
        </p:nvSpPr>
        <p:spPr>
          <a:xfrm>
            <a:off x="5458305" y="4377415"/>
            <a:ext cx="4132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Διάβασε το </a:t>
            </a: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token </a:t>
            </a:r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δες τι είναι (βάση </a:t>
            </a:r>
            <a:r>
              <a:rPr lang="en-US" sz="1600" dirty="0" err="1">
                <a:latin typeface="Roboto Thin" panose="02000000000000000000" pitchFamily="2" charset="0"/>
                <a:ea typeface="Roboto Thin" panose="02000000000000000000" pitchFamily="2" charset="0"/>
              </a:rPr>
              <a:t>RegEx</a:t>
            </a:r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)</a:t>
            </a:r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,</a:t>
            </a:r>
          </a:p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μέχρι να φτάσεις στο τέλος του αρχείου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4E7CB-9DCE-4CC2-929D-BAE71A9B028B}"/>
              </a:ext>
            </a:extLst>
          </p:cNvPr>
          <p:cNvSpPr/>
          <p:nvPr/>
        </p:nvSpPr>
        <p:spPr>
          <a:xfrm>
            <a:off x="7418607" y="2609724"/>
            <a:ext cx="2383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Διάβασε το αρχείο προς</a:t>
            </a:r>
          </a:p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μετάφραση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6B1A3-DE6D-4DE8-97E3-C1C28AB032D5}"/>
              </a:ext>
            </a:extLst>
          </p:cNvPr>
          <p:cNvSpPr/>
          <p:nvPr/>
        </p:nvSpPr>
        <p:spPr>
          <a:xfrm>
            <a:off x="4383675" y="5322060"/>
            <a:ext cx="2432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Κλείσε το αρχείο και τον</a:t>
            </a:r>
          </a:p>
          <a:p>
            <a:pPr algn="ctr"/>
            <a:r>
              <a:rPr lang="el-GR" sz="1600" dirty="0">
                <a:latin typeface="Roboto Thin" panose="02000000000000000000" pitchFamily="2" charset="0"/>
                <a:ea typeface="Roboto Thin" panose="02000000000000000000" pitchFamily="2" charset="0"/>
              </a:rPr>
              <a:t>Λεκτικό αναλυτή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231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37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Εκτέλεση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FLEX</a:t>
            </a:r>
            <a:endParaRPr lang="en-US" sz="3600" spc="-1" dirty="0">
              <a:latin typeface="Roboto Thi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6A1C57-14F4-422F-ADC7-8023C1EC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35" y="2335113"/>
            <a:ext cx="1032023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flex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</a:t>
            </a:r>
            <a:r>
              <a:rPr kumimoji="0" lang="el-GR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ονομα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αρχείου&gt;.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 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Κάνει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compile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το αρχείο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FLEX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που δημιουργήσαμε</a:t>
            </a:r>
            <a:b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endParaRPr kumimoji="0" lang="el-GR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lex.yy.c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lfl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Κάνει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compile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το νέο δημιουργημένο αρχείο</a:t>
            </a:r>
            <a:b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./a.exe 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&lt;&lt;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file&gt;&gt;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(Windows)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Εκτέλεση Λεκτικού αναλυτή πάνω σε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test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αρχείο</a:t>
            </a:r>
            <a:b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./a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&lt;&lt;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Test file&gt;&gt;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(Linux)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Εκτέλεση Λεκτικού αναλυτή πάνω σε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test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αρχείο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9DDB98-461C-457E-A06A-DB026A25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46" y="1492729"/>
            <a:ext cx="6463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24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Εκτελούμε κατά σειρά τις ακόλουθες εντολές: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957D6C8-4C51-4CE6-A358-E6C64669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170" y="4934384"/>
            <a:ext cx="38840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16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Ενδέχεται οι εντολές ελαφρά να αλλάζουν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 Thin" panose="02000000000000000000" pitchFamily="2" charset="0"/>
                <a:ea typeface="Roboto Thin" panose="02000000000000000000" pitchFamily="2" charset="0"/>
              </a:rPr>
              <a:t>από λειτουργικό σε λειτουργικό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6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36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Ας το δούμε στην πράξη!</a:t>
            </a:r>
            <a:endParaRPr lang="en-US" sz="3600" spc="-1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9DDB98-461C-457E-A06A-DB026A25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63" y="3143643"/>
            <a:ext cx="23051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Live Coding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07D4C-7675-4990-B79C-0A4C6CD7246D}"/>
              </a:ext>
            </a:extLst>
          </p:cNvPr>
          <p:cNvSpPr/>
          <p:nvPr/>
        </p:nvSpPr>
        <p:spPr>
          <a:xfrm>
            <a:off x="3338086" y="4195998"/>
            <a:ext cx="4992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(╯°□°）╯︵ ┻━┻</a:t>
            </a:r>
          </a:p>
        </p:txBody>
      </p:sp>
    </p:spTree>
    <p:extLst>
      <p:ext uri="{BB962C8B-B14F-4D97-AF65-F5344CB8AC3E}">
        <p14:creationId xmlns:p14="http://schemas.microsoft.com/office/powerpoint/2010/main" val="102801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</a:t>
            </a:r>
            <a:r>
              <a:rPr lang="el-GR" sz="3600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ομή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 FLEX</a:t>
            </a:r>
            <a:r>
              <a:rPr lang="en-US" sz="3600" spc="-1" dirty="0">
                <a:solidFill>
                  <a:srgbClr val="000000"/>
                </a:solidFill>
                <a:latin typeface="Robotο"/>
                <a:ea typeface="Roboto Thin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(5)</a:t>
            </a:r>
            <a:endParaRPr lang="en-US" sz="3600" spc="-1" dirty="0">
              <a:latin typeface="Roboto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912B2-629D-4051-BD74-E2B15DC0D9DC}"/>
              </a:ext>
            </a:extLst>
          </p:cNvPr>
          <p:cNvSpPr txBox="1"/>
          <p:nvPr/>
        </p:nvSpPr>
        <p:spPr>
          <a:xfrm>
            <a:off x="5926394" y="1166842"/>
            <a:ext cx="6019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%{ 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#include “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tokens.h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#include &lt;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stdio.h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&gt;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#include &lt;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stdlib.h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&gt;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%}</a:t>
            </a:r>
          </a:p>
          <a:p>
            <a:pPr>
              <a:defRPr/>
            </a:pP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..................</a:t>
            </a:r>
          </a:p>
          <a:p>
            <a:pPr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defRPr/>
            </a:pP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%%</a:t>
            </a:r>
          </a:p>
          <a:p>
            <a:pPr lvl="0">
              <a:defRPr/>
            </a:pP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“IF”               {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IF\n”); return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T_IF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; }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“BILLY”        {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BILLY\n”); return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T_BILLY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; }</a:t>
            </a: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[a-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zA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-Z]*     {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random word”); return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T_WORD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; }</a:t>
            </a: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&lt;&lt;EOF&gt;&gt;    { return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T_EOF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; }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.                    {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(“Unknown\n”); }</a:t>
            </a:r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           			.</a:t>
            </a:r>
          </a:p>
          <a:p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           			.</a:t>
            </a:r>
          </a:p>
          <a:p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			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D58A32-18C4-4504-8C11-CAC05AA5FBB5}"/>
              </a:ext>
            </a:extLst>
          </p:cNvPr>
          <p:cNvSpPr/>
          <p:nvPr/>
        </p:nvSpPr>
        <p:spPr>
          <a:xfrm>
            <a:off x="5926393" y="1164751"/>
            <a:ext cx="6019530" cy="4801314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531CA-CE40-4123-AD99-0E41B6383D04}"/>
              </a:ext>
            </a:extLst>
          </p:cNvPr>
          <p:cNvSpPr/>
          <p:nvPr/>
        </p:nvSpPr>
        <p:spPr>
          <a:xfrm>
            <a:off x="10886016" y="1164752"/>
            <a:ext cx="1059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lexer.l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AE9D6-AA3B-4293-AE0B-2E1939E89AA3}"/>
              </a:ext>
            </a:extLst>
          </p:cNvPr>
          <p:cNvSpPr/>
          <p:nvPr/>
        </p:nvSpPr>
        <p:spPr>
          <a:xfrm>
            <a:off x="10863744" y="1164752"/>
            <a:ext cx="1082179" cy="4625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E0A9-AE7E-4FA9-BF17-693214C0F3E7}"/>
              </a:ext>
            </a:extLst>
          </p:cNvPr>
          <p:cNvSpPr txBox="1"/>
          <p:nvPr/>
        </p:nvSpPr>
        <p:spPr>
          <a:xfrm>
            <a:off x="745109" y="1241734"/>
            <a:ext cx="318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#define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T_EOF  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#define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T_IF      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1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#define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T_BILLY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2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#define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T_WORD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3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    .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    .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    .</a:t>
            </a: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69A4B-CB46-4652-B8FB-D6C2FE9FB92D}"/>
              </a:ext>
            </a:extLst>
          </p:cNvPr>
          <p:cNvSpPr/>
          <p:nvPr/>
        </p:nvSpPr>
        <p:spPr>
          <a:xfrm>
            <a:off x="2851726" y="1223599"/>
            <a:ext cx="1396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tokens.h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38EEC-EC23-4D3F-A18B-15B76B31FDC7}"/>
              </a:ext>
            </a:extLst>
          </p:cNvPr>
          <p:cNvSpPr/>
          <p:nvPr/>
        </p:nvSpPr>
        <p:spPr>
          <a:xfrm>
            <a:off x="2835219" y="1223599"/>
            <a:ext cx="1374260" cy="4625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DD1B4-8D62-4AFC-ACE6-ACD7C5067887}"/>
              </a:ext>
            </a:extLst>
          </p:cNvPr>
          <p:cNvSpPr/>
          <p:nvPr/>
        </p:nvSpPr>
        <p:spPr>
          <a:xfrm>
            <a:off x="706324" y="1223599"/>
            <a:ext cx="3503154" cy="204946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824959-2DB8-4A9A-8CD4-746786B0A0DF}"/>
              </a:ext>
            </a:extLst>
          </p:cNvPr>
          <p:cNvCxnSpPr>
            <a:cxnSpLocks/>
          </p:cNvCxnSpPr>
          <p:nvPr/>
        </p:nvCxnSpPr>
        <p:spPr>
          <a:xfrm>
            <a:off x="4209478" y="1454431"/>
            <a:ext cx="1989986" cy="171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6265B5-BCF4-455D-858F-BA2831EF2BF3}"/>
              </a:ext>
            </a:extLst>
          </p:cNvPr>
          <p:cNvCxnSpPr>
            <a:cxnSpLocks/>
          </p:cNvCxnSpPr>
          <p:nvPr/>
        </p:nvCxnSpPr>
        <p:spPr>
          <a:xfrm>
            <a:off x="8153400" y="1749444"/>
            <a:ext cx="1828800" cy="1924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B1E18F5-04FD-4962-BEF2-4582493F0349}"/>
              </a:ext>
            </a:extLst>
          </p:cNvPr>
          <p:cNvSpPr/>
          <p:nvPr/>
        </p:nvSpPr>
        <p:spPr>
          <a:xfrm>
            <a:off x="3926048" y="2937019"/>
            <a:ext cx="491980" cy="491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37BCA-6B6A-4FCE-93C4-FB766407E456}"/>
              </a:ext>
            </a:extLst>
          </p:cNvPr>
          <p:cNvSpPr/>
          <p:nvPr/>
        </p:nvSpPr>
        <p:spPr>
          <a:xfrm>
            <a:off x="8364610" y="1302667"/>
            <a:ext cx="491980" cy="491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6D98F8-66C7-48DF-B47B-3B11420903BA}"/>
              </a:ext>
            </a:extLst>
          </p:cNvPr>
          <p:cNvSpPr/>
          <p:nvPr/>
        </p:nvSpPr>
        <p:spPr>
          <a:xfrm>
            <a:off x="10371764" y="3183009"/>
            <a:ext cx="491980" cy="491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5B75F0C9-B4AC-438C-BCE8-CF7D1990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51" y="4055945"/>
            <a:ext cx="44707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Thin" panose="02000000000000000000" pitchFamily="2" charset="0"/>
                <a:ea typeface="Roboto Thin" panose="02000000000000000000" pitchFamily="2" charset="0"/>
              </a:rPr>
              <a:t>Φτιάχνουμε και το </a:t>
            </a:r>
            <a:r>
              <a:rPr lang="en-US" alt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tokens.h</a:t>
            </a:r>
            <a:endParaRPr lang="en-US" alt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Thin" panose="02000000000000000000" pitchFamily="2" charset="0"/>
                <a:ea typeface="Roboto Thin" panose="02000000000000000000" pitchFamily="2" charset="0"/>
              </a:rPr>
              <a:t>που θα χρειαστεί σε μελλοντικό στάδιο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(</a:t>
            </a:r>
            <a:r>
              <a:rPr lang="en-US" alt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Bison)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5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56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Ο Μεταγλωττιστής </a:t>
            </a: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C-Lite</a:t>
            </a:r>
            <a:endParaRPr lang="en-US" sz="3600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14714-23D3-498F-8C16-AAD7A2C09AB6}"/>
              </a:ext>
            </a:extLst>
          </p:cNvPr>
          <p:cNvSpPr txBox="1"/>
          <p:nvPr/>
        </p:nvSpPr>
        <p:spPr>
          <a:xfrm>
            <a:off x="951721" y="1486382"/>
            <a:ext cx="5721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Απλοποιημένη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μορφή μεταγλωττιστή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Βασικές Λέξεις Κλειδιά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Ακολουθεί την μορφή άσκησης που</a:t>
            </a:r>
            <a:b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καλείστε να φτιάξετε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Θα δουλέψουμε πάνω σε αυτόν τον</a:t>
            </a:r>
            <a:b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μεταγλωττιστή στο εργαστήριο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0F38B-CE83-44FC-A10B-ACD84B1B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64" y="577268"/>
            <a:ext cx="5213909" cy="5553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48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Βοηθητικά </a:t>
            </a: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options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FLEX</a:t>
            </a:r>
            <a:endParaRPr lang="en-US" sz="3600" spc="-1" dirty="0">
              <a:latin typeface="Roboto Th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99358-8942-4020-81B0-20AED1EFAFFB}"/>
              </a:ext>
            </a:extLst>
          </p:cNvPr>
          <p:cNvSpPr/>
          <p:nvPr/>
        </p:nvSpPr>
        <p:spPr>
          <a:xfrm>
            <a:off x="990600" y="1415371"/>
            <a:ext cx="10460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%option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noyywrap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Διάβασε μόνο 1 αρχείο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0">
              <a:defRPr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%option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case-insensitive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Δεν έχει σημασία μεταξύ κεφαλαίων-πεζών γραμμάτων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defRPr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%option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yylineno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Αφήνουμε το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Flex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να μετράει την γραμμή στην οποία είμαστε</a:t>
            </a:r>
          </a:p>
          <a:p>
            <a:pPr>
              <a:defRPr/>
            </a:pP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F015D-3B28-4BF3-9892-ED9617475BB3}"/>
              </a:ext>
            </a:extLst>
          </p:cNvPr>
          <p:cNvSpPr txBox="1"/>
          <p:nvPr/>
        </p:nvSpPr>
        <p:spPr>
          <a:xfrm>
            <a:off x="466691" y="2437573"/>
            <a:ext cx="659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Βοηθητικές συναρτήσεις</a:t>
            </a: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FLEX</a:t>
            </a:r>
            <a:endParaRPr lang="en-US" sz="3600" spc="-1" dirty="0">
              <a:latin typeface="Roboto Thi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65257-99B1-4DEB-A20E-88A321D6337A}"/>
              </a:ext>
            </a:extLst>
          </p:cNvPr>
          <p:cNvSpPr/>
          <p:nvPr/>
        </p:nvSpPr>
        <p:spPr>
          <a:xfrm>
            <a:off x="990600" y="3139382"/>
            <a:ext cx="104603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l-GR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int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000" dirty="0" err="1">
                <a:latin typeface="Roboto" panose="02000000000000000000" pitchFamily="2" charset="0"/>
                <a:ea typeface="Roboto" panose="02000000000000000000" pitchFamily="2" charset="0"/>
              </a:rPr>
              <a:t>yylex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Αναγνώρηση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της επόμενης λεκτικής μονάδας.</a:t>
            </a:r>
          </a:p>
          <a:p>
            <a:pPr lvl="0">
              <a:defRPr/>
            </a:pPr>
            <a:r>
              <a:rPr lang="el-GR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void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000" dirty="0" err="1">
                <a:latin typeface="Roboto" panose="02000000000000000000" pitchFamily="2" charset="0"/>
                <a:ea typeface="Roboto" panose="02000000000000000000" pitchFamily="2" charset="0"/>
              </a:rPr>
              <a:t>yymore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Ενσωματώνει την επόμενη λεκτική μονάδα στην τρέχουσα.</a:t>
            </a:r>
          </a:p>
          <a:p>
            <a:pPr lvl="0">
              <a:defRPr/>
            </a:pPr>
            <a:r>
              <a:rPr lang="el-GR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void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000" dirty="0" err="1">
                <a:latin typeface="Roboto" panose="02000000000000000000" pitchFamily="2" charset="0"/>
                <a:ea typeface="Roboto" panose="02000000000000000000" pitchFamily="2" charset="0"/>
              </a:rPr>
              <a:t>yyless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l-GR" sz="2000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l-GR" sz="2000" dirty="0">
                <a:latin typeface="Roboto" panose="02000000000000000000" pitchFamily="2" charset="0"/>
                <a:ea typeface="Roboto" panose="02000000000000000000" pitchFamily="2" charset="0"/>
              </a:rPr>
              <a:t> n)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Κρατάει τους n χαρακτήρες του λεκτικού και επιστρέφει τους υπόλοιπους.</a:t>
            </a:r>
          </a:p>
          <a:p>
            <a:pPr>
              <a:defRPr/>
            </a:pP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void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yyerror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(char* message) ←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 Εκτελούμε την συνάρτηση όταν υπάρχει λάθος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F6A5B-FE00-4ABA-AC07-855F9634E8F1}"/>
              </a:ext>
            </a:extLst>
          </p:cNvPr>
          <p:cNvSpPr txBox="1"/>
          <p:nvPr/>
        </p:nvSpPr>
        <p:spPr>
          <a:xfrm>
            <a:off x="466691" y="4796298"/>
            <a:ext cx="64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Βοηθητικές μεταβλητές</a:t>
            </a: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FLEX</a:t>
            </a:r>
            <a:endParaRPr lang="en-US" sz="3600" spc="-1" dirty="0">
              <a:latin typeface="Roboto Thi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310564-C288-4404-9210-05533B0956E8}"/>
              </a:ext>
            </a:extLst>
          </p:cNvPr>
          <p:cNvSpPr/>
          <p:nvPr/>
        </p:nvSpPr>
        <p:spPr>
          <a:xfrm>
            <a:off x="990600" y="5450665"/>
            <a:ext cx="10460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int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yylineno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Δείχνει την γραμμή (αν είναι το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option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yylineno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ενεργοποιημένο)</a:t>
            </a:r>
          </a:p>
          <a:p>
            <a:pPr>
              <a:defRPr/>
            </a:pP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char*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yytext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Δείχνει την παρούσα αναγνωρισμένη λέξη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defRPr/>
            </a:pP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int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yyleng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← </a:t>
            </a:r>
            <a:r>
              <a:rPr lang="el-GR" sz="2000" dirty="0">
                <a:latin typeface="Roboto Thin" panose="02000000000000000000" pitchFamily="2" charset="0"/>
                <a:ea typeface="Roboto Thin" panose="02000000000000000000" pitchFamily="2" charset="0"/>
              </a:rPr>
              <a:t>Δείχνει το μήκος της αναγνωρισμένης λέξης</a:t>
            </a:r>
            <a:endParaRPr lang="el-G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defRPr/>
            </a:pP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4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9DDB98-461C-457E-A06A-DB026A25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515" y="3143643"/>
            <a:ext cx="29992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36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Καλή συνέχεια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07D4C-7675-4990-B79C-0A4C6CD7246D}"/>
              </a:ext>
            </a:extLst>
          </p:cNvPr>
          <p:cNvSpPr/>
          <p:nvPr/>
        </p:nvSpPr>
        <p:spPr>
          <a:xfrm>
            <a:off x="3338086" y="4195998"/>
            <a:ext cx="4992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/>
              <a:t>┬──┬ ノ</a:t>
            </a:r>
            <a:r>
              <a:rPr lang="en-US" altLang="ja-JP" sz="4800" dirty="0"/>
              <a:t>( </a:t>
            </a:r>
            <a:r>
              <a:rPr lang="ja-JP" altLang="en-US" sz="4800" dirty="0"/>
              <a:t>゜</a:t>
            </a:r>
            <a:r>
              <a:rPr lang="en-US" altLang="ja-JP" sz="4800" dirty="0"/>
              <a:t>-</a:t>
            </a:r>
            <a:r>
              <a:rPr lang="ja-JP" altLang="en-US" sz="4800" dirty="0"/>
              <a:t>゜ノ</a:t>
            </a:r>
            <a:r>
              <a:rPr lang="en-US" altLang="ja-JP" sz="4800" dirty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96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Δομή/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Flowchart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ενός Μεταγλωττιστή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F0DEC-7F7F-45C2-9FCA-CA5F9496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22" y="1998980"/>
            <a:ext cx="6129556" cy="28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Τι είναι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το </a:t>
            </a:r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FLEX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9786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Εργαλείο Λεκτικής Ανάλυσης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Ψάχνει και αναγνωρίζει τις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Λεκτικές Μονάδες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ενός προγράμματος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Επιστρέφει τιμές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(αριθμούς) για κάθε λεκτική μονάδα.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F2787-1E5F-450D-9D94-AF8BC0F40223}"/>
              </a:ext>
            </a:extLst>
          </p:cNvPr>
          <p:cNvSpPr/>
          <p:nvPr/>
        </p:nvSpPr>
        <p:spPr>
          <a:xfrm>
            <a:off x="951722" y="4111900"/>
            <a:ext cx="3076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int 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my_number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 = 2 * 3 – 1;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59A2D-7D67-4701-BBCE-3B109518CD86}"/>
              </a:ext>
            </a:extLst>
          </p:cNvPr>
          <p:cNvSpPr/>
          <p:nvPr/>
        </p:nvSpPr>
        <p:spPr>
          <a:xfrm>
            <a:off x="951721" y="4111900"/>
            <a:ext cx="3076994" cy="4001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B86EA-355A-4D42-834D-388FFCF8F0E4}"/>
              </a:ext>
            </a:extLst>
          </p:cNvPr>
          <p:cNvSpPr/>
          <p:nvPr/>
        </p:nvSpPr>
        <p:spPr>
          <a:xfrm>
            <a:off x="4171330" y="4095414"/>
            <a:ext cx="778176" cy="433082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2BAB-3972-4E55-A0FF-F4798F0A85E8}"/>
              </a:ext>
            </a:extLst>
          </p:cNvPr>
          <p:cNvSpPr/>
          <p:nvPr/>
        </p:nvSpPr>
        <p:spPr>
          <a:xfrm>
            <a:off x="1992325" y="3619457"/>
            <a:ext cx="995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Input: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4A7E4E-9C5F-438D-906E-7C773FCF7500}"/>
              </a:ext>
            </a:extLst>
          </p:cNvPr>
          <p:cNvSpPr/>
          <p:nvPr/>
        </p:nvSpPr>
        <p:spPr>
          <a:xfrm>
            <a:off x="5092120" y="408112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FLEX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6659123-710E-4F6E-8C36-5552CF1892FD}"/>
              </a:ext>
            </a:extLst>
          </p:cNvPr>
          <p:cNvSpPr/>
          <p:nvPr/>
        </p:nvSpPr>
        <p:spPr>
          <a:xfrm rot="19518200">
            <a:off x="4682394" y="4668408"/>
            <a:ext cx="761713" cy="203808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8F8BBB9B-F068-4A91-919A-2E6FF50F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85929"/>
              </p:ext>
            </p:extLst>
          </p:nvPr>
        </p:nvGraphicFramePr>
        <p:xfrm>
          <a:off x="3538756" y="5018638"/>
          <a:ext cx="1097702" cy="1523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252">
                  <a:extLst>
                    <a:ext uri="{9D8B030D-6E8A-4147-A177-3AD203B41FA5}">
                      <a16:colId xmlns:a16="http://schemas.microsoft.com/office/drawing/2014/main" val="2889674040"/>
                    </a:ext>
                  </a:extLst>
                </a:gridCol>
                <a:gridCol w="419450">
                  <a:extLst>
                    <a:ext uri="{9D8B030D-6E8A-4147-A177-3AD203B41FA5}">
                      <a16:colId xmlns:a16="http://schemas.microsoft.com/office/drawing/2014/main" val="780997441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T_INT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61019"/>
                  </a:ext>
                </a:extLst>
              </a:tr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T_ASSIGN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9326"/>
                  </a:ext>
                </a:extLst>
              </a:tr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T_ICONST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63645"/>
                  </a:ext>
                </a:extLst>
              </a:tr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T_MUL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00600"/>
                  </a:ext>
                </a:extLst>
              </a:tr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T_MINUS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50607"/>
                  </a:ext>
                </a:extLst>
              </a:tr>
              <a:tr h="21832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T_SEMI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2190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5582C7E-F89E-4748-A1E0-ACAEE5550DF0}"/>
              </a:ext>
            </a:extLst>
          </p:cNvPr>
          <p:cNvSpPr/>
          <p:nvPr/>
        </p:nvSpPr>
        <p:spPr>
          <a:xfrm>
            <a:off x="3692306" y="4725153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tokens.h</a:t>
            </a:r>
            <a:endParaRPr lang="en-US"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808FEE-6D4B-4F7A-979D-7E74F0907115}"/>
              </a:ext>
            </a:extLst>
          </p:cNvPr>
          <p:cNvSpPr/>
          <p:nvPr/>
        </p:nvSpPr>
        <p:spPr>
          <a:xfrm>
            <a:off x="6211497" y="4111900"/>
            <a:ext cx="778176" cy="433082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4AB0B861-F369-4274-B368-A3572C19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42480"/>
              </p:ext>
            </p:extLst>
          </p:nvPr>
        </p:nvGraphicFramePr>
        <p:xfrm>
          <a:off x="7555544" y="3533529"/>
          <a:ext cx="2499362" cy="3074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673">
                  <a:extLst>
                    <a:ext uri="{9D8B030D-6E8A-4147-A177-3AD203B41FA5}">
                      <a16:colId xmlns:a16="http://schemas.microsoft.com/office/drawing/2014/main" val="2889674040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780997441"/>
                    </a:ext>
                  </a:extLst>
                </a:gridCol>
                <a:gridCol w="696287">
                  <a:extLst>
                    <a:ext uri="{9D8B030D-6E8A-4147-A177-3AD203B41FA5}">
                      <a16:colId xmlns:a16="http://schemas.microsoft.com/office/drawing/2014/main" val="79400271"/>
                    </a:ext>
                  </a:extLst>
                </a:gridCol>
              </a:tblGrid>
              <a:tr h="284522">
                <a:tc>
                  <a:txBody>
                    <a:bodyPr/>
                    <a:lstStyle/>
                    <a:p>
                      <a:pPr algn="ctr"/>
                      <a:r>
                        <a:rPr lang="el-GR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Λεκτική Μονάδα</a:t>
                      </a:r>
                      <a:endParaRPr lang="en-US" sz="8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Τύπος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Token number</a:t>
                      </a:r>
                      <a:endParaRPr lang="el-GR" sz="8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89670"/>
                  </a:ext>
                </a:extLst>
              </a:tr>
              <a:tr h="2845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int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INTEGER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6259"/>
                  </a:ext>
                </a:extLst>
              </a:tr>
              <a:tr h="2845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my_number</a:t>
                      </a:r>
                      <a:endParaRPr lang="en-US" sz="8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IDENTIFIER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61019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ASSINGMENT OPERATOR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9326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NUMBER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63645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MULTIPLICATION OPERATOR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00600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NUMBER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50607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SUBSTRACTION</a:t>
                      </a:r>
                    </a:p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OPERATOR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21902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NUMBER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866359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SEMI COLON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Τι είναι </a:t>
            </a:r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Λεκτική Μονάδα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9786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Λέξεις κλειδιά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for,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while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do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Αναγνωριστικά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Ονόματα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my_number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x,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iff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Σταθερές χωρίς πρόσημο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– 2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2.3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0.1e3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‘a’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Τελεστές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– +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*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/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&lt;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&gt;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=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Διαχωριστές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 [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, ], (, ., ::, 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Τέλος αρχείου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(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EOF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)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Λέξεις ΛΑ που δεν είναι λεκτικές μονάδες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Σχόλια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–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// This is a comment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Κενά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–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&lt;&lt;space&gt;&gt;, &lt;&lt;tab&gt;&gt;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6370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Βρείτε τις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Λεκτικές Μονάδες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0213C-0B0E-4B33-BE3F-ABC2D047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695450"/>
            <a:ext cx="7258050" cy="3467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06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59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0000"/>
                </a:solidFill>
                <a:latin typeface="Roboto Thin"/>
                <a:ea typeface="Roboto Thin"/>
              </a:rPr>
              <a:t>Εγκ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ατάσταση </a:t>
            </a:r>
            <a:r>
              <a:rPr lang="en-US" sz="3600" spc="-1" dirty="0">
                <a:solidFill>
                  <a:srgbClr val="000000"/>
                </a:solidFill>
                <a:latin typeface="Roboto"/>
                <a:ea typeface="Roboto Thin"/>
              </a:rPr>
              <a:t>FLEX/BISON</a:t>
            </a:r>
            <a:endParaRPr lang="en-US" sz="36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9786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Windows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: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Win Flex/Bison 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(Easy): 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  <a:hlinkClick r:id="rId2"/>
              </a:rPr>
              <a:t>https://sourceforge.net/projects/winflexbison/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Roboto Thin"/>
                <a:ea typeface="Roboto"/>
              </a:rPr>
              <a:t>με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Virtual Machine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 → Linux (Easy) 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Roboto"/>
                <a:ea typeface="Roboto"/>
              </a:rPr>
              <a:t>CygWin</a:t>
            </a: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(Intermediate)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Windows Linux Subsystem 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(Intermediate)</a:t>
            </a:r>
            <a:endParaRPr lang="en-US" sz="2400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Linux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: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Roboto Thin"/>
                <a:ea typeface="Roboto"/>
              </a:rPr>
              <a:t>sudo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 apt-get update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Roboto Thin"/>
                <a:ea typeface="Roboto"/>
              </a:rPr>
              <a:t>sudo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 apt-get upgrade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Roboto Thin"/>
                <a:ea typeface="Roboto"/>
              </a:rPr>
              <a:t>sudo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 apt-get install flex bison</a:t>
            </a:r>
            <a:endParaRPr lang="en-US" sz="2400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"/>
                <a:ea typeface="Roboto"/>
              </a:rPr>
              <a:t>Mac</a:t>
            </a: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: 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http://macappstore.org/flex/</a:t>
            </a:r>
            <a:endParaRPr lang="en-US" sz="2400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Roboto Thin"/>
                <a:ea typeface="Roboto"/>
              </a:rPr>
              <a:t>http://macappstore.org/bison/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</a:t>
            </a:r>
            <a:r>
              <a:rPr lang="el-GR" sz="3600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ομή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 FLEX</a:t>
            </a:r>
            <a:r>
              <a:rPr lang="en-US" sz="3600" spc="-1" dirty="0">
                <a:solidFill>
                  <a:srgbClr val="000000"/>
                </a:solidFill>
                <a:latin typeface="Robotο"/>
                <a:ea typeface="Roboto Thin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(1)</a:t>
            </a:r>
            <a:endParaRPr lang="en-US" sz="3600" spc="-1" dirty="0">
              <a:latin typeface="Roboto Thin"/>
            </a:endParaRP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F78B304-4AA4-446D-A6E8-598ECFBA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08795"/>
              </p:ext>
            </p:extLst>
          </p:nvPr>
        </p:nvGraphicFramePr>
        <p:xfrm>
          <a:off x="2892325" y="1645920"/>
          <a:ext cx="640735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350">
                  <a:extLst>
                    <a:ext uri="{9D8B030D-6E8A-4147-A177-3AD203B41FA5}">
                      <a16:colId xmlns:a16="http://schemas.microsoft.com/office/drawing/2014/main" val="2889674040"/>
                    </a:ext>
                  </a:extLst>
                </a:gridCol>
              </a:tblGrid>
              <a:tr h="326850"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Δηλώσεις</a:t>
                      </a:r>
                    </a:p>
                    <a:p>
                      <a:r>
                        <a:rPr lang="el-GR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(Βιβλιοθήκες, Ρυθμίσεις, Δηλώσεις συναρτήσεων, </a:t>
                      </a:r>
                      <a:r>
                        <a:rPr lang="en-US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Classes Regex, </a:t>
                      </a:r>
                      <a:r>
                        <a:rPr lang="el-GR" sz="24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κλπ</a:t>
                      </a:r>
                      <a:r>
                        <a:rPr lang="el-GR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…)</a:t>
                      </a:r>
                      <a:endParaRPr lang="en-US" sz="2400" dirty="0"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6259"/>
                  </a:ext>
                </a:extLst>
              </a:tr>
              <a:tr h="319420"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Κανόνες</a:t>
                      </a:r>
                    </a:p>
                    <a:p>
                      <a:r>
                        <a:rPr lang="en-US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</a:t>
                      </a:r>
                      <a:r>
                        <a:rPr lang="en-US" sz="24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RegEx</a:t>
                      </a:r>
                      <a:r>
                        <a:rPr lang="en-US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, </a:t>
                      </a:r>
                      <a:r>
                        <a:rPr lang="el-GR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Επιστροφή τιμών, Εύρεση και Διόρθωση λαθών, κλπ..)</a:t>
                      </a:r>
                      <a:endParaRPr lang="en-US" sz="2400" dirty="0"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61019"/>
                  </a:ext>
                </a:extLst>
              </a:tr>
              <a:tr h="326850"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Συναρτήσεις Χρήστη</a:t>
                      </a:r>
                    </a:p>
                    <a:p>
                      <a:r>
                        <a:rPr lang="el-GR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</a:t>
                      </a:r>
                      <a:r>
                        <a:rPr lang="en-US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Main, </a:t>
                      </a:r>
                      <a:r>
                        <a:rPr lang="el-GR" sz="24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Συνάρτηση Εκτύπωσης, Συνάρτηση Λάθους, κλπ..)</a:t>
                      </a:r>
                      <a:endParaRPr lang="en-US" sz="2400" dirty="0"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</a:t>
            </a:r>
            <a:r>
              <a:rPr lang="el-GR" sz="3600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ομή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 FLEX</a:t>
            </a:r>
            <a:r>
              <a:rPr lang="en-US" sz="3600" spc="-1" dirty="0">
                <a:solidFill>
                  <a:srgbClr val="000000"/>
                </a:solidFill>
                <a:latin typeface="Robotο"/>
                <a:ea typeface="Roboto Thin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(2)</a:t>
            </a:r>
            <a:endParaRPr lang="en-US" sz="3600" spc="-1" dirty="0">
              <a:latin typeface="Roboto Thin"/>
            </a:endParaRP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F78B304-4AA4-446D-A6E8-598ECFBA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13978"/>
              </p:ext>
            </p:extLst>
          </p:nvPr>
        </p:nvGraphicFramePr>
        <p:xfrm>
          <a:off x="2892325" y="1645920"/>
          <a:ext cx="6407350" cy="478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350">
                  <a:extLst>
                    <a:ext uri="{9D8B030D-6E8A-4147-A177-3AD203B41FA5}">
                      <a16:colId xmlns:a16="http://schemas.microsoft.com/office/drawing/2014/main" val="2889674040"/>
                    </a:ext>
                  </a:extLst>
                </a:gridCol>
              </a:tblGrid>
              <a:tr h="326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%{ </a:t>
                      </a:r>
                    </a:p>
                    <a:p>
                      <a:r>
                        <a:rPr lang="en-US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       </a:t>
                      </a:r>
                      <a:r>
                        <a:rPr lang="el-GR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Κώδικας </a:t>
                      </a:r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</a:t>
                      </a:r>
                    </a:p>
                    <a:p>
                      <a:r>
                        <a:rPr lang="en-US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       </a:t>
                      </a:r>
                      <a:r>
                        <a:rPr lang="en-US" sz="18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</a:t>
                      </a:r>
                      <a:r>
                        <a:rPr lang="el-GR" sz="18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Βιβλιοθήκες, Μεταβλητές, Δηλώσεις Συναρτήσεων)</a:t>
                      </a:r>
                      <a:endParaRPr lang="en-US" sz="1800" dirty="0"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  <a:p>
                      <a:r>
                        <a:rPr lang="en-US" sz="2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%}</a:t>
                      </a:r>
                      <a:endParaRPr lang="el-GR" sz="2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Ρυθμίσεις </a:t>
                      </a:r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FLEX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6259"/>
                  </a:ext>
                </a:extLst>
              </a:tr>
              <a:tr h="431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“IF”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                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{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 </a:t>
                      </a:r>
                      <a:r>
                        <a:rPr lang="en-US" sz="20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printf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(“Found IF\n”); 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 1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; 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}</a:t>
                      </a:r>
                    </a:p>
                    <a:p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“BILLY”        {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 </a:t>
                      </a:r>
                      <a:r>
                        <a:rPr lang="en-US" sz="20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printf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(“Found BILLY\n”); 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 2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; 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[a-</a:t>
                      </a:r>
                      <a:r>
                        <a:rPr lang="en-US" sz="2000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zA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-Z]*     {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printf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(“Found random word”); 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 3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;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}</a:t>
                      </a:r>
                      <a:endParaRPr lang="el-GR" sz="20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  <a:p>
                      <a:endParaRPr lang="en-US" sz="20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  <a:p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.   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            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 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 { </a:t>
                      </a:r>
                      <a:r>
                        <a:rPr lang="en-US" sz="2000" dirty="0" err="1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printf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(“Unknown\n”); 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throw error</a:t>
                      </a:r>
                      <a:r>
                        <a:rPr lang="en-US" sz="2000" dirty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;</a:t>
                      </a:r>
                      <a:r>
                        <a:rPr lang="en-US" sz="20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61019"/>
                  </a:ext>
                </a:extLst>
              </a:tr>
              <a:tr h="326850"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int main(int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argc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, char *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argv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[]) {</a:t>
                      </a:r>
                    </a:p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    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…………</a:t>
                      </a:r>
                    </a:p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…………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932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1DCAAE9-71BA-4E5A-B4E6-AB2522480F98}"/>
              </a:ext>
            </a:extLst>
          </p:cNvPr>
          <p:cNvSpPr/>
          <p:nvPr/>
        </p:nvSpPr>
        <p:spPr>
          <a:xfrm>
            <a:off x="5566046" y="1184255"/>
            <a:ext cx="1059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lexer.l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</a:t>
            </a:r>
            <a:r>
              <a:rPr lang="el-GR" sz="3600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ομή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 FLEX</a:t>
            </a:r>
            <a:r>
              <a:rPr lang="en-US" sz="3600" spc="-1" dirty="0">
                <a:solidFill>
                  <a:srgbClr val="000000"/>
                </a:solidFill>
                <a:latin typeface="Robotο"/>
                <a:ea typeface="Roboto Thin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 Thin"/>
                <a:ea typeface="Roboto Thin"/>
              </a:rPr>
              <a:t>(3)</a:t>
            </a:r>
            <a:endParaRPr lang="en-US" sz="3600" spc="-1" dirty="0">
              <a:latin typeface="Roboto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912B2-629D-4051-BD74-E2B15DC0D9DC}"/>
              </a:ext>
            </a:extLst>
          </p:cNvPr>
          <p:cNvSpPr txBox="1"/>
          <p:nvPr/>
        </p:nvSpPr>
        <p:spPr>
          <a:xfrm>
            <a:off x="951722" y="1225689"/>
            <a:ext cx="95345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%{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#include &lt;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stdio.h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&gt;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   #include &lt;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stdlib.h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&gt;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%}</a:t>
            </a:r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%option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noyywrap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← 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Διάβασε μόνο 1 αρχείο</a:t>
            </a:r>
            <a:endParaRPr lang="en-US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0"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%option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case-insensitive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Δεν έχει σημασία μεταξύ κεφαλαίων-πεζών γραμμάτων</a:t>
            </a:r>
            <a:endParaRPr lang="en-US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0"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%%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Διαχωριστής</a:t>
            </a:r>
          </a:p>
          <a:p>
            <a:pPr lvl="0">
              <a:defRPr/>
            </a:pP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“IF”          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IF\n”); return 1;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“BILLY”   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BILLY\n”); return 2;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[a-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zA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-Z]*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(“Found random word”); return 3;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&lt;&lt;EOF&gt;&gt;    { return 0; }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End Of File. 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Επιστρέφει πάντα 0!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.               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printf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(“Unknown\n”);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l-G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%%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←</a:t>
            </a:r>
            <a:r>
              <a:rPr lang="el-GR" dirty="0">
                <a:latin typeface="Roboto Thin" panose="02000000000000000000" pitchFamily="2" charset="0"/>
                <a:ea typeface="Roboto Thin" panose="02000000000000000000" pitchFamily="2" charset="0"/>
              </a:rPr>
              <a:t> Διαχωριστής</a:t>
            </a:r>
          </a:p>
          <a:p>
            <a:pPr>
              <a:defRPr/>
            </a:pP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 main(int </a:t>
            </a:r>
            <a:r>
              <a:rPr lang="en-US" dirty="0" err="1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argc</a:t>
            </a:r>
            <a:r>
              <a:rPr lang="en-US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, char *</a:t>
            </a:r>
            <a:r>
              <a:rPr lang="en-US" dirty="0" err="1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argv</a:t>
            </a:r>
            <a:r>
              <a:rPr lang="en-US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[]) {</a:t>
            </a:r>
            <a:r>
              <a:rPr lang="el-GR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}</a:t>
            </a:r>
            <a:endParaRPr lang="el-G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D58A32-18C4-4504-8C11-CAC05AA5FBB5}"/>
              </a:ext>
            </a:extLst>
          </p:cNvPr>
          <p:cNvSpPr/>
          <p:nvPr/>
        </p:nvSpPr>
        <p:spPr>
          <a:xfrm>
            <a:off x="951721" y="1223599"/>
            <a:ext cx="9534518" cy="5235924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545412C-68F3-439C-BFFA-A8125605EC61}"/>
              </a:ext>
            </a:extLst>
          </p:cNvPr>
          <p:cNvSpPr/>
          <p:nvPr/>
        </p:nvSpPr>
        <p:spPr>
          <a:xfrm>
            <a:off x="9572800" y="3959157"/>
            <a:ext cx="536895" cy="11244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64AE862-939F-42DD-AB90-5BD1AB76CF8A}"/>
              </a:ext>
            </a:extLst>
          </p:cNvPr>
          <p:cNvSpPr/>
          <p:nvPr/>
        </p:nvSpPr>
        <p:spPr>
          <a:xfrm>
            <a:off x="7033819" y="3841561"/>
            <a:ext cx="872455" cy="1359614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3F13F62-1C11-49F7-A1CA-D453E1C1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399" y="4059703"/>
            <a:ext cx="14282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Roboto Thin" panose="02000000000000000000" pitchFamily="2" charset="0"/>
                <a:ea typeface="Roboto Thin" panose="02000000000000000000" pitchFamily="2" charset="0"/>
              </a:rPr>
              <a:t>Το </a:t>
            </a:r>
            <a:r>
              <a:rPr lang="en-US" altLang="en-US" sz="14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Flex </a:t>
            </a:r>
            <a:r>
              <a:rPr lang="el-GR" altLang="en-US" sz="14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ψάχνει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1600" dirty="0">
                <a:solidFill>
                  <a:srgbClr val="2429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από πάνω προς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1600" dirty="0">
                <a:solidFill>
                  <a:srgbClr val="2429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τα κάτω</a:t>
            </a:r>
            <a:r>
              <a:rPr lang="el-GR" altLang="en-US" sz="14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τους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1400" dirty="0">
                <a:solidFill>
                  <a:srgbClr val="24292E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κανόνες</a:t>
            </a:r>
          </a:p>
        </p:txBody>
      </p:sp>
    </p:spTree>
    <p:extLst>
      <p:ext uri="{BB962C8B-B14F-4D97-AF65-F5344CB8AC3E}">
        <p14:creationId xmlns:p14="http://schemas.microsoft.com/office/powerpoint/2010/main" val="14883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1200</Words>
  <Application>Microsoft Office PowerPoint</Application>
  <PresentationFormat>Widescreen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Black</vt:lpstr>
      <vt:lpstr>Roboto Thin</vt:lpstr>
      <vt:lpstr>Robotο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Dimitriadis</dc:creator>
  <cp:lastModifiedBy>Vasilis Dimitriadis</cp:lastModifiedBy>
  <cp:revision>78</cp:revision>
  <dcterms:created xsi:type="dcterms:W3CDTF">2020-10-23T15:48:31Z</dcterms:created>
  <dcterms:modified xsi:type="dcterms:W3CDTF">2020-11-07T11:51:50Z</dcterms:modified>
</cp:coreProperties>
</file>