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4630400" cy="8229600"/>
  <p:notesSz cx="8229600" cy="14630400"/>
  <p:embeddedFontLst>
    <p:embeddedFont>
      <p:font typeface="Alexandria Semi Bold"/>
      <p:regular r:id="rId19"/>
    </p:embeddedFont>
    <p:embeddedFont>
      <p:font typeface="Alexandria Semi Bold"/>
      <p:regular r:id="rId20"/>
    </p:embeddedFont>
    <p:embeddedFont>
      <p:font typeface="Sora Light"/>
      <p:regular r:id="rId21"/>
    </p:embeddedFont>
    <p:embeddedFont>
      <p:font typeface="Sora Light"/>
      <p:regular r:id="rId22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9" Type="http://schemas.openxmlformats.org/officeDocument/2006/relationships/font" Target="fonts/font1.fntdata"/><Relationship Id="rId20" Type="http://schemas.openxmlformats.org/officeDocument/2006/relationships/font" Target="fonts/font2.fntdata"/><Relationship Id="rId21" Type="http://schemas.openxmlformats.org/officeDocument/2006/relationships/font" Target="fonts/font3.fntdata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Equal -eq/==
Not Equal -nq/!=
greater than -gt
greater than or equal to -ge
less than -lt
less than or equal to -le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3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2-1.png"/><Relationship Id="rId3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3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hyperlink" Target="https://crontab.guru/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952738"/>
            <a:ext cx="6204109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Introduction to BASH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58309" y="1990368"/>
            <a:ext cx="7627382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b="1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BASH</a:t>
            </a:r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stands for </a:t>
            </a:r>
            <a:pPr indent="0" marL="0">
              <a:lnSpc>
                <a:spcPts val="2700"/>
              </a:lnSpc>
              <a:buNone/>
            </a:pPr>
            <a:r>
              <a:rPr lang="en-US" sz="1700" b="1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Bourne-Again Shell</a:t>
            </a:r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. It's both a command-line shell and a scripting language that is widely used in Unix-like operating systems, including Linux and macOS. It's known for its efficiency in automating tasks. </a:t>
            </a:r>
            <a:endParaRPr lang="en-US" sz="1700" dirty="0"/>
          </a:p>
        </p:txBody>
      </p:sp>
      <p:sp>
        <p:nvSpPr>
          <p:cNvPr id="5" name="Text 2"/>
          <p:cNvSpPr/>
          <p:nvPr/>
        </p:nvSpPr>
        <p:spPr>
          <a:xfrm>
            <a:off x="758309" y="3702129"/>
            <a:ext cx="3420904" cy="4275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350"/>
              </a:lnSpc>
              <a:buNone/>
            </a:pPr>
            <a:r>
              <a:rPr lang="en-US" sz="26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Key Features: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758309" y="4454604"/>
            <a:ext cx="762738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Font typeface="+mj-lt"/>
              <a:buAutoNum type="arabicPeriod" startAt="1"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BASH provides a text-based interface where you can type commands to interact with the operating system.</a:t>
            </a:r>
            <a:endParaRPr lang="en-US" sz="1700" dirty="0"/>
          </a:p>
        </p:txBody>
      </p:sp>
      <p:sp>
        <p:nvSpPr>
          <p:cNvPr id="7" name="Text 4"/>
          <p:cNvSpPr/>
          <p:nvPr/>
        </p:nvSpPr>
        <p:spPr>
          <a:xfrm>
            <a:off x="758309" y="5223748"/>
            <a:ext cx="762738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Font typeface="+mj-lt"/>
              <a:buAutoNum type="arabicPeriod" startAt="2"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You can write scripts, which are sets of commands, to automate tasks.</a:t>
            </a:r>
            <a:endParaRPr lang="en-US" sz="1700" dirty="0"/>
          </a:p>
        </p:txBody>
      </p:sp>
      <p:sp>
        <p:nvSpPr>
          <p:cNvPr id="8" name="Text 5"/>
          <p:cNvSpPr/>
          <p:nvPr/>
        </p:nvSpPr>
        <p:spPr>
          <a:xfrm>
            <a:off x="758309" y="5992892"/>
            <a:ext cx="762738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Font typeface="+mj-lt"/>
              <a:buAutoNum type="arabicPeriod" startAt="3"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It's the default shell for many Linux distributions, such as Ubuntu and Red Hat.</a:t>
            </a:r>
            <a:endParaRPr lang="en-US" sz="1700" dirty="0"/>
          </a:p>
        </p:txBody>
      </p:sp>
      <p:sp>
        <p:nvSpPr>
          <p:cNvPr id="9" name="Text 6"/>
          <p:cNvSpPr/>
          <p:nvPr/>
        </p:nvSpPr>
        <p:spPr>
          <a:xfrm>
            <a:off x="758309" y="6930033"/>
            <a:ext cx="76273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endParaRPr lang="en-US" sz="17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1346478"/>
            <a:ext cx="7711440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Loops in BASH (continued)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58309" y="2492454"/>
            <a:ext cx="4226838" cy="4390549"/>
          </a:xfrm>
          <a:prstGeom prst="roundRect">
            <a:avLst>
              <a:gd name="adj" fmla="val 215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982504" y="2716649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Until Loop</a:t>
            </a:r>
            <a:endParaRPr lang="en-US" sz="2200" dirty="0"/>
          </a:p>
        </p:txBody>
      </p:sp>
      <p:sp>
        <p:nvSpPr>
          <p:cNvPr id="5" name="Shape 3"/>
          <p:cNvSpPr/>
          <p:nvPr/>
        </p:nvSpPr>
        <p:spPr>
          <a:xfrm>
            <a:off x="982504" y="3316605"/>
            <a:ext cx="3778448" cy="2751773"/>
          </a:xfrm>
          <a:prstGeom prst="roundRect">
            <a:avLst>
              <a:gd name="adj" fmla="val 3307"/>
            </a:avLst>
          </a:prstGeom>
          <a:solidFill>
            <a:srgbClr val="D5DCF6"/>
          </a:solidFill>
          <a:ln/>
        </p:spPr>
      </p:sp>
      <p:sp>
        <p:nvSpPr>
          <p:cNvPr id="6" name="Shape 4"/>
          <p:cNvSpPr/>
          <p:nvPr/>
        </p:nvSpPr>
        <p:spPr>
          <a:xfrm>
            <a:off x="971788" y="3316605"/>
            <a:ext cx="3799880" cy="2751773"/>
          </a:xfrm>
          <a:prstGeom prst="roundRect">
            <a:avLst>
              <a:gd name="adj" fmla="val 1181"/>
            </a:avLst>
          </a:prstGeom>
          <a:solidFill>
            <a:srgbClr val="D5DCF6"/>
          </a:solidFill>
          <a:ln/>
        </p:spPr>
      </p:sp>
      <p:sp>
        <p:nvSpPr>
          <p:cNvPr id="7" name="Text 5"/>
          <p:cNvSpPr/>
          <p:nvPr/>
        </p:nvSpPr>
        <p:spPr>
          <a:xfrm>
            <a:off x="1188363" y="3479006"/>
            <a:ext cx="3366730" cy="24269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highlight>
                  <a:srgbClr val="D5DCF6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a=10</a:t>
            </a:r>
            <a:endParaRPr lang="en-US" sz="1700" dirty="0"/>
          </a:p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highlight>
                  <a:srgbClr val="D5DCF6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until [[ $a -eq 1 ]]</a:t>
            </a:r>
            <a:endParaRPr lang="en-US" sz="1700" dirty="0"/>
          </a:p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highlight>
                  <a:srgbClr val="D5DCF6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do </a:t>
            </a:r>
            <a:endParaRPr lang="en-US" sz="1700" dirty="0"/>
          </a:p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highlight>
                  <a:srgbClr val="D5DCF6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         echo "Number is  $a"</a:t>
            </a:r>
            <a:endParaRPr lang="en-US" sz="1700" dirty="0"/>
          </a:p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highlight>
                  <a:srgbClr val="D5DCF6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         let a-- </a:t>
            </a:r>
            <a:endParaRPr lang="en-US" sz="1700" dirty="0"/>
          </a:p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highlight>
                  <a:srgbClr val="D5DCF6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done</a:t>
            </a:r>
            <a:endParaRPr lang="en-US" sz="1700" dirty="0"/>
          </a:p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highlight>
                  <a:srgbClr val="D5DCF6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        </a:t>
            </a:r>
            <a:endParaRPr lang="en-US" sz="1700" dirty="0"/>
          </a:p>
        </p:txBody>
      </p:sp>
      <p:sp>
        <p:nvSpPr>
          <p:cNvPr id="8" name="Text 6"/>
          <p:cNvSpPr/>
          <p:nvPr/>
        </p:nvSpPr>
        <p:spPr>
          <a:xfrm>
            <a:off x="982504" y="6312098"/>
            <a:ext cx="3778448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Just the opposite of a while loop.</a:t>
            </a:r>
            <a:endParaRPr lang="en-US" sz="1700" dirty="0"/>
          </a:p>
        </p:txBody>
      </p:sp>
      <p:sp>
        <p:nvSpPr>
          <p:cNvPr id="9" name="Shape 7"/>
          <p:cNvSpPr/>
          <p:nvPr/>
        </p:nvSpPr>
        <p:spPr>
          <a:xfrm>
            <a:off x="5201722" y="2492454"/>
            <a:ext cx="4226838" cy="4390549"/>
          </a:xfrm>
          <a:prstGeom prst="roundRect">
            <a:avLst>
              <a:gd name="adj" fmla="val 215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5425916" y="2716649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Infinite While Loop</a:t>
            </a:r>
            <a:endParaRPr lang="en-US" sz="2200" dirty="0"/>
          </a:p>
        </p:txBody>
      </p:sp>
      <p:sp>
        <p:nvSpPr>
          <p:cNvPr id="11" name="Shape 9"/>
          <p:cNvSpPr/>
          <p:nvPr/>
        </p:nvSpPr>
        <p:spPr>
          <a:xfrm>
            <a:off x="5425916" y="3316605"/>
            <a:ext cx="3778448" cy="2405063"/>
          </a:xfrm>
          <a:prstGeom prst="roundRect">
            <a:avLst>
              <a:gd name="adj" fmla="val 3784"/>
            </a:avLst>
          </a:prstGeom>
          <a:solidFill>
            <a:srgbClr val="D5DCF6"/>
          </a:solidFill>
          <a:ln/>
        </p:spPr>
      </p:sp>
      <p:sp>
        <p:nvSpPr>
          <p:cNvPr id="12" name="Shape 10"/>
          <p:cNvSpPr/>
          <p:nvPr/>
        </p:nvSpPr>
        <p:spPr>
          <a:xfrm>
            <a:off x="5415201" y="3316605"/>
            <a:ext cx="3799880" cy="2405063"/>
          </a:xfrm>
          <a:prstGeom prst="roundRect">
            <a:avLst>
              <a:gd name="adj" fmla="val 1351"/>
            </a:avLst>
          </a:prstGeom>
          <a:solidFill>
            <a:srgbClr val="D5DCF6"/>
          </a:solidFill>
          <a:ln/>
        </p:spPr>
      </p:sp>
      <p:sp>
        <p:nvSpPr>
          <p:cNvPr id="13" name="Text 11"/>
          <p:cNvSpPr/>
          <p:nvPr/>
        </p:nvSpPr>
        <p:spPr>
          <a:xfrm>
            <a:off x="5631775" y="3479006"/>
            <a:ext cx="3366730" cy="20802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highlight>
                  <a:srgbClr val="D5DCF6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while true</a:t>
            </a:r>
            <a:endParaRPr lang="en-US" sz="1700" dirty="0"/>
          </a:p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highlight>
                  <a:srgbClr val="D5DCF6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do </a:t>
            </a:r>
            <a:endParaRPr lang="en-US" sz="1700" dirty="0"/>
          </a:p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highlight>
                  <a:srgbClr val="D5DCF6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       echo "Hello World!"</a:t>
            </a:r>
            <a:endParaRPr lang="en-US" sz="1700" dirty="0"/>
          </a:p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highlight>
                  <a:srgbClr val="D5DCF6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       sleep 2s</a:t>
            </a:r>
            <a:endParaRPr lang="en-US" sz="1700" dirty="0"/>
          </a:p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highlight>
                  <a:srgbClr val="D5DCF6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done </a:t>
            </a:r>
            <a:endParaRPr lang="en-US" sz="1700" dirty="0"/>
          </a:p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highlight>
                  <a:srgbClr val="D5DCF6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        </a:t>
            </a:r>
            <a:endParaRPr lang="en-US" sz="1700" dirty="0"/>
          </a:p>
        </p:txBody>
      </p:sp>
      <p:sp>
        <p:nvSpPr>
          <p:cNvPr id="14" name="Shape 12"/>
          <p:cNvSpPr/>
          <p:nvPr/>
        </p:nvSpPr>
        <p:spPr>
          <a:xfrm>
            <a:off x="9645134" y="2492454"/>
            <a:ext cx="4226838" cy="4390549"/>
          </a:xfrm>
          <a:prstGeom prst="roundRect">
            <a:avLst>
              <a:gd name="adj" fmla="val 215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9869329" y="2716649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Infinite For Loop</a:t>
            </a:r>
            <a:endParaRPr lang="en-US" sz="2200" dirty="0"/>
          </a:p>
        </p:txBody>
      </p:sp>
      <p:sp>
        <p:nvSpPr>
          <p:cNvPr id="16" name="Shape 14"/>
          <p:cNvSpPr/>
          <p:nvPr/>
        </p:nvSpPr>
        <p:spPr>
          <a:xfrm>
            <a:off x="9869329" y="3316605"/>
            <a:ext cx="3778448" cy="2405063"/>
          </a:xfrm>
          <a:prstGeom prst="roundRect">
            <a:avLst>
              <a:gd name="adj" fmla="val 3784"/>
            </a:avLst>
          </a:prstGeom>
          <a:solidFill>
            <a:srgbClr val="D5DCF6"/>
          </a:solidFill>
          <a:ln/>
        </p:spPr>
      </p:sp>
      <p:sp>
        <p:nvSpPr>
          <p:cNvPr id="17" name="Shape 15"/>
          <p:cNvSpPr/>
          <p:nvPr/>
        </p:nvSpPr>
        <p:spPr>
          <a:xfrm>
            <a:off x="9858613" y="3316605"/>
            <a:ext cx="3799880" cy="2405063"/>
          </a:xfrm>
          <a:prstGeom prst="roundRect">
            <a:avLst>
              <a:gd name="adj" fmla="val 1351"/>
            </a:avLst>
          </a:prstGeom>
          <a:solidFill>
            <a:srgbClr val="D5DCF6"/>
          </a:solidFill>
          <a:ln/>
        </p:spPr>
      </p:sp>
      <p:sp>
        <p:nvSpPr>
          <p:cNvPr id="18" name="Text 16"/>
          <p:cNvSpPr/>
          <p:nvPr/>
        </p:nvSpPr>
        <p:spPr>
          <a:xfrm>
            <a:off x="10075188" y="3479006"/>
            <a:ext cx="3366730" cy="20802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highlight>
                  <a:srgbClr val="D5DCF6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for (( ;; ))</a:t>
            </a:r>
            <a:endParaRPr lang="en-US" sz="1700" dirty="0"/>
          </a:p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highlight>
                  <a:srgbClr val="D5DCF6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do </a:t>
            </a:r>
            <a:endParaRPr lang="en-US" sz="1700" dirty="0"/>
          </a:p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highlight>
                  <a:srgbClr val="D5DCF6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       echo "Hello World!"</a:t>
            </a:r>
            <a:endParaRPr lang="en-US" sz="1700" dirty="0"/>
          </a:p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highlight>
                  <a:srgbClr val="D5DCF6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       sleep 2s</a:t>
            </a:r>
            <a:endParaRPr lang="en-US" sz="1700" dirty="0"/>
          </a:p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highlight>
                  <a:srgbClr val="D5DCF6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done </a:t>
            </a:r>
            <a:endParaRPr lang="en-US" sz="1700" dirty="0"/>
          </a:p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highlight>
                  <a:srgbClr val="D5DCF6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        </a:t>
            </a:r>
            <a:endParaRPr lang="en-US" sz="17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1290280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Functions in BASH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58309" y="2436257"/>
            <a:ext cx="4226838" cy="4503063"/>
          </a:xfrm>
          <a:prstGeom prst="roundRect">
            <a:avLst>
              <a:gd name="adj" fmla="val 215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982504" y="2660452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Block of code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982504" y="3146584"/>
            <a:ext cx="3778448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Functions are blocks of code that perform specific tasks when they are called. In scripts, they're invoked by name.</a:t>
            </a:r>
            <a:endParaRPr lang="en-US" sz="1700" dirty="0"/>
          </a:p>
        </p:txBody>
      </p:sp>
      <p:sp>
        <p:nvSpPr>
          <p:cNvPr id="6" name="Shape 4"/>
          <p:cNvSpPr/>
          <p:nvPr/>
        </p:nvSpPr>
        <p:spPr>
          <a:xfrm>
            <a:off x="5201722" y="2436257"/>
            <a:ext cx="4226838" cy="4503063"/>
          </a:xfrm>
          <a:prstGeom prst="roundRect">
            <a:avLst>
              <a:gd name="adj" fmla="val 215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5425916" y="2660452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Function Definition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425916" y="3146584"/>
            <a:ext cx="3778448" cy="2819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b="1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Way 1:</a:t>
            </a:r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
</a:t>
            </a:r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highlight>
                  <a:srgbClr val="D5DCF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function myfunction {</a:t>
            </a:r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
</a:t>
            </a:r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highlight>
                  <a:srgbClr val="D5DCF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    echo "Hello World"</a:t>
            </a:r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
</a:t>
            </a:r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highlight>
                  <a:srgbClr val="D5DCF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</a:t>
            </a:r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
</a:t>
            </a:r>
            <a:pPr indent="0" marL="0">
              <a:lnSpc>
                <a:spcPts val="2700"/>
              </a:lnSpc>
              <a:buNone/>
            </a:pPr>
            <a:r>
              <a:rPr lang="en-US" sz="1700" b="1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Way 2:</a:t>
            </a:r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
</a:t>
            </a:r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highlight>
                  <a:srgbClr val="D5DCF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myfunction(){</a:t>
            </a:r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
</a:t>
            </a:r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highlight>
                  <a:srgbClr val="D5DCF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    echo "Hello World"</a:t>
            </a:r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
</a:t>
            </a:r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highlight>
                  <a:srgbClr val="D5DCF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</a:t>
            </a:r>
            <a:endParaRPr lang="en-US" sz="1700" dirty="0"/>
          </a:p>
        </p:txBody>
      </p:sp>
      <p:sp>
        <p:nvSpPr>
          <p:cNvPr id="9" name="Shape 7"/>
          <p:cNvSpPr/>
          <p:nvPr/>
        </p:nvSpPr>
        <p:spPr>
          <a:xfrm>
            <a:off x="9645134" y="2436257"/>
            <a:ext cx="4226838" cy="4503063"/>
          </a:xfrm>
          <a:prstGeom prst="roundRect">
            <a:avLst>
              <a:gd name="adj" fmla="val 215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9869329" y="2660452"/>
            <a:ext cx="3778448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Functions with Arguments</a:t>
            </a:r>
            <a:endParaRPr lang="en-US" sz="2200" dirty="0"/>
          </a:p>
        </p:txBody>
      </p:sp>
      <p:sp>
        <p:nvSpPr>
          <p:cNvPr id="11" name="Shape 9"/>
          <p:cNvSpPr/>
          <p:nvPr/>
        </p:nvSpPr>
        <p:spPr>
          <a:xfrm>
            <a:off x="9869329" y="3616643"/>
            <a:ext cx="3778448" cy="3098483"/>
          </a:xfrm>
          <a:prstGeom prst="roundRect">
            <a:avLst>
              <a:gd name="adj" fmla="val 2937"/>
            </a:avLst>
          </a:prstGeom>
          <a:solidFill>
            <a:srgbClr val="D5DCF6"/>
          </a:solidFill>
          <a:ln/>
        </p:spPr>
      </p:sp>
      <p:sp>
        <p:nvSpPr>
          <p:cNvPr id="12" name="Shape 10"/>
          <p:cNvSpPr/>
          <p:nvPr/>
        </p:nvSpPr>
        <p:spPr>
          <a:xfrm>
            <a:off x="9858613" y="3616643"/>
            <a:ext cx="3799880" cy="3098483"/>
          </a:xfrm>
          <a:prstGeom prst="roundRect">
            <a:avLst>
              <a:gd name="adj" fmla="val 1049"/>
            </a:avLst>
          </a:prstGeom>
          <a:solidFill>
            <a:srgbClr val="D5DCF6"/>
          </a:solidFill>
          <a:ln/>
        </p:spPr>
      </p:sp>
      <p:sp>
        <p:nvSpPr>
          <p:cNvPr id="13" name="Text 11"/>
          <p:cNvSpPr/>
          <p:nvPr/>
        </p:nvSpPr>
        <p:spPr>
          <a:xfrm>
            <a:off x="10075188" y="3779044"/>
            <a:ext cx="3366730" cy="27736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highlight>
                  <a:srgbClr val="D5DCF6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addition(){</a:t>
            </a:r>
            <a:endParaRPr lang="en-US" sz="1700" dirty="0"/>
          </a:p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highlight>
                  <a:srgbClr val="D5DCF6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        local num1=$1</a:t>
            </a:r>
            <a:endParaRPr lang="en-US" sz="1700" dirty="0"/>
          </a:p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highlight>
                  <a:srgbClr val="D5DCF6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        local num2=$2</a:t>
            </a:r>
            <a:endParaRPr lang="en-US" sz="1700" dirty="0"/>
          </a:p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highlight>
                  <a:srgbClr val="D5DCF6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        let sum=$num1+$num2</a:t>
            </a:r>
            <a:endParaRPr lang="en-US" sz="1700" dirty="0"/>
          </a:p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highlight>
                  <a:srgbClr val="D5DCF6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        echo "Sum of $num1 and $num2 is $sum"</a:t>
            </a:r>
            <a:endParaRPr lang="en-US" sz="1700" dirty="0"/>
          </a:p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highlight>
                  <a:srgbClr val="D5DCF6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}</a:t>
            </a:r>
            <a:endParaRPr lang="en-US" sz="1700" dirty="0"/>
          </a:p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highlight>
                  <a:srgbClr val="D5DCF6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        </a:t>
            </a:r>
            <a:endParaRPr lang="en-US" sz="17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24364" y="518993"/>
            <a:ext cx="8658820" cy="5867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600"/>
              </a:lnSpc>
              <a:buNone/>
            </a:pPr>
            <a:r>
              <a:rPr lang="en-US" sz="36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Automate Scripting (at and crontab)</a:t>
            </a:r>
            <a:endParaRPr lang="en-US" sz="3650" dirty="0"/>
          </a:p>
        </p:txBody>
      </p:sp>
      <p:sp>
        <p:nvSpPr>
          <p:cNvPr id="3" name="Text 1"/>
          <p:cNvSpPr/>
          <p:nvPr/>
        </p:nvSpPr>
        <p:spPr>
          <a:xfrm>
            <a:off x="624364" y="1462445"/>
            <a:ext cx="13381673" cy="285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200"/>
              </a:lnSpc>
              <a:buNone/>
            </a:pPr>
            <a:r>
              <a:rPr lang="en-US" sz="14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Automate your script using at command. 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624364" y="1948339"/>
            <a:ext cx="13381673" cy="285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200"/>
              </a:lnSpc>
              <a:buNone/>
            </a:pPr>
            <a:r>
              <a:rPr lang="en-US" sz="1400" b="1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For one time automate: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624364" y="2434233"/>
            <a:ext cx="13381673" cy="2928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200"/>
              </a:lnSpc>
              <a:buNone/>
            </a:pPr>
            <a:r>
              <a:rPr lang="en-US" sz="1400" dirty="0">
                <a:solidFill>
                  <a:srgbClr val="3B3535"/>
                </a:solidFill>
                <a:highlight>
                  <a:srgbClr val="D5DCF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at 21:00 10 December 2024 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624364" y="2927747"/>
            <a:ext cx="13381673" cy="2928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200"/>
              </a:lnSpc>
              <a:buNone/>
            </a:pPr>
            <a:r>
              <a:rPr lang="en-US" sz="1400" dirty="0">
                <a:solidFill>
                  <a:srgbClr val="3B3535"/>
                </a:solidFill>
                <a:highlight>
                  <a:srgbClr val="D5DCF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at&gt; script_name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624364" y="3421261"/>
            <a:ext cx="13381673" cy="2928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200"/>
              </a:lnSpc>
              <a:buNone/>
            </a:pPr>
            <a:r>
              <a:rPr lang="en-US" sz="1400" dirty="0">
                <a:solidFill>
                  <a:srgbClr val="3B3535"/>
                </a:solidFill>
                <a:highlight>
                  <a:srgbClr val="D5DCF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at&gt;ctrl + d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624364" y="3914775"/>
            <a:ext cx="13381673" cy="285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200"/>
              </a:lnSpc>
              <a:buNone/>
            </a:pPr>
            <a:r>
              <a:rPr lang="en-US" sz="14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Automate your script using crontab command. 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624364" y="4400669"/>
            <a:ext cx="13381673" cy="285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200"/>
              </a:lnSpc>
              <a:buNone/>
            </a:pPr>
            <a:r>
              <a:rPr lang="en-US" sz="1400" b="1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For regular automate.</a:t>
            </a:r>
            <a:pPr indent="0" marL="0">
              <a:lnSpc>
                <a:spcPts val="2200"/>
              </a:lnSpc>
              <a:buNone/>
            </a:pPr>
            <a:r>
              <a:rPr lang="en-US" sz="14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</a:t>
            </a:r>
            <a:endParaRPr lang="en-US" sz="1400" dirty="0"/>
          </a:p>
        </p:txBody>
      </p:sp>
      <p:sp>
        <p:nvSpPr>
          <p:cNvPr id="10" name="Text 8"/>
          <p:cNvSpPr/>
          <p:nvPr/>
        </p:nvSpPr>
        <p:spPr>
          <a:xfrm>
            <a:off x="624364" y="4886563"/>
            <a:ext cx="13381673" cy="2928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200"/>
              </a:lnSpc>
              <a:buNone/>
            </a:pPr>
            <a:r>
              <a:rPr lang="en-US" sz="1400" dirty="0">
                <a:solidFill>
                  <a:srgbClr val="3B3535"/>
                </a:solidFill>
                <a:highlight>
                  <a:srgbClr val="D5DCF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crontab -e </a:t>
            </a:r>
            <a:endParaRPr lang="en-US" sz="1400" dirty="0"/>
          </a:p>
        </p:txBody>
      </p:sp>
      <p:sp>
        <p:nvSpPr>
          <p:cNvPr id="11" name="Text 9"/>
          <p:cNvSpPr/>
          <p:nvPr/>
        </p:nvSpPr>
        <p:spPr>
          <a:xfrm>
            <a:off x="624364" y="5380077"/>
            <a:ext cx="13381673" cy="2928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200"/>
              </a:lnSpc>
              <a:buNone/>
            </a:pPr>
            <a:r>
              <a:rPr lang="en-US" sz="1400" dirty="0">
                <a:solidFill>
                  <a:srgbClr val="3B3535"/>
                </a:solidFill>
                <a:highlight>
                  <a:srgbClr val="D5DCF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***** cd /home/Maryam/myscript &amp;&amp; ./script_name</a:t>
            </a:r>
            <a:endParaRPr lang="en-US" sz="1400" dirty="0"/>
          </a:p>
        </p:txBody>
      </p:sp>
      <p:sp>
        <p:nvSpPr>
          <p:cNvPr id="12" name="Text 10"/>
          <p:cNvSpPr/>
          <p:nvPr/>
        </p:nvSpPr>
        <p:spPr>
          <a:xfrm>
            <a:off x="624364" y="5873591"/>
            <a:ext cx="13381673" cy="2928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200"/>
              </a:lnSpc>
              <a:buSzPct val="100000"/>
              <a:buChar char="•"/>
            </a:pPr>
            <a:r>
              <a:rPr lang="en-US" sz="1400" dirty="0">
                <a:solidFill>
                  <a:srgbClr val="3B3535"/>
                </a:solidFill>
                <a:highlight>
                  <a:srgbClr val="D5DCF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atq</a:t>
            </a:r>
            <a:pPr algn="l" indent="0" marL="0">
              <a:lnSpc>
                <a:spcPts val="2200"/>
              </a:lnSpc>
              <a:buNone/>
            </a:pPr>
            <a:r>
              <a:rPr lang="en-US" sz="14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to check the scheduled scripts.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624364" y="6228874"/>
            <a:ext cx="13381673" cy="2928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200"/>
              </a:lnSpc>
              <a:buSzPct val="100000"/>
              <a:buChar char="•"/>
            </a:pPr>
            <a:r>
              <a:rPr lang="en-US" sz="1400" dirty="0">
                <a:solidFill>
                  <a:srgbClr val="3B3535"/>
                </a:solidFill>
                <a:highlight>
                  <a:srgbClr val="D5DCF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atrm</a:t>
            </a:r>
            <a:pPr algn="l" indent="0" marL="0">
              <a:lnSpc>
                <a:spcPts val="2200"/>
              </a:lnSpc>
              <a:buNone/>
            </a:pPr>
            <a:r>
              <a:rPr lang="en-US" sz="14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to remove a schedule.</a:t>
            </a:r>
            <a:endParaRPr lang="en-US" sz="1400" dirty="0"/>
          </a:p>
        </p:txBody>
      </p:sp>
      <p:sp>
        <p:nvSpPr>
          <p:cNvPr id="14" name="Text 12"/>
          <p:cNvSpPr/>
          <p:nvPr/>
        </p:nvSpPr>
        <p:spPr>
          <a:xfrm>
            <a:off x="624364" y="6584156"/>
            <a:ext cx="13381673" cy="2928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200"/>
              </a:lnSpc>
              <a:buSzPct val="100000"/>
              <a:buChar char="•"/>
            </a:pPr>
            <a:r>
              <a:rPr lang="en-US" sz="1400" dirty="0">
                <a:solidFill>
                  <a:srgbClr val="3B3535"/>
                </a:solidFill>
                <a:highlight>
                  <a:srgbClr val="D5DCF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crontab -l</a:t>
            </a:r>
            <a:pPr algn="l" indent="0" marL="0">
              <a:lnSpc>
                <a:spcPts val="2200"/>
              </a:lnSpc>
              <a:buNone/>
            </a:pPr>
            <a:r>
              <a:rPr lang="en-US" sz="14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to check the list of crontab scheduled scripts.</a:t>
            </a:r>
            <a:endParaRPr lang="en-US" sz="1400" dirty="0"/>
          </a:p>
        </p:txBody>
      </p:sp>
      <p:sp>
        <p:nvSpPr>
          <p:cNvPr id="15" name="Text 13"/>
          <p:cNvSpPr/>
          <p:nvPr/>
        </p:nvSpPr>
        <p:spPr>
          <a:xfrm>
            <a:off x="624364" y="6939439"/>
            <a:ext cx="13381673" cy="285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200"/>
              </a:lnSpc>
              <a:buSzPct val="100000"/>
              <a:buChar char="•"/>
            </a:pPr>
            <a:r>
              <a:rPr lang="en-US" sz="14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​</a:t>
            </a:r>
            <a:pPr algn="l" indent="0" marL="0">
              <a:lnSpc>
                <a:spcPts val="2200"/>
              </a:lnSpc>
              <a:buNone/>
            </a:pPr>
            <a:r>
              <a:rPr lang="en-US" sz="1400" u="sng" dirty="0">
                <a:solidFill>
                  <a:srgbClr val="1A2D7A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https://crontab.guru/</a:t>
            </a:r>
            <a:pPr algn="l" indent="0" marL="0">
              <a:lnSpc>
                <a:spcPts val="2200"/>
              </a:lnSpc>
              <a:buNone/>
            </a:pPr>
            <a:r>
              <a:rPr lang="en-US" sz="14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​</a:t>
            </a:r>
            <a:endParaRPr lang="en-US" sz="1400" dirty="0"/>
          </a:p>
        </p:txBody>
      </p:sp>
      <p:sp>
        <p:nvSpPr>
          <p:cNvPr id="16" name="Text 14"/>
          <p:cNvSpPr/>
          <p:nvPr/>
        </p:nvSpPr>
        <p:spPr>
          <a:xfrm>
            <a:off x="624364" y="7425333"/>
            <a:ext cx="13381673" cy="285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200"/>
              </a:lnSpc>
              <a:buNone/>
            </a:pP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1699022"/>
            <a:ext cx="7671554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Basic Commands in BASH 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2844998"/>
            <a:ext cx="1311378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Font typeface="+mj-lt"/>
              <a:buAutoNum type="arabicPeriod" startAt="1"/>
            </a:pPr>
            <a:r>
              <a:rPr lang="en-US" sz="1700" b="1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ls</a:t>
            </a:r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: Lists files and directories in the current directory. </a:t>
            </a:r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highlight>
                  <a:srgbClr val="D5DCF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ls</a:t>
            </a:r>
            <a:endParaRPr lang="en-US" sz="1700" dirty="0"/>
          </a:p>
        </p:txBody>
      </p:sp>
      <p:sp>
        <p:nvSpPr>
          <p:cNvPr id="4" name="Text 2"/>
          <p:cNvSpPr/>
          <p:nvPr/>
        </p:nvSpPr>
        <p:spPr>
          <a:xfrm>
            <a:off x="758309" y="3275052"/>
            <a:ext cx="1311378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Font typeface="+mj-lt"/>
              <a:buAutoNum type="arabicPeriod" startAt="2"/>
            </a:pPr>
            <a:r>
              <a:rPr lang="en-US" sz="1700" b="1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cd</a:t>
            </a:r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: Changes the current directory. </a:t>
            </a:r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highlight>
                  <a:srgbClr val="D5DCF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cd /path/to/directory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758309" y="3705106"/>
            <a:ext cx="1311378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Font typeface="+mj-lt"/>
              <a:buAutoNum type="arabicPeriod" startAt="3"/>
            </a:pPr>
            <a:r>
              <a:rPr lang="en-US" sz="1700" b="1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pwd</a:t>
            </a:r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: Prints the working directory (shows the current directory path). </a:t>
            </a:r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highlight>
                  <a:srgbClr val="D5DCF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pwd</a:t>
            </a:r>
            <a:endParaRPr lang="en-US" sz="1700" dirty="0"/>
          </a:p>
        </p:txBody>
      </p:sp>
      <p:sp>
        <p:nvSpPr>
          <p:cNvPr id="6" name="Text 4"/>
          <p:cNvSpPr/>
          <p:nvPr/>
        </p:nvSpPr>
        <p:spPr>
          <a:xfrm>
            <a:off x="758309" y="4135160"/>
            <a:ext cx="1311378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Font typeface="+mj-lt"/>
              <a:buAutoNum type="arabicPeriod" startAt="4"/>
            </a:pPr>
            <a:r>
              <a:rPr lang="en-US" sz="1700" b="1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echo</a:t>
            </a:r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: Displays a line of text or a variable value. </a:t>
            </a:r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highlight>
                  <a:srgbClr val="D5DCF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echo "Hello, World!"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758309" y="4565213"/>
            <a:ext cx="1311378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Font typeface="+mj-lt"/>
              <a:buAutoNum type="arabicPeriod" startAt="5"/>
            </a:pPr>
            <a:r>
              <a:rPr lang="en-US" sz="1700" b="1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touch</a:t>
            </a:r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: Creates an empty file or updates the timestamp of an existing file. </a:t>
            </a:r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highlight>
                  <a:srgbClr val="D5DCF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touch filename.txt</a:t>
            </a:r>
            <a:endParaRPr lang="en-US" sz="1700" dirty="0"/>
          </a:p>
        </p:txBody>
      </p:sp>
      <p:sp>
        <p:nvSpPr>
          <p:cNvPr id="8" name="Text 6"/>
          <p:cNvSpPr/>
          <p:nvPr/>
        </p:nvSpPr>
        <p:spPr>
          <a:xfrm>
            <a:off x="758309" y="4995267"/>
            <a:ext cx="1311378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Font typeface="+mj-lt"/>
              <a:buAutoNum type="arabicPeriod" startAt="6"/>
            </a:pPr>
            <a:r>
              <a:rPr lang="en-US" sz="1700" b="1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rm</a:t>
            </a:r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: Removes files or directories. </a:t>
            </a:r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highlight>
                  <a:srgbClr val="D5DCF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rm filename.txt</a:t>
            </a:r>
            <a:endParaRPr lang="en-US" sz="1700" dirty="0"/>
          </a:p>
        </p:txBody>
      </p:sp>
      <p:sp>
        <p:nvSpPr>
          <p:cNvPr id="9" name="Text 7"/>
          <p:cNvSpPr/>
          <p:nvPr/>
        </p:nvSpPr>
        <p:spPr>
          <a:xfrm>
            <a:off x="758309" y="5593318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endParaRPr lang="en-US" sz="1700" dirty="0"/>
          </a:p>
        </p:txBody>
      </p:sp>
      <p:sp>
        <p:nvSpPr>
          <p:cNvPr id="10" name="Text 8"/>
          <p:cNvSpPr/>
          <p:nvPr/>
        </p:nvSpPr>
        <p:spPr>
          <a:xfrm>
            <a:off x="758309" y="6183749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endParaRPr 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596991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Basics of Shell 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3742968"/>
            <a:ext cx="1311378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Bash scripting is a type of Shell Scripting. A command line user interface that provides an interface to user to interact with OS (through commands).</a:t>
            </a:r>
            <a:endParaRPr lang="en-US" sz="1700" dirty="0"/>
          </a:p>
        </p:txBody>
      </p:sp>
      <p:sp>
        <p:nvSpPr>
          <p:cNvPr id="4" name="Text 2"/>
          <p:cNvSpPr/>
          <p:nvPr/>
        </p:nvSpPr>
        <p:spPr>
          <a:xfrm>
            <a:off x="758309" y="4680109"/>
            <a:ext cx="1311378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What is my type shell? </a:t>
            </a:r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highlight>
                  <a:srgbClr val="D5DCF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echo $0</a:t>
            </a:r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758309" y="5278160"/>
            <a:ext cx="1311378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To check either other shells are supported on system. </a:t>
            </a:r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highlight>
                  <a:srgbClr val="D5DCF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cat /etc/shells</a:t>
            </a:r>
            <a:endParaRPr lang="en-US" sz="1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7234" y="571381"/>
            <a:ext cx="9700736" cy="6835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350"/>
              </a:lnSpc>
              <a:buNone/>
            </a:pPr>
            <a:r>
              <a:rPr lang="en-US" sz="4300" b="1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How to create and run the Script??</a:t>
            </a:r>
            <a:endParaRPr lang="en-US" sz="4300" dirty="0"/>
          </a:p>
        </p:txBody>
      </p:sp>
      <p:sp>
        <p:nvSpPr>
          <p:cNvPr id="3" name="Text 1"/>
          <p:cNvSpPr/>
          <p:nvPr/>
        </p:nvSpPr>
        <p:spPr>
          <a:xfrm>
            <a:off x="727234" y="1670447"/>
            <a:ext cx="13175933" cy="347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00"/>
              </a:lnSpc>
              <a:buSzPct val="100000"/>
              <a:buFont typeface="+mj-lt"/>
              <a:buAutoNum type="arabicPeriod" startAt="1"/>
            </a:pPr>
            <a:r>
              <a:rPr lang="en-US" sz="1600" dirty="0">
                <a:solidFill>
                  <a:srgbClr val="3B3535"/>
                </a:solidFill>
                <a:highlight>
                  <a:srgbClr val="D5DCF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mkdir myscript 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727234" y="2090738"/>
            <a:ext cx="13175933" cy="347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00"/>
              </a:lnSpc>
              <a:buSzPct val="100000"/>
              <a:buFont typeface="+mj-lt"/>
              <a:buAutoNum type="arabicPeriod" startAt="2"/>
            </a:pPr>
            <a:r>
              <a:rPr lang="en-US" sz="1600" dirty="0">
                <a:solidFill>
                  <a:srgbClr val="3B3535"/>
                </a:solidFill>
                <a:highlight>
                  <a:srgbClr val="D5DCF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cd myscript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727234" y="2511028"/>
            <a:ext cx="13175933" cy="347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00"/>
              </a:lnSpc>
              <a:buSzPct val="100000"/>
              <a:buFont typeface="+mj-lt"/>
              <a:buAutoNum type="arabicPeriod" startAt="3"/>
            </a:pPr>
            <a:r>
              <a:rPr lang="en-US" sz="1600" dirty="0">
                <a:solidFill>
                  <a:srgbClr val="3B3535"/>
                </a:solidFill>
                <a:highlight>
                  <a:srgbClr val="D5DCF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vi 01_basic.sh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727234" y="2931319"/>
            <a:ext cx="13175933" cy="347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600"/>
              </a:lnSpc>
              <a:buSzPct val="100000"/>
              <a:buFont typeface="+mj-lt"/>
              <a:buAutoNum type="arabicPeriod" startAt="1"/>
            </a:pPr>
            <a:r>
              <a:rPr lang="en-US" sz="1600" dirty="0">
                <a:solidFill>
                  <a:srgbClr val="3B3535"/>
                </a:solidFill>
                <a:highlight>
                  <a:srgbClr val="D5DCF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#!/bin/bash 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727234" y="3351609"/>
            <a:ext cx="13175933" cy="347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600"/>
              </a:lnSpc>
              <a:buSzPct val="100000"/>
              <a:buFont typeface="+mj-lt"/>
              <a:buAutoNum type="arabicPeriod" startAt="2"/>
            </a:pPr>
            <a:r>
              <a:rPr lang="en-US" sz="1600" dirty="0">
                <a:solidFill>
                  <a:srgbClr val="3B3535"/>
                </a:solidFill>
                <a:highlight>
                  <a:srgbClr val="D5DCF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echo "hey Buddy!"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727234" y="3771900"/>
            <a:ext cx="13175933" cy="347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00"/>
              </a:lnSpc>
              <a:buSzPct val="100000"/>
              <a:buFont typeface="+mj-lt"/>
              <a:buAutoNum type="arabicPeriod" startAt="4"/>
            </a:pPr>
            <a:r>
              <a:rPr lang="en-US" sz="1600" dirty="0">
                <a:solidFill>
                  <a:srgbClr val="3B3535"/>
                </a:solidFill>
                <a:highlight>
                  <a:srgbClr val="D5DCF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cat 01_basic.sh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727234" y="4192191"/>
            <a:ext cx="13175933" cy="3324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00"/>
              </a:lnSpc>
              <a:buSzPct val="100000"/>
              <a:buFont typeface="+mj-lt"/>
              <a:buAutoNum type="arabicPeriod" startAt="5"/>
            </a:pPr>
            <a:r>
              <a:rPr lang="en-US" sz="16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To run the script, we can use 3 different commands, Make sure that script has rwx permissions.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727234" y="4597241"/>
            <a:ext cx="13175933" cy="347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600"/>
              </a:lnSpc>
              <a:buSzPct val="100000"/>
              <a:buFont typeface="+mj-lt"/>
              <a:buAutoNum type="arabicPeriod" startAt="1"/>
            </a:pPr>
            <a:r>
              <a:rPr lang="en-US" sz="1600" dirty="0">
                <a:solidFill>
                  <a:srgbClr val="3B3535"/>
                </a:solidFill>
                <a:highlight>
                  <a:srgbClr val="D5DCF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./&lt;script_name&gt;.sh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727234" y="5017532"/>
            <a:ext cx="13175933" cy="347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600"/>
              </a:lnSpc>
              <a:buSzPct val="100000"/>
              <a:buFont typeface="+mj-lt"/>
              <a:buAutoNum type="arabicPeriod" startAt="2"/>
            </a:pPr>
            <a:r>
              <a:rPr lang="en-US" sz="1600" dirty="0">
                <a:solidFill>
                  <a:srgbClr val="3B3535"/>
                </a:solidFill>
                <a:highlight>
                  <a:srgbClr val="D5DCF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/path/&lt;script_name&gt;.sh</a:t>
            </a:r>
            <a:endParaRPr lang="en-US" sz="1600" dirty="0"/>
          </a:p>
        </p:txBody>
      </p:sp>
      <p:sp>
        <p:nvSpPr>
          <p:cNvPr id="12" name="Text 10"/>
          <p:cNvSpPr/>
          <p:nvPr/>
        </p:nvSpPr>
        <p:spPr>
          <a:xfrm>
            <a:off x="727234" y="5437822"/>
            <a:ext cx="13175933" cy="347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600"/>
              </a:lnSpc>
              <a:buSzPct val="100000"/>
              <a:buFont typeface="+mj-lt"/>
              <a:buAutoNum type="arabicPeriod" startAt="3"/>
            </a:pPr>
            <a:r>
              <a:rPr lang="en-US" sz="1600" dirty="0">
                <a:solidFill>
                  <a:srgbClr val="3B3535"/>
                </a:solidFill>
                <a:highlight>
                  <a:srgbClr val="D5DCF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bash &lt;script_name&gt;.sh </a:t>
            </a:r>
            <a:endParaRPr lang="en-US" sz="1600" dirty="0"/>
          </a:p>
        </p:txBody>
      </p:sp>
      <p:sp>
        <p:nvSpPr>
          <p:cNvPr id="13" name="Text 11"/>
          <p:cNvSpPr/>
          <p:nvPr/>
        </p:nvSpPr>
        <p:spPr>
          <a:xfrm>
            <a:off x="727234" y="5858113"/>
            <a:ext cx="13175933" cy="3324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00"/>
              </a:lnSpc>
              <a:buSzPct val="100000"/>
              <a:buFont typeface="+mj-lt"/>
              <a:buAutoNum type="arabicPeriod" startAt="6"/>
            </a:pPr>
            <a:r>
              <a:rPr lang="en-US" sz="16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ctrl + c to terminate.</a:t>
            </a:r>
            <a:endParaRPr lang="en-US" sz="1600" dirty="0"/>
          </a:p>
        </p:txBody>
      </p:sp>
      <p:sp>
        <p:nvSpPr>
          <p:cNvPr id="14" name="Text 12"/>
          <p:cNvSpPr/>
          <p:nvPr/>
        </p:nvSpPr>
        <p:spPr>
          <a:xfrm>
            <a:off x="727234" y="6263164"/>
            <a:ext cx="13175933" cy="3324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00"/>
              </a:lnSpc>
              <a:buSzPct val="100000"/>
              <a:buFont typeface="+mj-lt"/>
              <a:buAutoNum type="arabicPeriod" startAt="7"/>
            </a:pPr>
            <a:r>
              <a:rPr lang="en-US" sz="16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ctrl + z to stop.</a:t>
            </a:r>
            <a:endParaRPr lang="en-US" sz="1600" dirty="0"/>
          </a:p>
        </p:txBody>
      </p:sp>
      <p:sp>
        <p:nvSpPr>
          <p:cNvPr id="15" name="Text 13"/>
          <p:cNvSpPr/>
          <p:nvPr/>
        </p:nvSpPr>
        <p:spPr>
          <a:xfrm>
            <a:off x="727234" y="6829306"/>
            <a:ext cx="13175933" cy="3324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600"/>
              </a:lnSpc>
              <a:buNone/>
            </a:pPr>
            <a:endParaRPr lang="en-US" sz="1600" dirty="0"/>
          </a:p>
        </p:txBody>
      </p:sp>
      <p:sp>
        <p:nvSpPr>
          <p:cNvPr id="16" name="Text 14"/>
          <p:cNvSpPr/>
          <p:nvPr/>
        </p:nvSpPr>
        <p:spPr>
          <a:xfrm>
            <a:off x="727234" y="7395448"/>
            <a:ext cx="13175933" cy="3324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600"/>
              </a:lnSpc>
              <a:buNone/>
            </a:pP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821055"/>
            <a:ext cx="9772174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Comments and Variables in BASH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1967032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Font typeface="+mj-lt"/>
              <a:buAutoNum type="arabicPeriod" startAt="1"/>
            </a:pPr>
            <a:r>
              <a:rPr lang="en-US" sz="1700" dirty="0">
                <a:solidFill>
                  <a:srgbClr val="1F1E1E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Single line comment.</a:t>
            </a:r>
            <a:endParaRPr lang="en-US" sz="1700" dirty="0"/>
          </a:p>
        </p:txBody>
      </p:sp>
      <p:sp>
        <p:nvSpPr>
          <p:cNvPr id="4" name="Text 2"/>
          <p:cNvSpPr/>
          <p:nvPr/>
        </p:nvSpPr>
        <p:spPr>
          <a:xfrm>
            <a:off x="758309" y="2389465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700"/>
              </a:lnSpc>
              <a:buSzPct val="100000"/>
              <a:buFont typeface="+mj-lt"/>
              <a:buAutoNum type="arabicPeriod" startAt="1"/>
            </a:pPr>
            <a:r>
              <a:rPr lang="en-US" sz="1700" dirty="0">
                <a:solidFill>
                  <a:srgbClr val="1F1E1E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# this is a comment"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758309" y="2811899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Font typeface="+mj-lt"/>
              <a:buAutoNum type="arabicPeriod" startAt="2"/>
            </a:pPr>
            <a:r>
              <a:rPr lang="en-US" sz="1700" dirty="0">
                <a:solidFill>
                  <a:srgbClr val="1F1E1E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Multi line comment.</a:t>
            </a:r>
            <a:endParaRPr lang="en-US" sz="1700" dirty="0"/>
          </a:p>
        </p:txBody>
      </p:sp>
      <p:sp>
        <p:nvSpPr>
          <p:cNvPr id="6" name="Text 4"/>
          <p:cNvSpPr/>
          <p:nvPr/>
        </p:nvSpPr>
        <p:spPr>
          <a:xfrm>
            <a:off x="758309" y="3234333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700"/>
              </a:lnSpc>
              <a:buSzPct val="100000"/>
              <a:buFont typeface="+mj-lt"/>
              <a:buAutoNum type="arabicPeriod" startAt="1"/>
            </a:pPr>
            <a:r>
              <a:rPr lang="en-US" sz="1700" dirty="0">
                <a:solidFill>
                  <a:srgbClr val="1F1E1E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«comment ….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758309" y="3824764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1F1E1E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            …..comment</a:t>
            </a:r>
            <a:endParaRPr lang="en-US" sz="1700" dirty="0"/>
          </a:p>
        </p:txBody>
      </p:sp>
      <p:sp>
        <p:nvSpPr>
          <p:cNvPr id="8" name="Text 6"/>
          <p:cNvSpPr/>
          <p:nvPr/>
        </p:nvSpPr>
        <p:spPr>
          <a:xfrm>
            <a:off x="758309" y="4415195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b="1" dirty="0">
                <a:solidFill>
                  <a:srgbClr val="1F1E1E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Variables in Bash</a:t>
            </a:r>
            <a:endParaRPr lang="en-US" sz="1700" dirty="0"/>
          </a:p>
        </p:txBody>
      </p:sp>
      <p:sp>
        <p:nvSpPr>
          <p:cNvPr id="9" name="Text 7"/>
          <p:cNvSpPr/>
          <p:nvPr/>
        </p:nvSpPr>
        <p:spPr>
          <a:xfrm>
            <a:off x="758309" y="5005626"/>
            <a:ext cx="1311378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Font typeface="+mj-lt"/>
              <a:buAutoNum type="arabicPeriod" startAt="1"/>
            </a:pPr>
            <a:r>
              <a:rPr lang="en-US" sz="1700" dirty="0">
                <a:solidFill>
                  <a:srgbClr val="1F1E1E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How to create a variable?</a:t>
            </a:r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highlight>
                  <a:srgbClr val="D5DCF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&lt;Variable_name&gt;= &lt;Variable_value&gt;</a:t>
            </a:r>
            <a:endParaRPr lang="en-US" sz="1700" dirty="0"/>
          </a:p>
        </p:txBody>
      </p:sp>
      <p:sp>
        <p:nvSpPr>
          <p:cNvPr id="10" name="Text 8"/>
          <p:cNvSpPr/>
          <p:nvPr/>
        </p:nvSpPr>
        <p:spPr>
          <a:xfrm>
            <a:off x="758309" y="5435679"/>
            <a:ext cx="1311378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Font typeface="+mj-lt"/>
              <a:buAutoNum type="arabicPeriod" startAt="2"/>
            </a:pPr>
            <a:r>
              <a:rPr lang="en-US" sz="1700" dirty="0">
                <a:solidFill>
                  <a:srgbClr val="1F1E1E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How to print variable? </a:t>
            </a:r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highlight>
                  <a:srgbClr val="D5DCF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echo "$&lt;Variable_name&gt;"</a:t>
            </a:r>
            <a:endParaRPr lang="en-US" sz="1700" dirty="0"/>
          </a:p>
        </p:txBody>
      </p:sp>
      <p:sp>
        <p:nvSpPr>
          <p:cNvPr id="11" name="Text 9"/>
          <p:cNvSpPr/>
          <p:nvPr/>
        </p:nvSpPr>
        <p:spPr>
          <a:xfrm>
            <a:off x="758309" y="5865733"/>
            <a:ext cx="1311378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Font typeface="+mj-lt"/>
              <a:buAutoNum type="arabicPeriod" startAt="3"/>
            </a:pPr>
            <a:r>
              <a:rPr lang="en-US" sz="1700" dirty="0">
                <a:solidFill>
                  <a:srgbClr val="1F1E1E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How to store the output of one command in a variable?</a:t>
            </a:r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highlight>
                  <a:srgbClr val="D5DCF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&lt;Variable_name&gt;=$&lt;command&gt;</a:t>
            </a:r>
            <a:endParaRPr lang="en-US" sz="1700" dirty="0"/>
          </a:p>
        </p:txBody>
      </p:sp>
      <p:sp>
        <p:nvSpPr>
          <p:cNvPr id="12" name="Text 10"/>
          <p:cNvSpPr/>
          <p:nvPr/>
        </p:nvSpPr>
        <p:spPr>
          <a:xfrm>
            <a:off x="758309" y="6463784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b="1" dirty="0">
                <a:solidFill>
                  <a:srgbClr val="1F1E1E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Variable value can be change anytime in the script.</a:t>
            </a:r>
            <a:endParaRPr lang="en-US" sz="1700" dirty="0"/>
          </a:p>
        </p:txBody>
      </p:sp>
      <p:sp>
        <p:nvSpPr>
          <p:cNvPr id="13" name="Text 11"/>
          <p:cNvSpPr/>
          <p:nvPr/>
        </p:nvSpPr>
        <p:spPr>
          <a:xfrm>
            <a:off x="758309" y="7054215"/>
            <a:ext cx="1311378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Font typeface="+mj-lt"/>
              <a:buAutoNum type="arabicPeriod" startAt="1"/>
            </a:pPr>
            <a:r>
              <a:rPr lang="en-US" sz="1700" dirty="0">
                <a:solidFill>
                  <a:srgbClr val="1F1E1E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How to make constant variable? </a:t>
            </a:r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highlight>
                  <a:srgbClr val="D5DCF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readonly &lt;Variable_name&gt;="&lt;Variable_value&gt;"</a:t>
            </a:r>
            <a:endParaRPr lang="en-US" sz="1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467332"/>
            <a:ext cx="7142440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User Interaction in BASH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58309" y="3613309"/>
            <a:ext cx="4226838" cy="2148959"/>
          </a:xfrm>
          <a:prstGeom prst="roundRect">
            <a:avLst>
              <a:gd name="adj" fmla="val 4235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982504" y="383750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Method 1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982504" y="4323636"/>
            <a:ext cx="377844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Font typeface="+mj-lt"/>
              <a:buAutoNum type="arabicPeriod" startAt="1"/>
            </a:pPr>
            <a:r>
              <a:rPr lang="en-US" sz="1700" dirty="0">
                <a:solidFill>
                  <a:srgbClr val="3B3535"/>
                </a:solidFill>
                <a:highlight>
                  <a:srgbClr val="D5DCF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read name</a:t>
            </a:r>
            <a:endParaRPr lang="en-US" sz="1700" dirty="0"/>
          </a:p>
        </p:txBody>
      </p:sp>
      <p:sp>
        <p:nvSpPr>
          <p:cNvPr id="6" name="Text 4"/>
          <p:cNvSpPr/>
          <p:nvPr/>
        </p:nvSpPr>
        <p:spPr>
          <a:xfrm>
            <a:off x="982504" y="4753689"/>
            <a:ext cx="377844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Font typeface="+mj-lt"/>
              <a:buAutoNum type="arabicPeriod" startAt="2"/>
            </a:pPr>
            <a:r>
              <a:rPr lang="en-US" sz="1700" dirty="0">
                <a:solidFill>
                  <a:srgbClr val="3B3535"/>
                </a:solidFill>
                <a:highlight>
                  <a:srgbClr val="D5DCF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echo "Your name is $name"</a:t>
            </a:r>
            <a:endParaRPr lang="en-US" sz="1700" dirty="0"/>
          </a:p>
        </p:txBody>
      </p:sp>
      <p:sp>
        <p:nvSpPr>
          <p:cNvPr id="7" name="Shape 5"/>
          <p:cNvSpPr/>
          <p:nvPr/>
        </p:nvSpPr>
        <p:spPr>
          <a:xfrm>
            <a:off x="5201722" y="3613309"/>
            <a:ext cx="4226838" cy="2148959"/>
          </a:xfrm>
          <a:prstGeom prst="roundRect">
            <a:avLst>
              <a:gd name="adj" fmla="val 4235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5425916" y="383750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Method 2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5425916" y="4323636"/>
            <a:ext cx="377844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Font typeface="+mj-lt"/>
              <a:buAutoNum type="arabicPeriod" startAt="1"/>
            </a:pPr>
            <a:r>
              <a:rPr lang="en-US" sz="1700" dirty="0">
                <a:solidFill>
                  <a:srgbClr val="3B3535"/>
                </a:solidFill>
                <a:highlight>
                  <a:srgbClr val="D5DCF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echo "Enter your name "</a:t>
            </a:r>
            <a:endParaRPr lang="en-US" sz="1700" dirty="0"/>
          </a:p>
        </p:txBody>
      </p:sp>
      <p:sp>
        <p:nvSpPr>
          <p:cNvPr id="10" name="Text 8"/>
          <p:cNvSpPr/>
          <p:nvPr/>
        </p:nvSpPr>
        <p:spPr>
          <a:xfrm>
            <a:off x="5425916" y="4753689"/>
            <a:ext cx="377844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Font typeface="+mj-lt"/>
              <a:buAutoNum type="arabicPeriod" startAt="2"/>
            </a:pPr>
            <a:r>
              <a:rPr lang="en-US" sz="1700" dirty="0">
                <a:solidFill>
                  <a:srgbClr val="3B3535"/>
                </a:solidFill>
                <a:highlight>
                  <a:srgbClr val="D5DCF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read name</a:t>
            </a:r>
            <a:endParaRPr lang="en-US" sz="1700" dirty="0"/>
          </a:p>
        </p:txBody>
      </p:sp>
      <p:sp>
        <p:nvSpPr>
          <p:cNvPr id="11" name="Text 9"/>
          <p:cNvSpPr/>
          <p:nvPr/>
        </p:nvSpPr>
        <p:spPr>
          <a:xfrm>
            <a:off x="5425916" y="5183743"/>
            <a:ext cx="377844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Font typeface="+mj-lt"/>
              <a:buAutoNum type="arabicPeriod" startAt="3"/>
            </a:pPr>
            <a:r>
              <a:rPr lang="en-US" sz="1700" dirty="0">
                <a:solidFill>
                  <a:srgbClr val="3B3535"/>
                </a:solidFill>
                <a:highlight>
                  <a:srgbClr val="D5DCF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echo "Your name is $name"</a:t>
            </a:r>
            <a:endParaRPr lang="en-US" sz="1700" dirty="0"/>
          </a:p>
        </p:txBody>
      </p:sp>
      <p:sp>
        <p:nvSpPr>
          <p:cNvPr id="12" name="Shape 10"/>
          <p:cNvSpPr/>
          <p:nvPr/>
        </p:nvSpPr>
        <p:spPr>
          <a:xfrm>
            <a:off x="9645134" y="3613309"/>
            <a:ext cx="4226838" cy="2148959"/>
          </a:xfrm>
          <a:prstGeom prst="roundRect">
            <a:avLst>
              <a:gd name="adj" fmla="val 4235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9869329" y="383750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Method 3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9869329" y="4323636"/>
            <a:ext cx="377844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Font typeface="+mj-lt"/>
              <a:buAutoNum type="arabicPeriod" startAt="1"/>
            </a:pPr>
            <a:r>
              <a:rPr lang="en-US" sz="1700" dirty="0">
                <a:solidFill>
                  <a:srgbClr val="3B3535"/>
                </a:solidFill>
                <a:highlight>
                  <a:srgbClr val="D5DCF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read -p "Enter your name : " name</a:t>
            </a:r>
            <a:endParaRPr lang="en-US" sz="1700" dirty="0"/>
          </a:p>
        </p:txBody>
      </p:sp>
      <p:sp>
        <p:nvSpPr>
          <p:cNvPr id="15" name="Text 13"/>
          <p:cNvSpPr/>
          <p:nvPr/>
        </p:nvSpPr>
        <p:spPr>
          <a:xfrm>
            <a:off x="9869329" y="4753689"/>
            <a:ext cx="377844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Font typeface="+mj-lt"/>
              <a:buAutoNum type="arabicPeriod" startAt="2"/>
            </a:pPr>
            <a:r>
              <a:rPr lang="en-US" sz="1700" dirty="0">
                <a:solidFill>
                  <a:srgbClr val="3B3535"/>
                </a:solidFill>
                <a:highlight>
                  <a:srgbClr val="D5DCF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echo "Your name is $name ."</a:t>
            </a:r>
            <a:endParaRPr lang="en-US" sz="1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9848" y="543520"/>
            <a:ext cx="8341757" cy="6484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100"/>
              </a:lnSpc>
              <a:buNone/>
            </a:pPr>
            <a:r>
              <a:rPr lang="en-US" sz="40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Conditional Statements in Bash</a:t>
            </a:r>
            <a:endParaRPr lang="en-US" sz="4050" dirty="0"/>
          </a:p>
        </p:txBody>
      </p:sp>
      <p:sp>
        <p:nvSpPr>
          <p:cNvPr id="3" name="Shape 1"/>
          <p:cNvSpPr/>
          <p:nvPr/>
        </p:nvSpPr>
        <p:spPr>
          <a:xfrm>
            <a:off x="689848" y="1586151"/>
            <a:ext cx="4285536" cy="6099929"/>
          </a:xfrm>
          <a:prstGeom prst="roundRect">
            <a:avLst>
              <a:gd name="adj" fmla="val 1932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94517" y="1790819"/>
            <a:ext cx="25937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550"/>
              </a:lnSpc>
              <a:buNone/>
            </a:pPr>
            <a:r>
              <a:rPr lang="en-US" sz="20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if-else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894517" y="2233255"/>
            <a:ext cx="3876199" cy="3153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This is the basic conditional statement.</a:t>
            </a:r>
            <a:endParaRPr lang="en-US" sz="1550" dirty="0"/>
          </a:p>
        </p:txBody>
      </p:sp>
      <p:sp>
        <p:nvSpPr>
          <p:cNvPr id="6" name="Shape 4"/>
          <p:cNvSpPr/>
          <p:nvPr/>
        </p:nvSpPr>
        <p:spPr>
          <a:xfrm>
            <a:off x="894517" y="2770346"/>
            <a:ext cx="3876199" cy="2503289"/>
          </a:xfrm>
          <a:prstGeom prst="roundRect">
            <a:avLst>
              <a:gd name="adj" fmla="val 3307"/>
            </a:avLst>
          </a:prstGeom>
          <a:solidFill>
            <a:srgbClr val="D5DCF6"/>
          </a:solidFill>
          <a:ln/>
        </p:spPr>
      </p:sp>
      <p:sp>
        <p:nvSpPr>
          <p:cNvPr id="7" name="Shape 5"/>
          <p:cNvSpPr/>
          <p:nvPr/>
        </p:nvSpPr>
        <p:spPr>
          <a:xfrm>
            <a:off x="884753" y="2770346"/>
            <a:ext cx="3895725" cy="2503289"/>
          </a:xfrm>
          <a:prstGeom prst="roundRect">
            <a:avLst>
              <a:gd name="adj" fmla="val 1181"/>
            </a:avLst>
          </a:prstGeom>
          <a:solidFill>
            <a:srgbClr val="D5DCF6"/>
          </a:solidFill>
          <a:ln/>
        </p:spPr>
      </p:sp>
      <p:sp>
        <p:nvSpPr>
          <p:cNvPr id="8" name="Text 6"/>
          <p:cNvSpPr/>
          <p:nvPr/>
        </p:nvSpPr>
        <p:spPr>
          <a:xfrm>
            <a:off x="1081802" y="2918103"/>
            <a:ext cx="3501628" cy="22077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3B3535"/>
                </a:solidFill>
                <a:highlight>
                  <a:srgbClr val="D5DCF6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if [[ $marks -gt 40 ]]</a:t>
            </a:r>
            <a:endParaRPr lang="en-US" sz="1550" dirty="0"/>
          </a:p>
          <a:p>
            <a:pPr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3B3535"/>
                </a:solidFill>
                <a:highlight>
                  <a:srgbClr val="D5DCF6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then</a:t>
            </a:r>
            <a:endParaRPr lang="en-US" sz="1550" dirty="0"/>
          </a:p>
          <a:p>
            <a:pPr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3B3535"/>
                </a:solidFill>
                <a:highlight>
                  <a:srgbClr val="D5DCF6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        echo "You are PASS"</a:t>
            </a:r>
            <a:endParaRPr lang="en-US" sz="1550" dirty="0"/>
          </a:p>
          <a:p>
            <a:pPr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3B3535"/>
                </a:solidFill>
                <a:highlight>
                  <a:srgbClr val="D5DCF6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else</a:t>
            </a:r>
            <a:endParaRPr lang="en-US" sz="1550" dirty="0"/>
          </a:p>
          <a:p>
            <a:pPr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3B3535"/>
                </a:solidFill>
                <a:highlight>
                  <a:srgbClr val="D5DCF6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        echo "You are FAIL!"</a:t>
            </a:r>
            <a:endParaRPr lang="en-US" sz="1550" dirty="0"/>
          </a:p>
          <a:p>
            <a:pPr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3B3535"/>
                </a:solidFill>
                <a:highlight>
                  <a:srgbClr val="D5DCF6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fi</a:t>
            </a:r>
            <a:endParaRPr lang="en-US" sz="1550" dirty="0"/>
          </a:p>
          <a:p>
            <a:pPr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3B3535"/>
                </a:solidFill>
                <a:highlight>
                  <a:srgbClr val="D5DCF6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        </a:t>
            </a:r>
            <a:endParaRPr lang="en-US" sz="1550" dirty="0"/>
          </a:p>
        </p:txBody>
      </p:sp>
      <p:sp>
        <p:nvSpPr>
          <p:cNvPr id="9" name="Shape 7"/>
          <p:cNvSpPr/>
          <p:nvPr/>
        </p:nvSpPr>
        <p:spPr>
          <a:xfrm>
            <a:off x="5172432" y="1586151"/>
            <a:ext cx="4285536" cy="6099929"/>
          </a:xfrm>
          <a:prstGeom prst="roundRect">
            <a:avLst>
              <a:gd name="adj" fmla="val 1932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5377101" y="1790819"/>
            <a:ext cx="25937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550"/>
              </a:lnSpc>
              <a:buNone/>
            </a:pPr>
            <a:r>
              <a:rPr lang="en-US" sz="20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elif</a:t>
            </a:r>
            <a:endParaRPr lang="en-US" sz="2000" dirty="0"/>
          </a:p>
        </p:txBody>
      </p:sp>
      <p:sp>
        <p:nvSpPr>
          <p:cNvPr id="11" name="Text 9"/>
          <p:cNvSpPr/>
          <p:nvPr/>
        </p:nvSpPr>
        <p:spPr>
          <a:xfrm>
            <a:off x="5377101" y="2233255"/>
            <a:ext cx="3876199" cy="3153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Use elif to chain multiple conditions.</a:t>
            </a:r>
            <a:endParaRPr lang="en-US" sz="1550" dirty="0"/>
          </a:p>
        </p:txBody>
      </p:sp>
      <p:sp>
        <p:nvSpPr>
          <p:cNvPr id="12" name="Shape 10"/>
          <p:cNvSpPr/>
          <p:nvPr/>
        </p:nvSpPr>
        <p:spPr>
          <a:xfrm>
            <a:off x="5377101" y="2770346"/>
            <a:ext cx="3876199" cy="4395668"/>
          </a:xfrm>
          <a:prstGeom prst="roundRect">
            <a:avLst>
              <a:gd name="adj" fmla="val 2136"/>
            </a:avLst>
          </a:prstGeom>
          <a:solidFill>
            <a:srgbClr val="D5DCF6"/>
          </a:solidFill>
          <a:ln/>
        </p:spPr>
      </p:sp>
      <p:sp>
        <p:nvSpPr>
          <p:cNvPr id="13" name="Shape 11"/>
          <p:cNvSpPr/>
          <p:nvPr/>
        </p:nvSpPr>
        <p:spPr>
          <a:xfrm>
            <a:off x="5367337" y="2770346"/>
            <a:ext cx="3895725" cy="4395668"/>
          </a:xfrm>
          <a:prstGeom prst="roundRect">
            <a:avLst>
              <a:gd name="adj" fmla="val 759"/>
            </a:avLst>
          </a:prstGeom>
          <a:solidFill>
            <a:srgbClr val="D5DCF6"/>
          </a:solidFill>
          <a:ln/>
        </p:spPr>
      </p:sp>
      <p:sp>
        <p:nvSpPr>
          <p:cNvPr id="14" name="Text 12"/>
          <p:cNvSpPr/>
          <p:nvPr/>
        </p:nvSpPr>
        <p:spPr>
          <a:xfrm>
            <a:off x="5564386" y="2918103"/>
            <a:ext cx="3501628" cy="41001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3B3535"/>
                </a:solidFill>
                <a:highlight>
                  <a:srgbClr val="D5DCF6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if [[ $marks -ge 80 ]]</a:t>
            </a:r>
            <a:endParaRPr lang="en-US" sz="1550" dirty="0"/>
          </a:p>
          <a:p>
            <a:pPr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3B3535"/>
                </a:solidFill>
                <a:highlight>
                  <a:srgbClr val="D5DCF6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then</a:t>
            </a:r>
            <a:endParaRPr lang="en-US" sz="1550" dirty="0"/>
          </a:p>
          <a:p>
            <a:pPr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3B3535"/>
                </a:solidFill>
                <a:highlight>
                  <a:srgbClr val="D5DCF6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        echo "1st Division"</a:t>
            </a:r>
            <a:endParaRPr lang="en-US" sz="1550" dirty="0"/>
          </a:p>
          <a:p>
            <a:pPr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3B3535"/>
                </a:solidFill>
                <a:highlight>
                  <a:srgbClr val="D5DCF6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elif [[ $marks -ge 60 ]]</a:t>
            </a:r>
            <a:endParaRPr lang="en-US" sz="1550" dirty="0"/>
          </a:p>
          <a:p>
            <a:pPr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3B3535"/>
                </a:solidFill>
                <a:highlight>
                  <a:srgbClr val="D5DCF6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then</a:t>
            </a:r>
            <a:endParaRPr lang="en-US" sz="1550" dirty="0"/>
          </a:p>
          <a:p>
            <a:pPr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3B3535"/>
                </a:solidFill>
                <a:highlight>
                  <a:srgbClr val="D5DCF6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        echo "2nd Division "</a:t>
            </a:r>
            <a:endParaRPr lang="en-US" sz="1550" dirty="0"/>
          </a:p>
          <a:p>
            <a:pPr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3B3535"/>
                </a:solidFill>
                <a:highlight>
                  <a:srgbClr val="D5DCF6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elif [[ $marks -ge 40 ]]</a:t>
            </a:r>
            <a:endParaRPr lang="en-US" sz="1550" dirty="0"/>
          </a:p>
          <a:p>
            <a:pPr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3B3535"/>
                </a:solidFill>
                <a:highlight>
                  <a:srgbClr val="D5DCF6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then</a:t>
            </a:r>
            <a:endParaRPr lang="en-US" sz="1550" dirty="0"/>
          </a:p>
          <a:p>
            <a:pPr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3B3535"/>
                </a:solidFill>
                <a:highlight>
                  <a:srgbClr val="D5DCF6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        echo "3rd Division "</a:t>
            </a:r>
            <a:endParaRPr lang="en-US" sz="1550" dirty="0"/>
          </a:p>
          <a:p>
            <a:pPr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3B3535"/>
                </a:solidFill>
                <a:highlight>
                  <a:srgbClr val="D5DCF6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else</a:t>
            </a:r>
            <a:endParaRPr lang="en-US" sz="1550" dirty="0"/>
          </a:p>
          <a:p>
            <a:pPr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3B3535"/>
                </a:solidFill>
                <a:highlight>
                  <a:srgbClr val="D5DCF6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        echo "You are FAIL!"</a:t>
            </a:r>
            <a:endParaRPr lang="en-US" sz="1550" dirty="0"/>
          </a:p>
          <a:p>
            <a:pPr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3B3535"/>
                </a:solidFill>
                <a:highlight>
                  <a:srgbClr val="D5DCF6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fi</a:t>
            </a:r>
            <a:endParaRPr lang="en-US" sz="1550" dirty="0"/>
          </a:p>
          <a:p>
            <a:pPr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3B3535"/>
                </a:solidFill>
                <a:highlight>
                  <a:srgbClr val="D5DCF6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        </a:t>
            </a:r>
            <a:endParaRPr lang="en-US" sz="1550" dirty="0"/>
          </a:p>
        </p:txBody>
      </p:sp>
      <p:sp>
        <p:nvSpPr>
          <p:cNvPr id="15" name="Shape 13"/>
          <p:cNvSpPr/>
          <p:nvPr/>
        </p:nvSpPr>
        <p:spPr>
          <a:xfrm>
            <a:off x="9655016" y="1586151"/>
            <a:ext cx="4285536" cy="6099929"/>
          </a:xfrm>
          <a:prstGeom prst="roundRect">
            <a:avLst>
              <a:gd name="adj" fmla="val 1932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9859685" y="1790819"/>
            <a:ext cx="25937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550"/>
              </a:lnSpc>
              <a:buNone/>
            </a:pPr>
            <a:r>
              <a:rPr lang="en-US" sz="20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case</a:t>
            </a:r>
            <a:endParaRPr lang="en-US" sz="2000" dirty="0"/>
          </a:p>
        </p:txBody>
      </p:sp>
      <p:sp>
        <p:nvSpPr>
          <p:cNvPr id="17" name="Text 15"/>
          <p:cNvSpPr/>
          <p:nvPr/>
        </p:nvSpPr>
        <p:spPr>
          <a:xfrm>
            <a:off x="9859685" y="2233255"/>
            <a:ext cx="3876199" cy="6307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The case statement is useful for multiple options.</a:t>
            </a:r>
            <a:endParaRPr lang="en-US" sz="1550" dirty="0"/>
          </a:p>
        </p:txBody>
      </p:sp>
      <p:sp>
        <p:nvSpPr>
          <p:cNvPr id="18" name="Shape 16"/>
          <p:cNvSpPr/>
          <p:nvPr/>
        </p:nvSpPr>
        <p:spPr>
          <a:xfrm>
            <a:off x="9859685" y="3085743"/>
            <a:ext cx="3876199" cy="4395668"/>
          </a:xfrm>
          <a:prstGeom prst="roundRect">
            <a:avLst>
              <a:gd name="adj" fmla="val 2136"/>
            </a:avLst>
          </a:prstGeom>
          <a:solidFill>
            <a:srgbClr val="D5DCF6"/>
          </a:solidFill>
          <a:ln/>
        </p:spPr>
      </p:sp>
      <p:sp>
        <p:nvSpPr>
          <p:cNvPr id="19" name="Shape 17"/>
          <p:cNvSpPr/>
          <p:nvPr/>
        </p:nvSpPr>
        <p:spPr>
          <a:xfrm>
            <a:off x="9849922" y="3085743"/>
            <a:ext cx="3895725" cy="4395668"/>
          </a:xfrm>
          <a:prstGeom prst="roundRect">
            <a:avLst>
              <a:gd name="adj" fmla="val 759"/>
            </a:avLst>
          </a:prstGeom>
          <a:solidFill>
            <a:srgbClr val="D5DCF6"/>
          </a:solidFill>
          <a:ln/>
        </p:spPr>
      </p:sp>
      <p:sp>
        <p:nvSpPr>
          <p:cNvPr id="20" name="Text 18"/>
          <p:cNvSpPr/>
          <p:nvPr/>
        </p:nvSpPr>
        <p:spPr>
          <a:xfrm>
            <a:off x="10046970" y="3233499"/>
            <a:ext cx="3501628" cy="41001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3B3535"/>
                </a:solidFill>
                <a:highlight>
                  <a:srgbClr val="D5DCF6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echo "Select an option."</a:t>
            </a:r>
            <a:endParaRPr lang="en-US" sz="1550" dirty="0"/>
          </a:p>
          <a:p>
            <a:pPr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3B3535"/>
                </a:solidFill>
                <a:highlight>
                  <a:srgbClr val="D5DCF6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echo "a to print date."</a:t>
            </a:r>
            <a:endParaRPr lang="en-US" sz="1550" dirty="0"/>
          </a:p>
          <a:p>
            <a:pPr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3B3535"/>
                </a:solidFill>
                <a:highlight>
                  <a:srgbClr val="D5DCF6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echo "b to show list of files and directories."</a:t>
            </a:r>
            <a:endParaRPr lang="en-US" sz="1550" dirty="0"/>
          </a:p>
          <a:p>
            <a:pPr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3B3535"/>
                </a:solidFill>
                <a:highlight>
                  <a:srgbClr val="D5DCF6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echo "c to check current location."</a:t>
            </a:r>
            <a:endParaRPr lang="en-US" sz="1550" dirty="0"/>
          </a:p>
          <a:p>
            <a:pPr indent="0" marL="0">
              <a:lnSpc>
                <a:spcPts val="2450"/>
              </a:lnSpc>
              <a:buNone/>
            </a:pPr>
            <a:endParaRPr lang="en-US" sz="1550" dirty="0"/>
          </a:p>
          <a:p>
            <a:pPr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3B3535"/>
                </a:solidFill>
                <a:highlight>
                  <a:srgbClr val="D5DCF6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read choice</a:t>
            </a:r>
            <a:endParaRPr lang="en-US" sz="1550" dirty="0"/>
          </a:p>
          <a:p>
            <a:pPr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3B3535"/>
                </a:solidFill>
                <a:highlight>
                  <a:srgbClr val="D5DCF6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case $choice in</a:t>
            </a:r>
            <a:endParaRPr lang="en-US" sz="1550" dirty="0"/>
          </a:p>
          <a:p>
            <a:pPr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3B3535"/>
                </a:solidFill>
                <a:highlight>
                  <a:srgbClr val="D5DCF6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          a) date;;</a:t>
            </a:r>
            <a:endParaRPr lang="en-US" sz="1550" dirty="0"/>
          </a:p>
          <a:p>
            <a:pPr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3B3535"/>
                </a:solidFill>
                <a:highlight>
                  <a:srgbClr val="D5DCF6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          b) ls;;</a:t>
            </a:r>
            <a:endParaRPr lang="en-US" sz="1550" dirty="0"/>
          </a:p>
          <a:p>
            <a:pPr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3B3535"/>
                </a:solidFill>
                <a:highlight>
                  <a:srgbClr val="D5DCF6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          c) pwd;;</a:t>
            </a:r>
            <a:endParaRPr lang="en-US" sz="1550" dirty="0"/>
          </a:p>
          <a:p>
            <a:pPr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3B3535"/>
                </a:solidFill>
                <a:highlight>
                  <a:srgbClr val="D5DCF6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          *) Invalid Input</a:t>
            </a:r>
            <a:endParaRPr lang="en-US" sz="1550" dirty="0"/>
          </a:p>
          <a:p>
            <a:pPr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3B3535"/>
                </a:solidFill>
                <a:highlight>
                  <a:srgbClr val="D5DCF6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esac</a:t>
            </a:r>
            <a:endParaRPr lang="en-US" sz="15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1349216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Loops in BASH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58309" y="2386846"/>
            <a:ext cx="4226838" cy="4493538"/>
          </a:xfrm>
          <a:prstGeom prst="roundRect">
            <a:avLst>
              <a:gd name="adj" fmla="val 215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982504" y="2611041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for loop</a:t>
            </a:r>
            <a:endParaRPr lang="en-US" sz="2200" dirty="0"/>
          </a:p>
        </p:txBody>
      </p:sp>
      <p:sp>
        <p:nvSpPr>
          <p:cNvPr id="5" name="Shape 3"/>
          <p:cNvSpPr/>
          <p:nvPr/>
        </p:nvSpPr>
        <p:spPr>
          <a:xfrm>
            <a:off x="982504" y="3210997"/>
            <a:ext cx="3778448" cy="2058352"/>
          </a:xfrm>
          <a:prstGeom prst="roundRect">
            <a:avLst>
              <a:gd name="adj" fmla="val 4421"/>
            </a:avLst>
          </a:prstGeom>
          <a:solidFill>
            <a:srgbClr val="D5DCF6"/>
          </a:solidFill>
          <a:ln/>
        </p:spPr>
      </p:sp>
      <p:sp>
        <p:nvSpPr>
          <p:cNvPr id="6" name="Shape 4"/>
          <p:cNvSpPr/>
          <p:nvPr/>
        </p:nvSpPr>
        <p:spPr>
          <a:xfrm>
            <a:off x="971788" y="3210997"/>
            <a:ext cx="3799880" cy="2058352"/>
          </a:xfrm>
          <a:prstGeom prst="roundRect">
            <a:avLst>
              <a:gd name="adj" fmla="val 1579"/>
            </a:avLst>
          </a:prstGeom>
          <a:solidFill>
            <a:srgbClr val="D5DCF6"/>
          </a:solidFill>
          <a:ln/>
        </p:spPr>
      </p:sp>
      <p:sp>
        <p:nvSpPr>
          <p:cNvPr id="7" name="Text 5"/>
          <p:cNvSpPr/>
          <p:nvPr/>
        </p:nvSpPr>
        <p:spPr>
          <a:xfrm>
            <a:off x="1188363" y="3373398"/>
            <a:ext cx="3366730" cy="1733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highlight>
                  <a:srgbClr val="D5DCF6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for p in {1..10}</a:t>
            </a:r>
            <a:endParaRPr lang="en-US" sz="1700" dirty="0"/>
          </a:p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highlight>
                  <a:srgbClr val="D5DCF6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do </a:t>
            </a:r>
            <a:endParaRPr lang="en-US" sz="1700" dirty="0"/>
          </a:p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highlight>
                  <a:srgbClr val="D5DCF6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       echo "Hello World!"</a:t>
            </a:r>
            <a:endParaRPr lang="en-US" sz="1700" dirty="0"/>
          </a:p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highlight>
                  <a:srgbClr val="D5DCF6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done</a:t>
            </a:r>
            <a:endParaRPr lang="en-US" sz="1700" dirty="0"/>
          </a:p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highlight>
                  <a:srgbClr val="D5DCF6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      </a:t>
            </a:r>
            <a:endParaRPr lang="en-US" sz="1700" dirty="0"/>
          </a:p>
        </p:txBody>
      </p:sp>
      <p:sp>
        <p:nvSpPr>
          <p:cNvPr id="8" name="Shape 6"/>
          <p:cNvSpPr/>
          <p:nvPr/>
        </p:nvSpPr>
        <p:spPr>
          <a:xfrm>
            <a:off x="5201722" y="2386846"/>
            <a:ext cx="4226838" cy="4493538"/>
          </a:xfrm>
          <a:prstGeom prst="roundRect">
            <a:avLst>
              <a:gd name="adj" fmla="val 215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5425916" y="2611041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for with file</a:t>
            </a:r>
            <a:endParaRPr lang="en-US" sz="2200" dirty="0"/>
          </a:p>
        </p:txBody>
      </p:sp>
      <p:sp>
        <p:nvSpPr>
          <p:cNvPr id="10" name="Shape 8"/>
          <p:cNvSpPr/>
          <p:nvPr/>
        </p:nvSpPr>
        <p:spPr>
          <a:xfrm>
            <a:off x="5425916" y="3210997"/>
            <a:ext cx="3778448" cy="2405063"/>
          </a:xfrm>
          <a:prstGeom prst="roundRect">
            <a:avLst>
              <a:gd name="adj" fmla="val 3784"/>
            </a:avLst>
          </a:prstGeom>
          <a:solidFill>
            <a:srgbClr val="D5DCF6"/>
          </a:solidFill>
          <a:ln/>
        </p:spPr>
      </p:sp>
      <p:sp>
        <p:nvSpPr>
          <p:cNvPr id="11" name="Shape 9"/>
          <p:cNvSpPr/>
          <p:nvPr/>
        </p:nvSpPr>
        <p:spPr>
          <a:xfrm>
            <a:off x="5415201" y="3210997"/>
            <a:ext cx="3799880" cy="2405063"/>
          </a:xfrm>
          <a:prstGeom prst="roundRect">
            <a:avLst>
              <a:gd name="adj" fmla="val 1351"/>
            </a:avLst>
          </a:prstGeom>
          <a:solidFill>
            <a:srgbClr val="D5DCF6"/>
          </a:solidFill>
          <a:ln/>
        </p:spPr>
      </p:sp>
      <p:sp>
        <p:nvSpPr>
          <p:cNvPr id="12" name="Text 10"/>
          <p:cNvSpPr/>
          <p:nvPr/>
        </p:nvSpPr>
        <p:spPr>
          <a:xfrm>
            <a:off x="5631775" y="3373398"/>
            <a:ext cx="3366730" cy="20802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highlight>
                  <a:srgbClr val="D5DCF6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var= "/path/to/file"</a:t>
            </a:r>
            <a:endParaRPr lang="en-US" sz="1700" dirty="0"/>
          </a:p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highlight>
                  <a:srgbClr val="D5DCF6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for name in $(cat $var)</a:t>
            </a:r>
            <a:endParaRPr lang="en-US" sz="1700" dirty="0"/>
          </a:p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highlight>
                  <a:srgbClr val="D5DCF6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do </a:t>
            </a:r>
            <a:endParaRPr lang="en-US" sz="1700" dirty="0"/>
          </a:p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highlight>
                  <a:srgbClr val="D5DCF6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       echo "Name is $name"</a:t>
            </a:r>
            <a:endParaRPr lang="en-US" sz="1700" dirty="0"/>
          </a:p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highlight>
                  <a:srgbClr val="D5DCF6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done</a:t>
            </a:r>
            <a:endParaRPr lang="en-US" sz="1700" dirty="0"/>
          </a:p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highlight>
                  <a:srgbClr val="D5DCF6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      </a:t>
            </a:r>
            <a:endParaRPr lang="en-US" sz="1700" dirty="0"/>
          </a:p>
        </p:txBody>
      </p:sp>
      <p:sp>
        <p:nvSpPr>
          <p:cNvPr id="13" name="Shape 11"/>
          <p:cNvSpPr/>
          <p:nvPr/>
        </p:nvSpPr>
        <p:spPr>
          <a:xfrm>
            <a:off x="9645134" y="2386846"/>
            <a:ext cx="4226838" cy="4493538"/>
          </a:xfrm>
          <a:prstGeom prst="roundRect">
            <a:avLst>
              <a:gd name="adj" fmla="val 215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9869329" y="2611041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while loop</a:t>
            </a:r>
            <a:endParaRPr lang="en-US" sz="2200" dirty="0"/>
          </a:p>
        </p:txBody>
      </p:sp>
      <p:sp>
        <p:nvSpPr>
          <p:cNvPr id="15" name="Shape 13"/>
          <p:cNvSpPr/>
          <p:nvPr/>
        </p:nvSpPr>
        <p:spPr>
          <a:xfrm>
            <a:off x="9869329" y="3210997"/>
            <a:ext cx="3778448" cy="3445193"/>
          </a:xfrm>
          <a:prstGeom prst="roundRect">
            <a:avLst>
              <a:gd name="adj" fmla="val 2641"/>
            </a:avLst>
          </a:prstGeom>
          <a:solidFill>
            <a:srgbClr val="D5DCF6"/>
          </a:solidFill>
          <a:ln/>
        </p:spPr>
      </p:sp>
      <p:sp>
        <p:nvSpPr>
          <p:cNvPr id="16" name="Shape 14"/>
          <p:cNvSpPr/>
          <p:nvPr/>
        </p:nvSpPr>
        <p:spPr>
          <a:xfrm>
            <a:off x="9858613" y="3210997"/>
            <a:ext cx="3799880" cy="3445193"/>
          </a:xfrm>
          <a:prstGeom prst="roundRect">
            <a:avLst>
              <a:gd name="adj" fmla="val 943"/>
            </a:avLst>
          </a:prstGeom>
          <a:solidFill>
            <a:srgbClr val="D5DCF6"/>
          </a:solidFill>
          <a:ln/>
        </p:spPr>
      </p:sp>
      <p:sp>
        <p:nvSpPr>
          <p:cNvPr id="17" name="Text 15"/>
          <p:cNvSpPr/>
          <p:nvPr/>
        </p:nvSpPr>
        <p:spPr>
          <a:xfrm>
            <a:off x="10075188" y="3373398"/>
            <a:ext cx="3366730" cy="31203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highlight>
                  <a:srgbClr val="D5DCF6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count =0</a:t>
            </a:r>
            <a:endParaRPr lang="en-US" sz="1700" dirty="0"/>
          </a:p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highlight>
                  <a:srgbClr val="D5DCF6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num =10</a:t>
            </a:r>
            <a:endParaRPr lang="en-US" sz="1700" dirty="0"/>
          </a:p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highlight>
                  <a:srgbClr val="D5DCF6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while [[ $count -le $num ]]</a:t>
            </a:r>
            <a:endParaRPr lang="en-US" sz="1700" dirty="0"/>
          </a:p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highlight>
                  <a:srgbClr val="D5DCF6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do </a:t>
            </a:r>
            <a:endParaRPr lang="en-US" sz="1700" dirty="0"/>
          </a:p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highlight>
                  <a:srgbClr val="D5DCF6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         echo "Value of count variable is $count"</a:t>
            </a:r>
            <a:endParaRPr lang="en-US" sz="1700" dirty="0"/>
          </a:p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highlight>
                  <a:srgbClr val="D5DCF6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         let count++</a:t>
            </a:r>
            <a:endParaRPr lang="en-US" sz="1700" dirty="0"/>
          </a:p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highlight>
                  <a:srgbClr val="D5DCF6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done</a:t>
            </a:r>
            <a:endParaRPr lang="en-US" sz="1700" dirty="0"/>
          </a:p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highlight>
                  <a:srgbClr val="D5DCF6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      </a:t>
            </a:r>
            <a:endParaRPr lang="en-US" sz="17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1471374"/>
            <a:ext cx="7711440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Loops in BASH (continued)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58309" y="2617351"/>
            <a:ext cx="4226838" cy="4140875"/>
          </a:xfrm>
          <a:prstGeom prst="roundRect">
            <a:avLst>
              <a:gd name="adj" fmla="val 2198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982504" y="2841546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while with file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982504" y="3327678"/>
            <a:ext cx="3778448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while read myVar</a:t>
            </a:r>
            <a:endParaRPr lang="en-US" sz="1700" dirty="0"/>
          </a:p>
        </p:txBody>
      </p:sp>
      <p:sp>
        <p:nvSpPr>
          <p:cNvPr id="6" name="Text 4"/>
          <p:cNvSpPr/>
          <p:nvPr/>
        </p:nvSpPr>
        <p:spPr>
          <a:xfrm>
            <a:off x="982504" y="3804285"/>
            <a:ext cx="3778448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do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982504" y="4280892"/>
            <a:ext cx="3778448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echo "$myVar"</a:t>
            </a:r>
            <a:endParaRPr lang="en-US" sz="1700" dirty="0"/>
          </a:p>
        </p:txBody>
      </p:sp>
      <p:sp>
        <p:nvSpPr>
          <p:cNvPr id="8" name="Text 6"/>
          <p:cNvSpPr/>
          <p:nvPr/>
        </p:nvSpPr>
        <p:spPr>
          <a:xfrm>
            <a:off x="982504" y="4757499"/>
            <a:ext cx="3778448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done &lt; file_name</a:t>
            </a:r>
            <a:endParaRPr lang="en-US" sz="1700" dirty="0"/>
          </a:p>
        </p:txBody>
      </p:sp>
      <p:sp>
        <p:nvSpPr>
          <p:cNvPr id="9" name="Shape 7"/>
          <p:cNvSpPr/>
          <p:nvPr/>
        </p:nvSpPr>
        <p:spPr>
          <a:xfrm>
            <a:off x="5201722" y="2617351"/>
            <a:ext cx="4226838" cy="4140875"/>
          </a:xfrm>
          <a:prstGeom prst="roundRect">
            <a:avLst>
              <a:gd name="adj" fmla="val 2198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5425916" y="2841546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while with .csv file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5425916" y="3327678"/>
            <a:ext cx="3778448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create a .csv file</a:t>
            </a:r>
            <a:endParaRPr lang="en-US" sz="1700" dirty="0"/>
          </a:p>
        </p:txBody>
      </p:sp>
      <p:sp>
        <p:nvSpPr>
          <p:cNvPr id="12" name="Text 10"/>
          <p:cNvSpPr/>
          <p:nvPr/>
        </p:nvSpPr>
        <p:spPr>
          <a:xfrm>
            <a:off x="5425916" y="3804285"/>
            <a:ext cx="3778448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while IFS="," read id name image</a:t>
            </a:r>
            <a:endParaRPr lang="en-US" sz="1700" dirty="0"/>
          </a:p>
        </p:txBody>
      </p:sp>
      <p:sp>
        <p:nvSpPr>
          <p:cNvPr id="13" name="Text 11"/>
          <p:cNvSpPr/>
          <p:nvPr/>
        </p:nvSpPr>
        <p:spPr>
          <a:xfrm>
            <a:off x="5425916" y="4280892"/>
            <a:ext cx="3778448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do</a:t>
            </a:r>
            <a:endParaRPr lang="en-US" sz="1700" dirty="0"/>
          </a:p>
        </p:txBody>
      </p:sp>
      <p:sp>
        <p:nvSpPr>
          <p:cNvPr id="14" name="Text 12"/>
          <p:cNvSpPr/>
          <p:nvPr/>
        </p:nvSpPr>
        <p:spPr>
          <a:xfrm>
            <a:off x="5425916" y="4757499"/>
            <a:ext cx="3778448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echo "ID is $id"</a:t>
            </a:r>
            <a:endParaRPr lang="en-US" sz="1700" dirty="0"/>
          </a:p>
        </p:txBody>
      </p:sp>
      <p:sp>
        <p:nvSpPr>
          <p:cNvPr id="15" name="Text 13"/>
          <p:cNvSpPr/>
          <p:nvPr/>
        </p:nvSpPr>
        <p:spPr>
          <a:xfrm>
            <a:off x="5425916" y="5234107"/>
            <a:ext cx="3778448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echo "Name is $name"</a:t>
            </a:r>
            <a:endParaRPr lang="en-US" sz="1700" dirty="0"/>
          </a:p>
        </p:txBody>
      </p:sp>
      <p:sp>
        <p:nvSpPr>
          <p:cNvPr id="16" name="Text 14"/>
          <p:cNvSpPr/>
          <p:nvPr/>
        </p:nvSpPr>
        <p:spPr>
          <a:xfrm>
            <a:off x="5425916" y="5710714"/>
            <a:ext cx="3778448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echo "Age is $age"</a:t>
            </a:r>
            <a:endParaRPr lang="en-US" sz="1700" dirty="0"/>
          </a:p>
        </p:txBody>
      </p:sp>
      <p:sp>
        <p:nvSpPr>
          <p:cNvPr id="17" name="Text 15"/>
          <p:cNvSpPr/>
          <p:nvPr/>
        </p:nvSpPr>
        <p:spPr>
          <a:xfrm>
            <a:off x="5425916" y="6187321"/>
            <a:ext cx="3778448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done &lt; file_name.csv</a:t>
            </a:r>
            <a:endParaRPr lang="en-US" sz="1700" dirty="0"/>
          </a:p>
        </p:txBody>
      </p:sp>
      <p:sp>
        <p:nvSpPr>
          <p:cNvPr id="18" name="Shape 16"/>
          <p:cNvSpPr/>
          <p:nvPr/>
        </p:nvSpPr>
        <p:spPr>
          <a:xfrm>
            <a:off x="9645134" y="2617351"/>
            <a:ext cx="4226838" cy="4140875"/>
          </a:xfrm>
          <a:prstGeom prst="roundRect">
            <a:avLst>
              <a:gd name="adj" fmla="val 2198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9" name="Text 17"/>
          <p:cNvSpPr/>
          <p:nvPr/>
        </p:nvSpPr>
        <p:spPr>
          <a:xfrm>
            <a:off x="9869329" y="2841546"/>
            <a:ext cx="3133130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This is the test.csv file</a:t>
            </a:r>
            <a:endParaRPr lang="en-US" sz="2200" dirty="0"/>
          </a:p>
        </p:txBody>
      </p:sp>
      <p:sp>
        <p:nvSpPr>
          <p:cNvPr id="20" name="Text 18"/>
          <p:cNvSpPr/>
          <p:nvPr/>
        </p:nvSpPr>
        <p:spPr>
          <a:xfrm>
            <a:off x="9869329" y="3327678"/>
            <a:ext cx="3778448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id,name,age</a:t>
            </a:r>
            <a:endParaRPr lang="en-US" sz="1700" dirty="0"/>
          </a:p>
        </p:txBody>
      </p:sp>
      <p:sp>
        <p:nvSpPr>
          <p:cNvPr id="21" name="Text 19"/>
          <p:cNvSpPr/>
          <p:nvPr/>
        </p:nvSpPr>
        <p:spPr>
          <a:xfrm>
            <a:off x="9869329" y="3804285"/>
            <a:ext cx="3778448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01,Alex,23</a:t>
            </a:r>
            <a:endParaRPr lang="en-US" sz="1700" dirty="0"/>
          </a:p>
        </p:txBody>
      </p:sp>
      <p:sp>
        <p:nvSpPr>
          <p:cNvPr id="22" name="Text 20"/>
          <p:cNvSpPr/>
          <p:nvPr/>
        </p:nvSpPr>
        <p:spPr>
          <a:xfrm>
            <a:off x="9869329" y="4280892"/>
            <a:ext cx="3778448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02,Jack,27</a:t>
            </a:r>
            <a:endParaRPr lang="en-US" sz="1700" dirty="0"/>
          </a:p>
        </p:txBody>
      </p:sp>
      <p:sp>
        <p:nvSpPr>
          <p:cNvPr id="23" name="Text 21"/>
          <p:cNvSpPr/>
          <p:nvPr/>
        </p:nvSpPr>
        <p:spPr>
          <a:xfrm>
            <a:off x="9869329" y="4757499"/>
            <a:ext cx="3778448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03,Tom,30</a:t>
            </a:r>
            <a:endParaRPr lang="en-US" sz="1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2024-12-09T13:00:10Z</dcterms:created>
  <dcterms:modified xsi:type="dcterms:W3CDTF">2024-12-09T13:00:10Z</dcterms:modified>
</cp:coreProperties>
</file>