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75" autoAdjust="0"/>
  </p:normalViewPr>
  <p:slideViewPr>
    <p:cSldViewPr snapToGrid="0">
      <p:cViewPr varScale="1">
        <p:scale>
          <a:sx n="46" d="100"/>
          <a:sy n="46" d="100"/>
        </p:scale>
        <p:origin x="10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CBADA-CA30-4886-83F2-C66B53ABD6C8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B4B1-E576-40CF-87E9-9BEAB49B8A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81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BB4B1-E576-40CF-87E9-9BEAB49B8AC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ADD-BEEA-4A4B-92E3-0CF10925A69F}" type="datetimeFigureOut">
              <a:rPr lang="en-GB" smtClean="0"/>
              <a:t>12/04/2023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2DD2-89AA-404A-A125-8511E5F137F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21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ADD-BEEA-4A4B-92E3-0CF10925A69F}" type="datetimeFigureOut">
              <a:rPr lang="en-GB" smtClean="0"/>
              <a:t>12/04/2023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2DD2-89AA-404A-A125-8511E5F13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491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ADD-BEEA-4A4B-92E3-0CF10925A69F}" type="datetimeFigureOut">
              <a:rPr lang="en-GB" smtClean="0"/>
              <a:t>12/04/2023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2DD2-89AA-404A-A125-8511E5F13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691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ADD-BEEA-4A4B-92E3-0CF10925A69F}" type="datetimeFigureOut">
              <a:rPr lang="en-GB" smtClean="0"/>
              <a:t>12/04/2023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2DD2-89AA-404A-A125-8511E5F13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39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ADD-BEEA-4A4B-92E3-0CF10925A69F}" type="datetimeFigureOut">
              <a:rPr lang="en-GB" smtClean="0"/>
              <a:t>12/04/2023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2DD2-89AA-404A-A125-8511E5F137F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3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ADD-BEEA-4A4B-92E3-0CF10925A69F}" type="datetimeFigureOut">
              <a:rPr lang="en-GB" smtClean="0"/>
              <a:t>12/04/2023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2DD2-89AA-404A-A125-8511E5F13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38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ADD-BEEA-4A4B-92E3-0CF10925A69F}" type="datetimeFigureOut">
              <a:rPr lang="en-GB" smtClean="0"/>
              <a:t>12/04/2023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2DD2-89AA-404A-A125-8511E5F13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03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ADD-BEEA-4A4B-92E3-0CF10925A69F}" type="datetimeFigureOut">
              <a:rPr lang="en-GB" smtClean="0"/>
              <a:t>12/04/2023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2DD2-89AA-404A-A125-8511E5F13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440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ADD-BEEA-4A4B-92E3-0CF10925A69F}" type="datetimeFigureOut">
              <a:rPr lang="en-GB" smtClean="0"/>
              <a:t>12/04/2023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2DD2-89AA-404A-A125-8511E5F13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43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842ADD-BEEA-4A4B-92E3-0CF10925A69F}" type="datetimeFigureOut">
              <a:rPr lang="en-GB" smtClean="0"/>
              <a:t>12/04/2023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4C2DD2-89AA-404A-A125-8511E5F13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346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2ADD-BEEA-4A4B-92E3-0CF10925A69F}" type="datetimeFigureOut">
              <a:rPr lang="en-GB" smtClean="0"/>
              <a:t>12/04/2023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C2DD2-89AA-404A-A125-8511E5F137F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216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842ADD-BEEA-4A4B-92E3-0CF10925A69F}" type="datetimeFigureOut">
              <a:rPr lang="en-GB" smtClean="0"/>
              <a:t>12/04/2023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F4C2DD2-89AA-404A-A125-8511E5F137F9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7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 Routing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8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Configure static routing for the given network diagram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934" y="1974426"/>
            <a:ext cx="4450080" cy="40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87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</a:t>
            </a:r>
            <a:r>
              <a:rPr lang="en-GB" i="1" dirty="0"/>
              <a:t>stub </a:t>
            </a:r>
            <a:r>
              <a:rPr lang="en-GB" dirty="0"/>
              <a:t>indicates that the networks in this design have only one way out to reach all other</a:t>
            </a:r>
          </a:p>
          <a:p>
            <a:r>
              <a:rPr lang="en-GB" dirty="0"/>
              <a:t>networks, which means that instead of creating multiple static routes, we can just use a</a:t>
            </a:r>
          </a:p>
          <a:p>
            <a:r>
              <a:rPr lang="en-GB" dirty="0"/>
              <a:t>single default route</a:t>
            </a:r>
            <a:r>
              <a:rPr lang="en-GB" dirty="0" smtClean="0"/>
              <a:t>.</a:t>
            </a: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This default route is used by IP to forward any packet with a destination</a:t>
            </a:r>
          </a:p>
          <a:p>
            <a:r>
              <a:rPr lang="en-GB" dirty="0"/>
              <a:t>not found </a:t>
            </a:r>
            <a:r>
              <a:rPr lang="en-GB" dirty="0" smtClean="0"/>
              <a:t>In </a:t>
            </a:r>
            <a:r>
              <a:rPr lang="en-GB" dirty="0"/>
              <a:t>the routing table, which is why it is also called a gateway of last resort</a:t>
            </a:r>
            <a:r>
              <a:rPr lang="en-GB" dirty="0" smtClean="0"/>
              <a:t>.</a:t>
            </a:r>
          </a:p>
          <a:p>
            <a:r>
              <a:rPr lang="fr-FR" dirty="0"/>
              <a:t>LA(config)#</a:t>
            </a:r>
            <a:r>
              <a:rPr lang="fr-FR" b="1" dirty="0" err="1"/>
              <a:t>ip</a:t>
            </a:r>
            <a:r>
              <a:rPr lang="fr-FR" b="1" dirty="0"/>
              <a:t> route 0.0.0.0 0.0.0.0 172.16.10.5</a:t>
            </a:r>
          </a:p>
          <a:p>
            <a:r>
              <a:rPr lang="en-GB" dirty="0"/>
              <a:t>LA(</a:t>
            </a:r>
            <a:r>
              <a:rPr lang="en-GB" dirty="0" err="1"/>
              <a:t>config</a:t>
            </a:r>
            <a:r>
              <a:rPr lang="en-GB" dirty="0"/>
              <a:t>)#</a:t>
            </a:r>
            <a:r>
              <a:rPr lang="en-GB" b="1" dirty="0"/>
              <a:t>do </a:t>
            </a:r>
            <a:r>
              <a:rPr lang="en-GB" b="1" dirty="0" err="1"/>
              <a:t>sho</a:t>
            </a:r>
            <a:r>
              <a:rPr lang="en-GB" b="1" dirty="0"/>
              <a:t> </a:t>
            </a:r>
            <a:r>
              <a:rPr lang="en-GB" b="1" dirty="0" err="1"/>
              <a:t>ip</a:t>
            </a:r>
            <a:r>
              <a:rPr lang="en-GB" b="1"/>
              <a:t> route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662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Routing protocols - </a:t>
            </a:r>
            <a:r>
              <a:rPr lang="en-GB" dirty="0"/>
              <a:t>Routers use routing protocols to dynamically</a:t>
            </a:r>
          </a:p>
          <a:p>
            <a:r>
              <a:rPr lang="en-GB" dirty="0"/>
              <a:t>find all networks within the greater internetwork and to ensure that all routers have</a:t>
            </a:r>
          </a:p>
          <a:p>
            <a:r>
              <a:rPr lang="en-GB" dirty="0"/>
              <a:t>the same routing table. Routing protocols are also employed to determine the best path a</a:t>
            </a:r>
          </a:p>
          <a:p>
            <a:r>
              <a:rPr lang="en-GB" dirty="0"/>
              <a:t>packet should take through an internetwork to get to its destination most efficiently. RIP,</a:t>
            </a:r>
          </a:p>
          <a:p>
            <a:r>
              <a:rPr lang="en-GB" dirty="0"/>
              <a:t>RIPv2, EIGRP, and OSPF are great examples of the most common routing protocols.</a:t>
            </a:r>
            <a:endParaRPr lang="en-US" dirty="0" smtClean="0"/>
          </a:p>
          <a:p>
            <a:r>
              <a:rPr lang="en-US" b="1" dirty="0" smtClean="0"/>
              <a:t>Routed protocols - </a:t>
            </a:r>
            <a:r>
              <a:rPr lang="en-GB" dirty="0"/>
              <a:t>can be used to send user data</a:t>
            </a:r>
          </a:p>
          <a:p>
            <a:r>
              <a:rPr lang="en-GB" dirty="0"/>
              <a:t>(packets) through the established enterprise. Routed protocols are assigned to an interface</a:t>
            </a:r>
          </a:p>
          <a:p>
            <a:r>
              <a:rPr lang="en-GB" dirty="0"/>
              <a:t>and determine the method of packet delivery. Examples of routed protocols are IP and IPv6.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393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Routing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Routers don’t really care about </a:t>
            </a:r>
            <a:r>
              <a:rPr lang="en-GB" sz="2800" dirty="0" smtClean="0"/>
              <a:t>hosts— they </a:t>
            </a:r>
            <a:r>
              <a:rPr lang="en-GB" sz="2800" dirty="0"/>
              <a:t>only care about networks and the best path to each one of them</a:t>
            </a:r>
            <a:r>
              <a:rPr lang="en-GB" sz="2800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Routers need following information to route packets to destination network:</a:t>
            </a:r>
            <a:endParaRPr lang="en-GB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/>
              <a:t>Destination address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Neighbour </a:t>
            </a:r>
            <a:r>
              <a:rPr lang="en-GB" sz="2800" dirty="0"/>
              <a:t>routers from which it can learn about remote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Possible </a:t>
            </a:r>
            <a:r>
              <a:rPr lang="en-GB" sz="2800" dirty="0"/>
              <a:t>routes to all remote networks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The </a:t>
            </a:r>
            <a:r>
              <a:rPr lang="en-GB" sz="2800" dirty="0"/>
              <a:t>best route to each remote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How </a:t>
            </a:r>
            <a:r>
              <a:rPr lang="en-GB" sz="2800" dirty="0"/>
              <a:t>to maintain and verify routing </a:t>
            </a:r>
            <a:r>
              <a:rPr lang="en-GB" sz="2800" dirty="0" smtClean="0"/>
              <a:t>information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15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Router knows about directly connected routers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If network is not directly connected then </a:t>
            </a:r>
            <a:r>
              <a:rPr lang="en-GB" dirty="0"/>
              <a:t>the router must use one of two</a:t>
            </a:r>
          </a:p>
          <a:p>
            <a:r>
              <a:rPr lang="en-GB" dirty="0"/>
              <a:t>ways to learn how to get to the remote </a:t>
            </a:r>
            <a:r>
              <a:rPr lang="en-GB" dirty="0" smtClean="0"/>
              <a:t>network - </a:t>
            </a:r>
            <a:r>
              <a:rPr lang="en-GB" i="1" dirty="0" smtClean="0"/>
              <a:t>Static and Dynamic Routing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The </a:t>
            </a:r>
            <a:r>
              <a:rPr lang="en-GB" i="1" dirty="0"/>
              <a:t>static routing </a:t>
            </a:r>
            <a:r>
              <a:rPr lang="en-GB" dirty="0"/>
              <a:t>method requires </a:t>
            </a:r>
            <a:r>
              <a:rPr lang="en-GB" dirty="0" smtClean="0"/>
              <a:t>someone to </a:t>
            </a:r>
            <a:r>
              <a:rPr lang="en-GB" dirty="0"/>
              <a:t>hand-type all network locations into the routing table, which can be a pretty </a:t>
            </a:r>
            <a:r>
              <a:rPr lang="en-GB" dirty="0" smtClean="0"/>
              <a:t>daunting task </a:t>
            </a:r>
            <a:r>
              <a:rPr lang="en-GB" dirty="0"/>
              <a:t>when used on all but the smallest of networks</a:t>
            </a:r>
            <a:r>
              <a:rPr lang="en-GB" dirty="0" smtClean="0"/>
              <a:t>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In </a:t>
            </a:r>
            <a:r>
              <a:rPr lang="en-GB" i="1" dirty="0" smtClean="0"/>
              <a:t>dynamic </a:t>
            </a:r>
            <a:r>
              <a:rPr lang="en-GB" i="1" dirty="0"/>
              <a:t>routing </a:t>
            </a:r>
            <a:r>
              <a:rPr lang="en-GB" dirty="0" smtClean="0"/>
              <a:t>, a </a:t>
            </a:r>
            <a:r>
              <a:rPr lang="en-GB" dirty="0"/>
              <a:t>protocol on one router communicates with the</a:t>
            </a:r>
          </a:p>
          <a:p>
            <a:r>
              <a:rPr lang="en-GB" dirty="0"/>
              <a:t>same protocol running on </a:t>
            </a:r>
            <a:r>
              <a:rPr lang="en-GB" dirty="0" smtClean="0"/>
              <a:t>neighbouring </a:t>
            </a:r>
            <a:r>
              <a:rPr lang="en-GB" dirty="0"/>
              <a:t>routers. The routers then update each other about all</a:t>
            </a:r>
          </a:p>
          <a:p>
            <a:r>
              <a:rPr lang="en-GB" dirty="0"/>
              <a:t>the networks they know about and place this information into the routing table. If a change</a:t>
            </a:r>
          </a:p>
          <a:p>
            <a:r>
              <a:rPr lang="en-GB" dirty="0"/>
              <a:t>occurs in the network, the dynamic routing protocols automatically inform all routers about</a:t>
            </a:r>
          </a:p>
          <a:p>
            <a:r>
              <a:rPr lang="en-GB" dirty="0"/>
              <a:t>the event. 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56959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routing example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867" y="2084968"/>
            <a:ext cx="7211860" cy="40227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01" y="1523999"/>
            <a:ext cx="5430007" cy="480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IP 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495" y="1011981"/>
            <a:ext cx="7626621" cy="5012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22" y="1532522"/>
            <a:ext cx="4082473" cy="46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8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69" y="286603"/>
            <a:ext cx="11275822" cy="657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8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66334"/>
            <a:ext cx="8674186" cy="47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2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ip</a:t>
            </a:r>
            <a:r>
              <a:rPr lang="en-GB" dirty="0"/>
              <a:t> route [</a:t>
            </a:r>
            <a:r>
              <a:rPr lang="en-GB" dirty="0" err="1"/>
              <a:t>destination_network</a:t>
            </a:r>
            <a:r>
              <a:rPr lang="en-GB" dirty="0"/>
              <a:t>] [mask] [next-</a:t>
            </a:r>
            <a:r>
              <a:rPr lang="en-GB" dirty="0" err="1"/>
              <a:t>hop_address</a:t>
            </a:r>
            <a:r>
              <a:rPr lang="en-GB" dirty="0"/>
              <a:t> or</a:t>
            </a:r>
          </a:p>
          <a:p>
            <a:r>
              <a:rPr lang="en-GB" dirty="0" err="1"/>
              <a:t>exitinterface</a:t>
            </a:r>
            <a:r>
              <a:rPr lang="en-GB" dirty="0"/>
              <a:t>] [</a:t>
            </a:r>
            <a:r>
              <a:rPr lang="en-GB" dirty="0" err="1"/>
              <a:t>administrative_distance</a:t>
            </a:r>
            <a:r>
              <a:rPr lang="en-GB" dirty="0"/>
              <a:t>] [permanent</a:t>
            </a:r>
            <a:r>
              <a:rPr lang="en-GB" dirty="0" smtClean="0"/>
              <a:t>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Router(config)#</a:t>
            </a:r>
            <a:r>
              <a:rPr lang="fr-FR" b="1" dirty="0" err="1"/>
              <a:t>ip</a:t>
            </a:r>
            <a:r>
              <a:rPr lang="fr-FR" b="1" dirty="0"/>
              <a:t> route 172.16.3.0 255.255.255.0 192.168.2.4 </a:t>
            </a:r>
            <a:r>
              <a:rPr lang="fr-FR" b="1" dirty="0" smtClean="0"/>
              <a:t>150</a:t>
            </a:r>
          </a:p>
          <a:p>
            <a:r>
              <a:rPr lang="en-GB" dirty="0"/>
              <a:t>The </a:t>
            </a:r>
            <a:r>
              <a:rPr lang="en-GB" dirty="0" err="1"/>
              <a:t>ip</a:t>
            </a:r>
            <a:r>
              <a:rPr lang="en-GB" dirty="0"/>
              <a:t> route command tells us simply that it’s a static route.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 </a:t>
            </a:r>
            <a:r>
              <a:rPr lang="en-GB" dirty="0"/>
              <a:t>172.16.3.0 is the remote network we want to send packets to.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255.255.255.0 </a:t>
            </a:r>
            <a:r>
              <a:rPr lang="en-GB" dirty="0"/>
              <a:t>is the mask of the remote network.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 smtClean="0"/>
              <a:t>192.168.2.4 </a:t>
            </a:r>
            <a:r>
              <a:rPr lang="en-GB" dirty="0"/>
              <a:t>is the next hop, or router, that packets will be sent to.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dirty="0"/>
              <a:t>the AD is the trustworthiness of a route, where 0 is best and 255 is worst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7461414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</TotalTime>
  <Words>511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IP Routing</vt:lpstr>
      <vt:lpstr>PowerPoint Presentation</vt:lpstr>
      <vt:lpstr>Routing Basics</vt:lpstr>
      <vt:lpstr>PowerPoint Presentation</vt:lpstr>
      <vt:lpstr>A routing example</vt:lpstr>
      <vt:lpstr>Configuring IP routing</vt:lpstr>
      <vt:lpstr>PowerPoint Presentation</vt:lpstr>
      <vt:lpstr>PowerPoint Presentation</vt:lpstr>
      <vt:lpstr>Static Routing</vt:lpstr>
      <vt:lpstr>PowerPoint Presentation</vt:lpstr>
      <vt:lpstr>Default Routing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Routing</dc:title>
  <dc:creator>Multi Laptops 88 G</dc:creator>
  <cp:lastModifiedBy>Multi Laptops 88 G</cp:lastModifiedBy>
  <cp:revision>18</cp:revision>
  <dcterms:created xsi:type="dcterms:W3CDTF">2023-04-06T19:50:00Z</dcterms:created>
  <dcterms:modified xsi:type="dcterms:W3CDTF">2023-04-12T05:31:24Z</dcterms:modified>
</cp:coreProperties>
</file>