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59" r:id="rId3"/>
    <p:sldId id="261" r:id="rId4"/>
    <p:sldId id="260" r:id="rId5"/>
    <p:sldId id="262" r:id="rId6"/>
    <p:sldId id="263" r:id="rId7"/>
    <p:sldId id="264" r:id="rId8"/>
    <p:sldId id="265" r:id="rId9"/>
    <p:sldId id="266" r:id="rId10"/>
    <p:sldId id="267" r:id="rId11"/>
    <p:sldId id="268" r:id="rId12"/>
    <p:sldId id="269" r:id="rId13"/>
    <p:sldId id="270" r:id="rId14"/>
    <p:sldId id="284" r:id="rId15"/>
    <p:sldId id="289"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2359" autoAdjust="0"/>
  </p:normalViewPr>
  <p:slideViewPr>
    <p:cSldViewPr snapToGrid="0">
      <p:cViewPr varScale="1">
        <p:scale>
          <a:sx n="60" d="100"/>
          <a:sy n="60" d="100"/>
        </p:scale>
        <p:origin x="90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CE61A-30E3-41D5-BE6F-F2A0F9B4FA50}" type="datetimeFigureOut">
              <a:rPr lang="en-GB" smtClean="0"/>
              <a:t>29/04/2024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10CE8-E20B-45F3-A258-0F5245BCC56D}" type="slidenum">
              <a:rPr lang="en-GB" smtClean="0"/>
              <a:t>‹#›</a:t>
            </a:fld>
            <a:endParaRPr lang="en-GB"/>
          </a:p>
        </p:txBody>
      </p:sp>
    </p:spTree>
    <p:extLst>
      <p:ext uri="{BB962C8B-B14F-4D97-AF65-F5344CB8AC3E}">
        <p14:creationId xmlns:p14="http://schemas.microsoft.com/office/powerpoint/2010/main" val="153659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25A115-E94A-457D-B0C8-5255ADEEED37}" type="slidenum">
              <a:rPr lang="en-US" altLang="zh-TW" b="0">
                <a:latin typeface="Times New Roman" panose="02020603050405020304" pitchFamily="18" charset="0"/>
              </a:rPr>
              <a:pPr/>
              <a:t>2</a:t>
            </a:fld>
            <a:endParaRPr lang="en-US" altLang="zh-TW" b="0" dirty="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700650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2D14731-A618-4A1C-B832-5E350AA292C9}" type="slidenum">
              <a:rPr lang="en-US" altLang="zh-TW" b="0">
                <a:latin typeface="Times New Roman" panose="02020603050405020304" pitchFamily="18" charset="0"/>
              </a:rPr>
              <a:pPr/>
              <a:t>11</a:t>
            </a:fld>
            <a:endParaRPr lang="en-US" altLang="zh-TW" b="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951123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F8F15DB-FAB9-4A01-8FE6-B8544CC51B4B}" type="slidenum">
              <a:rPr lang="en-US" altLang="zh-TW" b="0">
                <a:latin typeface="Times New Roman" panose="02020603050405020304" pitchFamily="18" charset="0"/>
              </a:rPr>
              <a:pPr/>
              <a:t>12</a:t>
            </a:fld>
            <a:endParaRPr lang="en-US" altLang="zh-TW" b="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890263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9CDE180-3613-4956-BA85-C1EF943AC5C2}" type="slidenum">
              <a:rPr lang="en-US" altLang="zh-TW" b="0">
                <a:latin typeface="Times New Roman" panose="02020603050405020304" pitchFamily="18" charset="0"/>
              </a:rPr>
              <a:pPr/>
              <a:t>13</a:t>
            </a:fld>
            <a:endParaRPr lang="en-US" altLang="zh-TW" b="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549058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472A219-F263-4274-911F-0B18A69D94D6}" type="slidenum">
              <a:rPr lang="en-US" altLang="en-US" sz="1200" b="0" baseline="0">
                <a:latin typeface="Times New Roman" panose="02020603050405020304" pitchFamily="18" charset="0"/>
              </a:rPr>
              <a:pPr/>
              <a:t>14</a:t>
            </a:fld>
            <a:endParaRPr lang="en-US" altLang="en-US" sz="1200" b="0" baseline="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95667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172.50.60.0 - 172.50.60.255</a:t>
            </a:r>
            <a:endParaRPr lang="en-GB" dirty="0"/>
          </a:p>
        </p:txBody>
      </p:sp>
      <p:sp>
        <p:nvSpPr>
          <p:cNvPr id="4" name="Slide Number Placeholder 3"/>
          <p:cNvSpPr>
            <a:spLocks noGrp="1"/>
          </p:cNvSpPr>
          <p:nvPr>
            <p:ph type="sldNum" sz="quarter" idx="10"/>
          </p:nvPr>
        </p:nvSpPr>
        <p:spPr/>
        <p:txBody>
          <a:bodyPr/>
          <a:lstStyle/>
          <a:p>
            <a:fld id="{81810CE8-E20B-45F3-A258-0F5245BCC56D}" type="slidenum">
              <a:rPr lang="en-GB" smtClean="0"/>
              <a:t>15</a:t>
            </a:fld>
            <a:endParaRPr lang="en-GB"/>
          </a:p>
        </p:txBody>
      </p:sp>
    </p:spTree>
    <p:extLst>
      <p:ext uri="{BB962C8B-B14F-4D97-AF65-F5344CB8AC3E}">
        <p14:creationId xmlns:p14="http://schemas.microsoft.com/office/powerpoint/2010/main" val="645300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8511271-F559-4474-8EF6-7A8CE708B4E4}" type="slidenum">
              <a:rPr lang="en-US" altLang="en-US" sz="1200" b="0" baseline="0">
                <a:latin typeface="Times New Roman" panose="02020603050405020304" pitchFamily="18" charset="0"/>
              </a:rPr>
              <a:pPr/>
              <a:t>16</a:t>
            </a:fld>
            <a:endParaRPr lang="en-US" altLang="en-US" sz="1200" b="0" baseline="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45129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7884AFF-02F5-4200-B2DC-761C096B8DC4}" type="slidenum">
              <a:rPr lang="en-US" altLang="en-US" sz="1200" b="0" baseline="0">
                <a:latin typeface="Times New Roman" panose="02020603050405020304" pitchFamily="18" charset="0"/>
              </a:rPr>
              <a:pPr/>
              <a:t>17</a:t>
            </a:fld>
            <a:endParaRPr lang="en-US" altLang="en-US" sz="1200" b="0" baseline="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777786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2A215D9-2586-47E9-A973-6D438E630141}" type="slidenum">
              <a:rPr lang="en-US" altLang="en-US" sz="1200" b="0" baseline="0">
                <a:latin typeface="Times New Roman" panose="02020603050405020304" pitchFamily="18" charset="0"/>
              </a:rPr>
              <a:pPr/>
              <a:t>18</a:t>
            </a:fld>
            <a:endParaRPr lang="en-US" altLang="en-US" sz="1200" b="0" baseline="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82746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F208DBF-615C-47A5-A01B-FDE3D9491AF1}" type="slidenum">
              <a:rPr lang="en-US" altLang="en-US" sz="1200" b="0" baseline="0">
                <a:latin typeface="Times New Roman" panose="02020603050405020304" pitchFamily="18" charset="0"/>
              </a:rPr>
              <a:pPr/>
              <a:t>19</a:t>
            </a:fld>
            <a:endParaRPr lang="en-US" altLang="en-US" sz="1200" b="0" baseline="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26494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CBEE530-0AA4-4823-B097-9E238AE1CCF4}" type="slidenum">
              <a:rPr lang="en-US" altLang="en-US" sz="1200" b="0" baseline="0">
                <a:latin typeface="Times New Roman" panose="02020603050405020304" pitchFamily="18" charset="0"/>
              </a:rPr>
              <a:pPr/>
              <a:t>20</a:t>
            </a:fld>
            <a:endParaRPr lang="en-US" altLang="en-US" sz="1200" b="0" baseline="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32 </a:t>
            </a:r>
          </a:p>
          <a:p>
            <a:pPr eaLnBrk="1" hangingPunct="1"/>
            <a:r>
              <a:rPr lang="en-US" altLang="en-US" dirty="0" smtClean="0"/>
              <a:t>8bit(N) 24bits(H)</a:t>
            </a:r>
            <a:r>
              <a:rPr lang="en-US" altLang="en-US" baseline="0" dirty="0" smtClean="0"/>
              <a:t> </a:t>
            </a:r>
            <a:endParaRPr lang="en-US" altLang="en-US" dirty="0" smtClean="0"/>
          </a:p>
        </p:txBody>
      </p:sp>
    </p:spTree>
    <p:extLst>
      <p:ext uri="{BB962C8B-B14F-4D97-AF65-F5344CB8AC3E}">
        <p14:creationId xmlns:p14="http://schemas.microsoft.com/office/powerpoint/2010/main" val="388369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A0C7494-0001-4611-AFE9-B18F7C3A4E44}" type="slidenum">
              <a:rPr lang="en-US" altLang="zh-TW" b="0">
                <a:latin typeface="Times New Roman" panose="02020603050405020304" pitchFamily="18" charset="0"/>
              </a:rPr>
              <a:pPr/>
              <a:t>3</a:t>
            </a:fld>
            <a:endParaRPr lang="en-US" altLang="zh-TW" b="0" dirty="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439802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67A702D-3D95-4D03-B03F-C0C25A034672}" type="slidenum">
              <a:rPr lang="en-US" altLang="en-US" sz="1200" b="0" baseline="0">
                <a:latin typeface="Times New Roman" panose="02020603050405020304" pitchFamily="18" charset="0"/>
              </a:rPr>
              <a:pPr/>
              <a:t>21</a:t>
            </a:fld>
            <a:endParaRPr lang="en-US" altLang="en-US" sz="1200" b="0" baseline="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038074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2BCDE8D-B69B-47DF-8F49-1F4A19492D15}" type="slidenum">
              <a:rPr lang="en-US" altLang="en-US" sz="1200" b="0" baseline="0">
                <a:latin typeface="Times New Roman" panose="02020603050405020304" pitchFamily="18" charset="0"/>
              </a:rPr>
              <a:pPr/>
              <a:t>22</a:t>
            </a:fld>
            <a:endParaRPr lang="en-US" altLang="en-US" sz="1200" b="0" baseline="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0</a:t>
            </a:r>
            <a:r>
              <a:rPr lang="en-US" altLang="en-US" baseline="0" dirty="0" smtClean="0"/>
              <a:t> 0000000</a:t>
            </a:r>
            <a:endParaRPr lang="en-US" altLang="en-US" dirty="0" smtClean="0"/>
          </a:p>
        </p:txBody>
      </p:sp>
    </p:spTree>
    <p:extLst>
      <p:ext uri="{BB962C8B-B14F-4D97-AF65-F5344CB8AC3E}">
        <p14:creationId xmlns:p14="http://schemas.microsoft.com/office/powerpoint/2010/main" val="2803612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AF40AB7-839A-4BA1-852F-4D45C18A69D5}" type="slidenum">
              <a:rPr lang="en-US" altLang="en-US" sz="1200" b="0" baseline="0">
                <a:latin typeface="Times New Roman" panose="02020603050405020304" pitchFamily="18" charset="0"/>
              </a:rPr>
              <a:pPr/>
              <a:t>23</a:t>
            </a:fld>
            <a:endParaRPr lang="en-US" altLang="en-US" sz="1200" b="0" baseline="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83933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9B0940A-9922-44DE-9A68-105ADA9B9696}" type="slidenum">
              <a:rPr lang="en-US" altLang="en-US" sz="1200" b="0" baseline="0">
                <a:latin typeface="Times New Roman" panose="02020603050405020304" pitchFamily="18" charset="0"/>
              </a:rPr>
              <a:pPr/>
              <a:t>24</a:t>
            </a:fld>
            <a:endParaRPr lang="en-US" altLang="en-US" sz="1200" b="0" baseline="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500258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F1944B8-63B5-46B3-BE47-87329AACCF25}" type="slidenum">
              <a:rPr lang="en-US" altLang="en-US" sz="1200" b="0" baseline="0">
                <a:latin typeface="Times New Roman" panose="02020603050405020304" pitchFamily="18" charset="0"/>
              </a:rPr>
              <a:pPr/>
              <a:t>25</a:t>
            </a:fld>
            <a:endParaRPr lang="en-US" altLang="en-US" sz="1200" b="0" baseline="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72913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938003AC-FA25-40CE-8801-4120DBF17B92}" type="slidenum">
              <a:rPr lang="en-US" altLang="en-US" sz="1200" b="0" baseline="0">
                <a:latin typeface="Times New Roman" panose="02020603050405020304" pitchFamily="18" charset="0"/>
              </a:rPr>
              <a:pPr/>
              <a:t>26</a:t>
            </a:fld>
            <a:endParaRPr lang="en-US" altLang="en-US" sz="1200" b="0" baseline="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82337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CD9E69C-5907-4761-BDE6-C34DE7E0D651}" type="slidenum">
              <a:rPr lang="en-US" altLang="zh-TW" b="0">
                <a:latin typeface="Times New Roman" panose="02020603050405020304" pitchFamily="18" charset="0"/>
              </a:rPr>
              <a:pPr/>
              <a:t>4</a:t>
            </a:fld>
            <a:endParaRPr lang="en-US" altLang="zh-TW" b="0" dirty="0">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098357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117C331-535B-434B-A2B3-F56D4FA7B0FC}" type="slidenum">
              <a:rPr lang="en-US" altLang="zh-TW" b="0">
                <a:latin typeface="Times New Roman" panose="02020603050405020304" pitchFamily="18" charset="0"/>
              </a:rPr>
              <a:pPr/>
              <a:t>5</a:t>
            </a:fld>
            <a:endParaRPr lang="en-US" altLang="zh-TW" b="0" dirty="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2260605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6469DCF-6DBC-4D54-A38D-7A537289F75F}" type="slidenum">
              <a:rPr lang="en-US" altLang="zh-TW" b="0">
                <a:latin typeface="Times New Roman" panose="02020603050405020304" pitchFamily="18" charset="0"/>
              </a:rPr>
              <a:pPr/>
              <a:t>6</a:t>
            </a:fld>
            <a:endParaRPr lang="en-US" altLang="zh-TW" b="0" dirty="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18500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E71B86B-8DF6-4CB0-9092-CFA0FB7E5AF8}" type="slidenum">
              <a:rPr lang="en-US" altLang="zh-TW" b="0">
                <a:latin typeface="Times New Roman" panose="02020603050405020304" pitchFamily="18" charset="0"/>
              </a:rPr>
              <a:pPr/>
              <a:t>7</a:t>
            </a:fld>
            <a:endParaRPr lang="en-US" altLang="zh-TW" b="0" dirty="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13542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BAAA99C-B79B-4DE8-843D-1C23D2DB5EC7}" type="slidenum">
              <a:rPr lang="en-US" altLang="zh-TW" b="0">
                <a:latin typeface="Times New Roman" panose="02020603050405020304" pitchFamily="18" charset="0"/>
              </a:rPr>
              <a:pPr/>
              <a:t>8</a:t>
            </a:fld>
            <a:endParaRPr lang="en-US" altLang="zh-TW" b="0" dirty="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22625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7B538FD-5C3D-445E-B41E-56636A02BCD8}" type="slidenum">
              <a:rPr lang="en-US" altLang="zh-TW" b="0">
                <a:latin typeface="Times New Roman" panose="02020603050405020304" pitchFamily="18" charset="0"/>
              </a:rPr>
              <a:pPr/>
              <a:t>9</a:t>
            </a:fld>
            <a:endParaRPr lang="en-US" altLang="zh-TW" b="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13181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EEE7C0-8FA4-44BD-A741-09A4E8D16901}" type="slidenum">
              <a:rPr lang="en-US" altLang="zh-TW" b="0">
                <a:latin typeface="Times New Roman" panose="02020603050405020304" pitchFamily="18" charset="0"/>
              </a:rPr>
              <a:pPr/>
              <a:t>10</a:t>
            </a:fld>
            <a:endParaRPr lang="en-US" altLang="zh-TW" b="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80063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E593D3D-753D-42F7-8CCC-50218BEE60F1}"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470AB-66EB-4D09-983C-66B32DE04207}" type="slidenum">
              <a:rPr lang="en-GB" smtClean="0"/>
              <a:t>‹#›</a:t>
            </a:fld>
            <a:endParaRPr lang="en-GB"/>
          </a:p>
        </p:txBody>
      </p:sp>
    </p:spTree>
    <p:extLst>
      <p:ext uri="{BB962C8B-B14F-4D97-AF65-F5344CB8AC3E}">
        <p14:creationId xmlns:p14="http://schemas.microsoft.com/office/powerpoint/2010/main" val="380781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593D3D-753D-42F7-8CCC-50218BEE60F1}"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470AB-66EB-4D09-983C-66B32DE04207}" type="slidenum">
              <a:rPr lang="en-GB" smtClean="0"/>
              <a:t>‹#›</a:t>
            </a:fld>
            <a:endParaRPr lang="en-GB"/>
          </a:p>
        </p:txBody>
      </p:sp>
    </p:spTree>
    <p:extLst>
      <p:ext uri="{BB962C8B-B14F-4D97-AF65-F5344CB8AC3E}">
        <p14:creationId xmlns:p14="http://schemas.microsoft.com/office/powerpoint/2010/main" val="56912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593D3D-753D-42F7-8CCC-50218BEE60F1}"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470AB-66EB-4D09-983C-66B32DE04207}" type="slidenum">
              <a:rPr lang="en-GB" smtClean="0"/>
              <a:t>‹#›</a:t>
            </a:fld>
            <a:endParaRPr lang="en-GB"/>
          </a:p>
        </p:txBody>
      </p:sp>
    </p:spTree>
    <p:extLst>
      <p:ext uri="{BB962C8B-B14F-4D97-AF65-F5344CB8AC3E}">
        <p14:creationId xmlns:p14="http://schemas.microsoft.com/office/powerpoint/2010/main" val="327026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593D3D-753D-42F7-8CCC-50218BEE60F1}"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470AB-66EB-4D09-983C-66B32DE04207}" type="slidenum">
              <a:rPr lang="en-GB" smtClean="0"/>
              <a:t>‹#›</a:t>
            </a:fld>
            <a:endParaRPr lang="en-GB"/>
          </a:p>
        </p:txBody>
      </p:sp>
    </p:spTree>
    <p:extLst>
      <p:ext uri="{BB962C8B-B14F-4D97-AF65-F5344CB8AC3E}">
        <p14:creationId xmlns:p14="http://schemas.microsoft.com/office/powerpoint/2010/main" val="311841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593D3D-753D-42F7-8CCC-50218BEE60F1}" type="datetimeFigureOut">
              <a:rPr lang="en-GB" smtClean="0"/>
              <a:t>29/04/2024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6D470AB-66EB-4D09-983C-66B32DE04207}" type="slidenum">
              <a:rPr lang="en-GB" smtClean="0"/>
              <a:t>‹#›</a:t>
            </a:fld>
            <a:endParaRPr lang="en-GB"/>
          </a:p>
        </p:txBody>
      </p:sp>
    </p:spTree>
    <p:extLst>
      <p:ext uri="{BB962C8B-B14F-4D97-AF65-F5344CB8AC3E}">
        <p14:creationId xmlns:p14="http://schemas.microsoft.com/office/powerpoint/2010/main" val="49956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E593D3D-753D-42F7-8CCC-50218BEE60F1}" type="datetimeFigureOut">
              <a:rPr lang="en-GB" smtClean="0"/>
              <a:t>29/04/2024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D470AB-66EB-4D09-983C-66B32DE04207}" type="slidenum">
              <a:rPr lang="en-GB" smtClean="0"/>
              <a:t>‹#›</a:t>
            </a:fld>
            <a:endParaRPr lang="en-GB"/>
          </a:p>
        </p:txBody>
      </p:sp>
    </p:spTree>
    <p:extLst>
      <p:ext uri="{BB962C8B-B14F-4D97-AF65-F5344CB8AC3E}">
        <p14:creationId xmlns:p14="http://schemas.microsoft.com/office/powerpoint/2010/main" val="1188663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E593D3D-753D-42F7-8CCC-50218BEE60F1}" type="datetimeFigureOut">
              <a:rPr lang="en-GB" smtClean="0"/>
              <a:t>29/04/2024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6D470AB-66EB-4D09-983C-66B32DE04207}" type="slidenum">
              <a:rPr lang="en-GB" smtClean="0"/>
              <a:t>‹#›</a:t>
            </a:fld>
            <a:endParaRPr lang="en-GB"/>
          </a:p>
        </p:txBody>
      </p:sp>
    </p:spTree>
    <p:extLst>
      <p:ext uri="{BB962C8B-B14F-4D97-AF65-F5344CB8AC3E}">
        <p14:creationId xmlns:p14="http://schemas.microsoft.com/office/powerpoint/2010/main" val="288315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E593D3D-753D-42F7-8CCC-50218BEE60F1}" type="datetimeFigureOut">
              <a:rPr lang="en-GB" smtClean="0"/>
              <a:t>29/04/2024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6D470AB-66EB-4D09-983C-66B32DE04207}" type="slidenum">
              <a:rPr lang="en-GB" smtClean="0"/>
              <a:t>‹#›</a:t>
            </a:fld>
            <a:endParaRPr lang="en-GB"/>
          </a:p>
        </p:txBody>
      </p:sp>
    </p:spTree>
    <p:extLst>
      <p:ext uri="{BB962C8B-B14F-4D97-AF65-F5344CB8AC3E}">
        <p14:creationId xmlns:p14="http://schemas.microsoft.com/office/powerpoint/2010/main" val="147501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93D3D-753D-42F7-8CCC-50218BEE60F1}" type="datetimeFigureOut">
              <a:rPr lang="en-GB" smtClean="0"/>
              <a:t>29/04/2024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6D470AB-66EB-4D09-983C-66B32DE04207}" type="slidenum">
              <a:rPr lang="en-GB" smtClean="0"/>
              <a:t>‹#›</a:t>
            </a:fld>
            <a:endParaRPr lang="en-GB"/>
          </a:p>
        </p:txBody>
      </p:sp>
    </p:spTree>
    <p:extLst>
      <p:ext uri="{BB962C8B-B14F-4D97-AF65-F5344CB8AC3E}">
        <p14:creationId xmlns:p14="http://schemas.microsoft.com/office/powerpoint/2010/main" val="2189766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593D3D-753D-42F7-8CCC-50218BEE60F1}" type="datetimeFigureOut">
              <a:rPr lang="en-GB" smtClean="0"/>
              <a:t>29/04/2024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6D470AB-66EB-4D09-983C-66B32DE04207}" type="slidenum">
              <a:rPr lang="en-GB" smtClean="0"/>
              <a:t>‹#›</a:t>
            </a:fld>
            <a:endParaRPr lang="en-GB"/>
          </a:p>
        </p:txBody>
      </p:sp>
    </p:spTree>
    <p:extLst>
      <p:ext uri="{BB962C8B-B14F-4D97-AF65-F5344CB8AC3E}">
        <p14:creationId xmlns:p14="http://schemas.microsoft.com/office/powerpoint/2010/main" val="392990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593D3D-753D-42F7-8CCC-50218BEE60F1}" type="datetimeFigureOut">
              <a:rPr lang="en-GB" smtClean="0"/>
              <a:t>29/04/2024</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D470AB-66EB-4D09-983C-66B32DE04207}" type="slidenum">
              <a:rPr lang="en-GB" smtClean="0"/>
              <a:t>‹#›</a:t>
            </a:fld>
            <a:endParaRPr lang="en-GB"/>
          </a:p>
        </p:txBody>
      </p:sp>
    </p:spTree>
    <p:extLst>
      <p:ext uri="{BB962C8B-B14F-4D97-AF65-F5344CB8AC3E}">
        <p14:creationId xmlns:p14="http://schemas.microsoft.com/office/powerpoint/2010/main" val="143850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93D3D-753D-42F7-8CCC-50218BEE60F1}" type="datetimeFigureOut">
              <a:rPr lang="en-GB" smtClean="0"/>
              <a:t>29/04/2024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D470AB-66EB-4D09-983C-66B32DE04207}" type="slidenum">
              <a:rPr lang="en-GB" smtClean="0"/>
              <a:t>‹#›</a:t>
            </a:fld>
            <a:endParaRPr lang="en-GB"/>
          </a:p>
        </p:txBody>
      </p:sp>
    </p:spTree>
    <p:extLst>
      <p:ext uri="{BB962C8B-B14F-4D97-AF65-F5344CB8AC3E}">
        <p14:creationId xmlns:p14="http://schemas.microsoft.com/office/powerpoint/2010/main" val="19388539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IPv4 </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13435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panose="02020500000000000000" charset="-120"/>
              </a:rPr>
              <a:t>TCP/IP Protocol Suite</a:t>
            </a:r>
          </a:p>
        </p:txBody>
      </p:sp>
      <p:sp>
        <p:nvSpPr>
          <p:cNvPr id="5939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FA26883-DC22-4584-BCE8-47CCF3E3666C}" type="slidenum">
              <a:rPr lang="en-US" altLang="zh-TW" b="0">
                <a:ea typeface="新細明體" panose="02020500000000000000" charset="-120"/>
              </a:rPr>
              <a:pPr/>
              <a:t>10</a:t>
            </a:fld>
            <a:endParaRPr lang="en-US" altLang="zh-TW" b="0">
              <a:ea typeface="新細明體" panose="02020500000000000000" charset="-120"/>
            </a:endParaRPr>
          </a:p>
        </p:txBody>
      </p:sp>
      <p:sp>
        <p:nvSpPr>
          <p:cNvPr id="59396" name="Text Box 2"/>
          <p:cNvSpPr txBox="1">
            <a:spLocks noChangeArrowheads="1"/>
          </p:cNvSpPr>
          <p:nvPr/>
        </p:nvSpPr>
        <p:spPr bwMode="auto">
          <a:xfrm>
            <a:off x="1600200" y="696913"/>
            <a:ext cx="8839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charset="-120"/>
              </a:rPr>
              <a:t>A packet has arrived with an M bit value of 1. Is this the first fragment, the last fragment, or a middle fragment? Do we know if the packet was fragmented?</a:t>
            </a:r>
          </a:p>
          <a:p>
            <a:pPr algn="just"/>
            <a:endParaRPr lang="en-US" altLang="zh-TW" sz="2400">
              <a:latin typeface="Arial Unicode MS" panose="020B0604020202020204" pitchFamily="34" charset="-128"/>
              <a:ea typeface="新細明體" panose="02020500000000000000" charset="-120"/>
            </a:endParaRPr>
          </a:p>
          <a:p>
            <a:pPr algn="just"/>
            <a:r>
              <a:rPr lang="en-US" altLang="zh-TW" sz="2400" i="1">
                <a:solidFill>
                  <a:schemeClr val="hlink"/>
                </a:solidFill>
                <a:latin typeface="Arial Unicode MS" panose="020B0604020202020204" pitchFamily="34" charset="-128"/>
                <a:ea typeface="新細明體" panose="02020500000000000000" charset="-120"/>
              </a:rPr>
              <a:t>Solution</a:t>
            </a:r>
          </a:p>
          <a:p>
            <a:pPr algn="just"/>
            <a:r>
              <a:rPr lang="en-US" altLang="zh-TW" sz="2400">
                <a:latin typeface="Arial Unicode MS" panose="020B0604020202020204" pitchFamily="34" charset="-128"/>
                <a:ea typeface="新細明體" panose="02020500000000000000" charset="-120"/>
              </a:rPr>
              <a:t>If the M bit is 1, it means that there is at least one more fragment. This fragment can be the first one or a middle one, but not the last one. We don</a:t>
            </a:r>
            <a:r>
              <a:rPr lang="en-US" altLang="zh-TW" sz="2400">
                <a:latin typeface="Arial" panose="020B0604020202020204" pitchFamily="34" charset="0"/>
                <a:ea typeface="新細明體" panose="02020500000000000000" charset="-120"/>
              </a:rPr>
              <a:t>’</a:t>
            </a:r>
            <a:r>
              <a:rPr lang="en-US" altLang="zh-TW" sz="2400">
                <a:latin typeface="Arial Unicode MS" panose="020B0604020202020204" pitchFamily="34" charset="-128"/>
                <a:ea typeface="新細明體" panose="02020500000000000000" charset="-120"/>
              </a:rPr>
              <a:t>t know if it is the first one or a middle one; we need more information (the value of the fragmentation offset). See also the next example.</a:t>
            </a:r>
          </a:p>
        </p:txBody>
      </p:sp>
      <p:grpSp>
        <p:nvGrpSpPr>
          <p:cNvPr id="59397" name="Group 3"/>
          <p:cNvGrpSpPr>
            <a:grpSpLocks/>
          </p:cNvGrpSpPr>
          <p:nvPr/>
        </p:nvGrpSpPr>
        <p:grpSpPr bwMode="auto">
          <a:xfrm>
            <a:off x="1524000" y="0"/>
            <a:ext cx="9144000" cy="609600"/>
            <a:chOff x="0" y="2448"/>
            <a:chExt cx="5760" cy="384"/>
          </a:xfrm>
        </p:grpSpPr>
        <p:sp>
          <p:nvSpPr>
            <p:cNvPr id="5939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charset="-120"/>
              </a:endParaRPr>
            </a:p>
          </p:txBody>
        </p:sp>
        <p:sp>
          <p:nvSpPr>
            <p:cNvPr id="748549"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7.6</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2470538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panose="02020500000000000000" charset="-120"/>
              </a:rPr>
              <a:t>TCP/IP Protocol Suite</a:t>
            </a:r>
          </a:p>
        </p:txBody>
      </p:sp>
      <p:sp>
        <p:nvSpPr>
          <p:cNvPr id="6144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40D366B-D5CD-467C-AE75-2E752F329395}" type="slidenum">
              <a:rPr lang="en-US" altLang="zh-TW" b="0">
                <a:ea typeface="新細明體" panose="02020500000000000000" charset="-120"/>
              </a:rPr>
              <a:pPr/>
              <a:t>11</a:t>
            </a:fld>
            <a:endParaRPr lang="en-US" altLang="zh-TW" b="0">
              <a:ea typeface="新細明體" panose="02020500000000000000" charset="-120"/>
            </a:endParaRPr>
          </a:p>
        </p:txBody>
      </p:sp>
      <p:sp>
        <p:nvSpPr>
          <p:cNvPr id="61444" name="Text Box 2"/>
          <p:cNvSpPr txBox="1">
            <a:spLocks noChangeArrowheads="1"/>
          </p:cNvSpPr>
          <p:nvPr/>
        </p:nvSpPr>
        <p:spPr bwMode="auto">
          <a:xfrm>
            <a:off x="1600200" y="696913"/>
            <a:ext cx="8839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charset="-120"/>
              </a:rPr>
              <a:t>A packet has arrived with an M bit value of 1 and a fragmentation offset value of zero. Is this the first fragment, the last fragment, or a middle fragment?</a:t>
            </a:r>
          </a:p>
          <a:p>
            <a:pPr algn="just"/>
            <a:endParaRPr lang="en-US" altLang="zh-TW" sz="2400">
              <a:latin typeface="Arial Unicode MS" panose="020B0604020202020204" pitchFamily="34" charset="-128"/>
              <a:ea typeface="新細明體" panose="02020500000000000000" charset="-120"/>
            </a:endParaRPr>
          </a:p>
          <a:p>
            <a:pPr algn="just"/>
            <a:r>
              <a:rPr lang="en-US" altLang="zh-TW" sz="2400" i="1">
                <a:solidFill>
                  <a:schemeClr val="hlink"/>
                </a:solidFill>
                <a:latin typeface="Arial Unicode MS" panose="020B0604020202020204" pitchFamily="34" charset="-128"/>
                <a:ea typeface="新細明體" panose="02020500000000000000" charset="-120"/>
              </a:rPr>
              <a:t>Solution</a:t>
            </a:r>
          </a:p>
          <a:p>
            <a:pPr algn="just"/>
            <a:r>
              <a:rPr lang="en-US" altLang="zh-TW" sz="2400">
                <a:latin typeface="Arial Unicode MS" panose="020B0604020202020204" pitchFamily="34" charset="-128"/>
                <a:ea typeface="新細明體" panose="02020500000000000000" charset="-120"/>
              </a:rPr>
              <a:t>Because the M bit is 1, it is either the first fragment or a middle one. Because the offset value is 0, it is the first fragment.</a:t>
            </a:r>
          </a:p>
        </p:txBody>
      </p:sp>
      <p:grpSp>
        <p:nvGrpSpPr>
          <p:cNvPr id="61445" name="Group 3"/>
          <p:cNvGrpSpPr>
            <a:grpSpLocks/>
          </p:cNvGrpSpPr>
          <p:nvPr/>
        </p:nvGrpSpPr>
        <p:grpSpPr bwMode="auto">
          <a:xfrm>
            <a:off x="1524000" y="0"/>
            <a:ext cx="9144000" cy="609600"/>
            <a:chOff x="0" y="2448"/>
            <a:chExt cx="5760" cy="384"/>
          </a:xfrm>
        </p:grpSpPr>
        <p:sp>
          <p:nvSpPr>
            <p:cNvPr id="61446"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charset="-120"/>
              </a:endParaRPr>
            </a:p>
          </p:txBody>
        </p:sp>
        <p:sp>
          <p:nvSpPr>
            <p:cNvPr id="750597"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7.7</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2714637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panose="02020500000000000000" charset="-120"/>
              </a:rPr>
              <a:t>TCP/IP Protocol Suite</a:t>
            </a:r>
          </a:p>
        </p:txBody>
      </p:sp>
      <p:sp>
        <p:nvSpPr>
          <p:cNvPr id="6349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11C01D8-6D7F-4174-89EC-C1ABB586BE70}" type="slidenum">
              <a:rPr lang="en-US" altLang="zh-TW" b="0">
                <a:ea typeface="新細明體" panose="02020500000000000000" charset="-120"/>
              </a:rPr>
              <a:pPr/>
              <a:t>12</a:t>
            </a:fld>
            <a:endParaRPr lang="en-US" altLang="zh-TW" b="0">
              <a:ea typeface="新細明體" panose="02020500000000000000" charset="-120"/>
            </a:endParaRPr>
          </a:p>
        </p:txBody>
      </p:sp>
      <p:sp>
        <p:nvSpPr>
          <p:cNvPr id="63492" name="Text Box 2"/>
          <p:cNvSpPr txBox="1">
            <a:spLocks noChangeArrowheads="1"/>
          </p:cNvSpPr>
          <p:nvPr/>
        </p:nvSpPr>
        <p:spPr bwMode="auto">
          <a:xfrm>
            <a:off x="1600200" y="696913"/>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charset="-120"/>
              </a:rPr>
              <a:t>A packet has arrived in which the offset value is 100. What is the number of the first byte? Do we know the number of the last byte?</a:t>
            </a:r>
          </a:p>
          <a:p>
            <a:pPr algn="just"/>
            <a:endParaRPr lang="en-US" altLang="zh-TW" sz="2400">
              <a:latin typeface="Arial Unicode MS" panose="020B0604020202020204" pitchFamily="34" charset="-128"/>
              <a:ea typeface="新細明體" panose="02020500000000000000" charset="-120"/>
            </a:endParaRPr>
          </a:p>
          <a:p>
            <a:pPr algn="just"/>
            <a:r>
              <a:rPr lang="en-US" altLang="zh-TW" sz="2400" i="1">
                <a:solidFill>
                  <a:schemeClr val="hlink"/>
                </a:solidFill>
                <a:latin typeface="Arial Unicode MS" panose="020B0604020202020204" pitchFamily="34" charset="-128"/>
                <a:ea typeface="新細明體" panose="02020500000000000000" charset="-120"/>
              </a:rPr>
              <a:t>Solution</a:t>
            </a:r>
          </a:p>
          <a:p>
            <a:pPr algn="just"/>
            <a:r>
              <a:rPr lang="en-US" altLang="zh-TW" sz="2400">
                <a:latin typeface="Arial Unicode MS" panose="020B0604020202020204" pitchFamily="34" charset="-128"/>
                <a:ea typeface="新細明體" panose="02020500000000000000" charset="-120"/>
              </a:rPr>
              <a:t>To find the number of the first byte, we multiply the offset value by 8. This means that the first byte number is 800. We cannot determine the number of the last byte unless we know the length of the data.</a:t>
            </a:r>
          </a:p>
        </p:txBody>
      </p:sp>
      <p:grpSp>
        <p:nvGrpSpPr>
          <p:cNvPr id="63493" name="Group 3"/>
          <p:cNvGrpSpPr>
            <a:grpSpLocks/>
          </p:cNvGrpSpPr>
          <p:nvPr/>
        </p:nvGrpSpPr>
        <p:grpSpPr bwMode="auto">
          <a:xfrm>
            <a:off x="1524000" y="0"/>
            <a:ext cx="9144000" cy="609600"/>
            <a:chOff x="0" y="2448"/>
            <a:chExt cx="5760" cy="384"/>
          </a:xfrm>
        </p:grpSpPr>
        <p:sp>
          <p:nvSpPr>
            <p:cNvPr id="63494"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charset="-120"/>
              </a:endParaRPr>
            </a:p>
          </p:txBody>
        </p:sp>
        <p:sp>
          <p:nvSpPr>
            <p:cNvPr id="752645"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7.8</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554101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ea typeface="新細明體" panose="02020500000000000000" charset="-120"/>
              </a:rPr>
              <a:t>TCP/IP Protocol Suite</a:t>
            </a:r>
          </a:p>
        </p:txBody>
      </p:sp>
      <p:sp>
        <p:nvSpPr>
          <p:cNvPr id="6553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0ACBE71-49DB-4244-A21A-25ED1CDC60DA}" type="slidenum">
              <a:rPr lang="en-US" altLang="zh-TW" b="0">
                <a:ea typeface="新細明體" panose="02020500000000000000" charset="-120"/>
              </a:rPr>
              <a:pPr/>
              <a:t>13</a:t>
            </a:fld>
            <a:endParaRPr lang="en-US" altLang="zh-TW" b="0">
              <a:ea typeface="新細明體" panose="02020500000000000000" charset="-120"/>
            </a:endParaRPr>
          </a:p>
        </p:txBody>
      </p:sp>
      <p:sp>
        <p:nvSpPr>
          <p:cNvPr id="65540" name="Text Box 2"/>
          <p:cNvSpPr txBox="1">
            <a:spLocks noChangeArrowheads="1"/>
          </p:cNvSpPr>
          <p:nvPr/>
        </p:nvSpPr>
        <p:spPr bwMode="auto">
          <a:xfrm>
            <a:off x="1600200" y="696913"/>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a:latin typeface="Arial Unicode MS" panose="020B0604020202020204" pitchFamily="34" charset="-128"/>
                <a:ea typeface="新細明體" panose="02020500000000000000" charset="-120"/>
              </a:rPr>
              <a:t>A packet has arrived in which the offset value is 100, the value of HLEN is 5 and the value of the total length field is 100. What is the number of the first byte and the last byte?</a:t>
            </a:r>
          </a:p>
          <a:p>
            <a:pPr algn="just"/>
            <a:endParaRPr lang="en-US" altLang="zh-TW" sz="2400">
              <a:latin typeface="Arial Unicode MS" panose="020B0604020202020204" pitchFamily="34" charset="-128"/>
              <a:ea typeface="新細明體" panose="02020500000000000000" charset="-120"/>
            </a:endParaRPr>
          </a:p>
          <a:p>
            <a:pPr algn="just"/>
            <a:r>
              <a:rPr lang="en-US" altLang="zh-TW" sz="2400" i="1">
                <a:solidFill>
                  <a:schemeClr val="hlink"/>
                </a:solidFill>
                <a:latin typeface="Arial Unicode MS" panose="020B0604020202020204" pitchFamily="34" charset="-128"/>
                <a:ea typeface="新細明體" panose="02020500000000000000" charset="-120"/>
              </a:rPr>
              <a:t>Solution</a:t>
            </a:r>
          </a:p>
          <a:p>
            <a:pPr algn="just"/>
            <a:r>
              <a:rPr lang="en-US" altLang="zh-TW" sz="2400">
                <a:latin typeface="Arial Unicode MS" panose="020B0604020202020204" pitchFamily="34" charset="-128"/>
                <a:ea typeface="新細明體" panose="02020500000000000000" charset="-120"/>
              </a:rPr>
              <a:t>The first byte number is 100 × 8 = 800. The total length is 100 bytes and the header length is 20 bytes (5 × 4), which means that there are 80 bytes in this datagram. If the first byte number is 800, the last byte number must be 879.</a:t>
            </a:r>
          </a:p>
        </p:txBody>
      </p:sp>
      <p:grpSp>
        <p:nvGrpSpPr>
          <p:cNvPr id="65541" name="Group 3"/>
          <p:cNvGrpSpPr>
            <a:grpSpLocks/>
          </p:cNvGrpSpPr>
          <p:nvPr/>
        </p:nvGrpSpPr>
        <p:grpSpPr bwMode="auto">
          <a:xfrm>
            <a:off x="1524000" y="0"/>
            <a:ext cx="9144000" cy="609600"/>
            <a:chOff x="0" y="2448"/>
            <a:chExt cx="5760" cy="384"/>
          </a:xfrm>
        </p:grpSpPr>
        <p:sp>
          <p:nvSpPr>
            <p:cNvPr id="6554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charset="-120"/>
              </a:endParaRPr>
            </a:p>
          </p:txBody>
        </p:sp>
        <p:sp>
          <p:nvSpPr>
            <p:cNvPr id="754693"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7.9</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3533601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97166A94-95EC-4A21-AE1A-DE45836686EA}" type="slidenum">
              <a:rPr lang="en-US" altLang="en-US" sz="2000" baseline="0">
                <a:solidFill>
                  <a:schemeClr val="bg2"/>
                </a:solidFill>
              </a:rPr>
              <a:pPr/>
              <a:t>14</a:t>
            </a:fld>
            <a:endParaRPr lang="en-US" altLang="en-US" sz="2000" baseline="0">
              <a:solidFill>
                <a:schemeClr val="bg2"/>
              </a:solidFill>
            </a:endParaRPr>
          </a:p>
        </p:txBody>
      </p:sp>
      <p:sp>
        <p:nvSpPr>
          <p:cNvPr id="565250" name="Rectangle 2"/>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1752601" y="406400"/>
            <a:ext cx="2582823" cy="369332"/>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19-1   IPv4 ADDRESSES</a:t>
            </a:r>
          </a:p>
        </p:txBody>
      </p:sp>
      <p:sp>
        <p:nvSpPr>
          <p:cNvPr id="6149" name="Text Box 4"/>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endParaRPr lang="en-US" altLang="en-US" sz="1800" baseline="0">
              <a:latin typeface="Times New Roman" panose="02020603050405020304" pitchFamily="18" charset="0"/>
            </a:endParaRPr>
          </a:p>
        </p:txBody>
      </p:sp>
      <p:sp>
        <p:nvSpPr>
          <p:cNvPr id="565253" name="Rectangle 5"/>
          <p:cNvSpPr>
            <a:spLocks noChangeArrowheads="1"/>
          </p:cNvSpPr>
          <p:nvPr/>
        </p:nvSpPr>
        <p:spPr bwMode="auto">
          <a:xfrm>
            <a:off x="1828800" y="1600200"/>
            <a:ext cx="8229600" cy="1373188"/>
          </a:xfrm>
          <a:prstGeom prst="rect">
            <a:avLst/>
          </a:prstGeom>
          <a:noFill/>
          <a:ln w="9525">
            <a:noFill/>
            <a:miter lim="800000"/>
            <a:headEnd/>
            <a:tailEnd/>
          </a:ln>
          <a:effectLst/>
        </p:spPr>
        <p:txBody>
          <a:bodyPr anchor="ctr">
            <a:spAutoFit/>
          </a:bodyPr>
          <a:lstStyle/>
          <a:p>
            <a:pPr algn="just" eaLnBrk="1" hangingPunct="1">
              <a:defRPr/>
            </a:pPr>
            <a:r>
              <a:rPr lang="en-US" sz="2800" i="1" dirty="0">
                <a:effectLst>
                  <a:outerShdw blurRad="38100" dist="38100" dir="2700000" algn="tl">
                    <a:srgbClr val="C0C0C0"/>
                  </a:outerShdw>
                </a:effectLst>
                <a:latin typeface="Times New Roman" pitchFamily="18" charset="0"/>
              </a:rPr>
              <a:t>An </a:t>
            </a:r>
            <a:r>
              <a:rPr lang="en-US" sz="2800" i="1" dirty="0">
                <a:solidFill>
                  <a:schemeClr val="hlink"/>
                </a:solidFill>
                <a:effectLst>
                  <a:outerShdw blurRad="38100" dist="38100" dir="2700000" algn="tl">
                    <a:srgbClr val="C0C0C0"/>
                  </a:outerShdw>
                </a:effectLst>
                <a:latin typeface="Times New Roman" pitchFamily="18" charset="0"/>
              </a:rPr>
              <a:t>IPv4 address</a:t>
            </a:r>
            <a:r>
              <a:rPr lang="en-US" sz="2800" i="1" dirty="0">
                <a:effectLst>
                  <a:outerShdw blurRad="38100" dist="38100" dir="2700000" algn="tl">
                    <a:srgbClr val="C0C0C0"/>
                  </a:outerShdw>
                </a:effectLst>
                <a:latin typeface="Times New Roman" pitchFamily="18" charset="0"/>
              </a:rPr>
              <a:t> is a </a:t>
            </a:r>
            <a:r>
              <a:rPr lang="en-US" sz="2800" i="1" dirty="0">
                <a:solidFill>
                  <a:schemeClr val="folHlink"/>
                </a:solidFill>
                <a:effectLst>
                  <a:outerShdw blurRad="38100" dist="38100" dir="2700000" algn="tl">
                    <a:srgbClr val="C0C0C0"/>
                  </a:outerShdw>
                </a:effectLst>
                <a:latin typeface="Times New Roman" pitchFamily="18" charset="0"/>
              </a:rPr>
              <a:t>32-bit</a:t>
            </a:r>
            <a:r>
              <a:rPr lang="en-US" sz="2800" i="1" dirty="0">
                <a:effectLst>
                  <a:outerShdw blurRad="38100" dist="38100" dir="2700000" algn="tl">
                    <a:srgbClr val="C0C0C0"/>
                  </a:outerShdw>
                </a:effectLst>
                <a:latin typeface="Times New Roman" pitchFamily="18" charset="0"/>
              </a:rPr>
              <a:t> address that uniquely and universally defines the connection of a device (for example, a computer or a router) to the Internet.</a:t>
            </a:r>
          </a:p>
        </p:txBody>
      </p:sp>
      <p:sp>
        <p:nvSpPr>
          <p:cNvPr id="6151" name="Rectangle 29"/>
          <p:cNvSpPr>
            <a:spLocks noChangeArrowheads="1"/>
          </p:cNvSpPr>
          <p:nvPr/>
        </p:nvSpPr>
        <p:spPr bwMode="auto">
          <a:xfrm>
            <a:off x="1828800" y="3905250"/>
            <a:ext cx="6705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baseline="0">
                <a:solidFill>
                  <a:srgbClr val="0033CC"/>
                </a:solidFill>
                <a:latin typeface="Times New Roman" panose="02020603050405020304" pitchFamily="18" charset="0"/>
              </a:rPr>
              <a:t>Address Space</a:t>
            </a:r>
            <a:r>
              <a:rPr lang="fr-FR" altLang="en-US" sz="2400" baseline="0">
                <a:solidFill>
                  <a:srgbClr val="0033CC"/>
                </a:solidFill>
                <a:latin typeface="Times New Roman" panose="02020603050405020304" pitchFamily="18" charset="0"/>
              </a:rPr>
              <a:t/>
            </a:r>
            <a:br>
              <a:rPr lang="fr-FR" altLang="en-US" sz="2400" baseline="0">
                <a:solidFill>
                  <a:srgbClr val="0033CC"/>
                </a:solidFill>
                <a:latin typeface="Times New Roman" panose="02020603050405020304" pitchFamily="18" charset="0"/>
              </a:rPr>
            </a:br>
            <a:r>
              <a:rPr lang="fr-FR" altLang="en-US" sz="2400" baseline="0">
                <a:solidFill>
                  <a:srgbClr val="0033CC"/>
                </a:solidFill>
                <a:latin typeface="Times New Roman" panose="02020603050405020304" pitchFamily="18" charset="0"/>
              </a:rPr>
              <a:t>Notations</a:t>
            </a:r>
          </a:p>
          <a:p>
            <a:pPr>
              <a:buClr>
                <a:schemeClr val="tx1"/>
              </a:buClr>
              <a:buSzPct val="117000"/>
              <a:buFont typeface="Wingdings" panose="05000000000000000000" pitchFamily="2" charset="2"/>
              <a:buNone/>
            </a:pPr>
            <a:r>
              <a:rPr lang="en-US" altLang="en-US" sz="2400" baseline="0">
                <a:solidFill>
                  <a:srgbClr val="0033CC"/>
                </a:solidFill>
                <a:latin typeface="Times New Roman" panose="02020603050405020304" pitchFamily="18" charset="0"/>
              </a:rPr>
              <a:t>Classful Addressing</a:t>
            </a:r>
          </a:p>
          <a:p>
            <a:pPr>
              <a:buClr>
                <a:schemeClr val="tx1"/>
              </a:buClr>
              <a:buSzPct val="117000"/>
              <a:buFont typeface="Wingdings" panose="05000000000000000000" pitchFamily="2" charset="2"/>
              <a:buNone/>
            </a:pPr>
            <a:r>
              <a:rPr lang="en-US" altLang="en-US" sz="2400" baseline="0">
                <a:solidFill>
                  <a:srgbClr val="0033CC"/>
                </a:solidFill>
                <a:latin typeface="Times New Roman" panose="02020603050405020304" pitchFamily="18" charset="0"/>
              </a:rPr>
              <a:t>Classless Addressing</a:t>
            </a:r>
          </a:p>
          <a:p>
            <a:pPr>
              <a:buClr>
                <a:schemeClr val="tx1"/>
              </a:buClr>
              <a:buSzPct val="117000"/>
              <a:buFont typeface="Wingdings" panose="05000000000000000000" pitchFamily="2" charset="2"/>
              <a:buNone/>
            </a:pPr>
            <a:r>
              <a:rPr lang="en-US" altLang="en-US" sz="2400" baseline="0">
                <a:solidFill>
                  <a:srgbClr val="0033CC"/>
                </a:solidFill>
                <a:latin typeface="Times New Roman" panose="02020603050405020304" pitchFamily="18" charset="0"/>
              </a:rPr>
              <a:t>Network Address Translation (NAT)</a:t>
            </a:r>
          </a:p>
        </p:txBody>
      </p:sp>
      <p:sp>
        <p:nvSpPr>
          <p:cNvPr id="565278" name="Text Box 30"/>
          <p:cNvSpPr txBox="1">
            <a:spLocks noChangeArrowheads="1"/>
          </p:cNvSpPr>
          <p:nvPr/>
        </p:nvSpPr>
        <p:spPr bwMode="auto">
          <a:xfrm>
            <a:off x="1841501" y="3429001"/>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3405841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IPv4 addressing</a:t>
            </a:r>
            <a:endParaRPr lang="en-GB" dirty="0"/>
          </a:p>
        </p:txBody>
      </p:sp>
      <p:sp>
        <p:nvSpPr>
          <p:cNvPr id="3" name="Content Placeholder 2"/>
          <p:cNvSpPr>
            <a:spLocks noGrp="1"/>
          </p:cNvSpPr>
          <p:nvPr>
            <p:ph idx="1"/>
          </p:nvPr>
        </p:nvSpPr>
        <p:spPr/>
        <p:txBody>
          <a:bodyPr/>
          <a:lstStyle/>
          <a:p>
            <a:r>
              <a:rPr lang="en-US" i="1" dirty="0">
                <a:effectLst>
                  <a:outerShdw blurRad="38100" dist="38100" dir="2700000" algn="tl">
                    <a:srgbClr val="C0C0C0"/>
                  </a:outerShdw>
                </a:effectLst>
                <a:latin typeface="Times New Roman" pitchFamily="18" charset="0"/>
              </a:rPr>
              <a:t>An </a:t>
            </a:r>
            <a:r>
              <a:rPr lang="en-US" i="1" dirty="0">
                <a:solidFill>
                  <a:schemeClr val="hlink"/>
                </a:solidFill>
                <a:effectLst>
                  <a:outerShdw blurRad="38100" dist="38100" dir="2700000" algn="tl">
                    <a:srgbClr val="C0C0C0"/>
                  </a:outerShdw>
                </a:effectLst>
                <a:latin typeface="Times New Roman" pitchFamily="18" charset="0"/>
              </a:rPr>
              <a:t>IPv4 address</a:t>
            </a:r>
            <a:r>
              <a:rPr lang="en-US" i="1" dirty="0">
                <a:effectLst>
                  <a:outerShdw blurRad="38100" dist="38100" dir="2700000" algn="tl">
                    <a:srgbClr val="C0C0C0"/>
                  </a:outerShdw>
                </a:effectLst>
                <a:latin typeface="Times New Roman" pitchFamily="18" charset="0"/>
              </a:rPr>
              <a:t> is a </a:t>
            </a:r>
            <a:r>
              <a:rPr lang="en-US" i="1" dirty="0">
                <a:solidFill>
                  <a:schemeClr val="folHlink"/>
                </a:solidFill>
                <a:effectLst>
                  <a:outerShdw blurRad="38100" dist="38100" dir="2700000" algn="tl">
                    <a:srgbClr val="C0C0C0"/>
                  </a:outerShdw>
                </a:effectLst>
                <a:latin typeface="Times New Roman" pitchFamily="18" charset="0"/>
              </a:rPr>
              <a:t>32-bit</a:t>
            </a:r>
            <a:r>
              <a:rPr lang="en-US" i="1" dirty="0">
                <a:effectLst>
                  <a:outerShdw blurRad="38100" dist="38100" dir="2700000" algn="tl">
                    <a:srgbClr val="C0C0C0"/>
                  </a:outerShdw>
                </a:effectLst>
                <a:latin typeface="Times New Roman" pitchFamily="18" charset="0"/>
              </a:rPr>
              <a:t> address that uniquely and universally defines the connection of a device (for example, a computer or a router) to the Internet.</a:t>
            </a:r>
          </a:p>
          <a:p>
            <a:r>
              <a:rPr lang="en-US" altLang="en-US" dirty="0"/>
              <a:t>The IPv4 addresses are unique </a:t>
            </a:r>
            <a:br>
              <a:rPr lang="en-US" altLang="en-US" dirty="0"/>
            </a:br>
            <a:r>
              <a:rPr lang="en-US" altLang="en-US" dirty="0"/>
              <a:t>and universal</a:t>
            </a:r>
            <a:r>
              <a:rPr lang="en-US" altLang="en-US" dirty="0" smtClean="0"/>
              <a:t>.</a:t>
            </a:r>
          </a:p>
          <a:p>
            <a:r>
              <a:rPr lang="en-US" altLang="en-US" dirty="0"/>
              <a:t>The address space of IPv4 is </a:t>
            </a:r>
            <a:br>
              <a:rPr lang="en-US" altLang="en-US" dirty="0"/>
            </a:br>
            <a:r>
              <a:rPr lang="en-US" altLang="en-US" dirty="0"/>
              <a:t>2</a:t>
            </a:r>
            <a:r>
              <a:rPr lang="en-US" altLang="en-US" baseline="30000" dirty="0"/>
              <a:t>32</a:t>
            </a:r>
            <a:r>
              <a:rPr lang="en-US" altLang="en-US" dirty="0"/>
              <a:t>  or  4,294,967,296.</a:t>
            </a:r>
          </a:p>
          <a:p>
            <a:endParaRPr lang="en-US" altLang="en-US" dirty="0"/>
          </a:p>
          <a:p>
            <a:endParaRPr lang="en-GB" dirty="0"/>
          </a:p>
        </p:txBody>
      </p:sp>
    </p:spTree>
    <p:extLst>
      <p:ext uri="{BB962C8B-B14F-4D97-AF65-F5344CB8AC3E}">
        <p14:creationId xmlns:p14="http://schemas.microsoft.com/office/powerpoint/2010/main" val="989232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AE2BACD3-47EC-4AB6-8CCB-20A8F3FADF67}" type="slidenum">
              <a:rPr lang="en-US" altLang="en-US" sz="2000" baseline="0">
                <a:solidFill>
                  <a:schemeClr val="bg2"/>
                </a:solidFill>
              </a:rPr>
              <a:pPr/>
              <a:t>16</a:t>
            </a:fld>
            <a:endParaRPr lang="en-US" altLang="en-US" sz="2000" baseline="0">
              <a:solidFill>
                <a:schemeClr val="bg2"/>
              </a:solidFill>
            </a:endParaRPr>
          </a:p>
        </p:txBody>
      </p:sp>
      <p:sp>
        <p:nvSpPr>
          <p:cNvPr id="10243"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244"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245" name="Text Box 4"/>
          <p:cNvSpPr txBox="1">
            <a:spLocks noChangeArrowheads="1"/>
          </p:cNvSpPr>
          <p:nvPr/>
        </p:nvSpPr>
        <p:spPr bwMode="auto">
          <a:xfrm>
            <a:off x="1524000" y="381000"/>
            <a:ext cx="858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19.1  </a:t>
            </a:r>
            <a:r>
              <a:rPr lang="en-US" altLang="en-US" sz="2000" i="1" baseline="0">
                <a:latin typeface="Times New Roman" panose="02020603050405020304" pitchFamily="18" charset="0"/>
              </a:rPr>
              <a:t>Dotted-decimal notation and binary notation for an IPv4 address</a:t>
            </a:r>
          </a:p>
        </p:txBody>
      </p:sp>
      <p:sp>
        <p:nvSpPr>
          <p:cNvPr id="10246"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1024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6" y="2533650"/>
            <a:ext cx="7650163"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6742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80D315A5-321F-4E09-A1CC-CA6F3E5BF5E0}" type="slidenum">
              <a:rPr lang="en-US" altLang="en-US" sz="2000" baseline="0">
                <a:solidFill>
                  <a:schemeClr val="bg2"/>
                </a:solidFill>
              </a:rPr>
              <a:pPr/>
              <a:t>17</a:t>
            </a:fld>
            <a:endParaRPr lang="en-US" altLang="en-US" sz="2000" baseline="0">
              <a:solidFill>
                <a:schemeClr val="bg2"/>
              </a:solidFill>
            </a:endParaRPr>
          </a:p>
        </p:txBody>
      </p:sp>
      <p:sp>
        <p:nvSpPr>
          <p:cNvPr id="11267"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68"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69"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70"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71"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72"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73"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274" name="Rectangle 9"/>
          <p:cNvSpPr>
            <a:spLocks noChangeArrowheads="1"/>
          </p:cNvSpPr>
          <p:nvPr/>
        </p:nvSpPr>
        <p:spPr bwMode="auto">
          <a:xfrm>
            <a:off x="1752600" y="11430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Change the following IPv4 addresses from binary notation to dotted-decimal notation.</a:t>
            </a:r>
          </a:p>
        </p:txBody>
      </p:sp>
      <p:sp>
        <p:nvSpPr>
          <p:cNvPr id="11275" name="Text Box 10"/>
          <p:cNvSpPr txBox="1">
            <a:spLocks noChangeArrowheads="1"/>
          </p:cNvSpPr>
          <p:nvPr/>
        </p:nvSpPr>
        <p:spPr bwMode="auto">
          <a:xfrm>
            <a:off x="2667001"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19.1</a:t>
            </a:r>
          </a:p>
        </p:txBody>
      </p:sp>
      <p:pic>
        <p:nvPicPr>
          <p:cNvPr id="112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2200"/>
            <a:ext cx="771525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Rectangle 13"/>
          <p:cNvSpPr>
            <a:spLocks noChangeArrowheads="1"/>
          </p:cNvSpPr>
          <p:nvPr/>
        </p:nvSpPr>
        <p:spPr bwMode="auto">
          <a:xfrm>
            <a:off x="1752600" y="3581401"/>
            <a:ext cx="86868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We replace each group of 8 bits with its equivalent decimal number (see Appendix B) and add dots for separation.</a:t>
            </a:r>
          </a:p>
        </p:txBody>
      </p:sp>
      <p:pic>
        <p:nvPicPr>
          <p:cNvPr id="1127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1" y="5486400"/>
            <a:ext cx="30718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8434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CF997574-00CD-4639-8FDF-62941ED49400}" type="slidenum">
              <a:rPr lang="en-US" altLang="en-US" sz="2000" baseline="0">
                <a:solidFill>
                  <a:schemeClr val="bg2"/>
                </a:solidFill>
              </a:rPr>
              <a:pPr/>
              <a:t>18</a:t>
            </a:fld>
            <a:endParaRPr lang="en-US" altLang="en-US" sz="2000" baseline="0">
              <a:solidFill>
                <a:schemeClr val="bg2"/>
              </a:solidFill>
            </a:endParaRPr>
          </a:p>
        </p:txBody>
      </p:sp>
      <p:sp>
        <p:nvSpPr>
          <p:cNvPr id="12291"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2"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3"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4"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5"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6"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2298" name="Rectangle 9"/>
          <p:cNvSpPr>
            <a:spLocks noChangeArrowheads="1"/>
          </p:cNvSpPr>
          <p:nvPr/>
        </p:nvSpPr>
        <p:spPr bwMode="auto">
          <a:xfrm>
            <a:off x="1752600" y="1143000"/>
            <a:ext cx="86868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Change the following IPv4 addresses from dotted-decimal notation to binary notation.</a:t>
            </a:r>
          </a:p>
        </p:txBody>
      </p:sp>
      <p:sp>
        <p:nvSpPr>
          <p:cNvPr id="12299" name="Text Box 10"/>
          <p:cNvSpPr txBox="1">
            <a:spLocks noChangeArrowheads="1"/>
          </p:cNvSpPr>
          <p:nvPr/>
        </p:nvSpPr>
        <p:spPr bwMode="auto">
          <a:xfrm>
            <a:off x="2667001"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19.2</a:t>
            </a:r>
          </a:p>
        </p:txBody>
      </p:sp>
      <p:sp>
        <p:nvSpPr>
          <p:cNvPr id="12300" name="Picture 11"/>
          <p:cNvSpPr>
            <a:spLocks noChangeAspect="1" noChangeArrowheads="1"/>
          </p:cNvSpPr>
          <p:nvPr/>
        </p:nvSpPr>
        <p:spPr bwMode="auto">
          <a:xfrm>
            <a:off x="1752600" y="2209800"/>
            <a:ext cx="28702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12301" name="Rectangle 12"/>
          <p:cNvSpPr>
            <a:spLocks noChangeArrowheads="1"/>
          </p:cNvSpPr>
          <p:nvPr/>
        </p:nvSpPr>
        <p:spPr bwMode="auto">
          <a:xfrm>
            <a:off x="1752600" y="3276600"/>
            <a:ext cx="8686800"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We replace each decimal number with its binary equivalent (see Appendix B).</a:t>
            </a:r>
          </a:p>
        </p:txBody>
      </p:sp>
      <p:sp>
        <p:nvSpPr>
          <p:cNvPr id="12302" name="Picture 13"/>
          <p:cNvSpPr>
            <a:spLocks noChangeAspect="1" noChangeArrowheads="1"/>
          </p:cNvSpPr>
          <p:nvPr/>
        </p:nvSpPr>
        <p:spPr bwMode="auto">
          <a:xfrm>
            <a:off x="1866900" y="4821238"/>
            <a:ext cx="7277100"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196711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9B45D9DC-A6AC-408B-A758-D0C36A1F8560}" type="slidenum">
              <a:rPr lang="en-US" altLang="en-US" sz="2000" baseline="0">
                <a:solidFill>
                  <a:schemeClr val="bg2"/>
                </a:solidFill>
              </a:rPr>
              <a:pPr/>
              <a:t>19</a:t>
            </a:fld>
            <a:endParaRPr lang="en-US" altLang="en-US" sz="2000" baseline="0">
              <a:solidFill>
                <a:schemeClr val="bg2"/>
              </a:solidFill>
            </a:endParaRPr>
          </a:p>
        </p:txBody>
      </p:sp>
      <p:sp>
        <p:nvSpPr>
          <p:cNvPr id="13315"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16"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17"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18"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19"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20"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21"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3322"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3" name="Line 10"/>
          <p:cNvSpPr>
            <a:spLocks noChangeShapeType="1"/>
          </p:cNvSpPr>
          <p:nvPr/>
        </p:nvSpPr>
        <p:spPr bwMode="auto">
          <a:xfrm>
            <a:off x="1982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324" name="Rectangle 11"/>
          <p:cNvSpPr>
            <a:spLocks noChangeArrowheads="1"/>
          </p:cNvSpPr>
          <p:nvPr/>
        </p:nvSpPr>
        <p:spPr bwMode="auto">
          <a:xfrm>
            <a:off x="2019300" y="2759075"/>
            <a:ext cx="8077200" cy="156966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classful addressing, the address space is divided into five classes:</a:t>
            </a:r>
          </a:p>
          <a:p>
            <a:pPr algn="ctr"/>
            <a:r>
              <a:rPr lang="en-US" altLang="en-US" baseline="0"/>
              <a:t>A, B, C, D, and E.</a:t>
            </a:r>
          </a:p>
        </p:txBody>
      </p:sp>
      <p:grpSp>
        <p:nvGrpSpPr>
          <p:cNvPr id="13325" name="Group 12"/>
          <p:cNvGrpSpPr>
            <a:grpSpLocks/>
          </p:cNvGrpSpPr>
          <p:nvPr/>
        </p:nvGrpSpPr>
        <p:grpSpPr bwMode="auto">
          <a:xfrm>
            <a:off x="1981200" y="1981200"/>
            <a:ext cx="1143000" cy="566738"/>
            <a:chOff x="1200" y="1248"/>
            <a:chExt cx="720" cy="357"/>
          </a:xfrm>
        </p:grpSpPr>
        <p:pic>
          <p:nvPicPr>
            <p:cNvPr id="1332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3933420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ea typeface="新細明體" charset="-120"/>
              </a:rPr>
              <a:t>TCP/IP Protocol Suite</a:t>
            </a:r>
          </a:p>
        </p:txBody>
      </p:sp>
      <p:sp>
        <p:nvSpPr>
          <p:cNvPr id="204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DEC2C01-2CCD-49F4-B6C5-2B8211EC26DF}" type="slidenum">
              <a:rPr lang="en-US" altLang="zh-TW" b="0">
                <a:ea typeface="新細明體" charset="-120"/>
              </a:rPr>
              <a:pPr/>
              <a:t>2</a:t>
            </a:fld>
            <a:endParaRPr lang="en-US" altLang="zh-TW" b="0" dirty="0">
              <a:ea typeface="新細明體" charset="-120"/>
            </a:endParaRPr>
          </a:p>
        </p:txBody>
      </p:sp>
      <p:sp>
        <p:nvSpPr>
          <p:cNvPr id="20484"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7.2</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IP datagram</a:t>
            </a:r>
          </a:p>
        </p:txBody>
      </p:sp>
      <p:sp>
        <p:nvSpPr>
          <p:cNvPr id="20485"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486"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487"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488"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489"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490"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sp>
        <p:nvSpPr>
          <p:cNvPr id="20491"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charset="-120"/>
            </a:endParaRPr>
          </a:p>
        </p:txBody>
      </p:sp>
      <p:pic>
        <p:nvPicPr>
          <p:cNvPr id="62362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426" y="1177926"/>
            <a:ext cx="4360863"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62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300" y="2738438"/>
            <a:ext cx="7632700" cy="343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4989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36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623627"/>
                                        </p:tgtEl>
                                        <p:attrNameLst>
                                          <p:attrName>style.visibility</p:attrName>
                                        </p:attrNameLst>
                                      </p:cBhvr>
                                      <p:to>
                                        <p:strVal val="visible"/>
                                      </p:to>
                                    </p:set>
                                    <p:anim calcmode="lin" valueType="num">
                                      <p:cBhvr>
                                        <p:cTn id="11" dur="2000" fill="hold"/>
                                        <p:tgtEl>
                                          <p:spTgt spid="623627"/>
                                        </p:tgtEl>
                                        <p:attrNameLst>
                                          <p:attrName>ppt_w</p:attrName>
                                        </p:attrNameLst>
                                      </p:cBhvr>
                                      <p:tavLst>
                                        <p:tav tm="0">
                                          <p:val>
                                            <p:fltVal val="0"/>
                                          </p:val>
                                        </p:tav>
                                        <p:tav tm="100000">
                                          <p:val>
                                            <p:strVal val="#ppt_w"/>
                                          </p:val>
                                        </p:tav>
                                      </p:tavLst>
                                    </p:anim>
                                    <p:anim calcmode="lin" valueType="num">
                                      <p:cBhvr>
                                        <p:cTn id="12" dur="2000" fill="hold"/>
                                        <p:tgtEl>
                                          <p:spTgt spid="623627"/>
                                        </p:tgtEl>
                                        <p:attrNameLst>
                                          <p:attrName>ppt_h</p:attrName>
                                        </p:attrNameLst>
                                      </p:cBhvr>
                                      <p:tavLst>
                                        <p:tav tm="0">
                                          <p:val>
                                            <p:fltVal val="0"/>
                                          </p:val>
                                        </p:tav>
                                        <p:tav tm="100000">
                                          <p:val>
                                            <p:strVal val="#ppt_h"/>
                                          </p:val>
                                        </p:tav>
                                      </p:tavLst>
                                    </p:anim>
                                    <p:animEffect transition="in" filter="fade">
                                      <p:cBhvr>
                                        <p:cTn id="13" dur="2000"/>
                                        <p:tgtEl>
                                          <p:spTgt spid="623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C6A251E6-1BE1-4845-8A3C-B4892EC74036}" type="slidenum">
              <a:rPr lang="en-US" altLang="en-US" sz="2000" baseline="0">
                <a:solidFill>
                  <a:schemeClr val="bg2"/>
                </a:solidFill>
              </a:rPr>
              <a:pPr/>
              <a:t>20</a:t>
            </a:fld>
            <a:endParaRPr lang="en-US" altLang="en-US" sz="2000" baseline="0">
              <a:solidFill>
                <a:schemeClr val="bg2"/>
              </a:solidFill>
            </a:endParaRPr>
          </a:p>
        </p:txBody>
      </p:sp>
      <p:sp>
        <p:nvSpPr>
          <p:cNvPr id="14339"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340"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341" name="Text Box 4"/>
          <p:cNvSpPr txBox="1">
            <a:spLocks noChangeArrowheads="1"/>
          </p:cNvSpPr>
          <p:nvPr/>
        </p:nvSpPr>
        <p:spPr bwMode="auto">
          <a:xfrm>
            <a:off x="1828800" y="3810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19.2  </a:t>
            </a:r>
            <a:r>
              <a:rPr lang="en-US" altLang="en-US" sz="2000" i="1" baseline="0">
                <a:latin typeface="Times New Roman" panose="02020603050405020304" pitchFamily="18" charset="0"/>
              </a:rPr>
              <a:t>Finding the classes in binary and dotted-decimal notation</a:t>
            </a:r>
          </a:p>
        </p:txBody>
      </p:sp>
      <p:sp>
        <p:nvSpPr>
          <p:cNvPr id="14342"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143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2133600"/>
            <a:ext cx="8226425"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2304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B9E65C26-71B7-48A9-B001-48558F67B570}" type="slidenum">
              <a:rPr lang="en-US" altLang="en-US" sz="2000" baseline="0">
                <a:solidFill>
                  <a:schemeClr val="bg2"/>
                </a:solidFill>
              </a:rPr>
              <a:pPr/>
              <a:t>21</a:t>
            </a:fld>
            <a:endParaRPr lang="en-US" altLang="en-US" sz="2000" baseline="0">
              <a:solidFill>
                <a:schemeClr val="bg2"/>
              </a:solidFill>
            </a:endParaRPr>
          </a:p>
        </p:txBody>
      </p:sp>
      <p:sp>
        <p:nvSpPr>
          <p:cNvPr id="15363"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364"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365"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366"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367"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368"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369"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5370" name="Rectangle 9"/>
          <p:cNvSpPr>
            <a:spLocks noChangeArrowheads="1"/>
          </p:cNvSpPr>
          <p:nvPr/>
        </p:nvSpPr>
        <p:spPr bwMode="auto">
          <a:xfrm>
            <a:off x="1752600" y="1143001"/>
            <a:ext cx="8686800"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dirty="0">
                <a:latin typeface="Times New Roman" panose="02020603050405020304" pitchFamily="18" charset="0"/>
              </a:rPr>
              <a:t>Find the class of each address.</a:t>
            </a:r>
          </a:p>
          <a:p>
            <a:pPr algn="just"/>
            <a:r>
              <a:rPr lang="en-US" altLang="en-US" sz="2800" i="1" baseline="0" dirty="0">
                <a:solidFill>
                  <a:schemeClr val="hlink"/>
                </a:solidFill>
                <a:latin typeface="Times New Roman" panose="02020603050405020304" pitchFamily="18" charset="0"/>
              </a:rPr>
              <a:t>a.</a:t>
            </a:r>
            <a:r>
              <a:rPr lang="en-US" altLang="en-US" sz="2800" i="1" baseline="0" dirty="0">
                <a:latin typeface="Times New Roman" panose="02020603050405020304" pitchFamily="18" charset="0"/>
              </a:rPr>
              <a:t>   </a:t>
            </a:r>
            <a:r>
              <a:rPr lang="en-US" altLang="en-US" sz="2800" u="sng" baseline="0" dirty="0">
                <a:solidFill>
                  <a:srgbClr val="009900"/>
                </a:solidFill>
                <a:latin typeface="Times New Roman" panose="02020603050405020304" pitchFamily="18" charset="0"/>
              </a:rPr>
              <a:t>0</a:t>
            </a:r>
            <a:r>
              <a:rPr lang="en-US" altLang="en-US" sz="2800" b="0" baseline="0" dirty="0">
                <a:latin typeface="Times New Roman" panose="02020603050405020304" pitchFamily="18" charset="0"/>
              </a:rPr>
              <a:t>0000001 00001011 00001011 11101111</a:t>
            </a:r>
          </a:p>
          <a:p>
            <a:pPr algn="just"/>
            <a:r>
              <a:rPr lang="en-US" altLang="en-US" sz="2800" i="1" baseline="0" dirty="0">
                <a:solidFill>
                  <a:schemeClr val="hlink"/>
                </a:solidFill>
                <a:latin typeface="Times New Roman" panose="02020603050405020304" pitchFamily="18" charset="0"/>
              </a:rPr>
              <a:t>b.</a:t>
            </a:r>
            <a:r>
              <a:rPr lang="en-US" altLang="en-US" sz="2800" i="1" baseline="0" dirty="0">
                <a:latin typeface="Times New Roman" panose="02020603050405020304" pitchFamily="18" charset="0"/>
              </a:rPr>
              <a:t>   </a:t>
            </a:r>
            <a:r>
              <a:rPr lang="en-US" altLang="en-US" sz="2800" u="sng" baseline="0" dirty="0">
                <a:solidFill>
                  <a:srgbClr val="009900"/>
                </a:solidFill>
                <a:latin typeface="Times New Roman" panose="02020603050405020304" pitchFamily="18" charset="0"/>
              </a:rPr>
              <a:t>110</a:t>
            </a:r>
            <a:r>
              <a:rPr lang="en-US" altLang="en-US" sz="2800" b="0" baseline="0" dirty="0">
                <a:latin typeface="Times New Roman" panose="02020603050405020304" pitchFamily="18" charset="0"/>
              </a:rPr>
              <a:t>00001 10000011 00011011 11111111</a:t>
            </a:r>
          </a:p>
          <a:p>
            <a:pPr algn="just"/>
            <a:r>
              <a:rPr lang="en-US" altLang="en-US" sz="2800" i="1" baseline="0" dirty="0">
                <a:solidFill>
                  <a:schemeClr val="hlink"/>
                </a:solidFill>
                <a:latin typeface="Times New Roman" panose="02020603050405020304" pitchFamily="18" charset="0"/>
              </a:rPr>
              <a:t>c.</a:t>
            </a:r>
            <a:r>
              <a:rPr lang="en-US" altLang="en-US" sz="2800" i="1" baseline="0" dirty="0">
                <a:latin typeface="Times New Roman" panose="02020603050405020304" pitchFamily="18" charset="0"/>
              </a:rPr>
              <a:t>   </a:t>
            </a:r>
            <a:r>
              <a:rPr lang="en-US" altLang="en-US" sz="2800" u="sng" baseline="0" dirty="0">
                <a:solidFill>
                  <a:srgbClr val="009900"/>
                </a:solidFill>
                <a:latin typeface="Times New Roman" panose="02020603050405020304" pitchFamily="18" charset="0"/>
              </a:rPr>
              <a:t>14</a:t>
            </a:r>
            <a:r>
              <a:rPr lang="en-US" altLang="en-US" sz="2800" b="0" baseline="0" dirty="0">
                <a:latin typeface="Times New Roman" panose="02020603050405020304" pitchFamily="18" charset="0"/>
              </a:rPr>
              <a:t>.23.120.8</a:t>
            </a:r>
          </a:p>
          <a:p>
            <a:pPr algn="just"/>
            <a:r>
              <a:rPr lang="en-US" altLang="en-US" sz="2800" i="1" baseline="0" dirty="0">
                <a:solidFill>
                  <a:schemeClr val="hlink"/>
                </a:solidFill>
                <a:latin typeface="Times New Roman" panose="02020603050405020304" pitchFamily="18" charset="0"/>
              </a:rPr>
              <a:t>d.</a:t>
            </a:r>
            <a:r>
              <a:rPr lang="en-US" altLang="en-US" sz="2800" i="1" baseline="0" dirty="0">
                <a:latin typeface="Times New Roman" panose="02020603050405020304" pitchFamily="18" charset="0"/>
              </a:rPr>
              <a:t>   </a:t>
            </a:r>
            <a:r>
              <a:rPr lang="en-US" altLang="en-US" sz="2800" u="sng" baseline="0" dirty="0">
                <a:solidFill>
                  <a:srgbClr val="009900"/>
                </a:solidFill>
                <a:latin typeface="Times New Roman" panose="02020603050405020304" pitchFamily="18" charset="0"/>
              </a:rPr>
              <a:t>252</a:t>
            </a:r>
            <a:r>
              <a:rPr lang="en-US" altLang="en-US" sz="2800" b="0" baseline="0" dirty="0">
                <a:latin typeface="Times New Roman" panose="02020603050405020304" pitchFamily="18" charset="0"/>
              </a:rPr>
              <a:t>.5.15.111</a:t>
            </a:r>
          </a:p>
        </p:txBody>
      </p:sp>
      <p:sp>
        <p:nvSpPr>
          <p:cNvPr id="15371" name="Text Box 10"/>
          <p:cNvSpPr txBox="1">
            <a:spLocks noChangeArrowheads="1"/>
          </p:cNvSpPr>
          <p:nvPr/>
        </p:nvSpPr>
        <p:spPr bwMode="auto">
          <a:xfrm>
            <a:off x="2667001"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19.4</a:t>
            </a:r>
          </a:p>
        </p:txBody>
      </p:sp>
      <p:sp>
        <p:nvSpPr>
          <p:cNvPr id="15372" name="Rectangle 11"/>
          <p:cNvSpPr>
            <a:spLocks noChangeArrowheads="1"/>
          </p:cNvSpPr>
          <p:nvPr/>
        </p:nvSpPr>
        <p:spPr bwMode="auto">
          <a:xfrm>
            <a:off x="1676400" y="3657600"/>
            <a:ext cx="8686800"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latin typeface="Times New Roman" panose="02020603050405020304" pitchFamily="18" charset="0"/>
              </a:rPr>
              <a:t>Solution</a:t>
            </a:r>
          </a:p>
          <a:p>
            <a:r>
              <a:rPr lang="en-US" altLang="en-US" sz="2800" i="1" baseline="0">
                <a:solidFill>
                  <a:schemeClr val="hlink"/>
                </a:solidFill>
                <a:latin typeface="Times New Roman" panose="02020603050405020304" pitchFamily="18" charset="0"/>
              </a:rPr>
              <a:t>a.</a:t>
            </a:r>
            <a:r>
              <a:rPr lang="en-US" altLang="en-US" sz="2800" i="1" baseline="0">
                <a:latin typeface="Times New Roman" panose="02020603050405020304" pitchFamily="18" charset="0"/>
              </a:rPr>
              <a:t> The first bit is 0. This is a class A address.</a:t>
            </a:r>
          </a:p>
          <a:p>
            <a:r>
              <a:rPr lang="en-US" altLang="en-US" sz="2800" i="1" baseline="0">
                <a:solidFill>
                  <a:schemeClr val="hlink"/>
                </a:solidFill>
                <a:latin typeface="Times New Roman" panose="02020603050405020304" pitchFamily="18" charset="0"/>
              </a:rPr>
              <a:t>b.</a:t>
            </a:r>
            <a:r>
              <a:rPr lang="en-US" altLang="en-US" sz="2800" i="1" baseline="0">
                <a:latin typeface="Times New Roman" panose="02020603050405020304" pitchFamily="18" charset="0"/>
              </a:rPr>
              <a:t> The first 2 bits are 1; the third bit is 0. This is a class C</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address.</a:t>
            </a:r>
          </a:p>
          <a:p>
            <a:r>
              <a:rPr lang="en-US" altLang="en-US" sz="2800" i="1" baseline="0">
                <a:solidFill>
                  <a:schemeClr val="hlink"/>
                </a:solidFill>
                <a:latin typeface="Times New Roman" panose="02020603050405020304" pitchFamily="18" charset="0"/>
              </a:rPr>
              <a:t>c.</a:t>
            </a:r>
            <a:r>
              <a:rPr lang="en-US" altLang="en-US" sz="2800" i="1" baseline="0">
                <a:latin typeface="Times New Roman" panose="02020603050405020304" pitchFamily="18" charset="0"/>
              </a:rPr>
              <a:t> The first byte is 14; the class is A.</a:t>
            </a:r>
          </a:p>
          <a:p>
            <a:r>
              <a:rPr lang="en-US" altLang="en-US" sz="2800" i="1" baseline="0">
                <a:solidFill>
                  <a:schemeClr val="hlink"/>
                </a:solidFill>
                <a:latin typeface="Times New Roman" panose="02020603050405020304" pitchFamily="18" charset="0"/>
              </a:rPr>
              <a:t>d.</a:t>
            </a:r>
            <a:r>
              <a:rPr lang="en-US" altLang="en-US" sz="2800" i="1" baseline="0">
                <a:latin typeface="Times New Roman" panose="02020603050405020304" pitchFamily="18" charset="0"/>
              </a:rPr>
              <a:t> The first byte is 252; the class is E.</a:t>
            </a:r>
          </a:p>
        </p:txBody>
      </p:sp>
    </p:spTree>
    <p:extLst>
      <p:ext uri="{BB962C8B-B14F-4D97-AF65-F5344CB8AC3E}">
        <p14:creationId xmlns:p14="http://schemas.microsoft.com/office/powerpoint/2010/main" val="17199351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dirty="0">
                <a:solidFill>
                  <a:schemeClr val="bg2"/>
                </a:solidFill>
              </a:rPr>
              <a:t>19.</a:t>
            </a:r>
            <a:fld id="{DBE72FAB-015B-40B9-8FBE-9B06E0270DEA}" type="slidenum">
              <a:rPr lang="en-US" altLang="en-US" sz="2000" baseline="0">
                <a:solidFill>
                  <a:schemeClr val="bg2"/>
                </a:solidFill>
              </a:rPr>
              <a:pPr/>
              <a:t>22</a:t>
            </a:fld>
            <a:endParaRPr lang="en-US" altLang="en-US" sz="2000" baseline="0" dirty="0">
              <a:solidFill>
                <a:schemeClr val="bg2"/>
              </a:solidFill>
            </a:endParaRPr>
          </a:p>
        </p:txBody>
      </p:sp>
      <p:sp>
        <p:nvSpPr>
          <p:cNvPr id="16387" name="Text Box 2"/>
          <p:cNvSpPr txBox="1">
            <a:spLocks noChangeArrowheads="1"/>
          </p:cNvSpPr>
          <p:nvPr/>
        </p:nvSpPr>
        <p:spPr bwMode="auto">
          <a:xfrm>
            <a:off x="2057401" y="1828800"/>
            <a:ext cx="7967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dirty="0">
                <a:solidFill>
                  <a:schemeClr val="folHlink"/>
                </a:solidFill>
                <a:latin typeface="Times New Roman" panose="02020603050405020304" pitchFamily="18" charset="0"/>
              </a:rPr>
              <a:t>Table 19.1  </a:t>
            </a:r>
            <a:r>
              <a:rPr lang="en-US" altLang="en-US" sz="2000" i="1" baseline="0" dirty="0">
                <a:latin typeface="Times New Roman" panose="02020603050405020304" pitchFamily="18" charset="0"/>
              </a:rPr>
              <a:t>Number of blocks and block size in </a:t>
            </a:r>
            <a:r>
              <a:rPr lang="en-US" altLang="en-US" sz="2000" i="1" baseline="0" dirty="0" err="1">
                <a:latin typeface="Times New Roman" panose="02020603050405020304" pitchFamily="18" charset="0"/>
              </a:rPr>
              <a:t>classful</a:t>
            </a:r>
            <a:r>
              <a:rPr lang="en-US" altLang="en-US" sz="2000" i="1" baseline="0" dirty="0">
                <a:latin typeface="Times New Roman" panose="02020603050405020304" pitchFamily="18" charset="0"/>
              </a:rPr>
              <a:t> IPv4 addressing</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2293938"/>
            <a:ext cx="8026400"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227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D6F29A74-37D0-4DC7-8E0F-3281DA636859}" type="slidenum">
              <a:rPr lang="en-US" altLang="en-US" sz="2000" baseline="0">
                <a:solidFill>
                  <a:schemeClr val="bg2"/>
                </a:solidFill>
              </a:rPr>
              <a:pPr/>
              <a:t>23</a:t>
            </a:fld>
            <a:endParaRPr lang="en-US" altLang="en-US" sz="2000" baseline="0">
              <a:solidFill>
                <a:schemeClr val="bg2"/>
              </a:solidFill>
            </a:endParaRPr>
          </a:p>
        </p:txBody>
      </p:sp>
      <p:sp>
        <p:nvSpPr>
          <p:cNvPr id="17411"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412"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413"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414"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415"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416"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41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7418"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419" name="Line 10"/>
          <p:cNvSpPr>
            <a:spLocks noChangeShapeType="1"/>
          </p:cNvSpPr>
          <p:nvPr/>
        </p:nvSpPr>
        <p:spPr bwMode="auto">
          <a:xfrm>
            <a:off x="1982788" y="3962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420" name="Rectangle 11"/>
          <p:cNvSpPr>
            <a:spLocks noChangeArrowheads="1"/>
          </p:cNvSpPr>
          <p:nvPr/>
        </p:nvSpPr>
        <p:spPr bwMode="auto">
          <a:xfrm>
            <a:off x="2019300" y="27590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classful addressing, a large part of the available addresses were wasted.</a:t>
            </a:r>
          </a:p>
        </p:txBody>
      </p:sp>
      <p:grpSp>
        <p:nvGrpSpPr>
          <p:cNvPr id="17421" name="Group 12"/>
          <p:cNvGrpSpPr>
            <a:grpSpLocks/>
          </p:cNvGrpSpPr>
          <p:nvPr/>
        </p:nvGrpSpPr>
        <p:grpSpPr bwMode="auto">
          <a:xfrm>
            <a:off x="1981200" y="1981200"/>
            <a:ext cx="1143000" cy="566738"/>
            <a:chOff x="1200" y="1248"/>
            <a:chExt cx="720" cy="357"/>
          </a:xfrm>
        </p:grpSpPr>
        <p:pic>
          <p:nvPicPr>
            <p:cNvPr id="1742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8813503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F6A38420-73B7-4B11-8898-BFC0BE01D31D}" type="slidenum">
              <a:rPr lang="en-US" altLang="en-US" sz="2000" baseline="0">
                <a:solidFill>
                  <a:schemeClr val="bg2"/>
                </a:solidFill>
              </a:rPr>
              <a:pPr/>
              <a:t>24</a:t>
            </a:fld>
            <a:endParaRPr lang="en-US" altLang="en-US" sz="2000" baseline="0">
              <a:solidFill>
                <a:schemeClr val="bg2"/>
              </a:solidFill>
            </a:endParaRPr>
          </a:p>
        </p:txBody>
      </p:sp>
      <p:sp>
        <p:nvSpPr>
          <p:cNvPr id="18435" name="Text Box 2"/>
          <p:cNvSpPr txBox="1">
            <a:spLocks noChangeArrowheads="1"/>
          </p:cNvSpPr>
          <p:nvPr/>
        </p:nvSpPr>
        <p:spPr bwMode="auto">
          <a:xfrm>
            <a:off x="2057400" y="2209800"/>
            <a:ext cx="561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Table 19.2  </a:t>
            </a:r>
            <a:r>
              <a:rPr lang="en-US" altLang="en-US" sz="2000" i="1" baseline="0">
                <a:latin typeface="Times New Roman" panose="02020603050405020304" pitchFamily="18" charset="0"/>
              </a:rPr>
              <a:t>Default masks for classful addressing</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2722564"/>
            <a:ext cx="8291512"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4225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F41DB5FD-3C61-4AB6-865A-049BFBCC6F79}" type="slidenum">
              <a:rPr lang="en-US" altLang="en-US" sz="2000" baseline="0">
                <a:solidFill>
                  <a:schemeClr val="bg2"/>
                </a:solidFill>
              </a:rPr>
              <a:pPr/>
              <a:t>25</a:t>
            </a:fld>
            <a:endParaRPr lang="en-US" altLang="en-US" sz="2000" baseline="0">
              <a:solidFill>
                <a:schemeClr val="bg2"/>
              </a:solidFill>
            </a:endParaRPr>
          </a:p>
        </p:txBody>
      </p:sp>
      <p:sp>
        <p:nvSpPr>
          <p:cNvPr id="19459"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1"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4"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6"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467" name="Line 10"/>
          <p:cNvSpPr>
            <a:spLocks noChangeShapeType="1"/>
          </p:cNvSpPr>
          <p:nvPr/>
        </p:nvSpPr>
        <p:spPr bwMode="auto">
          <a:xfrm>
            <a:off x="1982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468" name="Rectangle 11"/>
          <p:cNvSpPr>
            <a:spLocks noChangeArrowheads="1"/>
          </p:cNvSpPr>
          <p:nvPr/>
        </p:nvSpPr>
        <p:spPr bwMode="auto">
          <a:xfrm>
            <a:off x="2019300" y="2759075"/>
            <a:ext cx="8077200" cy="156966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Classful addressing, which is almost obsolete, is replaced with classless addressing.</a:t>
            </a:r>
          </a:p>
        </p:txBody>
      </p:sp>
      <p:grpSp>
        <p:nvGrpSpPr>
          <p:cNvPr id="19469" name="Group 12"/>
          <p:cNvGrpSpPr>
            <a:grpSpLocks/>
          </p:cNvGrpSpPr>
          <p:nvPr/>
        </p:nvGrpSpPr>
        <p:grpSpPr bwMode="auto">
          <a:xfrm>
            <a:off x="1981200" y="1981200"/>
            <a:ext cx="1143000" cy="566738"/>
            <a:chOff x="1200" y="1248"/>
            <a:chExt cx="720" cy="357"/>
          </a:xfrm>
        </p:grpSpPr>
        <p:pic>
          <p:nvPicPr>
            <p:cNvPr id="1947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2815100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04DF68C1-8FEC-4817-A19D-66C717E6D0A4}" type="slidenum">
              <a:rPr lang="en-US" altLang="en-US" sz="2000" baseline="0">
                <a:solidFill>
                  <a:schemeClr val="bg2"/>
                </a:solidFill>
              </a:rPr>
              <a:pPr/>
              <a:t>26</a:t>
            </a:fld>
            <a:endParaRPr lang="en-US" altLang="en-US" sz="2000" baseline="0">
              <a:solidFill>
                <a:schemeClr val="bg2"/>
              </a:solidFill>
            </a:endParaRPr>
          </a:p>
        </p:txBody>
      </p:sp>
      <p:sp>
        <p:nvSpPr>
          <p:cNvPr id="20483"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84"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85"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86"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87"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88"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89"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90"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491" name="Line 10"/>
          <p:cNvSpPr>
            <a:spLocks noChangeShapeType="1"/>
          </p:cNvSpPr>
          <p:nvPr/>
        </p:nvSpPr>
        <p:spPr bwMode="auto">
          <a:xfrm>
            <a:off x="1982788" y="5410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0492" name="Rectangle 11"/>
          <p:cNvSpPr>
            <a:spLocks noChangeArrowheads="1"/>
          </p:cNvSpPr>
          <p:nvPr/>
        </p:nvSpPr>
        <p:spPr bwMode="auto">
          <a:xfrm>
            <a:off x="2019300" y="2759076"/>
            <a:ext cx="8077200" cy="255454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IPv4 addressing, a block of </a:t>
            </a:r>
            <a:br>
              <a:rPr lang="en-US" altLang="en-US" baseline="0"/>
            </a:br>
            <a:r>
              <a:rPr lang="en-US" altLang="en-US" baseline="0"/>
              <a:t>addresses can be defined as</a:t>
            </a:r>
          </a:p>
          <a:p>
            <a:pPr algn="ctr"/>
            <a:r>
              <a:rPr lang="en-US" altLang="en-US" baseline="0"/>
              <a:t>x.y.z.t /</a:t>
            </a:r>
            <a:r>
              <a:rPr lang="en-US" altLang="en-US" i="1" baseline="0"/>
              <a:t>n</a:t>
            </a:r>
          </a:p>
          <a:p>
            <a:pPr algn="ctr"/>
            <a:r>
              <a:rPr lang="en-US" altLang="en-US" baseline="0"/>
              <a:t>in which x.y.z.t defines one of the addresses and the /</a:t>
            </a:r>
            <a:r>
              <a:rPr lang="en-US" altLang="en-US" i="1" baseline="0"/>
              <a:t>n</a:t>
            </a:r>
            <a:r>
              <a:rPr lang="en-US" altLang="en-US" baseline="0"/>
              <a:t> defines the mask.</a:t>
            </a:r>
          </a:p>
        </p:txBody>
      </p:sp>
      <p:grpSp>
        <p:nvGrpSpPr>
          <p:cNvPr id="20493" name="Group 12"/>
          <p:cNvGrpSpPr>
            <a:grpSpLocks/>
          </p:cNvGrpSpPr>
          <p:nvPr/>
        </p:nvGrpSpPr>
        <p:grpSpPr bwMode="auto">
          <a:xfrm>
            <a:off x="1981200" y="1981200"/>
            <a:ext cx="1143000" cy="566738"/>
            <a:chOff x="1200" y="1248"/>
            <a:chExt cx="720" cy="357"/>
          </a:xfrm>
        </p:grpSpPr>
        <p:pic>
          <p:nvPicPr>
            <p:cNvPr id="2049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976710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ea typeface="新細明體" panose="02020500000000000000" charset="-120"/>
              </a:rPr>
              <a:t>TCP/IP Protocol Suite</a:t>
            </a:r>
          </a:p>
        </p:txBody>
      </p:sp>
      <p:sp>
        <p:nvSpPr>
          <p:cNvPr id="3481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D82E9A3-D4CD-4B4A-87B8-2683DDECD4D0}" type="slidenum">
              <a:rPr lang="en-US" altLang="zh-TW" b="0">
                <a:ea typeface="新細明體" panose="02020500000000000000" charset="-120"/>
              </a:rPr>
              <a:pPr/>
              <a:t>3</a:t>
            </a:fld>
            <a:endParaRPr lang="en-US" altLang="zh-TW" b="0" dirty="0">
              <a:ea typeface="新細明體" panose="02020500000000000000" charset="-120"/>
            </a:endParaRPr>
          </a:p>
        </p:txBody>
      </p:sp>
      <p:sp>
        <p:nvSpPr>
          <p:cNvPr id="34820" name="Text Box 2"/>
          <p:cNvSpPr txBox="1">
            <a:spLocks noChangeArrowheads="1"/>
          </p:cNvSpPr>
          <p:nvPr/>
        </p:nvSpPr>
        <p:spPr bwMode="auto">
          <a:xfrm>
            <a:off x="1600200" y="696913"/>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anose="020B0604020202020204" pitchFamily="34" charset="-128"/>
                <a:ea typeface="新細明體" panose="02020500000000000000" charset="-120"/>
              </a:rPr>
              <a:t>An IP packet has arrived with the first 8 bits as shown:</a:t>
            </a:r>
            <a:endParaRPr lang="en-US" altLang="zh-TW" sz="2400" dirty="0">
              <a:solidFill>
                <a:schemeClr val="hlink"/>
              </a:solidFill>
              <a:latin typeface="Arial Unicode MS" panose="020B0604020202020204" pitchFamily="34" charset="-128"/>
              <a:ea typeface="新細明體" panose="02020500000000000000" charset="-120"/>
            </a:endParaRPr>
          </a:p>
        </p:txBody>
      </p:sp>
      <p:grpSp>
        <p:nvGrpSpPr>
          <p:cNvPr id="34821" name="Group 3"/>
          <p:cNvGrpSpPr>
            <a:grpSpLocks/>
          </p:cNvGrpSpPr>
          <p:nvPr/>
        </p:nvGrpSpPr>
        <p:grpSpPr bwMode="auto">
          <a:xfrm>
            <a:off x="1524000" y="0"/>
            <a:ext cx="9144000" cy="609600"/>
            <a:chOff x="0" y="2448"/>
            <a:chExt cx="5760" cy="384"/>
          </a:xfrm>
        </p:grpSpPr>
        <p:sp>
          <p:nvSpPr>
            <p:cNvPr id="34824"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charset="-120"/>
              </a:endParaRPr>
            </a:p>
          </p:txBody>
        </p:sp>
        <p:sp>
          <p:nvSpPr>
            <p:cNvPr id="730117"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dirty="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dirty="0">
                  <a:solidFill>
                    <a:schemeClr val="bg1"/>
                  </a:solidFill>
                  <a:latin typeface="Times New Roman" panose="02020603050405020304" pitchFamily="18" charset="0"/>
                  <a:ea typeface="新細明體" panose="02020500000000000000" pitchFamily="18" charset="-120"/>
                </a:rPr>
                <a:t> 7.1</a:t>
              </a:r>
              <a:endParaRPr lang="en-US" altLang="zh-TW" sz="3200" i="1" dirty="0">
                <a:solidFill>
                  <a:schemeClr val="bg1"/>
                </a:solidFill>
                <a:latin typeface="Times New Roman" panose="02020603050405020304" pitchFamily="18" charset="0"/>
                <a:ea typeface="新細明體" panose="02020500000000000000" pitchFamily="18" charset="-120"/>
              </a:endParaRPr>
            </a:p>
          </p:txBody>
        </p:sp>
      </p:grpSp>
      <p:pic>
        <p:nvPicPr>
          <p:cNvPr id="348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489" y="1385888"/>
            <a:ext cx="3375025"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3" name="Text Box 7"/>
          <p:cNvSpPr txBox="1">
            <a:spLocks noChangeArrowheads="1"/>
          </p:cNvSpPr>
          <p:nvPr/>
        </p:nvSpPr>
        <p:spPr bwMode="auto">
          <a:xfrm>
            <a:off x="1524000" y="2362200"/>
            <a:ext cx="8839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anose="020B0604020202020204" pitchFamily="34" charset="-128"/>
                <a:ea typeface="新細明體" panose="02020500000000000000" charset="-120"/>
              </a:rPr>
              <a:t>The receiver discards the packet. Why?</a:t>
            </a:r>
          </a:p>
          <a:p>
            <a:pPr algn="just"/>
            <a:endParaRPr lang="en-US" altLang="zh-TW" sz="2400" dirty="0">
              <a:latin typeface="Arial Unicode MS" panose="020B0604020202020204" pitchFamily="34" charset="-128"/>
              <a:ea typeface="新細明體" panose="02020500000000000000" charset="-120"/>
            </a:endParaRPr>
          </a:p>
          <a:p>
            <a:pPr algn="just"/>
            <a:r>
              <a:rPr lang="en-US" altLang="zh-TW" sz="2400" i="1" dirty="0">
                <a:solidFill>
                  <a:schemeClr val="hlink"/>
                </a:solidFill>
                <a:latin typeface="Arial Unicode MS" panose="020B0604020202020204" pitchFamily="34" charset="-128"/>
                <a:ea typeface="新細明體" panose="02020500000000000000" charset="-120"/>
              </a:rPr>
              <a:t>Solution</a:t>
            </a:r>
          </a:p>
          <a:p>
            <a:pPr algn="just"/>
            <a:r>
              <a:rPr lang="en-US" altLang="zh-TW" sz="2400" dirty="0">
                <a:latin typeface="Arial Unicode MS" panose="020B0604020202020204" pitchFamily="34" charset="-128"/>
                <a:ea typeface="新細明體" panose="02020500000000000000" charset="-120"/>
              </a:rPr>
              <a:t>There is an error in this packet. The 4 left-most bits (0100) show the version, which is correct. The next 4 bits (0010) show the wrong header length (2 × 4 = 8). The minimum number of bytes in the header must be 20. The packet has been corrupted in transmission.</a:t>
            </a:r>
          </a:p>
        </p:txBody>
      </p:sp>
    </p:spTree>
    <p:extLst>
      <p:ext uri="{BB962C8B-B14F-4D97-AF65-F5344CB8AC3E}">
        <p14:creationId xmlns:p14="http://schemas.microsoft.com/office/powerpoint/2010/main" val="3168005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ea typeface="新細明體" charset="-120"/>
              </a:rPr>
              <a:t>TCP/IP Protocol Suite</a:t>
            </a:r>
          </a:p>
        </p:txBody>
      </p:sp>
      <p:sp>
        <p:nvSpPr>
          <p:cNvPr id="368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14EB9F8-3FA7-4120-BD82-580C5417018C}" type="slidenum">
              <a:rPr lang="en-US" altLang="zh-TW" b="0">
                <a:ea typeface="新細明體" charset="-120"/>
              </a:rPr>
              <a:pPr/>
              <a:t>4</a:t>
            </a:fld>
            <a:endParaRPr lang="en-US" altLang="zh-TW" b="0" dirty="0">
              <a:ea typeface="新細明體" charset="-120"/>
            </a:endParaRPr>
          </a:p>
        </p:txBody>
      </p:sp>
      <p:sp>
        <p:nvSpPr>
          <p:cNvPr id="36868" name="Text Box 2"/>
          <p:cNvSpPr txBox="1">
            <a:spLocks noChangeArrowheads="1"/>
          </p:cNvSpPr>
          <p:nvPr/>
        </p:nvSpPr>
        <p:spPr bwMode="auto">
          <a:xfrm>
            <a:off x="1600200" y="696913"/>
            <a:ext cx="8839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anose="020B0604020202020204" pitchFamily="34" charset="-128"/>
                <a:ea typeface="新細明體" charset="-120"/>
              </a:rPr>
              <a:t>In an IP packet, the value of HLEN is 1000 in binary. How many bytes of options are being carried by this packet?</a:t>
            </a:r>
            <a:br>
              <a:rPr lang="en-US" altLang="zh-TW" sz="2400" dirty="0">
                <a:latin typeface="Arial Unicode MS" panose="020B0604020202020204" pitchFamily="34" charset="-128"/>
                <a:ea typeface="新細明體" charset="-120"/>
              </a:rPr>
            </a:br>
            <a:endParaRPr lang="en-US" altLang="zh-TW" sz="2400" dirty="0">
              <a:latin typeface="Arial Unicode MS" panose="020B0604020202020204" pitchFamily="34" charset="-128"/>
              <a:ea typeface="新細明體" charset="-120"/>
            </a:endParaRPr>
          </a:p>
          <a:p>
            <a:pPr algn="just"/>
            <a:r>
              <a:rPr lang="en-US" altLang="zh-TW" sz="2400" i="1" dirty="0">
                <a:solidFill>
                  <a:schemeClr val="hlink"/>
                </a:solidFill>
                <a:latin typeface="Arial Unicode MS" panose="020B0604020202020204" pitchFamily="34" charset="-128"/>
                <a:ea typeface="新細明體" charset="-120"/>
              </a:rPr>
              <a:t>Solution</a:t>
            </a:r>
          </a:p>
          <a:p>
            <a:pPr algn="just"/>
            <a:r>
              <a:rPr lang="en-US" altLang="zh-TW" sz="2400" dirty="0">
                <a:latin typeface="Arial Unicode MS" panose="020B0604020202020204" pitchFamily="34" charset="-128"/>
                <a:ea typeface="新細明體" charset="-120"/>
              </a:rPr>
              <a:t>The HLEN value is 8, which means the total number of bytes in the header is 8 × 4 or 32 bytes. The first 20 bytes are the base header, the next 12 bytes are the options.</a:t>
            </a:r>
          </a:p>
        </p:txBody>
      </p:sp>
      <p:grpSp>
        <p:nvGrpSpPr>
          <p:cNvPr id="36869" name="Group 3"/>
          <p:cNvGrpSpPr>
            <a:grpSpLocks/>
          </p:cNvGrpSpPr>
          <p:nvPr/>
        </p:nvGrpSpPr>
        <p:grpSpPr bwMode="auto">
          <a:xfrm>
            <a:off x="1524000" y="0"/>
            <a:ext cx="9144000" cy="609600"/>
            <a:chOff x="0" y="2448"/>
            <a:chExt cx="5760" cy="384"/>
          </a:xfrm>
        </p:grpSpPr>
        <p:sp>
          <p:nvSpPr>
            <p:cNvPr id="3687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charset="-120"/>
              </a:endParaRPr>
            </a:p>
          </p:txBody>
        </p:sp>
        <p:sp>
          <p:nvSpPr>
            <p:cNvPr id="732165"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dirty="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dirty="0">
                  <a:solidFill>
                    <a:schemeClr val="bg1"/>
                  </a:solidFill>
                  <a:latin typeface="Times New Roman" panose="02020603050405020304" pitchFamily="18" charset="0"/>
                  <a:ea typeface="新細明體" panose="02020500000000000000" pitchFamily="18" charset="-120"/>
                </a:rPr>
                <a:t> 7.2</a:t>
              </a:r>
              <a:endParaRPr lang="en-US" altLang="zh-TW" sz="3200" i="1" dirty="0">
                <a:solidFill>
                  <a:schemeClr val="bg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474802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ea typeface="新細明體" panose="02020500000000000000" charset="-120"/>
              </a:rPr>
              <a:t>TCP/IP Protocol Suite</a:t>
            </a:r>
          </a:p>
        </p:txBody>
      </p:sp>
      <p:sp>
        <p:nvSpPr>
          <p:cNvPr id="389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61FDD03-EE86-4054-ABA2-A7BB054474EA}" type="slidenum">
              <a:rPr lang="en-US" altLang="zh-TW" b="0">
                <a:ea typeface="新細明體" panose="02020500000000000000" charset="-120"/>
              </a:rPr>
              <a:pPr/>
              <a:t>5</a:t>
            </a:fld>
            <a:endParaRPr lang="en-US" altLang="zh-TW" b="0" dirty="0">
              <a:ea typeface="新細明體" panose="02020500000000000000" charset="-120"/>
            </a:endParaRPr>
          </a:p>
        </p:txBody>
      </p:sp>
      <p:sp>
        <p:nvSpPr>
          <p:cNvPr id="38916" name="Text Box 2"/>
          <p:cNvSpPr txBox="1">
            <a:spLocks noChangeArrowheads="1"/>
          </p:cNvSpPr>
          <p:nvPr/>
        </p:nvSpPr>
        <p:spPr bwMode="auto">
          <a:xfrm>
            <a:off x="1600200" y="696913"/>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anose="020B0604020202020204" pitchFamily="34" charset="-128"/>
                <a:ea typeface="新細明體" panose="02020500000000000000" charset="-120"/>
              </a:rPr>
              <a:t>In an IP packet, the value of HLEN is 5</a:t>
            </a:r>
            <a:r>
              <a:rPr lang="en-US" altLang="zh-TW" sz="2400" baseline="-25000" dirty="0">
                <a:latin typeface="Arial Unicode MS" panose="020B0604020202020204" pitchFamily="34" charset="-128"/>
                <a:ea typeface="新細明體" panose="02020500000000000000" charset="-120"/>
              </a:rPr>
              <a:t>16 </a:t>
            </a:r>
            <a:r>
              <a:rPr lang="en-US" altLang="zh-TW" sz="2400" dirty="0">
                <a:latin typeface="Arial Unicode MS" panose="020B0604020202020204" pitchFamily="34" charset="-128"/>
                <a:ea typeface="新細明體" panose="02020500000000000000" charset="-120"/>
              </a:rPr>
              <a:t>and the value of the total length field is 0028</a:t>
            </a:r>
            <a:r>
              <a:rPr lang="en-US" altLang="zh-TW" sz="2400" baseline="-25000" dirty="0">
                <a:latin typeface="Arial Unicode MS" panose="020B0604020202020204" pitchFamily="34" charset="-128"/>
                <a:ea typeface="新細明體" panose="02020500000000000000" charset="-120"/>
              </a:rPr>
              <a:t>16</a:t>
            </a:r>
            <a:r>
              <a:rPr lang="en-US" altLang="zh-TW" sz="2400" dirty="0">
                <a:latin typeface="Arial Unicode MS" panose="020B0604020202020204" pitchFamily="34" charset="-128"/>
                <a:ea typeface="新細明體" panose="02020500000000000000" charset="-120"/>
              </a:rPr>
              <a:t>. How many bytes of data are being carried by this packet?</a:t>
            </a:r>
          </a:p>
          <a:p>
            <a:pPr algn="just"/>
            <a:endParaRPr lang="en-US" altLang="zh-TW" sz="2400" dirty="0">
              <a:latin typeface="Arial Unicode MS" panose="020B0604020202020204" pitchFamily="34" charset="-128"/>
              <a:ea typeface="新細明體" panose="02020500000000000000" charset="-120"/>
            </a:endParaRPr>
          </a:p>
          <a:p>
            <a:pPr algn="just"/>
            <a:r>
              <a:rPr lang="en-US" altLang="zh-TW" sz="2400" i="1" dirty="0">
                <a:solidFill>
                  <a:schemeClr val="hlink"/>
                </a:solidFill>
                <a:latin typeface="Arial Unicode MS" panose="020B0604020202020204" pitchFamily="34" charset="-128"/>
                <a:ea typeface="新細明體" panose="02020500000000000000" charset="-120"/>
              </a:rPr>
              <a:t>Solution</a:t>
            </a:r>
          </a:p>
          <a:p>
            <a:pPr algn="just"/>
            <a:r>
              <a:rPr lang="en-US" altLang="zh-TW" sz="2400" dirty="0">
                <a:latin typeface="Arial Unicode MS" panose="020B0604020202020204" pitchFamily="34" charset="-128"/>
                <a:ea typeface="新細明體" panose="02020500000000000000" charset="-120"/>
              </a:rPr>
              <a:t>The HLEN value is 5, which means the total number of bytes in the header is 5 × 4 or 20 bytes (no options). The total length is 40 bytes, which means the packet is carrying 20 bytes of data (40 − 20).</a:t>
            </a:r>
          </a:p>
        </p:txBody>
      </p:sp>
      <p:grpSp>
        <p:nvGrpSpPr>
          <p:cNvPr id="38917" name="Group 3"/>
          <p:cNvGrpSpPr>
            <a:grpSpLocks/>
          </p:cNvGrpSpPr>
          <p:nvPr/>
        </p:nvGrpSpPr>
        <p:grpSpPr bwMode="auto">
          <a:xfrm>
            <a:off x="1524000" y="0"/>
            <a:ext cx="9144000" cy="609600"/>
            <a:chOff x="0" y="2448"/>
            <a:chExt cx="5760" cy="384"/>
          </a:xfrm>
        </p:grpSpPr>
        <p:sp>
          <p:nvSpPr>
            <p:cNvPr id="3891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charset="-120"/>
              </a:endParaRPr>
            </a:p>
          </p:txBody>
        </p:sp>
        <p:sp>
          <p:nvSpPr>
            <p:cNvPr id="734213"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dirty="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dirty="0">
                  <a:solidFill>
                    <a:schemeClr val="bg1"/>
                  </a:solidFill>
                  <a:latin typeface="Times New Roman" panose="02020603050405020304" pitchFamily="18" charset="0"/>
                  <a:ea typeface="新細明體" panose="02020500000000000000" pitchFamily="18" charset="-120"/>
                </a:rPr>
                <a:t> 7.3</a:t>
              </a:r>
              <a:endParaRPr lang="en-US" altLang="zh-TW" sz="3200" i="1" dirty="0">
                <a:solidFill>
                  <a:schemeClr val="bg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1169655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ea typeface="新細明體" panose="02020500000000000000" charset="-120"/>
              </a:rPr>
              <a:t>TCP/IP Protocol Suite</a:t>
            </a:r>
          </a:p>
        </p:txBody>
      </p:sp>
      <p:sp>
        <p:nvSpPr>
          <p:cNvPr id="4096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A556983-5EE0-44A0-B94E-43C21CABC277}" type="slidenum">
              <a:rPr lang="en-US" altLang="zh-TW" b="0">
                <a:ea typeface="新細明體" panose="02020500000000000000" charset="-120"/>
              </a:rPr>
              <a:pPr/>
              <a:t>6</a:t>
            </a:fld>
            <a:endParaRPr lang="en-US" altLang="zh-TW" b="0" dirty="0">
              <a:ea typeface="新細明體" panose="02020500000000000000" charset="-120"/>
            </a:endParaRPr>
          </a:p>
        </p:txBody>
      </p:sp>
      <p:sp>
        <p:nvSpPr>
          <p:cNvPr id="40964" name="Text Box 2"/>
          <p:cNvSpPr txBox="1">
            <a:spLocks noChangeArrowheads="1"/>
          </p:cNvSpPr>
          <p:nvPr/>
        </p:nvSpPr>
        <p:spPr bwMode="auto">
          <a:xfrm>
            <a:off x="1600200" y="696914"/>
            <a:ext cx="8839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anose="020B0604020202020204" pitchFamily="34" charset="-128"/>
                <a:ea typeface="新細明體" panose="02020500000000000000" charset="-120"/>
              </a:rPr>
              <a:t>An IP packet has arrived with the first few hexadecimal digits as shown below:</a:t>
            </a:r>
          </a:p>
        </p:txBody>
      </p:sp>
      <p:grpSp>
        <p:nvGrpSpPr>
          <p:cNvPr id="40965" name="Group 3"/>
          <p:cNvGrpSpPr>
            <a:grpSpLocks/>
          </p:cNvGrpSpPr>
          <p:nvPr/>
        </p:nvGrpSpPr>
        <p:grpSpPr bwMode="auto">
          <a:xfrm>
            <a:off x="1524000" y="0"/>
            <a:ext cx="9144000" cy="609600"/>
            <a:chOff x="0" y="2448"/>
            <a:chExt cx="5760" cy="384"/>
          </a:xfrm>
        </p:grpSpPr>
        <p:sp>
          <p:nvSpPr>
            <p:cNvPr id="40968"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charset="-120"/>
              </a:endParaRPr>
            </a:p>
          </p:txBody>
        </p:sp>
        <p:sp>
          <p:nvSpPr>
            <p:cNvPr id="738309"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dirty="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dirty="0">
                  <a:solidFill>
                    <a:schemeClr val="bg1"/>
                  </a:solidFill>
                  <a:latin typeface="Times New Roman" panose="02020603050405020304" pitchFamily="18" charset="0"/>
                  <a:ea typeface="新細明體" panose="02020500000000000000" pitchFamily="18" charset="-120"/>
                </a:rPr>
                <a:t> 7.4</a:t>
              </a:r>
              <a:endParaRPr lang="en-US" altLang="zh-TW" sz="3200" i="1" dirty="0">
                <a:solidFill>
                  <a:schemeClr val="bg1"/>
                </a:solidFill>
                <a:latin typeface="Times New Roman" panose="02020603050405020304" pitchFamily="18" charset="0"/>
                <a:ea typeface="新細明體" panose="02020500000000000000" pitchFamily="18" charset="-120"/>
              </a:endParaRPr>
            </a:p>
          </p:txBody>
        </p:sp>
      </p:grpSp>
      <p:sp>
        <p:nvSpPr>
          <p:cNvPr id="40966" name="Text Box 7"/>
          <p:cNvSpPr txBox="1">
            <a:spLocks noChangeArrowheads="1"/>
          </p:cNvSpPr>
          <p:nvPr/>
        </p:nvSpPr>
        <p:spPr bwMode="auto">
          <a:xfrm>
            <a:off x="1524000" y="2362200"/>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anose="020B0604020202020204" pitchFamily="34" charset="-128"/>
                <a:ea typeface="新細明體" panose="02020500000000000000" charset="-120"/>
              </a:rPr>
              <a:t>How many hops can this packet travel before being dropped? The data belong to what upper layer protocol?</a:t>
            </a:r>
          </a:p>
          <a:p>
            <a:pPr algn="just"/>
            <a:endParaRPr lang="en-US" altLang="zh-TW" sz="2400" dirty="0">
              <a:latin typeface="Arial Unicode MS" panose="020B0604020202020204" pitchFamily="34" charset="-128"/>
              <a:ea typeface="新細明體" panose="02020500000000000000" charset="-120"/>
            </a:endParaRPr>
          </a:p>
          <a:p>
            <a:pPr algn="just"/>
            <a:r>
              <a:rPr lang="en-US" altLang="zh-TW" sz="2400" i="1" dirty="0">
                <a:solidFill>
                  <a:schemeClr val="hlink"/>
                </a:solidFill>
                <a:latin typeface="Arial Unicode MS" panose="020B0604020202020204" pitchFamily="34" charset="-128"/>
                <a:ea typeface="新細明體" panose="02020500000000000000" charset="-120"/>
              </a:rPr>
              <a:t>Solution</a:t>
            </a:r>
          </a:p>
          <a:p>
            <a:pPr algn="just"/>
            <a:r>
              <a:rPr lang="en-US" altLang="zh-TW" sz="2400" dirty="0">
                <a:latin typeface="Arial Unicode MS" panose="020B0604020202020204" pitchFamily="34" charset="-128"/>
                <a:ea typeface="新細明體" panose="02020500000000000000" charset="-120"/>
              </a:rPr>
              <a:t>To find the time-to-live field, we skip 8 bytes (16 hexadecimal digits). The time-to-live field is the ninth byte, which is 01. This means the packet can travel only one hop. The protocol field is the next byte (02), which means that the upper layer protocol is IGMP (see Table 7.2)</a:t>
            </a:r>
          </a:p>
        </p:txBody>
      </p:sp>
      <p:pic>
        <p:nvPicPr>
          <p:cNvPr id="4096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150" y="1535114"/>
            <a:ext cx="4203700" cy="67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259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ea typeface="新細明體" panose="02020500000000000000" charset="-120"/>
              </a:rPr>
              <a:t>TCP/IP Protocol Suite</a:t>
            </a:r>
          </a:p>
        </p:txBody>
      </p:sp>
      <p:sp>
        <p:nvSpPr>
          <p:cNvPr id="53251"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8942B5D-FDFD-44F8-AADA-4D432693F99E}" type="slidenum">
              <a:rPr lang="en-US" altLang="zh-TW" b="0">
                <a:ea typeface="新細明體" panose="02020500000000000000" charset="-120"/>
              </a:rPr>
              <a:pPr/>
              <a:t>7</a:t>
            </a:fld>
            <a:endParaRPr lang="en-US" altLang="zh-TW" b="0" dirty="0">
              <a:ea typeface="新細明體" panose="02020500000000000000" charset="-120"/>
            </a:endParaRPr>
          </a:p>
        </p:txBody>
      </p:sp>
      <p:sp>
        <p:nvSpPr>
          <p:cNvPr id="53252"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7.8</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Fragmentation example</a:t>
            </a:r>
          </a:p>
        </p:txBody>
      </p:sp>
      <p:sp>
        <p:nvSpPr>
          <p:cNvPr id="53253"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sp>
        <p:nvSpPr>
          <p:cNvPr id="53254"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sp>
        <p:nvSpPr>
          <p:cNvPr id="53255"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sp>
        <p:nvSpPr>
          <p:cNvPr id="53256"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sp>
        <p:nvSpPr>
          <p:cNvPr id="53257"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sp>
        <p:nvSpPr>
          <p:cNvPr id="53258"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sp>
        <p:nvSpPr>
          <p:cNvPr id="53259"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pic>
        <p:nvPicPr>
          <p:cNvPr id="6359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2474914"/>
            <a:ext cx="3363913" cy="114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91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826" y="1676400"/>
            <a:ext cx="4752975"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91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5825" y="2743200"/>
            <a:ext cx="497205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92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5826" y="2895600"/>
            <a:ext cx="4981575" cy="143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525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59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35918"/>
                                        </p:tgtEl>
                                        <p:attrNameLst>
                                          <p:attrName>style.visibility</p:attrName>
                                        </p:attrNameLst>
                                      </p:cBhvr>
                                      <p:to>
                                        <p:strVal val="visible"/>
                                      </p:to>
                                    </p:set>
                                    <p:animEffect transition="in" filter="wipe(left)">
                                      <p:cBhvr>
                                        <p:cTn id="11" dur="1000"/>
                                        <p:tgtEl>
                                          <p:spTgt spid="6359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35919"/>
                                        </p:tgtEl>
                                        <p:attrNameLst>
                                          <p:attrName>style.visibility</p:attrName>
                                        </p:attrNameLst>
                                      </p:cBhvr>
                                      <p:to>
                                        <p:strVal val="visible"/>
                                      </p:to>
                                    </p:set>
                                    <p:animEffect transition="in" filter="wipe(left)">
                                      <p:cBhvr>
                                        <p:cTn id="16" dur="1000"/>
                                        <p:tgtEl>
                                          <p:spTgt spid="6359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35921"/>
                                        </p:tgtEl>
                                        <p:attrNameLst>
                                          <p:attrName>style.visibility</p:attrName>
                                        </p:attrNameLst>
                                      </p:cBhvr>
                                      <p:to>
                                        <p:strVal val="visible"/>
                                      </p:to>
                                    </p:set>
                                    <p:animEffect transition="in" filter="wipe(left)">
                                      <p:cBhvr>
                                        <p:cTn id="21" dur="1000"/>
                                        <p:tgtEl>
                                          <p:spTgt spid="635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ea typeface="新細明體" panose="02020500000000000000" charset="-120"/>
              </a:rPr>
              <a:t>TCP/IP Protocol Suite</a:t>
            </a:r>
          </a:p>
        </p:txBody>
      </p:sp>
      <p:sp>
        <p:nvSpPr>
          <p:cNvPr id="55299"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63702E-625A-4E7C-B1C1-4C7258C307E9}" type="slidenum">
              <a:rPr lang="en-US" altLang="zh-TW" b="0">
                <a:ea typeface="新細明體" panose="02020500000000000000" charset="-120"/>
              </a:rPr>
              <a:pPr/>
              <a:t>8</a:t>
            </a:fld>
            <a:endParaRPr lang="en-US" altLang="zh-TW" b="0" dirty="0">
              <a:ea typeface="新細明體" panose="02020500000000000000" charset="-120"/>
            </a:endParaRPr>
          </a:p>
        </p:txBody>
      </p:sp>
      <p:sp>
        <p:nvSpPr>
          <p:cNvPr id="55300"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7.9</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Detailed fragmentation example</a:t>
            </a:r>
          </a:p>
        </p:txBody>
      </p:sp>
      <p:sp>
        <p:nvSpPr>
          <p:cNvPr id="55301"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sp>
        <p:nvSpPr>
          <p:cNvPr id="55302"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sp>
        <p:nvSpPr>
          <p:cNvPr id="55303"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sp>
        <p:nvSpPr>
          <p:cNvPr id="55304"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sp>
        <p:nvSpPr>
          <p:cNvPr id="55305"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sp>
        <p:nvSpPr>
          <p:cNvPr id="55306"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sp>
        <p:nvSpPr>
          <p:cNvPr id="55307"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anose="02020500000000000000" charset="-120"/>
            </a:endParaRPr>
          </a:p>
        </p:txBody>
      </p:sp>
      <p:pic>
        <p:nvPicPr>
          <p:cNvPr id="63796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87614"/>
            <a:ext cx="2101850" cy="155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743201"/>
            <a:ext cx="272415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72"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200400"/>
            <a:ext cx="2743200" cy="230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73"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2414" y="2051050"/>
            <a:ext cx="2770187"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75"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2414" y="3227388"/>
            <a:ext cx="2770187" cy="134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77"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295400"/>
            <a:ext cx="2770188" cy="188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880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79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37977"/>
                                        </p:tgtEl>
                                        <p:attrNameLst>
                                          <p:attrName>style.visibility</p:attrName>
                                        </p:attrNameLst>
                                      </p:cBhvr>
                                      <p:to>
                                        <p:strVal val="visible"/>
                                      </p:to>
                                    </p:set>
                                    <p:animEffect transition="in" filter="wipe(left)">
                                      <p:cBhvr>
                                        <p:cTn id="11" dur="1000"/>
                                        <p:tgtEl>
                                          <p:spTgt spid="6379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37966"/>
                                        </p:tgtEl>
                                        <p:attrNameLst>
                                          <p:attrName>style.visibility</p:attrName>
                                        </p:attrNameLst>
                                      </p:cBhvr>
                                      <p:to>
                                        <p:strVal val="visible"/>
                                      </p:to>
                                    </p:set>
                                    <p:animEffect transition="in" filter="wipe(left)">
                                      <p:cBhvr>
                                        <p:cTn id="16" dur="1000"/>
                                        <p:tgtEl>
                                          <p:spTgt spid="6379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37972"/>
                                        </p:tgtEl>
                                        <p:attrNameLst>
                                          <p:attrName>style.visibility</p:attrName>
                                        </p:attrNameLst>
                                      </p:cBhvr>
                                      <p:to>
                                        <p:strVal val="visible"/>
                                      </p:to>
                                    </p:set>
                                    <p:animEffect transition="in" filter="wipe(left)">
                                      <p:cBhvr>
                                        <p:cTn id="21" dur="1000"/>
                                        <p:tgtEl>
                                          <p:spTgt spid="6379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37973"/>
                                        </p:tgtEl>
                                        <p:attrNameLst>
                                          <p:attrName>style.visibility</p:attrName>
                                        </p:attrNameLst>
                                      </p:cBhvr>
                                      <p:to>
                                        <p:strVal val="visible"/>
                                      </p:to>
                                    </p:set>
                                    <p:animEffect transition="in" filter="wipe(left)">
                                      <p:cBhvr>
                                        <p:cTn id="26" dur="1000"/>
                                        <p:tgtEl>
                                          <p:spTgt spid="6379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37975"/>
                                        </p:tgtEl>
                                        <p:attrNameLst>
                                          <p:attrName>style.visibility</p:attrName>
                                        </p:attrNameLst>
                                      </p:cBhvr>
                                      <p:to>
                                        <p:strVal val="visible"/>
                                      </p:to>
                                    </p:set>
                                    <p:animEffect transition="in" filter="wipe(left)">
                                      <p:cBhvr>
                                        <p:cTn id="31" dur="1000"/>
                                        <p:tgtEl>
                                          <p:spTgt spid="637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dirty="0">
                <a:ea typeface="新細明體" panose="02020500000000000000" charset="-120"/>
              </a:rPr>
              <a:t>TCP/IP Protocol Suite</a:t>
            </a:r>
          </a:p>
        </p:txBody>
      </p:sp>
      <p:sp>
        <p:nvSpPr>
          <p:cNvPr id="5734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0903BBB-5B9B-48B2-B16F-59509EBF3341}" type="slidenum">
              <a:rPr lang="en-US" altLang="zh-TW" b="0">
                <a:ea typeface="新細明體" panose="02020500000000000000" charset="-120"/>
              </a:rPr>
              <a:pPr/>
              <a:t>9</a:t>
            </a:fld>
            <a:endParaRPr lang="en-US" altLang="zh-TW" b="0" dirty="0">
              <a:ea typeface="新細明體" panose="02020500000000000000" charset="-120"/>
            </a:endParaRPr>
          </a:p>
        </p:txBody>
      </p:sp>
      <p:sp>
        <p:nvSpPr>
          <p:cNvPr id="57348" name="Text Box 2"/>
          <p:cNvSpPr txBox="1">
            <a:spLocks noChangeArrowheads="1"/>
          </p:cNvSpPr>
          <p:nvPr/>
        </p:nvSpPr>
        <p:spPr bwMode="auto">
          <a:xfrm>
            <a:off x="1600200" y="696913"/>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sz="2400" dirty="0">
                <a:latin typeface="Arial Unicode MS" panose="020B0604020202020204" pitchFamily="34" charset="-128"/>
                <a:ea typeface="新細明體" panose="02020500000000000000" charset="-120"/>
              </a:rPr>
              <a:t>A packet has arrived with an M bit value of 0. Is this the first fragment, the last fragment, or a middle fragment? Do we know if the packet was fragmented?</a:t>
            </a:r>
          </a:p>
          <a:p>
            <a:pPr algn="just"/>
            <a:endParaRPr lang="en-US" altLang="zh-TW" sz="2400" dirty="0">
              <a:latin typeface="Arial Unicode MS" panose="020B0604020202020204" pitchFamily="34" charset="-128"/>
              <a:ea typeface="新細明體" panose="02020500000000000000" charset="-120"/>
            </a:endParaRPr>
          </a:p>
          <a:p>
            <a:pPr algn="just"/>
            <a:r>
              <a:rPr lang="en-US" altLang="zh-TW" sz="2400" i="1" dirty="0">
                <a:solidFill>
                  <a:schemeClr val="hlink"/>
                </a:solidFill>
                <a:latin typeface="Arial Unicode MS" panose="020B0604020202020204" pitchFamily="34" charset="-128"/>
                <a:ea typeface="新細明體" panose="02020500000000000000" charset="-120"/>
              </a:rPr>
              <a:t>Solution</a:t>
            </a:r>
          </a:p>
          <a:p>
            <a:pPr algn="just"/>
            <a:r>
              <a:rPr lang="en-US" altLang="zh-TW" sz="2400" dirty="0">
                <a:latin typeface="Arial Unicode MS" panose="020B0604020202020204" pitchFamily="34" charset="-128"/>
                <a:ea typeface="新細明體" panose="02020500000000000000" charset="-120"/>
              </a:rPr>
              <a:t>If the M bit is 0, it means that there are no more fragments; the fragment is the last one. However, we cannot say if the original packet was fragmented or not. A </a:t>
            </a:r>
            <a:r>
              <a:rPr lang="en-US" altLang="zh-TW" sz="2400" dirty="0" err="1">
                <a:latin typeface="Arial Unicode MS" panose="020B0604020202020204" pitchFamily="34" charset="-128"/>
                <a:ea typeface="新細明體" panose="02020500000000000000" charset="-120"/>
              </a:rPr>
              <a:t>nonfragmented</a:t>
            </a:r>
            <a:r>
              <a:rPr lang="en-US" altLang="zh-TW" sz="2400">
                <a:latin typeface="Arial Unicode MS" panose="020B0604020202020204" pitchFamily="34" charset="-128"/>
                <a:ea typeface="新細明體" panose="02020500000000000000" charset="-120"/>
              </a:rPr>
              <a:t> packet is considered the last fragment.</a:t>
            </a:r>
          </a:p>
        </p:txBody>
      </p:sp>
      <p:grpSp>
        <p:nvGrpSpPr>
          <p:cNvPr id="57349" name="Group 3"/>
          <p:cNvGrpSpPr>
            <a:grpSpLocks/>
          </p:cNvGrpSpPr>
          <p:nvPr/>
        </p:nvGrpSpPr>
        <p:grpSpPr bwMode="auto">
          <a:xfrm>
            <a:off x="1524000" y="0"/>
            <a:ext cx="9144000" cy="609600"/>
            <a:chOff x="0" y="2448"/>
            <a:chExt cx="5760" cy="384"/>
          </a:xfrm>
        </p:grpSpPr>
        <p:sp>
          <p:nvSpPr>
            <p:cNvPr id="5735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en-US">
                <a:ea typeface="新細明體" panose="02020500000000000000" charset="-120"/>
              </a:endParaRPr>
            </a:p>
          </p:txBody>
        </p:sp>
        <p:sp>
          <p:nvSpPr>
            <p:cNvPr id="746501" name="Text Box 5"/>
            <p:cNvSpPr txBox="1">
              <a:spLocks noChangeArrowheads="1"/>
            </p:cNvSpPr>
            <p:nvPr/>
          </p:nvSpPr>
          <p:spPr bwMode="auto">
            <a:xfrm>
              <a:off x="0" y="2448"/>
              <a:ext cx="1467" cy="365"/>
            </a:xfrm>
            <a:prstGeom prst="rect">
              <a:avLst/>
            </a:prstGeom>
            <a:solidFill>
              <a:srgbClr val="2CB84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3200">
                  <a:solidFill>
                    <a:schemeClr val="bg1"/>
                  </a:solidFill>
                  <a:effectLst>
                    <a:outerShdw blurRad="38100" dist="38100" dir="2700000" algn="tl">
                      <a:srgbClr val="000000"/>
                    </a:outerShdw>
                  </a:effectLst>
                  <a:latin typeface="Times New Roman" panose="02020603050405020304" pitchFamily="18" charset="0"/>
                  <a:ea typeface="新細明體" panose="02020500000000000000" pitchFamily="18" charset="-120"/>
                </a:rPr>
                <a:t>Example</a:t>
              </a:r>
              <a:r>
                <a:rPr lang="en-US" altLang="zh-TW" sz="3200">
                  <a:solidFill>
                    <a:schemeClr val="bg1"/>
                  </a:solidFill>
                  <a:latin typeface="Times New Roman" panose="02020603050405020304" pitchFamily="18" charset="0"/>
                  <a:ea typeface="新細明體" panose="02020500000000000000" pitchFamily="18" charset="-120"/>
                </a:rPr>
                <a:t> 7.5</a:t>
              </a:r>
              <a:endParaRPr lang="en-US" altLang="zh-TW" sz="3200" i="1">
                <a:solidFill>
                  <a:schemeClr val="bg1"/>
                </a:solidFill>
                <a:latin typeface="Times New Roman" panose="02020603050405020304" pitchFamily="18" charset="0"/>
                <a:ea typeface="新細明體" panose="02020500000000000000" pitchFamily="18" charset="-120"/>
              </a:endParaRPr>
            </a:p>
          </p:txBody>
        </p:sp>
      </p:grpSp>
    </p:spTree>
    <p:extLst>
      <p:ext uri="{BB962C8B-B14F-4D97-AF65-F5344CB8AC3E}">
        <p14:creationId xmlns:p14="http://schemas.microsoft.com/office/powerpoint/2010/main" val="514918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1161</Words>
  <Application>Microsoft Office PowerPoint</Application>
  <PresentationFormat>Widescreen</PresentationFormat>
  <Paragraphs>160</Paragraphs>
  <Slides>26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Unicode MS</vt:lpstr>
      <vt:lpstr>Calibri</vt:lpstr>
      <vt:lpstr>Calibri Light</vt:lpstr>
      <vt:lpstr>新細明體</vt:lpstr>
      <vt:lpstr>Tahoma</vt:lpstr>
      <vt:lpstr>Times</vt:lpstr>
      <vt:lpstr>Times New Roman</vt:lpstr>
      <vt:lpstr>Wingdings</vt:lpstr>
      <vt:lpstr>Office Theme</vt:lpstr>
      <vt:lpstr>IPv4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IPv4 addressing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IPv4</dc:title>
  <dc:creator>Multi Laptops 88 G</dc:creator>
  <cp:lastModifiedBy>Windows User</cp:lastModifiedBy>
  <cp:revision>9</cp:revision>
  <dcterms:created xsi:type="dcterms:W3CDTF">2022-12-16T08:15:03Z</dcterms:created>
  <dcterms:modified xsi:type="dcterms:W3CDTF">2024-04-29T04:46:20Z</dcterms:modified>
</cp:coreProperties>
</file>