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59" r:id="rId3"/>
    <p:sldId id="261" r:id="rId4"/>
    <p:sldId id="262" r:id="rId5"/>
    <p:sldId id="258" r:id="rId6"/>
    <p:sldId id="260" r:id="rId7"/>
    <p:sldId id="263" r:id="rId8"/>
    <p:sldId id="264" r:id="rId9"/>
    <p:sldId id="265" r:id="rId10"/>
    <p:sldId id="266" r:id="rId11"/>
    <p:sldId id="267" r:id="rId12"/>
    <p:sldId id="268" r:id="rId13"/>
    <p:sldId id="269" r:id="rId14"/>
    <p:sldId id="257"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3872" autoAdjust="0"/>
  </p:normalViewPr>
  <p:slideViewPr>
    <p:cSldViewPr snapToGrid="0">
      <p:cViewPr varScale="1">
        <p:scale>
          <a:sx n="68" d="100"/>
          <a:sy n="68" d="100"/>
        </p:scale>
        <p:origin x="24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75934-B41F-4642-90B1-BAE42506A4C8}" type="datetimeFigureOut">
              <a:rPr lang="en-GB" smtClean="0"/>
              <a:t>24/07/2023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58B89A-17D2-45E6-8364-5FF70B3FF6E9}" type="slidenum">
              <a:rPr lang="en-GB" smtClean="0"/>
              <a:t>‹#›</a:t>
            </a:fld>
            <a:endParaRPr lang="en-GB"/>
          </a:p>
        </p:txBody>
      </p:sp>
    </p:spTree>
    <p:extLst>
      <p:ext uri="{BB962C8B-B14F-4D97-AF65-F5344CB8AC3E}">
        <p14:creationId xmlns:p14="http://schemas.microsoft.com/office/powerpoint/2010/main" val="3871401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858B89A-17D2-45E6-8364-5FF70B3FF6E9}" type="slidenum">
              <a:rPr lang="en-GB" smtClean="0"/>
              <a:t>19</a:t>
            </a:fld>
            <a:endParaRPr lang="en-GB"/>
          </a:p>
        </p:txBody>
      </p:sp>
    </p:spTree>
    <p:extLst>
      <p:ext uri="{BB962C8B-B14F-4D97-AF65-F5344CB8AC3E}">
        <p14:creationId xmlns:p14="http://schemas.microsoft.com/office/powerpoint/2010/main" val="183117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7C1EE58-AEA0-4C13-B520-E3A823097A93}"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5BC467-E849-466B-B094-B594D9C73953}" type="slidenum">
              <a:rPr lang="en-GB" smtClean="0"/>
              <a:t>‹#›</a:t>
            </a:fld>
            <a:endParaRPr lang="en-GB"/>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77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1EE58-AEA0-4C13-B520-E3A823097A93}"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5BC467-E849-466B-B094-B594D9C73953}" type="slidenum">
              <a:rPr lang="en-GB" smtClean="0"/>
              <a:t>‹#›</a:t>
            </a:fld>
            <a:endParaRPr lang="en-GB"/>
          </a:p>
        </p:txBody>
      </p:sp>
    </p:spTree>
    <p:extLst>
      <p:ext uri="{BB962C8B-B14F-4D97-AF65-F5344CB8AC3E}">
        <p14:creationId xmlns:p14="http://schemas.microsoft.com/office/powerpoint/2010/main" val="324337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1EE58-AEA0-4C13-B520-E3A823097A93}"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5BC467-E849-466B-B094-B594D9C73953}" type="slidenum">
              <a:rPr lang="en-GB" smtClean="0"/>
              <a:t>‹#›</a:t>
            </a:fld>
            <a:endParaRPr lang="en-GB"/>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766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7C1EE58-AEA0-4C13-B520-E3A823097A93}"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5BC467-E849-466B-B094-B594D9C73953}" type="slidenum">
              <a:rPr lang="en-GB" smtClean="0"/>
              <a:t>‹#›</a:t>
            </a:fld>
            <a:endParaRPr lang="en-GB"/>
          </a:p>
        </p:txBody>
      </p:sp>
    </p:spTree>
    <p:extLst>
      <p:ext uri="{BB962C8B-B14F-4D97-AF65-F5344CB8AC3E}">
        <p14:creationId xmlns:p14="http://schemas.microsoft.com/office/powerpoint/2010/main" val="119326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7C1EE58-AEA0-4C13-B520-E3A823097A93}" type="datetimeFigureOut">
              <a:rPr lang="en-GB" smtClean="0"/>
              <a:t>24/07/2023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05BC467-E849-466B-B094-B594D9C73953}" type="slidenum">
              <a:rPr lang="en-GB" smtClean="0"/>
              <a:t>‹#›</a:t>
            </a:fld>
            <a:endParaRPr lang="en-GB"/>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2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7C1EE58-AEA0-4C13-B520-E3A823097A93}" type="datetimeFigureOut">
              <a:rPr lang="en-GB" smtClean="0"/>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5BC467-E849-466B-B094-B594D9C73953}" type="slidenum">
              <a:rPr lang="en-GB" smtClean="0"/>
              <a:t>‹#›</a:t>
            </a:fld>
            <a:endParaRPr lang="en-GB"/>
          </a:p>
        </p:txBody>
      </p:sp>
    </p:spTree>
    <p:extLst>
      <p:ext uri="{BB962C8B-B14F-4D97-AF65-F5344CB8AC3E}">
        <p14:creationId xmlns:p14="http://schemas.microsoft.com/office/powerpoint/2010/main" val="1538894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7C1EE58-AEA0-4C13-B520-E3A823097A93}" type="datetimeFigureOut">
              <a:rPr lang="en-GB" smtClean="0"/>
              <a:t>24/07/2023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05BC467-E849-466B-B094-B594D9C73953}" type="slidenum">
              <a:rPr lang="en-GB" smtClean="0"/>
              <a:t>‹#›</a:t>
            </a:fld>
            <a:endParaRPr lang="en-GB"/>
          </a:p>
        </p:txBody>
      </p:sp>
    </p:spTree>
    <p:extLst>
      <p:ext uri="{BB962C8B-B14F-4D97-AF65-F5344CB8AC3E}">
        <p14:creationId xmlns:p14="http://schemas.microsoft.com/office/powerpoint/2010/main" val="4127650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7C1EE58-AEA0-4C13-B520-E3A823097A93}" type="datetimeFigureOut">
              <a:rPr lang="en-GB" smtClean="0"/>
              <a:t>24/07/2023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05BC467-E849-466B-B094-B594D9C73953}" type="slidenum">
              <a:rPr lang="en-GB" smtClean="0"/>
              <a:t>‹#›</a:t>
            </a:fld>
            <a:endParaRPr lang="en-GB"/>
          </a:p>
        </p:txBody>
      </p:sp>
    </p:spTree>
    <p:extLst>
      <p:ext uri="{BB962C8B-B14F-4D97-AF65-F5344CB8AC3E}">
        <p14:creationId xmlns:p14="http://schemas.microsoft.com/office/powerpoint/2010/main" val="325643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1EE58-AEA0-4C13-B520-E3A823097A93}" type="datetimeFigureOut">
              <a:rPr lang="en-GB" smtClean="0"/>
              <a:t>24/07/2023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05BC467-E849-466B-B094-B594D9C73953}" type="slidenum">
              <a:rPr lang="en-GB" smtClean="0"/>
              <a:t>‹#›</a:t>
            </a:fld>
            <a:endParaRPr lang="en-GB"/>
          </a:p>
        </p:txBody>
      </p:sp>
    </p:spTree>
    <p:extLst>
      <p:ext uri="{BB962C8B-B14F-4D97-AF65-F5344CB8AC3E}">
        <p14:creationId xmlns:p14="http://schemas.microsoft.com/office/powerpoint/2010/main" val="3840059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7C1EE58-AEA0-4C13-B520-E3A823097A93}" type="datetimeFigureOut">
              <a:rPr lang="en-GB" smtClean="0"/>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5BC467-E849-466B-B094-B594D9C73953}" type="slidenum">
              <a:rPr lang="en-GB" smtClean="0"/>
              <a:t>‹#›</a:t>
            </a:fld>
            <a:endParaRPr lang="en-GB"/>
          </a:p>
        </p:txBody>
      </p:sp>
    </p:spTree>
    <p:extLst>
      <p:ext uri="{BB962C8B-B14F-4D97-AF65-F5344CB8AC3E}">
        <p14:creationId xmlns:p14="http://schemas.microsoft.com/office/powerpoint/2010/main" val="395808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7C1EE58-AEA0-4C13-B520-E3A823097A93}" type="datetimeFigureOut">
              <a:rPr lang="en-GB" smtClean="0"/>
              <a:t>24/07/2023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05BC467-E849-466B-B094-B594D9C73953}" type="slidenum">
              <a:rPr lang="en-GB" smtClean="0"/>
              <a:t>‹#›</a:t>
            </a:fld>
            <a:endParaRPr lang="en-GB"/>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7561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7C1EE58-AEA0-4C13-B520-E3A823097A93}" type="datetimeFigureOut">
              <a:rPr lang="en-GB" smtClean="0"/>
              <a:t>24/07/2023</a:t>
            </a:fld>
            <a:endParaRPr lang="en-GB"/>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05BC467-E849-466B-B094-B594D9C73953}" type="slidenum">
              <a:rPr lang="en-GB" smtClean="0"/>
              <a:t>‹#›</a:t>
            </a:fld>
            <a:endParaRPr lang="en-GB"/>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16708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omnisecu.com/tcpip/what-is-subnet-mask.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omnisecu.com/tcpip/what-is-subnet-mask.php" TargetMode="External"/><Relationship Id="rId2" Type="http://schemas.openxmlformats.org/officeDocument/2006/relationships/hyperlink" Target="https://www.omnisecu.com/tcpip/binary-decimal-hexadecimal-numbers-and-conversions.php"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hyperlink" Target="https://www.omnisecu.com/tcpip/what-is-network-address.php" TargetMode="External"/><Relationship Id="rId2" Type="http://schemas.openxmlformats.org/officeDocument/2006/relationships/hyperlink" Target="https://www.omnisecu.com/tcpip/binary-decimal-hexadecimal-numbers-and-conversions.php" TargetMode="External"/><Relationship Id="rId1" Type="http://schemas.openxmlformats.org/officeDocument/2006/relationships/slideLayout" Target="../slideLayouts/slideLayout2.xml"/><Relationship Id="rId4" Type="http://schemas.openxmlformats.org/officeDocument/2006/relationships/hyperlink" Target="https://www.omnisecu.com/tcpip/internet-layer-ip-addresses.ph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omnisecu.com/tcpip/binary-decimal-hexadecimal-numbers-and-conversions.php" TargetMode="External"/><Relationship Id="rId2" Type="http://schemas.openxmlformats.org/officeDocument/2006/relationships/hyperlink" Target="https://www.omnisecu.com/tcpip/class-a-networks-and-class-a-ip-addresses.php"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www.omnisecu.com/tcpip/what-is-subnet-mask.php"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Classless Addressing</a:t>
            </a:r>
            <a:endParaRPr lang="en-GB" dirty="0"/>
          </a:p>
        </p:txBody>
      </p:sp>
      <p:sp>
        <p:nvSpPr>
          <p:cNvPr id="3" name="Subtitle 2"/>
          <p:cNvSpPr>
            <a:spLocks noGrp="1"/>
          </p:cNvSpPr>
          <p:nvPr>
            <p:ph type="subTitle" idx="1"/>
          </p:nvPr>
        </p:nvSpPr>
        <p:spPr>
          <a:xfrm>
            <a:off x="8657896" y="5054731"/>
            <a:ext cx="3200400" cy="1463040"/>
          </a:xfrm>
        </p:spPr>
        <p:txBody>
          <a:bodyPr/>
          <a:lstStyle/>
          <a:p>
            <a:r>
              <a:rPr lang="en-GB" dirty="0" err="1" smtClean="0"/>
              <a:t>Subnetting</a:t>
            </a:r>
            <a:endParaRPr lang="en-GB" dirty="0" smtClean="0"/>
          </a:p>
          <a:p>
            <a:r>
              <a:rPr lang="en-GB" dirty="0"/>
              <a:t>https://www.omnisecu.com/tcpip/internet-layer-ip-subnetting-part3.php</a:t>
            </a:r>
          </a:p>
        </p:txBody>
      </p:sp>
    </p:spTree>
    <p:extLst>
      <p:ext uri="{BB962C8B-B14F-4D97-AF65-F5344CB8AC3E}">
        <p14:creationId xmlns:p14="http://schemas.microsoft.com/office/powerpoint/2010/main" val="921155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017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9387DF1-6F61-4C42-86DC-11627564659B}" type="slidenum">
              <a:rPr lang="en-US" altLang="en-US" b="0"/>
              <a:pPr/>
              <a:t>10</a:t>
            </a:fld>
            <a:endParaRPr lang="en-US" altLang="en-US" b="0"/>
          </a:p>
        </p:txBody>
      </p:sp>
      <p:sp>
        <p:nvSpPr>
          <p:cNvPr id="50180"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dirty="0">
                <a:solidFill>
                  <a:srgbClr val="0000FF"/>
                </a:solidFill>
                <a:latin typeface="Times New Roman" panose="02020603050405020304" pitchFamily="18" charset="0"/>
              </a:rPr>
              <a:t>Figure 5.6</a:t>
            </a:r>
            <a:r>
              <a:rPr lang="en-US" altLang="en-US" dirty="0">
                <a:solidFill>
                  <a:schemeClr val="accent2"/>
                </a:solidFill>
                <a:latin typeface="Times New Roman" panose="02020603050405020304" pitchFamily="18" charset="0"/>
              </a:rPr>
              <a:t>    </a:t>
            </a:r>
            <a:r>
              <a:rPr lang="en-US" altLang="en-US" i="1" dirty="0">
                <a:latin typeface="Times New Roman" panose="02020603050405020304" pitchFamily="18" charset="0"/>
              </a:rPr>
              <a:t>Example </a:t>
            </a:r>
            <a:r>
              <a:rPr lang="en-US" altLang="en-US" i="1" dirty="0" smtClean="0">
                <a:latin typeface="Times New Roman" panose="02020603050405020304" pitchFamily="18" charset="0"/>
              </a:rPr>
              <a:t>2</a:t>
            </a:r>
            <a:endParaRPr lang="en-US" altLang="en-US" i="1" dirty="0">
              <a:latin typeface="Times New Roman" panose="02020603050405020304" pitchFamily="18" charset="0"/>
            </a:endParaRPr>
          </a:p>
        </p:txBody>
      </p:sp>
      <p:sp>
        <p:nvSpPr>
          <p:cNvPr id="50181"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0182"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0183"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0184"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0185"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0186"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0187"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018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981076"/>
            <a:ext cx="7888288"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9" name="Text Box 11"/>
          <p:cNvSpPr txBox="1">
            <a:spLocks noChangeArrowheads="1"/>
          </p:cNvSpPr>
          <p:nvPr/>
        </p:nvSpPr>
        <p:spPr bwMode="auto">
          <a:xfrm>
            <a:off x="8153401" y="6324601"/>
            <a:ext cx="13255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Typo here</a:t>
            </a:r>
          </a:p>
        </p:txBody>
      </p:sp>
    </p:spTree>
    <p:extLst>
      <p:ext uri="{BB962C8B-B14F-4D97-AF65-F5344CB8AC3E}">
        <p14:creationId xmlns:p14="http://schemas.microsoft.com/office/powerpoint/2010/main" val="34376192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120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71A5348-6396-40F4-A6EB-6AC0E162E09D}" type="slidenum">
              <a:rPr lang="en-US" altLang="en-US" b="0"/>
              <a:pPr/>
              <a:t>11</a:t>
            </a:fld>
            <a:endParaRPr lang="en-US" altLang="en-US" b="0"/>
          </a:p>
        </p:txBody>
      </p:sp>
      <p:sp>
        <p:nvSpPr>
          <p:cNvPr id="51204" name="Rectangle 2"/>
          <p:cNvSpPr>
            <a:spLocks noChangeArrowheads="1"/>
          </p:cNvSpPr>
          <p:nvPr/>
        </p:nvSpPr>
        <p:spPr bwMode="auto">
          <a:xfrm>
            <a:off x="1828800" y="14478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800" i="1" dirty="0">
                <a:latin typeface="Times New Roman" panose="02020603050405020304" pitchFamily="18" charset="0"/>
              </a:rPr>
              <a:t>The site has 2</a:t>
            </a:r>
            <a:r>
              <a:rPr lang="en-US" altLang="en-US" sz="2800" i="1" baseline="30000" dirty="0">
                <a:latin typeface="Times New Roman" panose="02020603050405020304" pitchFamily="18" charset="0"/>
              </a:rPr>
              <a:t>32−26</a:t>
            </a:r>
            <a:r>
              <a:rPr lang="en-US" altLang="en-US" sz="2800" i="1" dirty="0">
                <a:latin typeface="Times New Roman" panose="02020603050405020304" pitchFamily="18" charset="0"/>
              </a:rPr>
              <a:t> = 64 addresses. Each subnet has 2</a:t>
            </a:r>
            <a:r>
              <a:rPr lang="en-US" altLang="en-US" sz="2800" i="1" baseline="30000" dirty="0">
                <a:latin typeface="Times New Roman" panose="02020603050405020304" pitchFamily="18" charset="0"/>
              </a:rPr>
              <a:t>32–28</a:t>
            </a:r>
            <a:r>
              <a:rPr lang="en-US" altLang="en-US" sz="2800" i="1" dirty="0">
                <a:latin typeface="Times New Roman" panose="02020603050405020304" pitchFamily="18" charset="0"/>
              </a:rPr>
              <a:t> = 16 addresses. Now let us find the first and last address in each subnet.</a:t>
            </a:r>
          </a:p>
        </p:txBody>
      </p:sp>
      <p:sp>
        <p:nvSpPr>
          <p:cNvPr id="51205" name="Text Box 3"/>
          <p:cNvSpPr txBox="1">
            <a:spLocks noChangeArrowheads="1"/>
          </p:cNvSpPr>
          <p:nvPr/>
        </p:nvSpPr>
        <p:spPr bwMode="auto">
          <a:xfrm>
            <a:off x="2667000" y="381001"/>
            <a:ext cx="50292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folHlink"/>
                </a:solidFill>
                <a:latin typeface="Algerian" panose="04020705040A02060702" pitchFamily="82" charset="0"/>
              </a:rPr>
              <a:t>Example</a:t>
            </a:r>
            <a:r>
              <a:rPr lang="en-US" altLang="en-US" sz="2800" i="1" dirty="0">
                <a:solidFill>
                  <a:schemeClr val="folHlink"/>
                </a:solidFill>
                <a:latin typeface="Algerian" panose="04020705040A02060702" pitchFamily="82" charset="0"/>
              </a:rPr>
              <a:t> </a:t>
            </a:r>
            <a:r>
              <a:rPr lang="en-US" altLang="en-US" sz="2800" i="1" dirty="0" smtClean="0">
                <a:solidFill>
                  <a:schemeClr val="folHlink"/>
                </a:solidFill>
                <a:latin typeface="Algerian" panose="04020705040A02060702" pitchFamily="82" charset="0"/>
              </a:rPr>
              <a:t>2 </a:t>
            </a:r>
            <a:r>
              <a:rPr lang="en-US" altLang="en-US" sz="1400" i="1" dirty="0">
                <a:solidFill>
                  <a:schemeClr val="folHlink"/>
                </a:solidFill>
                <a:latin typeface="Algerian" panose="04020705040A02060702" pitchFamily="82" charset="0"/>
              </a:rPr>
              <a:t>(Continued)</a:t>
            </a:r>
          </a:p>
        </p:txBody>
      </p:sp>
      <p:sp>
        <p:nvSpPr>
          <p:cNvPr id="51206" name="Text Box 4"/>
          <p:cNvSpPr txBox="1">
            <a:spLocks noChangeArrowheads="1"/>
          </p:cNvSpPr>
          <p:nvPr/>
        </p:nvSpPr>
        <p:spPr bwMode="auto">
          <a:xfrm>
            <a:off x="4572000" y="5576888"/>
            <a:ext cx="2358338"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51207"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
        <p:nvSpPr>
          <p:cNvPr id="51208" name="Rectangle 8"/>
          <p:cNvSpPr>
            <a:spLocks noChangeArrowheads="1"/>
          </p:cNvSpPr>
          <p:nvPr/>
        </p:nvSpPr>
        <p:spPr bwMode="auto">
          <a:xfrm>
            <a:off x="2209800" y="3048000"/>
            <a:ext cx="7391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a:solidFill>
                  <a:schemeClr val="folHlink"/>
                </a:solidFill>
                <a:latin typeface="Times New Roman" panose="02020603050405020304" pitchFamily="18" charset="0"/>
              </a:rPr>
              <a:t>1.</a:t>
            </a:r>
            <a:r>
              <a:rPr lang="en-US" altLang="en-US" sz="2400" i="1" dirty="0">
                <a:latin typeface="Times New Roman" panose="02020603050405020304" pitchFamily="18" charset="0"/>
              </a:rPr>
              <a:t> The first address in the first subnet is </a:t>
            </a:r>
            <a:r>
              <a:rPr lang="en-US" altLang="en-US" sz="2400" i="1" dirty="0">
                <a:solidFill>
                  <a:schemeClr val="hlink"/>
                </a:solidFill>
                <a:latin typeface="Times New Roman" panose="02020603050405020304" pitchFamily="18" charset="0"/>
              </a:rPr>
              <a:t>130.34.12.64/28</a:t>
            </a:r>
            <a:r>
              <a:rPr lang="en-US" altLang="en-US" sz="2400" i="1" dirty="0">
                <a:latin typeface="Times New Roman" panose="02020603050405020304" pitchFamily="18" charset="0"/>
              </a:rPr>
              <a:t>, using the procedure we showed in the previous examples. Note that the first address of the first subnet is the first address of the block. The last address of the subnet can be found by adding 15 (16 −1) to the first address. The last address is </a:t>
            </a:r>
            <a:r>
              <a:rPr lang="en-US" altLang="en-US" sz="2400" i="1" dirty="0">
                <a:solidFill>
                  <a:schemeClr val="hlink"/>
                </a:solidFill>
                <a:latin typeface="Times New Roman" panose="02020603050405020304" pitchFamily="18" charset="0"/>
              </a:rPr>
              <a:t>130.34.12.79/28</a:t>
            </a:r>
            <a:r>
              <a:rPr lang="en-US" altLang="en-US" sz="2400" i="1" dirty="0">
                <a:solidFill>
                  <a:schemeClr val="folHlink"/>
                </a:solidFill>
                <a:latin typeface="Times New Roman" panose="02020603050405020304" pitchFamily="18" charset="0"/>
              </a:rPr>
              <a:t>.</a:t>
            </a:r>
          </a:p>
        </p:txBody>
      </p:sp>
    </p:spTree>
    <p:extLst>
      <p:ext uri="{BB962C8B-B14F-4D97-AF65-F5344CB8AC3E}">
        <p14:creationId xmlns:p14="http://schemas.microsoft.com/office/powerpoint/2010/main" val="2583244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222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9BE462D-F0A0-44DF-8FA6-2407D7BB1490}" type="slidenum">
              <a:rPr lang="en-US" altLang="en-US" b="0"/>
              <a:pPr/>
              <a:t>12</a:t>
            </a:fld>
            <a:endParaRPr lang="en-US" altLang="en-US" b="0"/>
          </a:p>
        </p:txBody>
      </p:sp>
      <p:sp>
        <p:nvSpPr>
          <p:cNvPr id="52228" name="Text Box 3"/>
          <p:cNvSpPr txBox="1">
            <a:spLocks noChangeArrowheads="1"/>
          </p:cNvSpPr>
          <p:nvPr/>
        </p:nvSpPr>
        <p:spPr bwMode="auto">
          <a:xfrm>
            <a:off x="2667000" y="381001"/>
            <a:ext cx="54864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folHlink"/>
                </a:solidFill>
                <a:latin typeface="Algerian" panose="04020705040A02060702" pitchFamily="82" charset="0"/>
              </a:rPr>
              <a:t>Example</a:t>
            </a:r>
            <a:r>
              <a:rPr lang="en-US" altLang="en-US" sz="2800" i="1" dirty="0">
                <a:solidFill>
                  <a:schemeClr val="folHlink"/>
                </a:solidFill>
                <a:latin typeface="Algerian" panose="04020705040A02060702" pitchFamily="82" charset="0"/>
              </a:rPr>
              <a:t> 2</a:t>
            </a:r>
            <a:r>
              <a:rPr lang="en-US" altLang="en-US" sz="2800" i="1" dirty="0" smtClean="0">
                <a:solidFill>
                  <a:schemeClr val="folHlink"/>
                </a:solidFill>
                <a:latin typeface="Algerian" panose="04020705040A02060702" pitchFamily="82" charset="0"/>
              </a:rPr>
              <a:t> </a:t>
            </a:r>
            <a:r>
              <a:rPr lang="en-US" altLang="en-US" sz="1400" i="1" dirty="0">
                <a:solidFill>
                  <a:schemeClr val="folHlink"/>
                </a:solidFill>
                <a:latin typeface="Algerian" panose="04020705040A02060702" pitchFamily="82" charset="0"/>
              </a:rPr>
              <a:t>(Continued)</a:t>
            </a:r>
          </a:p>
        </p:txBody>
      </p:sp>
      <p:sp>
        <p:nvSpPr>
          <p:cNvPr id="52229"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
        <p:nvSpPr>
          <p:cNvPr id="52230" name="Rectangle 6"/>
          <p:cNvSpPr>
            <a:spLocks noChangeArrowheads="1"/>
          </p:cNvSpPr>
          <p:nvPr/>
        </p:nvSpPr>
        <p:spPr bwMode="auto">
          <a:xfrm>
            <a:off x="2590800" y="1403350"/>
            <a:ext cx="65532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a:solidFill>
                  <a:schemeClr val="folHlink"/>
                </a:solidFill>
                <a:latin typeface="Times New Roman" panose="02020603050405020304" pitchFamily="18" charset="0"/>
              </a:rPr>
              <a:t>2</a:t>
            </a:r>
            <a:r>
              <a:rPr lang="en-US" altLang="en-US" sz="2400" i="1" dirty="0">
                <a:latin typeface="Times New Roman" panose="02020603050405020304" pitchFamily="18" charset="0"/>
              </a:rPr>
              <a:t>.The first address in the second subnet is 130.34.12.80/28; it is found by adding 1 to the last address of the previous subnet. Again adding 15 to the first address, we obtain the last address, </a:t>
            </a:r>
            <a:r>
              <a:rPr lang="en-US" altLang="en-US" sz="2400" i="1" dirty="0">
                <a:solidFill>
                  <a:schemeClr val="hlink"/>
                </a:solidFill>
                <a:latin typeface="Times New Roman" panose="02020603050405020304" pitchFamily="18" charset="0"/>
              </a:rPr>
              <a:t>130.34.12.95/28</a:t>
            </a:r>
            <a:r>
              <a:rPr lang="en-US" altLang="en-US" sz="2400" i="1" dirty="0">
                <a:latin typeface="Times New Roman" panose="02020603050405020304" pitchFamily="18" charset="0"/>
              </a:rPr>
              <a:t>.</a:t>
            </a:r>
          </a:p>
        </p:txBody>
      </p:sp>
      <p:sp>
        <p:nvSpPr>
          <p:cNvPr id="52231" name="Rectangle 7"/>
          <p:cNvSpPr>
            <a:spLocks noChangeArrowheads="1"/>
          </p:cNvSpPr>
          <p:nvPr/>
        </p:nvSpPr>
        <p:spPr bwMode="auto">
          <a:xfrm>
            <a:off x="2590801" y="3689351"/>
            <a:ext cx="66579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a:solidFill>
                  <a:schemeClr val="folHlink"/>
                </a:solidFill>
                <a:latin typeface="Times New Roman" panose="02020603050405020304" pitchFamily="18" charset="0"/>
              </a:rPr>
              <a:t>3.</a:t>
            </a:r>
            <a:r>
              <a:rPr lang="en-US" altLang="en-US" sz="2400" i="1" dirty="0">
                <a:latin typeface="Times New Roman" panose="02020603050405020304" pitchFamily="18" charset="0"/>
              </a:rPr>
              <a:t> Similarly, we find the first address of the third subnet to be </a:t>
            </a:r>
            <a:r>
              <a:rPr lang="en-US" altLang="en-US" sz="2400" i="1" dirty="0">
                <a:solidFill>
                  <a:schemeClr val="hlink"/>
                </a:solidFill>
                <a:latin typeface="Times New Roman" panose="02020603050405020304" pitchFamily="18" charset="0"/>
              </a:rPr>
              <a:t>130.34.12.96/28</a:t>
            </a:r>
            <a:r>
              <a:rPr lang="en-US" altLang="en-US" sz="2400" i="1" dirty="0">
                <a:latin typeface="Times New Roman" panose="02020603050405020304" pitchFamily="18" charset="0"/>
              </a:rPr>
              <a:t> and the last to be </a:t>
            </a:r>
            <a:r>
              <a:rPr lang="en-US" altLang="en-US" sz="2400" i="1" dirty="0">
                <a:solidFill>
                  <a:schemeClr val="hlink"/>
                </a:solidFill>
                <a:latin typeface="Times New Roman" panose="02020603050405020304" pitchFamily="18" charset="0"/>
              </a:rPr>
              <a:t>130.34.12.111/28</a:t>
            </a:r>
            <a:r>
              <a:rPr lang="en-US" altLang="en-US" sz="2400" i="1" dirty="0">
                <a:latin typeface="Times New Roman" panose="02020603050405020304" pitchFamily="18" charset="0"/>
              </a:rPr>
              <a:t>.</a:t>
            </a:r>
          </a:p>
        </p:txBody>
      </p:sp>
      <p:sp>
        <p:nvSpPr>
          <p:cNvPr id="52232" name="Rectangle 8"/>
          <p:cNvSpPr>
            <a:spLocks noChangeArrowheads="1"/>
          </p:cNvSpPr>
          <p:nvPr/>
        </p:nvSpPr>
        <p:spPr bwMode="auto">
          <a:xfrm>
            <a:off x="2514601" y="5105401"/>
            <a:ext cx="66579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a:solidFill>
                  <a:schemeClr val="folHlink"/>
                </a:solidFill>
                <a:latin typeface="Times New Roman" panose="02020603050405020304" pitchFamily="18" charset="0"/>
              </a:rPr>
              <a:t>4.</a:t>
            </a:r>
            <a:r>
              <a:rPr lang="en-US" altLang="en-US" sz="2400" i="1" dirty="0">
                <a:latin typeface="Times New Roman" panose="02020603050405020304" pitchFamily="18" charset="0"/>
              </a:rPr>
              <a:t> Similarly, we find the first address of the fourth subnet to be </a:t>
            </a:r>
            <a:r>
              <a:rPr lang="en-US" altLang="en-US" sz="2400" i="1" dirty="0">
                <a:solidFill>
                  <a:schemeClr val="hlink"/>
                </a:solidFill>
                <a:latin typeface="Times New Roman" panose="02020603050405020304" pitchFamily="18" charset="0"/>
              </a:rPr>
              <a:t>130.34.12.112/28</a:t>
            </a:r>
            <a:r>
              <a:rPr lang="en-US" altLang="en-US" sz="2400" i="1" dirty="0">
                <a:latin typeface="Times New Roman" panose="02020603050405020304" pitchFamily="18" charset="0"/>
              </a:rPr>
              <a:t> and the last to be </a:t>
            </a:r>
            <a:r>
              <a:rPr lang="en-US" altLang="en-US" sz="2400" i="1" dirty="0">
                <a:solidFill>
                  <a:schemeClr val="hlink"/>
                </a:solidFill>
                <a:latin typeface="Times New Roman" panose="02020603050405020304" pitchFamily="18" charset="0"/>
              </a:rPr>
              <a:t>130.34.12.127/28.</a:t>
            </a:r>
          </a:p>
        </p:txBody>
      </p:sp>
    </p:spTree>
    <p:extLst>
      <p:ext uri="{BB962C8B-B14F-4D97-AF65-F5344CB8AC3E}">
        <p14:creationId xmlns:p14="http://schemas.microsoft.com/office/powerpoint/2010/main" val="155938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bit </a:t>
            </a:r>
            <a:r>
              <a:rPr lang="en-GB" dirty="0" err="1" smtClean="0"/>
              <a:t>subnetting</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GB" dirty="0"/>
              <a:t>Consider the example of </a:t>
            </a:r>
            <a:r>
              <a:rPr lang="en-GB" dirty="0" smtClean="0"/>
              <a:t>192.168.10.0/24 network, </a:t>
            </a:r>
            <a:r>
              <a:rPr lang="en-GB" dirty="0"/>
              <a:t>If we include one bit from the host part to the network part in the last octet, the default </a:t>
            </a:r>
            <a:r>
              <a:rPr lang="en-GB" dirty="0">
                <a:hlinkClick r:id="rId2"/>
              </a:rPr>
              <a:t>mask</a:t>
            </a:r>
            <a:r>
              <a:rPr lang="en-GB" dirty="0"/>
              <a:t> 255.255.255.0 is changed into 255.255.255.128</a:t>
            </a:r>
            <a:r>
              <a:rPr lang="en-GB" dirty="0" smtClean="0"/>
              <a:t>.</a:t>
            </a:r>
          </a:p>
          <a:p>
            <a:pPr>
              <a:buFont typeface="Wingdings" panose="05000000000000000000" pitchFamily="2" charset="2"/>
              <a:buChar char="v"/>
            </a:pPr>
            <a:r>
              <a:rPr lang="en-GB" dirty="0"/>
              <a:t>The single bit that is added to the network part from the host part, in the last octet, can have two possible values. Those two possible values are either 0 or 1</a:t>
            </a:r>
            <a:r>
              <a:rPr lang="en-GB" dirty="0" smtClean="0"/>
              <a:t>.</a:t>
            </a:r>
          </a:p>
          <a:p>
            <a:pPr>
              <a:buFont typeface="Wingdings" panose="05000000000000000000" pitchFamily="2" charset="2"/>
              <a:buChar char="v"/>
            </a:pPr>
            <a:r>
              <a:rPr lang="en-GB" dirty="0" smtClean="0"/>
              <a:t>So we will get two subnets with one bit of </a:t>
            </a:r>
            <a:r>
              <a:rPr lang="en-GB" dirty="0" err="1" smtClean="0"/>
              <a:t>subnetting</a:t>
            </a:r>
            <a:endParaRPr lang="en-GB" dirty="0" smtClean="0"/>
          </a:p>
          <a:p>
            <a:endParaRPr lang="en-GB" dirty="0"/>
          </a:p>
        </p:txBody>
      </p:sp>
    </p:spTree>
    <p:extLst>
      <p:ext uri="{BB962C8B-B14F-4D97-AF65-F5344CB8AC3E}">
        <p14:creationId xmlns:p14="http://schemas.microsoft.com/office/powerpoint/2010/main" val="181136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One bit </a:t>
            </a:r>
            <a:r>
              <a:rPr lang="en-GB" dirty="0" err="1"/>
              <a:t>subnetting</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1024128" y="2084832"/>
            <a:ext cx="10211622" cy="4503894"/>
          </a:xfrm>
          <a:prstGeom prst="rect">
            <a:avLst/>
          </a:prstGeom>
        </p:spPr>
      </p:pic>
    </p:spTree>
    <p:extLst>
      <p:ext uri="{BB962C8B-B14F-4D97-AF65-F5344CB8AC3E}">
        <p14:creationId xmlns:p14="http://schemas.microsoft.com/office/powerpoint/2010/main" val="2375051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a:t>
            </a:r>
            <a:r>
              <a:rPr lang="en-GB" dirty="0"/>
              <a:t>bit </a:t>
            </a:r>
            <a:r>
              <a:rPr lang="en-GB" dirty="0" err="1"/>
              <a:t>subnetting</a:t>
            </a:r>
            <a:endParaRPr lang="en-GB" dirty="0"/>
          </a:p>
        </p:txBody>
      </p:sp>
      <p:pic>
        <p:nvPicPr>
          <p:cNvPr id="4" name="Content Placeholder 3"/>
          <p:cNvPicPr>
            <a:picLocks noGrp="1" noChangeAspect="1"/>
          </p:cNvPicPr>
          <p:nvPr>
            <p:ph idx="1"/>
          </p:nvPr>
        </p:nvPicPr>
        <p:blipFill>
          <a:blip r:embed="rId2"/>
          <a:stretch>
            <a:fillRect/>
          </a:stretch>
        </p:blipFill>
        <p:spPr>
          <a:xfrm>
            <a:off x="1166648" y="2191310"/>
            <a:ext cx="8915400" cy="3849496"/>
          </a:xfrm>
          <a:prstGeom prst="rect">
            <a:avLst/>
          </a:prstGeom>
        </p:spPr>
      </p:pic>
    </p:spTree>
    <p:extLst>
      <p:ext uri="{BB962C8B-B14F-4D97-AF65-F5344CB8AC3E}">
        <p14:creationId xmlns:p14="http://schemas.microsoft.com/office/powerpoint/2010/main" val="1314987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Two bit </a:t>
            </a:r>
            <a:r>
              <a:rPr lang="en-GB" dirty="0" err="1"/>
              <a:t>subnetting</a:t>
            </a:r>
            <a:endParaRPr lang="en-GB" dirty="0"/>
          </a:p>
        </p:txBody>
      </p:sp>
      <p:pic>
        <p:nvPicPr>
          <p:cNvPr id="4" name="Content Placeholder 3"/>
          <p:cNvPicPr>
            <a:picLocks noGrp="1" noChangeAspect="1"/>
          </p:cNvPicPr>
          <p:nvPr>
            <p:ph idx="1"/>
          </p:nvPr>
        </p:nvPicPr>
        <p:blipFill>
          <a:blip r:embed="rId2"/>
          <a:stretch>
            <a:fillRect/>
          </a:stretch>
        </p:blipFill>
        <p:spPr>
          <a:xfrm>
            <a:off x="889932" y="2435778"/>
            <a:ext cx="9720262" cy="3439389"/>
          </a:xfrm>
          <a:prstGeom prst="rect">
            <a:avLst/>
          </a:prstGeom>
        </p:spPr>
      </p:pic>
    </p:spTree>
    <p:extLst>
      <p:ext uri="{BB962C8B-B14F-4D97-AF65-F5344CB8AC3E}">
        <p14:creationId xmlns:p14="http://schemas.microsoft.com/office/powerpoint/2010/main" val="2761643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a:t>Let us consider an example </a:t>
            </a:r>
            <a:r>
              <a:rPr lang="en-GB" dirty="0" smtClean="0"/>
              <a:t>of 172.16.0.0/16 </a:t>
            </a:r>
            <a:r>
              <a:rPr lang="en-GB" dirty="0"/>
              <a:t>- 255.255.0.0. The </a:t>
            </a:r>
            <a:r>
              <a:rPr lang="en-GB" b="1" dirty="0">
                <a:hlinkClick r:id="rId2"/>
              </a:rPr>
              <a:t>binary representation</a:t>
            </a:r>
            <a:r>
              <a:rPr lang="en-GB" dirty="0"/>
              <a:t> of the above network and its </a:t>
            </a:r>
            <a:r>
              <a:rPr lang="en-GB" b="1" dirty="0">
                <a:hlinkClick r:id="rId3"/>
              </a:rPr>
              <a:t>subnet mask</a:t>
            </a:r>
            <a:r>
              <a:rPr lang="en-GB" dirty="0"/>
              <a:t> are shown in below table</a:t>
            </a:r>
            <a:r>
              <a:rPr lang="en-GB" dirty="0" smtClean="0"/>
              <a:t>.</a:t>
            </a:r>
          </a:p>
          <a:p>
            <a:endParaRPr lang="en-GB" dirty="0"/>
          </a:p>
        </p:txBody>
      </p:sp>
      <p:pic>
        <p:nvPicPr>
          <p:cNvPr id="4" name="Picture 3"/>
          <p:cNvPicPr>
            <a:picLocks noChangeAspect="1"/>
          </p:cNvPicPr>
          <p:nvPr/>
        </p:nvPicPr>
        <p:blipFill>
          <a:blip r:embed="rId4"/>
          <a:stretch>
            <a:fillRect/>
          </a:stretch>
        </p:blipFill>
        <p:spPr>
          <a:xfrm>
            <a:off x="327956" y="3496805"/>
            <a:ext cx="11864044" cy="1601750"/>
          </a:xfrm>
          <a:prstGeom prst="rect">
            <a:avLst/>
          </a:prstGeom>
        </p:spPr>
      </p:pic>
    </p:spTree>
    <p:extLst>
      <p:ext uri="{BB962C8B-B14F-4D97-AF65-F5344CB8AC3E}">
        <p14:creationId xmlns:p14="http://schemas.microsoft.com/office/powerpoint/2010/main" val="2823555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buFont typeface="Wingdings" panose="05000000000000000000" pitchFamily="2" charset="2"/>
              <a:buChar char="v"/>
            </a:pPr>
            <a:r>
              <a:rPr lang="en-GB" dirty="0"/>
              <a:t>If all the </a:t>
            </a:r>
            <a:r>
              <a:rPr lang="en-GB" b="1" dirty="0">
                <a:hlinkClick r:id="rId2"/>
              </a:rPr>
              <a:t>bits</a:t>
            </a:r>
            <a:r>
              <a:rPr lang="en-GB" dirty="0"/>
              <a:t> in the host part are "0", that represents the </a:t>
            </a:r>
            <a:r>
              <a:rPr lang="en-GB" b="1" dirty="0">
                <a:hlinkClick r:id="rId3"/>
              </a:rPr>
              <a:t>network address</a:t>
            </a:r>
            <a:r>
              <a:rPr lang="en-GB" dirty="0"/>
              <a:t>.</a:t>
            </a:r>
          </a:p>
          <a:p>
            <a:pPr>
              <a:buFont typeface="Wingdings" panose="05000000000000000000" pitchFamily="2" charset="2"/>
              <a:buChar char="v"/>
            </a:pPr>
            <a:r>
              <a:rPr lang="en-GB" dirty="0"/>
              <a:t>If all the </a:t>
            </a:r>
            <a:r>
              <a:rPr lang="en-GB" b="1" dirty="0">
                <a:hlinkClick r:id="rId2"/>
              </a:rPr>
              <a:t>bits</a:t>
            </a:r>
            <a:r>
              <a:rPr lang="en-GB" dirty="0"/>
              <a:t> in the host part are "0" except the last bit, it is the first usable IPv4 address.</a:t>
            </a:r>
          </a:p>
          <a:p>
            <a:pPr>
              <a:buFont typeface="Wingdings" panose="05000000000000000000" pitchFamily="2" charset="2"/>
              <a:buChar char="v"/>
            </a:pPr>
            <a:r>
              <a:rPr lang="en-GB" dirty="0"/>
              <a:t>If all the </a:t>
            </a:r>
            <a:r>
              <a:rPr lang="en-GB" b="1" dirty="0">
                <a:hlinkClick r:id="rId2"/>
              </a:rPr>
              <a:t>bits</a:t>
            </a:r>
            <a:r>
              <a:rPr lang="en-GB" dirty="0"/>
              <a:t> in the host part are "1" except the last bit, it is the last usable IPv4 address.</a:t>
            </a:r>
          </a:p>
          <a:p>
            <a:pPr>
              <a:buFont typeface="Wingdings" panose="05000000000000000000" pitchFamily="2" charset="2"/>
              <a:buChar char="v"/>
            </a:pPr>
            <a:r>
              <a:rPr lang="en-GB" dirty="0"/>
              <a:t>If all the </a:t>
            </a:r>
            <a:r>
              <a:rPr lang="en-GB" b="1" dirty="0">
                <a:hlinkClick r:id="rId2"/>
              </a:rPr>
              <a:t>bits</a:t>
            </a:r>
            <a:r>
              <a:rPr lang="en-GB" dirty="0"/>
              <a:t> in the host part are "1", that represents the </a:t>
            </a:r>
            <a:r>
              <a:rPr lang="en-GB" b="1" dirty="0">
                <a:hlinkClick r:id="rId4"/>
              </a:rPr>
              <a:t>directed broadcast address</a:t>
            </a:r>
            <a:r>
              <a:rPr lang="en-GB" dirty="0"/>
              <a:t>.</a:t>
            </a:r>
          </a:p>
        </p:txBody>
      </p:sp>
    </p:spTree>
    <p:extLst>
      <p:ext uri="{BB962C8B-B14F-4D97-AF65-F5344CB8AC3E}">
        <p14:creationId xmlns:p14="http://schemas.microsoft.com/office/powerpoint/2010/main" val="466648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bit </a:t>
            </a:r>
            <a:r>
              <a:rPr lang="en-GB" dirty="0" err="1" smtClean="0"/>
              <a:t>subnetting</a:t>
            </a:r>
            <a:r>
              <a:rPr lang="en-GB" dirty="0" smtClean="0"/>
              <a:t> – Class B</a:t>
            </a:r>
            <a:endParaRPr lang="en-GB" dirty="0"/>
          </a:p>
        </p:txBody>
      </p:sp>
      <p:pic>
        <p:nvPicPr>
          <p:cNvPr id="4" name="Content Placeholder 3"/>
          <p:cNvPicPr>
            <a:picLocks noGrp="1" noChangeAspect="1"/>
          </p:cNvPicPr>
          <p:nvPr>
            <p:ph idx="1"/>
          </p:nvPr>
        </p:nvPicPr>
        <p:blipFill>
          <a:blip r:embed="rId3"/>
          <a:stretch>
            <a:fillRect/>
          </a:stretch>
        </p:blipFill>
        <p:spPr>
          <a:xfrm>
            <a:off x="1023938" y="2365261"/>
            <a:ext cx="9720262" cy="3864202"/>
          </a:xfrm>
          <a:prstGeom prst="rect">
            <a:avLst/>
          </a:prstGeom>
        </p:spPr>
      </p:pic>
    </p:spTree>
    <p:extLst>
      <p:ext uri="{BB962C8B-B14F-4D97-AF65-F5344CB8AC3E}">
        <p14:creationId xmlns:p14="http://schemas.microsoft.com/office/powerpoint/2010/main" val="332514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536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7560D08-5E00-4A12-93B5-10DEC698E342}" type="slidenum">
              <a:rPr lang="en-US" altLang="en-US" b="0"/>
              <a:pPr/>
              <a:t>2</a:t>
            </a:fld>
            <a:endParaRPr lang="en-US" altLang="en-US" b="0"/>
          </a:p>
        </p:txBody>
      </p:sp>
      <p:sp>
        <p:nvSpPr>
          <p:cNvPr id="15364"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5.2</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Format of classless addressing address</a:t>
            </a:r>
          </a:p>
        </p:txBody>
      </p:sp>
      <p:sp>
        <p:nvSpPr>
          <p:cNvPr id="15365"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66"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67"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68"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69"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70"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15371"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15372"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2057401"/>
            <a:ext cx="7578725" cy="259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73" name="Text Box 12"/>
          <p:cNvSpPr txBox="1">
            <a:spLocks noChangeArrowheads="1"/>
          </p:cNvSpPr>
          <p:nvPr/>
        </p:nvSpPr>
        <p:spPr bwMode="auto">
          <a:xfrm>
            <a:off x="2498725" y="1327151"/>
            <a:ext cx="68849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An address in classless addressing usually has this format:</a:t>
            </a:r>
          </a:p>
        </p:txBody>
      </p:sp>
      <p:sp>
        <p:nvSpPr>
          <p:cNvPr id="15374" name="Text Box 13"/>
          <p:cNvSpPr txBox="1">
            <a:spLocks noChangeArrowheads="1"/>
          </p:cNvSpPr>
          <p:nvPr/>
        </p:nvSpPr>
        <p:spPr bwMode="auto">
          <a:xfrm>
            <a:off x="2590800" y="5029200"/>
            <a:ext cx="7050088"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The </a:t>
            </a:r>
            <a:r>
              <a:rPr lang="en-US" altLang="en-US">
                <a:solidFill>
                  <a:schemeClr val="hlink"/>
                </a:solidFill>
              </a:rPr>
              <a:t>n</a:t>
            </a:r>
            <a:r>
              <a:rPr lang="en-US" altLang="en-US"/>
              <a:t> after the slash defines the number of bits that are the</a:t>
            </a:r>
          </a:p>
          <a:p>
            <a:r>
              <a:rPr lang="en-US" altLang="en-US"/>
              <a:t>same in every address in the block.  So if n is 20, it means</a:t>
            </a:r>
          </a:p>
          <a:p>
            <a:r>
              <a:rPr lang="en-US" altLang="en-US"/>
              <a:t>the twenty leftmost bits are identical in each address.</a:t>
            </a:r>
          </a:p>
        </p:txBody>
      </p:sp>
    </p:spTree>
    <p:extLst>
      <p:ext uri="{BB962C8B-B14F-4D97-AF65-F5344CB8AC3E}">
        <p14:creationId xmlns:p14="http://schemas.microsoft.com/office/powerpoint/2010/main" val="26483450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Bit </a:t>
            </a:r>
            <a:r>
              <a:rPr lang="en-GB" dirty="0" err="1" smtClean="0"/>
              <a:t>Subnetting</a:t>
            </a:r>
            <a:r>
              <a:rPr lang="en-GB" dirty="0" smtClean="0"/>
              <a:t> </a:t>
            </a:r>
            <a:endParaRPr lang="en-GB" dirty="0"/>
          </a:p>
        </p:txBody>
      </p:sp>
      <p:pic>
        <p:nvPicPr>
          <p:cNvPr id="4" name="Content Placeholder 3"/>
          <p:cNvPicPr>
            <a:picLocks noGrp="1" noChangeAspect="1"/>
          </p:cNvPicPr>
          <p:nvPr>
            <p:ph idx="1"/>
          </p:nvPr>
        </p:nvPicPr>
        <p:blipFill>
          <a:blip r:embed="rId2"/>
          <a:stretch>
            <a:fillRect/>
          </a:stretch>
        </p:blipFill>
        <p:spPr>
          <a:xfrm>
            <a:off x="1023938" y="2359028"/>
            <a:ext cx="9720262" cy="3876669"/>
          </a:xfrm>
          <a:prstGeom prst="rect">
            <a:avLst/>
          </a:prstGeom>
        </p:spPr>
      </p:pic>
    </p:spTree>
    <p:extLst>
      <p:ext uri="{BB962C8B-B14F-4D97-AF65-F5344CB8AC3E}">
        <p14:creationId xmlns:p14="http://schemas.microsoft.com/office/powerpoint/2010/main" val="1062969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Two Bit </a:t>
            </a:r>
            <a:r>
              <a:rPr lang="en-GB" dirty="0" err="1"/>
              <a:t>Subnetting</a:t>
            </a:r>
            <a:r>
              <a:rPr lang="en-GB" dirty="0"/>
              <a:t> </a:t>
            </a:r>
            <a:r>
              <a:rPr lang="en-GB" dirty="0" smtClean="0"/>
              <a:t>(cont.)</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740979" y="2333213"/>
            <a:ext cx="11342139" cy="3928933"/>
          </a:xfrm>
          <a:prstGeom prst="rect">
            <a:avLst/>
          </a:prstGeom>
        </p:spPr>
      </p:pic>
    </p:spTree>
    <p:extLst>
      <p:ext uri="{BB962C8B-B14F-4D97-AF65-F5344CB8AC3E}">
        <p14:creationId xmlns:p14="http://schemas.microsoft.com/office/powerpoint/2010/main" val="2123427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Let us consider an example </a:t>
            </a:r>
            <a:r>
              <a:rPr lang="en-GB" dirty="0" smtClean="0"/>
              <a:t>of</a:t>
            </a:r>
            <a:r>
              <a:rPr lang="en-GB" b="1" dirty="0" smtClean="0">
                <a:hlinkClick r:id="rId2"/>
              </a:rPr>
              <a:t> </a:t>
            </a:r>
            <a:r>
              <a:rPr lang="en-GB" b="1" dirty="0">
                <a:hlinkClick r:id="rId2"/>
              </a:rPr>
              <a:t>network</a:t>
            </a:r>
            <a:r>
              <a:rPr lang="en-GB" dirty="0"/>
              <a:t> </a:t>
            </a:r>
            <a:r>
              <a:rPr lang="en-GB" dirty="0" smtClean="0"/>
              <a:t>10.0.0.0/8 </a:t>
            </a:r>
            <a:r>
              <a:rPr lang="en-GB" dirty="0"/>
              <a:t>- 255.0.0.0. The </a:t>
            </a:r>
            <a:r>
              <a:rPr lang="en-GB" b="1" dirty="0">
                <a:hlinkClick r:id="rId3"/>
              </a:rPr>
              <a:t>binary representation</a:t>
            </a:r>
            <a:r>
              <a:rPr lang="en-GB" dirty="0"/>
              <a:t> of the above network and its </a:t>
            </a:r>
            <a:r>
              <a:rPr lang="en-GB" b="1" dirty="0">
                <a:hlinkClick r:id="rId4"/>
              </a:rPr>
              <a:t>subnet mask</a:t>
            </a:r>
            <a:r>
              <a:rPr lang="en-GB" dirty="0"/>
              <a:t> are shown in below table</a:t>
            </a:r>
            <a:r>
              <a:rPr lang="en-GB" dirty="0" smtClean="0"/>
              <a:t>.</a:t>
            </a:r>
          </a:p>
          <a:p>
            <a:endParaRPr lang="en-GB" dirty="0"/>
          </a:p>
        </p:txBody>
      </p:sp>
      <p:pic>
        <p:nvPicPr>
          <p:cNvPr id="4" name="Picture 3"/>
          <p:cNvPicPr>
            <a:picLocks noChangeAspect="1"/>
          </p:cNvPicPr>
          <p:nvPr/>
        </p:nvPicPr>
        <p:blipFill>
          <a:blip r:embed="rId5"/>
          <a:stretch>
            <a:fillRect/>
          </a:stretch>
        </p:blipFill>
        <p:spPr>
          <a:xfrm>
            <a:off x="307427" y="3303896"/>
            <a:ext cx="11957159" cy="1611496"/>
          </a:xfrm>
          <a:prstGeom prst="rect">
            <a:avLst/>
          </a:prstGeom>
        </p:spPr>
      </p:pic>
    </p:spTree>
    <p:extLst>
      <p:ext uri="{BB962C8B-B14F-4D97-AF65-F5344CB8AC3E}">
        <p14:creationId xmlns:p14="http://schemas.microsoft.com/office/powerpoint/2010/main" val="940498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One bit </a:t>
            </a:r>
            <a:r>
              <a:rPr lang="en-GB" dirty="0" err="1" smtClean="0"/>
              <a:t>subnetting</a:t>
            </a:r>
            <a:r>
              <a:rPr lang="en-GB" dirty="0" smtClean="0"/>
              <a:t> </a:t>
            </a:r>
            <a:endParaRPr lang="en-GB" dirty="0"/>
          </a:p>
        </p:txBody>
      </p:sp>
      <p:pic>
        <p:nvPicPr>
          <p:cNvPr id="4" name="Content Placeholder 3"/>
          <p:cNvPicPr>
            <a:picLocks noGrp="1" noChangeAspect="1"/>
          </p:cNvPicPr>
          <p:nvPr>
            <p:ph idx="1"/>
          </p:nvPr>
        </p:nvPicPr>
        <p:blipFill>
          <a:blip r:embed="rId2"/>
          <a:stretch>
            <a:fillRect/>
          </a:stretch>
        </p:blipFill>
        <p:spPr>
          <a:xfrm>
            <a:off x="1023938" y="2357874"/>
            <a:ext cx="9720262" cy="3878977"/>
          </a:xfrm>
          <a:prstGeom prst="rect">
            <a:avLst/>
          </a:prstGeom>
        </p:spPr>
      </p:pic>
    </p:spTree>
    <p:extLst>
      <p:ext uri="{BB962C8B-B14F-4D97-AF65-F5344CB8AC3E}">
        <p14:creationId xmlns:p14="http://schemas.microsoft.com/office/powerpoint/2010/main" val="3014859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a:t>
            </a:r>
            <a:r>
              <a:rPr lang="en-GB" dirty="0"/>
              <a:t>bit </a:t>
            </a:r>
            <a:r>
              <a:rPr lang="en-GB" dirty="0" err="1"/>
              <a:t>subnetting</a:t>
            </a:r>
            <a:r>
              <a:rPr lang="en-GB" dirty="0"/>
              <a:t> – Class A</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480846" y="2286000"/>
            <a:ext cx="10504925" cy="4129353"/>
          </a:xfrm>
          <a:prstGeom prst="rect">
            <a:avLst/>
          </a:prstGeom>
        </p:spPr>
      </p:pic>
    </p:spTree>
    <p:extLst>
      <p:ext uri="{BB962C8B-B14F-4D97-AF65-F5344CB8AC3E}">
        <p14:creationId xmlns:p14="http://schemas.microsoft.com/office/powerpoint/2010/main" val="4290803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Two bit </a:t>
            </a:r>
            <a:r>
              <a:rPr lang="en-GB" dirty="0" err="1"/>
              <a:t>subnetting</a:t>
            </a:r>
            <a:r>
              <a:rPr lang="en-GB" dirty="0"/>
              <a:t> – Class A</a:t>
            </a:r>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504016" y="2286000"/>
            <a:ext cx="10760294" cy="3727628"/>
          </a:xfrm>
          <a:prstGeom prst="rect">
            <a:avLst/>
          </a:prstGeom>
        </p:spPr>
      </p:pic>
    </p:spTree>
    <p:extLst>
      <p:ext uri="{BB962C8B-B14F-4D97-AF65-F5344CB8AC3E}">
        <p14:creationId xmlns:p14="http://schemas.microsoft.com/office/powerpoint/2010/main" val="2123275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325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88C177F-6B35-4240-BCE0-785D2ACF9FDE}" type="slidenum">
              <a:rPr lang="en-US" altLang="en-US" b="0"/>
              <a:pPr/>
              <a:t>26</a:t>
            </a:fld>
            <a:endParaRPr lang="en-US" altLang="en-US" b="0"/>
          </a:p>
        </p:txBody>
      </p:sp>
      <p:sp>
        <p:nvSpPr>
          <p:cNvPr id="53252" name="Rectangle 2"/>
          <p:cNvSpPr>
            <a:spLocks noChangeArrowheads="1"/>
          </p:cNvSpPr>
          <p:nvPr/>
        </p:nvSpPr>
        <p:spPr bwMode="auto">
          <a:xfrm>
            <a:off x="1789386" y="1465838"/>
            <a:ext cx="81534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a:latin typeface="Times New Roman" panose="02020603050405020304" pitchFamily="18" charset="0"/>
              </a:rPr>
              <a:t>An organization is granted a block of addresses with the beginning address 14.24.74.0/24. There are 2</a:t>
            </a:r>
            <a:r>
              <a:rPr lang="en-US" altLang="en-US" sz="2400" i="1" baseline="30000" dirty="0">
                <a:latin typeface="Times New Roman" panose="02020603050405020304" pitchFamily="18" charset="0"/>
              </a:rPr>
              <a:t>32−24</a:t>
            </a:r>
            <a:r>
              <a:rPr lang="en-US" altLang="en-US" sz="2400" i="1" dirty="0">
                <a:latin typeface="Times New Roman" panose="02020603050405020304" pitchFamily="18" charset="0"/>
              </a:rPr>
              <a:t>= 256 addresses in this block. The organization needs to have 11 subnets as shown below:	</a:t>
            </a:r>
          </a:p>
          <a:p>
            <a:pPr algn="just">
              <a:spcBef>
                <a:spcPct val="50000"/>
              </a:spcBef>
            </a:pPr>
            <a:r>
              <a:rPr lang="en-US" altLang="en-US" sz="2400" i="1" dirty="0">
                <a:latin typeface="Times New Roman" panose="02020603050405020304" pitchFamily="18" charset="0"/>
              </a:rPr>
              <a:t>	</a:t>
            </a:r>
            <a:r>
              <a:rPr lang="en-US" altLang="en-US" sz="2400" i="1" dirty="0">
                <a:solidFill>
                  <a:schemeClr val="folHlink"/>
                </a:solidFill>
                <a:latin typeface="Times New Roman" panose="02020603050405020304" pitchFamily="18" charset="0"/>
              </a:rPr>
              <a:t>a.</a:t>
            </a:r>
            <a:r>
              <a:rPr lang="en-US" altLang="en-US" sz="2400" i="1" dirty="0">
                <a:latin typeface="Times New Roman" panose="02020603050405020304" pitchFamily="18" charset="0"/>
              </a:rPr>
              <a:t> two subnets, each with 64 addresses.</a:t>
            </a:r>
          </a:p>
          <a:p>
            <a:pPr algn="just">
              <a:spcBef>
                <a:spcPct val="50000"/>
              </a:spcBef>
            </a:pPr>
            <a:r>
              <a:rPr lang="en-US" altLang="en-US" sz="2400" i="1" dirty="0">
                <a:latin typeface="Times New Roman" panose="02020603050405020304" pitchFamily="18" charset="0"/>
              </a:rPr>
              <a:t>	</a:t>
            </a:r>
            <a:r>
              <a:rPr lang="en-US" altLang="en-US" sz="2400" i="1" dirty="0">
                <a:solidFill>
                  <a:schemeClr val="folHlink"/>
                </a:solidFill>
                <a:latin typeface="Times New Roman" panose="02020603050405020304" pitchFamily="18" charset="0"/>
              </a:rPr>
              <a:t>b.</a:t>
            </a:r>
            <a:r>
              <a:rPr lang="en-US" altLang="en-US" sz="2400" i="1" dirty="0">
                <a:latin typeface="Times New Roman" panose="02020603050405020304" pitchFamily="18" charset="0"/>
              </a:rPr>
              <a:t> two subnets, each with 32 addresses.</a:t>
            </a:r>
          </a:p>
          <a:p>
            <a:pPr algn="just">
              <a:spcBef>
                <a:spcPct val="50000"/>
              </a:spcBef>
            </a:pPr>
            <a:r>
              <a:rPr lang="en-US" altLang="en-US" sz="2400" i="1" dirty="0">
                <a:latin typeface="Times New Roman" panose="02020603050405020304" pitchFamily="18" charset="0"/>
              </a:rPr>
              <a:t>	</a:t>
            </a:r>
            <a:r>
              <a:rPr lang="en-US" altLang="en-US" sz="2400" i="1" dirty="0">
                <a:solidFill>
                  <a:schemeClr val="folHlink"/>
                </a:solidFill>
                <a:latin typeface="Times New Roman" panose="02020603050405020304" pitchFamily="18" charset="0"/>
              </a:rPr>
              <a:t>c.</a:t>
            </a:r>
            <a:r>
              <a:rPr lang="en-US" altLang="en-US" sz="2400" i="1" dirty="0">
                <a:latin typeface="Times New Roman" panose="02020603050405020304" pitchFamily="18" charset="0"/>
              </a:rPr>
              <a:t> three subnets, each with 16 addresses.</a:t>
            </a:r>
          </a:p>
          <a:p>
            <a:pPr algn="just">
              <a:spcBef>
                <a:spcPct val="50000"/>
              </a:spcBef>
            </a:pPr>
            <a:r>
              <a:rPr lang="en-US" altLang="en-US" sz="2400" i="1" dirty="0">
                <a:latin typeface="Times New Roman" panose="02020603050405020304" pitchFamily="18" charset="0"/>
              </a:rPr>
              <a:t>	</a:t>
            </a:r>
            <a:r>
              <a:rPr lang="en-US" altLang="en-US" sz="2400" i="1" dirty="0">
                <a:solidFill>
                  <a:schemeClr val="folHlink"/>
                </a:solidFill>
                <a:latin typeface="Times New Roman" panose="02020603050405020304" pitchFamily="18" charset="0"/>
              </a:rPr>
              <a:t>d.</a:t>
            </a:r>
            <a:r>
              <a:rPr lang="en-US" altLang="en-US" sz="2400" i="1" dirty="0">
                <a:latin typeface="Times New Roman" panose="02020603050405020304" pitchFamily="18" charset="0"/>
              </a:rPr>
              <a:t> four subnets, each with 4 addresses.</a:t>
            </a:r>
          </a:p>
          <a:p>
            <a:pPr algn="just">
              <a:spcBef>
                <a:spcPct val="50000"/>
              </a:spcBef>
            </a:pPr>
            <a:r>
              <a:rPr lang="en-US" altLang="en-US" sz="2400" i="1" dirty="0">
                <a:latin typeface="Times New Roman" panose="02020603050405020304" pitchFamily="18" charset="0"/>
              </a:rPr>
              <a:t>Design the subnets.</a:t>
            </a:r>
          </a:p>
        </p:txBody>
      </p:sp>
      <p:sp>
        <p:nvSpPr>
          <p:cNvPr id="53253" name="Text Box 3"/>
          <p:cNvSpPr txBox="1">
            <a:spLocks noChangeArrowheads="1"/>
          </p:cNvSpPr>
          <p:nvPr/>
        </p:nvSpPr>
        <p:spPr bwMode="auto">
          <a:xfrm>
            <a:off x="2667000" y="381001"/>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14</a:t>
            </a:r>
          </a:p>
        </p:txBody>
      </p:sp>
      <p:sp>
        <p:nvSpPr>
          <p:cNvPr id="53254" name="Text Box 4"/>
          <p:cNvSpPr txBox="1">
            <a:spLocks noChangeArrowheads="1"/>
          </p:cNvSpPr>
          <p:nvPr/>
        </p:nvSpPr>
        <p:spPr bwMode="auto">
          <a:xfrm>
            <a:off x="3657601" y="5805488"/>
            <a:ext cx="5096203"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 For One Solution</a:t>
            </a:r>
          </a:p>
        </p:txBody>
      </p:sp>
      <p:sp>
        <p:nvSpPr>
          <p:cNvPr id="53255"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Tree>
    <p:extLst>
      <p:ext uri="{BB962C8B-B14F-4D97-AF65-F5344CB8AC3E}">
        <p14:creationId xmlns:p14="http://schemas.microsoft.com/office/powerpoint/2010/main" val="22183638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427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1C5788E9-32DD-4603-80B1-7C59DD5A681D}" type="slidenum">
              <a:rPr lang="en-US" altLang="en-US" b="0"/>
              <a:pPr/>
              <a:t>27</a:t>
            </a:fld>
            <a:endParaRPr lang="en-US" altLang="en-US" b="0"/>
          </a:p>
        </p:txBody>
      </p:sp>
      <p:sp>
        <p:nvSpPr>
          <p:cNvPr id="54276"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5.7</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14</a:t>
            </a:r>
          </a:p>
        </p:txBody>
      </p:sp>
      <p:sp>
        <p:nvSpPr>
          <p:cNvPr id="54277"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4278"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4279"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4280"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4281"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4282"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4283"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428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71601"/>
            <a:ext cx="8712200" cy="456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68627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529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99560A0-4BE2-4462-B7FA-45F7EA653011}" type="slidenum">
              <a:rPr lang="en-US" altLang="en-US" b="0"/>
              <a:pPr/>
              <a:t>28</a:t>
            </a:fld>
            <a:endParaRPr lang="en-US" altLang="en-US" b="0"/>
          </a:p>
        </p:txBody>
      </p:sp>
      <p:sp>
        <p:nvSpPr>
          <p:cNvPr id="55300" name="Rectangle 2"/>
          <p:cNvSpPr>
            <a:spLocks noChangeArrowheads="1"/>
          </p:cNvSpPr>
          <p:nvPr/>
        </p:nvSpPr>
        <p:spPr bwMode="auto">
          <a:xfrm>
            <a:off x="1752600" y="1371601"/>
            <a:ext cx="8153400" cy="457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800" i="1" dirty="0">
                <a:solidFill>
                  <a:schemeClr val="folHlink"/>
                </a:solidFill>
                <a:latin typeface="Times New Roman" panose="02020603050405020304" pitchFamily="18" charset="0"/>
              </a:rPr>
              <a:t>1</a:t>
            </a:r>
            <a:r>
              <a:rPr lang="en-US" altLang="en-US" sz="2800" i="1" dirty="0">
                <a:latin typeface="Times New Roman" panose="02020603050405020304" pitchFamily="18" charset="0"/>
              </a:rPr>
              <a:t>. We use the first 128 addresses for the first two subnets, each with 64 addresses. Note that the mask for each network is /26. </a:t>
            </a:r>
            <a:r>
              <a:rPr lang="en-US" altLang="en-US" sz="2400" i="1" dirty="0">
                <a:latin typeface="Times New Roman" panose="02020603050405020304" pitchFamily="18" charset="0"/>
              </a:rPr>
              <a:t>(If each subnet needs 64 addresses, that is 2^6.  32-6 = /26)</a:t>
            </a:r>
            <a:r>
              <a:rPr lang="en-US" altLang="en-US" sz="2800" i="1" dirty="0">
                <a:latin typeface="Times New Roman" panose="02020603050405020304" pitchFamily="18" charset="0"/>
              </a:rPr>
              <a:t> The subnet address for each subnet is given in the figure.</a:t>
            </a:r>
          </a:p>
          <a:p>
            <a:pPr algn="just">
              <a:spcBef>
                <a:spcPct val="50000"/>
              </a:spcBef>
            </a:pPr>
            <a:r>
              <a:rPr lang="en-US" altLang="en-US" sz="2800" i="1" dirty="0">
                <a:solidFill>
                  <a:schemeClr val="folHlink"/>
                </a:solidFill>
                <a:latin typeface="Times New Roman" panose="02020603050405020304" pitchFamily="18" charset="0"/>
              </a:rPr>
              <a:t>2.</a:t>
            </a:r>
            <a:r>
              <a:rPr lang="en-US" altLang="en-US" sz="2800" i="1" dirty="0">
                <a:latin typeface="Times New Roman" panose="02020603050405020304" pitchFamily="18" charset="0"/>
              </a:rPr>
              <a:t> We use the next 64 addresses for the next two subnets, each with 32 addresses. Note that the mask for each network is /27. </a:t>
            </a:r>
            <a:r>
              <a:rPr lang="en-US" altLang="en-US" sz="2400" i="1" dirty="0">
                <a:latin typeface="Times New Roman" panose="02020603050405020304" pitchFamily="18" charset="0"/>
              </a:rPr>
              <a:t>(If each subnet needs 32 addresses, that is 2^5.  32-5=/27)</a:t>
            </a:r>
            <a:r>
              <a:rPr lang="en-US" altLang="en-US" sz="2800" i="1" dirty="0">
                <a:latin typeface="Times New Roman" panose="02020603050405020304" pitchFamily="18" charset="0"/>
              </a:rPr>
              <a:t> The subnet address for each subnet is given in the figure.</a:t>
            </a:r>
          </a:p>
        </p:txBody>
      </p:sp>
      <p:sp>
        <p:nvSpPr>
          <p:cNvPr id="55301" name="Text Box 3"/>
          <p:cNvSpPr txBox="1">
            <a:spLocks noChangeArrowheads="1"/>
          </p:cNvSpPr>
          <p:nvPr/>
        </p:nvSpPr>
        <p:spPr bwMode="auto">
          <a:xfrm>
            <a:off x="2667000" y="381001"/>
            <a:ext cx="73152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14 </a:t>
            </a:r>
            <a:r>
              <a:rPr lang="en-US" altLang="en-US" sz="1400" i="1">
                <a:solidFill>
                  <a:schemeClr val="folHlink"/>
                </a:solidFill>
                <a:latin typeface="Algerian" panose="04020705040A02060702" pitchFamily="82" charset="0"/>
              </a:rPr>
              <a:t>(Continuted)</a:t>
            </a:r>
          </a:p>
        </p:txBody>
      </p:sp>
      <p:sp>
        <p:nvSpPr>
          <p:cNvPr id="55302" name="Text Box 4"/>
          <p:cNvSpPr txBox="1">
            <a:spLocks noChangeArrowheads="1"/>
          </p:cNvSpPr>
          <p:nvPr/>
        </p:nvSpPr>
        <p:spPr bwMode="auto">
          <a:xfrm>
            <a:off x="4572000" y="6096000"/>
            <a:ext cx="2358338"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55303"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Tree>
    <p:extLst>
      <p:ext uri="{BB962C8B-B14F-4D97-AF65-F5344CB8AC3E}">
        <p14:creationId xmlns:p14="http://schemas.microsoft.com/office/powerpoint/2010/main" val="14534620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632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2E9B2E0-05D3-45C5-832F-E97C36F93CFB}" type="slidenum">
              <a:rPr lang="en-US" altLang="en-US" b="0"/>
              <a:pPr/>
              <a:t>29</a:t>
            </a:fld>
            <a:endParaRPr lang="en-US" altLang="en-US" b="0"/>
          </a:p>
        </p:txBody>
      </p:sp>
      <p:sp>
        <p:nvSpPr>
          <p:cNvPr id="56324" name="Rectangle 2"/>
          <p:cNvSpPr>
            <a:spLocks noChangeArrowheads="1"/>
          </p:cNvSpPr>
          <p:nvPr/>
        </p:nvSpPr>
        <p:spPr bwMode="auto">
          <a:xfrm>
            <a:off x="1828800" y="1597025"/>
            <a:ext cx="8153400" cy="372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800" i="1">
                <a:solidFill>
                  <a:schemeClr val="folHlink"/>
                </a:solidFill>
                <a:latin typeface="Times New Roman" panose="02020603050405020304" pitchFamily="18" charset="0"/>
              </a:rPr>
              <a:t>3.</a:t>
            </a:r>
            <a:r>
              <a:rPr lang="en-US" altLang="en-US" sz="2800" i="1">
                <a:latin typeface="Times New Roman" panose="02020603050405020304" pitchFamily="18" charset="0"/>
              </a:rPr>
              <a:t> We use the next 48 addresses for the next three subnets, each with 16 addresses. Note that the mask for each network is /28. The subnet address for each subnet is given in the figure.</a:t>
            </a:r>
          </a:p>
          <a:p>
            <a:pPr algn="just">
              <a:spcBef>
                <a:spcPct val="50000"/>
              </a:spcBef>
            </a:pPr>
            <a:r>
              <a:rPr lang="en-US" altLang="en-US" sz="2800" i="1">
                <a:solidFill>
                  <a:schemeClr val="folHlink"/>
                </a:solidFill>
                <a:latin typeface="Times New Roman" panose="02020603050405020304" pitchFamily="18" charset="0"/>
              </a:rPr>
              <a:t>4.</a:t>
            </a:r>
            <a:r>
              <a:rPr lang="en-US" altLang="en-US" sz="2800" i="1">
                <a:latin typeface="Times New Roman" panose="02020603050405020304" pitchFamily="18" charset="0"/>
              </a:rPr>
              <a:t> We use the last 16 addresses for the last four subnets, each with 4 addresses. Note that the mask for each network is /30. The subnet address for each subnet is given in the figure.</a:t>
            </a:r>
          </a:p>
        </p:txBody>
      </p:sp>
      <p:sp>
        <p:nvSpPr>
          <p:cNvPr id="56325" name="Text Box 3"/>
          <p:cNvSpPr txBox="1">
            <a:spLocks noChangeArrowheads="1"/>
          </p:cNvSpPr>
          <p:nvPr/>
        </p:nvSpPr>
        <p:spPr bwMode="auto">
          <a:xfrm>
            <a:off x="2667000" y="381001"/>
            <a:ext cx="73152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14 </a:t>
            </a:r>
            <a:r>
              <a:rPr lang="en-US" altLang="en-US" sz="1400" i="1">
                <a:solidFill>
                  <a:schemeClr val="folHlink"/>
                </a:solidFill>
                <a:latin typeface="Algerian" panose="04020705040A02060702" pitchFamily="82" charset="0"/>
              </a:rPr>
              <a:t>(Continuted)</a:t>
            </a:r>
          </a:p>
        </p:txBody>
      </p:sp>
      <p:sp>
        <p:nvSpPr>
          <p:cNvPr id="56326"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Tree>
    <p:extLst>
      <p:ext uri="{BB962C8B-B14F-4D97-AF65-F5344CB8AC3E}">
        <p14:creationId xmlns:p14="http://schemas.microsoft.com/office/powerpoint/2010/main" val="1346289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6387" name="Slide Number Placeholder 4"/>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E858F6F-72AC-4CAD-B644-BAA57B4052AF}" type="slidenum">
              <a:rPr lang="en-US" altLang="en-US" b="0"/>
              <a:pPr/>
              <a:t>3</a:t>
            </a:fld>
            <a:endParaRPr lang="en-US" altLang="en-US" b="0"/>
          </a:p>
        </p:txBody>
      </p:sp>
      <p:sp>
        <p:nvSpPr>
          <p:cNvPr id="16388"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smtClean="0"/>
              <a:t>Prefix and Prefix Length</a:t>
            </a:r>
          </a:p>
        </p:txBody>
      </p:sp>
      <p:sp>
        <p:nvSpPr>
          <p:cNvPr id="16389" name="Rectangle 3"/>
          <p:cNvSpPr>
            <a:spLocks noGrp="1" noChangeArrowheads="1"/>
          </p:cNvSpPr>
          <p:nvPr>
            <p:ph type="body" idx="1"/>
          </p:nvPr>
        </p:nvSpPr>
        <p:spPr bwMode="auto">
          <a:xfrm>
            <a:off x="1981200" y="1600201"/>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dirty="0" smtClean="0"/>
              <a:t>Two terms often used in classless addressing</a:t>
            </a:r>
          </a:p>
          <a:p>
            <a:pPr lvl="1" eaLnBrk="1" hangingPunct="1"/>
            <a:r>
              <a:rPr lang="en-US" altLang="en-US" dirty="0" smtClean="0"/>
              <a:t>Prefix – another name for the common part of the address range (</a:t>
            </a:r>
            <a:r>
              <a:rPr lang="en-US" altLang="en-US" dirty="0" err="1" smtClean="0"/>
              <a:t>netid</a:t>
            </a:r>
            <a:r>
              <a:rPr lang="en-US" altLang="en-US" dirty="0" smtClean="0"/>
              <a:t>)</a:t>
            </a:r>
          </a:p>
          <a:p>
            <a:pPr lvl="1" eaLnBrk="1" hangingPunct="1"/>
            <a:r>
              <a:rPr lang="en-US" altLang="en-US" dirty="0" smtClean="0"/>
              <a:t>Prefix length – the length of the </a:t>
            </a:r>
            <a:r>
              <a:rPr lang="en-US" altLang="en-US" dirty="0" smtClean="0"/>
              <a:t>prefix</a:t>
            </a:r>
          </a:p>
        </p:txBody>
      </p:sp>
    </p:spTree>
    <p:extLst>
      <p:ext uri="{BB962C8B-B14F-4D97-AF65-F5344CB8AC3E}">
        <p14:creationId xmlns:p14="http://schemas.microsoft.com/office/powerpoint/2010/main" val="28074760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734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A2DABC2-35EB-4191-80B2-0EF708EF465C}" type="slidenum">
              <a:rPr lang="en-US" altLang="en-US" b="0"/>
              <a:pPr/>
              <a:t>30</a:t>
            </a:fld>
            <a:endParaRPr lang="en-US" altLang="en-US" b="0"/>
          </a:p>
        </p:txBody>
      </p:sp>
      <p:sp>
        <p:nvSpPr>
          <p:cNvPr id="57348" name="Rectangle 2"/>
          <p:cNvSpPr>
            <a:spLocks noChangeArrowheads="1"/>
          </p:cNvSpPr>
          <p:nvPr/>
        </p:nvSpPr>
        <p:spPr bwMode="auto">
          <a:xfrm>
            <a:off x="1828800" y="1352550"/>
            <a:ext cx="8153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800" i="1" dirty="0">
                <a:latin typeface="Times New Roman" panose="02020603050405020304" pitchFamily="18" charset="0"/>
              </a:rPr>
              <a:t>As another example, assume a company has three offices: Central, East, and West. The Central office is connected to the East and West offices via private, point-to-point WAN lines. The company is granted a block of 64 addresses with the beginning address 70.12.100.128/26. The management has decided to allocate 32 addresses for the Central office and divides the rest of addresses between the two offices. Figure 5.8 shows the configuration designed by the management.</a:t>
            </a:r>
          </a:p>
        </p:txBody>
      </p:sp>
      <p:sp>
        <p:nvSpPr>
          <p:cNvPr id="57349" name="Text Box 3"/>
          <p:cNvSpPr txBox="1">
            <a:spLocks noChangeArrowheads="1"/>
          </p:cNvSpPr>
          <p:nvPr/>
        </p:nvSpPr>
        <p:spPr bwMode="auto">
          <a:xfrm>
            <a:off x="2667000" y="381001"/>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15</a:t>
            </a:r>
          </a:p>
        </p:txBody>
      </p:sp>
      <p:sp>
        <p:nvSpPr>
          <p:cNvPr id="57350" name="Text Box 4"/>
          <p:cNvSpPr txBox="1">
            <a:spLocks noChangeArrowheads="1"/>
          </p:cNvSpPr>
          <p:nvPr/>
        </p:nvSpPr>
        <p:spPr bwMode="auto">
          <a:xfrm>
            <a:off x="4572000" y="5867400"/>
            <a:ext cx="2358338"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57351"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Tree>
    <p:extLst>
      <p:ext uri="{BB962C8B-B14F-4D97-AF65-F5344CB8AC3E}">
        <p14:creationId xmlns:p14="http://schemas.microsoft.com/office/powerpoint/2010/main" val="29358281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837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98D26F6-A3E0-4551-AE84-BCA8178DF16F}" type="slidenum">
              <a:rPr lang="en-US" altLang="en-US" b="0"/>
              <a:pPr/>
              <a:t>31</a:t>
            </a:fld>
            <a:endParaRPr lang="en-US" altLang="en-US" b="0"/>
          </a:p>
        </p:txBody>
      </p:sp>
      <p:sp>
        <p:nvSpPr>
          <p:cNvPr id="58372"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5.8</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15</a:t>
            </a:r>
          </a:p>
        </p:txBody>
      </p:sp>
      <p:sp>
        <p:nvSpPr>
          <p:cNvPr id="58373"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8374"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8375"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8376"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8377"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8378"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58379"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5838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6114" y="1754188"/>
            <a:ext cx="7989887" cy="365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15225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5939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E18D3D41-E4BC-4AA4-9BF1-8521CD55A974}" type="slidenum">
              <a:rPr lang="en-US" altLang="en-US" b="0"/>
              <a:pPr/>
              <a:t>32</a:t>
            </a:fld>
            <a:endParaRPr lang="en-US" altLang="en-US" b="0"/>
          </a:p>
        </p:txBody>
      </p:sp>
      <p:sp>
        <p:nvSpPr>
          <p:cNvPr id="59396" name="Rectangle 2"/>
          <p:cNvSpPr>
            <a:spLocks noChangeArrowheads="1"/>
          </p:cNvSpPr>
          <p:nvPr/>
        </p:nvSpPr>
        <p:spPr bwMode="auto">
          <a:xfrm>
            <a:off x="1828800" y="1219201"/>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a:latin typeface="Times New Roman" panose="02020603050405020304" pitchFamily="18" charset="0"/>
              </a:rPr>
              <a:t>The company will have three subnets, one at Central, one at East, and one at West. The following lists the subblocks allocated for each network:</a:t>
            </a:r>
          </a:p>
        </p:txBody>
      </p:sp>
      <p:sp>
        <p:nvSpPr>
          <p:cNvPr id="59397" name="Text Box 3"/>
          <p:cNvSpPr txBox="1">
            <a:spLocks noChangeArrowheads="1"/>
          </p:cNvSpPr>
          <p:nvPr/>
        </p:nvSpPr>
        <p:spPr bwMode="auto">
          <a:xfrm>
            <a:off x="2667000" y="381001"/>
            <a:ext cx="69342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15 </a:t>
            </a:r>
            <a:r>
              <a:rPr lang="en-US" altLang="en-US" sz="1400" i="1">
                <a:solidFill>
                  <a:schemeClr val="folHlink"/>
                </a:solidFill>
                <a:latin typeface="Algerian" panose="04020705040A02060702" pitchFamily="82" charset="0"/>
              </a:rPr>
              <a:t>(Continued)</a:t>
            </a:r>
          </a:p>
        </p:txBody>
      </p:sp>
      <p:sp>
        <p:nvSpPr>
          <p:cNvPr id="59398" name="Text Box 4"/>
          <p:cNvSpPr txBox="1">
            <a:spLocks noChangeArrowheads="1"/>
          </p:cNvSpPr>
          <p:nvPr/>
        </p:nvSpPr>
        <p:spPr bwMode="auto">
          <a:xfrm>
            <a:off x="5207000" y="6110288"/>
            <a:ext cx="2358338"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59399"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
        <p:nvSpPr>
          <p:cNvPr id="59400" name="Rectangle 6"/>
          <p:cNvSpPr>
            <a:spLocks noChangeArrowheads="1"/>
          </p:cNvSpPr>
          <p:nvPr/>
        </p:nvSpPr>
        <p:spPr bwMode="auto">
          <a:xfrm>
            <a:off x="2362200" y="2590800"/>
            <a:ext cx="7239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a:solidFill>
                  <a:schemeClr val="folHlink"/>
                </a:solidFill>
                <a:latin typeface="Times New Roman" panose="02020603050405020304" pitchFamily="18" charset="0"/>
              </a:rPr>
              <a:t>a.</a:t>
            </a:r>
            <a:r>
              <a:rPr lang="en-US" altLang="en-US" sz="2400" i="1" dirty="0">
                <a:latin typeface="Times New Roman" panose="02020603050405020304" pitchFamily="18" charset="0"/>
              </a:rPr>
              <a:t> The Central office uses the network address 70.12.100.128/27. This is the first address, and the mask /27 shows that there are 32 addresses in this network. Note that three of these addresses are used for the routers and the company has reserved the last address in the sub-block. The addresses in this subnet are 70.12.100.128/27 to 70.12.100.159/27. Note that the interface of the router that connects the Central subnet to the WAN needs no address because it is a point-to-point connection.</a:t>
            </a:r>
          </a:p>
        </p:txBody>
      </p:sp>
    </p:spTree>
    <p:extLst>
      <p:ext uri="{BB962C8B-B14F-4D97-AF65-F5344CB8AC3E}">
        <p14:creationId xmlns:p14="http://schemas.microsoft.com/office/powerpoint/2010/main" val="35399354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041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417A15FC-A231-4C5A-86E0-FF1F160987C4}" type="slidenum">
              <a:rPr lang="en-US" altLang="en-US" b="0"/>
              <a:pPr/>
              <a:t>33</a:t>
            </a:fld>
            <a:endParaRPr lang="en-US" altLang="en-US" b="0"/>
          </a:p>
        </p:txBody>
      </p:sp>
      <p:sp>
        <p:nvSpPr>
          <p:cNvPr id="60420" name="Text Box 3"/>
          <p:cNvSpPr txBox="1">
            <a:spLocks noChangeArrowheads="1"/>
          </p:cNvSpPr>
          <p:nvPr/>
        </p:nvSpPr>
        <p:spPr bwMode="auto">
          <a:xfrm>
            <a:off x="2667000" y="381001"/>
            <a:ext cx="61722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15 </a:t>
            </a:r>
            <a:r>
              <a:rPr lang="en-US" altLang="en-US" sz="1400" i="1">
                <a:solidFill>
                  <a:schemeClr val="folHlink"/>
                </a:solidFill>
                <a:latin typeface="Algerian" panose="04020705040A02060702" pitchFamily="82" charset="0"/>
              </a:rPr>
              <a:t>(Continued)</a:t>
            </a:r>
          </a:p>
        </p:txBody>
      </p:sp>
      <p:sp>
        <p:nvSpPr>
          <p:cNvPr id="60421" name="Text Box 4"/>
          <p:cNvSpPr txBox="1">
            <a:spLocks noChangeArrowheads="1"/>
          </p:cNvSpPr>
          <p:nvPr/>
        </p:nvSpPr>
        <p:spPr bwMode="auto">
          <a:xfrm>
            <a:off x="4572000" y="5867400"/>
            <a:ext cx="2358338"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60422"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
        <p:nvSpPr>
          <p:cNvPr id="60423" name="Rectangle 6"/>
          <p:cNvSpPr>
            <a:spLocks noChangeArrowheads="1"/>
          </p:cNvSpPr>
          <p:nvPr/>
        </p:nvSpPr>
        <p:spPr bwMode="auto">
          <a:xfrm>
            <a:off x="2362200" y="1905000"/>
            <a:ext cx="72390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400" i="1" dirty="0">
                <a:solidFill>
                  <a:schemeClr val="folHlink"/>
                </a:solidFill>
                <a:latin typeface="Times New Roman" panose="02020603050405020304" pitchFamily="18" charset="0"/>
              </a:rPr>
              <a:t>b.</a:t>
            </a:r>
            <a:r>
              <a:rPr lang="en-US" altLang="en-US" sz="2400" i="1" dirty="0">
                <a:latin typeface="Times New Roman" panose="02020603050405020304" pitchFamily="18" charset="0"/>
              </a:rPr>
              <a:t> The West office uses the network address 70.12.100.160/28. The mask /28 shows that there are only 16 addresses in this network. Note that one of these addresses is used for the router and the company has reserved the last address in the sub-block. The addresses in this subnet are 70.12.100.160/28 to 70.12.100.175/28. Note also that the interface of the router that connects the West subnet to the WAN needs no address because it is a point-to- point connection.</a:t>
            </a:r>
          </a:p>
        </p:txBody>
      </p:sp>
    </p:spTree>
    <p:extLst>
      <p:ext uri="{BB962C8B-B14F-4D97-AF65-F5344CB8AC3E}">
        <p14:creationId xmlns:p14="http://schemas.microsoft.com/office/powerpoint/2010/main" val="30955868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3"/>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2467" name="Slide Number Placeholder 4"/>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044FC2E-5C00-4ACE-A729-1A05D24BE6BB}" type="slidenum">
              <a:rPr lang="en-US" altLang="en-US" b="0"/>
              <a:pPr/>
              <a:t>34</a:t>
            </a:fld>
            <a:endParaRPr lang="en-US" altLang="en-US" b="0"/>
          </a:p>
        </p:txBody>
      </p:sp>
      <p:sp>
        <p:nvSpPr>
          <p:cNvPr id="62468" name="Rectangle 2"/>
          <p:cNvSpPr>
            <a:spLocks noGrp="1" noChangeArrowheads="1"/>
          </p:cNvSpPr>
          <p:nvPr>
            <p:ph type="title"/>
          </p:nvPr>
        </p:nvSpPr>
        <p:spPr bwMode="auto">
          <a:xfrm>
            <a:off x="1981200" y="274638"/>
            <a:ext cx="82296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mtClean="0"/>
              <a:t>Practice Problem</a:t>
            </a:r>
          </a:p>
        </p:txBody>
      </p:sp>
      <p:sp>
        <p:nvSpPr>
          <p:cNvPr id="62469" name="Rectangle 3"/>
          <p:cNvSpPr>
            <a:spLocks noGrp="1" noChangeArrowheads="1"/>
          </p:cNvSpPr>
          <p:nvPr>
            <p:ph type="body" idx="1"/>
          </p:nvPr>
        </p:nvSpPr>
        <p:spPr bwMode="auto">
          <a:xfrm>
            <a:off x="1981200" y="1600201"/>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rmAutofit/>
          </a:bodyPr>
          <a:lstStyle/>
          <a:p>
            <a:pPr eaLnBrk="1" hangingPunct="1"/>
            <a:r>
              <a:rPr lang="en-US" altLang="en-US" smtClean="0"/>
              <a:t>An organization is granted the block 16.0.0.0/8.  The administrator wants to create 500 fixed-length subnets.</a:t>
            </a:r>
          </a:p>
          <a:p>
            <a:pPr lvl="1" eaLnBrk="1" hangingPunct="1"/>
            <a:r>
              <a:rPr lang="en-US" altLang="en-US" smtClean="0"/>
              <a:t>Find the subnet mask</a:t>
            </a:r>
          </a:p>
          <a:p>
            <a:pPr lvl="1" eaLnBrk="1" hangingPunct="1"/>
            <a:r>
              <a:rPr lang="en-US" altLang="en-US" smtClean="0"/>
              <a:t>Find the number of addresses in each subnet</a:t>
            </a:r>
          </a:p>
          <a:p>
            <a:pPr lvl="1" eaLnBrk="1" hangingPunct="1"/>
            <a:r>
              <a:rPr lang="en-US" altLang="en-US" smtClean="0"/>
              <a:t>Find the first and last address in the first subnet</a:t>
            </a:r>
          </a:p>
        </p:txBody>
      </p:sp>
    </p:spTree>
    <p:extLst>
      <p:ext uri="{BB962C8B-B14F-4D97-AF65-F5344CB8AC3E}">
        <p14:creationId xmlns:p14="http://schemas.microsoft.com/office/powerpoint/2010/main" val="3523580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349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25525D19-B888-4BA4-9587-6DEF2D1C3DAA}" type="slidenum">
              <a:rPr lang="en-US" altLang="en-US" b="0"/>
              <a:pPr/>
              <a:t>35</a:t>
            </a:fld>
            <a:endParaRPr lang="en-US" altLang="en-US" b="0"/>
          </a:p>
        </p:txBody>
      </p:sp>
      <p:grpSp>
        <p:nvGrpSpPr>
          <p:cNvPr id="63492" name="Group 2"/>
          <p:cNvGrpSpPr>
            <a:grpSpLocks/>
          </p:cNvGrpSpPr>
          <p:nvPr/>
        </p:nvGrpSpPr>
        <p:grpSpPr bwMode="auto">
          <a:xfrm>
            <a:off x="1524000" y="0"/>
            <a:ext cx="8686800" cy="6400800"/>
            <a:chOff x="0" y="96"/>
            <a:chExt cx="5472" cy="3840"/>
          </a:xfrm>
        </p:grpSpPr>
        <p:sp>
          <p:nvSpPr>
            <p:cNvPr id="63495" name="AutoShape 3"/>
            <p:cNvSpPr>
              <a:spLocks noChangeArrowheads="1"/>
            </p:cNvSpPr>
            <p:nvPr/>
          </p:nvSpPr>
          <p:spPr bwMode="auto">
            <a:xfrm>
              <a:off x="240" y="336"/>
              <a:ext cx="5232" cy="3600"/>
            </a:xfrm>
            <a:prstGeom prst="roundRect">
              <a:avLst>
                <a:gd name="adj" fmla="val 13727"/>
              </a:avLst>
            </a:prstGeom>
            <a:noFill/>
            <a:ln w="50800">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lang="en-US" altLang="en-US" sz="2400">
                <a:latin typeface="Times New Roman" panose="02020603050405020304" pitchFamily="18" charset="0"/>
              </a:endParaRPr>
            </a:p>
          </p:txBody>
        </p:sp>
        <p:sp>
          <p:nvSpPr>
            <p:cNvPr id="63496" name="AutoShape 4"/>
            <p:cNvSpPr>
              <a:spLocks noChangeArrowheads="1"/>
            </p:cNvSpPr>
            <p:nvPr/>
          </p:nvSpPr>
          <p:spPr bwMode="blackWhite">
            <a:xfrm>
              <a:off x="0" y="96"/>
              <a:ext cx="5376" cy="768"/>
            </a:xfrm>
            <a:custGeom>
              <a:avLst/>
              <a:gdLst>
                <a:gd name="T0" fmla="*/ 0 w 7000"/>
                <a:gd name="T1" fmla="*/ 0 h 1000"/>
                <a:gd name="T2" fmla="*/ 33170 w 7000"/>
                <a:gd name="T3" fmla="*/ 0 h 1000"/>
                <a:gd name="T4" fmla="*/ 35858 w 7000"/>
                <a:gd name="T5" fmla="*/ 384 h 1000"/>
                <a:gd name="T6" fmla="*/ 33170 w 7000"/>
                <a:gd name="T7" fmla="*/ 767 h 1000"/>
                <a:gd name="T8" fmla="*/ 0 w 7000"/>
                <a:gd name="T9" fmla="*/ 768 h 1000"/>
                <a:gd name="T10" fmla="*/ 0 60000 65536"/>
                <a:gd name="T11" fmla="*/ 0 60000 65536"/>
                <a:gd name="T12" fmla="*/ 0 60000 65536"/>
                <a:gd name="T13" fmla="*/ 0 60000 65536"/>
                <a:gd name="T14" fmla="*/ 0 60000 65536"/>
                <a:gd name="T15" fmla="*/ 0 w 7000"/>
                <a:gd name="T16" fmla="*/ 0 h 1000"/>
                <a:gd name="T17" fmla="*/ 3500 w 7000"/>
                <a:gd name="T18" fmla="*/ 1000 h 1000"/>
              </a:gdLst>
              <a:ahLst/>
              <a:cxnLst>
                <a:cxn ang="T10">
                  <a:pos x="T0" y="T1"/>
                </a:cxn>
                <a:cxn ang="T11">
                  <a:pos x="T2" y="T3"/>
                </a:cxn>
                <a:cxn ang="T12">
                  <a:pos x="T4" y="T5"/>
                </a:cxn>
                <a:cxn ang="T13">
                  <a:pos x="T6" y="T7"/>
                </a:cxn>
                <a:cxn ang="T14">
                  <a:pos x="T8" y="T9"/>
                </a:cxn>
              </a:cxnLst>
              <a:rect l="T15" t="T16" r="T17" b="T18"/>
              <a:pathLst>
                <a:path w="7000" h="1000">
                  <a:moveTo>
                    <a:pt x="0" y="0"/>
                  </a:moveTo>
                  <a:lnTo>
                    <a:pt x="6170" y="0"/>
                  </a:lnTo>
                  <a:cubicBezTo>
                    <a:pt x="6446" y="0"/>
                    <a:pt x="6670" y="223"/>
                    <a:pt x="6670" y="500"/>
                  </a:cubicBezTo>
                  <a:cubicBezTo>
                    <a:pt x="6670" y="776"/>
                    <a:pt x="6446" y="999"/>
                    <a:pt x="6170" y="999"/>
                  </a:cubicBezTo>
                  <a:lnTo>
                    <a:pt x="0" y="100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GB"/>
            </a:p>
          </p:txBody>
        </p:sp>
        <p:sp>
          <p:nvSpPr>
            <p:cNvPr id="63497" name="Line 5"/>
            <p:cNvSpPr>
              <a:spLocks noChangeShapeType="1"/>
            </p:cNvSpPr>
            <p:nvPr/>
          </p:nvSpPr>
          <p:spPr bwMode="auto">
            <a:xfrm>
              <a:off x="0" y="768"/>
              <a:ext cx="5088"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63493" name="Text Box 6"/>
          <p:cNvSpPr txBox="1">
            <a:spLocks noChangeArrowheads="1"/>
          </p:cNvSpPr>
          <p:nvPr/>
        </p:nvSpPr>
        <p:spPr bwMode="auto">
          <a:xfrm>
            <a:off x="1752600" y="354013"/>
            <a:ext cx="6559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3600">
                <a:solidFill>
                  <a:schemeClr val="bg1"/>
                </a:solidFill>
                <a:latin typeface="Arial" panose="020B0604020202020204" pitchFamily="34" charset="0"/>
              </a:rPr>
              <a:t>5.3   ADDRESS ALLOCATION</a:t>
            </a:r>
          </a:p>
        </p:txBody>
      </p:sp>
      <p:sp>
        <p:nvSpPr>
          <p:cNvPr id="475143" name="Rectangle 7"/>
          <p:cNvSpPr>
            <a:spLocks noChangeArrowheads="1"/>
          </p:cNvSpPr>
          <p:nvPr/>
        </p:nvSpPr>
        <p:spPr bwMode="auto">
          <a:xfrm>
            <a:off x="2057400" y="1431926"/>
            <a:ext cx="78486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altLang="en-US" sz="2000" i="1">
                <a:effectLst>
                  <a:outerShdw blurRad="38100" dist="38100" dir="2700000" algn="tl">
                    <a:srgbClr val="C0C0C0"/>
                  </a:outerShdw>
                </a:effectLst>
                <a:latin typeface="Times New Roman" panose="02020603050405020304" pitchFamily="18" charset="0"/>
              </a:rPr>
              <a:t>Address allocation is the responsibility of a global authority called the Internet Corporation for Assigned Names and Addresses (ICANN). It usually assigns a large block of addresses to an ISP to be distributed to its Internet users. </a:t>
            </a:r>
          </a:p>
        </p:txBody>
      </p:sp>
    </p:spTree>
    <p:extLst>
      <p:ext uri="{BB962C8B-B14F-4D97-AF65-F5344CB8AC3E}">
        <p14:creationId xmlns:p14="http://schemas.microsoft.com/office/powerpoint/2010/main" val="14394687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451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7125E94-73FB-4C75-94D0-0A6E706CAE55}" type="slidenum">
              <a:rPr lang="en-US" altLang="en-US" b="0"/>
              <a:pPr/>
              <a:t>36</a:t>
            </a:fld>
            <a:endParaRPr lang="en-US" altLang="en-US" b="0"/>
          </a:p>
        </p:txBody>
      </p:sp>
      <p:sp>
        <p:nvSpPr>
          <p:cNvPr id="64516" name="Rectangle 2"/>
          <p:cNvSpPr>
            <a:spLocks noChangeArrowheads="1"/>
          </p:cNvSpPr>
          <p:nvPr/>
        </p:nvSpPr>
        <p:spPr bwMode="auto">
          <a:xfrm>
            <a:off x="1828800" y="1371601"/>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800" i="1" dirty="0">
                <a:latin typeface="Times New Roman" panose="02020603050405020304" pitchFamily="18" charset="0"/>
              </a:rPr>
              <a:t>An ISP is granted a block of addresses starting with 190.100.0.0/16 (65,536 addresses). The ISP needs to distribute these addresses to three groups of customers as follows:</a:t>
            </a:r>
          </a:p>
        </p:txBody>
      </p:sp>
      <p:sp>
        <p:nvSpPr>
          <p:cNvPr id="64517" name="Text Box 3"/>
          <p:cNvSpPr txBox="1">
            <a:spLocks noChangeArrowheads="1"/>
          </p:cNvSpPr>
          <p:nvPr/>
        </p:nvSpPr>
        <p:spPr bwMode="auto">
          <a:xfrm>
            <a:off x="2667000" y="381001"/>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16</a:t>
            </a:r>
          </a:p>
        </p:txBody>
      </p:sp>
      <p:sp>
        <p:nvSpPr>
          <p:cNvPr id="64518" name="Text Box 4"/>
          <p:cNvSpPr txBox="1">
            <a:spLocks noChangeArrowheads="1"/>
          </p:cNvSpPr>
          <p:nvPr/>
        </p:nvSpPr>
        <p:spPr bwMode="auto">
          <a:xfrm>
            <a:off x="4572000" y="5881688"/>
            <a:ext cx="2358338"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64519"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
        <p:nvSpPr>
          <p:cNvPr id="64520" name="Rectangle 6"/>
          <p:cNvSpPr>
            <a:spLocks noChangeArrowheads="1"/>
          </p:cNvSpPr>
          <p:nvPr/>
        </p:nvSpPr>
        <p:spPr bwMode="auto">
          <a:xfrm>
            <a:off x="2286000" y="3276600"/>
            <a:ext cx="7620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sz="2400" i="1" dirty="0">
                <a:solidFill>
                  <a:schemeClr val="folHlink"/>
                </a:solidFill>
                <a:latin typeface="Times New Roman" panose="02020603050405020304" pitchFamily="18" charset="0"/>
              </a:rPr>
              <a:t>a.</a:t>
            </a:r>
            <a:r>
              <a:rPr lang="en-US" altLang="en-US" sz="2400" i="1" dirty="0">
                <a:latin typeface="Times New Roman" panose="02020603050405020304" pitchFamily="18" charset="0"/>
              </a:rPr>
              <a:t> The first group has 64 customers; each needs 256 addresses.</a:t>
            </a:r>
            <a:br>
              <a:rPr lang="en-US" altLang="en-US" sz="2400" i="1" dirty="0">
                <a:latin typeface="Times New Roman" panose="02020603050405020304" pitchFamily="18" charset="0"/>
              </a:rPr>
            </a:br>
            <a:r>
              <a:rPr lang="en-US" altLang="en-US" sz="2400" i="1" dirty="0">
                <a:solidFill>
                  <a:schemeClr val="folHlink"/>
                </a:solidFill>
                <a:latin typeface="Times New Roman" panose="02020603050405020304" pitchFamily="18" charset="0"/>
              </a:rPr>
              <a:t>b.</a:t>
            </a:r>
            <a:r>
              <a:rPr lang="en-US" altLang="en-US" sz="2400" i="1" dirty="0">
                <a:latin typeface="Times New Roman" panose="02020603050405020304" pitchFamily="18" charset="0"/>
              </a:rPr>
              <a:t> The second group has 128 customers; each needs   128 addresses</a:t>
            </a:r>
            <a:br>
              <a:rPr lang="en-US" altLang="en-US" sz="2400" i="1" dirty="0">
                <a:latin typeface="Times New Roman" panose="02020603050405020304" pitchFamily="18" charset="0"/>
              </a:rPr>
            </a:br>
            <a:r>
              <a:rPr lang="en-US" altLang="en-US" sz="2400" i="1" dirty="0">
                <a:solidFill>
                  <a:schemeClr val="folHlink"/>
                </a:solidFill>
                <a:latin typeface="Times New Roman" panose="02020603050405020304" pitchFamily="18" charset="0"/>
              </a:rPr>
              <a:t>c.</a:t>
            </a:r>
            <a:r>
              <a:rPr lang="en-US" altLang="en-US" sz="2400" i="1" dirty="0">
                <a:latin typeface="Times New Roman" panose="02020603050405020304" pitchFamily="18" charset="0"/>
              </a:rPr>
              <a:t> The third group has 128 customers; each needs 64 addresses.</a:t>
            </a:r>
          </a:p>
        </p:txBody>
      </p:sp>
    </p:spTree>
    <p:extLst>
      <p:ext uri="{BB962C8B-B14F-4D97-AF65-F5344CB8AC3E}">
        <p14:creationId xmlns:p14="http://schemas.microsoft.com/office/powerpoint/2010/main" val="22265184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553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6948C808-9440-44F7-B01B-39D460527553}" type="slidenum">
              <a:rPr lang="en-US" altLang="en-US" b="0"/>
              <a:pPr/>
              <a:t>37</a:t>
            </a:fld>
            <a:endParaRPr lang="en-US" altLang="en-US" b="0"/>
          </a:p>
        </p:txBody>
      </p:sp>
      <p:sp>
        <p:nvSpPr>
          <p:cNvPr id="65540" name="Rectangle 2"/>
          <p:cNvSpPr>
            <a:spLocks noChangeArrowheads="1"/>
          </p:cNvSpPr>
          <p:nvPr/>
        </p:nvSpPr>
        <p:spPr bwMode="auto">
          <a:xfrm>
            <a:off x="1828800" y="13716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800" i="1" dirty="0">
                <a:latin typeface="Times New Roman" panose="02020603050405020304" pitchFamily="18" charset="0"/>
              </a:rPr>
              <a:t>Design the </a:t>
            </a:r>
            <a:r>
              <a:rPr lang="en-US" altLang="en-US" sz="2800" i="1" dirty="0" err="1">
                <a:latin typeface="Times New Roman" panose="02020603050405020304" pitchFamily="18" charset="0"/>
              </a:rPr>
              <a:t>subblocks</a:t>
            </a:r>
            <a:r>
              <a:rPr lang="en-US" altLang="en-US" sz="2800" i="1" dirty="0">
                <a:latin typeface="Times New Roman" panose="02020603050405020304" pitchFamily="18" charset="0"/>
              </a:rPr>
              <a:t> and find out how many addresses are still available after these allocations.</a:t>
            </a:r>
          </a:p>
        </p:txBody>
      </p:sp>
      <p:sp>
        <p:nvSpPr>
          <p:cNvPr id="65541" name="Text Box 3"/>
          <p:cNvSpPr txBox="1">
            <a:spLocks noChangeArrowheads="1"/>
          </p:cNvSpPr>
          <p:nvPr/>
        </p:nvSpPr>
        <p:spPr bwMode="auto">
          <a:xfrm>
            <a:off x="2667000" y="381001"/>
            <a:ext cx="5257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16 </a:t>
            </a:r>
            <a:r>
              <a:rPr lang="en-US" altLang="en-US" sz="1400" i="1">
                <a:solidFill>
                  <a:schemeClr val="folHlink"/>
                </a:solidFill>
                <a:latin typeface="Algerian" panose="04020705040A02060702" pitchFamily="82" charset="0"/>
              </a:rPr>
              <a:t>(Continued)</a:t>
            </a:r>
          </a:p>
        </p:txBody>
      </p:sp>
      <p:sp>
        <p:nvSpPr>
          <p:cNvPr id="65542" name="Text Box 4"/>
          <p:cNvSpPr txBox="1">
            <a:spLocks noChangeArrowheads="1"/>
          </p:cNvSpPr>
          <p:nvPr/>
        </p:nvSpPr>
        <p:spPr bwMode="auto">
          <a:xfrm>
            <a:off x="4572000" y="4419600"/>
            <a:ext cx="2358338"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65543"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
        <p:nvSpPr>
          <p:cNvPr id="65544" name="Rectangle 7"/>
          <p:cNvSpPr>
            <a:spLocks noChangeArrowheads="1"/>
          </p:cNvSpPr>
          <p:nvPr/>
        </p:nvSpPr>
        <p:spPr bwMode="auto">
          <a:xfrm>
            <a:off x="1828800" y="26670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800" i="1">
                <a:solidFill>
                  <a:schemeClr val="folHlink"/>
                </a:solidFill>
                <a:latin typeface="Times New Roman" panose="02020603050405020304" pitchFamily="18" charset="0"/>
              </a:rPr>
              <a:t>Solution</a:t>
            </a:r>
            <a:r>
              <a:rPr lang="en-US" altLang="en-US" sz="2800" i="1">
                <a:latin typeface="Times New Roman" panose="02020603050405020304" pitchFamily="18" charset="0"/>
              </a:rPr>
              <a:t/>
            </a:r>
            <a:br>
              <a:rPr lang="en-US" altLang="en-US" sz="2800" i="1">
                <a:latin typeface="Times New Roman" panose="02020603050405020304" pitchFamily="18" charset="0"/>
              </a:rPr>
            </a:br>
            <a:r>
              <a:rPr lang="en-US" altLang="en-US" sz="2800" i="1">
                <a:latin typeface="Times New Roman" panose="02020603050405020304" pitchFamily="18" charset="0"/>
              </a:rPr>
              <a:t>Figure 5.9 shows the situation.</a:t>
            </a:r>
          </a:p>
        </p:txBody>
      </p:sp>
    </p:spTree>
    <p:extLst>
      <p:ext uri="{BB962C8B-B14F-4D97-AF65-F5344CB8AC3E}">
        <p14:creationId xmlns:p14="http://schemas.microsoft.com/office/powerpoint/2010/main" val="20739410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6563"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936E0A41-BA43-475C-97ED-6C89229492FE}" type="slidenum">
              <a:rPr lang="en-US" altLang="en-US" b="0"/>
              <a:pPr/>
              <a:t>38</a:t>
            </a:fld>
            <a:endParaRPr lang="en-US" altLang="en-US" b="0"/>
          </a:p>
        </p:txBody>
      </p:sp>
      <p:sp>
        <p:nvSpPr>
          <p:cNvPr id="66564" name="Text Box 2"/>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solidFill>
                  <a:srgbClr val="0000FF"/>
                </a:solidFill>
                <a:latin typeface="Times New Roman" panose="02020603050405020304" pitchFamily="18" charset="0"/>
              </a:rPr>
              <a:t>Figure 5.9</a:t>
            </a:r>
            <a:r>
              <a:rPr lang="en-US" altLang="en-US">
                <a:solidFill>
                  <a:schemeClr val="accent2"/>
                </a:solidFill>
                <a:latin typeface="Times New Roman" panose="02020603050405020304" pitchFamily="18" charset="0"/>
              </a:rPr>
              <a:t>    </a:t>
            </a:r>
            <a:r>
              <a:rPr lang="en-US" altLang="en-US" i="1">
                <a:latin typeface="Times New Roman" panose="02020603050405020304" pitchFamily="18" charset="0"/>
              </a:rPr>
              <a:t>Example 16</a:t>
            </a:r>
          </a:p>
        </p:txBody>
      </p:sp>
      <p:sp>
        <p:nvSpPr>
          <p:cNvPr id="66565" name="Rectangle 3"/>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6566"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6567" name="Rectangle 5"/>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6568"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6569"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6570" name="Rectangle 8"/>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sp>
        <p:nvSpPr>
          <p:cNvPr id="66571"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ctr" eaLnBrk="1" hangingPunct="1"/>
            <a:endParaRPr kumimoji="1" lang="en-US" altLang="en-US" sz="2400" b="0"/>
          </a:p>
        </p:txBody>
      </p:sp>
      <p:pic>
        <p:nvPicPr>
          <p:cNvPr id="66572"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0838" y="1703388"/>
            <a:ext cx="8894762" cy="407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7549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7587"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549E7D5-D658-4A3F-BC92-C2757BEEC47A}" type="slidenum">
              <a:rPr lang="en-US" altLang="en-US" b="0"/>
              <a:pPr/>
              <a:t>39</a:t>
            </a:fld>
            <a:endParaRPr lang="en-US" altLang="en-US" b="0"/>
          </a:p>
        </p:txBody>
      </p:sp>
      <p:sp>
        <p:nvSpPr>
          <p:cNvPr id="67588" name="Rectangle 2"/>
          <p:cNvSpPr>
            <a:spLocks noChangeArrowheads="1"/>
          </p:cNvSpPr>
          <p:nvPr/>
        </p:nvSpPr>
        <p:spPr bwMode="auto">
          <a:xfrm>
            <a:off x="1828800" y="1371601"/>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sz="2800" i="1" dirty="0">
                <a:solidFill>
                  <a:schemeClr val="folHlink"/>
                </a:solidFill>
                <a:latin typeface="Times New Roman" panose="02020603050405020304" pitchFamily="18" charset="0"/>
              </a:rPr>
              <a:t>Group 1</a:t>
            </a:r>
            <a:r>
              <a:rPr lang="en-US" altLang="en-US" sz="2800" i="1" dirty="0">
                <a:latin typeface="Times New Roman" panose="02020603050405020304" pitchFamily="18" charset="0"/>
              </a:rPr>
              <a:t/>
            </a:r>
            <a:br>
              <a:rPr lang="en-US" altLang="en-US" sz="2800" i="1" dirty="0">
                <a:latin typeface="Times New Roman" panose="02020603050405020304" pitchFamily="18" charset="0"/>
              </a:rPr>
            </a:br>
            <a:r>
              <a:rPr lang="en-US" altLang="en-US" sz="2800" i="1" dirty="0">
                <a:latin typeface="Times New Roman" panose="02020603050405020304" pitchFamily="18" charset="0"/>
              </a:rPr>
              <a:t>For this group, each customer needs 256 addresses. This means the suffix length is 8 (2</a:t>
            </a:r>
            <a:r>
              <a:rPr lang="en-US" altLang="en-US" sz="2800" i="1" baseline="30000" dirty="0">
                <a:latin typeface="Times New Roman" panose="02020603050405020304" pitchFamily="18" charset="0"/>
              </a:rPr>
              <a:t>8</a:t>
            </a:r>
            <a:r>
              <a:rPr lang="en-US" altLang="en-US" sz="2800" i="1" dirty="0">
                <a:latin typeface="Times New Roman" panose="02020603050405020304" pitchFamily="18" charset="0"/>
              </a:rPr>
              <a:t> =256). The prefix length is then 32 − 8 = 24. The addresses are:</a:t>
            </a:r>
          </a:p>
        </p:txBody>
      </p:sp>
      <p:sp>
        <p:nvSpPr>
          <p:cNvPr id="67589" name="Text Box 3"/>
          <p:cNvSpPr txBox="1">
            <a:spLocks noChangeArrowheads="1"/>
          </p:cNvSpPr>
          <p:nvPr/>
        </p:nvSpPr>
        <p:spPr bwMode="auto">
          <a:xfrm>
            <a:off x="2667000" y="381001"/>
            <a:ext cx="6400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16 </a:t>
            </a:r>
            <a:r>
              <a:rPr lang="en-US" altLang="en-US" sz="1400" i="1">
                <a:solidFill>
                  <a:schemeClr val="folHlink"/>
                </a:solidFill>
                <a:latin typeface="Algerian" panose="04020705040A02060702" pitchFamily="82" charset="0"/>
              </a:rPr>
              <a:t>(Continued)</a:t>
            </a:r>
          </a:p>
        </p:txBody>
      </p:sp>
      <p:sp>
        <p:nvSpPr>
          <p:cNvPr id="67590" name="Text Box 4"/>
          <p:cNvSpPr txBox="1">
            <a:spLocks noChangeArrowheads="1"/>
          </p:cNvSpPr>
          <p:nvPr/>
        </p:nvSpPr>
        <p:spPr bwMode="auto">
          <a:xfrm>
            <a:off x="6883400" y="5881688"/>
            <a:ext cx="2358338"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67591"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
        <p:nvSpPr>
          <p:cNvPr id="67592" name="Rectangle 7"/>
          <p:cNvSpPr>
            <a:spLocks noChangeArrowheads="1"/>
          </p:cNvSpPr>
          <p:nvPr/>
        </p:nvSpPr>
        <p:spPr bwMode="auto">
          <a:xfrm>
            <a:off x="1828800" y="3429000"/>
            <a:ext cx="8153400" cy="1938992"/>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sz="2400">
                <a:latin typeface="Times New Roman" panose="02020603050405020304" pitchFamily="18" charset="0"/>
              </a:rPr>
              <a:t>1st Customer 		190.100.0.0/24 	190.100.0.255/24</a:t>
            </a:r>
            <a:br>
              <a:rPr lang="en-US" altLang="en-US" sz="2400">
                <a:latin typeface="Times New Roman" panose="02020603050405020304" pitchFamily="18" charset="0"/>
              </a:rPr>
            </a:br>
            <a:r>
              <a:rPr lang="en-US" altLang="en-US" sz="2400">
                <a:latin typeface="Times New Roman" panose="02020603050405020304" pitchFamily="18" charset="0"/>
              </a:rPr>
              <a:t>2nd Customer 	190.100.1.0/24 	190.100.1.255/24</a:t>
            </a:r>
            <a:br>
              <a:rPr lang="en-US" altLang="en-US" sz="2400">
                <a:latin typeface="Times New Roman" panose="02020603050405020304" pitchFamily="18" charset="0"/>
              </a:rPr>
            </a:br>
            <a:r>
              <a:rPr lang="en-US" altLang="en-US" sz="2400">
                <a:latin typeface="Times New Roman" panose="02020603050405020304" pitchFamily="18" charset="0"/>
              </a:rPr>
              <a:t>. . .</a:t>
            </a:r>
            <a:r>
              <a:rPr lang="en-US" altLang="en-US" sz="2400" baseline="-25000">
                <a:latin typeface="Times New Roman" panose="02020603050405020304" pitchFamily="18" charset="0"/>
              </a:rPr>
              <a:t/>
            </a:r>
            <a:br>
              <a:rPr lang="en-US" altLang="en-US" sz="2400" baseline="-25000">
                <a:latin typeface="Times New Roman" panose="02020603050405020304" pitchFamily="18" charset="0"/>
              </a:rPr>
            </a:br>
            <a:r>
              <a:rPr lang="en-US" altLang="en-US" sz="2400">
                <a:latin typeface="Times New Roman" panose="02020603050405020304" pitchFamily="18" charset="0"/>
              </a:rPr>
              <a:t>64th Customer 	190.100.63.0/24 	190.100.63.255/24</a:t>
            </a:r>
            <a:br>
              <a:rPr lang="en-US" altLang="en-US" sz="2400">
                <a:latin typeface="Times New Roman" panose="02020603050405020304" pitchFamily="18" charset="0"/>
              </a:rPr>
            </a:br>
            <a:r>
              <a:rPr lang="en-US" altLang="en-US" sz="2400">
                <a:latin typeface="Times New Roman" panose="02020603050405020304" pitchFamily="18" charset="0"/>
              </a:rPr>
              <a:t>Total = 64 × 256 = 16,384</a:t>
            </a:r>
          </a:p>
        </p:txBody>
      </p:sp>
    </p:spTree>
    <p:extLst>
      <p:ext uri="{BB962C8B-B14F-4D97-AF65-F5344CB8AC3E}">
        <p14:creationId xmlns:p14="http://schemas.microsoft.com/office/powerpoint/2010/main" val="3234566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1741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CC37D126-8D9F-4AB6-B79A-37A1E60091B7}" type="slidenum">
              <a:rPr lang="en-US" altLang="en-US" b="0"/>
              <a:pPr/>
              <a:t>4</a:t>
            </a:fld>
            <a:endParaRPr lang="en-US" altLang="en-US" b="0"/>
          </a:p>
        </p:txBody>
      </p:sp>
      <p:sp>
        <p:nvSpPr>
          <p:cNvPr id="505859" name="Text Box 3"/>
          <p:cNvSpPr txBox="1">
            <a:spLocks noChangeArrowheads="1"/>
          </p:cNvSpPr>
          <p:nvPr/>
        </p:nvSpPr>
        <p:spPr bwMode="auto">
          <a:xfrm>
            <a:off x="2187575" y="1219200"/>
            <a:ext cx="3271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en-US" sz="2400" i="1">
                <a:solidFill>
                  <a:srgbClr val="FF0066"/>
                </a:solidFill>
                <a:effectLst>
                  <a:outerShdw blurRad="38100" dist="38100" dir="2700000" algn="tl">
                    <a:srgbClr val="C0C0C0"/>
                  </a:outerShdw>
                </a:effectLst>
                <a:latin typeface="Times New Roman" panose="02020603050405020304" pitchFamily="18" charset="0"/>
              </a:rPr>
              <a:t>Table 5.1  </a:t>
            </a:r>
            <a:r>
              <a:rPr lang="en-US" altLang="en-US" sz="2400" i="1">
                <a:effectLst>
                  <a:outerShdw blurRad="38100" dist="38100" dir="2700000" algn="tl">
                    <a:srgbClr val="C0C0C0"/>
                  </a:outerShdw>
                </a:effectLst>
                <a:latin typeface="Times New Roman" panose="02020603050405020304" pitchFamily="18" charset="0"/>
              </a:rPr>
              <a:t>Prefix lengths</a:t>
            </a:r>
          </a:p>
        </p:txBody>
      </p:sp>
      <p:pic>
        <p:nvPicPr>
          <p:cNvPr id="17413"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8189" y="1795463"/>
            <a:ext cx="8175625" cy="326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4" name="Text Box 45"/>
          <p:cNvSpPr txBox="1">
            <a:spLocks noChangeArrowheads="1"/>
          </p:cNvSpPr>
          <p:nvPr/>
        </p:nvSpPr>
        <p:spPr bwMode="auto">
          <a:xfrm>
            <a:off x="2117726" y="5365750"/>
            <a:ext cx="7947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The addresses in color are the default masks for classes A, B, and C.</a:t>
            </a:r>
          </a:p>
          <a:p>
            <a:r>
              <a:rPr lang="en-US" altLang="en-US"/>
              <a:t>Thus, classful addressing is a special case of classless addressing.</a:t>
            </a:r>
          </a:p>
        </p:txBody>
      </p:sp>
    </p:spTree>
    <p:extLst>
      <p:ext uri="{BB962C8B-B14F-4D97-AF65-F5344CB8AC3E}">
        <p14:creationId xmlns:p14="http://schemas.microsoft.com/office/powerpoint/2010/main" val="38228693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861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0BA1BA74-C0C4-4594-98AC-81E39E0E5F27}" type="slidenum">
              <a:rPr lang="en-US" altLang="en-US" b="0"/>
              <a:pPr/>
              <a:t>40</a:t>
            </a:fld>
            <a:endParaRPr lang="en-US" altLang="en-US" b="0"/>
          </a:p>
        </p:txBody>
      </p:sp>
      <p:sp>
        <p:nvSpPr>
          <p:cNvPr id="68612" name="Rectangle 2"/>
          <p:cNvSpPr>
            <a:spLocks noChangeArrowheads="1"/>
          </p:cNvSpPr>
          <p:nvPr/>
        </p:nvSpPr>
        <p:spPr bwMode="auto">
          <a:xfrm>
            <a:off x="1828800" y="1371601"/>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sz="2800" i="1" dirty="0">
                <a:solidFill>
                  <a:schemeClr val="folHlink"/>
                </a:solidFill>
                <a:latin typeface="Times New Roman" panose="02020603050405020304" pitchFamily="18" charset="0"/>
              </a:rPr>
              <a:t>Group 2</a:t>
            </a:r>
            <a:br>
              <a:rPr lang="en-US" altLang="en-US" sz="2800" i="1" dirty="0">
                <a:solidFill>
                  <a:schemeClr val="folHlink"/>
                </a:solidFill>
                <a:latin typeface="Times New Roman" panose="02020603050405020304" pitchFamily="18" charset="0"/>
              </a:rPr>
            </a:br>
            <a:r>
              <a:rPr lang="en-US" altLang="en-US" sz="2800" i="1" dirty="0">
                <a:latin typeface="Times New Roman" panose="02020603050405020304" pitchFamily="18" charset="0"/>
              </a:rPr>
              <a:t>For this group, each customer needs 128 addresses. This means the suffix length is 7 (2</a:t>
            </a:r>
            <a:r>
              <a:rPr lang="en-US" altLang="en-US" sz="2800" i="1" baseline="30000" dirty="0">
                <a:latin typeface="Times New Roman" panose="02020603050405020304" pitchFamily="18" charset="0"/>
              </a:rPr>
              <a:t>7</a:t>
            </a:r>
            <a:r>
              <a:rPr lang="en-US" altLang="en-US" sz="2800" i="1" dirty="0">
                <a:latin typeface="Times New Roman" panose="02020603050405020304" pitchFamily="18" charset="0"/>
              </a:rPr>
              <a:t> =128). The prefix length is then 32 − 7 = 25. The addresses are:</a:t>
            </a:r>
          </a:p>
        </p:txBody>
      </p:sp>
      <p:sp>
        <p:nvSpPr>
          <p:cNvPr id="68613" name="Text Box 3"/>
          <p:cNvSpPr txBox="1">
            <a:spLocks noChangeArrowheads="1"/>
          </p:cNvSpPr>
          <p:nvPr/>
        </p:nvSpPr>
        <p:spPr bwMode="auto">
          <a:xfrm>
            <a:off x="2667000" y="381001"/>
            <a:ext cx="601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16 </a:t>
            </a:r>
            <a:r>
              <a:rPr lang="en-US" altLang="en-US" sz="1400" i="1">
                <a:solidFill>
                  <a:schemeClr val="folHlink"/>
                </a:solidFill>
                <a:latin typeface="Algerian" panose="04020705040A02060702" pitchFamily="82" charset="0"/>
              </a:rPr>
              <a:t>(Continued)</a:t>
            </a:r>
          </a:p>
        </p:txBody>
      </p:sp>
      <p:sp>
        <p:nvSpPr>
          <p:cNvPr id="68614" name="Text Box 4"/>
          <p:cNvSpPr txBox="1">
            <a:spLocks noChangeArrowheads="1"/>
          </p:cNvSpPr>
          <p:nvPr/>
        </p:nvSpPr>
        <p:spPr bwMode="auto">
          <a:xfrm>
            <a:off x="6883400" y="5881688"/>
            <a:ext cx="2358338"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68615"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
        <p:nvSpPr>
          <p:cNvPr id="68616" name="Rectangle 6"/>
          <p:cNvSpPr>
            <a:spLocks noChangeArrowheads="1"/>
          </p:cNvSpPr>
          <p:nvPr/>
        </p:nvSpPr>
        <p:spPr bwMode="auto">
          <a:xfrm>
            <a:off x="1828800" y="3429000"/>
            <a:ext cx="8153400" cy="2123658"/>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sz="2400" dirty="0">
                <a:latin typeface="Times New Roman" panose="02020603050405020304" pitchFamily="18" charset="0"/>
              </a:rPr>
              <a:t>1st Customer 		190.100.64.0/25 	190.100.64.127/25</a:t>
            </a:r>
            <a:br>
              <a:rPr lang="en-US" altLang="en-US" sz="2400" dirty="0">
                <a:latin typeface="Times New Roman" panose="02020603050405020304" pitchFamily="18" charset="0"/>
              </a:rPr>
            </a:br>
            <a:r>
              <a:rPr lang="en-US" altLang="en-US" sz="2400" dirty="0">
                <a:latin typeface="Times New Roman" panose="02020603050405020304" pitchFamily="18" charset="0"/>
              </a:rPr>
              <a:t>2nd Customer 	190.100.64.128/25 	190.100.64.255/25</a:t>
            </a:r>
            <a:br>
              <a:rPr lang="en-US" altLang="en-US" sz="2400" dirty="0">
                <a:latin typeface="Times New Roman" panose="02020603050405020304" pitchFamily="18" charset="0"/>
              </a:rPr>
            </a:br>
            <a:r>
              <a:rPr lang="en-US" altLang="en-US" sz="2400" dirty="0">
                <a:latin typeface="Times New Roman" panose="02020603050405020304" pitchFamily="18" charset="0"/>
              </a:rPr>
              <a:t>· · ·</a:t>
            </a:r>
            <a:br>
              <a:rPr lang="en-US" altLang="en-US" sz="2400" dirty="0">
                <a:latin typeface="Times New Roman" panose="02020603050405020304" pitchFamily="18" charset="0"/>
              </a:rPr>
            </a:br>
            <a:r>
              <a:rPr lang="en-US" altLang="en-US" sz="2400" dirty="0">
                <a:latin typeface="Times New Roman" panose="02020603050405020304" pitchFamily="18" charset="0"/>
              </a:rPr>
              <a:t>128th Customer 	190.100.127.128/25 	190.100.127.255/25</a:t>
            </a:r>
          </a:p>
          <a:p>
            <a:pPr>
              <a:spcBef>
                <a:spcPct val="50000"/>
              </a:spcBef>
            </a:pPr>
            <a:r>
              <a:rPr lang="en-US" altLang="en-US" sz="2400" dirty="0">
                <a:latin typeface="Times New Roman" panose="02020603050405020304" pitchFamily="18" charset="0"/>
              </a:rPr>
              <a:t>Total = 128 × 128 = 16,384</a:t>
            </a:r>
          </a:p>
        </p:txBody>
      </p:sp>
    </p:spTree>
    <p:extLst>
      <p:ext uri="{BB962C8B-B14F-4D97-AF65-F5344CB8AC3E}">
        <p14:creationId xmlns:p14="http://schemas.microsoft.com/office/powerpoint/2010/main" val="8698704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6963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551D7FC8-E877-4981-9B8E-E2C01886AC3D}" type="slidenum">
              <a:rPr lang="en-US" altLang="en-US" b="0"/>
              <a:pPr/>
              <a:t>41</a:t>
            </a:fld>
            <a:endParaRPr lang="en-US" altLang="en-US" b="0"/>
          </a:p>
        </p:txBody>
      </p:sp>
      <p:sp>
        <p:nvSpPr>
          <p:cNvPr id="69636" name="Rectangle 2"/>
          <p:cNvSpPr>
            <a:spLocks noChangeArrowheads="1"/>
          </p:cNvSpPr>
          <p:nvPr/>
        </p:nvSpPr>
        <p:spPr bwMode="auto">
          <a:xfrm>
            <a:off x="1828800" y="1371601"/>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sz="2800" i="1" dirty="0">
                <a:solidFill>
                  <a:schemeClr val="folHlink"/>
                </a:solidFill>
                <a:latin typeface="Times New Roman" panose="02020603050405020304" pitchFamily="18" charset="0"/>
              </a:rPr>
              <a:t>Group 3</a:t>
            </a:r>
            <a:r>
              <a:rPr lang="en-US" altLang="en-US" sz="2800" i="1" dirty="0">
                <a:latin typeface="Times New Roman" panose="02020603050405020304" pitchFamily="18" charset="0"/>
              </a:rPr>
              <a:t> </a:t>
            </a:r>
            <a:br>
              <a:rPr lang="en-US" altLang="en-US" sz="2800" i="1" dirty="0">
                <a:latin typeface="Times New Roman" panose="02020603050405020304" pitchFamily="18" charset="0"/>
              </a:rPr>
            </a:br>
            <a:r>
              <a:rPr lang="en-US" altLang="en-US" sz="2800" i="1" dirty="0">
                <a:latin typeface="Times New Roman" panose="02020603050405020304" pitchFamily="18" charset="0"/>
              </a:rPr>
              <a:t>For this group, each customer needs 64 addresses. This means the suffix length is 6 (26 = 64). The prefix length is then 32 − 6 = 26. The addresses are:</a:t>
            </a:r>
          </a:p>
        </p:txBody>
      </p:sp>
      <p:sp>
        <p:nvSpPr>
          <p:cNvPr id="69637" name="Text Box 3"/>
          <p:cNvSpPr txBox="1">
            <a:spLocks noChangeArrowheads="1"/>
          </p:cNvSpPr>
          <p:nvPr/>
        </p:nvSpPr>
        <p:spPr bwMode="auto">
          <a:xfrm>
            <a:off x="2667000" y="381001"/>
            <a:ext cx="48006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16 </a:t>
            </a:r>
            <a:r>
              <a:rPr lang="en-US" altLang="en-US" sz="1400" i="1">
                <a:solidFill>
                  <a:schemeClr val="folHlink"/>
                </a:solidFill>
                <a:latin typeface="Algerian" panose="04020705040A02060702" pitchFamily="82" charset="0"/>
              </a:rPr>
              <a:t>(Continued)</a:t>
            </a:r>
          </a:p>
        </p:txBody>
      </p:sp>
      <p:sp>
        <p:nvSpPr>
          <p:cNvPr id="69638" name="Text Box 4"/>
          <p:cNvSpPr txBox="1">
            <a:spLocks noChangeArrowheads="1"/>
          </p:cNvSpPr>
          <p:nvPr/>
        </p:nvSpPr>
        <p:spPr bwMode="auto">
          <a:xfrm>
            <a:off x="7493000" y="5881688"/>
            <a:ext cx="2358338"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69639"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
        <p:nvSpPr>
          <p:cNvPr id="69640" name="Rectangle 6"/>
          <p:cNvSpPr>
            <a:spLocks noChangeArrowheads="1"/>
          </p:cNvSpPr>
          <p:nvPr/>
        </p:nvSpPr>
        <p:spPr bwMode="auto">
          <a:xfrm>
            <a:off x="1828800" y="3429000"/>
            <a:ext cx="8153400" cy="2308324"/>
          </a:xfrm>
          <a:prstGeom prst="rect">
            <a:avLst/>
          </a:prstGeom>
          <a:solidFill>
            <a:srgbClr val="B2B2B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sz="2400" dirty="0">
                <a:latin typeface="Times New Roman" panose="02020603050405020304" pitchFamily="18" charset="0"/>
              </a:rPr>
              <a:t>1st Customer 		190.100.128.0/26 	190.100.128.63/26</a:t>
            </a:r>
          </a:p>
          <a:p>
            <a:pPr>
              <a:spcBef>
                <a:spcPct val="50000"/>
              </a:spcBef>
            </a:pPr>
            <a:r>
              <a:rPr lang="en-US" altLang="en-US" sz="2400" dirty="0">
                <a:latin typeface="Times New Roman" panose="02020603050405020304" pitchFamily="18" charset="0"/>
              </a:rPr>
              <a:t>2nd Customer 	190.100.128.64/26 	190.100.128.127/26</a:t>
            </a:r>
            <a:br>
              <a:rPr lang="en-US" altLang="en-US" sz="2400" dirty="0">
                <a:latin typeface="Times New Roman" panose="02020603050405020304" pitchFamily="18" charset="0"/>
              </a:rPr>
            </a:br>
            <a:r>
              <a:rPr lang="en-US" altLang="en-US" sz="2400" dirty="0">
                <a:latin typeface="Times New Roman" panose="02020603050405020304" pitchFamily="18" charset="0"/>
              </a:rPr>
              <a:t>· · ·</a:t>
            </a:r>
            <a:br>
              <a:rPr lang="en-US" altLang="en-US" sz="2400" dirty="0">
                <a:latin typeface="Times New Roman" panose="02020603050405020304" pitchFamily="18" charset="0"/>
              </a:rPr>
            </a:br>
            <a:r>
              <a:rPr lang="en-US" altLang="en-US" sz="2400" dirty="0">
                <a:latin typeface="Times New Roman" panose="02020603050405020304" pitchFamily="18" charset="0"/>
              </a:rPr>
              <a:t>128th Customer 	190.100.159.192/26 	190.100.159.255/26</a:t>
            </a:r>
          </a:p>
          <a:p>
            <a:pPr>
              <a:spcBef>
                <a:spcPct val="50000"/>
              </a:spcBef>
            </a:pPr>
            <a:r>
              <a:rPr lang="en-US" altLang="en-US" sz="2400" dirty="0">
                <a:latin typeface="Times New Roman" panose="02020603050405020304" pitchFamily="18" charset="0"/>
              </a:rPr>
              <a:t>Total = 128 × 64 = 8,192</a:t>
            </a:r>
          </a:p>
        </p:txBody>
      </p:sp>
    </p:spTree>
    <p:extLst>
      <p:ext uri="{BB962C8B-B14F-4D97-AF65-F5344CB8AC3E}">
        <p14:creationId xmlns:p14="http://schemas.microsoft.com/office/powerpoint/2010/main" val="7790228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70659"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A1FA251-392D-416D-8A4C-E2ED84F16034}" type="slidenum">
              <a:rPr lang="en-US" altLang="en-US" b="0"/>
              <a:pPr/>
              <a:t>42</a:t>
            </a:fld>
            <a:endParaRPr lang="en-US" altLang="en-US" b="0"/>
          </a:p>
        </p:txBody>
      </p:sp>
      <p:sp>
        <p:nvSpPr>
          <p:cNvPr id="70660" name="Rectangle 2"/>
          <p:cNvSpPr>
            <a:spLocks noChangeArrowheads="1"/>
          </p:cNvSpPr>
          <p:nvPr/>
        </p:nvSpPr>
        <p:spPr bwMode="auto">
          <a:xfrm>
            <a:off x="1828800" y="1371601"/>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spcBef>
                <a:spcPct val="50000"/>
              </a:spcBef>
            </a:pPr>
            <a:r>
              <a:rPr lang="en-US" altLang="en-US" sz="2800" i="1" dirty="0">
                <a:latin typeface="Times New Roman" panose="02020603050405020304" pitchFamily="18" charset="0"/>
              </a:rPr>
              <a:t>Number of granted addresses to the ISP: </a:t>
            </a:r>
            <a:r>
              <a:rPr lang="en-US" altLang="en-US" sz="2800" i="1" dirty="0">
                <a:solidFill>
                  <a:schemeClr val="hlink"/>
                </a:solidFill>
                <a:latin typeface="Times New Roman" panose="02020603050405020304" pitchFamily="18" charset="0"/>
              </a:rPr>
              <a:t>65,536</a:t>
            </a:r>
          </a:p>
          <a:p>
            <a:pPr>
              <a:spcBef>
                <a:spcPct val="50000"/>
              </a:spcBef>
            </a:pPr>
            <a:r>
              <a:rPr lang="en-US" altLang="en-US" sz="2800" i="1" dirty="0">
                <a:latin typeface="Times New Roman" panose="02020603050405020304" pitchFamily="18" charset="0"/>
              </a:rPr>
              <a:t>Number of allocated addresses by the ISP: </a:t>
            </a:r>
            <a:r>
              <a:rPr lang="en-US" altLang="en-US" sz="2800" i="1" dirty="0">
                <a:solidFill>
                  <a:schemeClr val="hlink"/>
                </a:solidFill>
                <a:latin typeface="Times New Roman" panose="02020603050405020304" pitchFamily="18" charset="0"/>
              </a:rPr>
              <a:t>40,960</a:t>
            </a:r>
          </a:p>
          <a:p>
            <a:pPr>
              <a:spcBef>
                <a:spcPct val="50000"/>
              </a:spcBef>
            </a:pPr>
            <a:r>
              <a:rPr lang="en-US" altLang="en-US" sz="2800" i="1" dirty="0">
                <a:latin typeface="Times New Roman" panose="02020603050405020304" pitchFamily="18" charset="0"/>
              </a:rPr>
              <a:t>Number of available addresses: </a:t>
            </a:r>
            <a:r>
              <a:rPr lang="en-US" altLang="en-US" sz="2800" i="1" dirty="0">
                <a:solidFill>
                  <a:schemeClr val="hlink"/>
                </a:solidFill>
                <a:latin typeface="Times New Roman" panose="02020603050405020304" pitchFamily="18" charset="0"/>
              </a:rPr>
              <a:t>24,576</a:t>
            </a:r>
          </a:p>
        </p:txBody>
      </p:sp>
      <p:sp>
        <p:nvSpPr>
          <p:cNvPr id="70661" name="Text Box 3"/>
          <p:cNvSpPr txBox="1">
            <a:spLocks noChangeArrowheads="1"/>
          </p:cNvSpPr>
          <p:nvPr/>
        </p:nvSpPr>
        <p:spPr bwMode="auto">
          <a:xfrm>
            <a:off x="2667000" y="381001"/>
            <a:ext cx="46482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a:solidFill>
                  <a:schemeClr val="folHlink"/>
                </a:solidFill>
                <a:latin typeface="Algerian" panose="04020705040A02060702" pitchFamily="82" charset="0"/>
              </a:rPr>
              <a:t>Example</a:t>
            </a:r>
            <a:r>
              <a:rPr lang="en-US" altLang="en-US" sz="2800" i="1">
                <a:solidFill>
                  <a:schemeClr val="folHlink"/>
                </a:solidFill>
                <a:latin typeface="Algerian" panose="04020705040A02060702" pitchFamily="82" charset="0"/>
              </a:rPr>
              <a:t> 16 </a:t>
            </a:r>
            <a:r>
              <a:rPr lang="en-US" altLang="en-US" sz="1400" i="1">
                <a:solidFill>
                  <a:schemeClr val="folHlink"/>
                </a:solidFill>
                <a:latin typeface="Algerian" panose="04020705040A02060702" pitchFamily="82" charset="0"/>
              </a:rPr>
              <a:t>(Continued)</a:t>
            </a:r>
          </a:p>
        </p:txBody>
      </p:sp>
      <p:sp>
        <p:nvSpPr>
          <p:cNvPr id="70662"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Tree>
    <p:extLst>
      <p:ext uri="{BB962C8B-B14F-4D97-AF65-F5344CB8AC3E}">
        <p14:creationId xmlns:p14="http://schemas.microsoft.com/office/powerpoint/2010/main" val="3781860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Two level Hierarchy: No </a:t>
            </a:r>
            <a:r>
              <a:rPr lang="en-GB" dirty="0" err="1" smtClean="0"/>
              <a:t>Subnetting</a:t>
            </a:r>
            <a:endParaRPr lang="en-GB" dirty="0"/>
          </a:p>
        </p:txBody>
      </p:sp>
      <p:pic>
        <p:nvPicPr>
          <p:cNvPr id="5" name="Content Placeholder 4"/>
          <p:cNvPicPr>
            <a:picLocks noGrp="1" noChangeAspect="1"/>
          </p:cNvPicPr>
          <p:nvPr>
            <p:ph idx="1"/>
          </p:nvPr>
        </p:nvPicPr>
        <p:blipFill>
          <a:blip r:embed="rId2"/>
          <a:stretch>
            <a:fillRect/>
          </a:stretch>
        </p:blipFill>
        <p:spPr>
          <a:xfrm>
            <a:off x="1931194" y="2859087"/>
            <a:ext cx="7905750" cy="2876550"/>
          </a:xfrm>
          <a:prstGeom prst="rect">
            <a:avLst/>
          </a:prstGeom>
        </p:spPr>
      </p:pic>
    </p:spTree>
    <p:extLst>
      <p:ext uri="{BB962C8B-B14F-4D97-AF65-F5344CB8AC3E}">
        <p14:creationId xmlns:p14="http://schemas.microsoft.com/office/powerpoint/2010/main" val="3075397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Two level Hierarchy: No </a:t>
            </a:r>
            <a:r>
              <a:rPr lang="en-GB" dirty="0" err="1"/>
              <a:t>Subnetting</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GB" dirty="0"/>
              <a:t>Each address in the block can be considered as a two-level hierarchical structure:</a:t>
            </a:r>
          </a:p>
          <a:p>
            <a:r>
              <a:rPr lang="en-GB" dirty="0"/>
              <a:t>the leftmost </a:t>
            </a:r>
            <a:r>
              <a:rPr lang="en-GB" i="1" dirty="0"/>
              <a:t>n </a:t>
            </a:r>
            <a:r>
              <a:rPr lang="en-GB" dirty="0"/>
              <a:t>bits (prefix) define the network;</a:t>
            </a:r>
          </a:p>
          <a:p>
            <a:r>
              <a:rPr lang="en-GB" dirty="0"/>
              <a:t>the rightmost 32 - </a:t>
            </a:r>
            <a:r>
              <a:rPr lang="en-GB" i="1" dirty="0"/>
              <a:t>n </a:t>
            </a:r>
            <a:r>
              <a:rPr lang="en-GB" dirty="0"/>
              <a:t>bits define the host.</a:t>
            </a:r>
          </a:p>
        </p:txBody>
      </p:sp>
    </p:spTree>
    <p:extLst>
      <p:ext uri="{BB962C8B-B14F-4D97-AF65-F5344CB8AC3E}">
        <p14:creationId xmlns:p14="http://schemas.microsoft.com/office/powerpoint/2010/main" val="128077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Three-Levels </a:t>
            </a:r>
            <a:r>
              <a:rPr lang="en-GB" dirty="0" smtClean="0"/>
              <a:t>of Hierarchy</a:t>
            </a:r>
            <a:r>
              <a:rPr lang="en-GB" dirty="0"/>
              <a:t>: </a:t>
            </a:r>
            <a:r>
              <a:rPr lang="en-GB" dirty="0" err="1"/>
              <a:t>Subnetting</a:t>
            </a:r>
            <a:endParaRPr lang="en-GB"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GB" dirty="0"/>
              <a:t>suppose an organization is given the block 17.12.40.0/26, which</a:t>
            </a:r>
          </a:p>
          <a:p>
            <a:r>
              <a:rPr lang="en-GB" dirty="0"/>
              <a:t>contains 64 addresses. The organization has three offices and needs to divide the</a:t>
            </a:r>
          </a:p>
          <a:p>
            <a:r>
              <a:rPr lang="en-GB" dirty="0"/>
              <a:t>addresses into three </a:t>
            </a:r>
            <a:r>
              <a:rPr lang="en-GB" dirty="0" err="1"/>
              <a:t>subblocks</a:t>
            </a:r>
            <a:r>
              <a:rPr lang="en-GB" dirty="0"/>
              <a:t> of 32, 16, and 16 addresses</a:t>
            </a:r>
            <a:r>
              <a:rPr lang="en-GB" dirty="0" smtClean="0"/>
              <a:t>.</a:t>
            </a:r>
          </a:p>
          <a:p>
            <a:pPr>
              <a:buFont typeface="Wingdings" panose="05000000000000000000" pitchFamily="2" charset="2"/>
              <a:buChar char="v"/>
            </a:pPr>
            <a:r>
              <a:rPr lang="en-GB" dirty="0" smtClean="0"/>
              <a:t>What will be masks for three subnets i.e. </a:t>
            </a:r>
            <a:r>
              <a:rPr lang="en-GB" b="1" dirty="0" smtClean="0"/>
              <a:t>/n </a:t>
            </a:r>
            <a:r>
              <a:rPr lang="en-GB" dirty="0" smtClean="0"/>
              <a:t>?</a:t>
            </a:r>
          </a:p>
          <a:p>
            <a:pPr>
              <a:buFont typeface="Wingdings" panose="05000000000000000000" pitchFamily="2" charset="2"/>
              <a:buChar char="v"/>
            </a:pPr>
            <a:r>
              <a:rPr lang="en-GB" dirty="0" smtClean="0"/>
              <a:t>What will be Total number of addresses in each subnet?</a:t>
            </a:r>
          </a:p>
          <a:p>
            <a:pPr>
              <a:buFont typeface="Wingdings" panose="05000000000000000000" pitchFamily="2" charset="2"/>
              <a:buChar char="v"/>
            </a:pPr>
            <a:r>
              <a:rPr lang="en-GB" dirty="0" smtClean="0"/>
              <a:t>What will be NA, BA, FA,LA and subnet mask of each subnet?</a:t>
            </a:r>
          </a:p>
          <a:p>
            <a:pPr>
              <a:buFont typeface="Wingdings" panose="05000000000000000000" pitchFamily="2" charset="2"/>
              <a:buChar char="v"/>
            </a:pPr>
            <a:r>
              <a:rPr lang="en-GB" dirty="0" smtClean="0"/>
              <a:t>How many bits will be added from host part to prefix? </a:t>
            </a:r>
          </a:p>
          <a:p>
            <a:pPr>
              <a:buFont typeface="Wingdings" panose="05000000000000000000" pitchFamily="2" charset="2"/>
              <a:buChar char="v"/>
            </a:pPr>
            <a:endParaRPr lang="en-GB" dirty="0" smtClean="0"/>
          </a:p>
          <a:p>
            <a:endParaRPr lang="en-GB" dirty="0"/>
          </a:p>
        </p:txBody>
      </p:sp>
    </p:spTree>
    <p:extLst>
      <p:ext uri="{BB962C8B-B14F-4D97-AF65-F5344CB8AC3E}">
        <p14:creationId xmlns:p14="http://schemas.microsoft.com/office/powerpoint/2010/main" val="139244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8131"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AE3F03ED-E597-4054-A7AF-798BB7031381}" type="slidenum">
              <a:rPr lang="en-US" altLang="en-US" b="0"/>
              <a:pPr/>
              <a:t>8</a:t>
            </a:fld>
            <a:endParaRPr lang="en-US" altLang="en-US" b="0"/>
          </a:p>
        </p:txBody>
      </p:sp>
      <p:sp>
        <p:nvSpPr>
          <p:cNvPr id="48132" name="Rectangle 2"/>
          <p:cNvSpPr>
            <a:spLocks noChangeArrowheads="1"/>
          </p:cNvSpPr>
          <p:nvPr/>
        </p:nvSpPr>
        <p:spPr bwMode="auto">
          <a:xfrm>
            <a:off x="1828800" y="1600200"/>
            <a:ext cx="8153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800" i="1" dirty="0">
                <a:latin typeface="Times New Roman" panose="02020603050405020304" pitchFamily="18" charset="0"/>
              </a:rPr>
              <a:t>An organization is granted the block 130.34.12.64/26. The organization needs 4 subnets. What is the subnet prefix length?</a:t>
            </a:r>
          </a:p>
        </p:txBody>
      </p:sp>
      <p:sp>
        <p:nvSpPr>
          <p:cNvPr id="48133" name="Text Box 3"/>
          <p:cNvSpPr txBox="1">
            <a:spLocks noChangeArrowheads="1"/>
          </p:cNvSpPr>
          <p:nvPr/>
        </p:nvSpPr>
        <p:spPr bwMode="auto">
          <a:xfrm>
            <a:off x="2667000" y="381001"/>
            <a:ext cx="2209800" cy="461665"/>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smtClean="0">
                <a:solidFill>
                  <a:schemeClr val="folHlink"/>
                </a:solidFill>
                <a:latin typeface="Algerian" panose="04020705040A02060702" pitchFamily="82" charset="0"/>
              </a:rPr>
              <a:t>Example 1</a:t>
            </a:r>
            <a:endParaRPr lang="en-US" altLang="en-US" sz="2800" i="1" dirty="0">
              <a:solidFill>
                <a:schemeClr val="folHlink"/>
              </a:solidFill>
              <a:latin typeface="Algerian" panose="04020705040A02060702" pitchFamily="82" charset="0"/>
            </a:endParaRPr>
          </a:p>
        </p:txBody>
      </p:sp>
      <p:sp>
        <p:nvSpPr>
          <p:cNvPr id="48134"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
        <p:nvSpPr>
          <p:cNvPr id="48135" name="Rectangle 6"/>
          <p:cNvSpPr>
            <a:spLocks noChangeArrowheads="1"/>
          </p:cNvSpPr>
          <p:nvPr/>
        </p:nvSpPr>
        <p:spPr bwMode="auto">
          <a:xfrm>
            <a:off x="1828800" y="3395664"/>
            <a:ext cx="8153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800" i="1" dirty="0">
                <a:solidFill>
                  <a:schemeClr val="folHlink"/>
                </a:solidFill>
                <a:latin typeface="Times New Roman" panose="02020603050405020304" pitchFamily="18" charset="0"/>
              </a:rPr>
              <a:t>Solution</a:t>
            </a:r>
            <a:r>
              <a:rPr lang="en-US" altLang="en-US" sz="2800" i="1" dirty="0">
                <a:latin typeface="Times New Roman" panose="02020603050405020304" pitchFamily="18" charset="0"/>
              </a:rPr>
              <a:t/>
            </a:r>
            <a:br>
              <a:rPr lang="en-US" altLang="en-US" sz="2800" i="1" dirty="0">
                <a:latin typeface="Times New Roman" panose="02020603050405020304" pitchFamily="18" charset="0"/>
              </a:rPr>
            </a:br>
            <a:r>
              <a:rPr lang="en-US" altLang="en-US" sz="2800" i="1" dirty="0">
                <a:latin typeface="Times New Roman" panose="02020603050405020304" pitchFamily="18" charset="0"/>
              </a:rPr>
              <a:t>We need 4 subnets, which means we need to add two more 1s </a:t>
            </a:r>
            <a:r>
              <a:rPr lang="en-US" altLang="en-US" sz="2800" i="1" dirty="0" smtClean="0">
                <a:latin typeface="Times New Roman" panose="02020603050405020304" pitchFamily="18" charset="0"/>
              </a:rPr>
              <a:t>(</a:t>
            </a:r>
            <a:r>
              <a:rPr lang="en-US" altLang="en-US" sz="2800" i="1" dirty="0" smtClean="0">
                <a:solidFill>
                  <a:schemeClr val="hlink"/>
                </a:solidFill>
                <a:latin typeface="Times New Roman" panose="02020603050405020304" pitchFamily="18" charset="0"/>
              </a:rPr>
              <a:t>log</a:t>
            </a:r>
            <a:r>
              <a:rPr lang="en-US" altLang="en-US" sz="2800" i="1" baseline="-25000" dirty="0" smtClean="0">
                <a:solidFill>
                  <a:schemeClr val="hlink"/>
                </a:solidFill>
                <a:latin typeface="Times New Roman" panose="02020603050405020304" pitchFamily="18" charset="0"/>
              </a:rPr>
              <a:t>2 </a:t>
            </a:r>
            <a:r>
              <a:rPr lang="en-US" altLang="en-US" sz="2800" i="1" dirty="0" smtClean="0">
                <a:solidFill>
                  <a:schemeClr val="hlink"/>
                </a:solidFill>
                <a:latin typeface="Times New Roman" panose="02020603050405020304" pitchFamily="18" charset="0"/>
              </a:rPr>
              <a:t>4 = </a:t>
            </a:r>
            <a:r>
              <a:rPr lang="en-US" altLang="en-US" sz="2800" i="1" dirty="0">
                <a:solidFill>
                  <a:schemeClr val="hlink"/>
                </a:solidFill>
                <a:latin typeface="Times New Roman" panose="02020603050405020304" pitchFamily="18" charset="0"/>
              </a:rPr>
              <a:t>2</a:t>
            </a:r>
            <a:r>
              <a:rPr lang="en-US" altLang="en-US" sz="2800" i="1" dirty="0">
                <a:latin typeface="Times New Roman" panose="02020603050405020304" pitchFamily="18" charset="0"/>
              </a:rPr>
              <a:t>) to the site prefix. The subnet prefix is then </a:t>
            </a:r>
            <a:r>
              <a:rPr lang="en-US" altLang="en-US" sz="2800" i="1" dirty="0" smtClean="0">
                <a:solidFill>
                  <a:schemeClr val="hlink"/>
                </a:solidFill>
                <a:latin typeface="Times New Roman" panose="02020603050405020304" pitchFamily="18" charset="0"/>
              </a:rPr>
              <a:t>/28</a:t>
            </a:r>
            <a:r>
              <a:rPr lang="en-US" altLang="en-US" sz="2800" i="1" dirty="0">
                <a:latin typeface="Times New Roman" panose="02020603050405020304" pitchFamily="18" charset="0"/>
              </a:rPr>
              <a:t>.</a:t>
            </a:r>
          </a:p>
        </p:txBody>
      </p:sp>
    </p:spTree>
    <p:extLst>
      <p:ext uri="{BB962C8B-B14F-4D97-AF65-F5344CB8AC3E}">
        <p14:creationId xmlns:p14="http://schemas.microsoft.com/office/powerpoint/2010/main" val="41913513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1"/>
          <p:cNvSpPr>
            <a:spLocks noGrp="1"/>
          </p:cNvSpPr>
          <p:nvPr>
            <p:ph type="ftr" sz="quarter" idx="10"/>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a:t>TCP/IP Protocol Suite</a:t>
            </a:r>
          </a:p>
        </p:txBody>
      </p:sp>
      <p:sp>
        <p:nvSpPr>
          <p:cNvPr id="49155" name="Slide Number Placeholder 2"/>
          <p:cNvSpPr>
            <a:spLocks noGrp="1"/>
          </p:cNvSpPr>
          <p:nvPr>
            <p:ph type="sldNum" sz="quarter" idx="11"/>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FF74A990-7C1B-4034-917A-33941B0A3F2C}" type="slidenum">
              <a:rPr lang="en-US" altLang="en-US" b="0"/>
              <a:pPr/>
              <a:t>9</a:t>
            </a:fld>
            <a:endParaRPr lang="en-US" altLang="en-US" b="0"/>
          </a:p>
        </p:txBody>
      </p:sp>
      <p:sp>
        <p:nvSpPr>
          <p:cNvPr id="49156" name="Rectangle 2"/>
          <p:cNvSpPr>
            <a:spLocks noChangeArrowheads="1"/>
          </p:cNvSpPr>
          <p:nvPr/>
        </p:nvSpPr>
        <p:spPr bwMode="auto">
          <a:xfrm>
            <a:off x="1828800" y="14478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800" i="1">
                <a:latin typeface="Times New Roman" panose="02020603050405020304" pitchFamily="18" charset="0"/>
              </a:rPr>
              <a:t>What are the subnet addresses and the range of addresses for each subnet in the previous example?</a:t>
            </a:r>
          </a:p>
        </p:txBody>
      </p:sp>
      <p:sp>
        <p:nvSpPr>
          <p:cNvPr id="49157" name="Text Box 3"/>
          <p:cNvSpPr txBox="1">
            <a:spLocks noChangeArrowheads="1"/>
          </p:cNvSpPr>
          <p:nvPr/>
        </p:nvSpPr>
        <p:spPr bwMode="auto">
          <a:xfrm>
            <a:off x="2667000" y="381001"/>
            <a:ext cx="2209800" cy="519113"/>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400" i="1" dirty="0">
                <a:solidFill>
                  <a:schemeClr val="folHlink"/>
                </a:solidFill>
                <a:latin typeface="Algerian" panose="04020705040A02060702" pitchFamily="82" charset="0"/>
              </a:rPr>
              <a:t>Example</a:t>
            </a:r>
            <a:r>
              <a:rPr lang="en-US" altLang="en-US" sz="2800" i="1" dirty="0">
                <a:solidFill>
                  <a:schemeClr val="folHlink"/>
                </a:solidFill>
                <a:latin typeface="Algerian" panose="04020705040A02060702" pitchFamily="82" charset="0"/>
              </a:rPr>
              <a:t> </a:t>
            </a:r>
            <a:r>
              <a:rPr lang="en-US" altLang="en-US" sz="2800" i="1" dirty="0" smtClean="0">
                <a:solidFill>
                  <a:schemeClr val="folHlink"/>
                </a:solidFill>
                <a:latin typeface="Algerian" panose="04020705040A02060702" pitchFamily="82" charset="0"/>
              </a:rPr>
              <a:t>2</a:t>
            </a:r>
            <a:endParaRPr lang="en-US" altLang="en-US" sz="2800" i="1" dirty="0">
              <a:solidFill>
                <a:schemeClr val="folHlink"/>
              </a:solidFill>
              <a:latin typeface="Algerian" panose="04020705040A02060702" pitchFamily="82" charset="0"/>
            </a:endParaRPr>
          </a:p>
        </p:txBody>
      </p:sp>
      <p:sp>
        <p:nvSpPr>
          <p:cNvPr id="49158" name="Text Box 4"/>
          <p:cNvSpPr txBox="1">
            <a:spLocks noChangeArrowheads="1"/>
          </p:cNvSpPr>
          <p:nvPr/>
        </p:nvSpPr>
        <p:spPr bwMode="auto">
          <a:xfrm>
            <a:off x="4572000" y="4267200"/>
            <a:ext cx="2358338" cy="523220"/>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a:solidFill>
                  <a:schemeClr val="hlink"/>
                </a:solidFill>
                <a:latin typeface="Times New Roman" panose="02020603050405020304" pitchFamily="18" charset="0"/>
              </a:rPr>
              <a:t>See Next Slide</a:t>
            </a:r>
          </a:p>
        </p:txBody>
      </p:sp>
      <p:sp>
        <p:nvSpPr>
          <p:cNvPr id="49159" name="Rectangle 5"/>
          <p:cNvSpPr>
            <a:spLocks noChangeArrowheads="1"/>
          </p:cNvSpPr>
          <p:nvPr/>
        </p:nvSpPr>
        <p:spPr bwMode="auto">
          <a:xfrm>
            <a:off x="1981200" y="152400"/>
            <a:ext cx="609600" cy="1066800"/>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endParaRPr lang="en-GB" altLang="en-US"/>
          </a:p>
        </p:txBody>
      </p:sp>
      <p:sp>
        <p:nvSpPr>
          <p:cNvPr id="49160" name="Rectangle 6"/>
          <p:cNvSpPr>
            <a:spLocks noChangeArrowheads="1"/>
          </p:cNvSpPr>
          <p:nvPr/>
        </p:nvSpPr>
        <p:spPr bwMode="auto">
          <a:xfrm>
            <a:off x="1828800" y="2895600"/>
            <a:ext cx="8153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pPr algn="just">
              <a:spcBef>
                <a:spcPct val="50000"/>
              </a:spcBef>
            </a:pPr>
            <a:r>
              <a:rPr lang="en-US" altLang="en-US" sz="2800" i="1">
                <a:solidFill>
                  <a:schemeClr val="folHlink"/>
                </a:solidFill>
                <a:latin typeface="Times New Roman" panose="02020603050405020304" pitchFamily="18" charset="0"/>
              </a:rPr>
              <a:t>Solution</a:t>
            </a:r>
            <a:r>
              <a:rPr lang="en-US" altLang="en-US" sz="2800" i="1">
                <a:latin typeface="Times New Roman" panose="02020603050405020304" pitchFamily="18" charset="0"/>
              </a:rPr>
              <a:t/>
            </a:r>
            <a:br>
              <a:rPr lang="en-US" altLang="en-US" sz="2800" i="1">
                <a:latin typeface="Times New Roman" panose="02020603050405020304" pitchFamily="18" charset="0"/>
              </a:rPr>
            </a:br>
            <a:r>
              <a:rPr lang="en-US" altLang="en-US" sz="2800" i="1">
                <a:latin typeface="Times New Roman" panose="02020603050405020304" pitchFamily="18" charset="0"/>
              </a:rPr>
              <a:t>Figure 5.6 shows one configuration.</a:t>
            </a:r>
          </a:p>
        </p:txBody>
      </p:sp>
    </p:spTree>
    <p:extLst>
      <p:ext uri="{BB962C8B-B14F-4D97-AF65-F5344CB8AC3E}">
        <p14:creationId xmlns:p14="http://schemas.microsoft.com/office/powerpoint/2010/main" val="35558184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420</TotalTime>
  <Words>1493</Words>
  <Application>Microsoft Office PowerPoint</Application>
  <PresentationFormat>Widescreen</PresentationFormat>
  <Paragraphs>177</Paragraphs>
  <Slides>42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Algerian</vt:lpstr>
      <vt:lpstr>Arial</vt:lpstr>
      <vt:lpstr>Calibri</vt:lpstr>
      <vt:lpstr>Tahoma</vt:lpstr>
      <vt:lpstr>Times New Roman</vt:lpstr>
      <vt:lpstr>Tw Cen MT</vt:lpstr>
      <vt:lpstr>Tw Cen MT Condensed</vt:lpstr>
      <vt:lpstr>Wingdings</vt:lpstr>
      <vt:lpstr>Wingdings 3</vt:lpstr>
      <vt:lpstr>Integral</vt:lpstr>
      <vt:lpstr>Classless Addressing</vt:lpstr>
      <vt:lpstr>PowerPoint Presentation</vt:lpstr>
      <vt:lpstr>Prefix and Prefix Length</vt:lpstr>
      <vt:lpstr>PowerPoint Presentation</vt:lpstr>
      <vt:lpstr>Two level Hierarchy: No Subnetting</vt:lpstr>
      <vt:lpstr>Two level Hierarchy: No Subnetting</vt:lpstr>
      <vt:lpstr>Three-Levels of Hierarchy: Subnetting</vt:lpstr>
      <vt:lpstr>PowerPoint Presentation</vt:lpstr>
      <vt:lpstr>PowerPoint Presentation</vt:lpstr>
      <vt:lpstr>PowerPoint Presentation</vt:lpstr>
      <vt:lpstr>PowerPoint Presentation</vt:lpstr>
      <vt:lpstr>PowerPoint Presentation</vt:lpstr>
      <vt:lpstr>One bit subnetting</vt:lpstr>
      <vt:lpstr>One bit subnetting</vt:lpstr>
      <vt:lpstr>Two bit subnetting</vt:lpstr>
      <vt:lpstr>Two bit subnetting</vt:lpstr>
      <vt:lpstr>PowerPoint Presentation</vt:lpstr>
      <vt:lpstr>PowerPoint Presentation</vt:lpstr>
      <vt:lpstr>One bit subnetting – Class B</vt:lpstr>
      <vt:lpstr>Two Bit Subnetting </vt:lpstr>
      <vt:lpstr>Two Bit Subnetting (cont.)</vt:lpstr>
      <vt:lpstr>PowerPoint Presentation</vt:lpstr>
      <vt:lpstr>One bit subnetting </vt:lpstr>
      <vt:lpstr>Two bit subnetting – Class A</vt:lpstr>
      <vt:lpstr>Two bit subnetting – Class 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Multi Laptops 88 G</dc:creator>
  <cp:lastModifiedBy>Multi Laptops 88 G</cp:lastModifiedBy>
  <cp:revision>33</cp:revision>
  <dcterms:created xsi:type="dcterms:W3CDTF">2020-12-21T18:32:44Z</dcterms:created>
  <dcterms:modified xsi:type="dcterms:W3CDTF">2023-07-24T08:51:24Z</dcterms:modified>
</cp:coreProperties>
</file>