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350" autoAdjust="0"/>
  </p:normalViewPr>
  <p:slideViewPr>
    <p:cSldViewPr snapToGrid="0">
      <p:cViewPr varScale="1">
        <p:scale>
          <a:sx n="53" d="100"/>
          <a:sy n="53" d="100"/>
        </p:scale>
        <p:origin x="1161"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2E09AD-BE22-4628-8229-F070E5123E5B}" type="datetimeFigureOut">
              <a:rPr lang="en-GB" smtClean="0"/>
              <a:t>05/12/2023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83C3CE-6D7F-4E1C-A023-5A564709B4C8}" type="slidenum">
              <a:rPr lang="en-GB" smtClean="0"/>
              <a:t>‹#›</a:t>
            </a:fld>
            <a:endParaRPr lang="en-GB"/>
          </a:p>
        </p:txBody>
      </p:sp>
    </p:spTree>
    <p:extLst>
      <p:ext uri="{BB962C8B-B14F-4D97-AF65-F5344CB8AC3E}">
        <p14:creationId xmlns:p14="http://schemas.microsoft.com/office/powerpoint/2010/main" val="449353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distance vector routing, the cost is normally hop counts (how many networks are passed before reaching the destination). So the cost between any two </a:t>
            </a:r>
            <a:r>
              <a:rPr lang="en-GB" dirty="0" err="1" smtClean="0"/>
              <a:t>neighbors</a:t>
            </a:r>
            <a:r>
              <a:rPr lang="en-GB" dirty="0" smtClean="0"/>
              <a:t> is set to 1. </a:t>
            </a:r>
          </a:p>
          <a:p>
            <a:endParaRPr lang="en-GB" dirty="0"/>
          </a:p>
        </p:txBody>
      </p:sp>
      <p:sp>
        <p:nvSpPr>
          <p:cNvPr id="4" name="Slide Number Placeholder 3"/>
          <p:cNvSpPr>
            <a:spLocks noGrp="1"/>
          </p:cNvSpPr>
          <p:nvPr>
            <p:ph type="sldNum" sz="quarter" idx="10"/>
          </p:nvPr>
        </p:nvSpPr>
        <p:spPr/>
        <p:txBody>
          <a:bodyPr/>
          <a:lstStyle/>
          <a:p>
            <a:fld id="{C183C3CE-6D7F-4E1C-A023-5A564709B4C8}" type="slidenum">
              <a:rPr lang="en-GB" smtClean="0"/>
              <a:t>3</a:t>
            </a:fld>
            <a:endParaRPr lang="en-GB"/>
          </a:p>
        </p:txBody>
      </p:sp>
    </p:spTree>
    <p:extLst>
      <p:ext uri="{BB962C8B-B14F-4D97-AF65-F5344CB8AC3E}">
        <p14:creationId xmlns:p14="http://schemas.microsoft.com/office/powerpoint/2010/main" val="1516904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r>
              <a:rPr lang="en-US" baseline="0" dirty="0" smtClean="0"/>
              <a:t> book : TCP_IP_Protocol_Suite_4th_ed._B._Forouzan </a:t>
            </a:r>
          </a:p>
          <a:p>
            <a:r>
              <a:rPr lang="en-GB" dirty="0" err="1" smtClean="0"/>
              <a:t>igure</a:t>
            </a:r>
            <a:r>
              <a:rPr lang="en-GB" dirty="0" smtClean="0"/>
              <a:t> 11.5 shows the initial routing table for an AS. Note that the figure does not mean that all routing tables have been created at the same time; each router creates its own routing table when it is booted. </a:t>
            </a:r>
          </a:p>
          <a:p>
            <a:r>
              <a:rPr lang="en-GB" dirty="0" smtClean="0"/>
              <a:t>The router updates itself whenever it receives a record from a </a:t>
            </a:r>
            <a:r>
              <a:rPr lang="en-GB" dirty="0" err="1" smtClean="0"/>
              <a:t>neighbor</a:t>
            </a:r>
            <a:r>
              <a:rPr lang="en-GB" dirty="0" smtClean="0"/>
              <a:t>. After each update, the route sends a record for each entry in the routing table to its neighbours to let them also update themselves. </a:t>
            </a:r>
            <a:endParaRPr lang="en-GB" dirty="0"/>
          </a:p>
        </p:txBody>
      </p:sp>
      <p:sp>
        <p:nvSpPr>
          <p:cNvPr id="4" name="Slide Number Placeholder 3"/>
          <p:cNvSpPr>
            <a:spLocks noGrp="1"/>
          </p:cNvSpPr>
          <p:nvPr>
            <p:ph type="sldNum" sz="quarter" idx="10"/>
          </p:nvPr>
        </p:nvSpPr>
        <p:spPr/>
        <p:txBody>
          <a:bodyPr/>
          <a:lstStyle/>
          <a:p>
            <a:fld id="{C183C3CE-6D7F-4E1C-A023-5A564709B4C8}" type="slidenum">
              <a:rPr lang="en-GB" smtClean="0"/>
              <a:t>4</a:t>
            </a:fld>
            <a:endParaRPr lang="en-GB"/>
          </a:p>
        </p:txBody>
      </p:sp>
    </p:spTree>
    <p:extLst>
      <p:ext uri="{BB962C8B-B14F-4D97-AF65-F5344CB8AC3E}">
        <p14:creationId xmlns:p14="http://schemas.microsoft.com/office/powerpoint/2010/main" val="700701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a.When</a:t>
            </a:r>
            <a:r>
              <a:rPr lang="en-GB" dirty="0" smtClean="0"/>
              <a:t> router B receives record 1, it searches its routing table for the route to net1, and since it is not found there, it adds one hop to the cost (distance between B and A) and adds it to the table with the next hop to be A.</a:t>
            </a:r>
          </a:p>
          <a:p>
            <a:r>
              <a:rPr lang="en-GB" dirty="0" smtClean="0"/>
              <a:t> b. When router B receives record 2, it searches its routing table and finds the destination net2 there. However, since the announced cost plus 1 is larger than the cost in the table, the record is discarded. </a:t>
            </a:r>
          </a:p>
          <a:p>
            <a:r>
              <a:rPr lang="en-GB" dirty="0" smtClean="0"/>
              <a:t>c. When router B receives record 3, it searches its router, and since Net4 is not found, it is added to the table. d. When router B receives record 4, it searches its router, and since Net5 is not found, it is added to the table. Now router B has more information, but it is not complete. Router B does not even know that net7 exists. More updating is required</a:t>
            </a:r>
            <a:endParaRPr lang="en-GB" dirty="0"/>
          </a:p>
        </p:txBody>
      </p:sp>
      <p:sp>
        <p:nvSpPr>
          <p:cNvPr id="4" name="Slide Number Placeholder 3"/>
          <p:cNvSpPr>
            <a:spLocks noGrp="1"/>
          </p:cNvSpPr>
          <p:nvPr>
            <p:ph type="sldNum" sz="quarter" idx="10"/>
          </p:nvPr>
        </p:nvSpPr>
        <p:spPr/>
        <p:txBody>
          <a:bodyPr/>
          <a:lstStyle/>
          <a:p>
            <a:fld id="{C183C3CE-6D7F-4E1C-A023-5A564709B4C8}" type="slidenum">
              <a:rPr lang="en-GB" smtClean="0"/>
              <a:t>5</a:t>
            </a:fld>
            <a:endParaRPr lang="en-GB"/>
          </a:p>
        </p:txBody>
      </p:sp>
    </p:spTree>
    <p:extLst>
      <p:ext uri="{BB962C8B-B14F-4D97-AF65-F5344CB8AC3E}">
        <p14:creationId xmlns:p14="http://schemas.microsoft.com/office/powerpoint/2010/main" val="2052447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problem with distance vector routing is that any decrease in cost (good news) </a:t>
            </a:r>
            <a:r>
              <a:rPr lang="en-GB" dirty="0" err="1" smtClean="0"/>
              <a:t>propagates</a:t>
            </a:r>
            <a:r>
              <a:rPr lang="en-GB" dirty="0" smtClean="0"/>
              <a:t> quickly, but any increase in cost (bad news) propagates slowly. For a routing </a:t>
            </a:r>
            <a:r>
              <a:rPr lang="en-GB" dirty="0" err="1" smtClean="0"/>
              <a:t>protocol</a:t>
            </a:r>
            <a:r>
              <a:rPr lang="en-GB" dirty="0" smtClean="0"/>
              <a:t> to work properly, if a link is broken (cost becomes infinity), every other router should be aware of it immediately, but in distance vector routing, this takes some time. The problem is referred to as count to infinity. It takes several updates before the cost for a broken link is recorded as infinity by all routers</a:t>
            </a:r>
            <a:endParaRPr lang="en-GB" dirty="0"/>
          </a:p>
        </p:txBody>
      </p:sp>
      <p:sp>
        <p:nvSpPr>
          <p:cNvPr id="4" name="Slide Number Placeholder 3"/>
          <p:cNvSpPr>
            <a:spLocks noGrp="1"/>
          </p:cNvSpPr>
          <p:nvPr>
            <p:ph type="sldNum" sz="quarter" idx="10"/>
          </p:nvPr>
        </p:nvSpPr>
        <p:spPr/>
        <p:txBody>
          <a:bodyPr/>
          <a:lstStyle/>
          <a:p>
            <a:fld id="{C183C3CE-6D7F-4E1C-A023-5A564709B4C8}" type="slidenum">
              <a:rPr lang="en-GB" smtClean="0"/>
              <a:t>7</a:t>
            </a:fld>
            <a:endParaRPr lang="en-GB"/>
          </a:p>
        </p:txBody>
      </p:sp>
    </p:spTree>
    <p:extLst>
      <p:ext uri="{BB962C8B-B14F-4D97-AF65-F5344CB8AC3E}">
        <p14:creationId xmlns:p14="http://schemas.microsoft.com/office/powerpoint/2010/main" val="3452905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Periodic Timer </a:t>
            </a:r>
            <a:r>
              <a:rPr lang="en-GB" dirty="0" smtClean="0"/>
              <a:t>The periodic timer controls the advertising of regular update messages. Although the protocol specifies that this timer must be set to 30 s, the working model uses a random number between 25 and 35 s. This is to prevent any possible synchronization and </a:t>
            </a:r>
            <a:r>
              <a:rPr lang="en-GB" dirty="0" err="1" smtClean="0"/>
              <a:t>therefore</a:t>
            </a:r>
            <a:r>
              <a:rPr lang="en-GB" dirty="0" smtClean="0"/>
              <a:t> overload on an internet if routers update simultaneously. Each router has one periodic timer that is randomly set to a number between 25 and 35. It counts down; when zero is reached, the update message is sent, and the timer is randomly set once again.</a:t>
            </a:r>
          </a:p>
          <a:p>
            <a:r>
              <a:rPr lang="en-GB" b="1" dirty="0" smtClean="0"/>
              <a:t>Expiration Timer </a:t>
            </a:r>
            <a:r>
              <a:rPr lang="en-GB" dirty="0" smtClean="0"/>
              <a:t>The expiration timer governs the validity of a route. When a router receives update information for a route, the expiration timer is set to 180 s for that particular route. Every time a new update for the route is received, the timer is reset. In normal </a:t>
            </a:r>
            <a:r>
              <a:rPr lang="en-GB" dirty="0" err="1" smtClean="0"/>
              <a:t>situations</a:t>
            </a:r>
            <a:r>
              <a:rPr lang="en-GB" dirty="0" smtClean="0"/>
              <a:t> this occurs every 30 s. However, if there is a problem on an internet and no update is received within the allotted 180 s, the route is considered expired and the hop count of the route is set to 16, which means the destination is unreachable. Every route has its own expiration timer.</a:t>
            </a:r>
          </a:p>
          <a:p>
            <a:r>
              <a:rPr lang="en-GB" b="1" dirty="0" smtClean="0"/>
              <a:t>Garbage Collection Timer </a:t>
            </a:r>
            <a:r>
              <a:rPr lang="en-GB" dirty="0" smtClean="0"/>
              <a:t>When the information about a route becomes invalid, the router does not immediately purge that route from its table. Instead, it continues to advertise the route with a metric value of 16. At the same time, a timer called the garbage collection timer is set to 120 s for that route. When the count reaches zero, the route is purged from the table. This timer allows </a:t>
            </a:r>
            <a:r>
              <a:rPr lang="en-GB" dirty="0" err="1" smtClean="0"/>
              <a:t>neighbors</a:t>
            </a:r>
            <a:r>
              <a:rPr lang="en-GB" dirty="0" smtClean="0"/>
              <a:t> to become aware of the invalidity of a route prior to purging</a:t>
            </a:r>
            <a:endParaRPr lang="en-GB" dirty="0"/>
          </a:p>
        </p:txBody>
      </p:sp>
      <p:sp>
        <p:nvSpPr>
          <p:cNvPr id="4" name="Slide Number Placeholder 3"/>
          <p:cNvSpPr>
            <a:spLocks noGrp="1"/>
          </p:cNvSpPr>
          <p:nvPr>
            <p:ph type="sldNum" sz="quarter" idx="10"/>
          </p:nvPr>
        </p:nvSpPr>
        <p:spPr/>
        <p:txBody>
          <a:bodyPr/>
          <a:lstStyle/>
          <a:p>
            <a:fld id="{C183C3CE-6D7F-4E1C-A023-5A564709B4C8}" type="slidenum">
              <a:rPr lang="en-GB" smtClean="0"/>
              <a:t>9</a:t>
            </a:fld>
            <a:endParaRPr lang="en-GB"/>
          </a:p>
        </p:txBody>
      </p:sp>
    </p:spTree>
    <p:extLst>
      <p:ext uri="{BB962C8B-B14F-4D97-AF65-F5344CB8AC3E}">
        <p14:creationId xmlns:p14="http://schemas.microsoft.com/office/powerpoint/2010/main" val="1645988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6F2330D-484F-4DF6-89FE-8395859AD5C8}" type="datetimeFigureOut">
              <a:rPr lang="en-GB" smtClean="0"/>
              <a:t>05/12/2023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D8390D-1B70-4B31-A23F-848635E56AF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2441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F2330D-484F-4DF6-89FE-8395859AD5C8}" type="datetimeFigureOut">
              <a:rPr lang="en-GB" smtClean="0"/>
              <a:t>05/12/2023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D8390D-1B70-4B31-A23F-848635E56AF7}" type="slidenum">
              <a:rPr lang="en-GB" smtClean="0"/>
              <a:t>‹#›</a:t>
            </a:fld>
            <a:endParaRPr lang="en-GB"/>
          </a:p>
        </p:txBody>
      </p:sp>
    </p:spTree>
    <p:extLst>
      <p:ext uri="{BB962C8B-B14F-4D97-AF65-F5344CB8AC3E}">
        <p14:creationId xmlns:p14="http://schemas.microsoft.com/office/powerpoint/2010/main" val="2786124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F2330D-484F-4DF6-89FE-8395859AD5C8}" type="datetimeFigureOut">
              <a:rPr lang="en-GB" smtClean="0"/>
              <a:t>05/12/2023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D8390D-1B70-4B31-A23F-848635E56AF7}" type="slidenum">
              <a:rPr lang="en-GB" smtClean="0"/>
              <a:t>‹#›</a:t>
            </a:fld>
            <a:endParaRPr lang="en-GB"/>
          </a:p>
        </p:txBody>
      </p:sp>
    </p:spTree>
    <p:extLst>
      <p:ext uri="{BB962C8B-B14F-4D97-AF65-F5344CB8AC3E}">
        <p14:creationId xmlns:p14="http://schemas.microsoft.com/office/powerpoint/2010/main" val="3384679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F2330D-484F-4DF6-89FE-8395859AD5C8}" type="datetimeFigureOut">
              <a:rPr lang="en-GB" smtClean="0"/>
              <a:t>05/12/2023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D8390D-1B70-4B31-A23F-848635E56AF7}" type="slidenum">
              <a:rPr lang="en-GB" smtClean="0"/>
              <a:t>‹#›</a:t>
            </a:fld>
            <a:endParaRPr lang="en-GB"/>
          </a:p>
        </p:txBody>
      </p:sp>
    </p:spTree>
    <p:extLst>
      <p:ext uri="{BB962C8B-B14F-4D97-AF65-F5344CB8AC3E}">
        <p14:creationId xmlns:p14="http://schemas.microsoft.com/office/powerpoint/2010/main" val="723532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6F2330D-484F-4DF6-89FE-8395859AD5C8}" type="datetimeFigureOut">
              <a:rPr lang="en-GB" smtClean="0"/>
              <a:t>05/12/2023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D8390D-1B70-4B31-A23F-848635E56AF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0926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6F2330D-484F-4DF6-89FE-8395859AD5C8}" type="datetimeFigureOut">
              <a:rPr lang="en-GB" smtClean="0"/>
              <a:t>05/12/2023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2D8390D-1B70-4B31-A23F-848635E56AF7}" type="slidenum">
              <a:rPr lang="en-GB" smtClean="0"/>
              <a:t>‹#›</a:t>
            </a:fld>
            <a:endParaRPr lang="en-GB"/>
          </a:p>
        </p:txBody>
      </p:sp>
    </p:spTree>
    <p:extLst>
      <p:ext uri="{BB962C8B-B14F-4D97-AF65-F5344CB8AC3E}">
        <p14:creationId xmlns:p14="http://schemas.microsoft.com/office/powerpoint/2010/main" val="811234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6F2330D-484F-4DF6-89FE-8395859AD5C8}" type="datetimeFigureOut">
              <a:rPr lang="en-GB" smtClean="0"/>
              <a:t>05/12/2023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2D8390D-1B70-4B31-A23F-848635E56AF7}" type="slidenum">
              <a:rPr lang="en-GB" smtClean="0"/>
              <a:t>‹#›</a:t>
            </a:fld>
            <a:endParaRPr lang="en-GB"/>
          </a:p>
        </p:txBody>
      </p:sp>
    </p:spTree>
    <p:extLst>
      <p:ext uri="{BB962C8B-B14F-4D97-AF65-F5344CB8AC3E}">
        <p14:creationId xmlns:p14="http://schemas.microsoft.com/office/powerpoint/2010/main" val="936119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6F2330D-484F-4DF6-89FE-8395859AD5C8}" type="datetimeFigureOut">
              <a:rPr lang="en-GB" smtClean="0"/>
              <a:t>05/12/2023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2D8390D-1B70-4B31-A23F-848635E56AF7}" type="slidenum">
              <a:rPr lang="en-GB" smtClean="0"/>
              <a:t>‹#›</a:t>
            </a:fld>
            <a:endParaRPr lang="en-GB"/>
          </a:p>
        </p:txBody>
      </p:sp>
    </p:spTree>
    <p:extLst>
      <p:ext uri="{BB962C8B-B14F-4D97-AF65-F5344CB8AC3E}">
        <p14:creationId xmlns:p14="http://schemas.microsoft.com/office/powerpoint/2010/main" val="3427548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6F2330D-484F-4DF6-89FE-8395859AD5C8}" type="datetimeFigureOut">
              <a:rPr lang="en-GB" smtClean="0"/>
              <a:t>05/12/2023</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22D8390D-1B70-4B31-A23F-848635E56AF7}" type="slidenum">
              <a:rPr lang="en-GB" smtClean="0"/>
              <a:t>‹#›</a:t>
            </a:fld>
            <a:endParaRPr lang="en-GB"/>
          </a:p>
        </p:txBody>
      </p:sp>
    </p:spTree>
    <p:extLst>
      <p:ext uri="{BB962C8B-B14F-4D97-AF65-F5344CB8AC3E}">
        <p14:creationId xmlns:p14="http://schemas.microsoft.com/office/powerpoint/2010/main" val="680812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6F2330D-484F-4DF6-89FE-8395859AD5C8}" type="datetimeFigureOut">
              <a:rPr lang="en-GB" smtClean="0"/>
              <a:t>05/12/2023</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2D8390D-1B70-4B31-A23F-848635E56AF7}" type="slidenum">
              <a:rPr lang="en-GB" smtClean="0"/>
              <a:t>‹#›</a:t>
            </a:fld>
            <a:endParaRPr lang="en-GB"/>
          </a:p>
        </p:txBody>
      </p:sp>
    </p:spTree>
    <p:extLst>
      <p:ext uri="{BB962C8B-B14F-4D97-AF65-F5344CB8AC3E}">
        <p14:creationId xmlns:p14="http://schemas.microsoft.com/office/powerpoint/2010/main" val="3924576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6F2330D-484F-4DF6-89FE-8395859AD5C8}" type="datetimeFigureOut">
              <a:rPr lang="en-GB" smtClean="0"/>
              <a:t>05/12/2023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2D8390D-1B70-4B31-A23F-848635E56AF7}" type="slidenum">
              <a:rPr lang="en-GB" smtClean="0"/>
              <a:t>‹#›</a:t>
            </a:fld>
            <a:endParaRPr lang="en-GB"/>
          </a:p>
        </p:txBody>
      </p:sp>
    </p:spTree>
    <p:extLst>
      <p:ext uri="{BB962C8B-B14F-4D97-AF65-F5344CB8AC3E}">
        <p14:creationId xmlns:p14="http://schemas.microsoft.com/office/powerpoint/2010/main" val="648536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F2330D-484F-4DF6-89FE-8395859AD5C8}" type="datetimeFigureOut">
              <a:rPr lang="en-GB" smtClean="0"/>
              <a:t>05/12/2023</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2D8390D-1B70-4B31-A23F-848635E56AF7}"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356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RIP</a:t>
            </a:r>
            <a:endParaRPr lang="en-GB" dirty="0"/>
          </a:p>
        </p:txBody>
      </p:sp>
      <p:sp>
        <p:nvSpPr>
          <p:cNvPr id="3" name="Subtitle 2"/>
          <p:cNvSpPr>
            <a:spLocks noGrp="1"/>
          </p:cNvSpPr>
          <p:nvPr>
            <p:ph type="subTitle" idx="1"/>
          </p:nvPr>
        </p:nvSpPr>
        <p:spPr/>
        <p:txBody>
          <a:bodyPr/>
          <a:lstStyle/>
          <a:p>
            <a:r>
              <a:rPr lang="en-US" dirty="0" smtClean="0"/>
              <a:t>Routing information protocol</a:t>
            </a:r>
          </a:p>
          <a:p>
            <a:endParaRPr lang="en-GB" dirty="0"/>
          </a:p>
        </p:txBody>
      </p:sp>
    </p:spTree>
    <p:extLst>
      <p:ext uri="{BB962C8B-B14F-4D97-AF65-F5344CB8AC3E}">
        <p14:creationId xmlns:p14="http://schemas.microsoft.com/office/powerpoint/2010/main" val="3727053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RIP configuration</a:t>
            </a:r>
            <a:endParaRPr lang="en-GB" dirty="0"/>
          </a:p>
        </p:txBody>
      </p:sp>
      <p:sp>
        <p:nvSpPr>
          <p:cNvPr id="3" name="Content Placeholder 2"/>
          <p:cNvSpPr>
            <a:spLocks noGrp="1"/>
          </p:cNvSpPr>
          <p:nvPr>
            <p:ph idx="1"/>
          </p:nvPr>
        </p:nvSpPr>
        <p:spPr/>
        <p:txBody>
          <a:bodyPr/>
          <a:lstStyle/>
          <a:p>
            <a:r>
              <a:rPr lang="en-US" dirty="0" smtClean="0"/>
              <a:t>Router1# router rip</a:t>
            </a:r>
          </a:p>
          <a:p>
            <a:r>
              <a:rPr lang="en-US" dirty="0" smtClean="0"/>
              <a:t>Router1#network 174.78.90.0 255.255.255.0</a:t>
            </a:r>
            <a:endParaRPr lang="en-GB" dirty="0"/>
          </a:p>
        </p:txBody>
      </p:sp>
    </p:spTree>
    <p:extLst>
      <p:ext uri="{BB962C8B-B14F-4D97-AF65-F5344CB8AC3E}">
        <p14:creationId xmlns:p14="http://schemas.microsoft.com/office/powerpoint/2010/main" val="555825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routing protocols</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1132" y="1837267"/>
            <a:ext cx="8111067" cy="4258733"/>
          </a:xfrm>
        </p:spPr>
      </p:pic>
    </p:spTree>
    <p:extLst>
      <p:ext uri="{BB962C8B-B14F-4D97-AF65-F5344CB8AC3E}">
        <p14:creationId xmlns:p14="http://schemas.microsoft.com/office/powerpoint/2010/main" val="2239523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Distance vector - RIP</a:t>
            </a:r>
            <a:endParaRPr lang="en-GB" dirty="0"/>
          </a:p>
        </p:txBody>
      </p:sp>
      <p:sp>
        <p:nvSpPr>
          <p:cNvPr id="3" name="Content Placeholder 2"/>
          <p:cNvSpPr>
            <a:spLocks noGrp="1"/>
          </p:cNvSpPr>
          <p:nvPr>
            <p:ph idx="1"/>
          </p:nvPr>
        </p:nvSpPr>
        <p:spPr/>
        <p:txBody>
          <a:bodyPr/>
          <a:lstStyle/>
          <a:p>
            <a:pPr>
              <a:buFont typeface="Arial" panose="020B0604020202020204" pitchFamily="34" charset="0"/>
              <a:buChar char="•"/>
            </a:pPr>
            <a:r>
              <a:rPr lang="en-GB" dirty="0"/>
              <a:t>The distance-vector protocols in use today find the best path to a remote network by judging distance. </a:t>
            </a:r>
            <a:endParaRPr lang="en-GB" dirty="0" smtClean="0"/>
          </a:p>
          <a:p>
            <a:pPr>
              <a:buFont typeface="Arial" panose="020B0604020202020204" pitchFamily="34" charset="0"/>
              <a:buChar char="•"/>
            </a:pPr>
            <a:r>
              <a:rPr lang="en-GB" dirty="0" smtClean="0"/>
              <a:t>In </a:t>
            </a:r>
            <a:r>
              <a:rPr lang="en-GB" dirty="0"/>
              <a:t>RIP routing, each instance where a packet goes through a router is called a </a:t>
            </a:r>
            <a:r>
              <a:rPr lang="en-GB" dirty="0" smtClean="0"/>
              <a:t>hop , </a:t>
            </a:r>
            <a:r>
              <a:rPr lang="en-GB" dirty="0"/>
              <a:t>and the route with the least number of hops to the network will be chosen as the best one</a:t>
            </a:r>
            <a:r>
              <a:rPr lang="en-GB" dirty="0" smtClean="0"/>
              <a:t>.</a:t>
            </a:r>
          </a:p>
          <a:p>
            <a:pPr>
              <a:buFont typeface="Arial" panose="020B0604020202020204" pitchFamily="34" charset="0"/>
              <a:buChar char="•"/>
            </a:pPr>
            <a:r>
              <a:rPr lang="en-GB" dirty="0" smtClean="0"/>
              <a:t> </a:t>
            </a:r>
            <a:r>
              <a:rPr lang="en-GB" dirty="0"/>
              <a:t>The vector indicates the direction to the remote network</a:t>
            </a:r>
            <a:r>
              <a:rPr lang="en-GB" dirty="0" smtClean="0"/>
              <a:t>.</a:t>
            </a:r>
          </a:p>
          <a:p>
            <a:pPr>
              <a:buFont typeface="Arial" panose="020B0604020202020204" pitchFamily="34" charset="0"/>
              <a:buChar char="•"/>
            </a:pPr>
            <a:r>
              <a:rPr lang="en-GB" dirty="0" smtClean="0"/>
              <a:t> </a:t>
            </a:r>
            <a:r>
              <a:rPr lang="en-GB" dirty="0"/>
              <a:t>RIP is a distance-vector routing protocol and periodically sends out the entire routing table to directly connected </a:t>
            </a:r>
            <a:r>
              <a:rPr lang="en-GB" dirty="0" smtClean="0"/>
              <a:t>neighbours. </a:t>
            </a:r>
          </a:p>
          <a:p>
            <a:pPr>
              <a:buFont typeface="Arial" panose="020B0604020202020204" pitchFamily="34" charset="0"/>
              <a:buChar char="•"/>
            </a:pPr>
            <a:r>
              <a:rPr lang="en-US" dirty="0" smtClean="0"/>
              <a:t>RIPv1 – </a:t>
            </a:r>
            <a:r>
              <a:rPr lang="en-US" dirty="0" err="1" smtClean="0"/>
              <a:t>classful</a:t>
            </a:r>
            <a:r>
              <a:rPr lang="en-US" dirty="0" smtClean="0"/>
              <a:t> addressing (older version)</a:t>
            </a:r>
          </a:p>
          <a:p>
            <a:pPr>
              <a:buFont typeface="Arial" panose="020B0604020202020204" pitchFamily="34" charset="0"/>
              <a:buChar char="•"/>
            </a:pPr>
            <a:r>
              <a:rPr lang="en-US" dirty="0" smtClean="0"/>
              <a:t>RIPv2 – classless addressing </a:t>
            </a:r>
            <a:endParaRPr lang="en-GB" dirty="0"/>
          </a:p>
        </p:txBody>
      </p:sp>
    </p:spTree>
    <p:extLst>
      <p:ext uri="{BB962C8B-B14F-4D97-AF65-F5344CB8AC3E}">
        <p14:creationId xmlns:p14="http://schemas.microsoft.com/office/powerpoint/2010/main" val="2603699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3"/>
          <a:stretch>
            <a:fillRect/>
          </a:stretch>
        </p:blipFill>
        <p:spPr>
          <a:xfrm>
            <a:off x="250783" y="0"/>
            <a:ext cx="12465715" cy="7033594"/>
          </a:xfrm>
          <a:prstGeom prst="rect">
            <a:avLst/>
          </a:prstGeom>
        </p:spPr>
      </p:pic>
    </p:spTree>
    <p:extLst>
      <p:ext uri="{BB962C8B-B14F-4D97-AF65-F5344CB8AC3E}">
        <p14:creationId xmlns:p14="http://schemas.microsoft.com/office/powerpoint/2010/main" val="597628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pic>
        <p:nvPicPr>
          <p:cNvPr id="4" name="Content Placeholder 3"/>
          <p:cNvPicPr>
            <a:picLocks noGrp="1" noChangeAspect="1"/>
          </p:cNvPicPr>
          <p:nvPr>
            <p:ph idx="1"/>
          </p:nvPr>
        </p:nvPicPr>
        <p:blipFill>
          <a:blip r:embed="rId3"/>
          <a:stretch>
            <a:fillRect/>
          </a:stretch>
        </p:blipFill>
        <p:spPr>
          <a:xfrm>
            <a:off x="-890752" y="764629"/>
            <a:ext cx="11952163" cy="6168868"/>
          </a:xfrm>
          <a:prstGeom prst="rect">
            <a:avLst/>
          </a:prstGeom>
        </p:spPr>
      </p:pic>
    </p:spTree>
    <p:extLst>
      <p:ext uri="{BB962C8B-B14F-4D97-AF65-F5344CB8AC3E}">
        <p14:creationId xmlns:p14="http://schemas.microsoft.com/office/powerpoint/2010/main" val="1044794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pic>
        <p:nvPicPr>
          <p:cNvPr id="4" name="Content Placeholder 3"/>
          <p:cNvPicPr>
            <a:picLocks noGrp="1" noChangeAspect="1"/>
          </p:cNvPicPr>
          <p:nvPr>
            <p:ph idx="1"/>
          </p:nvPr>
        </p:nvPicPr>
        <p:blipFill>
          <a:blip r:embed="rId2"/>
          <a:stretch>
            <a:fillRect/>
          </a:stretch>
        </p:blipFill>
        <p:spPr>
          <a:xfrm>
            <a:off x="1997075" y="2790825"/>
            <a:ext cx="8258175" cy="2133600"/>
          </a:xfrm>
          <a:prstGeom prst="rect">
            <a:avLst/>
          </a:prstGeom>
        </p:spPr>
      </p:pic>
    </p:spTree>
    <p:extLst>
      <p:ext uri="{BB962C8B-B14F-4D97-AF65-F5344CB8AC3E}">
        <p14:creationId xmlns:p14="http://schemas.microsoft.com/office/powerpoint/2010/main" val="1884620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18435"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5112506-0DA4-4BF7-AC0D-CC5F79442554}" type="slidenum">
              <a:rPr lang="en-US" altLang="en-US" b="0" smtClean="0"/>
              <a:pPr/>
              <a:t>7</a:t>
            </a:fld>
            <a:endParaRPr lang="en-US" altLang="en-US" b="0" smtClean="0"/>
          </a:p>
        </p:txBody>
      </p:sp>
      <p:sp>
        <p:nvSpPr>
          <p:cNvPr id="18436" name="Text Box 2"/>
          <p:cNvSpPr txBox="1">
            <a:spLocks noChangeArrowheads="1"/>
          </p:cNvSpPr>
          <p:nvPr/>
        </p:nvSpPr>
        <p:spPr bwMode="auto">
          <a:xfrm>
            <a:off x="2514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i="1" dirty="0" smtClean="0">
                <a:latin typeface="Times New Roman" panose="02020603050405020304" pitchFamily="18" charset="0"/>
              </a:rPr>
              <a:t>Two-node </a:t>
            </a:r>
            <a:r>
              <a:rPr lang="en-US" altLang="en-US" i="1" dirty="0">
                <a:latin typeface="Times New Roman" panose="02020603050405020304" pitchFamily="18" charset="0"/>
              </a:rPr>
              <a:t>instability</a:t>
            </a:r>
          </a:p>
        </p:txBody>
      </p:sp>
      <p:sp>
        <p:nvSpPr>
          <p:cNvPr id="18437" name="Rectangle 3"/>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8438" name="Rectangle 4"/>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8439" name="Rectangle 5"/>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8440" name="Rectangle 6"/>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8441" name="Rectangle 7"/>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8442" name="Rectangle 8"/>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8443" name="Rectangle 9"/>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1844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6070" y="90488"/>
            <a:ext cx="6128654" cy="599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65790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33189" y="47370"/>
            <a:ext cx="10130748" cy="6727710"/>
          </a:xfrm>
          <a:prstGeom prst="rect">
            <a:avLst/>
          </a:prstGeom>
        </p:spPr>
      </p:pic>
    </p:spTree>
    <p:extLst>
      <p:ext uri="{BB962C8B-B14F-4D97-AF65-F5344CB8AC3E}">
        <p14:creationId xmlns:p14="http://schemas.microsoft.com/office/powerpoint/2010/main" val="10518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833562" y="2566987"/>
            <a:ext cx="8524875" cy="1724025"/>
          </a:xfrm>
          <a:prstGeom prst="rect">
            <a:avLst/>
          </a:prstGeom>
        </p:spPr>
      </p:pic>
    </p:spTree>
    <p:extLst>
      <p:ext uri="{BB962C8B-B14F-4D97-AF65-F5344CB8AC3E}">
        <p14:creationId xmlns:p14="http://schemas.microsoft.com/office/powerpoint/2010/main" val="220402611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1898</TotalTime>
  <Words>835</Words>
  <Application>Microsoft Office PowerPoint</Application>
  <PresentationFormat>Widescreen</PresentationFormat>
  <Paragraphs>32</Paragraphs>
  <Slides>10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Tahoma</vt:lpstr>
      <vt:lpstr>Times New Roman</vt:lpstr>
      <vt:lpstr>Retrospect</vt:lpstr>
      <vt:lpstr>RIP</vt:lpstr>
      <vt:lpstr>Type of routing protocols</vt:lpstr>
      <vt:lpstr>Distance vector - RIP</vt:lpstr>
      <vt:lpstr>PowerPoint Presentation</vt:lpstr>
      <vt:lpstr>PowerPoint Presentation</vt:lpstr>
      <vt:lpstr>PowerPoint Presentation</vt:lpstr>
      <vt:lpstr>PowerPoint Presentation</vt:lpstr>
      <vt:lpstr>PowerPoint Presentation</vt:lpstr>
      <vt:lpstr>PowerPoint Presentation</vt:lpstr>
      <vt:lpstr>RIP configuration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RIP</dc:title>
  <dc:creator>Multi Laptops 88 G</dc:creator>
  <cp:lastModifiedBy>Windows User</cp:lastModifiedBy>
  <cp:revision>17</cp:revision>
  <dcterms:created xsi:type="dcterms:W3CDTF">2023-05-14T12:37:35Z</dcterms:created>
  <dcterms:modified xsi:type="dcterms:W3CDTF">2023-12-05T05:54:55Z</dcterms:modified>
</cp:coreProperties>
</file>