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theme/themeOverride7.xml" ContentType="application/vnd.openxmlformats-officedocument.themeOverride+xml"/>
  <Override PartName="/ppt/charts/chart1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rts/chart2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2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3.xml" ContentType="application/vnd.openxmlformats-officedocument.themeOverrid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charts/chart3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6.xml" ContentType="application/vnd.openxmlformats-officedocument.themeOverr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theme/themeOverride17.xml" ContentType="application/vnd.openxmlformats-officedocument.themeOverride+xml"/>
  <Override PartName="/ppt/charts/chart35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6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8.xml" ContentType="application/vnd.openxmlformats-officedocument.themeOverride+xml"/>
  <Override PartName="/ppt/charts/chart3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8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9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9.xml" ContentType="application/vnd.openxmlformats-officedocument.themeOverride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theme/themeOverride20.xml" ContentType="application/vnd.openxmlformats-officedocument.themeOverride+xml"/>
  <Override PartName="/ppt/charts/chart4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4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45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46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47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8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9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0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1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54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55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56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57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58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59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0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1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theme/themeOverride2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3" r:id="rId2"/>
    <p:sldId id="269" r:id="rId3"/>
    <p:sldId id="277" r:id="rId4"/>
    <p:sldId id="306" r:id="rId5"/>
    <p:sldId id="271" r:id="rId6"/>
    <p:sldId id="305" r:id="rId7"/>
    <p:sldId id="309" r:id="rId8"/>
    <p:sldId id="276" r:id="rId9"/>
    <p:sldId id="278" r:id="rId10"/>
    <p:sldId id="279" r:id="rId11"/>
    <p:sldId id="280" r:id="rId12"/>
    <p:sldId id="281" r:id="rId13"/>
    <p:sldId id="282" r:id="rId14"/>
    <p:sldId id="310" r:id="rId15"/>
    <p:sldId id="285" r:id="rId16"/>
    <p:sldId id="286" r:id="rId17"/>
    <p:sldId id="287" r:id="rId18"/>
    <p:sldId id="288" r:id="rId19"/>
    <p:sldId id="289" r:id="rId20"/>
    <p:sldId id="311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301" r:id="rId29"/>
    <p:sldId id="302" r:id="rId30"/>
    <p:sldId id="303" r:id="rId31"/>
    <p:sldId id="312" r:id="rId32"/>
    <p:sldId id="304" r:id="rId33"/>
    <p:sldId id="314" r:id="rId34"/>
    <p:sldId id="316" r:id="rId35"/>
    <p:sldId id="319" r:id="rId36"/>
    <p:sldId id="317" r:id="rId37"/>
    <p:sldId id="318" r:id="rId38"/>
    <p:sldId id="315" r:id="rId39"/>
    <p:sldId id="320" r:id="rId40"/>
    <p:sldId id="261" r:id="rId41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DC6140"/>
    <a:srgbClr val="CC9900"/>
    <a:srgbClr val="FF7C80"/>
    <a:srgbClr val="F5AE3C"/>
    <a:srgbClr val="FFFFFF"/>
    <a:srgbClr val="FCEBCE"/>
    <a:srgbClr val="FF9900"/>
    <a:srgbClr val="C7450B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6182" autoAdjust="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>
        <p:guide pos="3840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4.bin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7.bin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8.bin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0.xlsx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0.28359848949311045"/>
          <c:y val="3.7934963939381727E-2"/>
        </c:manualLayout>
      </c:layout>
      <c:overlay val="0"/>
      <c:spPr>
        <a:solidFill>
          <a:srgbClr val="F5AE3C"/>
        </a:solidFill>
        <a:ln w="63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436891262624968"/>
          <c:y val="0.2330031199267586"/>
          <c:w val="0.52888324311023627"/>
          <c:h val="0.793324815863384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广告点击分布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4.894182033799449E-2"/>
                  <c:y val="-3.52762393928373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点击</c:v>
                </c:pt>
                <c:pt idx="1">
                  <c:v>未点击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0.19850000000000001</c:v>
                </c:pt>
                <c:pt idx="1">
                  <c:v>0.80149999999999999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24968867951052"/>
          <c:y val="0.92702686960378888"/>
          <c:w val="0.33869136543350276"/>
          <c:h val="7.2973130396211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广告二级行业</a:t>
            </a:r>
            <a:endParaRPr lang="en-US" alt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8505112371895742"/>
          <c:y val="5.685298329380747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960631123158538"/>
          <c:y val="0.25886066516147155"/>
          <c:w val="0.88039368876841451"/>
          <c:h val="0.57525976204432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100509</c:v>
                </c:pt>
                <c:pt idx="1">
                  <c:v>101704</c:v>
                </c:pt>
                <c:pt idx="2">
                  <c:v>102401</c:v>
                </c:pt>
                <c:pt idx="3">
                  <c:v>101799</c:v>
                </c:pt>
                <c:pt idx="4">
                  <c:v>101902</c:v>
                </c:pt>
                <c:pt idx="5">
                  <c:v>101711</c:v>
                </c:pt>
                <c:pt idx="6">
                  <c:v>100301</c:v>
                </c:pt>
                <c:pt idx="7">
                  <c:v>100607</c:v>
                </c:pt>
                <c:pt idx="8">
                  <c:v>100206</c:v>
                </c:pt>
                <c:pt idx="9">
                  <c:v>100508</c:v>
                </c:pt>
                <c:pt idx="10">
                  <c:v>101002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0.28000000000000003</c:v>
                </c:pt>
                <c:pt idx="1">
                  <c:v>0.24</c:v>
                </c:pt>
                <c:pt idx="2">
                  <c:v>0.24</c:v>
                </c:pt>
                <c:pt idx="3">
                  <c:v>0.19</c:v>
                </c:pt>
                <c:pt idx="4">
                  <c:v>0.05</c:v>
                </c:pt>
                <c:pt idx="5">
                  <c:v>0.04</c:v>
                </c:pt>
                <c:pt idx="6">
                  <c:v>0.04</c:v>
                </c:pt>
                <c:pt idx="7">
                  <c:v>0.03</c:v>
                </c:pt>
                <c:pt idx="8">
                  <c:v>0.03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2119680"/>
        <c:axId val="522104448"/>
      </c:lineChart>
      <c:catAx>
        <c:axId val="5221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04448"/>
        <c:crosses val="autoZero"/>
        <c:auto val="1"/>
        <c:lblAlgn val="ctr"/>
        <c:lblOffset val="100"/>
        <c:noMultiLvlLbl val="0"/>
      </c:catAx>
      <c:valAx>
        <c:axId val="52210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196492645941898"/>
          <c:y val="0.11017623987259119"/>
          <c:w val="0.16831597747105348"/>
          <c:h val="6.43320867283175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活动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广告分布</a:t>
            </a:r>
          </a:p>
        </c:rich>
      </c:tx>
      <c:layout>
        <c:manualLayout>
          <c:xMode val="edge"/>
          <c:yMode val="edge"/>
          <c:x val="0.34767727403846876"/>
          <c:y val="5.691478019997773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872310978188901"/>
          <c:y val="0.25427438726392043"/>
          <c:w val="0.82317696539787732"/>
          <c:h val="0.524689881670091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广告活动分布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1000023</c:v>
                </c:pt>
                <c:pt idx="1">
                  <c:v>1000021</c:v>
                </c:pt>
                <c:pt idx="2">
                  <c:v>1001979</c:v>
                </c:pt>
                <c:pt idx="3">
                  <c:v>1003544</c:v>
                </c:pt>
                <c:pt idx="4">
                  <c:v>1003456</c:v>
                </c:pt>
                <c:pt idx="5">
                  <c:v>1002549</c:v>
                </c:pt>
                <c:pt idx="6">
                  <c:v>1001793</c:v>
                </c:pt>
                <c:pt idx="7">
                  <c:v>1002835</c:v>
                </c:pt>
                <c:pt idx="8">
                  <c:v>1003348</c:v>
                </c:pt>
                <c:pt idx="9">
                  <c:v>1003211</c:v>
                </c:pt>
                <c:pt idx="10">
                  <c:v>1003598</c:v>
                </c:pt>
                <c:pt idx="11">
                  <c:v>1003562</c:v>
                </c:pt>
                <c:pt idx="12">
                  <c:v>1003600</c:v>
                </c:pt>
                <c:pt idx="13">
                  <c:v>1003516</c:v>
                </c:pt>
                <c:pt idx="14">
                  <c:v>1003564</c:v>
                </c:pt>
                <c:pt idx="15">
                  <c:v>1003610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411783</c:v>
                </c:pt>
                <c:pt idx="1">
                  <c:v>145470</c:v>
                </c:pt>
                <c:pt idx="2">
                  <c:v>131106</c:v>
                </c:pt>
                <c:pt idx="3">
                  <c:v>72843</c:v>
                </c:pt>
                <c:pt idx="4">
                  <c:v>58624</c:v>
                </c:pt>
                <c:pt idx="5">
                  <c:v>27625</c:v>
                </c:pt>
                <c:pt idx="6">
                  <c:v>19997</c:v>
                </c:pt>
                <c:pt idx="7">
                  <c:v>16223</c:v>
                </c:pt>
                <c:pt idx="8">
                  <c:v>14914</c:v>
                </c:pt>
                <c:pt idx="9">
                  <c:v>13950</c:v>
                </c:pt>
                <c:pt idx="10">
                  <c:v>9483</c:v>
                </c:pt>
                <c:pt idx="11">
                  <c:v>8044</c:v>
                </c:pt>
                <c:pt idx="12">
                  <c:v>5734</c:v>
                </c:pt>
                <c:pt idx="13">
                  <c:v>5344</c:v>
                </c:pt>
                <c:pt idx="14">
                  <c:v>5231</c:v>
                </c:pt>
                <c:pt idx="15">
                  <c:v>5087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2108256"/>
        <c:axId val="522108800"/>
      </c:barChart>
      <c:catAx>
        <c:axId val="5221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08800"/>
        <c:crosses val="autoZero"/>
        <c:auto val="1"/>
        <c:lblAlgn val="ctr"/>
        <c:lblOffset val="100"/>
        <c:noMultiLvlLbl val="0"/>
      </c:catAx>
      <c:valAx>
        <c:axId val="522108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2210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71640787190444"/>
          <c:y val="8.4854205702705285E-2"/>
          <c:w val="0.18046320002750116"/>
          <c:h val="5.1113152149505903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活动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广告点击率分布</a:t>
            </a:r>
          </a:p>
        </c:rich>
      </c:tx>
      <c:layout>
        <c:manualLayout>
          <c:xMode val="edge"/>
          <c:yMode val="edge"/>
          <c:x val="0.28932206589024806"/>
          <c:y val="9.716721690822706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162979722636197E-2"/>
          <c:y val="0.31761042703719394"/>
          <c:w val="0.89213213204028408"/>
          <c:h val="0.52427006185251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活动-广告点击率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Sheet1!$A$2:$A$34</c:f>
              <c:strCache>
                <c:ptCount val="33"/>
                <c:pt idx="0">
                  <c:v>1001025</c:v>
                </c:pt>
                <c:pt idx="1">
                  <c:v>1003197</c:v>
                </c:pt>
                <c:pt idx="2">
                  <c:v>1003328</c:v>
                </c:pt>
                <c:pt idx="3">
                  <c:v>1002581</c:v>
                </c:pt>
                <c:pt idx="4">
                  <c:v>1001979</c:v>
                </c:pt>
                <c:pt idx="5">
                  <c:v>1002549</c:v>
                </c:pt>
                <c:pt idx="6">
                  <c:v>1000887</c:v>
                </c:pt>
                <c:pt idx="7">
                  <c:v>1000021</c:v>
                </c:pt>
                <c:pt idx="8">
                  <c:v>1000509</c:v>
                </c:pt>
                <c:pt idx="9">
                  <c:v>1003624</c:v>
                </c:pt>
                <c:pt idx="10">
                  <c:v>1000023</c:v>
                </c:pt>
                <c:pt idx="11">
                  <c:v>1002913</c:v>
                </c:pt>
                <c:pt idx="12">
                  <c:v>1001787</c:v>
                </c:pt>
                <c:pt idx="13">
                  <c:v>1000493</c:v>
                </c:pt>
                <c:pt idx="14">
                  <c:v>1003211</c:v>
                </c:pt>
                <c:pt idx="15">
                  <c:v>1001053</c:v>
                </c:pt>
                <c:pt idx="16">
                  <c:v>1001793</c:v>
                </c:pt>
                <c:pt idx="17">
                  <c:v>1003538</c:v>
                </c:pt>
                <c:pt idx="18">
                  <c:v>1003608</c:v>
                </c:pt>
                <c:pt idx="19">
                  <c:v>1003616</c:v>
                </c:pt>
                <c:pt idx="20">
                  <c:v>1003536</c:v>
                </c:pt>
                <c:pt idx="21">
                  <c:v>1003544</c:v>
                </c:pt>
                <c:pt idx="22">
                  <c:v>1003610</c:v>
                </c:pt>
                <c:pt idx="23">
                  <c:v>1003590</c:v>
                </c:pt>
                <c:pt idx="24">
                  <c:v>1003598</c:v>
                </c:pt>
                <c:pt idx="25">
                  <c:v>1001623</c:v>
                </c:pt>
                <c:pt idx="26">
                  <c:v>1003546</c:v>
                </c:pt>
                <c:pt idx="27">
                  <c:v>1003626</c:v>
                </c:pt>
                <c:pt idx="28">
                  <c:v>1003632</c:v>
                </c:pt>
                <c:pt idx="29">
                  <c:v>1003578</c:v>
                </c:pt>
                <c:pt idx="30">
                  <c:v>1003434</c:v>
                </c:pt>
                <c:pt idx="31">
                  <c:v>1003602</c:v>
                </c:pt>
                <c:pt idx="32">
                  <c:v>...</c:v>
                </c:pt>
              </c:strCache>
            </c:strRef>
          </c:cat>
          <c:val>
            <c:numRef>
              <c:f>Sheet1!$B$2:$B$34</c:f>
              <c:numCache>
                <c:formatCode>0%</c:formatCode>
                <c:ptCount val="33"/>
                <c:pt idx="0">
                  <c:v>0.68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</c:v>
                </c:pt>
                <c:pt idx="5">
                  <c:v>0.28000000000000003</c:v>
                </c:pt>
                <c:pt idx="6">
                  <c:v>0.27</c:v>
                </c:pt>
                <c:pt idx="7">
                  <c:v>0.26</c:v>
                </c:pt>
                <c:pt idx="8">
                  <c:v>0.25</c:v>
                </c:pt>
                <c:pt idx="9">
                  <c:v>0.24</c:v>
                </c:pt>
                <c:pt idx="10">
                  <c:v>0.24</c:v>
                </c:pt>
                <c:pt idx="11">
                  <c:v>0.23</c:v>
                </c:pt>
                <c:pt idx="12">
                  <c:v>0.2</c:v>
                </c:pt>
                <c:pt idx="13">
                  <c:v>0.14000000000000001</c:v>
                </c:pt>
                <c:pt idx="14">
                  <c:v>0.11</c:v>
                </c:pt>
                <c:pt idx="15">
                  <c:v>7.0000000000000007E-2</c:v>
                </c:pt>
                <c:pt idx="16">
                  <c:v>0.06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  <c:pt idx="21">
                  <c:v>0.05</c:v>
                </c:pt>
                <c:pt idx="22">
                  <c:v>0.04</c:v>
                </c:pt>
                <c:pt idx="23">
                  <c:v>0.04</c:v>
                </c:pt>
                <c:pt idx="24">
                  <c:v>0.04</c:v>
                </c:pt>
                <c:pt idx="25">
                  <c:v>0.04</c:v>
                </c:pt>
                <c:pt idx="26">
                  <c:v>0.04</c:v>
                </c:pt>
                <c:pt idx="27">
                  <c:v>0.03</c:v>
                </c:pt>
                <c:pt idx="28">
                  <c:v>0.03</c:v>
                </c:pt>
                <c:pt idx="29">
                  <c:v>0.03</c:v>
                </c:pt>
                <c:pt idx="30">
                  <c:v>0.03</c:v>
                </c:pt>
                <c:pt idx="31">
                  <c:v>0.02</c:v>
                </c:pt>
                <c:pt idx="3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22110432"/>
        <c:axId val="522110976"/>
      </c:barChart>
      <c:catAx>
        <c:axId val="5221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0976"/>
        <c:crosses val="autoZero"/>
        <c:auto val="1"/>
        <c:lblAlgn val="ctr"/>
        <c:lblOffset val="100"/>
        <c:noMultiLvlLbl val="0"/>
      </c:catAx>
      <c:valAx>
        <c:axId val="5221109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dirty="0"/>
              <a:t>创意</a:t>
            </a:r>
            <a:r>
              <a:rPr lang="en-US" altLang="zh-CN" sz="1800" b="0" dirty="0"/>
              <a:t>-</a:t>
            </a:r>
            <a:r>
              <a:rPr lang="zh-CN" altLang="en-US" sz="1800" b="0" dirty="0"/>
              <a:t>广告分布</a:t>
            </a:r>
          </a:p>
        </c:rich>
      </c:tx>
      <c:layout>
        <c:manualLayout>
          <c:xMode val="edge"/>
          <c:yMode val="edge"/>
          <c:x val="0.3617155805695591"/>
          <c:y val="5.051819169676542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734718314792433"/>
          <c:y val="0.24677750562275191"/>
          <c:w val="0.76365534079037511"/>
          <c:h val="0.43938015715709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创意-广告分布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(0, 10]</c:v>
                </c:pt>
                <c:pt idx="1">
                  <c:v>(10, 30]</c:v>
                </c:pt>
                <c:pt idx="2">
                  <c:v>(30, 60]</c:v>
                </c:pt>
                <c:pt idx="3">
                  <c:v>(60, 100]</c:v>
                </c:pt>
                <c:pt idx="4">
                  <c:v>(100, 300]</c:v>
                </c:pt>
                <c:pt idx="5">
                  <c:v>(300, 1000]</c:v>
                </c:pt>
                <c:pt idx="6">
                  <c:v>(1000, 2000]</c:v>
                </c:pt>
                <c:pt idx="7">
                  <c:v>(2000, 5000]</c:v>
                </c:pt>
                <c:pt idx="8">
                  <c:v>(5000, 10000]</c:v>
                </c:pt>
                <c:pt idx="9">
                  <c:v>(10000, 20000]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211</c:v>
                </c:pt>
                <c:pt idx="1">
                  <c:v>132</c:v>
                </c:pt>
                <c:pt idx="2">
                  <c:v>85</c:v>
                </c:pt>
                <c:pt idx="3">
                  <c:v>95</c:v>
                </c:pt>
                <c:pt idx="4">
                  <c:v>132</c:v>
                </c:pt>
                <c:pt idx="5">
                  <c:v>101</c:v>
                </c:pt>
                <c:pt idx="6">
                  <c:v>49</c:v>
                </c:pt>
                <c:pt idx="7">
                  <c:v>32</c:v>
                </c:pt>
                <c:pt idx="8">
                  <c:v>8</c:v>
                </c:pt>
                <c:pt idx="9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1803696"/>
        <c:axId val="521789552"/>
      </c:barChart>
      <c:catAx>
        <c:axId val="521803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广告数量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89552"/>
        <c:crosses val="autoZero"/>
        <c:auto val="1"/>
        <c:lblAlgn val="ctr"/>
        <c:lblOffset val="100"/>
        <c:noMultiLvlLbl val="0"/>
      </c:catAx>
      <c:valAx>
        <c:axId val="5217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创意数量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80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dirty="0"/>
              <a:t>创意</a:t>
            </a:r>
            <a:r>
              <a:rPr lang="en-US" altLang="zh-CN" sz="1800" b="0" dirty="0"/>
              <a:t>-</a:t>
            </a:r>
            <a:r>
              <a:rPr lang="zh-CN" altLang="en-US" sz="1800" b="0" dirty="0"/>
              <a:t>广告点击率分布</a:t>
            </a:r>
          </a:p>
        </c:rich>
      </c:tx>
      <c:layout>
        <c:manualLayout>
          <c:xMode val="edge"/>
          <c:yMode val="edge"/>
          <c:x val="0.24984935754983045"/>
          <c:y val="6.5272121788528092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895892673148524"/>
          <c:y val="0.27556270864914723"/>
          <c:w val="0.80300943785233925"/>
          <c:h val="0.53960822850176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创意-广告点击率分布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[0.00, 0.01]</c:v>
                </c:pt>
                <c:pt idx="1">
                  <c:v>(0.01, 0.1]</c:v>
                </c:pt>
                <c:pt idx="2">
                  <c:v>(0.1, 0.3]</c:v>
                </c:pt>
                <c:pt idx="3">
                  <c:v>(0.3, 0.5]</c:v>
                </c:pt>
                <c:pt idx="4">
                  <c:v>(0.5, 0.8]</c:v>
                </c:pt>
                <c:pt idx="5">
                  <c:v>(0.8, 1.0]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416</c:v>
                </c:pt>
                <c:pt idx="1">
                  <c:v>278</c:v>
                </c:pt>
                <c:pt idx="2">
                  <c:v>95</c:v>
                </c:pt>
                <c:pt idx="3">
                  <c:v>52</c:v>
                </c:pt>
                <c:pt idx="4">
                  <c:v>13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21796624"/>
        <c:axId val="521802608"/>
      </c:barChart>
      <c:catAx>
        <c:axId val="52179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广告点击率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802608"/>
        <c:crosses val="autoZero"/>
        <c:auto val="1"/>
        <c:lblAlgn val="ctr"/>
        <c:lblOffset val="100"/>
        <c:noMultiLvlLbl val="0"/>
      </c:catAx>
      <c:valAx>
        <c:axId val="521802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创意数量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9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dirty="0" smtClean="0">
                <a:solidFill>
                  <a:schemeClr val="bg1"/>
                </a:solidFill>
              </a:rPr>
              <a:t>样式</a:t>
            </a:r>
            <a:r>
              <a:rPr lang="en-US" altLang="zh-CN" sz="1800" b="0" dirty="0" smtClean="0">
                <a:solidFill>
                  <a:schemeClr val="bg1"/>
                </a:solidFill>
              </a:rPr>
              <a:t>-</a:t>
            </a:r>
            <a:r>
              <a:rPr lang="zh-CN" altLang="en-US" sz="1800" b="0" dirty="0">
                <a:solidFill>
                  <a:schemeClr val="bg1"/>
                </a:solidFill>
              </a:rPr>
              <a:t>广告数分布</a:t>
            </a:r>
          </a:p>
        </c:rich>
      </c:tx>
      <c:layout>
        <c:manualLayout>
          <c:xMode val="edge"/>
          <c:yMode val="edge"/>
          <c:x val="0.36157281133730229"/>
          <c:y val="7.045758819348296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1906810919334"/>
          <c:y val="0.28453237354194405"/>
          <c:w val="0.39746111018824665"/>
          <c:h val="0.4938000651094690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创意-广告数分布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5.6025442483803652E-2"/>
                  <c:y val="-6.326837495438070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3.9294205065276221E-2"/>
                  <c:y val="1.8114555397379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4049773957713761E-2"/>
                  <c:y val="4.839426025693661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829922604407244E-2"/>
                  <c:y val="-8.2646714221923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8.39032E+18</c:v>
                </c:pt>
                <c:pt idx="1">
                  <c:v>8.39045E+18</c:v>
                </c:pt>
                <c:pt idx="2">
                  <c:v>8.3904E+18</c:v>
                </c:pt>
                <c:pt idx="3">
                  <c:v>8.39026E+18</c:v>
                </c:pt>
                <c:pt idx="4">
                  <c:v>8.39047E+18</c:v>
                </c:pt>
                <c:pt idx="5">
                  <c:v>8.39042E+18</c:v>
                </c:pt>
                <c:pt idx="6">
                  <c:v>8.39027E+18</c:v>
                </c:pt>
                <c:pt idx="7">
                  <c:v>8.39023E+18</c:v>
                </c:pt>
                <c:pt idx="8">
                  <c:v>8.39027E+18</c:v>
                </c:pt>
                <c:pt idx="9">
                  <c:v>8.39043E+18</c:v>
                </c:pt>
                <c:pt idx="10">
                  <c:v>其他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0.01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0.17</c:v>
                </c:pt>
                <c:pt idx="9">
                  <c:v>0.51</c:v>
                </c:pt>
                <c:pt idx="10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dirty="0" smtClean="0">
                <a:solidFill>
                  <a:schemeClr val="bg1"/>
                </a:solidFill>
              </a:rPr>
              <a:t>样式</a:t>
            </a:r>
            <a:r>
              <a:rPr lang="en-US" sz="1800" b="0" dirty="0" smtClean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广告点击率分布</a:t>
            </a:r>
            <a:endParaRPr lang="en-US" sz="1800" b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9800327503309876"/>
          <c:y val="4.152347787572427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8.8687722109957512E-2"/>
          <c:y val="0.25246296345541602"/>
          <c:w val="0.88697599470420163"/>
          <c:h val="0.51150734366138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样式-CTR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8.3904293063975997E+18</c:v>
                </c:pt>
                <c:pt idx="1">
                  <c:v>8.3902085504691497E+18</c:v>
                </c:pt>
                <c:pt idx="2">
                  <c:v>8.3902677340590397E+18</c:v>
                </c:pt>
                <c:pt idx="3">
                  <c:v>8.3904302835954299E+18</c:v>
                </c:pt>
                <c:pt idx="4">
                  <c:v>8.3902061067309302E+18</c:v>
                </c:pt>
                <c:pt idx="5">
                  <c:v>8.3902661437151304E+18</c:v>
                </c:pt>
                <c:pt idx="6">
                  <c:v>8.3904171109618504E+18</c:v>
                </c:pt>
                <c:pt idx="7">
                  <c:v>8.3903406208403896E+18</c:v>
                </c:pt>
                <c:pt idx="8">
                  <c:v>8.3904441916840397E+18</c:v>
                </c:pt>
                <c:pt idx="9">
                  <c:v>8.3904810845256796E+18</c:v>
                </c:pt>
                <c:pt idx="10">
                  <c:v>8.3904509423865999E+18</c:v>
                </c:pt>
                <c:pt idx="11">
                  <c:v>8.3903446804747704E+18</c:v>
                </c:pt>
                <c:pt idx="12">
                  <c:v>8.3902290937044101E+18</c:v>
                </c:pt>
                <c:pt idx="13">
                  <c:v>8.3904654044277996E+18</c:v>
                </c:pt>
                <c:pt idx="14">
                  <c:v>8.3902191838712197E+18</c:v>
                </c:pt>
                <c:pt idx="15">
                  <c:v>8.3902623470720502E+18</c:v>
                </c:pt>
                <c:pt idx="16">
                  <c:v>8.3903866833530399E+18</c:v>
                </c:pt>
                <c:pt idx="17">
                  <c:v>8.3904047393357998E+18</c:v>
                </c:pt>
                <c:pt idx="18">
                  <c:v>8.3903068591096801E+18</c:v>
                </c:pt>
                <c:pt idx="19">
                  <c:v>8.3903155262530202E+18</c:v>
                </c:pt>
                <c:pt idx="20">
                  <c:v>8.3904745397257605E+18</c:v>
                </c:pt>
                <c:pt idx="21">
                  <c:v>8.3904831093671301E+18</c:v>
                </c:pt>
                <c:pt idx="22">
                  <c:v>8.3904086775580303E+18</c:v>
                </c:pt>
                <c:pt idx="23">
                  <c:v>8.3904228983363604E+18</c:v>
                </c:pt>
                <c:pt idx="24">
                  <c:v>8.3902728944176896E+18</c:v>
                </c:pt>
                <c:pt idx="25">
                  <c:v>8.3902235733459702E+18</c:v>
                </c:pt>
                <c:pt idx="26">
                  <c:v>8.3902156294010102E+18</c:v>
                </c:pt>
                <c:pt idx="27">
                  <c:v>8.3904130487891999E+18</c:v>
                </c:pt>
                <c:pt idx="28">
                  <c:v>8.3903311060144896E+18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0.33</c:v>
                </c:pt>
                <c:pt idx="1">
                  <c:v>0.32</c:v>
                </c:pt>
                <c:pt idx="2">
                  <c:v>0.31</c:v>
                </c:pt>
                <c:pt idx="3">
                  <c:v>0.27</c:v>
                </c:pt>
                <c:pt idx="4">
                  <c:v>0.19</c:v>
                </c:pt>
                <c:pt idx="5">
                  <c:v>0.13</c:v>
                </c:pt>
                <c:pt idx="6">
                  <c:v>0.1</c:v>
                </c:pt>
                <c:pt idx="7">
                  <c:v>0.1</c:v>
                </c:pt>
                <c:pt idx="8">
                  <c:v>7.0000000000000007E-2</c:v>
                </c:pt>
                <c:pt idx="9">
                  <c:v>0.06</c:v>
                </c:pt>
                <c:pt idx="10">
                  <c:v>0.05</c:v>
                </c:pt>
                <c:pt idx="11">
                  <c:v>0.05</c:v>
                </c:pt>
                <c:pt idx="12">
                  <c:v>0.04</c:v>
                </c:pt>
                <c:pt idx="13">
                  <c:v>0.03</c:v>
                </c:pt>
                <c:pt idx="14">
                  <c:v>0.03</c:v>
                </c:pt>
                <c:pt idx="15">
                  <c:v>0.03</c:v>
                </c:pt>
                <c:pt idx="16">
                  <c:v>0.03</c:v>
                </c:pt>
                <c:pt idx="17">
                  <c:v>0.03</c:v>
                </c:pt>
                <c:pt idx="18">
                  <c:v>0.03</c:v>
                </c:pt>
                <c:pt idx="19">
                  <c:v>0.03</c:v>
                </c:pt>
                <c:pt idx="20">
                  <c:v>0.02</c:v>
                </c:pt>
                <c:pt idx="21">
                  <c:v>0.02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1791728"/>
        <c:axId val="521792272"/>
      </c:barChart>
      <c:catAx>
        <c:axId val="52179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92272"/>
        <c:crosses val="autoZero"/>
        <c:auto val="1"/>
        <c:lblAlgn val="ctr"/>
        <c:lblOffset val="100"/>
        <c:noMultiLvlLbl val="0"/>
      </c:catAx>
      <c:valAx>
        <c:axId val="5217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9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素材类型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广告点击率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7541382727225669"/>
          <c:y val="0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22489779095823"/>
          <c:y val="0.29670570314419131"/>
          <c:w val="0.86308361371960751"/>
          <c:h val="0.53921814301250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0.19900000000000001</c:v>
                </c:pt>
                <c:pt idx="1">
                  <c:v>0.05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Sheet1!$C$2:$C$3</c:f>
              <c:numCache>
                <c:formatCode>0.00%</c:formatCode>
                <c:ptCount val="2"/>
                <c:pt idx="0" formatCode="0%">
                  <c:v>1.0000000000000002E-2</c:v>
                </c:pt>
                <c:pt idx="1">
                  <c:v>0.20200000000000001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isdownload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585669530104907E-2"/>
                  <c:y val="3.13542699207625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Sheet1!$D$2:$D$3</c:f>
              <c:numCache>
                <c:formatCode>0%</c:formatCode>
                <c:ptCount val="2"/>
                <c:pt idx="0" formatCode="0.00%">
                  <c:v>0.20200000000000001</c:v>
                </c:pt>
                <c:pt idx="1">
                  <c:v>1.0000000000000002E-2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js素材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Sheet1!$E$2:$E$3</c:f>
              <c:numCache>
                <c:formatCode>0%</c:formatCode>
                <c:ptCount val="2"/>
                <c:pt idx="0" formatCode="0.00%">
                  <c:v>0.19800000000000001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语音广告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6692154899214886E-2"/>
                  <c:y val="3.13542699207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Sheet1!$F$2:$F$3</c:f>
              <c:numCache>
                <c:formatCode>General</c:formatCode>
                <c:ptCount val="2"/>
                <c:pt idx="0" formatCode="0.00%">
                  <c:v>0.19800000000000001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1793904"/>
        <c:axId val="521794992"/>
      </c:barChart>
      <c:catAx>
        <c:axId val="52179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94992"/>
        <c:crosses val="autoZero"/>
        <c:auto val="1"/>
        <c:lblAlgn val="ctr"/>
        <c:lblOffset val="100"/>
        <c:noMultiLvlLbl val="0"/>
      </c:catAx>
      <c:valAx>
        <c:axId val="52179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79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795287975505508E-2"/>
          <c:y val="0.16209984730223667"/>
          <c:w val="0.68909136412593786"/>
          <c:h val="6.0314258662851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素材类型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995799549026936"/>
          <c:y val="2.685622091420604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047751098859051"/>
          <c:y val="0.33393291805197528"/>
          <c:w val="0.80729044025788399"/>
          <c:h val="0.522367661567596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>
                  <c:v>0.99980000000000002</c:v>
                </c:pt>
                <c:pt idx="1">
                  <c:v>2.0000000000000001E-4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Sheet1!$C$2:$C$3</c:f>
              <c:numCache>
                <c:formatCode>0%</c:formatCode>
                <c:ptCount val="2"/>
                <c:pt idx="0">
                  <c:v>0.02</c:v>
                </c:pt>
                <c:pt idx="1">
                  <c:v>0.98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isdownload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Sheet1!$D$2:$D$3</c:f>
              <c:numCache>
                <c:formatCode>0%</c:formatCode>
                <c:ptCount val="2"/>
                <c:pt idx="0">
                  <c:v>0.98</c:v>
                </c:pt>
                <c:pt idx="1">
                  <c:v>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js素材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Sheet1!$E$2:$E$3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语音广告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Sheet1!$F$2:$F$3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580176"/>
        <c:axId val="526590512"/>
      </c:barChart>
      <c:catAx>
        <c:axId val="52658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90512"/>
        <c:crosses val="autoZero"/>
        <c:auto val="1"/>
        <c:lblAlgn val="ctr"/>
        <c:lblOffset val="100"/>
        <c:noMultiLvlLbl val="0"/>
      </c:catAx>
      <c:valAx>
        <c:axId val="5265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8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279239055289"/>
          <c:y val="0.18937755089387998"/>
          <c:w val="0.71753352641748702"/>
          <c:h val="7.7794108122852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zh-CN">
                <a:solidFill>
                  <a:schemeClr val="bg1"/>
                </a:solidFill>
              </a:rPr>
              <a:t>界面尺寸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zh-CN">
                <a:solidFill>
                  <a:schemeClr val="bg1"/>
                </a:solidFill>
              </a:rPr>
              <a:t>广告点击率</a:t>
            </a:r>
          </a:p>
        </c:rich>
      </c:tx>
      <c:layout>
        <c:manualLayout>
          <c:xMode val="edge"/>
          <c:yMode val="edge"/>
          <c:x val="0.24268625715010375"/>
          <c:y val="2.5983401928009433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5527067602842556"/>
          <c:y val="0.2009361606276632"/>
          <c:w val="0.72218706136447064"/>
          <c:h val="0.51477497108834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界面尺寸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Sheet1!$A$2:$A$19</c:f>
              <c:strCache>
                <c:ptCount val="18"/>
                <c:pt idx="0">
                  <c:v>960x640</c:v>
                </c:pt>
                <c:pt idx="1">
                  <c:v>1280x720</c:v>
                </c:pt>
                <c:pt idx="2">
                  <c:v>300x640</c:v>
                </c:pt>
                <c:pt idx="3">
                  <c:v>500x600</c:v>
                </c:pt>
                <c:pt idx="4">
                  <c:v>480x320</c:v>
                </c:pt>
                <c:pt idx="5">
                  <c:v>320x640</c:v>
                </c:pt>
                <c:pt idx="6">
                  <c:v>568x320</c:v>
                </c:pt>
                <c:pt idx="7">
                  <c:v>300x300</c:v>
                </c:pt>
                <c:pt idx="8">
                  <c:v>160x640</c:v>
                </c:pt>
                <c:pt idx="9">
                  <c:v>240x720</c:v>
                </c:pt>
                <c:pt idx="10">
                  <c:v>90x728</c:v>
                </c:pt>
                <c:pt idx="11">
                  <c:v>800x1200</c:v>
                </c:pt>
                <c:pt idx="12">
                  <c:v>320x480</c:v>
                </c:pt>
                <c:pt idx="13">
                  <c:v>50x320</c:v>
                </c:pt>
                <c:pt idx="14">
                  <c:v>100x640</c:v>
                </c:pt>
                <c:pt idx="15">
                  <c:v>150x150</c:v>
                </c:pt>
                <c:pt idx="16">
                  <c:v>640x960</c:v>
                </c:pt>
                <c:pt idx="17">
                  <c:v>360x640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0.27</c:v>
                </c:pt>
                <c:pt idx="1">
                  <c:v>0.23</c:v>
                </c:pt>
                <c:pt idx="2">
                  <c:v>0.19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26579088"/>
        <c:axId val="526591056"/>
      </c:barChart>
      <c:catAx>
        <c:axId val="5265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91056"/>
        <c:crosses val="autoZero"/>
        <c:auto val="1"/>
        <c:lblAlgn val="ctr"/>
        <c:lblOffset val="100"/>
        <c:noMultiLvlLbl val="0"/>
      </c:catAx>
      <c:valAx>
        <c:axId val="5265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7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广告行业分布</a:t>
            </a:r>
            <a:endParaRPr lang="en-US" altLang="zh-CN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238020709369221"/>
          <c:y val="0.19370971042992155"/>
          <c:w val="0.48423669361721577"/>
          <c:h val="0.509555906193876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8148030574397296E-2"/>
                  <c:y val="-5.228012864180745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7.2758422256979885E-2"/>
                  <c:y val="-0.111182164825911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4_100206</c:v>
                </c:pt>
                <c:pt idx="1">
                  <c:v>100300_100301</c:v>
                </c:pt>
                <c:pt idx="2">
                  <c:v>16_100509</c:v>
                </c:pt>
                <c:pt idx="3">
                  <c:v>101000_101002</c:v>
                </c:pt>
                <c:pt idx="4">
                  <c:v>101900_101902</c:v>
                </c:pt>
                <c:pt idx="5">
                  <c:v>101700_101704</c:v>
                </c:pt>
                <c:pt idx="6">
                  <c:v>102400_102401</c:v>
                </c:pt>
                <c:pt idx="7">
                  <c:v>其他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2.0000000000000004E-2</c:v>
                </c:pt>
                <c:pt idx="1">
                  <c:v>2.0000000000000004E-2</c:v>
                </c:pt>
                <c:pt idx="2">
                  <c:v>3.0000000000000002E-2</c:v>
                </c:pt>
                <c:pt idx="3">
                  <c:v>6.0000000000000005E-2</c:v>
                </c:pt>
                <c:pt idx="4">
                  <c:v>7.0000000000000021E-2</c:v>
                </c:pt>
                <c:pt idx="5">
                  <c:v>0.35000000000000003</c:v>
                </c:pt>
                <c:pt idx="6">
                  <c:v>0.41000000000000003</c:v>
                </c:pt>
                <c:pt idx="7">
                  <c:v>4.0000000000000008E-2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2356213652220115E-2"/>
          <c:y val="0.74972772403094423"/>
          <c:w val="0.93765167196782273"/>
          <c:h val="0.232761610720121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zh-CN">
                <a:solidFill>
                  <a:schemeClr val="bg1"/>
                </a:solidFill>
              </a:rPr>
              <a:t>界面尺寸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zh-CN">
                <a:solidFill>
                  <a:schemeClr val="bg1"/>
                </a:solidFill>
              </a:rPr>
              <a:t>广告数量分布</a:t>
            </a: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986623533250064"/>
          <c:y val="0.22368261712411247"/>
          <c:w val="0.77019266278546261"/>
          <c:h val="0.47526513320358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界面尺寸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960x640</c:v>
                </c:pt>
                <c:pt idx="1">
                  <c:v>1280x720</c:v>
                </c:pt>
                <c:pt idx="2">
                  <c:v>320x480</c:v>
                </c:pt>
                <c:pt idx="3">
                  <c:v>100x640</c:v>
                </c:pt>
                <c:pt idx="4">
                  <c:v>160x640</c:v>
                </c:pt>
                <c:pt idx="5">
                  <c:v>240x720</c:v>
                </c:pt>
                <c:pt idx="6">
                  <c:v>320x640</c:v>
                </c:pt>
                <c:pt idx="7">
                  <c:v>300x300</c:v>
                </c:pt>
                <c:pt idx="8">
                  <c:v>500x600</c:v>
                </c:pt>
                <c:pt idx="9">
                  <c:v>150x150</c:v>
                </c:pt>
                <c:pt idx="10">
                  <c:v>50x320</c:v>
                </c:pt>
                <c:pt idx="11">
                  <c:v>300x640</c:v>
                </c:pt>
                <c:pt idx="12">
                  <c:v>90x728</c:v>
                </c:pt>
                <c:pt idx="13">
                  <c:v>568x320</c:v>
                </c:pt>
                <c:pt idx="14">
                  <c:v>640x960</c:v>
                </c:pt>
                <c:pt idx="15">
                  <c:v>800x1200</c:v>
                </c:pt>
                <c:pt idx="16">
                  <c:v>480x320</c:v>
                </c:pt>
                <c:pt idx="17">
                  <c:v>360x640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511538</c:v>
                </c:pt>
                <c:pt idx="1">
                  <c:v>250000</c:v>
                </c:pt>
                <c:pt idx="2">
                  <c:v>74894</c:v>
                </c:pt>
                <c:pt idx="3">
                  <c:v>53059</c:v>
                </c:pt>
                <c:pt idx="4">
                  <c:v>38053</c:v>
                </c:pt>
                <c:pt idx="5">
                  <c:v>23873</c:v>
                </c:pt>
                <c:pt idx="6">
                  <c:v>22073</c:v>
                </c:pt>
                <c:pt idx="7">
                  <c:v>18710</c:v>
                </c:pt>
                <c:pt idx="8">
                  <c:v>3090</c:v>
                </c:pt>
                <c:pt idx="9">
                  <c:v>2058</c:v>
                </c:pt>
                <c:pt idx="10">
                  <c:v>2049</c:v>
                </c:pt>
                <c:pt idx="11">
                  <c:v>851</c:v>
                </c:pt>
                <c:pt idx="12">
                  <c:v>655</c:v>
                </c:pt>
                <c:pt idx="13">
                  <c:v>278</c:v>
                </c:pt>
                <c:pt idx="14">
                  <c:v>156</c:v>
                </c:pt>
                <c:pt idx="15">
                  <c:v>154</c:v>
                </c:pt>
                <c:pt idx="16">
                  <c:v>121</c:v>
                </c:pt>
                <c:pt idx="17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26586160"/>
        <c:axId val="526583984"/>
      </c:barChart>
      <c:catAx>
        <c:axId val="5265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83984"/>
        <c:crosses val="autoZero"/>
        <c:auto val="1"/>
        <c:lblAlgn val="ctr"/>
        <c:lblOffset val="100"/>
        <c:noMultiLvlLbl val="0"/>
      </c:catAx>
      <c:valAx>
        <c:axId val="52658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App-</a:t>
            </a:r>
            <a:r>
              <a:rPr lang="zh-CN" b="0" dirty="0">
                <a:solidFill>
                  <a:schemeClr val="bg1"/>
                </a:solidFill>
              </a:rPr>
              <a:t>广告分布</a:t>
            </a: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APP-广告分布</c:v>
                </c:pt>
              </c:strCache>
            </c:strRef>
          </c:tx>
          <c:spPr>
            <a:ln>
              <a:solidFill>
                <a:schemeClr val="accent1">
                  <a:alpha val="37000"/>
                </a:schemeClr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0"/>
            <c:bubble3D val="0"/>
            <c:spPr>
              <a:solidFill>
                <a:srgbClr val="FF3399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4"/>
            <c:bubble3D val="0"/>
            <c:spPr>
              <a:solidFill>
                <a:srgbClr val="FF7C80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5"/>
            <c:bubble3D val="0"/>
            <c:spPr>
              <a:solidFill>
                <a:srgbClr val="DC6140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6"/>
            <c:bubble3D val="0"/>
            <c:spPr>
              <a:solidFill>
                <a:srgbClr val="FF9900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7"/>
            <c:bubble3D val="0"/>
            <c:spPr>
              <a:solidFill>
                <a:srgbClr val="A40000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Pt>
            <c:idx val="18"/>
            <c:bubble3D val="0"/>
            <c:spPr>
              <a:solidFill>
                <a:srgbClr val="DC6140"/>
              </a:solidFill>
              <a:ln>
                <a:solidFill>
                  <a:schemeClr val="accent1">
                    <a:alpha val="37000"/>
                  </a:schemeClr>
                </a:solidFill>
              </a:ln>
              <a:effectLst/>
            </c:spPr>
          </c:dPt>
          <c:dLbls>
            <c:dLbl>
              <c:idx val="16"/>
              <c:layout>
                <c:manualLayout>
                  <c:x val="7.2821617753913395E-2"/>
                  <c:y val="-4.591992263779990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-0.11059419741432543"/>
                  <c:y val="-1.73850658840303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6.3917318055447189E-2"/>
                  <c:y val="7.149454039935457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104</c:v>
                </c:pt>
                <c:pt idx="1">
                  <c:v>120</c:v>
                </c:pt>
                <c:pt idx="2">
                  <c:v>115</c:v>
                </c:pt>
                <c:pt idx="3">
                  <c:v>121</c:v>
                </c:pt>
                <c:pt idx="4">
                  <c:v>106</c:v>
                </c:pt>
                <c:pt idx="5">
                  <c:v>203</c:v>
                </c:pt>
                <c:pt idx="6">
                  <c:v>110</c:v>
                </c:pt>
                <c:pt idx="7">
                  <c:v>200</c:v>
                </c:pt>
                <c:pt idx="8">
                  <c:v>119</c:v>
                </c:pt>
                <c:pt idx="9">
                  <c:v>117</c:v>
                </c:pt>
                <c:pt idx="10">
                  <c:v>105</c:v>
                </c:pt>
                <c:pt idx="11">
                  <c:v>109</c:v>
                </c:pt>
                <c:pt idx="12">
                  <c:v>102</c:v>
                </c:pt>
                <c:pt idx="13">
                  <c:v>101</c:v>
                </c:pt>
                <c:pt idx="14">
                  <c:v>103</c:v>
                </c:pt>
                <c:pt idx="15">
                  <c:v>111</c:v>
                </c:pt>
                <c:pt idx="16">
                  <c:v>108</c:v>
                </c:pt>
                <c:pt idx="17">
                  <c:v>107</c:v>
                </c:pt>
                <c:pt idx="18">
                  <c:v>100</c:v>
                </c:pt>
              </c:numCache>
            </c:numRef>
          </c:cat>
          <c:val>
            <c:numRef>
              <c:f>Sheet1!$B$2:$B$20</c:f>
              <c:numCache>
                <c:formatCode>0.00%</c:formatCode>
                <c:ptCount val="19"/>
                <c:pt idx="0" formatCode="0%">
                  <c:v>0</c:v>
                </c:pt>
                <c:pt idx="1">
                  <c:v>1E-3</c:v>
                </c:pt>
                <c:pt idx="2">
                  <c:v>1E-3</c:v>
                </c:pt>
                <c:pt idx="3">
                  <c:v>2E-3</c:v>
                </c:pt>
                <c:pt idx="4">
                  <c:v>2E-3</c:v>
                </c:pt>
                <c:pt idx="5">
                  <c:v>4.0000000000000001E-3</c:v>
                </c:pt>
                <c:pt idx="6">
                  <c:v>4.0000000000000001E-3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6.0000000000000001E-3</c:v>
                </c:pt>
                <c:pt idx="10">
                  <c:v>8.9999999999999993E-3</c:v>
                </c:pt>
                <c:pt idx="11">
                  <c:v>1.0999999999999999E-2</c:v>
                </c:pt>
                <c:pt idx="12">
                  <c:v>1.0999999999999999E-2</c:v>
                </c:pt>
                <c:pt idx="13">
                  <c:v>1.4E-2</c:v>
                </c:pt>
                <c:pt idx="14">
                  <c:v>6.6000000000000003E-2</c:v>
                </c:pt>
                <c:pt idx="15">
                  <c:v>6.7000000000000004E-2</c:v>
                </c:pt>
                <c:pt idx="16">
                  <c:v>0.17599999999999999</c:v>
                </c:pt>
                <c:pt idx="17">
                  <c:v>0.29199999999999998</c:v>
                </c:pt>
                <c:pt idx="18">
                  <c:v>0.32400000000000001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solidFill>
                  <a:schemeClr val="bg1"/>
                </a:solidFill>
              </a:rPr>
              <a:t>app-CTR</a:t>
            </a:r>
            <a:r>
              <a:rPr lang="zh-CN" altLang="en-US" dirty="0" smtClean="0">
                <a:solidFill>
                  <a:schemeClr val="bg1"/>
                </a:solidFill>
              </a:rPr>
              <a:t>分布</a:t>
            </a:r>
            <a:endParaRPr lang="en-US" altLang="zh-CN" dirty="0" smtClean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8322011577875725"/>
          <c:y val="4.6563719700584282E-2"/>
        </c:manualLayout>
      </c:layout>
      <c:overlay val="0"/>
      <c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5383034832577703E-2"/>
          <c:y val="0.24408726309943762"/>
          <c:w val="0.89088081243031125"/>
          <c:h val="0.58663442811441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app-CTR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Sheet1!$A$2:$A$23</c:f>
              <c:numCache>
                <c:formatCode>General</c:formatCode>
                <c:ptCount val="22"/>
                <c:pt idx="0">
                  <c:v>109</c:v>
                </c:pt>
                <c:pt idx="1">
                  <c:v>117</c:v>
                </c:pt>
                <c:pt idx="2">
                  <c:v>115</c:v>
                </c:pt>
                <c:pt idx="3">
                  <c:v>120</c:v>
                </c:pt>
                <c:pt idx="4">
                  <c:v>101</c:v>
                </c:pt>
                <c:pt idx="5">
                  <c:v>107</c:v>
                </c:pt>
                <c:pt idx="6">
                  <c:v>110</c:v>
                </c:pt>
                <c:pt idx="7">
                  <c:v>108</c:v>
                </c:pt>
                <c:pt idx="8">
                  <c:v>111</c:v>
                </c:pt>
                <c:pt idx="9">
                  <c:v>100</c:v>
                </c:pt>
                <c:pt idx="10">
                  <c:v>104</c:v>
                </c:pt>
                <c:pt idx="11">
                  <c:v>103</c:v>
                </c:pt>
                <c:pt idx="12">
                  <c:v>106</c:v>
                </c:pt>
                <c:pt idx="13">
                  <c:v>105</c:v>
                </c:pt>
                <c:pt idx="14">
                  <c:v>102</c:v>
                </c:pt>
                <c:pt idx="15">
                  <c:v>119</c:v>
                </c:pt>
                <c:pt idx="16">
                  <c:v>113</c:v>
                </c:pt>
                <c:pt idx="17">
                  <c:v>200</c:v>
                </c:pt>
                <c:pt idx="18">
                  <c:v>121</c:v>
                </c:pt>
                <c:pt idx="19">
                  <c:v>203</c:v>
                </c:pt>
                <c:pt idx="20">
                  <c:v>118</c:v>
                </c:pt>
                <c:pt idx="21">
                  <c:v>116</c:v>
                </c:pt>
              </c:numCache>
            </c:numRef>
          </c:cat>
          <c:val>
            <c:numRef>
              <c:f>Sheet1!$B$2:$B$23</c:f>
              <c:numCache>
                <c:formatCode>0%</c:formatCode>
                <c:ptCount val="22"/>
                <c:pt idx="0">
                  <c:v>0.41</c:v>
                </c:pt>
                <c:pt idx="1">
                  <c:v>0.27</c:v>
                </c:pt>
                <c:pt idx="2">
                  <c:v>0.26</c:v>
                </c:pt>
                <c:pt idx="3">
                  <c:v>0.25</c:v>
                </c:pt>
                <c:pt idx="4">
                  <c:v>0.25</c:v>
                </c:pt>
                <c:pt idx="5">
                  <c:v>0.24</c:v>
                </c:pt>
                <c:pt idx="6">
                  <c:v>0.22</c:v>
                </c:pt>
                <c:pt idx="7">
                  <c:v>0.21</c:v>
                </c:pt>
                <c:pt idx="8">
                  <c:v>0.2</c:v>
                </c:pt>
                <c:pt idx="9">
                  <c:v>0.17</c:v>
                </c:pt>
                <c:pt idx="10">
                  <c:v>0.15</c:v>
                </c:pt>
                <c:pt idx="11">
                  <c:v>0.15</c:v>
                </c:pt>
                <c:pt idx="12">
                  <c:v>0.13</c:v>
                </c:pt>
                <c:pt idx="13">
                  <c:v>0.09</c:v>
                </c:pt>
                <c:pt idx="14">
                  <c:v>0.06</c:v>
                </c:pt>
                <c:pt idx="15">
                  <c:v>0.06</c:v>
                </c:pt>
                <c:pt idx="16">
                  <c:v>0.05</c:v>
                </c:pt>
                <c:pt idx="17">
                  <c:v>0.05</c:v>
                </c:pt>
                <c:pt idx="18">
                  <c:v>0.02</c:v>
                </c:pt>
                <c:pt idx="19">
                  <c:v>0.01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587248"/>
        <c:axId val="526581808"/>
      </c:barChart>
      <c:catAx>
        <c:axId val="52658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81808"/>
        <c:crosses val="autoZero"/>
        <c:auto val="1"/>
        <c:lblAlgn val="ctr"/>
        <c:lblOffset val="100"/>
        <c:noMultiLvlLbl val="0"/>
      </c:catAx>
      <c:valAx>
        <c:axId val="52658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8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458989655353323"/>
          <c:y val="0.1549107736470367"/>
          <c:w val="0.15328847797487455"/>
          <c:h val="5.971448740310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频道信息</a:t>
            </a:r>
          </a:p>
        </c:rich>
      </c:tx>
      <c:layout>
        <c:manualLayout>
          <c:xMode val="edge"/>
          <c:yMode val="edge"/>
          <c:x val="0.40842992386338278"/>
          <c:y val="2.831806626633847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5109722725531014"/>
          <c:y val="0.32908136482939637"/>
          <c:w val="0.69965156826619412"/>
          <c:h val="0.53701877429255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广告占比</c:v>
                </c:pt>
              </c:strCache>
            </c:strRef>
          </c:tx>
          <c:spPr>
            <a:solidFill>
              <a:srgbClr val="DC61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无频道信息</c:v>
                </c:pt>
                <c:pt idx="1">
                  <c:v>有频道信息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0.92400000000000004</c:v>
                </c:pt>
                <c:pt idx="1">
                  <c:v>7.5999999999999998E-2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广告点击率</c:v>
                </c:pt>
              </c:strCache>
            </c:strRef>
          </c:tx>
          <c:spPr>
            <a:solidFill>
              <a:srgbClr val="EDB1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无频道信息</c:v>
                </c:pt>
                <c:pt idx="1">
                  <c:v>有频道信息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 formatCode="0%">
                  <c:v>0.21000000000000002</c:v>
                </c:pt>
                <c:pt idx="1">
                  <c:v>4.5000000000000005E-2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6578000"/>
        <c:axId val="526578544"/>
      </c:barChart>
      <c:catAx>
        <c:axId val="52657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78544"/>
        <c:crosses val="autoZero"/>
        <c:auto val="1"/>
        <c:lblAlgn val="ctr"/>
        <c:lblOffset val="100"/>
        <c:noMultiLvlLbl val="0"/>
      </c:catAx>
      <c:valAx>
        <c:axId val="5265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7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5110147300424"/>
          <c:y val="0.17402951680220299"/>
          <c:w val="0.23434713631802556"/>
          <c:h val="0.1401557592186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频道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广告分布</a:t>
            </a:r>
            <a:endParaRPr lang="en-US" sz="1800" b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9825081716874696"/>
          <c:y val="2.5817731116943719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361408737287594"/>
          <c:y val="0.27861613884572456"/>
          <c:w val="0.83703301685995035"/>
          <c:h val="0.559282019695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C6140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iqy_2</c:v>
                </c:pt>
                <c:pt idx="1">
                  <c:v>iqy_15</c:v>
                </c:pt>
                <c:pt idx="2">
                  <c:v>iqy_4</c:v>
                </c:pt>
                <c:pt idx="3">
                  <c:v>iqy_8</c:v>
                </c:pt>
                <c:pt idx="4">
                  <c:v>iqy_1</c:v>
                </c:pt>
                <c:pt idx="5">
                  <c:v>iqy_29</c:v>
                </c:pt>
                <c:pt idx="6">
                  <c:v>iqy_10</c:v>
                </c:pt>
                <c:pt idx="7">
                  <c:v>iqy_7</c:v>
                </c:pt>
                <c:pt idx="8">
                  <c:v>iqy_27</c:v>
                </c:pt>
                <c:pt idx="9">
                  <c:v>iqy_21</c:v>
                </c:pt>
                <c:pt idx="10">
                  <c:v>iqy_6</c:v>
                </c:pt>
                <c:pt idx="11">
                  <c:v>iqy_22</c:v>
                </c:pt>
                <c:pt idx="12">
                  <c:v>iqy_5</c:v>
                </c:pt>
                <c:pt idx="13">
                  <c:v>iqy_12</c:v>
                </c:pt>
                <c:pt idx="14">
                  <c:v>iqy_25</c:v>
                </c:pt>
                <c:pt idx="15">
                  <c:v>iqy_3</c:v>
                </c:pt>
                <c:pt idx="16">
                  <c:v>iqy_32</c:v>
                </c:pt>
                <c:pt idx="17">
                  <c:v>iqy_17</c:v>
                </c:pt>
                <c:pt idx="18">
                  <c:v>iqy_31</c:v>
                </c:pt>
                <c:pt idx="19">
                  <c:v>iqy_28</c:v>
                </c:pt>
                <c:pt idx="20">
                  <c:v>…</c:v>
                </c:pt>
                <c:pt idx="21">
                  <c:v>iqy_23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34729</c:v>
                </c:pt>
                <c:pt idx="1">
                  <c:v>12922</c:v>
                </c:pt>
                <c:pt idx="2">
                  <c:v>7690</c:v>
                </c:pt>
                <c:pt idx="3">
                  <c:v>5372</c:v>
                </c:pt>
                <c:pt idx="4">
                  <c:v>2618</c:v>
                </c:pt>
                <c:pt idx="5">
                  <c:v>1890</c:v>
                </c:pt>
                <c:pt idx="6">
                  <c:v>1645</c:v>
                </c:pt>
                <c:pt idx="7">
                  <c:v>1537</c:v>
                </c:pt>
                <c:pt idx="8">
                  <c:v>1526</c:v>
                </c:pt>
                <c:pt idx="9">
                  <c:v>1505</c:v>
                </c:pt>
                <c:pt idx="10">
                  <c:v>1452</c:v>
                </c:pt>
                <c:pt idx="11">
                  <c:v>1327</c:v>
                </c:pt>
                <c:pt idx="12">
                  <c:v>489</c:v>
                </c:pt>
                <c:pt idx="13">
                  <c:v>464</c:v>
                </c:pt>
                <c:pt idx="14">
                  <c:v>410</c:v>
                </c:pt>
                <c:pt idx="15">
                  <c:v>190</c:v>
                </c:pt>
                <c:pt idx="16">
                  <c:v>163</c:v>
                </c:pt>
                <c:pt idx="17">
                  <c:v>110</c:v>
                </c:pt>
                <c:pt idx="18">
                  <c:v>108</c:v>
                </c:pt>
                <c:pt idx="19">
                  <c:v>45</c:v>
                </c:pt>
                <c:pt idx="20">
                  <c:v>0</c:v>
                </c:pt>
                <c:pt idx="21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3229920"/>
        <c:axId val="523234272"/>
      </c:barChart>
      <c:catAx>
        <c:axId val="52322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34272"/>
        <c:crosses val="autoZero"/>
        <c:auto val="1"/>
        <c:lblAlgn val="ctr"/>
        <c:lblOffset val="100"/>
        <c:noMultiLvlLbl val="0"/>
      </c:catAx>
      <c:valAx>
        <c:axId val="52323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dirty="0">
                <a:solidFill>
                  <a:schemeClr val="bg1"/>
                </a:solidFill>
              </a:rPr>
              <a:t>频道</a:t>
            </a:r>
            <a:r>
              <a:rPr lang="en-US" sz="1800" dirty="0">
                <a:solidFill>
                  <a:schemeClr val="bg1"/>
                </a:solidFill>
              </a:rPr>
              <a:t>-</a:t>
            </a:r>
            <a:r>
              <a:rPr lang="zh-CN" sz="1800" dirty="0">
                <a:solidFill>
                  <a:schemeClr val="bg1"/>
                </a:solidFill>
              </a:rPr>
              <a:t>广告点击率</a:t>
            </a:r>
            <a:endParaRPr lang="en-US" sz="18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9225325241382677"/>
          <c:y val="4.069991251093613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058494825660676"/>
          <c:y val="0.30847894013248356"/>
          <c:w val="0.85740466250905423"/>
          <c:h val="0.517554750100681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DB159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iqy_15</c:v>
                </c:pt>
                <c:pt idx="1">
                  <c:v>iqy_29</c:v>
                </c:pt>
                <c:pt idx="2">
                  <c:v>iqy_22</c:v>
                </c:pt>
                <c:pt idx="3">
                  <c:v>iqy_12</c:v>
                </c:pt>
                <c:pt idx="4">
                  <c:v>iqy_32</c:v>
                </c:pt>
                <c:pt idx="5">
                  <c:v>iqy_6</c:v>
                </c:pt>
                <c:pt idx="6">
                  <c:v>iqy_27</c:v>
                </c:pt>
                <c:pt idx="7">
                  <c:v>iqy_16</c:v>
                </c:pt>
                <c:pt idx="8">
                  <c:v>iqy_5</c:v>
                </c:pt>
                <c:pt idx="9">
                  <c:v>iqy_8</c:v>
                </c:pt>
                <c:pt idx="10">
                  <c:v>iqy_4</c:v>
                </c:pt>
                <c:pt idx="11">
                  <c:v>iqy_7</c:v>
                </c:pt>
                <c:pt idx="12">
                  <c:v>iqy_1</c:v>
                </c:pt>
                <c:pt idx="13">
                  <c:v>iqy_25</c:v>
                </c:pt>
                <c:pt idx="14">
                  <c:v>iqy_2</c:v>
                </c:pt>
                <c:pt idx="15">
                  <c:v>iqy_10</c:v>
                </c:pt>
                <c:pt idx="16">
                  <c:v>iqy_3</c:v>
                </c:pt>
                <c:pt idx="17">
                  <c:v>iqy_31</c:v>
                </c:pt>
                <c:pt idx="18">
                  <c:v>iqy_28</c:v>
                </c:pt>
                <c:pt idx="19">
                  <c:v>iqy_21</c:v>
                </c:pt>
              </c:strCache>
            </c:strRef>
          </c:cat>
          <c:val>
            <c:numRef>
              <c:f>Sheet1!$B$2:$B$21</c:f>
              <c:numCache>
                <c:formatCode>0%</c:formatCode>
                <c:ptCount val="20"/>
                <c:pt idx="0">
                  <c:v>0.08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0.05</c:v>
                </c:pt>
                <c:pt idx="4">
                  <c:v>0.04</c:v>
                </c:pt>
                <c:pt idx="5">
                  <c:v>0.04</c:v>
                </c:pt>
                <c:pt idx="6">
                  <c:v>0.04</c:v>
                </c:pt>
                <c:pt idx="7">
                  <c:v>0.04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0.03</c:v>
                </c:pt>
                <c:pt idx="12">
                  <c:v>0.03</c:v>
                </c:pt>
                <c:pt idx="13">
                  <c:v>0.03</c:v>
                </c:pt>
                <c:pt idx="14">
                  <c:v>0.03</c:v>
                </c:pt>
                <c:pt idx="15">
                  <c:v>0.03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3244064"/>
        <c:axId val="523230464"/>
      </c:barChart>
      <c:catAx>
        <c:axId val="52324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30464"/>
        <c:crosses val="autoZero"/>
        <c:auto val="1"/>
        <c:lblAlgn val="ctr"/>
        <c:lblOffset val="100"/>
        <c:noMultiLvlLbl val="0"/>
      </c:catAx>
      <c:valAx>
        <c:axId val="5232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4406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媒体</a:t>
            </a:r>
            <a:r>
              <a:rPr lang="zh-CN" altLang="en-US" dirty="0" smtClean="0">
                <a:solidFill>
                  <a:schemeClr val="bg1"/>
                </a:solidFill>
              </a:rPr>
              <a:t>主体分布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052991833075131"/>
          <c:y val="1.831331750216731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990457777453342"/>
          <c:y val="0.26960708546919959"/>
          <c:w val="0.44146156283235133"/>
          <c:h val="0.544341462202365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媒体主体-广告分布</c:v>
                </c:pt>
              </c:strCache>
            </c:strRef>
          </c:tx>
          <c:spPr>
            <a:solidFill>
              <a:srgbClr val="009900"/>
            </a:solidFill>
          </c:spPr>
          <c:dPt>
            <c:idx val="0"/>
            <c:bubble3D val="0"/>
            <c:spPr>
              <a:solidFill>
                <a:srgbClr val="A2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C61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9639270823418939"/>
                  <c:y val="-5.1354589256024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83572491755893"/>
                      <c:h val="0.1054679994350826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>
                  <c:v>0.998</c:v>
                </c:pt>
                <c:pt idx="1">
                  <c:v>2.0000000000000005E-3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媒体主体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0756358340125112"/>
          <c:y val="5.6301258477910308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471309387364685E-2"/>
          <c:y val="0.25907700502168218"/>
          <c:w val="0.80507980930235679"/>
          <c:h val="0.461226620524666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广告数量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C99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C7450B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DC614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7C8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(0, 5]</c:v>
                </c:pt>
                <c:pt idx="1">
                  <c:v>(5, 20]</c:v>
                </c:pt>
                <c:pt idx="2">
                  <c:v>(100, 500]</c:v>
                </c:pt>
                <c:pt idx="3">
                  <c:v>(20, 100]</c:v>
                </c:pt>
                <c:pt idx="4">
                  <c:v>(1000, 5000]</c:v>
                </c:pt>
                <c:pt idx="5">
                  <c:v>(500, 1000]</c:v>
                </c:pt>
                <c:pt idx="6">
                  <c:v>(5000, 10000]</c:v>
                </c:pt>
                <c:pt idx="7">
                  <c:v>(10000, 50000]</c:v>
                </c:pt>
                <c:pt idx="8">
                  <c:v>(100000, 250000]</c:v>
                </c:pt>
                <c:pt idx="9">
                  <c:v>(50000, 100000]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158</c:v>
                </c:pt>
                <c:pt idx="1">
                  <c:v>70</c:v>
                </c:pt>
                <c:pt idx="2">
                  <c:v>61</c:v>
                </c:pt>
                <c:pt idx="3">
                  <c:v>58</c:v>
                </c:pt>
                <c:pt idx="4">
                  <c:v>42</c:v>
                </c:pt>
                <c:pt idx="5">
                  <c:v>20</c:v>
                </c:pt>
                <c:pt idx="6">
                  <c:v>16</c:v>
                </c:pt>
                <c:pt idx="7">
                  <c:v>10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3243520"/>
        <c:axId val="523236992"/>
      </c:barChart>
      <c:catAx>
        <c:axId val="52324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36992"/>
        <c:crosses val="autoZero"/>
        <c:auto val="1"/>
        <c:lblAlgn val="ctr"/>
        <c:lblOffset val="100"/>
        <c:noMultiLvlLbl val="0"/>
      </c:catAx>
      <c:valAx>
        <c:axId val="52323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4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媒体主体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</a:t>
            </a:r>
            <a:r>
              <a:rPr lang="zh-CN" altLang="en-US" dirty="0">
                <a:solidFill>
                  <a:schemeClr val="bg1"/>
                </a:solidFill>
              </a:rPr>
              <a:t>点击率</a:t>
            </a:r>
          </a:p>
        </c:rich>
      </c:tx>
      <c:layout>
        <c:manualLayout>
          <c:xMode val="edge"/>
          <c:yMode val="edge"/>
          <c:x val="0.30982306462436227"/>
          <c:y val="5.8601326858042282E-3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4897307578180078E-2"/>
          <c:y val="0.24517899966401788"/>
          <c:w val="0.88716910597326848"/>
          <c:h val="0.5152258116450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广告点击率</c:v>
                </c:pt>
              </c:strCache>
            </c:strRef>
          </c:tx>
          <c:spPr>
            <a:solidFill>
              <a:srgbClr val="E24E0C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7C8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99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[0.0, 0.1]</c:v>
                </c:pt>
                <c:pt idx="1">
                  <c:v>(0.1, 0.2]</c:v>
                </c:pt>
                <c:pt idx="2">
                  <c:v>(0.2, 0.3]</c:v>
                </c:pt>
                <c:pt idx="3">
                  <c:v>(0.3, 0.4]</c:v>
                </c:pt>
                <c:pt idx="4">
                  <c:v>(0.4, 0.5]</c:v>
                </c:pt>
                <c:pt idx="5">
                  <c:v>(0.6, 0.7]</c:v>
                </c:pt>
                <c:pt idx="6">
                  <c:v>(0.5, 0.6]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0.78</c:v>
                </c:pt>
                <c:pt idx="1">
                  <c:v>0.09</c:v>
                </c:pt>
                <c:pt idx="2">
                  <c:v>0.06</c:v>
                </c:pt>
                <c:pt idx="3">
                  <c:v>0.04</c:v>
                </c:pt>
                <c:pt idx="4">
                  <c:v>0.02</c:v>
                </c:pt>
                <c:pt idx="5" formatCode="0.00%">
                  <c:v>5.0000000000000001E-3</c:v>
                </c:pt>
                <c:pt idx="6" formatCode="0.00%">
                  <c:v>5.0000000000000001E-3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3232096"/>
        <c:axId val="523231008"/>
      </c:barChart>
      <c:catAx>
        <c:axId val="52323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31008"/>
        <c:crosses val="autoZero"/>
        <c:auto val="1"/>
        <c:lblAlgn val="ctr"/>
        <c:lblOffset val="100"/>
        <c:noMultiLvlLbl val="0"/>
      </c:catAx>
      <c:valAx>
        <c:axId val="5232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3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广告位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广告点击率分布</a:t>
            </a:r>
            <a:endParaRPr lang="en-US" alt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2633651056775797"/>
          <c:y val="6.165739152099782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840261972734592E-2"/>
          <c:y val="0.29653574987162579"/>
          <c:w val="0.85332112908269142"/>
          <c:h val="0.46509944856015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[0.0, 0.02]</c:v>
                </c:pt>
                <c:pt idx="1">
                  <c:v>(0.02, 0.1]</c:v>
                </c:pt>
                <c:pt idx="2">
                  <c:v>(0.1, 0.2]</c:v>
                </c:pt>
                <c:pt idx="3">
                  <c:v>(0.2, 0.3]</c:v>
                </c:pt>
                <c:pt idx="4">
                  <c:v>(0.3, 0.4]</c:v>
                </c:pt>
                <c:pt idx="5">
                  <c:v>(0.4, 0.5]</c:v>
                </c:pt>
                <c:pt idx="6">
                  <c:v>(0.5, 0.6]</c:v>
                </c:pt>
                <c:pt idx="7">
                  <c:v>(0.6, 0.7]</c:v>
                </c:pt>
                <c:pt idx="8">
                  <c:v>(0.7, 0.8]</c:v>
                </c:pt>
                <c:pt idx="9">
                  <c:v>(0.8, 0.9]</c:v>
                </c:pt>
                <c:pt idx="10">
                  <c:v>(0.9, 1.0]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0.71000000000000008</c:v>
                </c:pt>
                <c:pt idx="1">
                  <c:v>0.15000000000000002</c:v>
                </c:pt>
                <c:pt idx="2">
                  <c:v>6.0000000000000005E-2</c:v>
                </c:pt>
                <c:pt idx="3">
                  <c:v>3.0000000000000002E-2</c:v>
                </c:pt>
                <c:pt idx="4">
                  <c:v>2.0000000000000004E-2</c:v>
                </c:pt>
                <c:pt idx="5">
                  <c:v>1.0000000000000002E-2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1.0000000000000002E-2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3240800"/>
        <c:axId val="523423008"/>
      </c:barChart>
      <c:catAx>
        <c:axId val="5232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23008"/>
        <c:crosses val="autoZero"/>
        <c:auto val="1"/>
        <c:lblAlgn val="ctr"/>
        <c:lblOffset val="100"/>
        <c:noMultiLvlLbl val="0"/>
      </c:catAx>
      <c:valAx>
        <c:axId val="52342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24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</a:t>
            </a:r>
            <a:r>
              <a:rPr lang="en-US" altLang="zh-CN" dirty="0" smtClean="0">
                <a:solidFill>
                  <a:schemeClr val="bg1"/>
                </a:solidFill>
              </a:rPr>
              <a:t>id-</a:t>
            </a:r>
            <a:r>
              <a:rPr lang="zh-CN" altLang="en-US" dirty="0" smtClean="0">
                <a:solidFill>
                  <a:schemeClr val="bg1"/>
                </a:solidFill>
              </a:rPr>
              <a:t>曝光量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3680987693556911"/>
          <c:y val="7.725038202780788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1328479828895176"/>
          <c:y val="0.28505413496806464"/>
          <c:w val="0.87329695491200432"/>
          <c:h val="0.48218048383655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1537089</c:v>
                </c:pt>
                <c:pt idx="1">
                  <c:v>1577888</c:v>
                </c:pt>
                <c:pt idx="2">
                  <c:v>1549584</c:v>
                </c:pt>
                <c:pt idx="3">
                  <c:v>1547112</c:v>
                </c:pt>
                <c:pt idx="4">
                  <c:v>1574388</c:v>
                </c:pt>
                <c:pt idx="5">
                  <c:v>1560128</c:v>
                </c:pt>
                <c:pt idx="6">
                  <c:v>1577884</c:v>
                </c:pt>
                <c:pt idx="7">
                  <c:v>1546968</c:v>
                </c:pt>
                <c:pt idx="8">
                  <c:v>1579122</c:v>
                </c:pt>
                <c:pt idx="9">
                  <c:v>1553872</c:v>
                </c:pt>
                <c:pt idx="10">
                  <c:v>1549532</c:v>
                </c:pt>
                <c:pt idx="11">
                  <c:v>1552874</c:v>
                </c:pt>
                <c:pt idx="12">
                  <c:v>1547080</c:v>
                </c:pt>
                <c:pt idx="13">
                  <c:v>1548194</c:v>
                </c:pt>
                <c:pt idx="14">
                  <c:v>1553390</c:v>
                </c:pt>
                <c:pt idx="15">
                  <c:v>1456557</c:v>
                </c:pt>
                <c:pt idx="16">
                  <c:v>1453927</c:v>
                </c:pt>
                <c:pt idx="17">
                  <c:v>1487765</c:v>
                </c:pt>
                <c:pt idx="18">
                  <c:v>1573138</c:v>
                </c:pt>
                <c:pt idx="19">
                  <c:v>1517657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41696</c:v>
                </c:pt>
                <c:pt idx="1">
                  <c:v>41455</c:v>
                </c:pt>
                <c:pt idx="2">
                  <c:v>39211</c:v>
                </c:pt>
                <c:pt idx="3">
                  <c:v>36799</c:v>
                </c:pt>
                <c:pt idx="4">
                  <c:v>36466</c:v>
                </c:pt>
                <c:pt idx="5">
                  <c:v>36246</c:v>
                </c:pt>
                <c:pt idx="6">
                  <c:v>31388</c:v>
                </c:pt>
                <c:pt idx="7">
                  <c:v>26019</c:v>
                </c:pt>
                <c:pt idx="8">
                  <c:v>24001</c:v>
                </c:pt>
                <c:pt idx="9">
                  <c:v>21365</c:v>
                </c:pt>
                <c:pt idx="10">
                  <c:v>19036</c:v>
                </c:pt>
                <c:pt idx="11">
                  <c:v>17238</c:v>
                </c:pt>
                <c:pt idx="12">
                  <c:v>16651</c:v>
                </c:pt>
                <c:pt idx="13">
                  <c:v>14512</c:v>
                </c:pt>
                <c:pt idx="14">
                  <c:v>12142</c:v>
                </c:pt>
                <c:pt idx="15">
                  <c:v>11916</c:v>
                </c:pt>
                <c:pt idx="16">
                  <c:v>11872</c:v>
                </c:pt>
                <c:pt idx="17">
                  <c:v>11866</c:v>
                </c:pt>
                <c:pt idx="18">
                  <c:v>9474</c:v>
                </c:pt>
                <c:pt idx="19">
                  <c:v>9305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990272"/>
        <c:axId val="402987008"/>
      </c:barChart>
      <c:catAx>
        <c:axId val="40299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7008"/>
        <c:crosses val="autoZero"/>
        <c:auto val="1"/>
        <c:lblAlgn val="ctr"/>
        <c:lblOffset val="100"/>
        <c:noMultiLvlLbl val="0"/>
      </c:catAx>
      <c:valAx>
        <c:axId val="40298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9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21586129335854"/>
          <c:y val="0.17531961810511054"/>
          <c:w val="0.13016208890118486"/>
          <c:h val="5.50376868770998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广告位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7946899757582089E-2"/>
          <c:y val="0.25223379064692181"/>
          <c:w val="0.75395061712115874"/>
          <c:h val="0.45910169680687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4000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DC614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C7450B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(0, 2]</c:v>
                </c:pt>
                <c:pt idx="1">
                  <c:v>(2, 10]</c:v>
                </c:pt>
                <c:pt idx="2">
                  <c:v>(10, 50]</c:v>
                </c:pt>
                <c:pt idx="3">
                  <c:v>(50, 100]</c:v>
                </c:pt>
                <c:pt idx="4">
                  <c:v>(100, 1000]</c:v>
                </c:pt>
                <c:pt idx="5">
                  <c:v>(1000, 10000]</c:v>
                </c:pt>
                <c:pt idx="6">
                  <c:v>(10000, 50000]</c:v>
                </c:pt>
                <c:pt idx="7">
                  <c:v>(50000, 100000]</c:v>
                </c:pt>
                <c:pt idx="8">
                  <c:v>(100000, 250000]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374</c:v>
                </c:pt>
                <c:pt idx="1">
                  <c:v>265</c:v>
                </c:pt>
                <c:pt idx="2">
                  <c:v>201</c:v>
                </c:pt>
                <c:pt idx="3">
                  <c:v>70</c:v>
                </c:pt>
                <c:pt idx="4">
                  <c:v>169</c:v>
                </c:pt>
                <c:pt idx="5">
                  <c:v>75</c:v>
                </c:pt>
                <c:pt idx="6">
                  <c:v>13</c:v>
                </c:pt>
                <c:pt idx="7">
                  <c:v>0</c:v>
                </c:pt>
                <c:pt idx="8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(0, 2]</c:v>
                </c:pt>
                <c:pt idx="1">
                  <c:v>(2, 10]</c:v>
                </c:pt>
                <c:pt idx="2">
                  <c:v>(10, 50]</c:v>
                </c:pt>
                <c:pt idx="3">
                  <c:v>(50, 100]</c:v>
                </c:pt>
                <c:pt idx="4">
                  <c:v>(100, 1000]</c:v>
                </c:pt>
                <c:pt idx="5">
                  <c:v>(1000, 10000]</c:v>
                </c:pt>
                <c:pt idx="6">
                  <c:v>(10000, 50000]</c:v>
                </c:pt>
                <c:pt idx="7">
                  <c:v>(50000, 100000]</c:v>
                </c:pt>
                <c:pt idx="8">
                  <c:v>(100000, 250000]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3412128"/>
        <c:axId val="5234143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(0, 2]</c:v>
                </c:pt>
                <c:pt idx="1">
                  <c:v>(2, 10]</c:v>
                </c:pt>
                <c:pt idx="2">
                  <c:v>(10, 50]</c:v>
                </c:pt>
                <c:pt idx="3">
                  <c:v>(50, 100]</c:v>
                </c:pt>
                <c:pt idx="4">
                  <c:v>(100, 1000]</c:v>
                </c:pt>
                <c:pt idx="5">
                  <c:v>(1000, 10000]</c:v>
                </c:pt>
                <c:pt idx="6">
                  <c:v>(10000, 50000]</c:v>
                </c:pt>
                <c:pt idx="7">
                  <c:v>(50000, 100000]</c:v>
                </c:pt>
                <c:pt idx="8">
                  <c:v>(100000, 250000]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1.0000000000000002E-2</c:v>
                </c:pt>
                <c:pt idx="3">
                  <c:v>1.0000000000000002E-2</c:v>
                </c:pt>
                <c:pt idx="4">
                  <c:v>7.0000000000000021E-2</c:v>
                </c:pt>
                <c:pt idx="5">
                  <c:v>0.35000000000000003</c:v>
                </c:pt>
                <c:pt idx="6">
                  <c:v>0.60000000000000009</c:v>
                </c:pt>
                <c:pt idx="7">
                  <c:v>0.60000000000000009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3423552"/>
        <c:axId val="523414848"/>
      </c:lineChart>
      <c:catAx>
        <c:axId val="52341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14304"/>
        <c:crosses val="autoZero"/>
        <c:auto val="1"/>
        <c:lblAlgn val="ctr"/>
        <c:lblOffset val="100"/>
        <c:noMultiLvlLbl val="0"/>
      </c:catAx>
      <c:valAx>
        <c:axId val="52341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12128"/>
        <c:crosses val="autoZero"/>
        <c:crossBetween val="between"/>
      </c:valAx>
      <c:valAx>
        <c:axId val="5234148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23552"/>
        <c:crosses val="max"/>
        <c:crossBetween val="between"/>
      </c:valAx>
      <c:catAx>
        <c:axId val="523423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523414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省份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</a:t>
            </a:r>
            <a:r>
              <a:rPr lang="zh-CN" sz="1800" b="0" dirty="0" smtClean="0">
                <a:solidFill>
                  <a:schemeClr val="bg1"/>
                </a:solidFill>
              </a:rPr>
              <a:t>告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曝光率</a:t>
            </a:r>
            <a:endParaRPr lang="en-US" sz="1800" b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681712836407287"/>
          <c:y val="3.76298646122472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524682455829178E-2"/>
          <c:y val="0.28786142739351833"/>
          <c:w val="0.79610803057061563"/>
          <c:h val="0.61696280770659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河南省</c:v>
                </c:pt>
                <c:pt idx="1">
                  <c:v>上海市</c:v>
                </c:pt>
                <c:pt idx="2">
                  <c:v>北京市</c:v>
                </c:pt>
                <c:pt idx="3">
                  <c:v>四川省</c:v>
                </c:pt>
                <c:pt idx="4">
                  <c:v>辽宁省</c:v>
                </c:pt>
                <c:pt idx="5">
                  <c:v>陕西省</c:v>
                </c:pt>
                <c:pt idx="6">
                  <c:v>未知</c:v>
                </c:pt>
                <c:pt idx="7">
                  <c:v>台湾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0.28999999999999998</c:v>
                </c:pt>
                <c:pt idx="2">
                  <c:v>0.15</c:v>
                </c:pt>
                <c:pt idx="3">
                  <c:v>0.1</c:v>
                </c:pt>
                <c:pt idx="4">
                  <c:v>0.09</c:v>
                </c:pt>
                <c:pt idx="5">
                  <c:v>0.05</c:v>
                </c:pt>
                <c:pt idx="6">
                  <c:v>0.02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3421376"/>
        <c:axId val="523418656"/>
      </c:barChart>
      <c:catAx>
        <c:axId val="523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18656"/>
        <c:crosses val="autoZero"/>
        <c:auto val="1"/>
        <c:lblAlgn val="ctr"/>
        <c:lblOffset val="100"/>
        <c:noMultiLvlLbl val="0"/>
      </c:catAx>
      <c:valAx>
        <c:axId val="5234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2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dirty="0"/>
              <a:t>省份</a:t>
            </a:r>
            <a:r>
              <a:rPr lang="en-US" altLang="zh-CN" sz="1800" b="0" dirty="0"/>
              <a:t>-</a:t>
            </a:r>
            <a:r>
              <a:rPr lang="zh-CN" altLang="en-US" sz="1800" b="0" dirty="0"/>
              <a:t>点击率</a:t>
            </a:r>
          </a:p>
        </c:rich>
      </c:tx>
      <c:layout>
        <c:manualLayout>
          <c:xMode val="edge"/>
          <c:yMode val="edge"/>
          <c:x val="0.39446854663774417"/>
          <c:y val="2.7397260273972605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6956291526465931E-2"/>
          <c:y val="0.26034156689317944"/>
          <c:w val="0.84579858916767725"/>
          <c:h val="0.58271887246970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省份-点击率</c:v>
                </c:pt>
              </c:strCache>
            </c:strRef>
          </c:tx>
          <c:spPr>
            <a:solidFill>
              <a:srgbClr val="DC61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辽宁省</c:v>
                </c:pt>
                <c:pt idx="1">
                  <c:v>四川省</c:v>
                </c:pt>
                <c:pt idx="2">
                  <c:v>北京市</c:v>
                </c:pt>
                <c:pt idx="3">
                  <c:v>陕西省</c:v>
                </c:pt>
                <c:pt idx="4">
                  <c:v>上海市</c:v>
                </c:pt>
                <c:pt idx="5">
                  <c:v>未知</c:v>
                </c:pt>
                <c:pt idx="6">
                  <c:v>河南省</c:v>
                </c:pt>
                <c:pt idx="7">
                  <c:v>台湾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0.23</c:v>
                </c:pt>
                <c:pt idx="1">
                  <c:v>0.22</c:v>
                </c:pt>
                <c:pt idx="2">
                  <c:v>0.21</c:v>
                </c:pt>
                <c:pt idx="3">
                  <c:v>0.21</c:v>
                </c:pt>
                <c:pt idx="4">
                  <c:v>0.2</c:v>
                </c:pt>
                <c:pt idx="5">
                  <c:v>0.19</c:v>
                </c:pt>
                <c:pt idx="6">
                  <c:v>0.17</c:v>
                </c:pt>
                <c:pt idx="7">
                  <c:v>0.09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3408864"/>
        <c:axId val="523422464"/>
      </c:barChart>
      <c:catAx>
        <c:axId val="5234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22464"/>
        <c:crosses val="autoZero"/>
        <c:auto val="1"/>
        <c:lblAlgn val="ctr"/>
        <c:lblOffset val="100"/>
        <c:noMultiLvlLbl val="0"/>
      </c:catAx>
      <c:valAx>
        <c:axId val="5234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0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城市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广告数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点击广告数</a:t>
            </a:r>
          </a:p>
        </c:rich>
      </c:tx>
      <c:layout>
        <c:manualLayout>
          <c:xMode val="edge"/>
          <c:yMode val="edge"/>
          <c:x val="0.26708261587215221"/>
          <c:y val="2.0267827138460953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036921068938992"/>
          <c:y val="0.22423056351854945"/>
          <c:w val="0.80013818093378186"/>
          <c:h val="0.59355984663022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5"/>
                <c:pt idx="0">
                  <c:v>4104</c:v>
                </c:pt>
                <c:pt idx="1">
                  <c:v>3107</c:v>
                </c:pt>
                <c:pt idx="2">
                  <c:v>3102</c:v>
                </c:pt>
                <c:pt idx="3">
                  <c:v>4101</c:v>
                </c:pt>
                <c:pt idx="4">
                  <c:v>1103</c:v>
                </c:pt>
                <c:pt idx="5">
                  <c:v>5102</c:v>
                </c:pt>
                <c:pt idx="6">
                  <c:v>3104</c:v>
                </c:pt>
                <c:pt idx="7">
                  <c:v>1104</c:v>
                </c:pt>
                <c:pt idx="8">
                  <c:v>4106</c:v>
                </c:pt>
                <c:pt idx="9">
                  <c:v>4103</c:v>
                </c:pt>
                <c:pt idx="10">
                  <c:v>2101</c:v>
                </c:pt>
                <c:pt idx="11">
                  <c:v>3103</c:v>
                </c:pt>
                <c:pt idx="12">
                  <c:v>4102</c:v>
                </c:pt>
                <c:pt idx="13">
                  <c:v>6101</c:v>
                </c:pt>
                <c:pt idx="14">
                  <c:v>3105</c:v>
                </c:pt>
                <c:pt idx="15">
                  <c:v>3106</c:v>
                </c:pt>
                <c:pt idx="16">
                  <c:v>2103</c:v>
                </c:pt>
                <c:pt idx="17">
                  <c:v>2102</c:v>
                </c:pt>
                <c:pt idx="18">
                  <c:v>5104</c:v>
                </c:pt>
                <c:pt idx="19">
                  <c:v>1105</c:v>
                </c:pt>
                <c:pt idx="20">
                  <c:v>5101</c:v>
                </c:pt>
                <c:pt idx="21">
                  <c:v>未知</c:v>
                </c:pt>
                <c:pt idx="22">
                  <c:v>1101</c:v>
                </c:pt>
                <c:pt idx="23">
                  <c:v>6102</c:v>
                </c:pt>
                <c:pt idx="24">
                  <c:v>5103</c:v>
                </c:pt>
                <c:pt idx="25">
                  <c:v>3101</c:v>
                </c:pt>
                <c:pt idx="26">
                  <c:v>1102</c:v>
                </c:pt>
                <c:pt idx="27">
                  <c:v>6105</c:v>
                </c:pt>
                <c:pt idx="28">
                  <c:v>6104</c:v>
                </c:pt>
                <c:pt idx="29">
                  <c:v>4105</c:v>
                </c:pt>
                <c:pt idx="30">
                  <c:v>6103</c:v>
                </c:pt>
                <c:pt idx="31">
                  <c:v>5105</c:v>
                </c:pt>
                <c:pt idx="32">
                  <c:v>7102</c:v>
                </c:pt>
                <c:pt idx="33">
                  <c:v>7101</c:v>
                </c:pt>
                <c:pt idx="34">
                  <c:v>7103</c:v>
                </c:pt>
              </c:strCache>
            </c:str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16851</c:v>
                </c:pt>
                <c:pt idx="1">
                  <c:v>17199</c:v>
                </c:pt>
                <c:pt idx="2">
                  <c:v>14219</c:v>
                </c:pt>
                <c:pt idx="3">
                  <c:v>13248</c:v>
                </c:pt>
                <c:pt idx="4">
                  <c:v>11533</c:v>
                </c:pt>
                <c:pt idx="5">
                  <c:v>11578</c:v>
                </c:pt>
                <c:pt idx="6">
                  <c:v>7631</c:v>
                </c:pt>
                <c:pt idx="7">
                  <c:v>8956</c:v>
                </c:pt>
                <c:pt idx="8">
                  <c:v>6457</c:v>
                </c:pt>
                <c:pt idx="9">
                  <c:v>7105</c:v>
                </c:pt>
                <c:pt idx="10">
                  <c:v>8346</c:v>
                </c:pt>
                <c:pt idx="11">
                  <c:v>6079</c:v>
                </c:pt>
                <c:pt idx="12">
                  <c:v>6325</c:v>
                </c:pt>
                <c:pt idx="13">
                  <c:v>6359</c:v>
                </c:pt>
                <c:pt idx="14">
                  <c:v>5185</c:v>
                </c:pt>
                <c:pt idx="15">
                  <c:v>4715</c:v>
                </c:pt>
                <c:pt idx="16">
                  <c:v>6132</c:v>
                </c:pt>
                <c:pt idx="17">
                  <c:v>5221</c:v>
                </c:pt>
                <c:pt idx="18">
                  <c:v>4956</c:v>
                </c:pt>
                <c:pt idx="19">
                  <c:v>4399</c:v>
                </c:pt>
                <c:pt idx="20">
                  <c:v>4434</c:v>
                </c:pt>
                <c:pt idx="21">
                  <c:v>3376</c:v>
                </c:pt>
                <c:pt idx="22">
                  <c:v>2567</c:v>
                </c:pt>
                <c:pt idx="23">
                  <c:v>3334</c:v>
                </c:pt>
                <c:pt idx="24">
                  <c:v>2938</c:v>
                </c:pt>
                <c:pt idx="25">
                  <c:v>2253</c:v>
                </c:pt>
                <c:pt idx="26">
                  <c:v>2718</c:v>
                </c:pt>
                <c:pt idx="27">
                  <c:v>2009</c:v>
                </c:pt>
                <c:pt idx="28">
                  <c:v>1094</c:v>
                </c:pt>
                <c:pt idx="29">
                  <c:v>664</c:v>
                </c:pt>
                <c:pt idx="30">
                  <c:v>739</c:v>
                </c:pt>
                <c:pt idx="31">
                  <c:v>122</c:v>
                </c:pt>
                <c:pt idx="32">
                  <c:v>27</c:v>
                </c:pt>
                <c:pt idx="33">
                  <c:v>9</c:v>
                </c:pt>
                <c:pt idx="34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Sheet1!$A$2:$A$36</c:f>
              <c:strCache>
                <c:ptCount val="35"/>
                <c:pt idx="0">
                  <c:v>4104</c:v>
                </c:pt>
                <c:pt idx="1">
                  <c:v>3107</c:v>
                </c:pt>
                <c:pt idx="2">
                  <c:v>3102</c:v>
                </c:pt>
                <c:pt idx="3">
                  <c:v>4101</c:v>
                </c:pt>
                <c:pt idx="4">
                  <c:v>1103</c:v>
                </c:pt>
                <c:pt idx="5">
                  <c:v>5102</c:v>
                </c:pt>
                <c:pt idx="6">
                  <c:v>3104</c:v>
                </c:pt>
                <c:pt idx="7">
                  <c:v>1104</c:v>
                </c:pt>
                <c:pt idx="8">
                  <c:v>4106</c:v>
                </c:pt>
                <c:pt idx="9">
                  <c:v>4103</c:v>
                </c:pt>
                <c:pt idx="10">
                  <c:v>2101</c:v>
                </c:pt>
                <c:pt idx="11">
                  <c:v>3103</c:v>
                </c:pt>
                <c:pt idx="12">
                  <c:v>4102</c:v>
                </c:pt>
                <c:pt idx="13">
                  <c:v>6101</c:v>
                </c:pt>
                <c:pt idx="14">
                  <c:v>3105</c:v>
                </c:pt>
                <c:pt idx="15">
                  <c:v>3106</c:v>
                </c:pt>
                <c:pt idx="16">
                  <c:v>2103</c:v>
                </c:pt>
                <c:pt idx="17">
                  <c:v>2102</c:v>
                </c:pt>
                <c:pt idx="18">
                  <c:v>5104</c:v>
                </c:pt>
                <c:pt idx="19">
                  <c:v>1105</c:v>
                </c:pt>
                <c:pt idx="20">
                  <c:v>5101</c:v>
                </c:pt>
                <c:pt idx="21">
                  <c:v>未知</c:v>
                </c:pt>
                <c:pt idx="22">
                  <c:v>1101</c:v>
                </c:pt>
                <c:pt idx="23">
                  <c:v>6102</c:v>
                </c:pt>
                <c:pt idx="24">
                  <c:v>5103</c:v>
                </c:pt>
                <c:pt idx="25">
                  <c:v>3101</c:v>
                </c:pt>
                <c:pt idx="26">
                  <c:v>1102</c:v>
                </c:pt>
                <c:pt idx="27">
                  <c:v>6105</c:v>
                </c:pt>
                <c:pt idx="28">
                  <c:v>6104</c:v>
                </c:pt>
                <c:pt idx="29">
                  <c:v>4105</c:v>
                </c:pt>
                <c:pt idx="30">
                  <c:v>6103</c:v>
                </c:pt>
                <c:pt idx="31">
                  <c:v>5105</c:v>
                </c:pt>
                <c:pt idx="32">
                  <c:v>7102</c:v>
                </c:pt>
                <c:pt idx="33">
                  <c:v>7101</c:v>
                </c:pt>
                <c:pt idx="34">
                  <c:v>7103</c:v>
                </c:pt>
              </c:strCache>
            </c:str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118906</c:v>
                </c:pt>
                <c:pt idx="1">
                  <c:v>76811</c:v>
                </c:pt>
                <c:pt idx="2">
                  <c:v>66178</c:v>
                </c:pt>
                <c:pt idx="3">
                  <c:v>63023</c:v>
                </c:pt>
                <c:pt idx="4">
                  <c:v>57933</c:v>
                </c:pt>
                <c:pt idx="5">
                  <c:v>51849</c:v>
                </c:pt>
                <c:pt idx="6">
                  <c:v>42765</c:v>
                </c:pt>
                <c:pt idx="7">
                  <c:v>37755</c:v>
                </c:pt>
                <c:pt idx="8">
                  <c:v>37157</c:v>
                </c:pt>
                <c:pt idx="9">
                  <c:v>35907</c:v>
                </c:pt>
                <c:pt idx="10">
                  <c:v>34709</c:v>
                </c:pt>
                <c:pt idx="11">
                  <c:v>34614</c:v>
                </c:pt>
                <c:pt idx="12">
                  <c:v>34575</c:v>
                </c:pt>
                <c:pt idx="13">
                  <c:v>31789</c:v>
                </c:pt>
                <c:pt idx="14">
                  <c:v>28162</c:v>
                </c:pt>
                <c:pt idx="15">
                  <c:v>26256</c:v>
                </c:pt>
                <c:pt idx="16">
                  <c:v>25732</c:v>
                </c:pt>
                <c:pt idx="17">
                  <c:v>25242</c:v>
                </c:pt>
                <c:pt idx="18">
                  <c:v>24931</c:v>
                </c:pt>
                <c:pt idx="19">
                  <c:v>20297</c:v>
                </c:pt>
                <c:pt idx="20">
                  <c:v>19299</c:v>
                </c:pt>
                <c:pt idx="21">
                  <c:v>17640</c:v>
                </c:pt>
                <c:pt idx="22">
                  <c:v>15183</c:v>
                </c:pt>
                <c:pt idx="23">
                  <c:v>14370</c:v>
                </c:pt>
                <c:pt idx="24">
                  <c:v>14267</c:v>
                </c:pt>
                <c:pt idx="25">
                  <c:v>12691</c:v>
                </c:pt>
                <c:pt idx="26">
                  <c:v>11522</c:v>
                </c:pt>
                <c:pt idx="27">
                  <c:v>9551</c:v>
                </c:pt>
                <c:pt idx="28">
                  <c:v>4607</c:v>
                </c:pt>
                <c:pt idx="29">
                  <c:v>3619</c:v>
                </c:pt>
                <c:pt idx="30">
                  <c:v>3209</c:v>
                </c:pt>
                <c:pt idx="31">
                  <c:v>585</c:v>
                </c:pt>
                <c:pt idx="32">
                  <c:v>287</c:v>
                </c:pt>
                <c:pt idx="33">
                  <c:v>164</c:v>
                </c:pt>
                <c:pt idx="34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3409952"/>
        <c:axId val="523410496"/>
      </c:barChart>
      <c:catAx>
        <c:axId val="52340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10496"/>
        <c:crosses val="autoZero"/>
        <c:auto val="1"/>
        <c:lblAlgn val="ctr"/>
        <c:lblOffset val="100"/>
        <c:noMultiLvlLbl val="0"/>
      </c:catAx>
      <c:valAx>
        <c:axId val="5234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40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240827970773846"/>
          <c:y val="0.13069442728227357"/>
          <c:w val="0.28577838801214933"/>
          <c:h val="5.5697083302365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800" b="0" dirty="0">
                <a:solidFill>
                  <a:schemeClr val="bg1"/>
                </a:solidFill>
              </a:rPr>
              <a:t>城市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广告占比</a:t>
            </a:r>
            <a:r>
              <a:rPr lang="en-US" sz="1800" b="0" dirty="0">
                <a:solidFill>
                  <a:schemeClr val="bg1"/>
                </a:solidFill>
              </a:rPr>
              <a:t>-</a:t>
            </a:r>
            <a:r>
              <a:rPr lang="zh-CN" sz="1800" b="0" dirty="0">
                <a:solidFill>
                  <a:schemeClr val="bg1"/>
                </a:solidFill>
              </a:rPr>
              <a:t>点击率</a:t>
            </a:r>
          </a:p>
        </c:rich>
      </c:tx>
      <c:layout>
        <c:manualLayout>
          <c:xMode val="edge"/>
          <c:yMode val="edge"/>
          <c:x val="0.31824443606319924"/>
          <c:y val="5.1118216577999885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7.6702889019664211E-2"/>
          <c:y val="0.23734058260902818"/>
          <c:w val="0.92329711098033573"/>
          <c:h val="0.57327380423959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5"/>
                <c:pt idx="0">
                  <c:v>4104</c:v>
                </c:pt>
                <c:pt idx="1">
                  <c:v>3107</c:v>
                </c:pt>
                <c:pt idx="2">
                  <c:v>3102</c:v>
                </c:pt>
                <c:pt idx="3">
                  <c:v>1103</c:v>
                </c:pt>
                <c:pt idx="4">
                  <c:v>4101</c:v>
                </c:pt>
                <c:pt idx="5">
                  <c:v>5102</c:v>
                </c:pt>
                <c:pt idx="6">
                  <c:v>4103</c:v>
                </c:pt>
                <c:pt idx="7">
                  <c:v>4106</c:v>
                </c:pt>
                <c:pt idx="8">
                  <c:v>1104</c:v>
                </c:pt>
                <c:pt idx="9">
                  <c:v>3104</c:v>
                </c:pt>
                <c:pt idx="10">
                  <c:v>2102</c:v>
                </c:pt>
                <c:pt idx="11">
                  <c:v>2103</c:v>
                </c:pt>
                <c:pt idx="12">
                  <c:v>3106</c:v>
                </c:pt>
                <c:pt idx="13">
                  <c:v>3105</c:v>
                </c:pt>
                <c:pt idx="14">
                  <c:v>6101</c:v>
                </c:pt>
                <c:pt idx="15">
                  <c:v>4102</c:v>
                </c:pt>
                <c:pt idx="16">
                  <c:v>3103</c:v>
                </c:pt>
                <c:pt idx="17">
                  <c:v>2101</c:v>
                </c:pt>
                <c:pt idx="18">
                  <c:v>1101</c:v>
                </c:pt>
                <c:pt idx="19">
                  <c:v>(空白)</c:v>
                </c:pt>
                <c:pt idx="20">
                  <c:v>5101</c:v>
                </c:pt>
                <c:pt idx="21">
                  <c:v>1105</c:v>
                </c:pt>
                <c:pt idx="22">
                  <c:v>5104</c:v>
                </c:pt>
                <c:pt idx="23">
                  <c:v>6105</c:v>
                </c:pt>
                <c:pt idx="24">
                  <c:v>1102</c:v>
                </c:pt>
                <c:pt idx="25">
                  <c:v>3101</c:v>
                </c:pt>
                <c:pt idx="26">
                  <c:v>5103</c:v>
                </c:pt>
                <c:pt idx="27">
                  <c:v>6102</c:v>
                </c:pt>
                <c:pt idx="28">
                  <c:v>7103</c:v>
                </c:pt>
                <c:pt idx="29">
                  <c:v>7101</c:v>
                </c:pt>
                <c:pt idx="30">
                  <c:v>7102</c:v>
                </c:pt>
                <c:pt idx="31">
                  <c:v>5105</c:v>
                </c:pt>
                <c:pt idx="32">
                  <c:v>6103</c:v>
                </c:pt>
                <c:pt idx="33">
                  <c:v>4105</c:v>
                </c:pt>
                <c:pt idx="34">
                  <c:v>6104</c:v>
                </c:pt>
              </c:strCache>
            </c:strRef>
          </c:cat>
          <c:val>
            <c:numRef>
              <c:f>Sheet1!$B$2:$B$36</c:f>
              <c:numCache>
                <c:formatCode>0%</c:formatCode>
                <c:ptCount val="35"/>
                <c:pt idx="0">
                  <c:v>0.12</c:v>
                </c:pt>
                <c:pt idx="1">
                  <c:v>0.08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0.06</c:v>
                </c:pt>
                <c:pt idx="5">
                  <c:v>0.05</c:v>
                </c:pt>
                <c:pt idx="6">
                  <c:v>0.04</c:v>
                </c:pt>
                <c:pt idx="7">
                  <c:v>0.04</c:v>
                </c:pt>
                <c:pt idx="8">
                  <c:v>0.04</c:v>
                </c:pt>
                <c:pt idx="9">
                  <c:v>0.04</c:v>
                </c:pt>
                <c:pt idx="10">
                  <c:v>0.03</c:v>
                </c:pt>
                <c:pt idx="11">
                  <c:v>0.03</c:v>
                </c:pt>
                <c:pt idx="12">
                  <c:v>0.03</c:v>
                </c:pt>
                <c:pt idx="13">
                  <c:v>0.03</c:v>
                </c:pt>
                <c:pt idx="14">
                  <c:v>0.03</c:v>
                </c:pt>
                <c:pt idx="15">
                  <c:v>0.03</c:v>
                </c:pt>
                <c:pt idx="16">
                  <c:v>0.03</c:v>
                </c:pt>
                <c:pt idx="17">
                  <c:v>0.03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 formatCode="General">
                  <c:v>0</c:v>
                </c:pt>
                <c:pt idx="34" formatCode="General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广告点击率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5"/>
                <c:pt idx="0">
                  <c:v>4104</c:v>
                </c:pt>
                <c:pt idx="1">
                  <c:v>3107</c:v>
                </c:pt>
                <c:pt idx="2">
                  <c:v>3102</c:v>
                </c:pt>
                <c:pt idx="3">
                  <c:v>1103</c:v>
                </c:pt>
                <c:pt idx="4">
                  <c:v>4101</c:v>
                </c:pt>
                <c:pt idx="5">
                  <c:v>5102</c:v>
                </c:pt>
                <c:pt idx="6">
                  <c:v>4103</c:v>
                </c:pt>
                <c:pt idx="7">
                  <c:v>4106</c:v>
                </c:pt>
                <c:pt idx="8">
                  <c:v>1104</c:v>
                </c:pt>
                <c:pt idx="9">
                  <c:v>3104</c:v>
                </c:pt>
                <c:pt idx="10">
                  <c:v>2102</c:v>
                </c:pt>
                <c:pt idx="11">
                  <c:v>2103</c:v>
                </c:pt>
                <c:pt idx="12">
                  <c:v>3106</c:v>
                </c:pt>
                <c:pt idx="13">
                  <c:v>3105</c:v>
                </c:pt>
                <c:pt idx="14">
                  <c:v>6101</c:v>
                </c:pt>
                <c:pt idx="15">
                  <c:v>4102</c:v>
                </c:pt>
                <c:pt idx="16">
                  <c:v>3103</c:v>
                </c:pt>
                <c:pt idx="17">
                  <c:v>2101</c:v>
                </c:pt>
                <c:pt idx="18">
                  <c:v>1101</c:v>
                </c:pt>
                <c:pt idx="19">
                  <c:v>(空白)</c:v>
                </c:pt>
                <c:pt idx="20">
                  <c:v>5101</c:v>
                </c:pt>
                <c:pt idx="21">
                  <c:v>1105</c:v>
                </c:pt>
                <c:pt idx="22">
                  <c:v>5104</c:v>
                </c:pt>
                <c:pt idx="23">
                  <c:v>6105</c:v>
                </c:pt>
                <c:pt idx="24">
                  <c:v>1102</c:v>
                </c:pt>
                <c:pt idx="25">
                  <c:v>3101</c:v>
                </c:pt>
                <c:pt idx="26">
                  <c:v>5103</c:v>
                </c:pt>
                <c:pt idx="27">
                  <c:v>6102</c:v>
                </c:pt>
                <c:pt idx="28">
                  <c:v>7103</c:v>
                </c:pt>
                <c:pt idx="29">
                  <c:v>7101</c:v>
                </c:pt>
                <c:pt idx="30">
                  <c:v>7102</c:v>
                </c:pt>
                <c:pt idx="31">
                  <c:v>5105</c:v>
                </c:pt>
                <c:pt idx="32">
                  <c:v>6103</c:v>
                </c:pt>
                <c:pt idx="33">
                  <c:v>4105</c:v>
                </c:pt>
                <c:pt idx="34">
                  <c:v>6104</c:v>
                </c:pt>
              </c:strCache>
            </c:strRef>
          </c:cat>
          <c:val>
            <c:numRef>
              <c:f>Sheet1!$C$2:$C$36</c:f>
              <c:numCache>
                <c:formatCode>0%</c:formatCode>
                <c:ptCount val="35"/>
                <c:pt idx="0">
                  <c:v>0.14000000000000001</c:v>
                </c:pt>
                <c:pt idx="1">
                  <c:v>0.22</c:v>
                </c:pt>
                <c:pt idx="2">
                  <c:v>0.21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</c:v>
                </c:pt>
                <c:pt idx="7">
                  <c:v>0.17</c:v>
                </c:pt>
                <c:pt idx="8">
                  <c:v>0.24</c:v>
                </c:pt>
                <c:pt idx="9">
                  <c:v>0.18</c:v>
                </c:pt>
                <c:pt idx="10">
                  <c:v>0.21</c:v>
                </c:pt>
                <c:pt idx="11">
                  <c:v>0.24</c:v>
                </c:pt>
                <c:pt idx="12">
                  <c:v>0.18</c:v>
                </c:pt>
                <c:pt idx="13">
                  <c:v>0.18</c:v>
                </c:pt>
                <c:pt idx="14">
                  <c:v>0.2</c:v>
                </c:pt>
                <c:pt idx="15">
                  <c:v>0.18</c:v>
                </c:pt>
                <c:pt idx="16">
                  <c:v>0.18</c:v>
                </c:pt>
                <c:pt idx="17">
                  <c:v>0.24</c:v>
                </c:pt>
                <c:pt idx="18">
                  <c:v>0.17</c:v>
                </c:pt>
                <c:pt idx="19">
                  <c:v>0.19</c:v>
                </c:pt>
                <c:pt idx="20">
                  <c:v>0.23</c:v>
                </c:pt>
                <c:pt idx="21">
                  <c:v>0.22</c:v>
                </c:pt>
                <c:pt idx="22">
                  <c:v>0.2</c:v>
                </c:pt>
                <c:pt idx="23">
                  <c:v>0.21</c:v>
                </c:pt>
                <c:pt idx="24">
                  <c:v>0.24</c:v>
                </c:pt>
                <c:pt idx="25">
                  <c:v>0.18</c:v>
                </c:pt>
                <c:pt idx="26">
                  <c:v>0.21</c:v>
                </c:pt>
                <c:pt idx="27">
                  <c:v>0.23</c:v>
                </c:pt>
                <c:pt idx="28">
                  <c:v>0.14000000000000001</c:v>
                </c:pt>
                <c:pt idx="29" formatCode="General">
                  <c:v>0.05</c:v>
                </c:pt>
                <c:pt idx="30" formatCode="General">
                  <c:v>0.09</c:v>
                </c:pt>
                <c:pt idx="31" formatCode="General">
                  <c:v>0.21</c:v>
                </c:pt>
                <c:pt idx="32" formatCode="General">
                  <c:v>0.23</c:v>
                </c:pt>
                <c:pt idx="33" formatCode="General">
                  <c:v>0.18</c:v>
                </c:pt>
                <c:pt idx="34" formatCode="General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8190112"/>
        <c:axId val="528183040"/>
      </c:barChart>
      <c:catAx>
        <c:axId val="52819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83040"/>
        <c:crosses val="autoZero"/>
        <c:auto val="1"/>
        <c:lblAlgn val="ctr"/>
        <c:lblOffset val="100"/>
        <c:noMultiLvlLbl val="0"/>
      </c:catAx>
      <c:valAx>
        <c:axId val="5281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9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700829021342861"/>
          <c:y val="0.16723774018126616"/>
          <c:w val="0.27177892526068392"/>
          <c:h val="5.4629407464735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运营商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广告占比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2204228806659285"/>
          <c:y val="3.8925734602408162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72773706754864"/>
          <c:y val="0.22661284808589599"/>
          <c:w val="0.52746175514187899"/>
          <c:h val="0.614770559790258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运营商-广告占比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0.75</c:v>
                </c:pt>
                <c:pt idx="2">
                  <c:v>0.1</c:v>
                </c:pt>
                <c:pt idx="3">
                  <c:v>7.0000000000000007E-2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运营商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广告点击率</a:t>
            </a:r>
            <a:endParaRPr lang="en-US" alt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2900452488687787"/>
          <c:y val="1.532567049808429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0694231659956548E-2"/>
          <c:y val="0.26246767429933326"/>
          <c:w val="0.85048223892827879"/>
          <c:h val="0.57713458231514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0.21</c:v>
                </c:pt>
                <c:pt idx="1">
                  <c:v>0.2</c:v>
                </c:pt>
                <c:pt idx="2">
                  <c:v>0.2</c:v>
                </c:pt>
                <c:pt idx="3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8184672"/>
        <c:axId val="528187392"/>
      </c:barChart>
      <c:catAx>
        <c:axId val="52818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87392"/>
        <c:crosses val="autoZero"/>
        <c:auto val="1"/>
        <c:lblAlgn val="ctr"/>
        <c:lblOffset val="100"/>
        <c:noMultiLvlLbl val="0"/>
      </c:catAx>
      <c:valAx>
        <c:axId val="5281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8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DAY-</a:t>
            </a:r>
            <a:r>
              <a:rPr lang="zh-CN" b="0" dirty="0" smtClean="0">
                <a:solidFill>
                  <a:schemeClr val="bg1"/>
                </a:solidFill>
              </a:rPr>
              <a:t>点击</a:t>
            </a:r>
            <a:r>
              <a:rPr lang="zh-CN" altLang="en-US" b="0" dirty="0" smtClean="0">
                <a:solidFill>
                  <a:schemeClr val="bg1"/>
                </a:solidFill>
              </a:rPr>
              <a:t>量</a:t>
            </a:r>
            <a:r>
              <a:rPr lang="en-US" b="0" dirty="0" smtClean="0">
                <a:solidFill>
                  <a:schemeClr val="bg1"/>
                </a:solidFill>
              </a:rPr>
              <a:t>-</a:t>
            </a:r>
            <a:r>
              <a:rPr lang="zh-CN" altLang="en-US" b="0" dirty="0" smtClean="0">
                <a:solidFill>
                  <a:schemeClr val="bg1"/>
                </a:solidFill>
              </a:rPr>
              <a:t>曝光量</a:t>
            </a:r>
            <a:r>
              <a:rPr lang="zh-CN" b="0" dirty="0" smtClean="0">
                <a:solidFill>
                  <a:schemeClr val="bg1"/>
                </a:solidFill>
              </a:rPr>
              <a:t>分布</a:t>
            </a:r>
            <a:endParaRPr lang="zh-CN" b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8523194773556967"/>
          <c:y val="9.1127723517051788E-3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011337600684901E-2"/>
          <c:y val="0.26922191035758669"/>
          <c:w val="0.81133124458186356"/>
          <c:h val="0.50278633179819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50917</c:v>
                </c:pt>
                <c:pt idx="1">
                  <c:v>50918</c:v>
                </c:pt>
                <c:pt idx="2">
                  <c:v>50919</c:v>
                </c:pt>
                <c:pt idx="3">
                  <c:v>50920</c:v>
                </c:pt>
                <c:pt idx="4">
                  <c:v>50921</c:v>
                </c:pt>
                <c:pt idx="5">
                  <c:v>50922</c:v>
                </c:pt>
                <c:pt idx="6">
                  <c:v>50923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26196</c:v>
                </c:pt>
                <c:pt idx="1">
                  <c:v>28097</c:v>
                </c:pt>
                <c:pt idx="2">
                  <c:v>28638</c:v>
                </c:pt>
                <c:pt idx="3">
                  <c:v>25093</c:v>
                </c:pt>
                <c:pt idx="4">
                  <c:v>28589</c:v>
                </c:pt>
                <c:pt idx="5">
                  <c:v>29608</c:v>
                </c:pt>
                <c:pt idx="6">
                  <c:v>32566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曝光量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50917</c:v>
                </c:pt>
                <c:pt idx="1">
                  <c:v>50918</c:v>
                </c:pt>
                <c:pt idx="2">
                  <c:v>50919</c:v>
                </c:pt>
                <c:pt idx="3">
                  <c:v>50920</c:v>
                </c:pt>
                <c:pt idx="4">
                  <c:v>50921</c:v>
                </c:pt>
                <c:pt idx="5">
                  <c:v>50922</c:v>
                </c:pt>
                <c:pt idx="6">
                  <c:v>50923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135490</c:v>
                </c:pt>
                <c:pt idx="1">
                  <c:v>142733</c:v>
                </c:pt>
                <c:pt idx="2">
                  <c:v>145164</c:v>
                </c:pt>
                <c:pt idx="3">
                  <c:v>129064</c:v>
                </c:pt>
                <c:pt idx="4">
                  <c:v>140687</c:v>
                </c:pt>
                <c:pt idx="5">
                  <c:v>151301</c:v>
                </c:pt>
                <c:pt idx="6">
                  <c:v>157211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28185760"/>
        <c:axId val="528179232"/>
      </c:barChart>
      <c:dateAx>
        <c:axId val="5281857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79232"/>
        <c:crosses val="autoZero"/>
        <c:auto val="1"/>
        <c:lblOffset val="100"/>
        <c:baseTimeUnit val="days"/>
      </c:dateAx>
      <c:valAx>
        <c:axId val="528179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8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048159250984265"/>
          <c:y val="0.1791324688557252"/>
          <c:w val="0.28667280174471105"/>
          <c:h val="5.84322443849416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Day-</a:t>
            </a:r>
            <a:r>
              <a:rPr lang="zh-CN" altLang="en-US" dirty="0" smtClean="0">
                <a:solidFill>
                  <a:schemeClr val="bg1"/>
                </a:solidFill>
              </a:rPr>
              <a:t>曝光率</a:t>
            </a:r>
            <a:endParaRPr lang="zh-CN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3993505258206055"/>
          <c:y val="0.24191856679435217"/>
          <c:w val="0.47852963238541935"/>
          <c:h val="0.557034334285597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点击广告占比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50917</c:v>
                </c:pt>
                <c:pt idx="1">
                  <c:v>50918</c:v>
                </c:pt>
                <c:pt idx="2">
                  <c:v>50919</c:v>
                </c:pt>
                <c:pt idx="3">
                  <c:v>50920</c:v>
                </c:pt>
                <c:pt idx="4">
                  <c:v>50921</c:v>
                </c:pt>
                <c:pt idx="5">
                  <c:v>50922</c:v>
                </c:pt>
                <c:pt idx="6">
                  <c:v>50923</c:v>
                </c:pt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0.13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solidFill>
                  <a:schemeClr val="bg1"/>
                </a:solidFill>
              </a:rPr>
              <a:t>Day-CTR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021557920074237"/>
          <c:y val="4.8727658176884715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6503206120338407"/>
          <c:y val="0.27269634560468847"/>
          <c:w val="0.40491555234195264"/>
          <c:h val="0.525984503325758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DAY-CTR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50917</c:v>
                </c:pt>
                <c:pt idx="1">
                  <c:v>50918</c:v>
                </c:pt>
                <c:pt idx="2">
                  <c:v>50919</c:v>
                </c:pt>
                <c:pt idx="3">
                  <c:v>50920</c:v>
                </c:pt>
                <c:pt idx="4">
                  <c:v>50921</c:v>
                </c:pt>
                <c:pt idx="5">
                  <c:v>50922</c:v>
                </c:pt>
                <c:pt idx="6">
                  <c:v>50923</c:v>
                </c:pt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0.14000000000000001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</a:t>
            </a:r>
            <a:r>
              <a:rPr lang="en-US" altLang="zh-CN" dirty="0" smtClean="0">
                <a:solidFill>
                  <a:schemeClr val="bg1"/>
                </a:solidFill>
              </a:rPr>
              <a:t>id-CTR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1275892885640421"/>
          <c:y val="0.25104002268418463"/>
          <c:w val="0.84895807843846538"/>
          <c:h val="0.50763640933087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CTR</c:v>
                </c:pt>
              </c:strCache>
            </c:strRef>
          </c:tx>
          <c:spPr>
            <a:solidFill>
              <a:srgbClr val="DC6140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1547080</c:v>
                </c:pt>
                <c:pt idx="1">
                  <c:v>1546968</c:v>
                </c:pt>
                <c:pt idx="2">
                  <c:v>1574388</c:v>
                </c:pt>
                <c:pt idx="3">
                  <c:v>1560128</c:v>
                </c:pt>
                <c:pt idx="4">
                  <c:v>1547112</c:v>
                </c:pt>
                <c:pt idx="5">
                  <c:v>1553390</c:v>
                </c:pt>
                <c:pt idx="6">
                  <c:v>1548194</c:v>
                </c:pt>
                <c:pt idx="7">
                  <c:v>1552874</c:v>
                </c:pt>
                <c:pt idx="8">
                  <c:v>1573138</c:v>
                </c:pt>
                <c:pt idx="9">
                  <c:v>1549532</c:v>
                </c:pt>
                <c:pt idx="10">
                  <c:v>1579122</c:v>
                </c:pt>
                <c:pt idx="11">
                  <c:v>1549584</c:v>
                </c:pt>
                <c:pt idx="12">
                  <c:v>1537089</c:v>
                </c:pt>
                <c:pt idx="13">
                  <c:v>1553872</c:v>
                </c:pt>
                <c:pt idx="14">
                  <c:v>1517657</c:v>
                </c:pt>
                <c:pt idx="15">
                  <c:v>1577884</c:v>
                </c:pt>
                <c:pt idx="16">
                  <c:v>1577888</c:v>
                </c:pt>
                <c:pt idx="17">
                  <c:v>1456557</c:v>
                </c:pt>
                <c:pt idx="18">
                  <c:v>1453927</c:v>
                </c:pt>
                <c:pt idx="19">
                  <c:v>1487765</c:v>
                </c:pt>
              </c:numCache>
            </c:numRef>
          </c:cat>
          <c:val>
            <c:numRef>
              <c:f>Sheet1!$B$2:$B$21</c:f>
              <c:numCache>
                <c:formatCode>0%</c:formatCode>
                <c:ptCount val="20"/>
                <c:pt idx="0">
                  <c:v>0.46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0.28999999999999998</c:v>
                </c:pt>
                <c:pt idx="6">
                  <c:v>0.28999999999999998</c:v>
                </c:pt>
                <c:pt idx="7">
                  <c:v>0.28999999999999998</c:v>
                </c:pt>
                <c:pt idx="8">
                  <c:v>0.26</c:v>
                </c:pt>
                <c:pt idx="9">
                  <c:v>0.26</c:v>
                </c:pt>
                <c:pt idx="10">
                  <c:v>0.25</c:v>
                </c:pt>
                <c:pt idx="11">
                  <c:v>0.23</c:v>
                </c:pt>
                <c:pt idx="12">
                  <c:v>0.23</c:v>
                </c:pt>
                <c:pt idx="13">
                  <c:v>0.22</c:v>
                </c:pt>
                <c:pt idx="14">
                  <c:v>0.18</c:v>
                </c:pt>
                <c:pt idx="15">
                  <c:v>0.05</c:v>
                </c:pt>
                <c:pt idx="16">
                  <c:v>0.04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982656"/>
        <c:axId val="402983200"/>
      </c:barChart>
      <c:catAx>
        <c:axId val="4029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3200"/>
        <c:crosses val="autoZero"/>
        <c:auto val="1"/>
        <c:lblAlgn val="ctr"/>
        <c:lblOffset val="100"/>
        <c:noMultiLvlLbl val="0"/>
      </c:catAx>
      <c:valAx>
        <c:axId val="40298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236563064271239"/>
          <c:y val="0.13906559003988653"/>
          <c:w val="9.4116584008737875E-2"/>
          <c:h val="5.7061281633074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HOUR-</a:t>
            </a:r>
            <a:r>
              <a:rPr lang="zh-CN">
                <a:solidFill>
                  <a:schemeClr val="bg1"/>
                </a:solidFill>
              </a:rPr>
              <a:t>点击数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zh-CN">
                <a:solidFill>
                  <a:schemeClr val="bg1"/>
                </a:solidFill>
              </a:rPr>
              <a:t>广告数分布</a:t>
            </a:r>
          </a:p>
        </c:rich>
      </c:tx>
      <c:layout>
        <c:manualLayout>
          <c:xMode val="edge"/>
          <c:yMode val="edge"/>
          <c:x val="0.2415159138235177"/>
          <c:y val="2.902239674308963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124579219849063"/>
          <c:y val="0.27609904158787518"/>
          <c:w val="0.83139384668438066"/>
          <c:h val="0.58379445831810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3488</c:v>
                </c:pt>
                <c:pt idx="1">
                  <c:v>1845</c:v>
                </c:pt>
                <c:pt idx="2">
                  <c:v>1179</c:v>
                </c:pt>
                <c:pt idx="3">
                  <c:v>898</c:v>
                </c:pt>
                <c:pt idx="4">
                  <c:v>1300</c:v>
                </c:pt>
                <c:pt idx="5">
                  <c:v>3062</c:v>
                </c:pt>
                <c:pt idx="6">
                  <c:v>5467</c:v>
                </c:pt>
                <c:pt idx="7">
                  <c:v>8062</c:v>
                </c:pt>
                <c:pt idx="8">
                  <c:v>9671</c:v>
                </c:pt>
                <c:pt idx="9">
                  <c:v>9897</c:v>
                </c:pt>
                <c:pt idx="10">
                  <c:v>10149</c:v>
                </c:pt>
                <c:pt idx="11">
                  <c:v>10568</c:v>
                </c:pt>
                <c:pt idx="12">
                  <c:v>11057</c:v>
                </c:pt>
                <c:pt idx="13">
                  <c:v>10435</c:v>
                </c:pt>
                <c:pt idx="14">
                  <c:v>9922</c:v>
                </c:pt>
                <c:pt idx="15">
                  <c:v>10538</c:v>
                </c:pt>
                <c:pt idx="16">
                  <c:v>10634</c:v>
                </c:pt>
                <c:pt idx="17">
                  <c:v>11318</c:v>
                </c:pt>
                <c:pt idx="18">
                  <c:v>11266</c:v>
                </c:pt>
                <c:pt idx="19">
                  <c:v>11774</c:v>
                </c:pt>
                <c:pt idx="20">
                  <c:v>12830</c:v>
                </c:pt>
                <c:pt idx="21">
                  <c:v>13253</c:v>
                </c:pt>
                <c:pt idx="22">
                  <c:v>11935</c:v>
                </c:pt>
                <c:pt idx="23">
                  <c:v>8239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43126</c:v>
                </c:pt>
                <c:pt idx="1">
                  <c:v>20069</c:v>
                </c:pt>
                <c:pt idx="2">
                  <c:v>12907</c:v>
                </c:pt>
                <c:pt idx="3">
                  <c:v>9673</c:v>
                </c:pt>
                <c:pt idx="4">
                  <c:v>10607</c:v>
                </c:pt>
                <c:pt idx="5">
                  <c:v>18219</c:v>
                </c:pt>
                <c:pt idx="6">
                  <c:v>28028</c:v>
                </c:pt>
                <c:pt idx="7">
                  <c:v>38560</c:v>
                </c:pt>
                <c:pt idx="8">
                  <c:v>45049</c:v>
                </c:pt>
                <c:pt idx="9">
                  <c:v>47004</c:v>
                </c:pt>
                <c:pt idx="10">
                  <c:v>49084</c:v>
                </c:pt>
                <c:pt idx="11">
                  <c:v>50691</c:v>
                </c:pt>
                <c:pt idx="12">
                  <c:v>53568</c:v>
                </c:pt>
                <c:pt idx="13">
                  <c:v>49854</c:v>
                </c:pt>
                <c:pt idx="14">
                  <c:v>46920</c:v>
                </c:pt>
                <c:pt idx="15">
                  <c:v>53419</c:v>
                </c:pt>
                <c:pt idx="16">
                  <c:v>49776</c:v>
                </c:pt>
                <c:pt idx="17">
                  <c:v>51747</c:v>
                </c:pt>
                <c:pt idx="18">
                  <c:v>52317</c:v>
                </c:pt>
                <c:pt idx="19">
                  <c:v>54095</c:v>
                </c:pt>
                <c:pt idx="20">
                  <c:v>60923</c:v>
                </c:pt>
                <c:pt idx="21">
                  <c:v>62170</c:v>
                </c:pt>
                <c:pt idx="22">
                  <c:v>55546</c:v>
                </c:pt>
                <c:pt idx="23">
                  <c:v>38298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797264"/>
        <c:axId val="530792368"/>
      </c:barChart>
      <c:catAx>
        <c:axId val="53079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2368"/>
        <c:crosses val="autoZero"/>
        <c:auto val="1"/>
        <c:lblAlgn val="ctr"/>
        <c:lblOffset val="100"/>
        <c:noMultiLvlLbl val="0"/>
      </c:catAx>
      <c:valAx>
        <c:axId val="5307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44839991183307"/>
          <c:y val="0.20124209011894423"/>
          <c:w val="0.25760862914562938"/>
          <c:h val="5.5825502288301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HOUR-</a:t>
            </a:r>
            <a:r>
              <a:rPr lang="zh-CN">
                <a:solidFill>
                  <a:schemeClr val="bg1"/>
                </a:solidFill>
              </a:rPr>
              <a:t>广告数占比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zh-CN">
                <a:solidFill>
                  <a:schemeClr val="bg1"/>
                </a:solidFill>
              </a:rPr>
              <a:t>点击率</a:t>
            </a: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8.5064934522442015E-2"/>
          <c:y val="0.2646883400840408"/>
          <c:w val="0.85960448902737951"/>
          <c:h val="0.58077561011566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0%</c:formatCode>
                <c:ptCount val="24"/>
                <c:pt idx="0">
                  <c:v>0.04</c:v>
                </c:pt>
                <c:pt idx="1">
                  <c:v>0.02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0.02</c:v>
                </c:pt>
                <c:pt idx="6">
                  <c:v>0.03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  <c:pt idx="20">
                  <c:v>0.06</c:v>
                </c:pt>
                <c:pt idx="21">
                  <c:v>0.06</c:v>
                </c:pt>
                <c:pt idx="22">
                  <c:v>0.06</c:v>
                </c:pt>
                <c:pt idx="23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CTR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Sheet1!$C$2:$C$25</c:f>
              <c:numCache>
                <c:formatCode>0%</c:formatCode>
                <c:ptCount val="24"/>
                <c:pt idx="0">
                  <c:v>0.08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0.12</c:v>
                </c:pt>
                <c:pt idx="5">
                  <c:v>0.17</c:v>
                </c:pt>
                <c:pt idx="6">
                  <c:v>0.2</c:v>
                </c:pt>
                <c:pt idx="7">
                  <c:v>0.21</c:v>
                </c:pt>
                <c:pt idx="8">
                  <c:v>0.21</c:v>
                </c:pt>
                <c:pt idx="9">
                  <c:v>0.21</c:v>
                </c:pt>
                <c:pt idx="10">
                  <c:v>0.21</c:v>
                </c:pt>
                <c:pt idx="11">
                  <c:v>0.21</c:v>
                </c:pt>
                <c:pt idx="12">
                  <c:v>0.21</c:v>
                </c:pt>
                <c:pt idx="13">
                  <c:v>0.21</c:v>
                </c:pt>
                <c:pt idx="14">
                  <c:v>0.21</c:v>
                </c:pt>
                <c:pt idx="15">
                  <c:v>0.2</c:v>
                </c:pt>
                <c:pt idx="16">
                  <c:v>0.21</c:v>
                </c:pt>
                <c:pt idx="17">
                  <c:v>0.22</c:v>
                </c:pt>
                <c:pt idx="18">
                  <c:v>0.22</c:v>
                </c:pt>
                <c:pt idx="19">
                  <c:v>0.22</c:v>
                </c:pt>
                <c:pt idx="20">
                  <c:v>0.21</c:v>
                </c:pt>
                <c:pt idx="21">
                  <c:v>0.21</c:v>
                </c:pt>
                <c:pt idx="22">
                  <c:v>0.21</c:v>
                </c:pt>
                <c:pt idx="23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530796720"/>
        <c:axId val="5307983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Click占比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Sheet1!$D$2:$D$25</c:f>
              <c:numCache>
                <c:formatCode>0%</c:formatCode>
                <c:ptCount val="24"/>
                <c:pt idx="0">
                  <c:v>0.02</c:v>
                </c:pt>
                <c:pt idx="1">
                  <c:v>0.01</c:v>
                </c:pt>
                <c:pt idx="2">
                  <c:v>0.01</c:v>
                </c:pt>
                <c:pt idx="3">
                  <c:v>0</c:v>
                </c:pt>
                <c:pt idx="4">
                  <c:v>0.01</c:v>
                </c:pt>
                <c:pt idx="5">
                  <c:v>0.02</c:v>
                </c:pt>
                <c:pt idx="6">
                  <c:v>0.03</c:v>
                </c:pt>
                <c:pt idx="7">
                  <c:v>0.04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0.06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0.06</c:v>
                </c:pt>
                <c:pt idx="18">
                  <c:v>0.06</c:v>
                </c:pt>
                <c:pt idx="19">
                  <c:v>0.06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0.06</c:v>
                </c:pt>
                <c:pt idx="23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796720"/>
        <c:axId val="530798352"/>
      </c:lineChart>
      <c:catAx>
        <c:axId val="53079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8352"/>
        <c:crosses val="autoZero"/>
        <c:auto val="1"/>
        <c:lblAlgn val="ctr"/>
        <c:lblOffset val="100"/>
        <c:noMultiLvlLbl val="0"/>
      </c:catAx>
      <c:valAx>
        <c:axId val="53079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026090568162272"/>
          <c:y val="0.15436103983870117"/>
          <c:w val="0.51240734380694664"/>
          <c:h val="5.56639483530282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178777578944042"/>
          <c:y val="4.6706471368118722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312724285297567E-2"/>
          <c:y val="0.26232382295357748"/>
          <c:w val="0.87598425573120964"/>
          <c:h val="0.5630948474986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联网类型-广告点击率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0.22</c:v>
                </c:pt>
                <c:pt idx="1">
                  <c:v>0.21</c:v>
                </c:pt>
                <c:pt idx="2">
                  <c:v>0.19</c:v>
                </c:pt>
                <c:pt idx="3">
                  <c:v>0.17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799440"/>
        <c:axId val="530799984"/>
      </c:barChart>
      <c:catAx>
        <c:axId val="5307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9984"/>
        <c:crosses val="autoZero"/>
        <c:auto val="1"/>
        <c:lblAlgn val="ctr"/>
        <c:lblOffset val="100"/>
        <c:noMultiLvlLbl val="0"/>
      </c:catAx>
      <c:valAx>
        <c:axId val="53079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599489300631658"/>
          <c:y val="2.080850603665137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807857364499168"/>
          <c:y val="0.23107873261452047"/>
          <c:w val="0.83514641256022248"/>
          <c:h val="0.58743723313500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联网类型-曝光量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751930</c:v>
                </c:pt>
                <c:pt idx="1">
                  <c:v>170754</c:v>
                </c:pt>
                <c:pt idx="2">
                  <c:v>58293</c:v>
                </c:pt>
                <c:pt idx="3">
                  <c:v>18177</c:v>
                </c:pt>
                <c:pt idx="4">
                  <c:v>2282</c:v>
                </c:pt>
                <c:pt idx="5">
                  <c:v>214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801616"/>
        <c:axId val="530802704"/>
      </c:barChart>
      <c:catAx>
        <c:axId val="53080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02704"/>
        <c:crosses val="autoZero"/>
        <c:auto val="1"/>
        <c:lblAlgn val="ctr"/>
        <c:lblOffset val="100"/>
        <c:noMultiLvlLbl val="0"/>
      </c:catAx>
      <c:valAx>
        <c:axId val="53080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0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设备类型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曝光量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点击率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7226439000566716"/>
          <c:y val="5.4693827298730402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834866823624815"/>
          <c:y val="0.28836541455210468"/>
          <c:w val="0.82590528144192621"/>
          <c:h val="0.54327487587490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998057</c:v>
                </c:pt>
                <c:pt idx="1">
                  <c:v>2266</c:v>
                </c:pt>
                <c:pt idx="2">
                  <c:v>1009</c:v>
                </c:pt>
                <c:pt idx="3">
                  <c:v>318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198697</c:v>
                </c:pt>
                <c:pt idx="1">
                  <c:v>87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0788560"/>
        <c:axId val="530789104"/>
      </c:barChart>
      <c:catAx>
        <c:axId val="53078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89104"/>
        <c:crosses val="autoZero"/>
        <c:auto val="1"/>
        <c:lblAlgn val="ctr"/>
        <c:lblOffset val="100"/>
        <c:noMultiLvlLbl val="0"/>
      </c:catAx>
      <c:valAx>
        <c:axId val="53078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8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设备类型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转化率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4952878484708055"/>
          <c:y val="6.3441300936308689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852763192678573E-2"/>
          <c:y val="0.29700070010223045"/>
          <c:w val="0.88039364466974379"/>
          <c:h val="0.617057317716782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转化率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0.19900000000000001</c:v>
                </c:pt>
                <c:pt idx="1">
                  <c:v>3.7999999999999999E-2</c:v>
                </c:pt>
                <c:pt idx="2">
                  <c:v>3.0000000000000001E-3</c:v>
                </c:pt>
                <c:pt idx="3" formatCode="0%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794000"/>
        <c:axId val="530791824"/>
      </c:barChart>
      <c:catAx>
        <c:axId val="5307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1824"/>
        <c:crosses val="autoZero"/>
        <c:auto val="1"/>
        <c:lblAlgn val="ctr"/>
        <c:lblOffset val="100"/>
        <c:noMultiLvlLbl val="0"/>
      </c:catAx>
      <c:valAx>
        <c:axId val="5307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79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转化率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1183007928988341E-2"/>
          <c:y val="0.24686818782174894"/>
          <c:w val="0.8837959919832501"/>
          <c:h val="0.66104193458167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转化率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unknown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0.19900000000000001</c:v>
                </c:pt>
                <c:pt idx="1">
                  <c:v>0.192</c:v>
                </c:pt>
                <c:pt idx="2">
                  <c:v>0.16700000000000001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67760"/>
        <c:axId val="519955248"/>
      </c:barChart>
      <c:catAx>
        <c:axId val="51996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5248"/>
        <c:crosses val="autoZero"/>
        <c:auto val="1"/>
        <c:lblAlgn val="ctr"/>
        <c:lblOffset val="100"/>
        <c:noMultiLvlLbl val="0"/>
      </c:catAx>
      <c:valAx>
        <c:axId val="5199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曝光率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834866823624815"/>
          <c:y val="0.25177039799455397"/>
          <c:w val="0.82590528144192621"/>
          <c:h val="0.64590977564643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unknown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912891</c:v>
                </c:pt>
                <c:pt idx="1">
                  <c:v>88741</c:v>
                </c:pt>
                <c:pt idx="2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unknown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181747</c:v>
                </c:pt>
                <c:pt idx="1">
                  <c:v>17037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69936"/>
        <c:axId val="519968304"/>
      </c:barChart>
      <c:catAx>
        <c:axId val="51996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8304"/>
        <c:crosses val="autoZero"/>
        <c:auto val="1"/>
        <c:lblAlgn val="ctr"/>
        <c:lblOffset val="100"/>
        <c:noMultiLvlLbl val="0"/>
      </c:catAx>
      <c:valAx>
        <c:axId val="51996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046999903244969"/>
          <c:y val="0.18954382052139582"/>
          <c:w val="0.26931142676796771"/>
          <c:h val="6.4895423063957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手机品牌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曝光量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77221564390465"/>
          <c:y val="0.2403655340747998"/>
          <c:w val="0.84382228406352666"/>
          <c:h val="0.56960363119486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218015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212638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huawei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157114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84389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xiaomi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82843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meizu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37289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gionee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19507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50896"/>
        <c:axId val="519943280"/>
      </c:barChart>
      <c:catAx>
        <c:axId val="51995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19943280"/>
        <c:crosses val="autoZero"/>
        <c:auto val="1"/>
        <c:lblAlgn val="ctr"/>
        <c:lblOffset val="100"/>
        <c:noMultiLvlLbl val="0"/>
      </c:catAx>
      <c:valAx>
        <c:axId val="5199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手机品牌</a:t>
            </a:r>
            <a:r>
              <a:rPr lang="en-US" altLang="zh-CN" dirty="0" smtClean="0">
                <a:solidFill>
                  <a:schemeClr val="bg1"/>
                </a:solidFill>
              </a:rPr>
              <a:t>-CTR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4351015008610952"/>
          <c:y val="2.346259716867639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481108555191877"/>
          <c:y val="0.25346834375113725"/>
          <c:w val="0.85996673994999251"/>
          <c:h val="0.53360309561650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huawei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xiaomi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meizu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gionee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手机品牌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71568"/>
        <c:axId val="519972112"/>
      </c:barChart>
      <c:catAx>
        <c:axId val="519971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519972112"/>
        <c:crosses val="autoZero"/>
        <c:auto val="1"/>
        <c:lblAlgn val="ctr"/>
        <c:lblOffset val="100"/>
        <c:noMultiLvlLbl val="0"/>
      </c:catAx>
      <c:valAx>
        <c:axId val="5199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7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800" b="0" dirty="0" smtClean="0">
                <a:solidFill>
                  <a:schemeClr val="bg1"/>
                </a:solidFill>
              </a:rPr>
              <a:t>广告主</a:t>
            </a:r>
            <a:r>
              <a:rPr lang="en-US" altLang="zh-CN" sz="1800" b="0" dirty="0" smtClean="0">
                <a:solidFill>
                  <a:schemeClr val="bg1"/>
                </a:solidFill>
              </a:rPr>
              <a:t>id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点击率</a:t>
            </a:r>
            <a:endParaRPr lang="zh-CN" altLang="en-US" sz="1800" b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8216898075596725"/>
          <c:y val="0.15790396783934468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0038245923718682"/>
          <c:y val="0.34691039663830059"/>
          <c:w val="0.84618698574593676"/>
          <c:h val="0.393832273734694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广告点击率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Sheet1!$A$2:$A$39</c:f>
              <c:numCache>
                <c:formatCode>General</c:formatCode>
                <c:ptCount val="38"/>
                <c:pt idx="0">
                  <c:v>230000843</c:v>
                </c:pt>
                <c:pt idx="1">
                  <c:v>230001025</c:v>
                </c:pt>
                <c:pt idx="2">
                  <c:v>230000971</c:v>
                </c:pt>
                <c:pt idx="3">
                  <c:v>230000065</c:v>
                </c:pt>
                <c:pt idx="4">
                  <c:v>230000413</c:v>
                </c:pt>
                <c:pt idx="5">
                  <c:v>230000063</c:v>
                </c:pt>
                <c:pt idx="6">
                  <c:v>230001587</c:v>
                </c:pt>
                <c:pt idx="7">
                  <c:v>230001449</c:v>
                </c:pt>
                <c:pt idx="8">
                  <c:v>230001620</c:v>
                </c:pt>
                <c:pt idx="9">
                  <c:v>230001547</c:v>
                </c:pt>
                <c:pt idx="10">
                  <c:v>230000423</c:v>
                </c:pt>
                <c:pt idx="11">
                  <c:v>230001710</c:v>
                </c:pt>
                <c:pt idx="12">
                  <c:v>230000245</c:v>
                </c:pt>
                <c:pt idx="13">
                  <c:v>230001672</c:v>
                </c:pt>
                <c:pt idx="14">
                  <c:v>230000179</c:v>
                </c:pt>
                <c:pt idx="15">
                  <c:v>230001716</c:v>
                </c:pt>
                <c:pt idx="16">
                  <c:v>230001690</c:v>
                </c:pt>
                <c:pt idx="17">
                  <c:v>230000191</c:v>
                </c:pt>
                <c:pt idx="18">
                  <c:v>230001728</c:v>
                </c:pt>
                <c:pt idx="19">
                  <c:v>230001489</c:v>
                </c:pt>
                <c:pt idx="20">
                  <c:v>230001636</c:v>
                </c:pt>
                <c:pt idx="21">
                  <c:v>230001545</c:v>
                </c:pt>
                <c:pt idx="22">
                  <c:v>230001722</c:v>
                </c:pt>
                <c:pt idx="23">
                  <c:v>230000833</c:v>
                </c:pt>
                <c:pt idx="24">
                  <c:v>230001589</c:v>
                </c:pt>
                <c:pt idx="25">
                  <c:v>230000331</c:v>
                </c:pt>
                <c:pt idx="26">
                  <c:v>230001718</c:v>
                </c:pt>
                <c:pt idx="27">
                  <c:v>230000243</c:v>
                </c:pt>
                <c:pt idx="28">
                  <c:v>230001505</c:v>
                </c:pt>
                <c:pt idx="29">
                  <c:v>230000469</c:v>
                </c:pt>
                <c:pt idx="30">
                  <c:v>230001696</c:v>
                </c:pt>
                <c:pt idx="31">
                  <c:v>230001650</c:v>
                </c:pt>
                <c:pt idx="32">
                  <c:v>230001694</c:v>
                </c:pt>
                <c:pt idx="33">
                  <c:v>230001714</c:v>
                </c:pt>
                <c:pt idx="34">
                  <c:v>230000037</c:v>
                </c:pt>
                <c:pt idx="35">
                  <c:v>230001632</c:v>
                </c:pt>
                <c:pt idx="36">
                  <c:v>230001630</c:v>
                </c:pt>
                <c:pt idx="37">
                  <c:v>230000439</c:v>
                </c:pt>
              </c:numCache>
            </c:numRef>
          </c:cat>
          <c:val>
            <c:numRef>
              <c:f>Sheet1!$B$2:$B$39</c:f>
              <c:numCache>
                <c:formatCode>0%</c:formatCode>
                <c:ptCount val="38"/>
                <c:pt idx="0">
                  <c:v>0.31</c:v>
                </c:pt>
                <c:pt idx="1">
                  <c:v>0.3</c:v>
                </c:pt>
                <c:pt idx="2">
                  <c:v>0.28000000000000003</c:v>
                </c:pt>
                <c:pt idx="3">
                  <c:v>0.26</c:v>
                </c:pt>
                <c:pt idx="4">
                  <c:v>0.25</c:v>
                </c:pt>
                <c:pt idx="5">
                  <c:v>0.24</c:v>
                </c:pt>
                <c:pt idx="6">
                  <c:v>0.24</c:v>
                </c:pt>
                <c:pt idx="7">
                  <c:v>0.23</c:v>
                </c:pt>
                <c:pt idx="8">
                  <c:v>0.16</c:v>
                </c:pt>
                <c:pt idx="9">
                  <c:v>0.15</c:v>
                </c:pt>
                <c:pt idx="10">
                  <c:v>0.14000000000000001</c:v>
                </c:pt>
                <c:pt idx="11">
                  <c:v>0.05</c:v>
                </c:pt>
                <c:pt idx="12">
                  <c:v>0.04</c:v>
                </c:pt>
                <c:pt idx="13">
                  <c:v>0.04</c:v>
                </c:pt>
                <c:pt idx="14">
                  <c:v>0.04</c:v>
                </c:pt>
                <c:pt idx="15">
                  <c:v>0.04</c:v>
                </c:pt>
                <c:pt idx="16">
                  <c:v>0.04</c:v>
                </c:pt>
                <c:pt idx="17">
                  <c:v>0.03</c:v>
                </c:pt>
                <c:pt idx="18">
                  <c:v>0.03</c:v>
                </c:pt>
                <c:pt idx="19">
                  <c:v>0.03</c:v>
                </c:pt>
                <c:pt idx="20">
                  <c:v>0.03</c:v>
                </c:pt>
                <c:pt idx="21">
                  <c:v>0.03</c:v>
                </c:pt>
                <c:pt idx="22">
                  <c:v>0.03</c:v>
                </c:pt>
                <c:pt idx="23">
                  <c:v>0.03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02984288"/>
        <c:axId val="402993536"/>
      </c:barChart>
      <c:catAx>
        <c:axId val="40298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93536"/>
        <c:crosses val="autoZero"/>
        <c:auto val="1"/>
        <c:lblAlgn val="ctr"/>
        <c:lblOffset val="100"/>
        <c:noMultiLvlLbl val="0"/>
      </c:catAx>
      <c:valAx>
        <c:axId val="40299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用户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曝光量分布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6944318509362"/>
          <c:y val="0.26296203252970235"/>
          <c:w val="0.87893055681490651"/>
          <c:h val="0.53185057382276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用户标签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3004430</c:v>
                </c:pt>
                <c:pt idx="1">
                  <c:v>3004434</c:v>
                </c:pt>
                <c:pt idx="2">
                  <c:v>3004059</c:v>
                </c:pt>
                <c:pt idx="3">
                  <c:v>3003779</c:v>
                </c:pt>
                <c:pt idx="4">
                  <c:v>3004214</c:v>
                </c:pt>
                <c:pt idx="5">
                  <c:v>3004081</c:v>
                </c:pt>
                <c:pt idx="6">
                  <c:v>3004500</c:v>
                </c:pt>
                <c:pt idx="7">
                  <c:v>3004506</c:v>
                </c:pt>
                <c:pt idx="8">
                  <c:v>3003851</c:v>
                </c:pt>
                <c:pt idx="9">
                  <c:v>3004089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64.12</c:v>
                </c:pt>
                <c:pt idx="1">
                  <c:v>62.7</c:v>
                </c:pt>
                <c:pt idx="2">
                  <c:v>43.79</c:v>
                </c:pt>
                <c:pt idx="3">
                  <c:v>42.65</c:v>
                </c:pt>
                <c:pt idx="4">
                  <c:v>42.32</c:v>
                </c:pt>
                <c:pt idx="5">
                  <c:v>40.51</c:v>
                </c:pt>
                <c:pt idx="6">
                  <c:v>38.58</c:v>
                </c:pt>
                <c:pt idx="7">
                  <c:v>38.08</c:v>
                </c:pt>
                <c:pt idx="8">
                  <c:v>33.799999999999997</c:v>
                </c:pt>
                <c:pt idx="9">
                  <c:v>30.75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56880"/>
        <c:axId val="519950352"/>
      </c:barChart>
      <c:catAx>
        <c:axId val="51995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0352"/>
        <c:crosses val="autoZero"/>
        <c:auto val="1"/>
        <c:lblAlgn val="ctr"/>
        <c:lblOffset val="100"/>
        <c:noMultiLvlLbl val="0"/>
      </c:catAx>
      <c:valAx>
        <c:axId val="51995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907455037489362"/>
          <c:y val="0.15310331969809723"/>
          <c:w val="0.16827537985092728"/>
          <c:h val="6.43320867283175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271718916144706E-2"/>
          <c:y val="0.26440588275126942"/>
          <c:w val="0.89597469844158573"/>
          <c:h val="0.528550575989546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用户标签占比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3004430</c:v>
                </c:pt>
                <c:pt idx="1">
                  <c:v>3004434</c:v>
                </c:pt>
                <c:pt idx="2">
                  <c:v>3004059</c:v>
                </c:pt>
                <c:pt idx="3">
                  <c:v>3003779</c:v>
                </c:pt>
                <c:pt idx="4">
                  <c:v>3004214</c:v>
                </c:pt>
                <c:pt idx="5">
                  <c:v>3004081</c:v>
                </c:pt>
                <c:pt idx="6">
                  <c:v>3004506</c:v>
                </c:pt>
                <c:pt idx="7">
                  <c:v>3004500</c:v>
                </c:pt>
                <c:pt idx="8">
                  <c:v>3003851</c:v>
                </c:pt>
                <c:pt idx="9">
                  <c:v>3004089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0.64</c:v>
                </c:pt>
                <c:pt idx="1">
                  <c:v>0.63</c:v>
                </c:pt>
                <c:pt idx="2">
                  <c:v>0.44</c:v>
                </c:pt>
                <c:pt idx="3">
                  <c:v>0.4</c:v>
                </c:pt>
                <c:pt idx="4">
                  <c:v>0.42</c:v>
                </c:pt>
                <c:pt idx="5">
                  <c:v>0.4</c:v>
                </c:pt>
                <c:pt idx="6">
                  <c:v>0.38</c:v>
                </c:pt>
                <c:pt idx="7">
                  <c:v>0.39</c:v>
                </c:pt>
                <c:pt idx="8">
                  <c:v>0.34</c:v>
                </c:pt>
                <c:pt idx="9">
                  <c:v>0.31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9946544"/>
        <c:axId val="519959056"/>
      </c:lineChart>
      <c:catAx>
        <c:axId val="51994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9056"/>
        <c:crosses val="autoZero"/>
        <c:auto val="1"/>
        <c:lblAlgn val="ctr"/>
        <c:lblOffset val="100"/>
        <c:noMultiLvlLbl val="0"/>
      </c:catAx>
      <c:valAx>
        <c:axId val="5199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063043000556016"/>
          <c:y val="0.14254489570590326"/>
          <c:w val="0.26920439311507377"/>
          <c:h val="6.387299339653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用户标签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zh-CN" altLang="en-US" dirty="0" smtClean="0">
                <a:solidFill>
                  <a:schemeClr val="bg1"/>
                </a:solidFill>
              </a:rPr>
              <a:t>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1958432198289"/>
          <c:y val="1.8533778662902189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281108425552499"/>
          <c:y val="0.26450815437616076"/>
          <c:w val="0.84143532835455237"/>
          <c:h val="0.484190832735809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click=0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3004430</c:v>
                </c:pt>
                <c:pt idx="1">
                  <c:v>3004434</c:v>
                </c:pt>
                <c:pt idx="2">
                  <c:v>3004059</c:v>
                </c:pt>
                <c:pt idx="3">
                  <c:v>3003779</c:v>
                </c:pt>
                <c:pt idx="4">
                  <c:v>3004214</c:v>
                </c:pt>
                <c:pt idx="5">
                  <c:v>3004081</c:v>
                </c:pt>
                <c:pt idx="6">
                  <c:v>3004506</c:v>
                </c:pt>
                <c:pt idx="7">
                  <c:v>3004500</c:v>
                </c:pt>
                <c:pt idx="8">
                  <c:v>3003851</c:v>
                </c:pt>
                <c:pt idx="9">
                  <c:v>3004089</c:v>
                </c:pt>
                <c:pt idx="10">
                  <c:v>3003863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514505</c:v>
                </c:pt>
                <c:pt idx="1">
                  <c:v>502989</c:v>
                </c:pt>
                <c:pt idx="2">
                  <c:v>351404</c:v>
                </c:pt>
                <c:pt idx="3">
                  <c:v>323780</c:v>
                </c:pt>
                <c:pt idx="4">
                  <c:v>339934</c:v>
                </c:pt>
                <c:pt idx="5">
                  <c:v>323729</c:v>
                </c:pt>
                <c:pt idx="6">
                  <c:v>303278</c:v>
                </c:pt>
                <c:pt idx="7">
                  <c:v>307625</c:v>
                </c:pt>
                <c:pt idx="8">
                  <c:v>271081</c:v>
                </c:pt>
                <c:pt idx="9">
                  <c:v>246273</c:v>
                </c:pt>
                <c:pt idx="10">
                  <c:v>242621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3004430</c:v>
                </c:pt>
                <c:pt idx="1">
                  <c:v>3004434</c:v>
                </c:pt>
                <c:pt idx="2">
                  <c:v>3004059</c:v>
                </c:pt>
                <c:pt idx="3">
                  <c:v>3003779</c:v>
                </c:pt>
                <c:pt idx="4">
                  <c:v>3004214</c:v>
                </c:pt>
                <c:pt idx="5">
                  <c:v>3004081</c:v>
                </c:pt>
                <c:pt idx="6">
                  <c:v>3004506</c:v>
                </c:pt>
                <c:pt idx="7">
                  <c:v>3004500</c:v>
                </c:pt>
                <c:pt idx="8">
                  <c:v>3003851</c:v>
                </c:pt>
                <c:pt idx="9">
                  <c:v>3004089</c:v>
                </c:pt>
                <c:pt idx="10">
                  <c:v>3003863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126672</c:v>
                </c:pt>
                <c:pt idx="1">
                  <c:v>123992</c:v>
                </c:pt>
                <c:pt idx="2">
                  <c:v>86466</c:v>
                </c:pt>
                <c:pt idx="3">
                  <c:v>77576</c:v>
                </c:pt>
                <c:pt idx="4">
                  <c:v>83280</c:v>
                </c:pt>
                <c:pt idx="5">
                  <c:v>81337</c:v>
                </c:pt>
                <c:pt idx="6">
                  <c:v>77499</c:v>
                </c:pt>
                <c:pt idx="7">
                  <c:v>78214</c:v>
                </c:pt>
                <c:pt idx="8">
                  <c:v>66888</c:v>
                </c:pt>
                <c:pt idx="9">
                  <c:v>61215</c:v>
                </c:pt>
                <c:pt idx="10">
                  <c:v>59755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965584"/>
        <c:axId val="519957424"/>
      </c:barChart>
      <c:catAx>
        <c:axId val="51996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7424"/>
        <c:crosses val="autoZero"/>
        <c:auto val="1"/>
        <c:lblAlgn val="ctr"/>
        <c:lblOffset val="100"/>
        <c:noMultiLvlLbl val="0"/>
      </c:catAx>
      <c:valAx>
        <c:axId val="51995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01694150986062"/>
          <c:y val="0.14980498184078855"/>
          <c:w val="0.27506637954888641"/>
          <c:h val="5.9420461875384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用户标签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点击率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4586340802355198"/>
          <c:y val="9.1207608314597538E-3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5161662655669541E-2"/>
          <c:y val="0.25469623258088459"/>
          <c:w val="0.87872557770041371"/>
          <c:h val="0.51182816221564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3004430</c:v>
                </c:pt>
                <c:pt idx="1">
                  <c:v>3004434</c:v>
                </c:pt>
                <c:pt idx="2">
                  <c:v>3004059</c:v>
                </c:pt>
                <c:pt idx="3">
                  <c:v>3004214</c:v>
                </c:pt>
                <c:pt idx="4">
                  <c:v>3004081</c:v>
                </c:pt>
                <c:pt idx="5">
                  <c:v>3004506</c:v>
                </c:pt>
                <c:pt idx="6">
                  <c:v>3004500</c:v>
                </c:pt>
                <c:pt idx="7">
                  <c:v>3003851</c:v>
                </c:pt>
                <c:pt idx="8">
                  <c:v>3004089</c:v>
                </c:pt>
                <c:pt idx="9">
                  <c:v>3003863</c:v>
                </c:pt>
                <c:pt idx="10">
                  <c:v>3003779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44368"/>
        <c:axId val="519964496"/>
      </c:barChart>
      <c:catAx>
        <c:axId val="51994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4496"/>
        <c:crosses val="autoZero"/>
        <c:auto val="1"/>
        <c:lblAlgn val="ctr"/>
        <c:lblOffset val="100"/>
        <c:noMultiLvlLbl val="0"/>
      </c:catAx>
      <c:valAx>
        <c:axId val="519964496"/>
        <c:scaling>
          <c:orientation val="minMax"/>
          <c:max val="0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340447206710465"/>
          <c:y val="9.3626988274932196E-2"/>
          <c:w val="0.13657365826304349"/>
          <c:h val="6.039846342424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用户时段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曝光量点击量分布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979383996833075"/>
          <c:y val="0.24643314737369998"/>
          <c:w val="0.84148176324843227"/>
          <c:h val="0.659704592717211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click-0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(12, 18]</c:v>
                </c:pt>
                <c:pt idx="1">
                  <c:v>(6, 12]</c:v>
                </c:pt>
                <c:pt idx="2">
                  <c:v>(18, 23]</c:v>
                </c:pt>
                <c:pt idx="3">
                  <c:v>[0, 6]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239920</c:v>
                </c:pt>
                <c:pt idx="1">
                  <c:v>224552</c:v>
                </c:pt>
                <c:pt idx="2">
                  <c:v>213001</c:v>
                </c:pt>
                <c:pt idx="3">
                  <c:v>125390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(12, 18]</c:v>
                </c:pt>
                <c:pt idx="1">
                  <c:v>(6, 12]</c:v>
                </c:pt>
                <c:pt idx="2">
                  <c:v>(18, 23]</c:v>
                </c:pt>
                <c:pt idx="3">
                  <c:v>[0, 6]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64113</c:v>
                </c:pt>
                <c:pt idx="1">
                  <c:v>59404</c:v>
                </c:pt>
                <c:pt idx="2">
                  <c:v>58031</c:v>
                </c:pt>
                <c:pt idx="3">
                  <c:v>17239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971024"/>
        <c:axId val="519940016"/>
      </c:barChart>
      <c:catAx>
        <c:axId val="51997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0016"/>
        <c:crosses val="autoZero"/>
        <c:auto val="1"/>
        <c:lblAlgn val="ctr"/>
        <c:lblOffset val="100"/>
        <c:noMultiLvlLbl val="0"/>
      </c:catAx>
      <c:valAx>
        <c:axId val="51994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7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035177538980301"/>
          <c:y val="0.18489321251399332"/>
          <c:w val="0.25810604200899501"/>
          <c:h val="5.95312881510069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用户时段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点击量占比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0575586119832882"/>
          <c:y val="0.32649561920891124"/>
          <c:w val="0.44233667767354268"/>
          <c:h val="0.617197415202073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[0, 6]</c:v>
                </c:pt>
                <c:pt idx="1">
                  <c:v>(6, 12]</c:v>
                </c:pt>
                <c:pt idx="2">
                  <c:v>(12, 18]</c:v>
                </c:pt>
                <c:pt idx="3">
                  <c:v>(18, 23]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0.09</c:v>
                </c:pt>
                <c:pt idx="1">
                  <c:v>0.3</c:v>
                </c:pt>
                <c:pt idx="2">
                  <c:v>0.32</c:v>
                </c:pt>
                <c:pt idx="3">
                  <c:v>0.28999999999999998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512242261389469"/>
          <c:y val="0.18253990710078624"/>
          <c:w val="0.53331945798386871"/>
          <c:h val="6.2840468827730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省份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</a:t>
            </a:r>
            <a:r>
              <a:rPr lang="zh-CN" altLang="en-US" dirty="0">
                <a:solidFill>
                  <a:schemeClr val="bg1"/>
                </a:solidFill>
              </a:rPr>
              <a:t>点击量占比</a:t>
            </a:r>
          </a:p>
        </c:rich>
      </c:tx>
      <c:layout>
        <c:manualLayout>
          <c:xMode val="edge"/>
          <c:yMode val="edge"/>
          <c:x val="0.20463869055412154"/>
          <c:y val="1.9236172486366176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122498445930642E-2"/>
          <c:y val="0.24288390626938602"/>
          <c:w val="0.88042871488922847"/>
          <c:h val="0.65709421317048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广告点击量占比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上海市</c:v>
                </c:pt>
                <c:pt idx="1">
                  <c:v>河南省</c:v>
                </c:pt>
                <c:pt idx="2">
                  <c:v>北京市</c:v>
                </c:pt>
                <c:pt idx="3">
                  <c:v>辽宁省</c:v>
                </c:pt>
                <c:pt idx="4">
                  <c:v>四川省</c:v>
                </c:pt>
                <c:pt idx="5">
                  <c:v>陕西省</c:v>
                </c:pt>
                <c:pt idx="6">
                  <c:v>未知</c:v>
                </c:pt>
                <c:pt idx="7">
                  <c:v>台湾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</c:v>
                </c:pt>
                <c:pt idx="1">
                  <c:v>0.25</c:v>
                </c:pt>
                <c:pt idx="2">
                  <c:v>0.16</c:v>
                </c:pt>
                <c:pt idx="3">
                  <c:v>0.11</c:v>
                </c:pt>
                <c:pt idx="4">
                  <c:v>0.11</c:v>
                </c:pt>
                <c:pt idx="5">
                  <c:v>0.05</c:v>
                </c:pt>
                <c:pt idx="6">
                  <c:v>0.02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61776"/>
        <c:axId val="519942736"/>
      </c:barChart>
      <c:catAx>
        <c:axId val="5199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2736"/>
        <c:crosses val="autoZero"/>
        <c:auto val="1"/>
        <c:lblAlgn val="ctr"/>
        <c:lblOffset val="100"/>
        <c:noMultiLvlLbl val="0"/>
      </c:catAx>
      <c:valAx>
        <c:axId val="51994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218447637302091"/>
          <c:y val="0.15718300643200053"/>
          <c:w val="0.46029491159496566"/>
          <c:h val="6.5749872094265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联网类型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广告点击量占比</a:t>
            </a:r>
            <a:endParaRPr lang="en-US" alt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0945864209513557"/>
          <c:y val="3.262226220233149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0612938840875156E-2"/>
          <c:y val="0.2565091045651387"/>
          <c:w val="0.89597471761856284"/>
          <c:h val="0.65759724966074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广告点击量占比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nnt-1</c:v>
                </c:pt>
                <c:pt idx="1">
                  <c:v>nnt-4</c:v>
                </c:pt>
                <c:pt idx="2">
                  <c:v>nnt-3</c:v>
                </c:pt>
                <c:pt idx="3">
                  <c:v>nnt-0</c:v>
                </c:pt>
                <c:pt idx="4">
                  <c:v>nnt-2</c:v>
                </c:pt>
                <c:pt idx="5">
                  <c:v>nnt-5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0.74</c:v>
                </c:pt>
                <c:pt idx="1">
                  <c:v>0.18</c:v>
                </c:pt>
                <c:pt idx="2">
                  <c:v>0.06</c:v>
                </c:pt>
                <c:pt idx="3">
                  <c:v>0.01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9944912"/>
        <c:axId val="519947632"/>
      </c:lineChart>
      <c:catAx>
        <c:axId val="51994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7632"/>
        <c:crosses val="autoZero"/>
        <c:auto val="1"/>
        <c:lblAlgn val="ctr"/>
        <c:lblOffset val="100"/>
        <c:noMultiLvlLbl val="0"/>
      </c:catAx>
      <c:valAx>
        <c:axId val="5199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4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319688730127393"/>
          <c:y val="0.17388564792564795"/>
          <c:w val="0.30041447222033263"/>
          <c:h val="6.2753416539795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设备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点击量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4723220744276484"/>
          <c:y val="2.006576409350014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0266905636210334"/>
          <c:y val="0.27748107774746272"/>
          <c:w val="0.44949157540210916"/>
          <c:h val="0.642255865878536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198697</c:v>
                </c:pt>
                <c:pt idx="2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461260510160004"/>
          <c:y val="0.16421589603511563"/>
          <c:w val="0.32538739489839996"/>
          <c:h val="5.0954927606567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</a:t>
            </a:r>
            <a:r>
              <a:rPr lang="zh-CN" altLang="en-US" dirty="0">
                <a:solidFill>
                  <a:schemeClr val="bg1"/>
                </a:solidFill>
              </a:rPr>
              <a:t>量占比</a:t>
            </a:r>
          </a:p>
        </c:rich>
      </c:tx>
      <c:layout>
        <c:manualLayout>
          <c:xMode val="edge"/>
          <c:yMode val="edge"/>
          <c:x val="0.30829709922408211"/>
          <c:y val="6.9924173932167571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9743009734047243E-2"/>
          <c:y val="0.28927071071607302"/>
          <c:w val="0.89401931183283601"/>
          <c:h val="0.553899316985148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956336"/>
        <c:axId val="519958512"/>
      </c:barChart>
      <c:catAx>
        <c:axId val="51995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8512"/>
        <c:crosses val="autoZero"/>
        <c:auto val="1"/>
        <c:lblAlgn val="ctr"/>
        <c:lblOffset val="100"/>
        <c:noMultiLvlLbl val="0"/>
      </c:catAx>
      <c:valAx>
        <c:axId val="51995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01409493402205"/>
          <c:y val="0.18772629125520138"/>
          <c:w val="0.33935896819958361"/>
          <c:h val="8.4602972653560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广告主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8304946015181532"/>
          <c:y val="7.5832974470202194E-2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281105977190844"/>
          <c:y val="0.2870432138086233"/>
          <c:w val="0.85315038027552093"/>
          <c:h val="0.437634125841656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230000063</c:v>
                </c:pt>
                <c:pt idx="1">
                  <c:v>230000065</c:v>
                </c:pt>
                <c:pt idx="2">
                  <c:v>230001025</c:v>
                </c:pt>
                <c:pt idx="3">
                  <c:v>230001710</c:v>
                </c:pt>
                <c:pt idx="4">
                  <c:v>230001696</c:v>
                </c:pt>
                <c:pt idx="5">
                  <c:v>230000191</c:v>
                </c:pt>
                <c:pt idx="6">
                  <c:v>230000971</c:v>
                </c:pt>
                <c:pt idx="7">
                  <c:v>230000245</c:v>
                </c:pt>
                <c:pt idx="8">
                  <c:v>230001547</c:v>
                </c:pt>
                <c:pt idx="9">
                  <c:v>230000833</c:v>
                </c:pt>
                <c:pt idx="10">
                  <c:v>230001694</c:v>
                </c:pt>
                <c:pt idx="11">
                  <c:v>230001620</c:v>
                </c:pt>
                <c:pt idx="12">
                  <c:v>230001722</c:v>
                </c:pt>
                <c:pt idx="13">
                  <c:v>230001690</c:v>
                </c:pt>
                <c:pt idx="14">
                  <c:v>230000331</c:v>
                </c:pt>
                <c:pt idx="15">
                  <c:v>230001587</c:v>
                </c:pt>
                <c:pt idx="16">
                  <c:v>230000413</c:v>
                </c:pt>
                <c:pt idx="17">
                  <c:v>230001636</c:v>
                </c:pt>
                <c:pt idx="18">
                  <c:v>230000423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411980</c:v>
                </c:pt>
                <c:pt idx="1">
                  <c:v>145470</c:v>
                </c:pt>
                <c:pt idx="2">
                  <c:v>131106</c:v>
                </c:pt>
                <c:pt idx="3">
                  <c:v>72843</c:v>
                </c:pt>
                <c:pt idx="4">
                  <c:v>58624</c:v>
                </c:pt>
                <c:pt idx="5">
                  <c:v>46259</c:v>
                </c:pt>
                <c:pt idx="6">
                  <c:v>27625</c:v>
                </c:pt>
                <c:pt idx="7">
                  <c:v>19208</c:v>
                </c:pt>
                <c:pt idx="8">
                  <c:v>16853</c:v>
                </c:pt>
                <c:pt idx="9">
                  <c:v>16223</c:v>
                </c:pt>
                <c:pt idx="10">
                  <c:v>13275</c:v>
                </c:pt>
                <c:pt idx="11">
                  <c:v>6615</c:v>
                </c:pt>
                <c:pt idx="12">
                  <c:v>5734</c:v>
                </c:pt>
                <c:pt idx="13">
                  <c:v>4031</c:v>
                </c:pt>
                <c:pt idx="14">
                  <c:v>3332</c:v>
                </c:pt>
                <c:pt idx="15">
                  <c:v>3142</c:v>
                </c:pt>
                <c:pt idx="16">
                  <c:v>2720</c:v>
                </c:pt>
                <c:pt idx="17">
                  <c:v>2604</c:v>
                </c:pt>
                <c:pt idx="18">
                  <c:v>2375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230000063</c:v>
                </c:pt>
                <c:pt idx="1">
                  <c:v>230000065</c:v>
                </c:pt>
                <c:pt idx="2">
                  <c:v>230001025</c:v>
                </c:pt>
                <c:pt idx="3">
                  <c:v>230001710</c:v>
                </c:pt>
                <c:pt idx="4">
                  <c:v>230001696</c:v>
                </c:pt>
                <c:pt idx="5">
                  <c:v>230000191</c:v>
                </c:pt>
                <c:pt idx="6">
                  <c:v>230000971</c:v>
                </c:pt>
                <c:pt idx="7">
                  <c:v>230000245</c:v>
                </c:pt>
                <c:pt idx="8">
                  <c:v>230001547</c:v>
                </c:pt>
                <c:pt idx="9">
                  <c:v>230000833</c:v>
                </c:pt>
                <c:pt idx="10">
                  <c:v>230001694</c:v>
                </c:pt>
                <c:pt idx="11">
                  <c:v>230001620</c:v>
                </c:pt>
                <c:pt idx="12">
                  <c:v>230001722</c:v>
                </c:pt>
                <c:pt idx="13">
                  <c:v>230001690</c:v>
                </c:pt>
                <c:pt idx="14">
                  <c:v>230000331</c:v>
                </c:pt>
                <c:pt idx="15">
                  <c:v>230001587</c:v>
                </c:pt>
                <c:pt idx="16">
                  <c:v>230000413</c:v>
                </c:pt>
                <c:pt idx="17">
                  <c:v>230001636</c:v>
                </c:pt>
                <c:pt idx="18">
                  <c:v>230000423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100518</c:v>
                </c:pt>
                <c:pt idx="1">
                  <c:v>37252</c:v>
                </c:pt>
                <c:pt idx="2">
                  <c:v>39956</c:v>
                </c:pt>
                <c:pt idx="3">
                  <c:v>3279</c:v>
                </c:pt>
                <c:pt idx="4">
                  <c:v>731</c:v>
                </c:pt>
                <c:pt idx="5">
                  <c:v>1576</c:v>
                </c:pt>
                <c:pt idx="6">
                  <c:v>7834</c:v>
                </c:pt>
                <c:pt idx="7">
                  <c:v>798</c:v>
                </c:pt>
                <c:pt idx="8">
                  <c:v>2447</c:v>
                </c:pt>
                <c:pt idx="9">
                  <c:v>428</c:v>
                </c:pt>
                <c:pt idx="10">
                  <c:v>138</c:v>
                </c:pt>
                <c:pt idx="11">
                  <c:v>1063</c:v>
                </c:pt>
                <c:pt idx="12">
                  <c:v>152</c:v>
                </c:pt>
                <c:pt idx="13">
                  <c:v>144</c:v>
                </c:pt>
                <c:pt idx="14">
                  <c:v>65</c:v>
                </c:pt>
                <c:pt idx="15">
                  <c:v>766</c:v>
                </c:pt>
                <c:pt idx="16">
                  <c:v>668</c:v>
                </c:pt>
                <c:pt idx="17">
                  <c:v>76</c:v>
                </c:pt>
                <c:pt idx="18">
                  <c:v>330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02988096"/>
        <c:axId val="402990816"/>
      </c:barChart>
      <c:catAx>
        <c:axId val="40298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90816"/>
        <c:crosses val="autoZero"/>
        <c:auto val="1"/>
        <c:lblAlgn val="ctr"/>
        <c:lblOffset val="100"/>
        <c:noMultiLvlLbl val="0"/>
      </c:catAx>
      <c:valAx>
        <c:axId val="4029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手机品牌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</a:t>
            </a:r>
            <a:r>
              <a:rPr lang="zh-CN" altLang="en-US" dirty="0">
                <a:solidFill>
                  <a:schemeClr val="bg1"/>
                </a:solidFill>
              </a:rPr>
              <a:t>量占比</a:t>
            </a:r>
          </a:p>
        </c:rich>
      </c:tx>
      <c:layout>
        <c:manualLayout>
          <c:xMode val="edge"/>
          <c:yMode val="edge"/>
          <c:x val="0.30610266520190738"/>
          <c:y val="3.6599771698117012E-3"/>
        </c:manualLayout>
      </c:layout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2833925608953732E-2"/>
          <c:y val="0.20360481814380368"/>
          <c:w val="0.875479520621402"/>
          <c:h val="0.681728961687531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点击量占比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oppo</c:v>
                </c:pt>
                <c:pt idx="1">
                  <c:v>vivo</c:v>
                </c:pt>
                <c:pt idx="2">
                  <c:v>huawei</c:v>
                </c:pt>
                <c:pt idx="3">
                  <c:v>apple</c:v>
                </c:pt>
                <c:pt idx="4">
                  <c:v>xiaomi</c:v>
                </c:pt>
                <c:pt idx="5">
                  <c:v>meizu</c:v>
                </c:pt>
                <c:pt idx="6">
                  <c:v>gionee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</c:v>
                </c:pt>
                <c:pt idx="1">
                  <c:v>0.28999999999999998</c:v>
                </c:pt>
                <c:pt idx="2">
                  <c:v>0.17</c:v>
                </c:pt>
                <c:pt idx="3">
                  <c:v>0.09</c:v>
                </c:pt>
                <c:pt idx="4">
                  <c:v>0.09</c:v>
                </c:pt>
                <c:pt idx="5">
                  <c:v>0.04</c:v>
                </c:pt>
                <c:pt idx="6">
                  <c:v>0.02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2113152"/>
        <c:axId val="522105536"/>
      </c:lineChart>
      <c:catAx>
        <c:axId val="52211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05536"/>
        <c:crosses val="autoZero"/>
        <c:auto val="1"/>
        <c:lblAlgn val="ctr"/>
        <c:lblOffset val="100"/>
        <c:noMultiLvlLbl val="0"/>
      </c:catAx>
      <c:valAx>
        <c:axId val="52210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05496916558616"/>
          <c:y val="0.12074034133465823"/>
          <c:w val="0.2574410622422949"/>
          <c:h val="8.5044612816202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运营商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点击</a:t>
            </a:r>
            <a:r>
              <a:rPr lang="zh-CN" altLang="en-US" dirty="0">
                <a:solidFill>
                  <a:schemeClr val="bg1"/>
                </a:solidFill>
              </a:rPr>
              <a:t>量占比</a:t>
            </a: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271718916144706E-2"/>
          <c:y val="0.19749579400867376"/>
          <c:w val="0.89597469844158573"/>
          <c:h val="0.62623106309265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点击量占比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0.81</c:v>
                </c:pt>
                <c:pt idx="1">
                  <c:v>0.1</c:v>
                </c:pt>
                <c:pt idx="2">
                  <c:v>7.0000000000000007E-2</c:v>
                </c:pt>
                <c:pt idx="3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2270496"/>
        <c:axId val="532260160"/>
      </c:barChart>
      <c:catAx>
        <c:axId val="53227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260160"/>
        <c:crosses val="autoZero"/>
        <c:auto val="1"/>
        <c:lblAlgn val="ctr"/>
        <c:lblOffset val="100"/>
        <c:noMultiLvlLbl val="0"/>
      </c:catAx>
      <c:valAx>
        <c:axId val="53226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27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20189186518617"/>
          <c:y val="0.11115460993359269"/>
          <c:w val="0.17417772884740459"/>
          <c:h val="5.51907224438275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广告一级行业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277221564390465"/>
          <c:y val="0.28836541455210468"/>
          <c:w val="0.8250978838294718"/>
          <c:h val="0.465034076610370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102400</c:v>
                </c:pt>
                <c:pt idx="1">
                  <c:v>101700</c:v>
                </c:pt>
                <c:pt idx="2">
                  <c:v>101900</c:v>
                </c:pt>
                <c:pt idx="3">
                  <c:v>101000</c:v>
                </c:pt>
                <c:pt idx="4">
                  <c:v>16</c:v>
                </c:pt>
                <c:pt idx="5">
                  <c:v>100300</c:v>
                </c:pt>
                <c:pt idx="6">
                  <c:v>4</c:v>
                </c:pt>
                <c:pt idx="7">
                  <c:v>100600</c:v>
                </c:pt>
                <c:pt idx="8">
                  <c:v>101100</c:v>
                </c:pt>
                <c:pt idx="9">
                  <c:v>101800</c:v>
                </c:pt>
                <c:pt idx="10">
                  <c:v>101500</c:v>
                </c:pt>
                <c:pt idx="11">
                  <c:v>101400</c:v>
                </c:pt>
                <c:pt idx="12">
                  <c:v>9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411980</c:v>
                </c:pt>
                <c:pt idx="1">
                  <c:v>361436</c:v>
                </c:pt>
                <c:pt idx="2">
                  <c:v>72843</c:v>
                </c:pt>
                <c:pt idx="3">
                  <c:v>58797</c:v>
                </c:pt>
                <c:pt idx="4">
                  <c:v>40900</c:v>
                </c:pt>
                <c:pt idx="5">
                  <c:v>20476</c:v>
                </c:pt>
                <c:pt idx="6">
                  <c:v>19441</c:v>
                </c:pt>
                <c:pt idx="7">
                  <c:v>7558</c:v>
                </c:pt>
                <c:pt idx="8">
                  <c:v>3332</c:v>
                </c:pt>
                <c:pt idx="9">
                  <c:v>2680</c:v>
                </c:pt>
                <c:pt idx="10">
                  <c:v>1563</c:v>
                </c:pt>
                <c:pt idx="11">
                  <c:v>613</c:v>
                </c:pt>
                <c:pt idx="12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102400</c:v>
                </c:pt>
                <c:pt idx="1">
                  <c:v>101700</c:v>
                </c:pt>
                <c:pt idx="2">
                  <c:v>101900</c:v>
                </c:pt>
                <c:pt idx="3">
                  <c:v>101000</c:v>
                </c:pt>
                <c:pt idx="4">
                  <c:v>16</c:v>
                </c:pt>
                <c:pt idx="5">
                  <c:v>100300</c:v>
                </c:pt>
                <c:pt idx="6">
                  <c:v>4</c:v>
                </c:pt>
                <c:pt idx="7">
                  <c:v>100600</c:v>
                </c:pt>
                <c:pt idx="8">
                  <c:v>101100</c:v>
                </c:pt>
                <c:pt idx="9">
                  <c:v>101800</c:v>
                </c:pt>
                <c:pt idx="10">
                  <c:v>101500</c:v>
                </c:pt>
                <c:pt idx="11">
                  <c:v>101400</c:v>
                </c:pt>
                <c:pt idx="12">
                  <c:v>9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100518</c:v>
                </c:pt>
                <c:pt idx="1">
                  <c:v>84570</c:v>
                </c:pt>
                <c:pt idx="2">
                  <c:v>3279</c:v>
                </c:pt>
                <c:pt idx="3">
                  <c:v>733</c:v>
                </c:pt>
                <c:pt idx="4">
                  <c:v>7972</c:v>
                </c:pt>
                <c:pt idx="5">
                  <c:v>835</c:v>
                </c:pt>
                <c:pt idx="6">
                  <c:v>484</c:v>
                </c:pt>
                <c:pt idx="7">
                  <c:v>214</c:v>
                </c:pt>
                <c:pt idx="8">
                  <c:v>65</c:v>
                </c:pt>
                <c:pt idx="9">
                  <c:v>77</c:v>
                </c:pt>
                <c:pt idx="10">
                  <c:v>21</c:v>
                </c:pt>
                <c:pt idx="11">
                  <c:v>19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02981568"/>
        <c:axId val="402988640"/>
      </c:barChart>
      <c:catAx>
        <c:axId val="40298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8640"/>
        <c:crosses val="autoZero"/>
        <c:auto val="1"/>
        <c:lblAlgn val="ctr"/>
        <c:lblOffset val="100"/>
        <c:noMultiLvlLbl val="0"/>
      </c:catAx>
      <c:valAx>
        <c:axId val="40298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98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470639458540478"/>
          <c:y val="0.1723975276059429"/>
          <c:w val="0.26931142676796771"/>
          <c:h val="6.1888890211831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广告主一级行业</a:t>
            </a:r>
            <a:endParaRPr lang="en-US" altLang="zh-CN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9.3852745890993974E-2"/>
          <c:y val="0.27394308618061486"/>
          <c:w val="0.88039366671908337"/>
          <c:h val="0.474982525553959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102400</c:v>
                </c:pt>
                <c:pt idx="1">
                  <c:v>101700</c:v>
                </c:pt>
                <c:pt idx="2">
                  <c:v>16</c:v>
                </c:pt>
                <c:pt idx="3">
                  <c:v>101900</c:v>
                </c:pt>
                <c:pt idx="4">
                  <c:v>100300</c:v>
                </c:pt>
                <c:pt idx="5">
                  <c:v>100600</c:v>
                </c:pt>
                <c:pt idx="6">
                  <c:v>101400</c:v>
                </c:pt>
                <c:pt idx="7">
                  <c:v>101800</c:v>
                </c:pt>
                <c:pt idx="8">
                  <c:v>101100</c:v>
                </c:pt>
                <c:pt idx="9">
                  <c:v>4</c:v>
                </c:pt>
                <c:pt idx="10">
                  <c:v>101000</c:v>
                </c:pt>
                <c:pt idx="11">
                  <c:v>101500</c:v>
                </c:pt>
                <c:pt idx="12">
                  <c:v>9</c:v>
                </c:pt>
              </c:numCache>
            </c:numRef>
          </c:cat>
          <c:val>
            <c:numRef>
              <c:f>Sheet1!$B$2:$B$14</c:f>
              <c:numCache>
                <c:formatCode>0%</c:formatCode>
                <c:ptCount val="13"/>
                <c:pt idx="0">
                  <c:v>0.24</c:v>
                </c:pt>
                <c:pt idx="1">
                  <c:v>0.23</c:v>
                </c:pt>
                <c:pt idx="2">
                  <c:v>0.19</c:v>
                </c:pt>
                <c:pt idx="3">
                  <c:v>0.05</c:v>
                </c:pt>
                <c:pt idx="4">
                  <c:v>0.04</c:v>
                </c:pt>
                <c:pt idx="5">
                  <c:v>0.03</c:v>
                </c:pt>
                <c:pt idx="6">
                  <c:v>0.03</c:v>
                </c:pt>
                <c:pt idx="7">
                  <c:v>0.03</c:v>
                </c:pt>
                <c:pt idx="8">
                  <c:v>0.02</c:v>
                </c:pt>
                <c:pt idx="9">
                  <c:v>0.02</c:v>
                </c:pt>
                <c:pt idx="10">
                  <c:v>0.01</c:v>
                </c:pt>
                <c:pt idx="11">
                  <c:v>0.01</c:v>
                </c:pt>
                <c:pt idx="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102400</c:v>
                </c:pt>
                <c:pt idx="1">
                  <c:v>101700</c:v>
                </c:pt>
                <c:pt idx="2">
                  <c:v>16</c:v>
                </c:pt>
                <c:pt idx="3">
                  <c:v>101900</c:v>
                </c:pt>
                <c:pt idx="4">
                  <c:v>100300</c:v>
                </c:pt>
                <c:pt idx="5">
                  <c:v>100600</c:v>
                </c:pt>
                <c:pt idx="6">
                  <c:v>101400</c:v>
                </c:pt>
                <c:pt idx="7">
                  <c:v>101800</c:v>
                </c:pt>
                <c:pt idx="8">
                  <c:v>101100</c:v>
                </c:pt>
                <c:pt idx="9">
                  <c:v>4</c:v>
                </c:pt>
                <c:pt idx="10">
                  <c:v>101000</c:v>
                </c:pt>
                <c:pt idx="11">
                  <c:v>101500</c:v>
                </c:pt>
                <c:pt idx="12">
                  <c:v>9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2104992"/>
        <c:axId val="522112064"/>
      </c:lineChart>
      <c:catAx>
        <c:axId val="5221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2064"/>
        <c:crosses val="autoZero"/>
        <c:auto val="1"/>
        <c:lblAlgn val="ctr"/>
        <c:lblOffset val="100"/>
        <c:noMultiLvlLbl val="0"/>
      </c:catAx>
      <c:valAx>
        <c:axId val="52211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502602181551936"/>
          <c:y val="0.16720994354012933"/>
          <c:w val="0.28807037421234488"/>
          <c:h val="6.3011691758509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1"/>
                </a:solidFill>
              </a:rPr>
              <a:t>广告二级行业</a:t>
            </a:r>
            <a:endParaRPr lang="zh-CN" altLang="en-US" dirty="0">
              <a:solidFill>
                <a:schemeClr val="bg1"/>
              </a:solidFill>
            </a:endParaRPr>
          </a:p>
        </c:rich>
      </c:tx>
      <c:overlay val="0"/>
      <c:spPr>
        <a:solidFill>
          <a:srgbClr val="F5AE3C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327721911746168"/>
          <c:y val="0.22957935925654194"/>
          <c:w val="0.81807626726938598"/>
          <c:h val="0.608815678507468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102401</c:v>
                </c:pt>
                <c:pt idx="1">
                  <c:v>101704</c:v>
                </c:pt>
                <c:pt idx="2">
                  <c:v>101902</c:v>
                </c:pt>
                <c:pt idx="3">
                  <c:v>101002</c:v>
                </c:pt>
                <c:pt idx="4">
                  <c:v>100509</c:v>
                </c:pt>
                <c:pt idx="5">
                  <c:v>100301</c:v>
                </c:pt>
                <c:pt idx="6">
                  <c:v>100206</c:v>
                </c:pt>
                <c:pt idx="7">
                  <c:v>100508</c:v>
                </c:pt>
                <c:pt idx="8">
                  <c:v>101799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411980</c:v>
                </c:pt>
                <c:pt idx="1">
                  <c:v>347648</c:v>
                </c:pt>
                <c:pt idx="2">
                  <c:v>72843</c:v>
                </c:pt>
                <c:pt idx="3">
                  <c:v>58624</c:v>
                </c:pt>
                <c:pt idx="4">
                  <c:v>27625</c:v>
                </c:pt>
                <c:pt idx="5">
                  <c:v>19208</c:v>
                </c:pt>
                <c:pt idx="6">
                  <c:v>16223</c:v>
                </c:pt>
                <c:pt idx="7">
                  <c:v>13275</c:v>
                </c:pt>
                <c:pt idx="8">
                  <c:v>9757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点击量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102401</c:v>
                </c:pt>
                <c:pt idx="1">
                  <c:v>101704</c:v>
                </c:pt>
                <c:pt idx="2">
                  <c:v>101902</c:v>
                </c:pt>
                <c:pt idx="3">
                  <c:v>101002</c:v>
                </c:pt>
                <c:pt idx="4">
                  <c:v>100509</c:v>
                </c:pt>
                <c:pt idx="5">
                  <c:v>100301</c:v>
                </c:pt>
                <c:pt idx="6">
                  <c:v>100206</c:v>
                </c:pt>
                <c:pt idx="7">
                  <c:v>100508</c:v>
                </c:pt>
                <c:pt idx="8">
                  <c:v>101799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100518</c:v>
                </c:pt>
                <c:pt idx="1">
                  <c:v>82597</c:v>
                </c:pt>
                <c:pt idx="2">
                  <c:v>3279</c:v>
                </c:pt>
                <c:pt idx="3">
                  <c:v>731</c:v>
                </c:pt>
                <c:pt idx="4">
                  <c:v>7834</c:v>
                </c:pt>
                <c:pt idx="5">
                  <c:v>798</c:v>
                </c:pt>
                <c:pt idx="6">
                  <c:v>428</c:v>
                </c:pt>
                <c:pt idx="7">
                  <c:v>138</c:v>
                </c:pt>
                <c:pt idx="8">
                  <c:v>1829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2117504"/>
        <c:axId val="522109344"/>
      </c:barChart>
      <c:catAx>
        <c:axId val="52211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09344"/>
        <c:crosses val="autoZero"/>
        <c:auto val="1"/>
        <c:lblAlgn val="ctr"/>
        <c:lblOffset val="100"/>
        <c:noMultiLvlLbl val="0"/>
      </c:catAx>
      <c:valAx>
        <c:axId val="52210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11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17459038215303"/>
          <c:y val="9.7353503383791354E-2"/>
          <c:w val="0.26465179540025469"/>
          <c:h val="6.2589236327899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751E50BE-9237-428E-A0E7-D7F36129DF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5DB9134-18A9-4424-A3E0-8168AF74BE29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025184"/>
            <a:ext cx="1084580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773937"/>
            <a:ext cx="10845800" cy="12512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CAA8738-79C1-4D36-AD79-7B4A78EB40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E4D1C51-4AC7-45F7-B270-216101BA824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4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chart" Target="../charts/char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chart" Target="../charts/char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Relationship Id="rId4" Type="http://schemas.openxmlformats.org/officeDocument/2006/relationships/chart" Target="../charts/char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Relationship Id="rId4" Type="http://schemas.openxmlformats.org/officeDocument/2006/relationships/chart" Target="../charts/char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Relationship Id="rId4" Type="http://schemas.openxmlformats.org/officeDocument/2006/relationships/chart" Target="../charts/char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Relationship Id="rId4" Type="http://schemas.openxmlformats.org/officeDocument/2006/relationships/chart" Target="../charts/char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24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B3EA7B-D5FE-4FB2-93A5-A80ADF81E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130300"/>
            <a:ext cx="10850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/>
              <a:t>广告点击率分析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0718" y="3429000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讯飞</a:t>
            </a:r>
            <a:r>
              <a:rPr lang="en-US" altLang="zh-CN" b="1" dirty="0"/>
              <a:t>AI</a:t>
            </a:r>
            <a:r>
              <a:rPr lang="zh-CN" altLang="en-US" b="1" dirty="0"/>
              <a:t>营销广告点击率分析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5" y="5527343"/>
            <a:ext cx="1085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+mn-ea"/>
              </a:rPr>
              <a:t>讯飞</a:t>
            </a:r>
            <a:r>
              <a:rPr lang="en-US" altLang="zh-CN" sz="1400" b="1" dirty="0">
                <a:latin typeface="+mn-ea"/>
              </a:rPr>
              <a:t>AI</a:t>
            </a:r>
            <a:r>
              <a:rPr lang="zh-CN" altLang="en-US" sz="1400" b="1" dirty="0">
                <a:latin typeface="+mn-ea"/>
              </a:rPr>
              <a:t>营销云在高速发展的同时，积累了海量的广告数据和用户数据，利用这些数据，探索各维度对用户广告点击率的影响。</a:t>
            </a:r>
            <a:endParaRPr lang="en-US" altLang="zh-CN" sz="1400" b="1" dirty="0">
              <a:latin typeface="+mn-ea"/>
            </a:endParaRPr>
          </a:p>
          <a:p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27BF5B9A-170F-48C9-8025-F8C478859F2D}"/>
              </a:ext>
            </a:extLst>
          </p:cNvPr>
          <p:cNvCxnSpPr>
            <a:cxnSpLocks/>
          </p:cNvCxnSpPr>
          <p:nvPr/>
        </p:nvCxnSpPr>
        <p:spPr>
          <a:xfrm flipV="1">
            <a:off x="1986800" y="4144012"/>
            <a:ext cx="751769" cy="458828"/>
          </a:xfrm>
          <a:prstGeom prst="line">
            <a:avLst/>
          </a:prstGeom>
          <a:ln w="1174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9D133D1A-20F0-4C71-8605-7B47C6A1AD95}"/>
              </a:ext>
            </a:extLst>
          </p:cNvPr>
          <p:cNvCxnSpPr>
            <a:cxnSpLocks/>
          </p:cNvCxnSpPr>
          <p:nvPr/>
        </p:nvCxnSpPr>
        <p:spPr>
          <a:xfrm flipV="1">
            <a:off x="2790776" y="4272743"/>
            <a:ext cx="329927" cy="201366"/>
          </a:xfrm>
          <a:prstGeom prst="line">
            <a:avLst/>
          </a:prstGeom>
          <a:ln w="1174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1A06D682-6E6D-4BB0-A7B4-C1350F5D17B6}"/>
              </a:ext>
            </a:extLst>
          </p:cNvPr>
          <p:cNvCxnSpPr>
            <a:cxnSpLocks/>
          </p:cNvCxnSpPr>
          <p:nvPr/>
        </p:nvCxnSpPr>
        <p:spPr>
          <a:xfrm flipV="1">
            <a:off x="10212486" y="881565"/>
            <a:ext cx="590019" cy="360107"/>
          </a:xfrm>
          <a:prstGeom prst="line">
            <a:avLst/>
          </a:prstGeom>
          <a:ln w="1174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5C82E7EC-063E-41CB-A259-4DC87515F25A}"/>
              </a:ext>
            </a:extLst>
          </p:cNvPr>
          <p:cNvCxnSpPr>
            <a:cxnSpLocks/>
          </p:cNvCxnSpPr>
          <p:nvPr/>
        </p:nvCxnSpPr>
        <p:spPr>
          <a:xfrm flipV="1">
            <a:off x="10302054" y="1365019"/>
            <a:ext cx="205441" cy="125388"/>
          </a:xfrm>
          <a:prstGeom prst="line">
            <a:avLst/>
          </a:prstGeom>
          <a:ln w="1174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广告样式：主要样式有四种，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普遍低于</a:t>
            </a:r>
            <a:r>
              <a:rPr lang="en-US" altLang="zh-CN" dirty="0" smtClean="0"/>
              <a:t>35%</a:t>
            </a:r>
            <a:endParaRPr lang="zh-CN" altLang="en-US" dirty="0"/>
          </a:p>
        </p:txBody>
      </p: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4027457113"/>
              </p:ext>
            </p:extLst>
          </p:nvPr>
        </p:nvGraphicFramePr>
        <p:xfrm>
          <a:off x="-348593" y="2144110"/>
          <a:ext cx="5598510" cy="450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745578851"/>
              </p:ext>
            </p:extLst>
          </p:nvPr>
        </p:nvGraphicFramePr>
        <p:xfrm>
          <a:off x="5579243" y="2270234"/>
          <a:ext cx="5740400" cy="458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669924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广告主要样式有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种：</a:t>
            </a:r>
            <a:r>
              <a:rPr lang="zh-CN" altLang="en-US" dirty="0" smtClean="0"/>
              <a:t>总样</a:t>
            </a:r>
            <a:r>
              <a:rPr lang="zh-CN" altLang="en-US" dirty="0"/>
              <a:t>式</a:t>
            </a:r>
            <a:r>
              <a:rPr lang="zh-CN" altLang="en-US" dirty="0" smtClean="0"/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种，主要样式的广告数分别占总体</a:t>
            </a:r>
            <a:r>
              <a:rPr lang="en-US" altLang="zh-CN" b="1" dirty="0" smtClean="0">
                <a:solidFill>
                  <a:srgbClr val="FF0000"/>
                </a:solidFill>
              </a:rPr>
              <a:t>51%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17%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8%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7%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偏低：</a:t>
            </a:r>
            <a:r>
              <a:rPr lang="zh-CN" altLang="en-US" dirty="0" smtClean="0"/>
              <a:t>普遍样式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低于</a:t>
            </a:r>
            <a:r>
              <a:rPr lang="en-US" altLang="zh-CN" b="1" dirty="0" smtClean="0">
                <a:solidFill>
                  <a:srgbClr val="FF0000"/>
                </a:solidFill>
              </a:rPr>
              <a:t>35%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10%</a:t>
            </a:r>
            <a:r>
              <a:rPr lang="zh-CN" altLang="en-US" dirty="0" smtClean="0"/>
              <a:t>的样式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大于</a:t>
            </a:r>
            <a:r>
              <a:rPr lang="en-US" altLang="zh-CN" b="1" dirty="0" smtClean="0">
                <a:solidFill>
                  <a:srgbClr val="FF0000"/>
                </a:solidFill>
              </a:rPr>
              <a:t>25%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85%</a:t>
            </a:r>
            <a:r>
              <a:rPr lang="zh-CN" altLang="en-US" dirty="0" smtClean="0"/>
              <a:t>的样式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低于</a:t>
            </a:r>
            <a:r>
              <a:rPr lang="en-US" altLang="zh-CN" b="1" dirty="0" smtClean="0">
                <a:solidFill>
                  <a:srgbClr val="FF0000"/>
                </a:solidFill>
              </a:rPr>
              <a:t>10%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响应素材类型：广告素材基本一致，广告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趋势与曝光量一致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89325293"/>
              </p:ext>
            </p:extLst>
          </p:nvPr>
        </p:nvGraphicFramePr>
        <p:xfrm>
          <a:off x="6175155" y="2604879"/>
          <a:ext cx="6185338" cy="405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335377966"/>
              </p:ext>
            </p:extLst>
          </p:nvPr>
        </p:nvGraphicFramePr>
        <p:xfrm>
          <a:off x="482599" y="2443655"/>
          <a:ext cx="5839373" cy="4193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92734" y="1130300"/>
            <a:ext cx="1099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广告素材类型一致：</a:t>
            </a:r>
            <a:r>
              <a:rPr lang="en-US" altLang="zh-CN" b="1" dirty="0" smtClean="0">
                <a:solidFill>
                  <a:srgbClr val="FF0000"/>
                </a:solidFill>
              </a:rPr>
              <a:t>98%</a:t>
            </a:r>
            <a:r>
              <a:rPr lang="zh-CN" altLang="en-US" dirty="0" smtClean="0"/>
              <a:t>以上的广告素材均为</a:t>
            </a:r>
            <a:r>
              <a:rPr lang="zh-CN" altLang="en-US" b="1" dirty="0" smtClean="0">
                <a:solidFill>
                  <a:srgbClr val="FF0000"/>
                </a:solidFill>
              </a:rPr>
              <a:t>不含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deeplink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不为落地页下载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不是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素材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不是语音广告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含落地自动跳转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广告点击率趋势与素材一致：</a:t>
            </a:r>
            <a:r>
              <a:rPr lang="zh-CN" altLang="en-US" dirty="0" smtClean="0"/>
              <a:t>普遍素材的广告点击率为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20%</a:t>
            </a:r>
            <a:r>
              <a:rPr lang="zh-CN" altLang="en-US" dirty="0" smtClean="0"/>
              <a:t>左右，少类的素材广告点击率小于</a:t>
            </a:r>
            <a:r>
              <a:rPr lang="en-US" altLang="zh-CN" b="1" dirty="0" smtClean="0">
                <a:solidFill>
                  <a:srgbClr val="FF0000"/>
                </a:solidFill>
              </a:rPr>
              <a:t>5%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广告界面：高为</a:t>
            </a:r>
            <a:r>
              <a:rPr lang="en-US" altLang="zh-CN" dirty="0" smtClean="0"/>
              <a:t>960</a:t>
            </a:r>
            <a:r>
              <a:rPr lang="zh-CN" altLang="en-US" dirty="0" smtClean="0"/>
              <a:t>，宽为</a:t>
            </a:r>
            <a:r>
              <a:rPr lang="en-US" altLang="zh-CN" dirty="0" smtClean="0"/>
              <a:t>640</a:t>
            </a:r>
            <a:r>
              <a:rPr lang="zh-CN" altLang="en-US" dirty="0" smtClean="0"/>
              <a:t>的广告数量最多且</a:t>
            </a:r>
            <a:r>
              <a:rPr lang="en-US" altLang="zh-CN" dirty="0" smtClean="0"/>
              <a:t>CTR</a:t>
            </a:r>
            <a:r>
              <a:rPr lang="zh-CN" altLang="en-US" dirty="0" smtClean="0"/>
              <a:t>最高</a:t>
            </a:r>
            <a:endParaRPr lang="zh-CN" altLang="en-US" dirty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417220864"/>
              </p:ext>
            </p:extLst>
          </p:nvPr>
        </p:nvGraphicFramePr>
        <p:xfrm>
          <a:off x="5915025" y="2686929"/>
          <a:ext cx="5977648" cy="4171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393885820"/>
              </p:ext>
            </p:extLst>
          </p:nvPr>
        </p:nvGraphicFramePr>
        <p:xfrm>
          <a:off x="435303" y="2729132"/>
          <a:ext cx="5808335" cy="412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48608" y="1130300"/>
            <a:ext cx="1096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广告界面大致一致：</a:t>
            </a:r>
            <a:r>
              <a:rPr lang="en-US" altLang="zh-CN" b="1" dirty="0" smtClean="0">
                <a:solidFill>
                  <a:srgbClr val="FF0000"/>
                </a:solidFill>
              </a:rPr>
              <a:t>51%</a:t>
            </a:r>
            <a:r>
              <a:rPr lang="zh-CN" altLang="en-US" dirty="0" smtClean="0"/>
              <a:t>的广告界面尺寸为</a:t>
            </a:r>
            <a:r>
              <a:rPr lang="en-US" altLang="zh-CN" b="1" dirty="0" smtClean="0">
                <a:solidFill>
                  <a:srgbClr val="FF0000"/>
                </a:solidFill>
              </a:rPr>
              <a:t>960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640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25%</a:t>
            </a:r>
            <a:r>
              <a:rPr lang="zh-CN" altLang="en-US" dirty="0" smtClean="0"/>
              <a:t>的广告界面为尺寸</a:t>
            </a:r>
            <a:r>
              <a:rPr lang="en-US" altLang="zh-CN" b="1" dirty="0" smtClean="0">
                <a:solidFill>
                  <a:srgbClr val="FF0000"/>
                </a:solidFill>
              </a:rPr>
              <a:t>1280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720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广告点击率二级化分布：</a:t>
            </a:r>
            <a:r>
              <a:rPr lang="zh-CN" altLang="en-US" dirty="0" smtClean="0"/>
              <a:t>界面尺寸为</a:t>
            </a:r>
            <a:r>
              <a:rPr lang="en-US" altLang="zh-CN" b="1" dirty="0" smtClean="0">
                <a:solidFill>
                  <a:srgbClr val="FF0000"/>
                </a:solidFill>
              </a:rPr>
              <a:t>960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640</a:t>
            </a:r>
            <a:r>
              <a:rPr lang="zh-CN" altLang="en-US" dirty="0" smtClean="0"/>
              <a:t>的点击率最高为</a:t>
            </a:r>
            <a:r>
              <a:rPr lang="en-US" altLang="zh-CN" b="1" dirty="0" smtClean="0">
                <a:solidFill>
                  <a:srgbClr val="FF0000"/>
                </a:solidFill>
              </a:rPr>
              <a:t>27%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1280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720</a:t>
            </a:r>
            <a:r>
              <a:rPr lang="zh-CN" altLang="en-US" dirty="0" smtClean="0"/>
              <a:t>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23%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300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640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19%</a:t>
            </a:r>
            <a:r>
              <a:rPr lang="zh-CN" altLang="en-US" dirty="0" smtClean="0"/>
              <a:t>，其余界面尺寸的点击率均低于</a:t>
            </a:r>
            <a:r>
              <a:rPr lang="en-US" altLang="zh-CN" b="1" dirty="0" smtClean="0">
                <a:solidFill>
                  <a:srgbClr val="FF0000"/>
                </a:solidFill>
              </a:rPr>
              <a:t>10%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3050" y="1530741"/>
            <a:ext cx="1105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广告总体点击率为</a:t>
            </a:r>
            <a:r>
              <a:rPr lang="en-US" altLang="zh-CN" dirty="0" smtClean="0"/>
              <a:t>19.8%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种行业点击率高于平均值；广告主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的广告点击率分为三种水平；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广告数主要集中在</a:t>
            </a:r>
            <a:r>
              <a:rPr lang="en-US" altLang="zh-CN" dirty="0"/>
              <a:t>5</a:t>
            </a:r>
            <a:r>
              <a:rPr lang="zh-CN" altLang="en-US" dirty="0" smtClean="0"/>
              <a:t>个活动中；广告创意数量较多，</a:t>
            </a:r>
            <a:r>
              <a:rPr lang="en-US" altLang="zh-CN" dirty="0" smtClean="0"/>
              <a:t>48.8%</a:t>
            </a:r>
            <a:r>
              <a:rPr lang="zh-CN" altLang="en-US" dirty="0" smtClean="0"/>
              <a:t>的创意广告点击率小于</a:t>
            </a:r>
            <a:r>
              <a:rPr lang="en-US" altLang="zh-CN" dirty="0" smtClean="0"/>
              <a:t>1%</a:t>
            </a:r>
            <a:r>
              <a:rPr lang="zh-CN" altLang="en-US" dirty="0" smtClean="0"/>
              <a:t>；广告样式点击率呈现二级分化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合理增加点击率高的广告类型，以提高对用户吸引力，提升广告点击率。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69924" y="1144116"/>
            <a:ext cx="10850563" cy="369332"/>
          </a:xfrm>
          <a:prstGeom prst="rect">
            <a:avLst/>
          </a:prstGeom>
          <a:solidFill>
            <a:srgbClr val="FCEBCE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、不同的行业、活动、创意、样式会影响广告点击率的高低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4" y="3493186"/>
            <a:ext cx="10850563" cy="369332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、广告素材基本一致，广告界面主要为</a:t>
            </a:r>
            <a:r>
              <a:rPr lang="en-US" altLang="zh-CN" b="1" dirty="0" smtClean="0"/>
              <a:t>960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640</a:t>
            </a:r>
            <a:r>
              <a:rPr lang="zh-CN" altLang="en-US" b="1" dirty="0" smtClean="0"/>
              <a:t>，且点击率最高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9924" y="3931398"/>
            <a:ext cx="110262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广告素材为主流用户所接受，可将素材类型设置成统一样式，提升用户体验。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不同的广告界面会带给用户不一样的视觉体验，可优先考虑将广告界面设置为</a:t>
            </a:r>
            <a:r>
              <a:rPr lang="en-US" altLang="zh-CN" dirty="0" smtClean="0"/>
              <a:t>960</a:t>
            </a:r>
            <a:r>
              <a:rPr lang="zh-CN" altLang="en-US" dirty="0" smtClean="0"/>
              <a:t>*</a:t>
            </a:r>
            <a:r>
              <a:rPr lang="en-US" altLang="zh-CN" dirty="0" smtClean="0"/>
              <a:t>640,1280</a:t>
            </a:r>
            <a:r>
              <a:rPr lang="zh-CN" altLang="en-US" dirty="0" smtClean="0"/>
              <a:t>*</a:t>
            </a:r>
            <a:r>
              <a:rPr lang="en-US" altLang="zh-CN" dirty="0" smtClean="0"/>
              <a:t>720,300</a:t>
            </a:r>
            <a:r>
              <a:rPr lang="zh-CN" altLang="en-US" dirty="0" smtClean="0"/>
              <a:t>*</a:t>
            </a:r>
            <a:r>
              <a:rPr lang="en-US" altLang="zh-CN" dirty="0" smtClean="0"/>
              <a:t>640</a:t>
            </a:r>
            <a:r>
              <a:rPr lang="zh-CN" altLang="en-US" dirty="0" smtClean="0"/>
              <a:t>，减少</a:t>
            </a:r>
            <a:r>
              <a:rPr lang="en-US" altLang="zh-CN" dirty="0" smtClean="0"/>
              <a:t>320</a:t>
            </a:r>
            <a:r>
              <a:rPr lang="zh-CN" altLang="en-US" dirty="0" smtClean="0"/>
              <a:t>*</a:t>
            </a:r>
            <a:r>
              <a:rPr lang="en-US" altLang="zh-CN" dirty="0" smtClean="0"/>
              <a:t>480,</a:t>
            </a:r>
            <a:r>
              <a:rPr lang="zh-CN" altLang="en-US" dirty="0" smtClean="0"/>
              <a:t>的广告界面。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3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B3EA7B-D5FE-4FB2-93A5-A80ADF81E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6BF47B8-88CA-4841-8D78-B8F0C8B60533}"/>
              </a:ext>
            </a:extLst>
          </p:cNvPr>
          <p:cNvSpPr/>
          <p:nvPr/>
        </p:nvSpPr>
        <p:spPr>
          <a:xfrm>
            <a:off x="268221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69967E7-F759-4D4E-86E3-49CE6A79D3BC}"/>
              </a:ext>
            </a:extLst>
          </p:cNvPr>
          <p:cNvSpPr/>
          <p:nvPr/>
        </p:nvSpPr>
        <p:spPr>
          <a:xfrm>
            <a:off x="3296242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F67217B-1F72-40F0-93DC-615A179D72FE}"/>
              </a:ext>
            </a:extLst>
          </p:cNvPr>
          <p:cNvSpPr/>
          <p:nvPr/>
        </p:nvSpPr>
        <p:spPr>
          <a:xfrm>
            <a:off x="6238778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B938783-1B40-4DA3-B347-DF479A39A53F}"/>
              </a:ext>
            </a:extLst>
          </p:cNvPr>
          <p:cNvSpPr/>
          <p:nvPr/>
        </p:nvSpPr>
        <p:spPr>
          <a:xfrm>
            <a:off x="9204031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DA77D35-66F4-45D7-A561-BC0A92DE2CD8}"/>
              </a:ext>
            </a:extLst>
          </p:cNvPr>
          <p:cNvSpPr/>
          <p:nvPr/>
        </p:nvSpPr>
        <p:spPr>
          <a:xfrm>
            <a:off x="751034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广告信息类型分析</a:t>
            </a:r>
            <a:endParaRPr lang="en-US" altLang="zh-CN" sz="1400" dirty="0">
              <a:solidFill>
                <a:srgbClr val="FF7C8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7A4633-1E0B-4581-8F67-D14CF122EA5E}"/>
              </a:ext>
            </a:extLst>
          </p:cNvPr>
          <p:cNvSpPr txBox="1"/>
          <p:nvPr/>
        </p:nvSpPr>
        <p:spPr>
          <a:xfrm>
            <a:off x="1094122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广告信息</a:t>
            </a:r>
            <a:endParaRPr lang="zh-CN" altLang="en-US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AE6E92A-825A-43B1-BCB9-FC69D5164F6C}"/>
              </a:ext>
            </a:extLst>
          </p:cNvPr>
          <p:cNvSpPr txBox="1"/>
          <p:nvPr/>
        </p:nvSpPr>
        <p:spPr>
          <a:xfrm>
            <a:off x="4059375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lt"/>
              </a:rPr>
              <a:t>媒体信息</a:t>
            </a:r>
            <a:endParaRPr lang="en-US" altLang="zh-CN" b="1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1731D67-677E-4731-A9AE-86A9BF50D1C1}"/>
              </a:ext>
            </a:extLst>
          </p:cNvPr>
          <p:cNvSpPr txBox="1"/>
          <p:nvPr/>
        </p:nvSpPr>
        <p:spPr>
          <a:xfrm>
            <a:off x="7024628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用户画像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8A20367-CC8D-4619-B21E-233623BA1505}"/>
              </a:ext>
            </a:extLst>
          </p:cNvPr>
          <p:cNvSpPr txBox="1"/>
          <p:nvPr/>
        </p:nvSpPr>
        <p:spPr>
          <a:xfrm>
            <a:off x="9989880" y="3842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有效用户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AB232AC-1929-49FF-AE6D-6723139CBBD5}"/>
              </a:ext>
            </a:extLst>
          </p:cNvPr>
          <p:cNvSpPr/>
          <p:nvPr/>
        </p:nvSpPr>
        <p:spPr>
          <a:xfrm>
            <a:off x="3716287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媒体信息来源分析</a:t>
            </a:r>
            <a:endParaRPr lang="da-DK" altLang="zh-CN" sz="1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2352F3C-82D8-40F5-9031-7A65DA40F44E}"/>
              </a:ext>
            </a:extLst>
          </p:cNvPr>
          <p:cNvSpPr/>
          <p:nvPr/>
        </p:nvSpPr>
        <p:spPr>
          <a:xfrm>
            <a:off x="6681540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用户画像分析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D44F3C-A017-478E-907F-4E61E74874FB}"/>
              </a:ext>
            </a:extLst>
          </p:cNvPr>
          <p:cNvSpPr/>
          <p:nvPr/>
        </p:nvSpPr>
        <p:spPr>
          <a:xfrm>
            <a:off x="9646793" y="4405937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有效用户群体分析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="" xmlns:a16="http://schemas.microsoft.com/office/drawing/2014/main" id="{3299A58B-95A5-4B47-9E01-49F784B0B9E3}"/>
              </a:ext>
            </a:extLst>
          </p:cNvPr>
          <p:cNvSpPr/>
          <p:nvPr/>
        </p:nvSpPr>
        <p:spPr>
          <a:xfrm>
            <a:off x="1027635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rgbClr val="0070C0"/>
              </a:solidFill>
              <a:latin typeface="Hugme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AE8FD3B9-DE1D-464A-9EAB-8F9C9358480F}"/>
              </a:ext>
            </a:extLst>
          </p:cNvPr>
          <p:cNvSpPr/>
          <p:nvPr/>
        </p:nvSpPr>
        <p:spPr>
          <a:xfrm>
            <a:off x="6958141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="" xmlns:a16="http://schemas.microsoft.com/office/drawing/2014/main" id="{D2553171-681B-4EAB-AAA9-4C0CA15A15D9}"/>
              </a:ext>
            </a:extLst>
          </p:cNvPr>
          <p:cNvSpPr/>
          <p:nvPr/>
        </p:nvSpPr>
        <p:spPr>
          <a:xfrm>
            <a:off x="3992888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="" xmlns:a16="http://schemas.microsoft.com/office/drawing/2014/main" id="{AC2882AA-0842-4A39-9A10-3E9CBFEBD83C}"/>
              </a:ext>
            </a:extLst>
          </p:cNvPr>
          <p:cNvSpPr/>
          <p:nvPr/>
        </p:nvSpPr>
        <p:spPr>
          <a:xfrm>
            <a:off x="9923394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A1D5FBD-B6E5-4717-8271-460113A1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792266" y="1676058"/>
            <a:ext cx="1752942" cy="1752942"/>
          </a:xfrm>
          <a:prstGeom prst="ellipse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DF8FBD40-D48C-4DA3-B478-08276E96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3757519" y="1694423"/>
            <a:ext cx="1752942" cy="1752942"/>
          </a:xfrm>
          <a:prstGeom prst="triangle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8AED77DA-B6B4-49DE-A26E-A2B43127E1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6724805" y="1694423"/>
            <a:ext cx="1752942" cy="17529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0364AEB-8E8A-457F-8F90-94D6CE0A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9692091" y="1694423"/>
            <a:ext cx="1752942" cy="1752942"/>
          </a:xfrm>
          <a:prstGeom prst="star5">
            <a:avLst/>
          </a:prstGeom>
        </p:spPr>
      </p:pic>
    </p:spTree>
    <p:extLst>
      <p:ext uri="{BB962C8B-B14F-4D97-AF65-F5344CB8AC3E}">
        <p14:creationId xmlns:p14="http://schemas.microsoft.com/office/powerpoint/2010/main" val="21226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媒体来源：集中分布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，不同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影响大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677945233"/>
              </p:ext>
            </p:extLst>
          </p:nvPr>
        </p:nvGraphicFramePr>
        <p:xfrm>
          <a:off x="407917" y="2715065"/>
          <a:ext cx="4600811" cy="385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9924" y="1130300"/>
            <a:ext cx="11074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广告分布集中：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广告集中分布于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占</a:t>
            </a:r>
            <a:r>
              <a:rPr lang="en-US" altLang="zh-CN" b="1" dirty="0" smtClean="0">
                <a:solidFill>
                  <a:srgbClr val="FF0000"/>
                </a:solidFill>
              </a:rPr>
              <a:t>32.4%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107</a:t>
            </a:r>
            <a:r>
              <a:rPr lang="zh-CN" altLang="en-US" dirty="0" smtClean="0"/>
              <a:t>占</a:t>
            </a:r>
            <a:r>
              <a:rPr lang="en-US" altLang="zh-CN" b="1" dirty="0" smtClean="0">
                <a:solidFill>
                  <a:srgbClr val="FF0000"/>
                </a:solidFill>
              </a:rPr>
              <a:t>29.2%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108</a:t>
            </a:r>
            <a:r>
              <a:rPr lang="zh-CN" altLang="en-US" dirty="0" smtClean="0"/>
              <a:t>占</a:t>
            </a:r>
            <a:r>
              <a:rPr lang="en-US" altLang="zh-CN" b="1" dirty="0" smtClean="0">
                <a:solidFill>
                  <a:srgbClr val="FF0000"/>
                </a:solidFill>
              </a:rPr>
              <a:t>17.6%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不同</a:t>
            </a:r>
            <a:r>
              <a:rPr lang="en-US" altLang="zh-CN" b="1" dirty="0" smtClean="0">
                <a:solidFill>
                  <a:srgbClr val="FF0000"/>
                </a:solidFill>
              </a:rPr>
              <a:t>app</a:t>
            </a:r>
            <a:r>
              <a:rPr lang="zh-CN" altLang="en-US" b="1" dirty="0" smtClean="0">
                <a:solidFill>
                  <a:srgbClr val="FF0000"/>
                </a:solidFill>
              </a:rPr>
              <a:t>点击率有差异：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的广告点击率差异较大，呈</a:t>
            </a:r>
            <a:r>
              <a:rPr lang="zh-CN" altLang="en-US" b="1" dirty="0" smtClean="0">
                <a:solidFill>
                  <a:srgbClr val="FF0000"/>
                </a:solidFill>
              </a:rPr>
              <a:t>梯度下降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109</a:t>
            </a:r>
            <a:r>
              <a:rPr lang="zh-CN" altLang="en-US" dirty="0" smtClean="0"/>
              <a:t>点击率高达</a:t>
            </a:r>
            <a:r>
              <a:rPr lang="en-US" altLang="zh-CN" b="1" dirty="0" smtClean="0">
                <a:solidFill>
                  <a:srgbClr val="FF0000"/>
                </a:solidFill>
              </a:rPr>
              <a:t>41%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77691691"/>
              </p:ext>
            </p:extLst>
          </p:nvPr>
        </p:nvGraphicFramePr>
        <p:xfrm>
          <a:off x="5721113" y="2579427"/>
          <a:ext cx="6023212" cy="40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75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媒体频道：广告集中个别频道，不同频道</a:t>
            </a:r>
            <a:r>
              <a:rPr lang="en-US" altLang="zh-CN" dirty="0" smtClean="0"/>
              <a:t>CTR</a:t>
            </a:r>
            <a:r>
              <a:rPr lang="zh-CN" altLang="en-US" dirty="0" smtClean="0"/>
              <a:t>缓慢下降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9924" y="1130300"/>
            <a:ext cx="109743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媒体信息：</a:t>
            </a:r>
            <a:r>
              <a:rPr lang="en-US" altLang="zh-CN" b="1" dirty="0" smtClean="0">
                <a:solidFill>
                  <a:srgbClr val="FF0000"/>
                </a:solidFill>
              </a:rPr>
              <a:t>92.4%</a:t>
            </a:r>
            <a:r>
              <a:rPr lang="zh-CN" altLang="en-US" dirty="0" smtClean="0"/>
              <a:t>的广告无媒体频道，均点击率为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21%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7.6%</a:t>
            </a:r>
            <a:r>
              <a:rPr lang="zh-CN" altLang="en-US" dirty="0" smtClean="0"/>
              <a:t>广告有媒体频道，均点击率</a:t>
            </a:r>
            <a:r>
              <a:rPr lang="en-US" altLang="zh-CN" b="1" dirty="0" smtClean="0">
                <a:solidFill>
                  <a:srgbClr val="FF0000"/>
                </a:solidFill>
              </a:rPr>
              <a:t>4.5%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广告集中分布：</a:t>
            </a:r>
            <a:r>
              <a:rPr lang="en-US" altLang="zh-CN" b="1" dirty="0" smtClean="0">
                <a:solidFill>
                  <a:srgbClr val="FF0000"/>
                </a:solidFill>
              </a:rPr>
              <a:t>45.8%</a:t>
            </a:r>
            <a:r>
              <a:rPr lang="zh-CN" altLang="en-US" dirty="0" smtClean="0"/>
              <a:t>的广告频道集中在</a:t>
            </a:r>
            <a:r>
              <a:rPr lang="en-US" altLang="zh-CN" b="1" dirty="0" smtClean="0">
                <a:solidFill>
                  <a:srgbClr val="FF0000"/>
                </a:solidFill>
              </a:rPr>
              <a:t>iqy_2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点击率缓慢下降：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73</a:t>
            </a:r>
            <a:r>
              <a:rPr lang="zh-CN" altLang="en-US" dirty="0" smtClean="0"/>
              <a:t>个频道信息，频道广告点击率均低于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097128222"/>
              </p:ext>
            </p:extLst>
          </p:nvPr>
        </p:nvGraphicFramePr>
        <p:xfrm>
          <a:off x="3500218" y="3179298"/>
          <a:ext cx="4082267" cy="342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725540929"/>
              </p:ext>
            </p:extLst>
          </p:nvPr>
        </p:nvGraphicFramePr>
        <p:xfrm>
          <a:off x="141946" y="3186993"/>
          <a:ext cx="364490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70379409"/>
              </p:ext>
            </p:extLst>
          </p:nvPr>
        </p:nvGraphicFramePr>
        <p:xfrm>
          <a:off x="7605714" y="3142591"/>
          <a:ext cx="4586286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39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媒体主体：</a:t>
            </a:r>
            <a:r>
              <a:rPr lang="en-US" altLang="zh-CN" dirty="0" smtClean="0"/>
              <a:t>99.8%</a:t>
            </a:r>
            <a:r>
              <a:rPr lang="zh-CN" altLang="en-US" dirty="0" smtClean="0"/>
              <a:t>的广告具有媒体主体，均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8%</a:t>
            </a:r>
            <a:endParaRPr lang="zh-CN" altLang="en-US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957230"/>
              </p:ext>
            </p:extLst>
          </p:nvPr>
        </p:nvGraphicFramePr>
        <p:xfrm>
          <a:off x="3805890" y="2896737"/>
          <a:ext cx="5001148" cy="3467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051192"/>
              </p:ext>
            </p:extLst>
          </p:nvPr>
        </p:nvGraphicFramePr>
        <p:xfrm>
          <a:off x="7495494" y="2755731"/>
          <a:ext cx="5001148" cy="3957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图表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208010"/>
              </p:ext>
            </p:extLst>
          </p:nvPr>
        </p:nvGraphicFramePr>
        <p:xfrm>
          <a:off x="154049" y="2969455"/>
          <a:ext cx="5001148" cy="350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50533" y="1130300"/>
            <a:ext cx="109601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广告基本含有媒体主体：</a:t>
            </a:r>
            <a:r>
              <a:rPr lang="en-US" altLang="zh-CN" b="1" dirty="0" smtClean="0">
                <a:solidFill>
                  <a:srgbClr val="FF0000"/>
                </a:solidFill>
              </a:rPr>
              <a:t>99.8%</a:t>
            </a:r>
            <a:r>
              <a:rPr lang="zh-CN" altLang="en-US" dirty="0" smtClean="0"/>
              <a:t>的广告具有媒体主体信息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均点击率为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8%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r>
              <a:rPr lang="zh-CN" altLang="en-US" dirty="0" smtClean="0"/>
              <a:t>的媒体广告点击率小于</a:t>
            </a:r>
            <a:r>
              <a:rPr lang="en-US" altLang="zh-CN" b="1" dirty="0" smtClean="0">
                <a:solidFill>
                  <a:srgbClr val="FF0000"/>
                </a:solidFill>
              </a:rPr>
              <a:t>10%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1%</a:t>
            </a:r>
            <a:r>
              <a:rPr lang="zh-CN" altLang="en-US" dirty="0" smtClean="0"/>
              <a:t>的媒体广告点击率大于</a:t>
            </a:r>
            <a:r>
              <a:rPr lang="en-US" altLang="zh-CN" b="1" dirty="0" smtClean="0">
                <a:solidFill>
                  <a:srgbClr val="FF0000"/>
                </a:solidFill>
              </a:rPr>
              <a:t>60%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媒体广告分布：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473</a:t>
            </a:r>
            <a:r>
              <a:rPr lang="zh-CN" altLang="en-US" dirty="0" smtClean="0"/>
              <a:t>个媒体主体，</a:t>
            </a:r>
            <a:r>
              <a:rPr lang="en-US" altLang="zh-CN" b="1" dirty="0" smtClean="0">
                <a:solidFill>
                  <a:srgbClr val="FF0000"/>
                </a:solidFill>
              </a:rPr>
              <a:t>33.4%</a:t>
            </a:r>
            <a:r>
              <a:rPr lang="zh-CN" altLang="en-US" dirty="0" smtClean="0"/>
              <a:t>的广告数量低于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个，最大媒体含广告数量</a:t>
            </a:r>
            <a:r>
              <a:rPr lang="en-US" altLang="zh-CN" b="1" dirty="0" smtClean="0">
                <a:solidFill>
                  <a:srgbClr val="FF0000"/>
                </a:solidFill>
              </a:rPr>
              <a:t>20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媒体广告位：</a:t>
            </a:r>
            <a:r>
              <a:rPr lang="en-US" altLang="zh-CN" dirty="0" smtClean="0"/>
              <a:t>55%</a:t>
            </a:r>
            <a:r>
              <a:rPr lang="zh-CN" altLang="en-US" dirty="0" smtClean="0"/>
              <a:t>广告数量低于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71%</a:t>
            </a:r>
            <a:r>
              <a:rPr lang="zh-CN" altLang="en-US" dirty="0" smtClean="0"/>
              <a:t>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低于</a:t>
            </a:r>
            <a:r>
              <a:rPr lang="en-US" altLang="zh-CN" dirty="0" smtClean="0"/>
              <a:t>2%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5907414"/>
              </p:ext>
            </p:extLst>
          </p:nvPr>
        </p:nvGraphicFramePr>
        <p:xfrm>
          <a:off x="6694488" y="2363372"/>
          <a:ext cx="4826000" cy="4214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061544117"/>
              </p:ext>
            </p:extLst>
          </p:nvPr>
        </p:nvGraphicFramePr>
        <p:xfrm>
          <a:off x="623889" y="2464483"/>
          <a:ext cx="5472111" cy="439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9923" y="1130300"/>
            <a:ext cx="10850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广告分布集中：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1169</a:t>
            </a:r>
            <a:r>
              <a:rPr lang="zh-CN" altLang="en-US" dirty="0" smtClean="0"/>
              <a:t>个广告位，广告集中分布于</a:t>
            </a:r>
            <a:r>
              <a:rPr lang="en-US" altLang="zh-CN" b="1" dirty="0" smtClean="0">
                <a:solidFill>
                  <a:srgbClr val="FF0000"/>
                </a:solidFill>
              </a:rPr>
              <a:t>90</a:t>
            </a:r>
            <a:r>
              <a:rPr lang="zh-CN" altLang="en-US" dirty="0" smtClean="0"/>
              <a:t>个广告位，</a:t>
            </a:r>
            <a:r>
              <a:rPr lang="en-US" altLang="zh-CN" b="1" dirty="0" smtClean="0">
                <a:solidFill>
                  <a:srgbClr val="FF0000"/>
                </a:solidFill>
              </a:rPr>
              <a:t>78%</a:t>
            </a:r>
            <a:r>
              <a:rPr lang="zh-CN" altLang="en-US" dirty="0" smtClean="0"/>
              <a:t>广告数小于</a:t>
            </a:r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广告点击率普遍低于</a:t>
            </a:r>
            <a:r>
              <a:rPr lang="en-US" altLang="zh-CN" b="1" dirty="0" smtClean="0">
                <a:solidFill>
                  <a:srgbClr val="FF0000"/>
                </a:solidFill>
              </a:rPr>
              <a:t>2%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71%</a:t>
            </a:r>
            <a:r>
              <a:rPr lang="zh-CN" altLang="en-US" dirty="0" smtClean="0"/>
              <a:t>的广告位广告点击率低于</a:t>
            </a:r>
            <a:r>
              <a:rPr lang="en-US" altLang="zh-CN" b="1" dirty="0" smtClean="0">
                <a:solidFill>
                  <a:srgbClr val="FF0000"/>
                </a:solidFill>
              </a:rPr>
              <a:t>2%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5%</a:t>
            </a:r>
            <a:r>
              <a:rPr lang="zh-CN" altLang="en-US" dirty="0" smtClean="0"/>
              <a:t>的广告位点击率在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20~50%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600" y="1130300"/>
            <a:ext cx="10850563" cy="369332"/>
          </a:xfrm>
          <a:prstGeom prst="rect">
            <a:avLst/>
          </a:prstGeom>
          <a:solidFill>
            <a:srgbClr val="FCEBCE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广告分布集中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，不同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对点击率有影响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0718" y="1603256"/>
            <a:ext cx="10850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可增加点击率高的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广告数量，提高广告点击率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无媒体频道为含有媒体频道广告点击率的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倍，减少媒体频道的广告数量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可改善占比大的媒体主体的广告质量，提升广告点击率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71%</a:t>
            </a:r>
            <a:r>
              <a:rPr lang="zh-CN" altLang="en-US" dirty="0" smtClean="0"/>
              <a:t>的广告位点击率低于</a:t>
            </a:r>
            <a:r>
              <a:rPr lang="en-US" altLang="zh-CN" dirty="0" smtClean="0"/>
              <a:t>2%</a:t>
            </a:r>
            <a:r>
              <a:rPr lang="zh-CN" altLang="en-US" dirty="0" smtClean="0"/>
              <a:t>，可增加广告数量较多的以及点击率较高的广告位的广告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1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B3EA7B-D5FE-4FB2-93A5-A80ADF81E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6BF47B8-88CA-4841-8D78-B8F0C8B60533}"/>
              </a:ext>
            </a:extLst>
          </p:cNvPr>
          <p:cNvSpPr/>
          <p:nvPr/>
        </p:nvSpPr>
        <p:spPr>
          <a:xfrm>
            <a:off x="268221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69967E7-F759-4D4E-86E3-49CE6A79D3BC}"/>
              </a:ext>
            </a:extLst>
          </p:cNvPr>
          <p:cNvSpPr/>
          <p:nvPr/>
        </p:nvSpPr>
        <p:spPr>
          <a:xfrm>
            <a:off x="3296242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F67217B-1F72-40F0-93DC-615A179D72FE}"/>
              </a:ext>
            </a:extLst>
          </p:cNvPr>
          <p:cNvSpPr/>
          <p:nvPr/>
        </p:nvSpPr>
        <p:spPr>
          <a:xfrm>
            <a:off x="6238778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B938783-1B40-4DA3-B347-DF479A39A53F}"/>
              </a:ext>
            </a:extLst>
          </p:cNvPr>
          <p:cNvSpPr/>
          <p:nvPr/>
        </p:nvSpPr>
        <p:spPr>
          <a:xfrm>
            <a:off x="9204031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DA77D35-66F4-45D7-A561-BC0A92DE2CD8}"/>
              </a:ext>
            </a:extLst>
          </p:cNvPr>
          <p:cNvSpPr/>
          <p:nvPr/>
        </p:nvSpPr>
        <p:spPr>
          <a:xfrm>
            <a:off x="751034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广告信息类型分析</a:t>
            </a:r>
            <a:endParaRPr lang="en-US" altLang="zh-CN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7A4633-1E0B-4581-8F67-D14CF122EA5E}"/>
              </a:ext>
            </a:extLst>
          </p:cNvPr>
          <p:cNvSpPr txBox="1"/>
          <p:nvPr/>
        </p:nvSpPr>
        <p:spPr>
          <a:xfrm>
            <a:off x="1094122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lt"/>
              </a:rPr>
              <a:t>广告信息</a:t>
            </a:r>
            <a:endParaRPr lang="zh-CN" altLang="en-US" b="1" dirty="0"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AE6E92A-825A-43B1-BCB9-FC69D5164F6C}"/>
              </a:ext>
            </a:extLst>
          </p:cNvPr>
          <p:cNvSpPr txBox="1"/>
          <p:nvPr/>
        </p:nvSpPr>
        <p:spPr>
          <a:xfrm>
            <a:off x="4059375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媒体信息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1731D67-677E-4731-A9AE-86A9BF50D1C1}"/>
              </a:ext>
            </a:extLst>
          </p:cNvPr>
          <p:cNvSpPr txBox="1"/>
          <p:nvPr/>
        </p:nvSpPr>
        <p:spPr>
          <a:xfrm>
            <a:off x="7024628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用户</a:t>
            </a:r>
            <a:r>
              <a:rPr lang="zh-CN" altLang="en-US" b="1" dirty="0">
                <a:solidFill>
                  <a:srgbClr val="FF7C80"/>
                </a:solidFill>
                <a:latin typeface="+mj-lt"/>
              </a:rPr>
              <a:t>画像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8A20367-CC8D-4619-B21E-233623BA1505}"/>
              </a:ext>
            </a:extLst>
          </p:cNvPr>
          <p:cNvSpPr txBox="1"/>
          <p:nvPr/>
        </p:nvSpPr>
        <p:spPr>
          <a:xfrm>
            <a:off x="9989880" y="3842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有效用户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AB232AC-1929-49FF-AE6D-6723139CBBD5}"/>
              </a:ext>
            </a:extLst>
          </p:cNvPr>
          <p:cNvSpPr/>
          <p:nvPr/>
        </p:nvSpPr>
        <p:spPr>
          <a:xfrm>
            <a:off x="3716287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媒体信息来源分析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2352F3C-82D8-40F5-9031-7A65DA40F44E}"/>
              </a:ext>
            </a:extLst>
          </p:cNvPr>
          <p:cNvSpPr/>
          <p:nvPr/>
        </p:nvSpPr>
        <p:spPr>
          <a:xfrm>
            <a:off x="6681540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用户</a:t>
            </a:r>
            <a:r>
              <a:rPr lang="zh-CN" altLang="en-US" sz="1400" dirty="0">
                <a:solidFill>
                  <a:srgbClr val="FF7C80"/>
                </a:solidFill>
              </a:rPr>
              <a:t>画像</a:t>
            </a:r>
            <a:r>
              <a:rPr lang="zh-CN" altLang="en-US" sz="1400" dirty="0" smtClean="0">
                <a:solidFill>
                  <a:srgbClr val="FF7C80"/>
                </a:solidFill>
              </a:rPr>
              <a:t>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D44F3C-A017-478E-907F-4E61E74874FB}"/>
              </a:ext>
            </a:extLst>
          </p:cNvPr>
          <p:cNvSpPr/>
          <p:nvPr/>
        </p:nvSpPr>
        <p:spPr>
          <a:xfrm>
            <a:off x="9646793" y="4405937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有效用户群体分析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="" xmlns:a16="http://schemas.microsoft.com/office/drawing/2014/main" id="{3299A58B-95A5-4B47-9E01-49F784B0B9E3}"/>
              </a:ext>
            </a:extLst>
          </p:cNvPr>
          <p:cNvSpPr/>
          <p:nvPr/>
        </p:nvSpPr>
        <p:spPr>
          <a:xfrm>
            <a:off x="1027635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rgbClr val="0070C0"/>
              </a:solidFill>
              <a:latin typeface="Hugme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AE8FD3B9-DE1D-464A-9EAB-8F9C9358480F}"/>
              </a:ext>
            </a:extLst>
          </p:cNvPr>
          <p:cNvSpPr/>
          <p:nvPr/>
        </p:nvSpPr>
        <p:spPr>
          <a:xfrm>
            <a:off x="6958141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="" xmlns:a16="http://schemas.microsoft.com/office/drawing/2014/main" id="{D2553171-681B-4EAB-AAA9-4C0CA15A15D9}"/>
              </a:ext>
            </a:extLst>
          </p:cNvPr>
          <p:cNvSpPr/>
          <p:nvPr/>
        </p:nvSpPr>
        <p:spPr>
          <a:xfrm>
            <a:off x="3992888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="" xmlns:a16="http://schemas.microsoft.com/office/drawing/2014/main" id="{AC2882AA-0842-4A39-9A10-3E9CBFEBD83C}"/>
              </a:ext>
            </a:extLst>
          </p:cNvPr>
          <p:cNvSpPr/>
          <p:nvPr/>
        </p:nvSpPr>
        <p:spPr>
          <a:xfrm>
            <a:off x="9923394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A1D5FBD-B6E5-4717-8271-460113A170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792266" y="1676058"/>
            <a:ext cx="1752942" cy="1752942"/>
          </a:xfrm>
          <a:prstGeom prst="ellipse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DF8FBD40-D48C-4DA3-B478-08276E9607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3757519" y="1694423"/>
            <a:ext cx="1752942" cy="1752942"/>
          </a:xfrm>
          <a:prstGeom prst="triangle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8AED77DA-B6B4-49DE-A26E-A2B43127E1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6724805" y="1694423"/>
            <a:ext cx="1752942" cy="17529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0364AEB-8E8A-457F-8F90-94D6CE0A9B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9692091" y="1694423"/>
            <a:ext cx="1752942" cy="1752942"/>
          </a:xfrm>
          <a:prstGeom prst="star5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B3EA7B-D5FE-4FB2-93A5-A80ADF81E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6BF47B8-88CA-4841-8D78-B8F0C8B60533}"/>
              </a:ext>
            </a:extLst>
          </p:cNvPr>
          <p:cNvSpPr/>
          <p:nvPr/>
        </p:nvSpPr>
        <p:spPr>
          <a:xfrm>
            <a:off x="268221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69967E7-F759-4D4E-86E3-49CE6A79D3BC}"/>
              </a:ext>
            </a:extLst>
          </p:cNvPr>
          <p:cNvSpPr/>
          <p:nvPr/>
        </p:nvSpPr>
        <p:spPr>
          <a:xfrm>
            <a:off x="3296242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F67217B-1F72-40F0-93DC-615A179D72FE}"/>
              </a:ext>
            </a:extLst>
          </p:cNvPr>
          <p:cNvSpPr/>
          <p:nvPr/>
        </p:nvSpPr>
        <p:spPr>
          <a:xfrm>
            <a:off x="6238778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B938783-1B40-4DA3-B347-DF479A39A53F}"/>
              </a:ext>
            </a:extLst>
          </p:cNvPr>
          <p:cNvSpPr/>
          <p:nvPr/>
        </p:nvSpPr>
        <p:spPr>
          <a:xfrm>
            <a:off x="9204031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DA77D35-66F4-45D7-A561-BC0A92DE2CD8}"/>
              </a:ext>
            </a:extLst>
          </p:cNvPr>
          <p:cNvSpPr/>
          <p:nvPr/>
        </p:nvSpPr>
        <p:spPr>
          <a:xfrm>
            <a:off x="751034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广告信息类型分析</a:t>
            </a:r>
            <a:endParaRPr lang="en-US" altLang="zh-CN" sz="1400" dirty="0">
              <a:solidFill>
                <a:srgbClr val="FF7C8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7A4633-1E0B-4581-8F67-D14CF122EA5E}"/>
              </a:ext>
            </a:extLst>
          </p:cNvPr>
          <p:cNvSpPr txBox="1"/>
          <p:nvPr/>
        </p:nvSpPr>
        <p:spPr>
          <a:xfrm>
            <a:off x="1094122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广告信息</a:t>
            </a:r>
            <a:endParaRPr lang="zh-CN" altLang="en-US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AE6E92A-825A-43B1-BCB9-FC69D5164F6C}"/>
              </a:ext>
            </a:extLst>
          </p:cNvPr>
          <p:cNvSpPr txBox="1"/>
          <p:nvPr/>
        </p:nvSpPr>
        <p:spPr>
          <a:xfrm>
            <a:off x="4059375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媒体信息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1731D67-677E-4731-A9AE-86A9BF50D1C1}"/>
              </a:ext>
            </a:extLst>
          </p:cNvPr>
          <p:cNvSpPr txBox="1"/>
          <p:nvPr/>
        </p:nvSpPr>
        <p:spPr>
          <a:xfrm>
            <a:off x="7024628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lt"/>
              </a:rPr>
              <a:t>用户画像</a:t>
            </a:r>
            <a:endParaRPr lang="en-US" altLang="zh-CN" b="1" dirty="0"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8A20367-CC8D-4619-B21E-233623BA1505}"/>
              </a:ext>
            </a:extLst>
          </p:cNvPr>
          <p:cNvSpPr txBox="1"/>
          <p:nvPr/>
        </p:nvSpPr>
        <p:spPr>
          <a:xfrm>
            <a:off x="9989880" y="3842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有效用户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AB232AC-1929-49FF-AE6D-6723139CBBD5}"/>
              </a:ext>
            </a:extLst>
          </p:cNvPr>
          <p:cNvSpPr/>
          <p:nvPr/>
        </p:nvSpPr>
        <p:spPr>
          <a:xfrm>
            <a:off x="3716287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媒体信息来源分析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2352F3C-82D8-40F5-9031-7A65DA40F44E}"/>
              </a:ext>
            </a:extLst>
          </p:cNvPr>
          <p:cNvSpPr/>
          <p:nvPr/>
        </p:nvSpPr>
        <p:spPr>
          <a:xfrm>
            <a:off x="6681540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用户画像分析</a:t>
            </a:r>
            <a:endParaRPr lang="da-DK" altLang="zh-CN" sz="1400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D44F3C-A017-478E-907F-4E61E74874FB}"/>
              </a:ext>
            </a:extLst>
          </p:cNvPr>
          <p:cNvSpPr/>
          <p:nvPr/>
        </p:nvSpPr>
        <p:spPr>
          <a:xfrm>
            <a:off x="9646793" y="4405937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有效用户群体分析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="" xmlns:a16="http://schemas.microsoft.com/office/drawing/2014/main" id="{3299A58B-95A5-4B47-9E01-49F784B0B9E3}"/>
              </a:ext>
            </a:extLst>
          </p:cNvPr>
          <p:cNvSpPr/>
          <p:nvPr/>
        </p:nvSpPr>
        <p:spPr>
          <a:xfrm>
            <a:off x="1027635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rgbClr val="0070C0"/>
              </a:solidFill>
              <a:latin typeface="Hugme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AE8FD3B9-DE1D-464A-9EAB-8F9C9358480F}"/>
              </a:ext>
            </a:extLst>
          </p:cNvPr>
          <p:cNvSpPr/>
          <p:nvPr/>
        </p:nvSpPr>
        <p:spPr>
          <a:xfrm>
            <a:off x="6958141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="" xmlns:a16="http://schemas.microsoft.com/office/drawing/2014/main" id="{D2553171-681B-4EAB-AAA9-4C0CA15A15D9}"/>
              </a:ext>
            </a:extLst>
          </p:cNvPr>
          <p:cNvSpPr/>
          <p:nvPr/>
        </p:nvSpPr>
        <p:spPr>
          <a:xfrm>
            <a:off x="3992888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="" xmlns:a16="http://schemas.microsoft.com/office/drawing/2014/main" id="{AC2882AA-0842-4A39-9A10-3E9CBFEBD83C}"/>
              </a:ext>
            </a:extLst>
          </p:cNvPr>
          <p:cNvSpPr/>
          <p:nvPr/>
        </p:nvSpPr>
        <p:spPr>
          <a:xfrm>
            <a:off x="9923394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A1D5FBD-B6E5-4717-8271-460113A1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792266" y="1676058"/>
            <a:ext cx="1752942" cy="1752942"/>
          </a:xfrm>
          <a:prstGeom prst="ellipse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DF8FBD40-D48C-4DA3-B478-08276E96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3757519" y="1694423"/>
            <a:ext cx="1752942" cy="1752942"/>
          </a:xfrm>
          <a:prstGeom prst="triangle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8AED77DA-B6B4-49DE-A26E-A2B43127E1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6724805" y="1694423"/>
            <a:ext cx="1752942" cy="17529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0364AEB-8E8A-457F-8F90-94D6CE0A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9692091" y="1694423"/>
            <a:ext cx="1752942" cy="1752942"/>
          </a:xfrm>
          <a:prstGeom prst="star5">
            <a:avLst/>
          </a:prstGeom>
        </p:spPr>
      </p:pic>
    </p:spTree>
    <p:extLst>
      <p:ext uri="{BB962C8B-B14F-4D97-AF65-F5344CB8AC3E}">
        <p14:creationId xmlns:p14="http://schemas.microsoft.com/office/powerpoint/2010/main" val="11223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省份</a:t>
            </a:r>
            <a:r>
              <a:rPr lang="zh-CN" altLang="en-US" dirty="0" smtClean="0"/>
              <a:t>分布：集中于两个省份，河南和上海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53038695"/>
              </p:ext>
            </p:extLst>
          </p:nvPr>
        </p:nvGraphicFramePr>
        <p:xfrm>
          <a:off x="142875" y="2557462"/>
          <a:ext cx="5240337" cy="397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43889579"/>
              </p:ext>
            </p:extLst>
          </p:nvPr>
        </p:nvGraphicFramePr>
        <p:xfrm>
          <a:off x="5665787" y="2686050"/>
          <a:ext cx="5854700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9925" y="1130300"/>
            <a:ext cx="10850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广告分布：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个省份，</a:t>
            </a:r>
            <a:r>
              <a:rPr lang="zh-CN" altLang="en-US" b="1" dirty="0" smtClean="0">
                <a:solidFill>
                  <a:srgbClr val="FF0000"/>
                </a:solidFill>
              </a:rPr>
              <a:t>上海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河南</a:t>
            </a:r>
            <a:r>
              <a:rPr lang="zh-CN" altLang="en-US" dirty="0" smtClean="0"/>
              <a:t>占最大占比</a:t>
            </a:r>
            <a:r>
              <a:rPr lang="en-US" altLang="zh-CN" b="1" dirty="0" smtClean="0">
                <a:solidFill>
                  <a:srgbClr val="FF0000"/>
                </a:solidFill>
              </a:rPr>
              <a:t>29%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台湾</a:t>
            </a:r>
            <a:r>
              <a:rPr lang="zh-CN" altLang="en-US" dirty="0" smtClean="0"/>
              <a:t>占比约</a:t>
            </a:r>
            <a:r>
              <a:rPr lang="en-US" altLang="zh-CN" b="1" dirty="0" smtClean="0">
                <a:solidFill>
                  <a:srgbClr val="FF0000"/>
                </a:solidFill>
              </a:rPr>
              <a:t>0%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省份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除台湾省点击率为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r>
              <a:rPr lang="zh-CN" altLang="en-US" dirty="0" smtClean="0"/>
              <a:t>之外，其余省份点击率在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17%~23%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2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城市分布：集中于</a:t>
            </a:r>
            <a:r>
              <a:rPr lang="en-US" altLang="zh-CN" dirty="0" smtClean="0"/>
              <a:t>4140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3102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1103</a:t>
            </a:r>
            <a:r>
              <a:rPr lang="zh-CN" altLang="en-US" dirty="0" smtClean="0"/>
              <a:t>等城市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35125332"/>
              </p:ext>
            </p:extLst>
          </p:nvPr>
        </p:nvGraphicFramePr>
        <p:xfrm>
          <a:off x="188913" y="2471738"/>
          <a:ext cx="5468937" cy="438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854817178"/>
              </p:ext>
            </p:extLst>
          </p:nvPr>
        </p:nvGraphicFramePr>
        <p:xfrm>
          <a:off x="5472752" y="2386013"/>
          <a:ext cx="6719248" cy="447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9925" y="1130300"/>
            <a:ext cx="11317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广告曝光量：</a:t>
            </a:r>
            <a:r>
              <a:rPr lang="zh-CN" altLang="en-US" dirty="0" smtClean="0"/>
              <a:t>城市间广告曝光量差距较大，最高值为</a:t>
            </a:r>
            <a:r>
              <a:rPr lang="en-US" altLang="zh-CN" dirty="0" smtClean="0"/>
              <a:t> 4104</a:t>
            </a:r>
            <a:r>
              <a:rPr lang="zh-CN" altLang="en-US" dirty="0" smtClean="0"/>
              <a:t>城市达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水平差异小：</a:t>
            </a:r>
            <a:r>
              <a:rPr lang="zh-CN" altLang="en-US" dirty="0" smtClean="0"/>
              <a:t>除台湾省城市外，其余城市广告点击率均在</a:t>
            </a:r>
            <a:r>
              <a:rPr lang="en-US" altLang="zh-CN" b="1" dirty="0" smtClean="0">
                <a:solidFill>
                  <a:srgbClr val="FF0000"/>
                </a:solidFill>
              </a:rPr>
              <a:t>15%~25%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3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运营商：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用户为运营商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，最低广告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4%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145316741"/>
              </p:ext>
            </p:extLst>
          </p:nvPr>
        </p:nvGraphicFramePr>
        <p:xfrm>
          <a:off x="-1" y="2616591"/>
          <a:ext cx="4943475" cy="424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61410609"/>
              </p:ext>
            </p:extLst>
          </p:nvPr>
        </p:nvGraphicFramePr>
        <p:xfrm>
          <a:off x="6092824" y="2714625"/>
          <a:ext cx="56134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4600" y="1130300"/>
            <a:ext cx="10850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广告占比集中：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运营商占据</a:t>
            </a:r>
            <a:r>
              <a:rPr lang="en-US" altLang="zh-CN" b="1" dirty="0" smtClean="0">
                <a:solidFill>
                  <a:srgbClr val="FF0000"/>
                </a:solidFill>
              </a:rPr>
              <a:t>75%</a:t>
            </a:r>
            <a:r>
              <a:rPr lang="zh-CN" altLang="en-US" dirty="0" smtClean="0"/>
              <a:t>的广告数，其余三家广告占比均低于</a:t>
            </a:r>
            <a:r>
              <a:rPr lang="en-US" altLang="zh-CN" b="1" dirty="0" smtClean="0">
                <a:solidFill>
                  <a:srgbClr val="FF0000"/>
                </a:solidFill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广告点击率：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运营商广告点击率在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20%~21%</a:t>
            </a:r>
            <a:r>
              <a:rPr lang="zh-CN" altLang="en-US" dirty="0" smtClean="0"/>
              <a:t>之间，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运营商为最低</a:t>
            </a:r>
            <a:r>
              <a:rPr lang="en-US" altLang="zh-CN" b="1" dirty="0" smtClean="0">
                <a:solidFill>
                  <a:srgbClr val="FF0000"/>
                </a:solidFill>
              </a:rPr>
              <a:t>4%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</a:t>
            </a:r>
            <a:r>
              <a:rPr lang="zh-CN" altLang="en-US" dirty="0" smtClean="0"/>
              <a:t>时间分布：广告数曝光率均分，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几乎无差异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27656867"/>
              </p:ext>
            </p:extLst>
          </p:nvPr>
        </p:nvGraphicFramePr>
        <p:xfrm>
          <a:off x="0" y="2677055"/>
          <a:ext cx="5097463" cy="418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064459914"/>
              </p:ext>
            </p:extLst>
          </p:nvPr>
        </p:nvGraphicFramePr>
        <p:xfrm>
          <a:off x="4489450" y="2643188"/>
          <a:ext cx="3968749" cy="3809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693466537"/>
              </p:ext>
            </p:extLst>
          </p:nvPr>
        </p:nvGraphicFramePr>
        <p:xfrm>
          <a:off x="7531693" y="2543816"/>
          <a:ext cx="5078412" cy="390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69924" y="1130300"/>
            <a:ext cx="1116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广告曝光率：</a:t>
            </a:r>
            <a:r>
              <a:rPr lang="zh-CN" altLang="en-US" dirty="0" smtClean="0"/>
              <a:t>每天的广告数曝光率在</a:t>
            </a:r>
            <a:r>
              <a:rPr lang="en-US" altLang="zh-CN" b="1" dirty="0" smtClean="0">
                <a:solidFill>
                  <a:srgbClr val="FF0000"/>
                </a:solidFill>
              </a:rPr>
              <a:t>13%~16%</a:t>
            </a:r>
            <a:r>
              <a:rPr lang="zh-CN" altLang="en-US" dirty="0" smtClean="0"/>
              <a:t>之间，几乎无差异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每天的广告点击率在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13%~16%</a:t>
            </a:r>
            <a:r>
              <a:rPr lang="zh-CN" altLang="en-US" dirty="0" smtClean="0"/>
              <a:t>之间，较平均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HOUR</a:t>
            </a:r>
            <a:r>
              <a:rPr lang="zh-CN" altLang="en-US" dirty="0" smtClean="0"/>
              <a:t>时间分布：曝光量随时间波动，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分为两个水平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66339403"/>
              </p:ext>
            </p:extLst>
          </p:nvPr>
        </p:nvGraphicFramePr>
        <p:xfrm>
          <a:off x="669924" y="2469128"/>
          <a:ext cx="5426076" cy="437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491075750"/>
              </p:ext>
            </p:extLst>
          </p:nvPr>
        </p:nvGraphicFramePr>
        <p:xfrm>
          <a:off x="6095999" y="2469128"/>
          <a:ext cx="5424489" cy="438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9924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广告曝光量时间化：</a:t>
            </a:r>
            <a:r>
              <a:rPr lang="zh-CN" altLang="en-US" dirty="0"/>
              <a:t>凌晨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广告数量</a:t>
            </a:r>
            <a:r>
              <a:rPr lang="zh-CN" altLang="en-US" b="1" dirty="0" smtClean="0">
                <a:solidFill>
                  <a:srgbClr val="FF0000"/>
                </a:solidFill>
              </a:rPr>
              <a:t>最少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20~21</a:t>
            </a:r>
            <a:r>
              <a:rPr lang="zh-CN" altLang="en-US" dirty="0" smtClean="0"/>
              <a:t>点为两个</a:t>
            </a:r>
            <a:r>
              <a:rPr lang="zh-CN" altLang="en-US" b="1" dirty="0" smtClean="0">
                <a:solidFill>
                  <a:srgbClr val="FF0000"/>
                </a:solidFill>
              </a:rPr>
              <a:t>小波峰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两极化：</a:t>
            </a:r>
            <a:r>
              <a:rPr lang="en-US" altLang="zh-CN" b="1" dirty="0" smtClean="0">
                <a:solidFill>
                  <a:srgbClr val="FF0000"/>
                </a:solidFill>
              </a:rPr>
              <a:t>0~3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5%~10%</a:t>
            </a:r>
            <a:r>
              <a:rPr lang="zh-CN" altLang="en-US" dirty="0" smtClean="0"/>
              <a:t>之间，</a:t>
            </a:r>
            <a:r>
              <a:rPr lang="en-US" altLang="zh-CN" b="1" dirty="0" smtClean="0">
                <a:solidFill>
                  <a:srgbClr val="FF0000"/>
                </a:solidFill>
              </a:rPr>
              <a:t>4~6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点击率</a:t>
            </a:r>
            <a:r>
              <a:rPr lang="zh-CN" altLang="en-US" b="1" dirty="0" smtClean="0">
                <a:solidFill>
                  <a:srgbClr val="FF0000"/>
                </a:solidFill>
              </a:rPr>
              <a:t>逐渐上升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7~23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20%</a:t>
            </a:r>
            <a:r>
              <a:rPr lang="zh-CN" altLang="en-US" dirty="0" smtClean="0"/>
              <a:t>左右波动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联网类型：</a:t>
            </a:r>
            <a:r>
              <a:rPr lang="en-US" altLang="zh-CN" dirty="0" smtClean="0"/>
              <a:t>75%</a:t>
            </a:r>
            <a:r>
              <a:rPr lang="zh-CN" altLang="en-US" dirty="0" smtClean="0"/>
              <a:t>曝光量联网类型为</a:t>
            </a:r>
            <a:r>
              <a:rPr lang="en-US" altLang="zh-CN" dirty="0" smtClean="0"/>
              <a:t>1-nnt</a:t>
            </a:r>
            <a:r>
              <a:rPr lang="zh-CN" altLang="en-US" dirty="0" smtClean="0"/>
              <a:t>，广告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均小于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20631695"/>
              </p:ext>
            </p:extLst>
          </p:nvPr>
        </p:nvGraphicFramePr>
        <p:xfrm>
          <a:off x="669925" y="2433711"/>
          <a:ext cx="5231618" cy="3806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652557904"/>
              </p:ext>
            </p:extLst>
          </p:nvPr>
        </p:nvGraphicFramePr>
        <p:xfrm>
          <a:off x="6096000" y="2578499"/>
          <a:ext cx="5217551" cy="366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9925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曝光量：</a:t>
            </a:r>
            <a:r>
              <a:rPr lang="en-US" altLang="zh-CN" b="1" dirty="0" smtClean="0">
                <a:solidFill>
                  <a:srgbClr val="FF0000"/>
                </a:solidFill>
              </a:rPr>
              <a:t>75%</a:t>
            </a:r>
            <a:r>
              <a:rPr lang="zh-CN" altLang="en-US" dirty="0" smtClean="0"/>
              <a:t>的曝光量集中于</a:t>
            </a:r>
            <a:r>
              <a:rPr lang="en-US" altLang="zh-CN" b="1" dirty="0" smtClean="0">
                <a:solidFill>
                  <a:srgbClr val="FF0000"/>
                </a:solidFill>
              </a:rPr>
              <a:t>1-nnt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17%</a:t>
            </a:r>
            <a:r>
              <a:rPr lang="zh-CN" altLang="en-US" dirty="0" smtClean="0"/>
              <a:t>的曝光量集中于</a:t>
            </a:r>
            <a:r>
              <a:rPr lang="en-US" altLang="zh-CN" b="1" dirty="0" smtClean="0">
                <a:solidFill>
                  <a:srgbClr val="FF0000"/>
                </a:solidFill>
              </a:rPr>
              <a:t>4-nnt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5-nnt</a:t>
            </a:r>
            <a:r>
              <a:rPr lang="zh-CN" altLang="en-US" dirty="0" smtClean="0"/>
              <a:t>广告点击率为最低</a:t>
            </a:r>
            <a:r>
              <a:rPr lang="en-US" altLang="zh-CN" b="1" dirty="0" smtClean="0">
                <a:solidFill>
                  <a:srgbClr val="FF0000"/>
                </a:solidFill>
              </a:rPr>
              <a:t>2%</a:t>
            </a:r>
            <a:r>
              <a:rPr lang="zh-CN" altLang="en-US" dirty="0" smtClean="0"/>
              <a:t>，其余均在</a:t>
            </a:r>
            <a:r>
              <a:rPr lang="en-US" altLang="zh-CN" b="1" dirty="0" smtClean="0">
                <a:solidFill>
                  <a:srgbClr val="FF0000"/>
                </a:solidFill>
              </a:rPr>
              <a:t>15%~25%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设备类型：设备类型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广告曝光量达</a:t>
            </a:r>
            <a:r>
              <a:rPr lang="en-US" altLang="zh-CN" dirty="0" smtClean="0"/>
              <a:t>99%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19.9%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61533356"/>
              </p:ext>
            </p:extLst>
          </p:nvPr>
        </p:nvGraphicFramePr>
        <p:xfrm>
          <a:off x="669924" y="2293034"/>
          <a:ext cx="5426075" cy="394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897631850"/>
              </p:ext>
            </p:extLst>
          </p:nvPr>
        </p:nvGraphicFramePr>
        <p:xfrm>
          <a:off x="6096000" y="2236763"/>
          <a:ext cx="5424486" cy="400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9925" y="1130300"/>
            <a:ext cx="10850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曝光率：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个设备类型，广告曝光量</a:t>
            </a:r>
            <a:r>
              <a:rPr lang="en-US" altLang="zh-CN" b="1" dirty="0" smtClean="0">
                <a:solidFill>
                  <a:srgbClr val="FF0000"/>
                </a:solidFill>
              </a:rPr>
              <a:t>99%</a:t>
            </a:r>
            <a:r>
              <a:rPr lang="zh-CN" altLang="en-US" dirty="0" smtClean="0"/>
              <a:t>集中于</a:t>
            </a:r>
            <a:r>
              <a:rPr lang="zh-CN" altLang="en-US" b="1" dirty="0" smtClean="0">
                <a:solidFill>
                  <a:srgbClr val="FF0000"/>
                </a:solidFill>
              </a:rPr>
              <a:t>设备类型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转化率：设备类型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转化率为</a:t>
            </a:r>
            <a:r>
              <a:rPr lang="en-US" altLang="zh-CN" b="1" dirty="0" smtClean="0">
                <a:solidFill>
                  <a:srgbClr val="FF0000"/>
                </a:solidFill>
              </a:rPr>
              <a:t>19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r>
              <a:rPr lang="zh-CN" altLang="en-US" dirty="0" smtClean="0"/>
              <a:t>，其余均低于</a:t>
            </a:r>
            <a:r>
              <a:rPr lang="en-US" altLang="zh-CN" b="1" dirty="0" smtClean="0">
                <a:solidFill>
                  <a:srgbClr val="FF0000"/>
                </a:solidFill>
              </a:rPr>
              <a:t>4%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操作系统：</a:t>
            </a:r>
            <a:r>
              <a:rPr lang="en-US" altLang="zh-CN" dirty="0" smtClean="0"/>
              <a:t>91%</a:t>
            </a:r>
            <a:r>
              <a:rPr lang="zh-CN" altLang="en-US" dirty="0" smtClean="0"/>
              <a:t>广告曝光量操作系统为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均高于</a:t>
            </a:r>
            <a:r>
              <a:rPr lang="en-US" altLang="zh-CN" dirty="0" smtClean="0"/>
              <a:t>15%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366474067"/>
              </p:ext>
            </p:extLst>
          </p:nvPr>
        </p:nvGraphicFramePr>
        <p:xfrm>
          <a:off x="6096000" y="2504049"/>
          <a:ext cx="5583310" cy="373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9925" y="1130300"/>
            <a:ext cx="10850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曝光率：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andriod</a:t>
            </a:r>
            <a:r>
              <a:rPr lang="zh-CN" altLang="en-US" dirty="0" smtClean="0"/>
              <a:t>曝光率为</a:t>
            </a:r>
            <a:r>
              <a:rPr lang="en-US" altLang="zh-CN" b="1" dirty="0" smtClean="0">
                <a:solidFill>
                  <a:srgbClr val="FF0000"/>
                </a:solidFill>
              </a:rPr>
              <a:t>91%</a:t>
            </a:r>
            <a:r>
              <a:rPr lang="zh-CN" altLang="en-US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zh-CN" altLang="en-US" dirty="0" smtClean="0"/>
              <a:t>曝光率为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转化率：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andriod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19.9%</a:t>
            </a:r>
            <a:r>
              <a:rPr lang="zh-CN" altLang="en-US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略低于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19.2%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36252538"/>
              </p:ext>
            </p:extLst>
          </p:nvPr>
        </p:nvGraphicFramePr>
        <p:xfrm>
          <a:off x="669925" y="2475914"/>
          <a:ext cx="5426075" cy="376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15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手机品牌：</a:t>
            </a:r>
            <a:r>
              <a:rPr lang="en-US" altLang="zh-CN" dirty="0" err="1" smtClean="0"/>
              <a:t>oppo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vivo</a:t>
            </a:r>
            <a:r>
              <a:rPr lang="zh-CN" altLang="en-US" dirty="0" smtClean="0"/>
              <a:t>用户最多，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也高于其他手机客户</a:t>
            </a:r>
            <a:endParaRPr lang="zh-CN" altLang="en-US" dirty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518734138"/>
              </p:ext>
            </p:extLst>
          </p:nvPr>
        </p:nvGraphicFramePr>
        <p:xfrm>
          <a:off x="669924" y="2588455"/>
          <a:ext cx="5322913" cy="3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4072644578"/>
              </p:ext>
            </p:extLst>
          </p:nvPr>
        </p:nvGraphicFramePr>
        <p:xfrm>
          <a:off x="6096001" y="2504049"/>
          <a:ext cx="5424486" cy="373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69925" y="1130300"/>
            <a:ext cx="10850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曝光率最高</a:t>
            </a:r>
            <a:r>
              <a:rPr lang="en-US" altLang="zh-CN" b="1" dirty="0" smtClean="0">
                <a:solidFill>
                  <a:srgbClr val="FF0000"/>
                </a:solidFill>
              </a:rPr>
              <a:t>22%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oppo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vivo</a:t>
            </a:r>
            <a:r>
              <a:rPr lang="zh-CN" altLang="en-US" dirty="0" smtClean="0"/>
              <a:t>曝光率分别为</a:t>
            </a:r>
            <a:r>
              <a:rPr lang="en-US" altLang="zh-CN" b="1" dirty="0" smtClean="0">
                <a:solidFill>
                  <a:srgbClr val="FF0000"/>
                </a:solidFill>
              </a:rPr>
              <a:t>22%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21%</a:t>
            </a:r>
            <a:r>
              <a:rPr lang="zh-CN" altLang="en-US" dirty="0" smtClean="0"/>
              <a:t>，为手机品牌中占比最高的两个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最高</a:t>
            </a:r>
            <a:r>
              <a:rPr lang="en-US" altLang="zh-CN" b="1" dirty="0" smtClean="0">
                <a:solidFill>
                  <a:srgbClr val="FF0000"/>
                </a:solidFill>
              </a:rPr>
              <a:t>25%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主要手机品牌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19%</a:t>
            </a:r>
            <a:r>
              <a:rPr lang="zh-CN" altLang="en-US" dirty="0" smtClean="0"/>
              <a:t>以上，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oppo</a:t>
            </a:r>
            <a:r>
              <a:rPr lang="zh-CN" altLang="en-US" dirty="0" smtClean="0"/>
              <a:t>为最高，达</a:t>
            </a:r>
            <a:r>
              <a:rPr lang="en-US" altLang="zh-CN" b="1" dirty="0" smtClean="0">
                <a:solidFill>
                  <a:srgbClr val="FF0000"/>
                </a:solidFill>
              </a:rPr>
              <a:t>25%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广告概况：</a:t>
            </a:r>
            <a:r>
              <a:rPr lang="zh-CN" altLang="en-US" dirty="0"/>
              <a:t>曝光量</a:t>
            </a:r>
            <a:r>
              <a:rPr lang="zh-CN" altLang="en-US" dirty="0" smtClean="0"/>
              <a:t>集中</a:t>
            </a:r>
            <a:r>
              <a:rPr lang="zh-CN" altLang="en-US" dirty="0"/>
              <a:t>于两种</a:t>
            </a:r>
            <a:r>
              <a:rPr lang="zh-CN" altLang="en-US" dirty="0" smtClean="0"/>
              <a:t>行业，平均</a:t>
            </a:r>
            <a:r>
              <a:rPr lang="en-US" altLang="zh-CN" dirty="0" smtClean="0"/>
              <a:t>CTR19.85%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554488357"/>
              </p:ext>
            </p:extLst>
          </p:nvPr>
        </p:nvGraphicFramePr>
        <p:xfrm>
          <a:off x="1021000" y="2734849"/>
          <a:ext cx="3775951" cy="334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3109649470"/>
              </p:ext>
            </p:extLst>
          </p:nvPr>
        </p:nvGraphicFramePr>
        <p:xfrm>
          <a:off x="7120299" y="2905209"/>
          <a:ext cx="4159470" cy="395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20263" y="1150883"/>
            <a:ext cx="11130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广告点击率达</a:t>
            </a:r>
            <a:r>
              <a:rPr lang="en-US" altLang="zh-CN" b="1" dirty="0" smtClean="0">
                <a:solidFill>
                  <a:srgbClr val="FF0000"/>
                </a:solidFill>
              </a:rPr>
              <a:t>19.85%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28~6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号，广告平均点击率为</a:t>
            </a:r>
            <a:r>
              <a:rPr lang="en-US" altLang="zh-CN" b="1" dirty="0" smtClean="0">
                <a:solidFill>
                  <a:srgbClr val="FF0000"/>
                </a:solidFill>
              </a:rPr>
              <a:t>19.85%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zh-CN" altLang="en-US" b="1" dirty="0">
                <a:solidFill>
                  <a:srgbClr val="FF0000"/>
                </a:solidFill>
              </a:rPr>
              <a:t>行业</a:t>
            </a:r>
            <a:r>
              <a:rPr lang="zh-CN" altLang="en-US" b="1" dirty="0" smtClean="0">
                <a:solidFill>
                  <a:srgbClr val="FF0000"/>
                </a:solidFill>
              </a:rPr>
              <a:t>集中分布：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万条数据中，</a:t>
            </a:r>
            <a:r>
              <a:rPr lang="zh-CN" altLang="en-US" dirty="0"/>
              <a:t>共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dirty="0"/>
              <a:t>种</a:t>
            </a:r>
            <a:r>
              <a:rPr lang="zh-CN" altLang="en-US" dirty="0" smtClean="0"/>
              <a:t>行业，</a:t>
            </a:r>
            <a:r>
              <a:rPr lang="en-US" altLang="zh-CN" b="1" dirty="0" smtClean="0">
                <a:solidFill>
                  <a:srgbClr val="FF0000"/>
                </a:solidFill>
              </a:rPr>
              <a:t>41%</a:t>
            </a:r>
            <a:r>
              <a:rPr lang="zh-CN" altLang="en-US" dirty="0" smtClean="0"/>
              <a:t>的广告为</a:t>
            </a:r>
            <a:r>
              <a:rPr lang="zh-CN" altLang="en-US" b="1" dirty="0" smtClean="0">
                <a:solidFill>
                  <a:srgbClr val="FF0000"/>
                </a:solidFill>
              </a:rPr>
              <a:t>教育</a:t>
            </a:r>
            <a:r>
              <a:rPr lang="en-US" altLang="zh-CN" b="1" dirty="0" smtClean="0">
                <a:solidFill>
                  <a:srgbClr val="FF0000"/>
                </a:solidFill>
              </a:rPr>
              <a:t>_</a:t>
            </a:r>
            <a:r>
              <a:rPr lang="zh-CN" altLang="en-US" b="1" dirty="0" smtClean="0">
                <a:solidFill>
                  <a:srgbClr val="FF0000"/>
                </a:solidFill>
              </a:rPr>
              <a:t>培训</a:t>
            </a:r>
            <a:r>
              <a:rPr lang="zh-CN" altLang="en-US" dirty="0" smtClean="0"/>
              <a:t>行业，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35%</a:t>
            </a:r>
            <a:r>
              <a:rPr lang="zh-CN" altLang="en-US" dirty="0"/>
              <a:t>的广告</a:t>
            </a:r>
            <a:r>
              <a:rPr lang="zh-CN" altLang="en-US" dirty="0" smtClean="0"/>
              <a:t>为          </a:t>
            </a:r>
            <a:r>
              <a:rPr lang="en-US" altLang="zh-CN" b="1" dirty="0" smtClean="0"/>
              <a:t>101700_101704</a:t>
            </a:r>
            <a:r>
              <a:rPr lang="zh-CN" altLang="en-US" dirty="0" smtClean="0"/>
              <a:t> 行业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130300"/>
            <a:ext cx="10850562" cy="369332"/>
          </a:xfrm>
          <a:prstGeom prst="rect">
            <a:avLst/>
          </a:prstGeom>
          <a:solidFill>
            <a:srgbClr val="FCEBCE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分布集中于个别城市，用户活跃时间、使用设备等有明显的区别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9924" y="1719618"/>
            <a:ext cx="108505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用户</a:t>
            </a:r>
            <a:r>
              <a:rPr lang="zh-CN" altLang="en-US" dirty="0" smtClean="0"/>
              <a:t>集中分布于上海和河南，各城市间的</a:t>
            </a:r>
            <a:r>
              <a:rPr lang="en-US" altLang="zh-CN" dirty="0" smtClean="0"/>
              <a:t>CTR</a:t>
            </a:r>
            <a:r>
              <a:rPr lang="zh-CN" altLang="en-US" dirty="0" smtClean="0"/>
              <a:t>相差不大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大部分用户使用的运营商为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，联网类型为</a:t>
            </a:r>
            <a:r>
              <a:rPr lang="en-US" altLang="zh-CN" dirty="0" smtClean="0"/>
              <a:t>1-nnt</a:t>
            </a:r>
            <a:r>
              <a:rPr lang="zh-CN" altLang="en-US" dirty="0" smtClean="0"/>
              <a:t>，操作系统</a:t>
            </a:r>
            <a:r>
              <a:rPr lang="en-US" altLang="zh-CN" dirty="0" smtClean="0"/>
              <a:t>91%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，手机品牌为</a:t>
            </a:r>
            <a:r>
              <a:rPr lang="en-US" altLang="zh-CN" dirty="0" smtClean="0"/>
              <a:t>OPPO</a:t>
            </a:r>
            <a:r>
              <a:rPr lang="zh-CN" altLang="en-US" dirty="0" smtClean="0"/>
              <a:t>、和</a:t>
            </a:r>
            <a:r>
              <a:rPr lang="en-US" altLang="zh-CN" dirty="0" smtClean="0"/>
              <a:t>vivo</a:t>
            </a:r>
            <a:r>
              <a:rPr lang="zh-CN" altLang="en-US" dirty="0" smtClean="0"/>
              <a:t>居多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用户活跃时间为</a:t>
            </a:r>
            <a:r>
              <a:rPr lang="en-US" altLang="zh-CN" dirty="0" smtClean="0"/>
              <a:t>7~24</a:t>
            </a:r>
            <a:r>
              <a:rPr lang="zh-CN" altLang="en-US" dirty="0" smtClean="0"/>
              <a:t>点之间，此时各时间段广告曝光量和</a:t>
            </a:r>
            <a:r>
              <a:rPr lang="en-US" altLang="zh-CN" dirty="0" smtClean="0"/>
              <a:t>CTR</a:t>
            </a:r>
            <a:r>
              <a:rPr lang="zh-CN" altLang="en-US" dirty="0" smtClean="0"/>
              <a:t>持平，夜间</a:t>
            </a:r>
            <a:r>
              <a:rPr lang="en-US" altLang="zh-CN" dirty="0" smtClean="0"/>
              <a:t>0~3</a:t>
            </a:r>
            <a:r>
              <a:rPr lang="zh-CN" altLang="en-US" dirty="0" smtClean="0"/>
              <a:t>此时大部分人在休息，为曝光量和点击量最低的时候，</a:t>
            </a:r>
            <a:r>
              <a:rPr lang="en-US" altLang="zh-CN" dirty="0" smtClean="0"/>
              <a:t>3~6</a:t>
            </a:r>
            <a:r>
              <a:rPr lang="zh-CN" altLang="en-US" dirty="0" smtClean="0"/>
              <a:t>缓慢上升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2B3EA7B-D5FE-4FB2-93A5-A80ADF81E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6BF47B8-88CA-4841-8D78-B8F0C8B60533}"/>
              </a:ext>
            </a:extLst>
          </p:cNvPr>
          <p:cNvSpPr/>
          <p:nvPr/>
        </p:nvSpPr>
        <p:spPr>
          <a:xfrm>
            <a:off x="268221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69967E7-F759-4D4E-86E3-49CE6A79D3BC}"/>
              </a:ext>
            </a:extLst>
          </p:cNvPr>
          <p:cNvSpPr/>
          <p:nvPr/>
        </p:nvSpPr>
        <p:spPr>
          <a:xfrm>
            <a:off x="3296242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F67217B-1F72-40F0-93DC-615A179D72FE}"/>
              </a:ext>
            </a:extLst>
          </p:cNvPr>
          <p:cNvSpPr/>
          <p:nvPr/>
        </p:nvSpPr>
        <p:spPr>
          <a:xfrm>
            <a:off x="6238778" y="330200"/>
            <a:ext cx="2679698" cy="6527800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B938783-1B40-4DA3-B347-DF479A39A53F}"/>
              </a:ext>
            </a:extLst>
          </p:cNvPr>
          <p:cNvSpPr/>
          <p:nvPr/>
        </p:nvSpPr>
        <p:spPr>
          <a:xfrm>
            <a:off x="9204031" y="0"/>
            <a:ext cx="2679698" cy="6527800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2032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DA77D35-66F4-45D7-A561-BC0A92DE2CD8}"/>
              </a:ext>
            </a:extLst>
          </p:cNvPr>
          <p:cNvSpPr/>
          <p:nvPr/>
        </p:nvSpPr>
        <p:spPr>
          <a:xfrm>
            <a:off x="751034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广告信息类型分析</a:t>
            </a:r>
            <a:endParaRPr lang="en-US" altLang="zh-CN" sz="1400" dirty="0">
              <a:solidFill>
                <a:srgbClr val="FF7C8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7A4633-1E0B-4581-8F67-D14CF122EA5E}"/>
              </a:ext>
            </a:extLst>
          </p:cNvPr>
          <p:cNvSpPr txBox="1"/>
          <p:nvPr/>
        </p:nvSpPr>
        <p:spPr>
          <a:xfrm>
            <a:off x="1094122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广告信息</a:t>
            </a:r>
            <a:endParaRPr lang="zh-CN" altLang="en-US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AE6E92A-825A-43B1-BCB9-FC69D5164F6C}"/>
              </a:ext>
            </a:extLst>
          </p:cNvPr>
          <p:cNvSpPr txBox="1"/>
          <p:nvPr/>
        </p:nvSpPr>
        <p:spPr>
          <a:xfrm>
            <a:off x="4059375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媒体信息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1731D67-677E-4731-A9AE-86A9BF50D1C1}"/>
              </a:ext>
            </a:extLst>
          </p:cNvPr>
          <p:cNvSpPr txBox="1"/>
          <p:nvPr/>
        </p:nvSpPr>
        <p:spPr>
          <a:xfrm>
            <a:off x="7024628" y="3794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7C80"/>
                </a:solidFill>
                <a:latin typeface="+mj-lt"/>
              </a:rPr>
              <a:t>用户画像</a:t>
            </a:r>
            <a:endParaRPr lang="en-US" altLang="zh-CN" b="1" dirty="0">
              <a:solidFill>
                <a:srgbClr val="FF7C80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8A20367-CC8D-4619-B21E-233623BA1505}"/>
              </a:ext>
            </a:extLst>
          </p:cNvPr>
          <p:cNvSpPr txBox="1"/>
          <p:nvPr/>
        </p:nvSpPr>
        <p:spPr>
          <a:xfrm>
            <a:off x="9989880" y="3842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lt"/>
              </a:rPr>
              <a:t>有效用户</a:t>
            </a:r>
            <a:endParaRPr lang="en-US" altLang="zh-CN" b="1" dirty="0"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AB232AC-1929-49FF-AE6D-6723139CBBD5}"/>
              </a:ext>
            </a:extLst>
          </p:cNvPr>
          <p:cNvSpPr/>
          <p:nvPr/>
        </p:nvSpPr>
        <p:spPr>
          <a:xfrm>
            <a:off x="3716287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媒体信息来源分析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E2352F3C-82D8-40F5-9031-7A65DA40F44E}"/>
              </a:ext>
            </a:extLst>
          </p:cNvPr>
          <p:cNvSpPr/>
          <p:nvPr/>
        </p:nvSpPr>
        <p:spPr>
          <a:xfrm>
            <a:off x="6681540" y="4358131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7C80"/>
                </a:solidFill>
              </a:rPr>
              <a:t>用户画像分析</a:t>
            </a:r>
            <a:endParaRPr lang="da-DK" altLang="zh-CN" sz="1400" dirty="0">
              <a:solidFill>
                <a:srgbClr val="FF7C8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D44F3C-A017-478E-907F-4E61E74874FB}"/>
              </a:ext>
            </a:extLst>
          </p:cNvPr>
          <p:cNvSpPr/>
          <p:nvPr/>
        </p:nvSpPr>
        <p:spPr>
          <a:xfrm>
            <a:off x="9646793" y="4405937"/>
            <a:ext cx="179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有效用户画像分析</a:t>
            </a:r>
            <a:endParaRPr lang="da-DK" altLang="zh-CN" sz="1400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="" xmlns:a16="http://schemas.microsoft.com/office/drawing/2014/main" id="{3299A58B-95A5-4B47-9E01-49F784B0B9E3}"/>
              </a:ext>
            </a:extLst>
          </p:cNvPr>
          <p:cNvSpPr/>
          <p:nvPr/>
        </p:nvSpPr>
        <p:spPr>
          <a:xfrm>
            <a:off x="1027635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rgbClr val="0070C0"/>
              </a:solidFill>
              <a:latin typeface="Hugme" pitchFamily="2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AE8FD3B9-DE1D-464A-9EAB-8F9C9358480F}"/>
              </a:ext>
            </a:extLst>
          </p:cNvPr>
          <p:cNvSpPr/>
          <p:nvPr/>
        </p:nvSpPr>
        <p:spPr>
          <a:xfrm>
            <a:off x="6958141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="" xmlns:a16="http://schemas.microsoft.com/office/drawing/2014/main" id="{D2553171-681B-4EAB-AAA9-4C0CA15A15D9}"/>
              </a:ext>
            </a:extLst>
          </p:cNvPr>
          <p:cNvSpPr/>
          <p:nvPr/>
        </p:nvSpPr>
        <p:spPr>
          <a:xfrm>
            <a:off x="3992888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="" xmlns:a16="http://schemas.microsoft.com/office/drawing/2014/main" id="{AC2882AA-0842-4A39-9A10-3E9CBFEBD83C}"/>
              </a:ext>
            </a:extLst>
          </p:cNvPr>
          <p:cNvSpPr/>
          <p:nvPr/>
        </p:nvSpPr>
        <p:spPr>
          <a:xfrm>
            <a:off x="9923394" y="4228751"/>
            <a:ext cx="1240972" cy="45719"/>
          </a:xfrm>
          <a:custGeom>
            <a:avLst/>
            <a:gdLst/>
            <a:ahLst/>
            <a:cxnLst/>
            <a:rect l="l" t="t" r="r" b="b"/>
            <a:pathLst>
              <a:path w="560482" h="110414">
                <a:moveTo>
                  <a:pt x="467244" y="85877"/>
                </a:moveTo>
                <a:cubicBezTo>
                  <a:pt x="468413" y="85877"/>
                  <a:pt x="469581" y="86461"/>
                  <a:pt x="470749" y="87630"/>
                </a:cubicBezTo>
                <a:lnTo>
                  <a:pt x="476007" y="87630"/>
                </a:lnTo>
                <a:cubicBezTo>
                  <a:pt x="472502" y="86461"/>
                  <a:pt x="469581" y="85877"/>
                  <a:pt x="467244" y="85877"/>
                </a:cubicBezTo>
                <a:close/>
                <a:moveTo>
                  <a:pt x="369975" y="29794"/>
                </a:moveTo>
                <a:cubicBezTo>
                  <a:pt x="389254" y="29794"/>
                  <a:pt x="402398" y="29794"/>
                  <a:pt x="409408" y="29794"/>
                </a:cubicBezTo>
                <a:cubicBezTo>
                  <a:pt x="425766" y="29794"/>
                  <a:pt x="444753" y="30086"/>
                  <a:pt x="466368" y="30670"/>
                </a:cubicBezTo>
                <a:cubicBezTo>
                  <a:pt x="487983" y="31254"/>
                  <a:pt x="506970" y="32715"/>
                  <a:pt x="523327" y="35052"/>
                </a:cubicBezTo>
                <a:cubicBezTo>
                  <a:pt x="525664" y="35052"/>
                  <a:pt x="530922" y="35344"/>
                  <a:pt x="539101" y="35928"/>
                </a:cubicBezTo>
                <a:cubicBezTo>
                  <a:pt x="547280" y="36512"/>
                  <a:pt x="552537" y="37389"/>
                  <a:pt x="554874" y="38557"/>
                </a:cubicBezTo>
                <a:cubicBezTo>
                  <a:pt x="557211" y="39725"/>
                  <a:pt x="558379" y="41478"/>
                  <a:pt x="558379" y="43815"/>
                </a:cubicBezTo>
                <a:cubicBezTo>
                  <a:pt x="558379" y="46152"/>
                  <a:pt x="556627" y="48488"/>
                  <a:pt x="553122" y="50825"/>
                </a:cubicBezTo>
                <a:cubicBezTo>
                  <a:pt x="550785" y="51994"/>
                  <a:pt x="548156" y="52578"/>
                  <a:pt x="545235" y="52578"/>
                </a:cubicBezTo>
                <a:cubicBezTo>
                  <a:pt x="542314" y="52578"/>
                  <a:pt x="539685" y="54330"/>
                  <a:pt x="537348" y="57836"/>
                </a:cubicBezTo>
                <a:lnTo>
                  <a:pt x="533843" y="57836"/>
                </a:lnTo>
                <a:cubicBezTo>
                  <a:pt x="533843" y="60172"/>
                  <a:pt x="534427" y="61049"/>
                  <a:pt x="535596" y="60464"/>
                </a:cubicBezTo>
                <a:cubicBezTo>
                  <a:pt x="536764" y="59880"/>
                  <a:pt x="537348" y="60172"/>
                  <a:pt x="537348" y="61341"/>
                </a:cubicBezTo>
                <a:cubicBezTo>
                  <a:pt x="543190" y="62509"/>
                  <a:pt x="548156" y="63093"/>
                  <a:pt x="552245" y="63093"/>
                </a:cubicBezTo>
                <a:cubicBezTo>
                  <a:pt x="556335" y="63093"/>
                  <a:pt x="558964" y="65430"/>
                  <a:pt x="560132" y="70104"/>
                </a:cubicBezTo>
                <a:cubicBezTo>
                  <a:pt x="561301" y="73609"/>
                  <a:pt x="559548" y="77698"/>
                  <a:pt x="554874" y="82372"/>
                </a:cubicBezTo>
                <a:cubicBezTo>
                  <a:pt x="552537" y="84709"/>
                  <a:pt x="548448" y="85877"/>
                  <a:pt x="542606" y="85877"/>
                </a:cubicBezTo>
                <a:lnTo>
                  <a:pt x="498791" y="85877"/>
                </a:lnTo>
                <a:cubicBezTo>
                  <a:pt x="494118" y="85877"/>
                  <a:pt x="491781" y="85877"/>
                  <a:pt x="491781" y="85877"/>
                </a:cubicBezTo>
                <a:cubicBezTo>
                  <a:pt x="492949" y="88214"/>
                  <a:pt x="495286" y="89382"/>
                  <a:pt x="498791" y="89382"/>
                </a:cubicBezTo>
                <a:cubicBezTo>
                  <a:pt x="506970" y="89382"/>
                  <a:pt x="514857" y="89674"/>
                  <a:pt x="522451" y="90259"/>
                </a:cubicBezTo>
                <a:cubicBezTo>
                  <a:pt x="530046" y="90843"/>
                  <a:pt x="537348" y="91135"/>
                  <a:pt x="544359" y="91135"/>
                </a:cubicBezTo>
                <a:cubicBezTo>
                  <a:pt x="546696" y="92303"/>
                  <a:pt x="549032" y="92595"/>
                  <a:pt x="551369" y="92011"/>
                </a:cubicBezTo>
                <a:cubicBezTo>
                  <a:pt x="553706" y="91427"/>
                  <a:pt x="554874" y="92888"/>
                  <a:pt x="554874" y="96393"/>
                </a:cubicBezTo>
                <a:cubicBezTo>
                  <a:pt x="554874" y="98730"/>
                  <a:pt x="551369" y="99898"/>
                  <a:pt x="544359" y="99898"/>
                </a:cubicBezTo>
                <a:cubicBezTo>
                  <a:pt x="519822" y="101066"/>
                  <a:pt x="501712" y="101943"/>
                  <a:pt x="490028" y="102527"/>
                </a:cubicBezTo>
                <a:cubicBezTo>
                  <a:pt x="478344" y="103111"/>
                  <a:pt x="484186" y="103987"/>
                  <a:pt x="507554" y="105156"/>
                </a:cubicBezTo>
                <a:lnTo>
                  <a:pt x="542606" y="108661"/>
                </a:lnTo>
                <a:cubicBezTo>
                  <a:pt x="544943" y="108661"/>
                  <a:pt x="546696" y="109245"/>
                  <a:pt x="547864" y="110414"/>
                </a:cubicBezTo>
                <a:lnTo>
                  <a:pt x="542606" y="110414"/>
                </a:lnTo>
                <a:cubicBezTo>
                  <a:pt x="526249" y="109245"/>
                  <a:pt x="509891" y="108661"/>
                  <a:pt x="493533" y="108661"/>
                </a:cubicBezTo>
                <a:cubicBezTo>
                  <a:pt x="477176" y="108661"/>
                  <a:pt x="460818" y="107493"/>
                  <a:pt x="444460" y="105156"/>
                </a:cubicBezTo>
                <a:cubicBezTo>
                  <a:pt x="439787" y="103987"/>
                  <a:pt x="427227" y="103403"/>
                  <a:pt x="406780" y="103403"/>
                </a:cubicBezTo>
                <a:cubicBezTo>
                  <a:pt x="386333" y="103403"/>
                  <a:pt x="361796" y="103111"/>
                  <a:pt x="333170" y="102527"/>
                </a:cubicBezTo>
                <a:cubicBezTo>
                  <a:pt x="304545" y="101943"/>
                  <a:pt x="273874" y="101358"/>
                  <a:pt x="241159" y="100774"/>
                </a:cubicBezTo>
                <a:cubicBezTo>
                  <a:pt x="208444" y="100190"/>
                  <a:pt x="178065" y="99606"/>
                  <a:pt x="150024" y="99022"/>
                </a:cubicBezTo>
                <a:cubicBezTo>
                  <a:pt x="121982" y="98437"/>
                  <a:pt x="97738" y="97853"/>
                  <a:pt x="77291" y="97269"/>
                </a:cubicBezTo>
                <a:cubicBezTo>
                  <a:pt x="56844" y="96685"/>
                  <a:pt x="44283" y="95809"/>
                  <a:pt x="39610" y="94640"/>
                </a:cubicBezTo>
                <a:cubicBezTo>
                  <a:pt x="34936" y="94640"/>
                  <a:pt x="30263" y="92888"/>
                  <a:pt x="25589" y="89382"/>
                </a:cubicBezTo>
                <a:cubicBezTo>
                  <a:pt x="23252" y="88214"/>
                  <a:pt x="21500" y="87338"/>
                  <a:pt x="20331" y="86754"/>
                </a:cubicBezTo>
                <a:cubicBezTo>
                  <a:pt x="19163" y="86169"/>
                  <a:pt x="19747" y="84125"/>
                  <a:pt x="22084" y="80619"/>
                </a:cubicBezTo>
                <a:cubicBezTo>
                  <a:pt x="22084" y="79451"/>
                  <a:pt x="21500" y="78283"/>
                  <a:pt x="20331" y="77114"/>
                </a:cubicBezTo>
                <a:cubicBezTo>
                  <a:pt x="15658" y="74777"/>
                  <a:pt x="12445" y="71272"/>
                  <a:pt x="10692" y="66599"/>
                </a:cubicBezTo>
                <a:cubicBezTo>
                  <a:pt x="8939" y="61925"/>
                  <a:pt x="6310" y="58420"/>
                  <a:pt x="2805" y="56083"/>
                </a:cubicBezTo>
                <a:cubicBezTo>
                  <a:pt x="468" y="53746"/>
                  <a:pt x="-408" y="50825"/>
                  <a:pt x="176" y="47320"/>
                </a:cubicBezTo>
                <a:cubicBezTo>
                  <a:pt x="761" y="43815"/>
                  <a:pt x="2805" y="41478"/>
                  <a:pt x="6310" y="40310"/>
                </a:cubicBezTo>
                <a:cubicBezTo>
                  <a:pt x="12152" y="40310"/>
                  <a:pt x="17118" y="40017"/>
                  <a:pt x="21208" y="39433"/>
                </a:cubicBezTo>
                <a:cubicBezTo>
                  <a:pt x="25297" y="38849"/>
                  <a:pt x="30263" y="38557"/>
                  <a:pt x="36105" y="38557"/>
                </a:cubicBezTo>
                <a:cubicBezTo>
                  <a:pt x="43115" y="37389"/>
                  <a:pt x="56260" y="36512"/>
                  <a:pt x="75538" y="35928"/>
                </a:cubicBezTo>
                <a:cubicBezTo>
                  <a:pt x="94817" y="35344"/>
                  <a:pt x="117016" y="34760"/>
                  <a:pt x="142137" y="34175"/>
                </a:cubicBezTo>
                <a:cubicBezTo>
                  <a:pt x="167258" y="33591"/>
                  <a:pt x="193839" y="33007"/>
                  <a:pt x="221880" y="32423"/>
                </a:cubicBezTo>
                <a:cubicBezTo>
                  <a:pt x="249922" y="31839"/>
                  <a:pt x="276795" y="31254"/>
                  <a:pt x="302500" y="30670"/>
                </a:cubicBezTo>
                <a:cubicBezTo>
                  <a:pt x="328205" y="30086"/>
                  <a:pt x="350696" y="29794"/>
                  <a:pt x="369975" y="29794"/>
                </a:cubicBezTo>
                <a:close/>
                <a:moveTo>
                  <a:pt x="419048" y="0"/>
                </a:moveTo>
                <a:cubicBezTo>
                  <a:pt x="441832" y="0"/>
                  <a:pt x="457313" y="0"/>
                  <a:pt x="465492" y="0"/>
                </a:cubicBezTo>
                <a:cubicBezTo>
                  <a:pt x="477176" y="0"/>
                  <a:pt x="488568" y="292"/>
                  <a:pt x="499667" y="876"/>
                </a:cubicBezTo>
                <a:cubicBezTo>
                  <a:pt x="510767" y="1460"/>
                  <a:pt x="522743" y="1752"/>
                  <a:pt x="535596" y="1752"/>
                </a:cubicBezTo>
                <a:cubicBezTo>
                  <a:pt x="542606" y="4089"/>
                  <a:pt x="547864" y="6426"/>
                  <a:pt x="551369" y="8763"/>
                </a:cubicBezTo>
                <a:cubicBezTo>
                  <a:pt x="553706" y="11100"/>
                  <a:pt x="554874" y="13436"/>
                  <a:pt x="554874" y="15773"/>
                </a:cubicBezTo>
                <a:cubicBezTo>
                  <a:pt x="554874" y="18110"/>
                  <a:pt x="553122" y="19278"/>
                  <a:pt x="549616" y="19278"/>
                </a:cubicBezTo>
                <a:cubicBezTo>
                  <a:pt x="542606" y="19278"/>
                  <a:pt x="535596" y="20155"/>
                  <a:pt x="528585" y="21907"/>
                </a:cubicBezTo>
                <a:cubicBezTo>
                  <a:pt x="521575" y="23660"/>
                  <a:pt x="513396" y="23368"/>
                  <a:pt x="504049" y="21031"/>
                </a:cubicBezTo>
                <a:lnTo>
                  <a:pt x="442708" y="21031"/>
                </a:lnTo>
                <a:cubicBezTo>
                  <a:pt x="432192" y="21031"/>
                  <a:pt x="415835" y="21031"/>
                  <a:pt x="393635" y="21031"/>
                </a:cubicBezTo>
                <a:cubicBezTo>
                  <a:pt x="371435" y="21031"/>
                  <a:pt x="346023" y="21323"/>
                  <a:pt x="317397" y="21907"/>
                </a:cubicBezTo>
                <a:cubicBezTo>
                  <a:pt x="288771" y="22491"/>
                  <a:pt x="258685" y="23076"/>
                  <a:pt x="227138" y="23660"/>
                </a:cubicBezTo>
                <a:cubicBezTo>
                  <a:pt x="195591" y="24244"/>
                  <a:pt x="165505" y="25120"/>
                  <a:pt x="136879" y="26289"/>
                </a:cubicBezTo>
                <a:cubicBezTo>
                  <a:pt x="108253" y="27457"/>
                  <a:pt x="82549" y="28626"/>
                  <a:pt x="59765" y="29794"/>
                </a:cubicBezTo>
                <a:cubicBezTo>
                  <a:pt x="36981" y="30962"/>
                  <a:pt x="20331" y="32131"/>
                  <a:pt x="9816" y="33299"/>
                </a:cubicBezTo>
                <a:cubicBezTo>
                  <a:pt x="3974" y="33299"/>
                  <a:pt x="1053" y="32715"/>
                  <a:pt x="1053" y="31547"/>
                </a:cubicBezTo>
                <a:cubicBezTo>
                  <a:pt x="-116" y="25705"/>
                  <a:pt x="2513" y="21615"/>
                  <a:pt x="8939" y="19278"/>
                </a:cubicBezTo>
                <a:cubicBezTo>
                  <a:pt x="15366" y="16942"/>
                  <a:pt x="19747" y="15189"/>
                  <a:pt x="22084" y="14021"/>
                </a:cubicBezTo>
                <a:cubicBezTo>
                  <a:pt x="30263" y="12852"/>
                  <a:pt x="45744" y="11684"/>
                  <a:pt x="68528" y="10515"/>
                </a:cubicBezTo>
                <a:cubicBezTo>
                  <a:pt x="91312" y="9347"/>
                  <a:pt x="117893" y="8179"/>
                  <a:pt x="148271" y="7010"/>
                </a:cubicBezTo>
                <a:cubicBezTo>
                  <a:pt x="178649" y="5842"/>
                  <a:pt x="210488" y="4673"/>
                  <a:pt x="243788" y="3505"/>
                </a:cubicBezTo>
                <a:cubicBezTo>
                  <a:pt x="277087" y="2337"/>
                  <a:pt x="308926" y="1460"/>
                  <a:pt x="339304" y="876"/>
                </a:cubicBezTo>
                <a:cubicBezTo>
                  <a:pt x="369683" y="292"/>
                  <a:pt x="396264" y="0"/>
                  <a:pt x="41904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3800">
              <a:solidFill>
                <a:schemeClr val="bg1"/>
              </a:solidFill>
              <a:latin typeface="Hugme" pitchFamily="2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A1D5FBD-B6E5-4717-8271-460113A17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792266" y="1676058"/>
            <a:ext cx="1752942" cy="1752942"/>
          </a:xfrm>
          <a:prstGeom prst="ellipse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DF8FBD40-D48C-4DA3-B478-08276E96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3757519" y="1694423"/>
            <a:ext cx="1752942" cy="1752942"/>
          </a:xfrm>
          <a:prstGeom prst="triangle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8AED77DA-B6B4-49DE-A26E-A2B43127E1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6724805" y="1694423"/>
            <a:ext cx="1752942" cy="17529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0364AEB-8E8A-457F-8F90-94D6CE0A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9692091" y="1694423"/>
            <a:ext cx="1752942" cy="1752942"/>
          </a:xfrm>
          <a:prstGeom prst="star5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225887" y="5650173"/>
            <a:ext cx="2606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+mn-ea"/>
              </a:rPr>
              <a:t>有效用户：</a:t>
            </a:r>
            <a:r>
              <a:rPr lang="en-US" altLang="zh-CN" sz="1200" b="1" dirty="0" smtClean="0">
                <a:latin typeface="+mn-ea"/>
              </a:rPr>
              <a:t>click-1</a:t>
            </a:r>
            <a:r>
              <a:rPr lang="zh-CN" altLang="en-US" sz="1200" b="1" dirty="0" smtClean="0">
                <a:latin typeface="+mn-ea"/>
              </a:rPr>
              <a:t>的广告中，提取的用户信息，简称为有效用户</a:t>
            </a:r>
            <a:endParaRPr lang="en-US" altLang="zh-CN" sz="1200" b="1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用户标签：最高曝光量达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万次</a:t>
            </a:r>
            <a:r>
              <a:rPr lang="en-US" altLang="zh-CN" dirty="0" smtClean="0"/>
              <a:t>,top10</a:t>
            </a:r>
            <a:r>
              <a:rPr lang="zh-CN" altLang="en-US" dirty="0" smtClean="0"/>
              <a:t>用户标签曝光率为</a:t>
            </a:r>
            <a:r>
              <a:rPr lang="en-US" altLang="zh-CN" dirty="0" smtClean="0"/>
              <a:t>30%~64%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649985779"/>
              </p:ext>
            </p:extLst>
          </p:nvPr>
        </p:nvGraphicFramePr>
        <p:xfrm>
          <a:off x="506151" y="2442949"/>
          <a:ext cx="5426076" cy="379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32830593"/>
              </p:ext>
            </p:extLst>
          </p:nvPr>
        </p:nvGraphicFramePr>
        <p:xfrm>
          <a:off x="6382602" y="2402005"/>
          <a:ext cx="5424488" cy="3824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9924" y="1130300"/>
            <a:ext cx="1085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曝光量：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用户标签中，</a:t>
            </a:r>
            <a:r>
              <a:rPr lang="en-US" altLang="zh-CN" dirty="0" smtClean="0"/>
              <a:t>3004430</a:t>
            </a:r>
            <a:r>
              <a:rPr lang="zh-CN" altLang="en-US" dirty="0" smtClean="0"/>
              <a:t>标签曝光量最高达</a:t>
            </a:r>
            <a:r>
              <a:rPr lang="en-US" altLang="zh-CN" b="1" dirty="0" smtClean="0">
                <a:solidFill>
                  <a:srgbClr val="FF0000"/>
                </a:solidFill>
              </a:rPr>
              <a:t>64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3003863</a:t>
            </a:r>
            <a:r>
              <a:rPr lang="zh-CN" altLang="en-US" dirty="0" smtClean="0"/>
              <a:t>标签曝光量最低达</a:t>
            </a:r>
            <a:r>
              <a:rPr lang="en-US" altLang="zh-CN" b="1" dirty="0" smtClean="0">
                <a:solidFill>
                  <a:srgbClr val="FF0000"/>
                </a:solidFill>
              </a:rPr>
              <a:t>30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曝光率：</a:t>
            </a:r>
            <a:r>
              <a:rPr lang="en-US" altLang="zh-CN" dirty="0" smtClean="0"/>
              <a:t>top2</a:t>
            </a:r>
            <a:r>
              <a:rPr lang="zh-CN" altLang="en-US" dirty="0" smtClean="0"/>
              <a:t>用户标签曝光率为</a:t>
            </a:r>
            <a:r>
              <a:rPr lang="en-US" altLang="zh-CN" b="1" dirty="0" smtClean="0">
                <a:solidFill>
                  <a:srgbClr val="FF0000"/>
                </a:solidFill>
              </a:rPr>
              <a:t>63%</a:t>
            </a:r>
            <a:r>
              <a:rPr lang="zh-CN" altLang="en-US" dirty="0" smtClean="0"/>
              <a:t>左右，</a:t>
            </a:r>
            <a:r>
              <a:rPr lang="en-US" altLang="zh-CN" dirty="0" smtClean="0"/>
              <a:t>top10-3</a:t>
            </a:r>
            <a:r>
              <a:rPr lang="zh-CN" altLang="en-US" dirty="0" smtClean="0"/>
              <a:t>用户标签曝光率在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</a:rPr>
              <a:t>0%~44%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用户标签：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用户标签的均</a:t>
            </a:r>
            <a:r>
              <a:rPr lang="en-US" altLang="zh-CN" dirty="0" smtClean="0"/>
              <a:t>CTR</a:t>
            </a:r>
            <a:r>
              <a:rPr lang="zh-CN" altLang="en-US" dirty="0" smtClean="0"/>
              <a:t>约</a:t>
            </a:r>
            <a:r>
              <a:rPr lang="en-US" altLang="zh-CN" dirty="0" smtClean="0"/>
              <a:t>20%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88305004"/>
              </p:ext>
            </p:extLst>
          </p:nvPr>
        </p:nvGraphicFramePr>
        <p:xfrm>
          <a:off x="6096001" y="2347416"/>
          <a:ext cx="5424487" cy="411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64424937"/>
              </p:ext>
            </p:extLst>
          </p:nvPr>
        </p:nvGraphicFramePr>
        <p:xfrm>
          <a:off x="746125" y="2402006"/>
          <a:ext cx="5349875" cy="404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9925" y="1130300"/>
            <a:ext cx="1085056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点击率相同：</a:t>
            </a:r>
            <a:r>
              <a:rPr lang="en-US" altLang="zh-CN" b="1" dirty="0" smtClean="0">
                <a:solidFill>
                  <a:srgbClr val="FF0000"/>
                </a:solidFill>
              </a:rPr>
              <a:t>top10</a:t>
            </a:r>
            <a:r>
              <a:rPr lang="zh-CN" altLang="en-US" dirty="0" smtClean="0"/>
              <a:t>用户标签中的点击率在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20%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曝光量：</a:t>
            </a:r>
            <a:r>
              <a:rPr lang="en-US" altLang="zh-CN" b="1" dirty="0" smtClean="0">
                <a:solidFill>
                  <a:srgbClr val="FF0000"/>
                </a:solidFill>
              </a:rPr>
              <a:t>3004430</a:t>
            </a:r>
            <a:r>
              <a:rPr lang="zh-CN" altLang="en-US" dirty="0" smtClean="0"/>
              <a:t>标签</a:t>
            </a:r>
            <a:r>
              <a:rPr lang="zh-CN" altLang="en-US" dirty="0"/>
              <a:t>曝光量高</a:t>
            </a:r>
            <a:r>
              <a:rPr lang="zh-CN" altLang="en-US" dirty="0" smtClean="0"/>
              <a:t>达</a:t>
            </a:r>
            <a:r>
              <a:rPr lang="en-US" altLang="zh-CN" b="1" dirty="0" smtClean="0">
                <a:solidFill>
                  <a:srgbClr val="FF0000"/>
                </a:solidFill>
              </a:rPr>
              <a:t>64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3004434</a:t>
            </a:r>
            <a:r>
              <a:rPr lang="zh-CN" altLang="en-US" dirty="0" smtClean="0"/>
              <a:t>标签的曝光量达</a:t>
            </a:r>
            <a:r>
              <a:rPr lang="en-US" altLang="zh-CN" b="1" dirty="0" smtClean="0">
                <a:solidFill>
                  <a:srgbClr val="FF0000"/>
                </a:solidFill>
              </a:rPr>
              <a:t>62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26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用户活跃时间：</a:t>
            </a:r>
            <a:r>
              <a:rPr lang="en-US" altLang="zh-CN" dirty="0" smtClean="0"/>
              <a:t>12~18</a:t>
            </a:r>
            <a:r>
              <a:rPr lang="zh-CN" altLang="en-US" dirty="0" smtClean="0"/>
              <a:t>活跃度最高，曝光量达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万，点击量占比</a:t>
            </a:r>
            <a:r>
              <a:rPr lang="en-US" altLang="zh-CN" dirty="0" smtClean="0"/>
              <a:t>32%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027028300"/>
              </p:ext>
            </p:extLst>
          </p:nvPr>
        </p:nvGraphicFramePr>
        <p:xfrm>
          <a:off x="669925" y="2415653"/>
          <a:ext cx="5426076" cy="410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9925" y="1130300"/>
            <a:ext cx="1085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用户活跃时间：</a:t>
            </a:r>
            <a:r>
              <a:rPr lang="zh-CN" altLang="en-US" dirty="0" smtClean="0"/>
              <a:t>用户</a:t>
            </a:r>
            <a:r>
              <a:rPr lang="en-US" altLang="zh-CN" b="1" dirty="0" smtClean="0">
                <a:solidFill>
                  <a:srgbClr val="FF0000"/>
                </a:solidFill>
              </a:rPr>
              <a:t>6~23</a:t>
            </a:r>
            <a:r>
              <a:rPr lang="zh-CN" altLang="en-US" dirty="0" smtClean="0"/>
              <a:t>活跃度较高，此三个时段的曝光量在</a:t>
            </a:r>
            <a:r>
              <a:rPr lang="en-US" altLang="zh-CN" b="1" dirty="0" smtClean="0">
                <a:solidFill>
                  <a:srgbClr val="FF0000"/>
                </a:solidFill>
              </a:rPr>
              <a:t>27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以上，点击率在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0~6</a:t>
            </a:r>
            <a:r>
              <a:rPr lang="zh-CN" altLang="en-US" dirty="0" smtClean="0"/>
              <a:t>时，用户活跃度最低，曝光量</a:t>
            </a:r>
            <a:r>
              <a:rPr lang="zh-CN" altLang="en-US" dirty="0"/>
              <a:t>约</a:t>
            </a:r>
            <a:r>
              <a:rPr lang="en-US" altLang="zh-CN" b="1" dirty="0" smtClean="0">
                <a:solidFill>
                  <a:srgbClr val="FF0000"/>
                </a:solidFill>
              </a:rPr>
              <a:t>14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，点击量为</a:t>
            </a:r>
            <a:r>
              <a:rPr lang="en-US" altLang="zh-CN" b="1" dirty="0" smtClean="0">
                <a:solidFill>
                  <a:srgbClr val="FF0000"/>
                </a:solidFill>
              </a:rPr>
              <a:t>1.7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点击</a:t>
            </a:r>
            <a:r>
              <a:rPr lang="zh-CN" altLang="en-US" b="1" dirty="0" smtClean="0">
                <a:solidFill>
                  <a:srgbClr val="FF0000"/>
                </a:solidFill>
              </a:rPr>
              <a:t>量占比：</a:t>
            </a:r>
            <a:r>
              <a:rPr lang="en-US" altLang="zh-CN" b="1" dirty="0" smtClean="0">
                <a:solidFill>
                  <a:srgbClr val="FF0000"/>
                </a:solidFill>
              </a:rPr>
              <a:t>0~6</a:t>
            </a:r>
            <a:r>
              <a:rPr lang="zh-CN" altLang="en-US" dirty="0"/>
              <a:t>点击</a:t>
            </a:r>
            <a:r>
              <a:rPr lang="zh-CN" altLang="en-US" dirty="0" smtClean="0"/>
              <a:t>量占比最低为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r>
              <a:rPr lang="zh-CN" altLang="en-US" dirty="0" smtClean="0"/>
              <a:t>，其余时段均在</a:t>
            </a:r>
            <a:r>
              <a:rPr lang="en-US" altLang="zh-CN" b="1" dirty="0" smtClean="0">
                <a:solidFill>
                  <a:srgbClr val="FF0000"/>
                </a:solidFill>
              </a:rPr>
              <a:t>30%</a:t>
            </a:r>
            <a:r>
              <a:rPr lang="zh-CN" altLang="en-US" dirty="0" smtClean="0"/>
              <a:t>左右</a:t>
            </a:r>
            <a:endParaRPr lang="en-US" altLang="zh-CN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884762590"/>
              </p:ext>
            </p:extLst>
          </p:nvPr>
        </p:nvGraphicFramePr>
        <p:xfrm>
          <a:off x="6096000" y="2470245"/>
          <a:ext cx="5424488" cy="388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209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省份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联网类型：上海</a:t>
            </a:r>
            <a:r>
              <a:rPr lang="zh-CN" altLang="en-US" dirty="0"/>
              <a:t>占</a:t>
            </a:r>
            <a:r>
              <a:rPr lang="en-US" altLang="zh-CN" dirty="0"/>
              <a:t>30</a:t>
            </a:r>
            <a:r>
              <a:rPr lang="en-US" altLang="zh-CN" dirty="0" smtClean="0"/>
              <a:t>%</a:t>
            </a:r>
            <a:r>
              <a:rPr lang="zh-CN" altLang="en-US" dirty="0" smtClean="0"/>
              <a:t>广告点击量，</a:t>
            </a:r>
            <a:r>
              <a:rPr lang="en-US" altLang="zh-CN" dirty="0" smtClean="0"/>
              <a:t>74%</a:t>
            </a:r>
            <a:r>
              <a:rPr lang="zh-CN" altLang="en-US" dirty="0" smtClean="0"/>
              <a:t>联网类型为</a:t>
            </a:r>
            <a:r>
              <a:rPr lang="en-US" altLang="zh-CN" dirty="0" smtClean="0"/>
              <a:t>nnt-1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78644394"/>
              </p:ext>
            </p:extLst>
          </p:nvPr>
        </p:nvGraphicFramePr>
        <p:xfrm>
          <a:off x="669925" y="2333767"/>
          <a:ext cx="5426075" cy="390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39541451"/>
              </p:ext>
            </p:extLst>
          </p:nvPr>
        </p:nvGraphicFramePr>
        <p:xfrm>
          <a:off x="6096000" y="2244228"/>
          <a:ext cx="5424489" cy="399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9925" y="1130300"/>
            <a:ext cx="1085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省份</a:t>
            </a:r>
            <a:r>
              <a:rPr lang="en-US" altLang="zh-CN" b="1" dirty="0" smtClean="0">
                <a:solidFill>
                  <a:srgbClr val="FF0000"/>
                </a:solidFill>
              </a:rPr>
              <a:t>-click-1</a:t>
            </a:r>
            <a:r>
              <a:rPr lang="zh-CN" altLang="en-US" b="1" dirty="0" smtClean="0">
                <a:solidFill>
                  <a:srgbClr val="FF0000"/>
                </a:solidFill>
              </a:rPr>
              <a:t>广告分布：</a:t>
            </a:r>
            <a:r>
              <a:rPr lang="zh-CN" altLang="en-US" b="1" dirty="0">
                <a:solidFill>
                  <a:srgbClr val="FF0000"/>
                </a:solidFill>
              </a:rPr>
              <a:t>上海</a:t>
            </a:r>
            <a:r>
              <a:rPr lang="zh-CN" altLang="en-US" dirty="0"/>
              <a:t>点击量占比</a:t>
            </a:r>
            <a:r>
              <a:rPr lang="en-US" altLang="zh-CN" b="1" dirty="0">
                <a:solidFill>
                  <a:srgbClr val="FF0000"/>
                </a:solidFill>
              </a:rPr>
              <a:t>30%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河南</a:t>
            </a:r>
            <a:r>
              <a:rPr lang="zh-CN" altLang="en-US" dirty="0"/>
              <a:t>点击量占比</a:t>
            </a:r>
            <a:r>
              <a:rPr lang="en-US" altLang="zh-CN" b="1" dirty="0">
                <a:solidFill>
                  <a:srgbClr val="FF0000"/>
                </a:solidFill>
              </a:rPr>
              <a:t>25%</a:t>
            </a:r>
            <a:r>
              <a:rPr lang="zh-CN" altLang="en-US" dirty="0"/>
              <a:t>，这两个省份的活跃用户</a:t>
            </a:r>
            <a:r>
              <a:rPr lang="zh-CN" altLang="en-US" dirty="0" smtClean="0"/>
              <a:t>较多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联网类型：</a:t>
            </a:r>
            <a:r>
              <a:rPr lang="en-US" altLang="zh-CN" b="1" dirty="0" smtClean="0">
                <a:solidFill>
                  <a:srgbClr val="FF0000"/>
                </a:solidFill>
              </a:rPr>
              <a:t>74%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click-1</a:t>
            </a:r>
            <a:r>
              <a:rPr lang="zh-CN" altLang="en-US" dirty="0" smtClean="0"/>
              <a:t>广告设备的联网类型为</a:t>
            </a:r>
            <a:r>
              <a:rPr lang="en-US" altLang="zh-CN" b="1" dirty="0" smtClean="0">
                <a:solidFill>
                  <a:srgbClr val="FF0000"/>
                </a:solidFill>
              </a:rPr>
              <a:t>nnt-1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nnt-2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nnt-5</a:t>
            </a:r>
            <a:r>
              <a:rPr lang="zh-CN" altLang="en-US" dirty="0" smtClean="0"/>
              <a:t>占比为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34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省份：设备类型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占</a:t>
            </a:r>
            <a:r>
              <a:rPr lang="en-US" altLang="zh-CN" dirty="0" smtClean="0"/>
              <a:t>91%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088027216"/>
              </p:ext>
            </p:extLst>
          </p:nvPr>
        </p:nvGraphicFramePr>
        <p:xfrm>
          <a:off x="410618" y="2565779"/>
          <a:ext cx="5426075" cy="379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798156190"/>
              </p:ext>
            </p:extLst>
          </p:nvPr>
        </p:nvGraphicFramePr>
        <p:xfrm>
          <a:off x="6096000" y="2251881"/>
          <a:ext cx="5324403" cy="451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9924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常用设备：</a:t>
            </a:r>
            <a:r>
              <a:rPr lang="en-US" altLang="zh-CN" dirty="0" smtClean="0"/>
              <a:t>Click-1</a:t>
            </a:r>
            <a:r>
              <a:rPr lang="zh-CN" altLang="en-US" dirty="0" smtClean="0"/>
              <a:t>的用户中，约</a:t>
            </a:r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r>
              <a:rPr lang="zh-CN" altLang="en-US" dirty="0" smtClean="0"/>
              <a:t>的用户设备</a:t>
            </a:r>
            <a:r>
              <a:rPr lang="zh-CN" altLang="en-US" b="1" dirty="0" smtClean="0">
                <a:solidFill>
                  <a:srgbClr val="FF0000"/>
                </a:solidFill>
              </a:rPr>
              <a:t>类型为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常用操作系统：</a:t>
            </a:r>
            <a:r>
              <a:rPr lang="zh-CN" altLang="en-US" dirty="0" smtClean="0"/>
              <a:t>约</a:t>
            </a:r>
            <a:r>
              <a:rPr lang="en-US" altLang="zh-CN" b="1" dirty="0" smtClean="0">
                <a:solidFill>
                  <a:srgbClr val="FF0000"/>
                </a:solidFill>
              </a:rPr>
              <a:t>91%</a:t>
            </a:r>
            <a:r>
              <a:rPr lang="zh-CN" altLang="en-US" dirty="0" smtClean="0"/>
              <a:t>操作系统为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andriod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9%</a:t>
            </a:r>
            <a:r>
              <a:rPr lang="zh-CN" altLang="en-US" dirty="0" smtClean="0"/>
              <a:t>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21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</a:t>
            </a:r>
            <a:r>
              <a:rPr lang="zh-CN" altLang="en-US" dirty="0" smtClean="0"/>
              <a:t>品牌：</a:t>
            </a:r>
            <a:r>
              <a:rPr lang="en-US" altLang="zh-CN" dirty="0" err="1" smtClean="0"/>
              <a:t>oppo</a:t>
            </a:r>
            <a:r>
              <a:rPr lang="zh-CN" altLang="en-US" dirty="0" smtClean="0"/>
              <a:t>占比最高为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，广告点击量</a:t>
            </a:r>
            <a:r>
              <a:rPr lang="en-US" altLang="zh-CN" dirty="0" smtClean="0"/>
              <a:t>81%</a:t>
            </a:r>
            <a:r>
              <a:rPr lang="zh-CN" altLang="en-US" dirty="0" smtClean="0"/>
              <a:t>用户为运营商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226266448"/>
              </p:ext>
            </p:extLst>
          </p:nvPr>
        </p:nvGraphicFramePr>
        <p:xfrm>
          <a:off x="884793" y="2717682"/>
          <a:ext cx="5210412" cy="346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214574211"/>
              </p:ext>
            </p:extLst>
          </p:nvPr>
        </p:nvGraphicFramePr>
        <p:xfrm>
          <a:off x="6096000" y="2688609"/>
          <a:ext cx="5424488" cy="377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130300"/>
            <a:ext cx="1085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用户常用手机品牌：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oppo</a:t>
            </a:r>
            <a:r>
              <a:rPr lang="zh-CN" altLang="en-US" dirty="0" smtClean="0"/>
              <a:t>占比</a:t>
            </a:r>
            <a:r>
              <a:rPr lang="en-US" altLang="zh-CN" b="1" dirty="0" smtClean="0">
                <a:solidFill>
                  <a:srgbClr val="FF0000"/>
                </a:solidFill>
              </a:rPr>
              <a:t>30%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vivo</a:t>
            </a:r>
            <a:r>
              <a:rPr lang="zh-CN" altLang="en-US" dirty="0" smtClean="0"/>
              <a:t>占比</a:t>
            </a:r>
            <a:r>
              <a:rPr lang="en-US" altLang="zh-CN" b="1" dirty="0" smtClean="0">
                <a:solidFill>
                  <a:srgbClr val="FF0000"/>
                </a:solidFill>
              </a:rPr>
              <a:t>29%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这两种机型的用户最多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用户常用运营商：</a:t>
            </a:r>
            <a:r>
              <a:rPr lang="en-US" altLang="zh-CN" b="1" dirty="0" smtClean="0">
                <a:solidFill>
                  <a:srgbClr val="FF0000"/>
                </a:solidFill>
              </a:rPr>
              <a:t>81%</a:t>
            </a:r>
            <a:r>
              <a:rPr lang="zh-CN" altLang="en-US" dirty="0" smtClean="0"/>
              <a:t>的广告点击量的用户为</a:t>
            </a:r>
            <a:r>
              <a:rPr lang="zh-CN" altLang="en-US" b="1" dirty="0" smtClean="0">
                <a:solidFill>
                  <a:srgbClr val="FF0000"/>
                </a:solidFill>
              </a:rPr>
              <a:t>运营商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14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130300"/>
            <a:ext cx="10850564" cy="369332"/>
          </a:xfrm>
          <a:prstGeom prst="rect">
            <a:avLst/>
          </a:prstGeom>
          <a:solidFill>
            <a:srgbClr val="FCEBCE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有效用户画像：由于缺少用户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这一标签，有效用户画像无法精确分析，通过上下文进行大概的描绘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9925" y="1499632"/>
            <a:ext cx="107259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城市分布：</a:t>
            </a:r>
            <a:r>
              <a:rPr lang="zh-CN" altLang="en-US" dirty="0" smtClean="0"/>
              <a:t>主要集中于</a:t>
            </a:r>
            <a:r>
              <a:rPr lang="zh-CN" altLang="en-US" b="1" dirty="0" smtClean="0">
                <a:solidFill>
                  <a:schemeClr val="accent2"/>
                </a:solidFill>
              </a:rPr>
              <a:t>上海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chemeClr val="accent2"/>
                </a:solidFill>
              </a:rPr>
              <a:t>河南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设备类型：</a:t>
            </a:r>
            <a:r>
              <a:rPr lang="zh-CN" altLang="en-US" dirty="0" smtClean="0"/>
              <a:t>常用手机品牌为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oppo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vivo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75%</a:t>
            </a:r>
            <a:r>
              <a:rPr lang="zh-CN" altLang="en-US" dirty="0" smtClean="0"/>
              <a:t>设备为</a:t>
            </a:r>
            <a:r>
              <a:rPr lang="zh-CN" altLang="en-US" b="1" dirty="0" smtClean="0">
                <a:solidFill>
                  <a:srgbClr val="FF0000"/>
                </a:solidFill>
              </a:rPr>
              <a:t>运营商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，联网类型为</a:t>
            </a:r>
            <a:r>
              <a:rPr lang="en-US" altLang="zh-CN" b="1" dirty="0" smtClean="0">
                <a:solidFill>
                  <a:srgbClr val="FF0000"/>
                </a:solidFill>
              </a:rPr>
              <a:t>nnt-1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活跃时间：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6~23</a:t>
            </a:r>
            <a:r>
              <a:rPr lang="zh-CN" altLang="en-US" dirty="0" smtClean="0"/>
              <a:t>为用户的活跃时间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用户标签：</a:t>
            </a:r>
            <a:r>
              <a:rPr lang="zh-CN" altLang="en-US" dirty="0" smtClean="0"/>
              <a:t>含有</a:t>
            </a:r>
            <a:r>
              <a:rPr lang="en-US" altLang="zh-CN" b="1" dirty="0" smtClean="0">
                <a:solidFill>
                  <a:srgbClr val="FF0000"/>
                </a:solidFill>
              </a:rPr>
              <a:t>3004430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3004434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3004059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3003779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3004214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3004081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3004506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3004500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3003851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3004089</a:t>
            </a:r>
            <a:r>
              <a:rPr lang="zh-CN" altLang="en-US" dirty="0" smtClean="0"/>
              <a:t>等标签的用户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20%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72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分析总结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036" y="1023582"/>
            <a:ext cx="11495964" cy="369332"/>
          </a:xfrm>
          <a:prstGeom prst="rect">
            <a:avLst/>
          </a:prstGeom>
          <a:solidFill>
            <a:srgbClr val="FCEBCE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可通过投放广告的类型、行业、媒体、时间来源等进行提高</a:t>
            </a:r>
            <a:r>
              <a:rPr lang="en-US" altLang="zh-CN" dirty="0" smtClean="0"/>
              <a:t>CTR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684" y="1514901"/>
            <a:ext cx="109318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  广告类型：增加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较高的广告类型如素材（含落地页自动跳转、不含</a:t>
            </a:r>
            <a:r>
              <a:rPr lang="en-US" altLang="zh-CN" dirty="0" err="1" smtClean="0"/>
              <a:t>deeplink</a:t>
            </a:r>
            <a:r>
              <a:rPr lang="zh-CN" altLang="en-US" dirty="0" smtClean="0"/>
              <a:t>等）、广告界面尺寸                       （</a:t>
            </a:r>
            <a:r>
              <a:rPr lang="en-US" altLang="zh-CN" dirty="0" smtClean="0"/>
              <a:t>960</a:t>
            </a:r>
            <a:r>
              <a:rPr lang="zh-CN" altLang="en-US" dirty="0" smtClean="0"/>
              <a:t>*</a:t>
            </a:r>
            <a:r>
              <a:rPr lang="en-US" altLang="zh-CN" dirty="0" smtClean="0"/>
              <a:t>640</a:t>
            </a:r>
            <a:r>
              <a:rPr lang="zh-CN" altLang="en-US" dirty="0" smtClean="0"/>
              <a:t>）、活动类型（</a:t>
            </a:r>
            <a:r>
              <a:rPr lang="en-US" altLang="zh-CN" dirty="0" smtClean="0"/>
              <a:t>1001025</a:t>
            </a:r>
            <a:r>
              <a:rPr lang="zh-CN" altLang="en-US" dirty="0" smtClean="0"/>
              <a:t>）等，提高用户的体验感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  广告行业：增加一级行业为</a:t>
            </a:r>
            <a:r>
              <a:rPr lang="en-US" altLang="zh-CN" dirty="0" smtClean="0"/>
              <a:t>101700</a:t>
            </a:r>
            <a:r>
              <a:rPr lang="zh-CN" altLang="en-US" dirty="0" smtClean="0"/>
              <a:t>、二级行业为</a:t>
            </a:r>
            <a:r>
              <a:rPr lang="en-US" altLang="zh-CN" dirty="0" smtClean="0"/>
              <a:t>100509</a:t>
            </a:r>
            <a:r>
              <a:rPr lang="zh-CN" altLang="en-US" dirty="0" smtClean="0"/>
              <a:t>等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较高的行业广告数量，吸引用户兴趣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  媒体：增加</a:t>
            </a:r>
            <a:r>
              <a:rPr lang="en-US" altLang="zh-CN" dirty="0" smtClean="0"/>
              <a:t>109</a:t>
            </a:r>
            <a:r>
              <a:rPr lang="zh-CN" altLang="en-US" dirty="0" smtClean="0"/>
              <a:t>等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较高的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的广告投放量，减少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较低的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广告投放量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  时间：用户活跃时间为</a:t>
            </a:r>
            <a:r>
              <a:rPr lang="en-US" altLang="zh-CN" dirty="0" smtClean="0"/>
              <a:t>6~23</a:t>
            </a:r>
            <a:r>
              <a:rPr lang="zh-CN" altLang="en-US" dirty="0" smtClean="0"/>
              <a:t>，可增加广告投放量，</a:t>
            </a:r>
            <a:r>
              <a:rPr lang="en-US" altLang="zh-CN" dirty="0" smtClean="0"/>
              <a:t>0~6</a:t>
            </a:r>
            <a:r>
              <a:rPr lang="zh-CN" altLang="en-US" dirty="0" smtClean="0"/>
              <a:t>可减少广告投放量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：部分热门广告曝光量达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万次，点击量达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490440604"/>
              </p:ext>
            </p:extLst>
          </p:nvPr>
        </p:nvGraphicFramePr>
        <p:xfrm>
          <a:off x="482599" y="2166425"/>
          <a:ext cx="5613401" cy="443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165696020"/>
              </p:ext>
            </p:extLst>
          </p:nvPr>
        </p:nvGraphicFramePr>
        <p:xfrm>
          <a:off x="5955322" y="2349305"/>
          <a:ext cx="5931877" cy="4281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9925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曝光量：</a:t>
            </a:r>
            <a:r>
              <a:rPr lang="en-US" altLang="zh-CN" dirty="0" err="1" smtClean="0"/>
              <a:t>aidi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1537089</a:t>
            </a:r>
            <a:r>
              <a:rPr lang="zh-CN" altLang="en-US" dirty="0" smtClean="0"/>
              <a:t>的广告曝光量最高，达</a:t>
            </a: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点击</a:t>
            </a:r>
            <a:r>
              <a:rPr lang="zh-CN" altLang="en-US" b="1" dirty="0" smtClean="0">
                <a:solidFill>
                  <a:srgbClr val="FF0000"/>
                </a:solidFill>
              </a:rPr>
              <a:t>量：</a:t>
            </a:r>
            <a:r>
              <a:rPr lang="en-US" altLang="zh-CN" dirty="0" err="1" smtClean="0"/>
              <a:t>adid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1547080</a:t>
            </a:r>
            <a:r>
              <a:rPr lang="zh-CN" altLang="en-US" dirty="0" smtClean="0"/>
              <a:t>的广告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最高，达</a:t>
            </a:r>
            <a:r>
              <a:rPr lang="en-US" altLang="zh-CN" b="1" dirty="0" smtClean="0">
                <a:solidFill>
                  <a:srgbClr val="FF0000"/>
                </a:solidFill>
              </a:rPr>
              <a:t>47%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6" name="图片 5" descr="图片包含 物体&#10;&#10;自动生成的说明">
            <a:extLst>
              <a:ext uri="{FF2B5EF4-FFF2-40B4-BE49-F238E27FC236}">
                <a16:creationId xmlns="" xmlns:a16="http://schemas.microsoft.com/office/drawing/2014/main" id="{8D6B1C27-7E8E-4F9C-8FF9-A3963318AA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374775"/>
            <a:ext cx="4781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广告主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：不同类型的广告对用户</a:t>
            </a:r>
            <a:r>
              <a:rPr lang="en-US" altLang="zh-CN" dirty="0" smtClean="0"/>
              <a:t>CTR</a:t>
            </a:r>
            <a:r>
              <a:rPr lang="zh-CN" altLang="en-US" dirty="0" smtClean="0"/>
              <a:t>有所影响</a:t>
            </a:r>
            <a:endParaRPr lang="zh-CN" altLang="en-US" dirty="0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870233073"/>
              </p:ext>
            </p:extLst>
          </p:nvPr>
        </p:nvGraphicFramePr>
        <p:xfrm>
          <a:off x="239152" y="1976189"/>
          <a:ext cx="5645834" cy="454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69923" y="1130300"/>
            <a:ext cx="10850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广告主</a:t>
            </a:r>
            <a:r>
              <a:rPr lang="en-US" altLang="zh-CN" b="1" dirty="0" smtClean="0">
                <a:solidFill>
                  <a:srgbClr val="FF0000"/>
                </a:solidFill>
              </a:rPr>
              <a:t>id</a:t>
            </a:r>
            <a:r>
              <a:rPr lang="zh-CN" altLang="en-US" b="1" dirty="0" smtClean="0">
                <a:solidFill>
                  <a:srgbClr val="FF0000"/>
                </a:solidFill>
              </a:rPr>
              <a:t>点击率呈分层现象：</a:t>
            </a:r>
            <a:r>
              <a:rPr lang="zh-CN" altLang="en-US" dirty="0" smtClean="0"/>
              <a:t>不同广告主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分为三种水平</a:t>
            </a:r>
            <a:r>
              <a:rPr lang="en-US" altLang="zh-CN" b="1" dirty="0" smtClean="0">
                <a:solidFill>
                  <a:srgbClr val="FF0000"/>
                </a:solidFill>
              </a:rPr>
              <a:t>20%~30%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10%~16%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0%~5%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曝光量集中：</a:t>
            </a:r>
            <a:r>
              <a:rPr lang="en-US" altLang="zh-CN" b="1" dirty="0" smtClean="0">
                <a:solidFill>
                  <a:srgbClr val="FF0000"/>
                </a:solidFill>
              </a:rPr>
              <a:t>id230000063</a:t>
            </a:r>
            <a:r>
              <a:rPr lang="zh-CN" altLang="en-US" dirty="0" smtClean="0"/>
              <a:t>的广告曝光量最高，达</a:t>
            </a:r>
            <a:r>
              <a:rPr lang="en-US" altLang="zh-CN" b="1" dirty="0" smtClean="0">
                <a:solidFill>
                  <a:srgbClr val="FF0000"/>
                </a:solidFill>
              </a:rPr>
              <a:t>41</a:t>
            </a:r>
            <a:r>
              <a:rPr lang="zh-CN" altLang="en-US" dirty="0" smtClean="0"/>
              <a:t>万次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7700673"/>
              </p:ext>
            </p:extLst>
          </p:nvPr>
        </p:nvGraphicFramePr>
        <p:xfrm>
          <a:off x="6096000" y="2236510"/>
          <a:ext cx="6096000" cy="418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广告一级行业：广告主要集中在两个行业中，且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达</a:t>
            </a:r>
            <a:r>
              <a:rPr lang="en-US" altLang="zh-CN" dirty="0" smtClean="0"/>
              <a:t>23%~24%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460484"/>
              </p:ext>
            </p:extLst>
          </p:nvPr>
        </p:nvGraphicFramePr>
        <p:xfrm>
          <a:off x="669925" y="2293034"/>
          <a:ext cx="5426075" cy="394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974659538"/>
              </p:ext>
            </p:extLst>
          </p:nvPr>
        </p:nvGraphicFramePr>
        <p:xfrm>
          <a:off x="6096001" y="2363372"/>
          <a:ext cx="5424487" cy="387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9925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一级</a:t>
            </a:r>
            <a:r>
              <a:rPr lang="zh-CN" altLang="en-US" b="1" dirty="0" smtClean="0">
                <a:solidFill>
                  <a:srgbClr val="FF0000"/>
                </a:solidFill>
              </a:rPr>
              <a:t>行业集中：</a:t>
            </a:r>
            <a:r>
              <a:rPr lang="en-US" altLang="zh-CN" b="1" dirty="0" smtClean="0">
                <a:solidFill>
                  <a:srgbClr val="FF0000"/>
                </a:solidFill>
              </a:rPr>
              <a:t>101700</a:t>
            </a:r>
            <a:r>
              <a:rPr lang="zh-CN" altLang="en-US" dirty="0" smtClean="0"/>
              <a:t>行业占</a:t>
            </a:r>
            <a:r>
              <a:rPr lang="en-US" altLang="zh-CN" b="1" dirty="0" smtClean="0">
                <a:solidFill>
                  <a:srgbClr val="FF0000"/>
                </a:solidFill>
              </a:rPr>
              <a:t>36%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102400</a:t>
            </a:r>
            <a:r>
              <a:rPr lang="zh-CN" altLang="en-US" dirty="0" smtClean="0"/>
              <a:t>行业占</a:t>
            </a:r>
            <a:r>
              <a:rPr lang="en-US" altLang="zh-CN" b="1" dirty="0" smtClean="0">
                <a:solidFill>
                  <a:srgbClr val="FF0000"/>
                </a:solidFill>
              </a:rPr>
              <a:t>41%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101700</a:t>
            </a:r>
            <a:r>
              <a:rPr lang="en-US" altLang="zh-CN" dirty="0" smtClean="0"/>
              <a:t>CTR</a:t>
            </a:r>
            <a:r>
              <a:rPr lang="en-US" altLang="zh-CN" b="1" dirty="0" smtClean="0">
                <a:solidFill>
                  <a:srgbClr val="FF0000"/>
                </a:solidFill>
              </a:rPr>
              <a:t>23%,102400</a:t>
            </a:r>
            <a:r>
              <a:rPr lang="en-US" altLang="zh-CN" dirty="0" smtClean="0"/>
              <a:t>CTR</a:t>
            </a:r>
            <a:r>
              <a:rPr lang="en-US" altLang="zh-CN" b="1" dirty="0" smtClean="0">
                <a:solidFill>
                  <a:srgbClr val="FF0000"/>
                </a:solidFill>
              </a:rPr>
              <a:t>24%,16</a:t>
            </a:r>
            <a:r>
              <a:rPr lang="en-US" altLang="zh-CN" dirty="0" smtClean="0"/>
              <a:t>CTR</a:t>
            </a:r>
            <a:r>
              <a:rPr lang="en-US" altLang="zh-CN" b="1" dirty="0" smtClean="0">
                <a:solidFill>
                  <a:srgbClr val="FF0000"/>
                </a:solidFill>
              </a:rPr>
              <a:t>19%</a:t>
            </a:r>
            <a:r>
              <a:rPr lang="zh-CN" altLang="en-US" dirty="0"/>
              <a:t>，</a:t>
            </a:r>
            <a:r>
              <a:rPr lang="zh-CN" altLang="en-US" dirty="0" smtClean="0"/>
              <a:t>远高其他行业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9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广告二级行业：二级行业中最高曝光量达</a:t>
            </a:r>
            <a:r>
              <a:rPr lang="en-US" altLang="zh-CN" dirty="0" smtClean="0"/>
              <a:t>41</a:t>
            </a:r>
            <a:r>
              <a:rPr lang="zh-CN" altLang="en-US" dirty="0" smtClean="0"/>
              <a:t>万，且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24%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61774078"/>
              </p:ext>
            </p:extLst>
          </p:nvPr>
        </p:nvGraphicFramePr>
        <p:xfrm>
          <a:off x="669924" y="2593074"/>
          <a:ext cx="5521610" cy="390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671865890"/>
              </p:ext>
            </p:extLst>
          </p:nvPr>
        </p:nvGraphicFramePr>
        <p:xfrm>
          <a:off x="6177886" y="2620370"/>
          <a:ext cx="5424488" cy="379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4" y="1130300"/>
            <a:ext cx="108505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曝光量分布二级化：</a:t>
            </a:r>
            <a:r>
              <a:rPr lang="zh-CN" altLang="en-US" dirty="0" smtClean="0"/>
              <a:t>共</a:t>
            </a:r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r>
              <a:rPr lang="zh-CN" altLang="en-US" dirty="0"/>
              <a:t>种</a:t>
            </a:r>
            <a:r>
              <a:rPr lang="zh-CN" altLang="en-US" dirty="0" smtClean="0"/>
              <a:t>二级行业，</a:t>
            </a:r>
            <a:r>
              <a:rPr lang="en-US" altLang="zh-CN" b="1" dirty="0" smtClean="0">
                <a:solidFill>
                  <a:srgbClr val="FF0000"/>
                </a:solidFill>
              </a:rPr>
              <a:t>102401</a:t>
            </a:r>
            <a:r>
              <a:rPr lang="zh-CN" altLang="en-US" dirty="0" smtClean="0"/>
              <a:t>曝光量达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101704</a:t>
            </a:r>
            <a:r>
              <a:rPr lang="zh-CN" altLang="en-US" dirty="0" smtClean="0"/>
              <a:t>曝光量达</a:t>
            </a:r>
            <a:r>
              <a:rPr lang="en-US" altLang="zh-CN" b="1" dirty="0" smtClean="0">
                <a:solidFill>
                  <a:srgbClr val="FF0000"/>
                </a:solidFill>
              </a:rPr>
              <a:t>34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91%</a:t>
            </a:r>
            <a:r>
              <a:rPr lang="zh-CN" altLang="en-US" dirty="0" smtClean="0"/>
              <a:t>二级行业曝光量小于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差异大：</a:t>
            </a:r>
            <a:r>
              <a:rPr lang="en-US" altLang="zh-CN" b="1" dirty="0" smtClean="0">
                <a:solidFill>
                  <a:srgbClr val="FF0000"/>
                </a:solidFill>
              </a:rPr>
              <a:t>16.7%</a:t>
            </a:r>
            <a:r>
              <a:rPr lang="zh-CN" altLang="en-US" dirty="0" smtClean="0"/>
              <a:t>的行业点击率大于</a:t>
            </a:r>
            <a:r>
              <a:rPr lang="en-US" altLang="zh-CN" b="1" dirty="0" smtClean="0">
                <a:solidFill>
                  <a:srgbClr val="FF0000"/>
                </a:solidFill>
              </a:rPr>
              <a:t>15%</a:t>
            </a:r>
            <a:r>
              <a:rPr lang="zh-CN" altLang="en-US" dirty="0" smtClean="0"/>
              <a:t>，其余均小于</a:t>
            </a:r>
            <a:r>
              <a:rPr lang="en-US" altLang="zh-CN" b="1" dirty="0" smtClean="0">
                <a:solidFill>
                  <a:srgbClr val="FF0000"/>
                </a:solidFill>
              </a:rPr>
              <a:t>5%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9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活动效应：广告集中分布于</a:t>
            </a:r>
            <a:r>
              <a:rPr lang="zh-CN" altLang="en-US" dirty="0"/>
              <a:t>个别</a:t>
            </a:r>
            <a:r>
              <a:rPr lang="zh-CN" altLang="en-US" dirty="0" smtClean="0"/>
              <a:t>活动，点击率分为三层次</a:t>
            </a:r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98051815"/>
              </p:ext>
            </p:extLst>
          </p:nvPr>
        </p:nvGraphicFramePr>
        <p:xfrm>
          <a:off x="551095" y="2289059"/>
          <a:ext cx="5352504" cy="423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307659295"/>
              </p:ext>
            </p:extLst>
          </p:nvPr>
        </p:nvGraphicFramePr>
        <p:xfrm>
          <a:off x="6450997" y="2112580"/>
          <a:ext cx="5499266" cy="412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78667" y="1130300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广告集中分布个别活动：</a:t>
            </a:r>
            <a:r>
              <a:rPr lang="zh-CN" altLang="en-US" dirty="0" smtClean="0"/>
              <a:t>总活动数为</a:t>
            </a:r>
            <a:r>
              <a:rPr lang="en-US" altLang="zh-CN" b="1" dirty="0" smtClean="0">
                <a:solidFill>
                  <a:srgbClr val="FF0000"/>
                </a:solidFill>
              </a:rPr>
              <a:t>64</a:t>
            </a:r>
            <a:r>
              <a:rPr lang="zh-CN" altLang="en-US" dirty="0" smtClean="0"/>
              <a:t>，广告集中分布于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个活动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，其中</a:t>
            </a:r>
            <a:r>
              <a:rPr lang="en-US" altLang="zh-CN" b="1" dirty="0" smtClean="0">
                <a:solidFill>
                  <a:srgbClr val="FF0000"/>
                </a:solidFill>
              </a:rPr>
              <a:t>1000023</a:t>
            </a:r>
            <a:r>
              <a:rPr lang="zh-CN" altLang="en-US" dirty="0" smtClean="0"/>
              <a:t>活动广告数占总体</a:t>
            </a:r>
            <a:r>
              <a:rPr lang="en-US" altLang="zh-CN" b="1" dirty="0" smtClean="0">
                <a:solidFill>
                  <a:srgbClr val="FF0000"/>
                </a:solidFill>
              </a:rPr>
              <a:t>41%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分为三层次：</a:t>
            </a:r>
            <a:r>
              <a:rPr lang="en-US" altLang="zh-CN" b="1" dirty="0" smtClean="0">
                <a:solidFill>
                  <a:srgbClr val="FF0000"/>
                </a:solidFill>
              </a:rPr>
              <a:t>1001025</a:t>
            </a:r>
            <a:r>
              <a:rPr lang="zh-CN" altLang="en-US" dirty="0" smtClean="0"/>
              <a:t>活动的广告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达到</a:t>
            </a:r>
            <a:r>
              <a:rPr lang="en-US" altLang="zh-CN" b="1" dirty="0" smtClean="0">
                <a:solidFill>
                  <a:srgbClr val="FF0000"/>
                </a:solidFill>
              </a:rPr>
              <a:t>67.5%</a:t>
            </a:r>
            <a:r>
              <a:rPr lang="zh-CN" altLang="en-US" dirty="0" smtClean="0"/>
              <a:t>远高出其他活动，</a:t>
            </a:r>
            <a:r>
              <a:rPr lang="en-US" altLang="zh-CN" b="1" dirty="0" smtClean="0">
                <a:solidFill>
                  <a:srgbClr val="FF0000"/>
                </a:solidFill>
              </a:rPr>
              <a:t>10%~30%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0%~10%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创意效应：广告曝光量集中分布部分创意，广告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二级化分布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87593787"/>
              </p:ext>
            </p:extLst>
          </p:nvPr>
        </p:nvGraphicFramePr>
        <p:xfrm>
          <a:off x="528035" y="2379340"/>
          <a:ext cx="5510158" cy="427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464659759"/>
              </p:ext>
            </p:extLst>
          </p:nvPr>
        </p:nvGraphicFramePr>
        <p:xfrm>
          <a:off x="6536832" y="2349062"/>
          <a:ext cx="4983655" cy="389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78667" y="1130300"/>
            <a:ext cx="11012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广告曝光量集中：</a:t>
            </a:r>
            <a:r>
              <a:rPr lang="zh-CN" altLang="en-US" dirty="0" smtClean="0"/>
              <a:t>总创意数为</a:t>
            </a:r>
            <a:r>
              <a:rPr lang="en-US" altLang="zh-CN" b="1" dirty="0" smtClean="0">
                <a:solidFill>
                  <a:srgbClr val="FF0000"/>
                </a:solidFill>
              </a:rPr>
              <a:t>852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25%</a:t>
            </a:r>
            <a:r>
              <a:rPr lang="zh-CN" altLang="en-US" dirty="0" smtClean="0"/>
              <a:t>的创意广高曝光量低于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51%</a:t>
            </a:r>
            <a:r>
              <a:rPr lang="zh-CN" altLang="en-US" dirty="0" smtClean="0"/>
              <a:t>的创意曝光量</a:t>
            </a:r>
            <a:r>
              <a:rPr lang="en-US" altLang="zh-CN" b="1" dirty="0" smtClean="0">
                <a:solidFill>
                  <a:srgbClr val="FF0000"/>
                </a:solidFill>
              </a:rPr>
              <a:t>10~300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2%</a:t>
            </a:r>
            <a:r>
              <a:rPr lang="zh-CN" altLang="en-US" dirty="0" smtClean="0"/>
              <a:t>的创意曝光量大于</a:t>
            </a:r>
            <a:r>
              <a:rPr lang="en-US" altLang="zh-CN" b="1" dirty="0" smtClean="0">
                <a:solidFill>
                  <a:srgbClr val="FF0000"/>
                </a:solidFill>
              </a:rPr>
              <a:t>5000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广告</a:t>
            </a:r>
            <a:r>
              <a:rPr lang="en-US" altLang="zh-CN" b="1" dirty="0" smtClean="0">
                <a:solidFill>
                  <a:srgbClr val="FF0000"/>
                </a:solidFill>
              </a:rPr>
              <a:t>CTR</a:t>
            </a:r>
            <a:r>
              <a:rPr lang="zh-CN" altLang="en-US" b="1" dirty="0" smtClean="0">
                <a:solidFill>
                  <a:srgbClr val="FF0000"/>
                </a:solidFill>
              </a:rPr>
              <a:t>二级化：</a:t>
            </a:r>
            <a:r>
              <a:rPr lang="en-US" altLang="zh-CN" b="1" dirty="0" smtClean="0">
                <a:solidFill>
                  <a:srgbClr val="FF0000"/>
                </a:solidFill>
              </a:rPr>
              <a:t>48.8%</a:t>
            </a:r>
            <a:r>
              <a:rPr lang="zh-CN" altLang="en-US" dirty="0" smtClean="0"/>
              <a:t>的创意广告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FF0000"/>
                </a:solidFill>
              </a:rPr>
              <a:t>0~1%</a:t>
            </a:r>
            <a:r>
              <a:rPr lang="zh-CN" altLang="en-US" dirty="0" smtClean="0"/>
              <a:t>之间，</a:t>
            </a:r>
            <a:r>
              <a:rPr lang="en-US" altLang="zh-CN" b="1" dirty="0" smtClean="0">
                <a:solidFill>
                  <a:srgbClr val="FF0000"/>
                </a:solidFill>
              </a:rPr>
              <a:t>33%</a:t>
            </a:r>
            <a:r>
              <a:rPr lang="zh-CN" altLang="en-US" dirty="0" smtClean="0"/>
              <a:t>的创意广告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1%~10%</a:t>
            </a:r>
            <a:r>
              <a:rPr lang="zh-CN" altLang="en-US" dirty="0" smtClean="0"/>
              <a:t>之间，</a:t>
            </a:r>
            <a:r>
              <a:rPr lang="en-US" altLang="zh-CN" b="1" dirty="0" smtClean="0">
                <a:solidFill>
                  <a:srgbClr val="FF0000"/>
                </a:solidFill>
              </a:rPr>
              <a:t>2.5%</a:t>
            </a:r>
            <a:r>
              <a:rPr lang="zh-CN" altLang="en-US" dirty="0" smtClean="0"/>
              <a:t>的创意广告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大于</a:t>
            </a:r>
            <a:r>
              <a:rPr lang="en-US" altLang="zh-CN" b="1" dirty="0" smtClean="0">
                <a:solidFill>
                  <a:srgbClr val="FF0000"/>
                </a:solidFill>
              </a:rPr>
              <a:t>50%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4001F"/>
      </a:accent1>
      <a:accent2>
        <a:srgbClr val="FF0A24"/>
      </a:accent2>
      <a:accent3>
        <a:srgbClr val="1899D7"/>
      </a:accent3>
      <a:accent4>
        <a:srgbClr val="F5AE3C"/>
      </a:accent4>
      <a:accent5>
        <a:srgbClr val="95D4F3"/>
      </a:accent5>
      <a:accent6>
        <a:srgbClr val="FAD598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C4001F"/>
    </a:accent1>
    <a:accent2>
      <a:srgbClr val="FF0A24"/>
    </a:accent2>
    <a:accent3>
      <a:srgbClr val="1899D7"/>
    </a:accent3>
    <a:accent4>
      <a:srgbClr val="F5AE3C"/>
    </a:accent4>
    <a:accent5>
      <a:srgbClr val="95D4F3"/>
    </a:accent5>
    <a:accent6>
      <a:srgbClr val="FAD598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3507</TotalTime>
  <Words>2862</Words>
  <Application>Microsoft Office PowerPoint</Application>
  <PresentationFormat>宽屏</PresentationFormat>
  <Paragraphs>239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Hugme</vt:lpstr>
      <vt:lpstr>等线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PowerPoint 演示文稿</vt:lpstr>
      <vt:lpstr>PowerPoint 演示文稿</vt:lpstr>
      <vt:lpstr>广告概况：曝光量集中于两种行业，平均CTR19.85%</vt:lpstr>
      <vt:lpstr>广告id：部分热门广告曝光量达12万次，点击量达1万次</vt:lpstr>
      <vt:lpstr>广告主id：不同类型的广告对用户CTR有所影响</vt:lpstr>
      <vt:lpstr>广告一级行业：广告主要集中在两个行业中，且CTR达23%~24%</vt:lpstr>
      <vt:lpstr>广告二级行业：二级行业中最高曝光量达41万，且CTR为24%</vt:lpstr>
      <vt:lpstr>活动效应：广告集中分布于个别活动，点击率分为三层次</vt:lpstr>
      <vt:lpstr>创意效应：广告曝光量集中分布部分创意，广告CTR二级化分布</vt:lpstr>
      <vt:lpstr>广告样式：主要样式有四种，CTR普遍低于35%</vt:lpstr>
      <vt:lpstr>响应素材类型：广告素材基本一致，广告CTR趋势与曝光量一致</vt:lpstr>
      <vt:lpstr>广告界面：高为960，宽为640的广告数量最多且CTR最高</vt:lpstr>
      <vt:lpstr>模块总结</vt:lpstr>
      <vt:lpstr>PowerPoint 演示文稿</vt:lpstr>
      <vt:lpstr>媒体来源：集中分布3个app，不同app对CTR影响大</vt:lpstr>
      <vt:lpstr>媒体频道：广告集中个别频道，不同频道CTR缓慢下降</vt:lpstr>
      <vt:lpstr>媒体主体：99.8%的广告具有媒体主体，均CTR为8%</vt:lpstr>
      <vt:lpstr>媒体广告位：55%广告数量低于10个，71%广告CTR低于2%</vt:lpstr>
      <vt:lpstr>模块总结</vt:lpstr>
      <vt:lpstr>PowerPoint 演示文稿</vt:lpstr>
      <vt:lpstr>省份分布：集中于两个省份，河南和上海</vt:lpstr>
      <vt:lpstr>城市分布：集中于4140、3102、1103等城市</vt:lpstr>
      <vt:lpstr>运营商：75%用户为运营商1，最低广告CTR为4%</vt:lpstr>
      <vt:lpstr>DAY时间分布：广告数曝光率均分，CTR几乎无差异</vt:lpstr>
      <vt:lpstr>HOUR时间分布：曝光量随时间波动，CTR分为两个水平</vt:lpstr>
      <vt:lpstr>联网类型：75%曝光量联网类型为1-nnt，广告CTR均小于25%</vt:lpstr>
      <vt:lpstr>设备类型：设备类型2广告曝光量达99%，CTR为19.9%</vt:lpstr>
      <vt:lpstr>操作系统：91%广告曝光量操作系统为andriod，CTR均高于15%</vt:lpstr>
      <vt:lpstr>手机品牌：oppo和vivo用户最多，CTR也高于其他手机客户</vt:lpstr>
      <vt:lpstr>模块总结</vt:lpstr>
      <vt:lpstr>PowerPoint 演示文稿</vt:lpstr>
      <vt:lpstr>用户标签：最高曝光量达64万次,top10用户标签曝光率为30%~64%</vt:lpstr>
      <vt:lpstr>用户标签：top10用户标签的均CTR约20%</vt:lpstr>
      <vt:lpstr>用户活跃时间：12~18活跃度最高，曝光量达30万，点击量占比32%</vt:lpstr>
      <vt:lpstr>省份-联网类型：上海占30%广告点击量，74%联网类型为nnt-1</vt:lpstr>
      <vt:lpstr>设备-系统-省份：设备类型2占100%，andriod占91%</vt:lpstr>
      <vt:lpstr>手机品牌：oppo占比最高为30%，广告点击量81%用户为运营商1</vt:lpstr>
      <vt:lpstr>模块总结</vt:lpstr>
      <vt:lpstr>分析总结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acer</cp:lastModifiedBy>
  <cp:revision>237</cp:revision>
  <cp:lastPrinted>2017-11-14T16:00:00Z</cp:lastPrinted>
  <dcterms:created xsi:type="dcterms:W3CDTF">2017-11-14T16:00:00Z</dcterms:created>
  <dcterms:modified xsi:type="dcterms:W3CDTF">2019-04-18T10:07:09Z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