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8" r:id="rId3"/>
    <p:sldId id="261" r:id="rId4"/>
    <p:sldId id="257" r:id="rId5"/>
    <p:sldId id="277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2" r:id="rId15"/>
    <p:sldId id="275" r:id="rId16"/>
    <p:sldId id="278" r:id="rId17"/>
    <p:sldId id="268" r:id="rId18"/>
    <p:sldId id="276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037B2-970B-4CF6-8100-0EF47C4DE6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ECC7-7BE0-4433-AB4D-1C05F1E43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6ECC7-7BE0-4433-AB4D-1C05F1E43E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3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18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8202-B815-497E-A114-F26764AA14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8F45E2-44D0-4332-BB5F-0779B0C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C65E4-24E2-46A7-8ECA-20C2CF0E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614363"/>
            <a:ext cx="8547100" cy="1655762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Hypospadias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825ECA-0AA4-457B-8B33-77F975124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6042" y="5362453"/>
            <a:ext cx="3403600" cy="758947"/>
          </a:xfrm>
        </p:spPr>
        <p:txBody>
          <a:bodyPr>
            <a:normAutofit fontScale="77500" lnSpcReduction="20000"/>
          </a:bodyPr>
          <a:lstStyle/>
          <a:p>
            <a:r>
              <a:rPr lang="en-ZA" sz="2800" b="1" dirty="0">
                <a:solidFill>
                  <a:schemeClr val="tx1"/>
                </a:solidFill>
              </a:rPr>
              <a:t>Dr. Rahiq Mahmoud</a:t>
            </a:r>
            <a:endParaRPr lang="ar-SA" sz="2800" b="1" dirty="0">
              <a:solidFill>
                <a:schemeClr val="tx1"/>
              </a:solidFill>
            </a:endParaRP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Medical Officer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B3B333-E660-4EBC-8F51-2E2CF0FA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413000"/>
            <a:ext cx="8686800" cy="294945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C57FAF8A-08DB-4EE9-865D-E6D368B9B96E}"/>
              </a:ext>
            </a:extLst>
          </p:cNvPr>
          <p:cNvSpPr txBox="1">
            <a:spLocks/>
          </p:cNvSpPr>
          <p:nvPr/>
        </p:nvSpPr>
        <p:spPr>
          <a:xfrm>
            <a:off x="812800" y="5362452"/>
            <a:ext cx="3098018" cy="7589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800" b="1" dirty="0">
                <a:solidFill>
                  <a:schemeClr val="tx1"/>
                </a:solidFill>
              </a:rPr>
              <a:t>Supervisor</a:t>
            </a:r>
          </a:p>
          <a:p>
            <a:r>
              <a:rPr lang="en-ZA" sz="2800" b="1" dirty="0" err="1">
                <a:solidFill>
                  <a:schemeClr val="tx1"/>
                </a:solidFill>
              </a:rPr>
              <a:t>Msr</a:t>
            </a:r>
            <a:r>
              <a:rPr lang="en-ZA" sz="2800" b="1" dirty="0">
                <a:solidFill>
                  <a:schemeClr val="tx1"/>
                </a:solidFill>
              </a:rPr>
              <a:t>. </a:t>
            </a:r>
            <a:r>
              <a:rPr lang="en-ZA" sz="2800" b="1" dirty="0" err="1">
                <a:solidFill>
                  <a:schemeClr val="tx1"/>
                </a:solidFill>
              </a:rPr>
              <a:t>Isam</a:t>
            </a:r>
            <a:r>
              <a:rPr lang="en-ZA" sz="2800" b="1" dirty="0">
                <a:solidFill>
                  <a:schemeClr val="tx1"/>
                </a:solidFill>
              </a:rPr>
              <a:t> </a:t>
            </a:r>
            <a:r>
              <a:rPr lang="en-ZA" sz="2800" b="1" dirty="0" err="1">
                <a:solidFill>
                  <a:schemeClr val="tx1"/>
                </a:solidFill>
              </a:rPr>
              <a:t>Allsanjak</a:t>
            </a:r>
            <a:endParaRPr lang="en-ZA" sz="2800" b="1" dirty="0">
              <a:solidFill>
                <a:schemeClr val="tx1"/>
              </a:solidFill>
            </a:endParaRPr>
          </a:p>
          <a:p>
            <a:endParaRPr lang="ar-SA" sz="2800" b="1" dirty="0">
              <a:solidFill>
                <a:schemeClr val="tx1"/>
              </a:solidFill>
            </a:endParaRPr>
          </a:p>
          <a:p>
            <a:endParaRPr lang="en-ZA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D1D672-A71F-4679-A3BB-A67E375A3E2C}"/>
              </a:ext>
            </a:extLst>
          </p:cNvPr>
          <p:cNvSpPr txBox="1"/>
          <p:nvPr/>
        </p:nvSpPr>
        <p:spPr>
          <a:xfrm>
            <a:off x="990600" y="723900"/>
            <a:ext cx="7366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Middle Hypospadias repairs: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TIP urethroplasty.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Snodgrass UR.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Thiersch Duplay.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Onlay</a:t>
            </a:r>
            <a:r>
              <a:rPr lang="en-US" sz="2400" dirty="0"/>
              <a:t> island flap.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Mathieu procedure.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3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6B2B1C-D6B8-4FF6-A303-F8EFB8CA5DBF}"/>
              </a:ext>
            </a:extLst>
          </p:cNvPr>
          <p:cNvSpPr txBox="1"/>
          <p:nvPr/>
        </p:nvSpPr>
        <p:spPr>
          <a:xfrm>
            <a:off x="914400" y="977900"/>
            <a:ext cx="7912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Proximal hypospadias repairs</a:t>
            </a:r>
          </a:p>
          <a:p>
            <a:endParaRPr lang="en-US" sz="28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Transverse </a:t>
            </a:r>
            <a:r>
              <a:rPr lang="en-US" sz="2400" dirty="0"/>
              <a:t>preputial island flap.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OIF repair.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TIP urethroplasty.</a:t>
            </a:r>
          </a:p>
        </p:txBody>
      </p:sp>
    </p:spTree>
    <p:extLst>
      <p:ext uri="{BB962C8B-B14F-4D97-AF65-F5344CB8AC3E}">
        <p14:creationId xmlns:p14="http://schemas.microsoft.com/office/powerpoint/2010/main" val="351240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204717"/>
            <a:ext cx="8774751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136477"/>
            <a:ext cx="7874758" cy="63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0"/>
            <a:ext cx="8693682" cy="65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" y="191069"/>
            <a:ext cx="8188656" cy="64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4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" y="109182"/>
            <a:ext cx="8925636" cy="61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8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B266B-08FA-49CE-99BC-608F02A2D05D}"/>
              </a:ext>
            </a:extLst>
          </p:cNvPr>
          <p:cNvSpPr txBox="1"/>
          <p:nvPr/>
        </p:nvSpPr>
        <p:spPr>
          <a:xfrm>
            <a:off x="916744" y="1661551"/>
            <a:ext cx="83693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Complications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Early.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Late.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17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91C3BC-1711-48D5-B680-D48E51898F19}"/>
              </a:ext>
            </a:extLst>
          </p:cNvPr>
          <p:cNvSpPr txBox="1"/>
          <p:nvPr/>
        </p:nvSpPr>
        <p:spPr>
          <a:xfrm>
            <a:off x="1083212" y="787791"/>
            <a:ext cx="51347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References:</a:t>
            </a:r>
          </a:p>
          <a:p>
            <a:pPr>
              <a:lnSpc>
                <a:spcPct val="250000"/>
              </a:lnSpc>
            </a:pPr>
            <a:r>
              <a:rPr lang="en-ZA" sz="2400" b="1" dirty="0"/>
              <a:t>1- BRS Embryology.</a:t>
            </a:r>
          </a:p>
          <a:p>
            <a:pPr>
              <a:lnSpc>
                <a:spcPct val="250000"/>
              </a:lnSpc>
            </a:pPr>
            <a:r>
              <a:rPr lang="en-ZA" sz="2400" b="1" dirty="0"/>
              <a:t>2- Operative pediatric surgery.</a:t>
            </a:r>
          </a:p>
          <a:p>
            <a:pPr>
              <a:lnSpc>
                <a:spcPct val="250000"/>
              </a:lnSpc>
            </a:pPr>
            <a:r>
              <a:rPr lang="en-ZA" sz="2400" b="1" dirty="0"/>
              <a:t>3- Operative Urology</a:t>
            </a:r>
            <a:r>
              <a:rPr lang="en-ZA" sz="2400" b="1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en-ZA" sz="2400" b="1" dirty="0"/>
              <a:t>4- Hypospadias Surgery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551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B6238EB-D2FA-4C73-96A5-72C4702A1CBD}"/>
              </a:ext>
            </a:extLst>
          </p:cNvPr>
          <p:cNvSpPr/>
          <p:nvPr/>
        </p:nvSpPr>
        <p:spPr>
          <a:xfrm>
            <a:off x="2253627" y="1976735"/>
            <a:ext cx="56781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332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BBA6D-5F19-401A-BA20-BA358C92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98034" cy="100435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Development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508225-0E6C-4FC4-86B8-9494C51C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963860"/>
            <a:ext cx="8596668" cy="3880773"/>
          </a:xfrm>
        </p:spPr>
        <p:txBody>
          <a:bodyPr/>
          <a:lstStyle/>
          <a:p>
            <a:r>
              <a:rPr lang="en-US" sz="2800" dirty="0"/>
              <a:t>Phallus forms        Penis </a:t>
            </a:r>
            <a:r>
              <a:rPr lang="en-US" sz="3200" dirty="0"/>
              <a:t>(</a:t>
            </a:r>
            <a:r>
              <a:rPr lang="en-US" sz="2000" dirty="0"/>
              <a:t> </a:t>
            </a:r>
            <a:r>
              <a:rPr lang="en-US" sz="2800" dirty="0"/>
              <a:t>glans P , Corpora Cavernosa &amp; Corpus spongiosum). </a:t>
            </a:r>
            <a:endParaRPr lang="en-US" dirty="0"/>
          </a:p>
          <a:p>
            <a:r>
              <a:rPr lang="en-US" sz="2800" dirty="0"/>
              <a:t>Urogenital folds         ventral aspect of the Penis (Penile raphe).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labio</a:t>
            </a:r>
            <a:r>
              <a:rPr lang="en-US" sz="2800" dirty="0"/>
              <a:t> Scrotal Swellings       Scrotum.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4F745D8-8E95-4632-84BC-88EB7DB40FAA}"/>
              </a:ext>
            </a:extLst>
          </p:cNvPr>
          <p:cNvCxnSpPr>
            <a:cxnSpLocks/>
          </p:cNvCxnSpPr>
          <p:nvPr/>
        </p:nvCxnSpPr>
        <p:spPr>
          <a:xfrm>
            <a:off x="3205089" y="1245186"/>
            <a:ext cx="440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31EA8D2-CC36-4D84-81AD-FD9C8FD2852B}"/>
              </a:ext>
            </a:extLst>
          </p:cNvPr>
          <p:cNvCxnSpPr>
            <a:cxnSpLocks/>
          </p:cNvCxnSpPr>
          <p:nvPr/>
        </p:nvCxnSpPr>
        <p:spPr>
          <a:xfrm>
            <a:off x="3645291" y="2280774"/>
            <a:ext cx="440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EEA44F0-B4F1-4BBB-AC68-913A913CB0B7}"/>
              </a:ext>
            </a:extLst>
          </p:cNvPr>
          <p:cNvCxnSpPr>
            <a:cxnSpLocks/>
          </p:cNvCxnSpPr>
          <p:nvPr/>
        </p:nvCxnSpPr>
        <p:spPr>
          <a:xfrm>
            <a:off x="4716536" y="3257916"/>
            <a:ext cx="440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4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02BBD1-0FA9-4377-819A-7E5134B6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15900"/>
            <a:ext cx="100584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87EC21-5C44-4863-ADBE-948C0A8E0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571499"/>
            <a:ext cx="7797800" cy="46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F5DF3B-47A9-423A-831F-CDA504E3AEAA}"/>
              </a:ext>
            </a:extLst>
          </p:cNvPr>
          <p:cNvSpPr txBox="1"/>
          <p:nvPr/>
        </p:nvSpPr>
        <p:spPr>
          <a:xfrm>
            <a:off x="505069" y="1655298"/>
            <a:ext cx="86551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ar-SA" sz="2800" b="1" dirty="0"/>
          </a:p>
          <a:p>
            <a:pPr algn="justLow"/>
            <a:r>
              <a:rPr lang="en-ZA" sz="3600" dirty="0"/>
              <a:t>Hypospadias is</a:t>
            </a:r>
            <a:r>
              <a:rPr lang="ar-SA" sz="3600" dirty="0"/>
              <a:t>  </a:t>
            </a:r>
            <a:r>
              <a:rPr lang="en-US" sz="3600" dirty="0"/>
              <a:t>Congenita</a:t>
            </a:r>
            <a:r>
              <a:rPr lang="en-ZA" sz="3600" dirty="0"/>
              <a:t>l</a:t>
            </a:r>
            <a:r>
              <a:rPr lang="en-US" sz="3600" dirty="0"/>
              <a:t> deformity where the meatus is sited on ventral part of the Penis 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2C17E2-BF1F-4A0D-9BD1-015EC187A4CA}"/>
              </a:ext>
            </a:extLst>
          </p:cNvPr>
          <p:cNvSpPr txBox="1"/>
          <p:nvPr/>
        </p:nvSpPr>
        <p:spPr>
          <a:xfrm>
            <a:off x="1136650" y="613382"/>
            <a:ext cx="6108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1528549"/>
            <a:ext cx="8798925" cy="4694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2C17E2-BF1F-4A0D-9BD1-015EC187A4CA}"/>
              </a:ext>
            </a:extLst>
          </p:cNvPr>
          <p:cNvSpPr txBox="1"/>
          <p:nvPr/>
        </p:nvSpPr>
        <p:spPr>
          <a:xfrm>
            <a:off x="1136650" y="613382"/>
            <a:ext cx="6108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smtClean="0"/>
              <a:t>Anatomy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7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F31DFD-404C-4D4F-B1B5-C79BB96E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402431"/>
            <a:ext cx="5886450" cy="5439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4AF71A-740D-4953-B43D-233922CA7ECB}"/>
              </a:ext>
            </a:extLst>
          </p:cNvPr>
          <p:cNvSpPr txBox="1"/>
          <p:nvPr/>
        </p:nvSpPr>
        <p:spPr>
          <a:xfrm>
            <a:off x="532618" y="402431"/>
            <a:ext cx="431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/>
              <a:t>classification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1600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CA50A4-C28F-49E3-8043-BB01FDE7F807}"/>
              </a:ext>
            </a:extLst>
          </p:cNvPr>
          <p:cNvSpPr txBox="1"/>
          <p:nvPr/>
        </p:nvSpPr>
        <p:spPr>
          <a:xfrm>
            <a:off x="850900" y="304800"/>
            <a:ext cx="6819900" cy="31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9635BF-1F0D-4817-BD3B-F3071F00FB1D}"/>
              </a:ext>
            </a:extLst>
          </p:cNvPr>
          <p:cNvSpPr txBox="1"/>
          <p:nvPr/>
        </p:nvSpPr>
        <p:spPr>
          <a:xfrm>
            <a:off x="850900" y="850900"/>
            <a:ext cx="80645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Associated</a:t>
            </a:r>
            <a:r>
              <a:rPr lang="en-US" dirty="0"/>
              <a:t> </a:t>
            </a:r>
            <a:r>
              <a:rPr lang="en-US" sz="4400" b="1" dirty="0"/>
              <a:t>Anomalies</a:t>
            </a:r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Undescended tests in 10%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Inguinal hernia </a:t>
            </a:r>
            <a:r>
              <a:rPr lang="en-US" sz="2400" dirty="0"/>
              <a:t>+ or – hydrocele in 15%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Disorders of sexual development in 15% or boys with palpable UDT + hypospadias, and 50% of boys with impalpable UDT + hypospadias.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Persistence of Mullerian structures (i.e. dilated utricle).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156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46DC2C-7F47-4432-B199-FB6F17FD9585}"/>
              </a:ext>
            </a:extLst>
          </p:cNvPr>
          <p:cNvSpPr txBox="1"/>
          <p:nvPr/>
        </p:nvSpPr>
        <p:spPr>
          <a:xfrm>
            <a:off x="647700" y="749300"/>
            <a:ext cx="7912100" cy="322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Treatment</a:t>
            </a:r>
            <a:endParaRPr lang="en-US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Chordee correction.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Single-stage urethroplasty.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Two-stage urethroplasty.</a:t>
            </a:r>
          </a:p>
        </p:txBody>
      </p:sp>
    </p:spTree>
    <p:extLst>
      <p:ext uri="{BB962C8B-B14F-4D97-AF65-F5344CB8AC3E}">
        <p14:creationId xmlns:p14="http://schemas.microsoft.com/office/powerpoint/2010/main" val="17217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1B6157-44FB-4C17-A5E8-446B7127CBE0}"/>
              </a:ext>
            </a:extLst>
          </p:cNvPr>
          <p:cNvSpPr txBox="1"/>
          <p:nvPr/>
        </p:nvSpPr>
        <p:spPr>
          <a:xfrm>
            <a:off x="1003300" y="843677"/>
            <a:ext cx="8394700" cy="502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Others</a:t>
            </a:r>
            <a:r>
              <a:rPr lang="en-US" sz="2800" dirty="0"/>
              <a:t> </a:t>
            </a:r>
            <a:r>
              <a:rPr lang="en-US" sz="2800" b="1" dirty="0"/>
              <a:t>repairs</a:t>
            </a:r>
            <a:r>
              <a:rPr lang="en-US" sz="2800" dirty="0"/>
              <a:t> </a:t>
            </a:r>
            <a:r>
              <a:rPr lang="en-US" sz="2800" b="1" dirty="0"/>
              <a:t>described for hypospadias:</a:t>
            </a:r>
          </a:p>
          <a:p>
            <a:endParaRPr lang="en-US" dirty="0"/>
          </a:p>
          <a:p>
            <a:r>
              <a:rPr lang="en-US" sz="2400" b="1" dirty="0"/>
              <a:t>Distal hypospadias repairs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TIP urethroplasty.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Snodgrass urethroplasty.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Tubularization (Thiersch Duplay).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Meatal advancement and glanuloplasty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Mathieu procedure.</a:t>
            </a:r>
          </a:p>
        </p:txBody>
      </p:sp>
    </p:spTree>
    <p:extLst>
      <p:ext uri="{BB962C8B-B14F-4D97-AF65-F5344CB8AC3E}">
        <p14:creationId xmlns:p14="http://schemas.microsoft.com/office/powerpoint/2010/main" val="184817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216</Words>
  <Application>Microsoft Office PowerPoint</Application>
  <PresentationFormat>Widescreen</PresentationFormat>
  <Paragraphs>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Trebuchet MS</vt:lpstr>
      <vt:lpstr>Wingdings 3</vt:lpstr>
      <vt:lpstr>Facet</vt:lpstr>
      <vt:lpstr>Hypospadias</vt:lpstr>
      <vt:lpstr> Development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Hypospadias</dc:title>
  <dc:creator>onays</dc:creator>
  <cp:lastModifiedBy>al3as</cp:lastModifiedBy>
  <cp:revision>62</cp:revision>
  <dcterms:created xsi:type="dcterms:W3CDTF">2021-06-12T18:17:49Z</dcterms:created>
  <dcterms:modified xsi:type="dcterms:W3CDTF">2021-06-21T20:33:12Z</dcterms:modified>
</cp:coreProperties>
</file>