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17" r:id="rId2"/>
    <p:sldId id="31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4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0" autoAdjust="0"/>
    <p:restoredTop sz="94655" autoAdjust="0"/>
  </p:normalViewPr>
  <p:slideViewPr>
    <p:cSldViewPr snapToGrid="0">
      <p:cViewPr>
        <p:scale>
          <a:sx n="150" d="100"/>
          <a:sy n="150" d="100"/>
        </p:scale>
        <p:origin x="108" y="-26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A24DB-9B30-4444-A6DD-755EB123CBB7}" type="datetimeFigureOut">
              <a:rPr lang="zh-CN" altLang="en-US" smtClean="0"/>
              <a:t>2019/11/21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9663D-0D16-40CA-B3CA-B2669C6F0F2C}" type="slidenum">
              <a:rPr lang="zh-CN" altLang="en-US" smtClean="0"/>
              <a:t>‹#›</a:t>
            </a:fld>
            <a:endParaRPr lang="zh-CN" altLang="en-US"/>
          </a:p>
        </p:txBody>
      </p:sp>
    </p:spTree>
    <p:extLst>
      <p:ext uri="{BB962C8B-B14F-4D97-AF65-F5344CB8AC3E}">
        <p14:creationId xmlns:p14="http://schemas.microsoft.com/office/powerpoint/2010/main" val="4164507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11723-1BBD-4BDC-BDC8-15BAEAE895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719271-848B-4A35-9C26-4B95AFEB1BD4}"/>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93122A-5B23-436C-8BD8-AF63ECCEA82B}"/>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5" name="页脚占位符 4">
            <a:extLst>
              <a:ext uri="{FF2B5EF4-FFF2-40B4-BE49-F238E27FC236}">
                <a16:creationId xmlns:a16="http://schemas.microsoft.com/office/drawing/2014/main" id="{0A063DC6-4B2C-4A12-AC28-F2DFA72B78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5A1725-107F-4EBB-BFCC-E05AE151FC52}"/>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308158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7517B-73FB-4A9A-B91A-D0E9E3371F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CB4086-7918-47A5-848F-CB3C73284B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6706D4-830A-4B92-8B19-6A2B9381D81B}"/>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5" name="页脚占位符 4">
            <a:extLst>
              <a:ext uri="{FF2B5EF4-FFF2-40B4-BE49-F238E27FC236}">
                <a16:creationId xmlns:a16="http://schemas.microsoft.com/office/drawing/2014/main" id="{D93144B8-C502-426B-BAE3-E59CD7B5CB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79E268-40A5-4A5D-AAFA-74D105CC2991}"/>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344931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13E000-1919-472A-8703-51268023E756}"/>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FECCFD-1B55-4D45-ADC9-23B6035E0729}"/>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9F366E-3AE3-4EBC-BFB9-B9481AFD6F8D}"/>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5" name="页脚占位符 4">
            <a:extLst>
              <a:ext uri="{FF2B5EF4-FFF2-40B4-BE49-F238E27FC236}">
                <a16:creationId xmlns:a16="http://schemas.microsoft.com/office/drawing/2014/main" id="{9C789DD5-A94E-42A6-B4EB-24D3DC2F9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671305-7637-482C-BBFE-EDFC91D3BEA3}"/>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140221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B3C76-08C9-4ACA-AA87-DB052AF32B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5A48CC-AEC0-446A-A3CA-1BA3F0C46A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B932C9-6941-4843-B964-B304074E84C0}"/>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5" name="页脚占位符 4">
            <a:extLst>
              <a:ext uri="{FF2B5EF4-FFF2-40B4-BE49-F238E27FC236}">
                <a16:creationId xmlns:a16="http://schemas.microsoft.com/office/drawing/2014/main" id="{B29B65C7-A92F-44F4-AA8C-2C90DF622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16BB64-0324-43B7-8EF8-A04640191E66}"/>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107998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4A21C-455F-479C-9E04-4D2428E98EA0}"/>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F728658-5507-4C03-9FBC-0DA749BB8C9D}"/>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142CE1-0C4A-42C6-A95C-C690EBAF15FA}"/>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5" name="页脚占位符 4">
            <a:extLst>
              <a:ext uri="{FF2B5EF4-FFF2-40B4-BE49-F238E27FC236}">
                <a16:creationId xmlns:a16="http://schemas.microsoft.com/office/drawing/2014/main" id="{59D0C2F4-3A7B-4646-9729-4FE8F463ED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32D16-F5D1-4BE6-98F6-43F3F74EEB3E}"/>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265909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A4D95-7B32-44A7-90A8-D32B668E7A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428A79-3D41-4A74-BD46-701742C2633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3D823FA-0AFE-4843-911A-A0CB58C8B9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73C32B0-F015-4920-9C1F-7965EE8EAED0}"/>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6" name="页脚占位符 5">
            <a:extLst>
              <a:ext uri="{FF2B5EF4-FFF2-40B4-BE49-F238E27FC236}">
                <a16:creationId xmlns:a16="http://schemas.microsoft.com/office/drawing/2014/main" id="{2AABEC88-4B4D-49C9-9465-67913CE4D0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854F0C-9777-421B-B543-85E30326F21D}"/>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128373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113C0-3DFC-489B-96DB-59DB510E97C4}"/>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C26765-9DC0-4F99-BB0B-A57A6D4BB06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EB107F-3208-4BF6-B86A-951336FB0AF8}"/>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7E5B32-0AA8-49C2-95A5-9DE4B1A447E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4B66ED9-AA1F-4190-9F80-B6CB46292583}"/>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80BB74-7D08-40D3-B817-483B799C5C6B}"/>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8" name="页脚占位符 7">
            <a:extLst>
              <a:ext uri="{FF2B5EF4-FFF2-40B4-BE49-F238E27FC236}">
                <a16:creationId xmlns:a16="http://schemas.microsoft.com/office/drawing/2014/main" id="{AF15E260-B5DC-4F8D-9423-D228D8AC4B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44D2AD-B289-4BF4-BDD2-5642ED4DE278}"/>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150044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E5352-3C69-4A8D-BBC3-E40C0FFB0D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6900F9-9F4F-4D48-A418-633048AF9962}"/>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4" name="页脚占位符 3">
            <a:extLst>
              <a:ext uri="{FF2B5EF4-FFF2-40B4-BE49-F238E27FC236}">
                <a16:creationId xmlns:a16="http://schemas.microsoft.com/office/drawing/2014/main" id="{653345B7-5FF0-498B-A27C-DB43AF75EE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0F5E8B-C94A-4941-A4A2-C6C821610EB8}"/>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100242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3124E1-3EA5-444F-909D-D213FCCFD96A}"/>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3" name="页脚占位符 2">
            <a:extLst>
              <a:ext uri="{FF2B5EF4-FFF2-40B4-BE49-F238E27FC236}">
                <a16:creationId xmlns:a16="http://schemas.microsoft.com/office/drawing/2014/main" id="{E55000ED-788D-423C-9F62-52E77A9121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A9AAEB-26B4-4DA3-BFCF-2336F0BE6604}"/>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139090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5FB67-7920-4E0F-B23B-5078793BCC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095D0F-D4AF-40CD-B92F-94901FD2A5E9}"/>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4CF71D-8118-4A4F-B8DD-059E616B42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9892E7-754F-4498-B32B-8E28CCC5840A}"/>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6" name="页脚占位符 5">
            <a:extLst>
              <a:ext uri="{FF2B5EF4-FFF2-40B4-BE49-F238E27FC236}">
                <a16:creationId xmlns:a16="http://schemas.microsoft.com/office/drawing/2014/main" id="{B82A87FF-9768-4DED-8F3A-C0C5AD45D5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1EDF54-289D-4229-BB57-A0285DAC1763}"/>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254458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A8C15-27E4-4CA3-AE3A-5106480CFB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879817-1235-4137-9C7E-012FABFDA1F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72F3E46A-B658-4147-A859-12E4CC7215B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F32342-CD24-4B3C-8C27-0C91EACFF1B3}"/>
              </a:ext>
            </a:extLst>
          </p:cNvPr>
          <p:cNvSpPr>
            <a:spLocks noGrp="1"/>
          </p:cNvSpPr>
          <p:nvPr>
            <p:ph type="dt" sz="half" idx="10"/>
          </p:nvPr>
        </p:nvSpPr>
        <p:spPr/>
        <p:txBody>
          <a:bodyPr/>
          <a:lstStyle/>
          <a:p>
            <a:fld id="{52BA7BD4-C4A2-4F4D-AB22-9C9DF48AC4C8}" type="datetimeFigureOut">
              <a:rPr lang="zh-CN" altLang="en-US" smtClean="0"/>
              <a:t>2019/11/21</a:t>
            </a:fld>
            <a:endParaRPr lang="zh-CN" altLang="en-US"/>
          </a:p>
        </p:txBody>
      </p:sp>
      <p:sp>
        <p:nvSpPr>
          <p:cNvPr id="6" name="页脚占位符 5">
            <a:extLst>
              <a:ext uri="{FF2B5EF4-FFF2-40B4-BE49-F238E27FC236}">
                <a16:creationId xmlns:a16="http://schemas.microsoft.com/office/drawing/2014/main" id="{EB8C6FA6-9320-4BBD-9B51-39BF7E512B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E2324E-A960-4C3B-BF31-EBE3B23A57EE}"/>
              </a:ext>
            </a:extLst>
          </p:cNvPr>
          <p:cNvSpPr>
            <a:spLocks noGrp="1"/>
          </p:cNvSpPr>
          <p:nvPr>
            <p:ph type="sldNum" sz="quarter" idx="12"/>
          </p:nvPr>
        </p:nvSpPr>
        <p:spPr/>
        <p:txBody>
          <a:body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60891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0076DF-3077-40AC-9F09-97314073FBF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9FC257F-D259-4992-9697-8D47A45F9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60E458-1B3E-43BE-8173-63F029658D9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A7BD4-C4A2-4F4D-AB22-9C9DF48AC4C8}" type="datetimeFigureOut">
              <a:rPr lang="zh-CN" altLang="en-US" smtClean="0"/>
              <a:t>2019/11/21</a:t>
            </a:fld>
            <a:endParaRPr lang="zh-CN" altLang="en-US"/>
          </a:p>
        </p:txBody>
      </p:sp>
      <p:sp>
        <p:nvSpPr>
          <p:cNvPr id="5" name="页脚占位符 4">
            <a:extLst>
              <a:ext uri="{FF2B5EF4-FFF2-40B4-BE49-F238E27FC236}">
                <a16:creationId xmlns:a16="http://schemas.microsoft.com/office/drawing/2014/main" id="{9179A489-3BFA-4D51-B454-A429CE1601F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3E6676-1FEF-4998-98EC-EB04100DB26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9DE8A-3AB0-4E41-9613-D162383C282B}" type="slidenum">
              <a:rPr lang="zh-CN" altLang="en-US" smtClean="0"/>
              <a:t>‹#›</a:t>
            </a:fld>
            <a:endParaRPr lang="zh-CN" altLang="en-US"/>
          </a:p>
        </p:txBody>
      </p:sp>
    </p:spTree>
    <p:extLst>
      <p:ext uri="{BB962C8B-B14F-4D97-AF65-F5344CB8AC3E}">
        <p14:creationId xmlns:p14="http://schemas.microsoft.com/office/powerpoint/2010/main" val="4144277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4E1A5B7-EF79-4F33-9248-5356666D0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359" y="1193365"/>
            <a:ext cx="2028259" cy="854003"/>
          </a:xfrm>
          <a:prstGeom prst="rect">
            <a:avLst/>
          </a:prstGeom>
        </p:spPr>
      </p:pic>
      <p:pic>
        <p:nvPicPr>
          <p:cNvPr id="30" name="图片 29">
            <a:extLst>
              <a:ext uri="{FF2B5EF4-FFF2-40B4-BE49-F238E27FC236}">
                <a16:creationId xmlns:a16="http://schemas.microsoft.com/office/drawing/2014/main" id="{90BB36DA-58CC-4150-9940-378399E047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64361" y="377880"/>
            <a:ext cx="2028257" cy="854003"/>
          </a:xfrm>
          <a:prstGeom prst="rect">
            <a:avLst/>
          </a:prstGeom>
        </p:spPr>
      </p:pic>
      <p:pic>
        <p:nvPicPr>
          <p:cNvPr id="9" name="图片 8">
            <a:extLst>
              <a:ext uri="{FF2B5EF4-FFF2-40B4-BE49-F238E27FC236}">
                <a16:creationId xmlns:a16="http://schemas.microsoft.com/office/drawing/2014/main" id="{A82E5DDA-337E-46A0-83F1-709E56A030CE}"/>
              </a:ext>
            </a:extLst>
          </p:cNvPr>
          <p:cNvPicPr>
            <a:picLocks noChangeAspect="1"/>
          </p:cNvPicPr>
          <p:nvPr/>
        </p:nvPicPr>
        <p:blipFill>
          <a:blip r:embed="rId4"/>
          <a:stretch>
            <a:fillRect/>
          </a:stretch>
        </p:blipFill>
        <p:spPr>
          <a:xfrm>
            <a:off x="5000067" y="369349"/>
            <a:ext cx="1007437" cy="755579"/>
          </a:xfrm>
          <a:prstGeom prst="rect">
            <a:avLst/>
          </a:prstGeom>
        </p:spPr>
      </p:pic>
      <p:pic>
        <p:nvPicPr>
          <p:cNvPr id="11" name="图片 10">
            <a:extLst>
              <a:ext uri="{FF2B5EF4-FFF2-40B4-BE49-F238E27FC236}">
                <a16:creationId xmlns:a16="http://schemas.microsoft.com/office/drawing/2014/main" id="{DCA299E5-B203-4F39-A2CF-583D660FB57A}"/>
              </a:ext>
            </a:extLst>
          </p:cNvPr>
          <p:cNvPicPr>
            <a:picLocks noChangeAspect="1"/>
          </p:cNvPicPr>
          <p:nvPr/>
        </p:nvPicPr>
        <p:blipFill>
          <a:blip r:embed="rId5"/>
          <a:stretch>
            <a:fillRect/>
          </a:stretch>
        </p:blipFill>
        <p:spPr>
          <a:xfrm>
            <a:off x="5000066" y="1181521"/>
            <a:ext cx="1007439" cy="755579"/>
          </a:xfrm>
          <a:prstGeom prst="rect">
            <a:avLst/>
          </a:prstGeom>
        </p:spPr>
      </p:pic>
      <p:pic>
        <p:nvPicPr>
          <p:cNvPr id="16" name="图片 15">
            <a:extLst>
              <a:ext uri="{FF2B5EF4-FFF2-40B4-BE49-F238E27FC236}">
                <a16:creationId xmlns:a16="http://schemas.microsoft.com/office/drawing/2014/main" id="{A07F4186-CAF7-47E0-A133-9DFD15E3BCDD}"/>
              </a:ext>
            </a:extLst>
          </p:cNvPr>
          <p:cNvPicPr>
            <a:picLocks noChangeAspect="1"/>
          </p:cNvPicPr>
          <p:nvPr/>
        </p:nvPicPr>
        <p:blipFill>
          <a:blip r:embed="rId6"/>
          <a:stretch>
            <a:fillRect/>
          </a:stretch>
        </p:blipFill>
        <p:spPr>
          <a:xfrm>
            <a:off x="3163044" y="2120861"/>
            <a:ext cx="2028257" cy="854003"/>
          </a:xfrm>
          <a:prstGeom prst="rect">
            <a:avLst/>
          </a:prstGeom>
        </p:spPr>
      </p:pic>
      <p:pic>
        <p:nvPicPr>
          <p:cNvPr id="17" name="图片 16">
            <a:extLst>
              <a:ext uri="{FF2B5EF4-FFF2-40B4-BE49-F238E27FC236}">
                <a16:creationId xmlns:a16="http://schemas.microsoft.com/office/drawing/2014/main" id="{AC7F365F-87D7-4B22-BC37-E23FFF1E6F2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045348" y="2115803"/>
            <a:ext cx="1007437" cy="755579"/>
          </a:xfrm>
          <a:prstGeom prst="rect">
            <a:avLst/>
          </a:prstGeom>
        </p:spPr>
      </p:pic>
      <p:pic>
        <p:nvPicPr>
          <p:cNvPr id="18" name="图片 17">
            <a:extLst>
              <a:ext uri="{FF2B5EF4-FFF2-40B4-BE49-F238E27FC236}">
                <a16:creationId xmlns:a16="http://schemas.microsoft.com/office/drawing/2014/main" id="{388337F9-7092-4727-92D4-6579C2B4599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205258" y="1204599"/>
            <a:ext cx="2028257" cy="854003"/>
          </a:xfrm>
          <a:prstGeom prst="rect">
            <a:avLst/>
          </a:prstGeom>
        </p:spPr>
      </p:pic>
      <p:pic>
        <p:nvPicPr>
          <p:cNvPr id="19" name="图片 18">
            <a:extLst>
              <a:ext uri="{FF2B5EF4-FFF2-40B4-BE49-F238E27FC236}">
                <a16:creationId xmlns:a16="http://schemas.microsoft.com/office/drawing/2014/main" id="{1809CFE7-F185-41BD-83B5-8A05D6FC3AD7}"/>
              </a:ext>
            </a:extLst>
          </p:cNvPr>
          <p:cNvPicPr>
            <a:picLocks noChangeAspect="1"/>
          </p:cNvPicPr>
          <p:nvPr/>
        </p:nvPicPr>
        <p:blipFill>
          <a:blip r:embed="rId9"/>
          <a:stretch>
            <a:fillRect/>
          </a:stretch>
        </p:blipFill>
        <p:spPr>
          <a:xfrm>
            <a:off x="9089208" y="1155095"/>
            <a:ext cx="1107337" cy="830503"/>
          </a:xfrm>
          <a:prstGeom prst="rect">
            <a:avLst/>
          </a:prstGeom>
        </p:spPr>
      </p:pic>
      <p:pic>
        <p:nvPicPr>
          <p:cNvPr id="20" name="图片 19">
            <a:extLst>
              <a:ext uri="{FF2B5EF4-FFF2-40B4-BE49-F238E27FC236}">
                <a16:creationId xmlns:a16="http://schemas.microsoft.com/office/drawing/2014/main" id="{DD34B5CE-FEED-499F-A4D1-DA57AAED866B}"/>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9089209" y="367525"/>
            <a:ext cx="1107337" cy="830503"/>
          </a:xfrm>
          <a:prstGeom prst="rect">
            <a:avLst/>
          </a:prstGeom>
        </p:spPr>
      </p:pic>
      <p:pic>
        <p:nvPicPr>
          <p:cNvPr id="21" name="图片 20">
            <a:extLst>
              <a:ext uri="{FF2B5EF4-FFF2-40B4-BE49-F238E27FC236}">
                <a16:creationId xmlns:a16="http://schemas.microsoft.com/office/drawing/2014/main" id="{6DF25FC8-88F8-4E41-8E6F-B10AA402477C}"/>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190501" y="377880"/>
            <a:ext cx="2028257" cy="854003"/>
          </a:xfrm>
          <a:prstGeom prst="rect">
            <a:avLst/>
          </a:prstGeom>
        </p:spPr>
      </p:pic>
      <p:pic>
        <p:nvPicPr>
          <p:cNvPr id="24" name="图片 23">
            <a:extLst>
              <a:ext uri="{FF2B5EF4-FFF2-40B4-BE49-F238E27FC236}">
                <a16:creationId xmlns:a16="http://schemas.microsoft.com/office/drawing/2014/main" id="{6E5C2359-F240-4A42-852F-FB6D0E9579BF}"/>
              </a:ext>
            </a:extLst>
          </p:cNvPr>
          <p:cNvPicPr>
            <a:picLocks noChangeAspect="1"/>
          </p:cNvPicPr>
          <p:nvPr/>
        </p:nvPicPr>
        <p:blipFill>
          <a:blip r:embed="rId12"/>
          <a:stretch>
            <a:fillRect/>
          </a:stretch>
        </p:blipFill>
        <p:spPr>
          <a:xfrm>
            <a:off x="7278504" y="2069631"/>
            <a:ext cx="2028257" cy="854003"/>
          </a:xfrm>
          <a:prstGeom prst="rect">
            <a:avLst/>
          </a:prstGeom>
        </p:spPr>
      </p:pic>
      <p:pic>
        <p:nvPicPr>
          <p:cNvPr id="25" name="图片 24">
            <a:extLst>
              <a:ext uri="{FF2B5EF4-FFF2-40B4-BE49-F238E27FC236}">
                <a16:creationId xmlns:a16="http://schemas.microsoft.com/office/drawing/2014/main" id="{FF099F1A-399E-41CF-AE2C-B7FFF2B241E1}"/>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7278502" y="2842976"/>
            <a:ext cx="2028257" cy="854003"/>
          </a:xfrm>
          <a:prstGeom prst="rect">
            <a:avLst/>
          </a:prstGeom>
        </p:spPr>
      </p:pic>
      <p:sp>
        <p:nvSpPr>
          <p:cNvPr id="31" name="文本框 30">
            <a:extLst>
              <a:ext uri="{FF2B5EF4-FFF2-40B4-BE49-F238E27FC236}">
                <a16:creationId xmlns:a16="http://schemas.microsoft.com/office/drawing/2014/main" id="{121652DB-5CE1-47D8-BE00-A6FFCD40270F}"/>
              </a:ext>
            </a:extLst>
          </p:cNvPr>
          <p:cNvSpPr txBox="1"/>
          <p:nvPr/>
        </p:nvSpPr>
        <p:spPr>
          <a:xfrm>
            <a:off x="5904575" y="387337"/>
            <a:ext cx="1489288" cy="2131417"/>
          </a:xfrm>
          <a:prstGeom prst="rect">
            <a:avLst/>
          </a:prstGeom>
          <a:noFill/>
        </p:spPr>
        <p:txBody>
          <a:bodyPr wrap="square" rtlCol="0">
            <a:spAutoFit/>
          </a:bodyPr>
          <a:lstStyle/>
          <a:p>
            <a:pPr algn="ctr">
              <a:lnSpc>
                <a:spcPts val="1000"/>
              </a:lnSpc>
            </a:pPr>
            <a:r>
              <a:rPr lang="en-US" altLang="zh-CN" sz="800" b="1" dirty="0"/>
              <a:t>CO</a:t>
            </a:r>
          </a:p>
          <a:p>
            <a:pPr>
              <a:lnSpc>
                <a:spcPts val="1000"/>
              </a:lnSpc>
            </a:pPr>
            <a:r>
              <a:rPr lang="en-US" altLang="zh-CN" sz="660" dirty="0">
                <a:latin typeface="Arial" panose="020B0604020202020204" pitchFamily="34" charset="0"/>
                <a:cs typeface="Arial" panose="020B0604020202020204" pitchFamily="34" charset="0"/>
              </a:rPr>
              <a:t>GBDT(R</a:t>
            </a:r>
            <a:r>
              <a:rPr lang="en-US" altLang="zh-CN" sz="660" baseline="30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=0.7) and RFR(R</a:t>
            </a:r>
            <a:r>
              <a:rPr lang="en-US" altLang="zh-CN" sz="660" baseline="30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=0.7) get the better performance at CO prediction in both Portland and Fuzhou. The reason is that: the range of CO concentration is in a small interval. It is a good condition for decision tree model with a certain tree depth.</a:t>
            </a:r>
          </a:p>
          <a:p>
            <a:pPr>
              <a:lnSpc>
                <a:spcPts val="1000"/>
              </a:lnSpc>
            </a:pPr>
            <a:r>
              <a:rPr lang="en-US" altLang="zh-CN" sz="660" dirty="0">
                <a:latin typeface="Arial" panose="020B0604020202020204" pitchFamily="34" charset="0"/>
                <a:cs typeface="Arial" panose="020B0604020202020204" pitchFamily="34" charset="0"/>
              </a:rPr>
              <a:t>By comparison, NO</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have no positive effect on the prediction of CO.</a:t>
            </a:r>
          </a:p>
          <a:p>
            <a:pPr>
              <a:lnSpc>
                <a:spcPts val="1000"/>
              </a:lnSpc>
            </a:pPr>
            <a:r>
              <a:rPr lang="en-US" altLang="zh-CN" sz="660" dirty="0">
                <a:latin typeface="Arial" panose="020B0604020202020204" pitchFamily="34" charset="0"/>
                <a:cs typeface="Arial" panose="020B0604020202020204" pitchFamily="34" charset="0"/>
              </a:rPr>
              <a:t>Temperature and humidity play positive roles in the prediction of CO concentration. Max(R</a:t>
            </a:r>
            <a:r>
              <a:rPr lang="en-US" altLang="zh-CN" sz="660" baseline="30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from 0.70 to 0.75</a:t>
            </a:r>
          </a:p>
        </p:txBody>
      </p:sp>
      <p:graphicFrame>
        <p:nvGraphicFramePr>
          <p:cNvPr id="32" name="表格 31">
            <a:extLst>
              <a:ext uri="{FF2B5EF4-FFF2-40B4-BE49-F238E27FC236}">
                <a16:creationId xmlns:a16="http://schemas.microsoft.com/office/drawing/2014/main" id="{7441F79B-1EF7-4492-8057-01E2200D5E92}"/>
              </a:ext>
            </a:extLst>
          </p:cNvPr>
          <p:cNvGraphicFramePr>
            <a:graphicFrameLocks noGrp="1"/>
          </p:cNvGraphicFramePr>
          <p:nvPr>
            <p:extLst>
              <p:ext uri="{D42A27DB-BD31-4B8C-83A1-F6EECF244321}">
                <p14:modId xmlns:p14="http://schemas.microsoft.com/office/powerpoint/2010/main" val="1298105206"/>
              </p:ext>
            </p:extLst>
          </p:nvPr>
        </p:nvGraphicFramePr>
        <p:xfrm>
          <a:off x="3384247" y="4023129"/>
          <a:ext cx="3755170" cy="2756160"/>
        </p:xfrm>
        <a:graphic>
          <a:graphicData uri="http://schemas.openxmlformats.org/drawingml/2006/table">
            <a:tbl>
              <a:tblPr>
                <a:tableStyleId>{5C22544A-7EE6-4342-B048-85BDC9FD1C3A}</a:tableStyleId>
              </a:tblPr>
              <a:tblGrid>
                <a:gridCol w="434448">
                  <a:extLst>
                    <a:ext uri="{9D8B030D-6E8A-4147-A177-3AD203B41FA5}">
                      <a16:colId xmlns:a16="http://schemas.microsoft.com/office/drawing/2014/main" val="831621095"/>
                    </a:ext>
                  </a:extLst>
                </a:gridCol>
                <a:gridCol w="736151">
                  <a:extLst>
                    <a:ext uri="{9D8B030D-6E8A-4147-A177-3AD203B41FA5}">
                      <a16:colId xmlns:a16="http://schemas.microsoft.com/office/drawing/2014/main" val="1510118088"/>
                    </a:ext>
                  </a:extLst>
                </a:gridCol>
                <a:gridCol w="452551">
                  <a:extLst>
                    <a:ext uri="{9D8B030D-6E8A-4147-A177-3AD203B41FA5}">
                      <a16:colId xmlns:a16="http://schemas.microsoft.com/office/drawing/2014/main" val="1322635816"/>
                    </a:ext>
                  </a:extLst>
                </a:gridCol>
                <a:gridCol w="434449">
                  <a:extLst>
                    <a:ext uri="{9D8B030D-6E8A-4147-A177-3AD203B41FA5}">
                      <a16:colId xmlns:a16="http://schemas.microsoft.com/office/drawing/2014/main" val="1714179046"/>
                    </a:ext>
                  </a:extLst>
                </a:gridCol>
                <a:gridCol w="454660">
                  <a:extLst>
                    <a:ext uri="{9D8B030D-6E8A-4147-A177-3AD203B41FA5}">
                      <a16:colId xmlns:a16="http://schemas.microsoft.com/office/drawing/2014/main" val="1117045135"/>
                    </a:ext>
                  </a:extLst>
                </a:gridCol>
                <a:gridCol w="431933">
                  <a:extLst>
                    <a:ext uri="{9D8B030D-6E8A-4147-A177-3AD203B41FA5}">
                      <a16:colId xmlns:a16="http://schemas.microsoft.com/office/drawing/2014/main" val="3889376546"/>
                    </a:ext>
                  </a:extLst>
                </a:gridCol>
                <a:gridCol w="401081">
                  <a:extLst>
                    <a:ext uri="{9D8B030D-6E8A-4147-A177-3AD203B41FA5}">
                      <a16:colId xmlns:a16="http://schemas.microsoft.com/office/drawing/2014/main" val="2057256585"/>
                    </a:ext>
                  </a:extLst>
                </a:gridCol>
                <a:gridCol w="409897">
                  <a:extLst>
                    <a:ext uri="{9D8B030D-6E8A-4147-A177-3AD203B41FA5}">
                      <a16:colId xmlns:a16="http://schemas.microsoft.com/office/drawing/2014/main" val="2957613317"/>
                    </a:ext>
                  </a:extLst>
                </a:gridCol>
              </a:tblGrid>
              <a:tr h="102880">
                <a:tc rowSpan="2">
                  <a:txBody>
                    <a:bodyPr/>
                    <a:lstStyle/>
                    <a:p>
                      <a:pPr algn="ctr" rtl="0" fontAlgn="ctr"/>
                      <a:r>
                        <a:rPr lang="en-US" sz="500" u="none" strike="noStrike" dirty="0">
                          <a:effectLst/>
                          <a:latin typeface="等线" panose="02010600030101010101" pitchFamily="2" charset="-122"/>
                          <a:ea typeface="等线" panose="02010600030101010101" pitchFamily="2" charset="-122"/>
                        </a:rPr>
                        <a:t>Target Gas</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a:txBody>
                    <a:bodyPr/>
                    <a:lstStyle/>
                    <a:p>
                      <a:pPr algn="ctr" rtl="0" fontAlgn="ctr"/>
                      <a:r>
                        <a:rPr lang="en-US" sz="500" u="none" strike="noStrike" dirty="0">
                          <a:effectLst/>
                          <a:latin typeface="等线" panose="02010600030101010101" pitchFamily="2" charset="-122"/>
                          <a:ea typeface="等线" panose="02010600030101010101" pitchFamily="2" charset="-122"/>
                        </a:rPr>
                        <a:t>Model Type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fontAlgn="ctr"/>
                      <a:r>
                        <a:rPr lang="en-US" sz="500" u="none" strike="noStrike" dirty="0">
                          <a:effectLst/>
                          <a:latin typeface="等线" panose="02010600030101010101" pitchFamily="2" charset="-122"/>
                          <a:ea typeface="等线" panose="02010600030101010101" pitchFamily="2" charset="-122"/>
                        </a:rPr>
                        <a:t>R</a:t>
                      </a:r>
                      <a:r>
                        <a:rPr lang="en-US" sz="500" u="none" strike="noStrike" baseline="30000" dirty="0">
                          <a:effectLst/>
                          <a:latin typeface="等线" panose="02010600030101010101" pitchFamily="2" charset="-122"/>
                          <a:ea typeface="等线" panose="02010600030101010101" pitchFamily="2" charset="-122"/>
                        </a:rPr>
                        <a:t>2</a:t>
                      </a:r>
                      <a:endParaRPr lang="en-US" sz="500" b="0" i="0" u="none" strike="noStrike" baseline="30000"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gridSpan="2">
                  <a:txBody>
                    <a:bodyPr/>
                    <a:lstStyle/>
                    <a:p>
                      <a:pPr algn="ctr" rtl="0" fontAlgn="ctr"/>
                      <a:r>
                        <a:rPr lang="en-US" sz="500" u="none" strike="noStrike" dirty="0">
                          <a:effectLst/>
                          <a:latin typeface="等线" panose="02010600030101010101" pitchFamily="2" charset="-122"/>
                          <a:ea typeface="等线" panose="02010600030101010101" pitchFamily="2" charset="-122"/>
                        </a:rPr>
                        <a:t>MNE (%)</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gridSpan="2">
                  <a:txBody>
                    <a:bodyPr/>
                    <a:lstStyle/>
                    <a:p>
                      <a:pPr algn="ctr" rtl="0" fontAlgn="ctr"/>
                      <a:r>
                        <a:rPr lang="en-US" sz="500" u="none" strike="noStrike" dirty="0">
                          <a:effectLst/>
                          <a:latin typeface="等线" panose="02010600030101010101" pitchFamily="2" charset="-122"/>
                          <a:ea typeface="等线" panose="02010600030101010101" pitchFamily="2" charset="-122"/>
                        </a:rPr>
                        <a:t>MNB (%)</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extLst>
                  <a:ext uri="{0D108BD9-81ED-4DB2-BD59-A6C34878D82A}">
                    <a16:rowId xmlns:a16="http://schemas.microsoft.com/office/drawing/2014/main" val="3529029250"/>
                  </a:ext>
                </a:extLst>
              </a:tr>
              <a:tr h="184160">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Portland,USA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FuZhou,China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Portland,USA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FuZhou,China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Portland,USA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FuZhou,China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7791347"/>
                  </a:ext>
                </a:extLst>
              </a:tr>
              <a:tr h="102880">
                <a:tc>
                  <a:txBody>
                    <a:bodyPr/>
                    <a:lstStyle/>
                    <a:p>
                      <a:pPr algn="l" rtl="0" fontAlgn="ctr"/>
                      <a:r>
                        <a:rPr lang="en-US" sz="500" u="none" strike="noStrike" dirty="0">
                          <a:effectLst/>
                          <a:latin typeface="等线" panose="02010600030101010101" pitchFamily="2" charset="-122"/>
                          <a:ea typeface="等线" panose="02010600030101010101" pitchFamily="2" charset="-122"/>
                        </a:rPr>
                        <a:t>CO</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ANN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0.0 </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40.3</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33.0 </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-29.7</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10.7 </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454000994"/>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Decision Tree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36.2</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29.9 </a:t>
                      </a:r>
                    </a:p>
                  </a:txBody>
                  <a:tcPr marL="10800" marR="10800" marT="10800" marB="1080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20.7</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9.4 </a:t>
                      </a:r>
                    </a:p>
                  </a:txBody>
                  <a:tcPr marL="10800" marR="10800" marT="10800" marB="10800" anchor="ctr">
                    <a:solidFill>
                      <a:schemeClr val="bg1"/>
                    </a:solidFill>
                  </a:tcPr>
                </a:tc>
                <a:extLst>
                  <a:ext uri="{0D108BD9-81ED-4DB2-BD59-A6C34878D82A}">
                    <a16:rowId xmlns:a16="http://schemas.microsoft.com/office/drawing/2014/main" val="1630727976"/>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GBDT</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28</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30.0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14.9</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12.1 </a:t>
                      </a:r>
                    </a:p>
                  </a:txBody>
                  <a:tcPr marL="10800" marR="10800" marT="10800" marB="10800" anchor="ctr">
                    <a:solidFill>
                      <a:srgbClr val="FEB4BF"/>
                    </a:solidFill>
                  </a:tcPr>
                </a:tc>
                <a:extLst>
                  <a:ext uri="{0D108BD9-81ED-4DB2-BD59-A6C34878D82A}">
                    <a16:rowId xmlns:a16="http://schemas.microsoft.com/office/drawing/2014/main" val="1310223791"/>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LinearRegression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-0.1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45.5</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34.0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25.4</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12.9 </a:t>
                      </a:r>
                    </a:p>
                  </a:txBody>
                  <a:tcPr marL="10800" marR="10800" marT="10800" marB="10800" anchor="ctr">
                    <a:solidFill>
                      <a:schemeClr val="bg1"/>
                    </a:solidFill>
                  </a:tcPr>
                </a:tc>
                <a:extLst>
                  <a:ext uri="{0D108BD9-81ED-4DB2-BD59-A6C34878D82A}">
                    <a16:rowId xmlns:a16="http://schemas.microsoft.com/office/drawing/2014/main" val="1105709909"/>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RandomForestRegressor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32.5</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29.0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20.6</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10.0 </a:t>
                      </a:r>
                    </a:p>
                  </a:txBody>
                  <a:tcPr marL="10800" marR="10800" marT="10800" marB="10800" anchor="ctr">
                    <a:solidFill>
                      <a:schemeClr val="bg1"/>
                    </a:solidFill>
                  </a:tcPr>
                </a:tc>
                <a:extLst>
                  <a:ext uri="{0D108BD9-81ED-4DB2-BD59-A6C34878D82A}">
                    <a16:rowId xmlns:a16="http://schemas.microsoft.com/office/drawing/2014/main" val="149483664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SVR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98.4</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45.3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94.8</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34.4 </a:t>
                      </a:r>
                    </a:p>
                  </a:txBody>
                  <a:tcPr marL="10800" marR="10800" marT="10800" marB="10800" anchor="ctr">
                    <a:solidFill>
                      <a:schemeClr val="bg1"/>
                    </a:solidFill>
                  </a:tcPr>
                </a:tc>
                <a:extLst>
                  <a:ext uri="{0D108BD9-81ED-4DB2-BD59-A6C34878D82A}">
                    <a16:rowId xmlns:a16="http://schemas.microsoft.com/office/drawing/2014/main" val="686162875"/>
                  </a:ext>
                </a:extLst>
              </a:tr>
              <a:tr h="102880">
                <a:tc>
                  <a:txBody>
                    <a:bodyPr/>
                    <a:lstStyle/>
                    <a:p>
                      <a:pPr algn="l" rtl="0" fontAlgn="ctr"/>
                      <a:r>
                        <a:rPr lang="en-US" sz="500" u="none" strike="noStrike" dirty="0">
                          <a:effectLst/>
                          <a:latin typeface="等线" panose="02010600030101010101" pitchFamily="2" charset="-122"/>
                          <a:ea typeface="等线" panose="02010600030101010101" pitchFamily="2" charset="-122"/>
                        </a:rPr>
                        <a:t>NO</a:t>
                      </a:r>
                      <a:r>
                        <a:rPr lang="en-US" sz="500" u="none" strike="noStrike" baseline="-25000" dirty="0">
                          <a:effectLst/>
                          <a:latin typeface="等线" panose="02010600030101010101" pitchFamily="2" charset="-122"/>
                          <a:ea typeface="等线" panose="02010600030101010101" pitchFamily="2" charset="-122"/>
                        </a:rPr>
                        <a:t>2</a:t>
                      </a:r>
                      <a:endParaRPr lang="en-US" sz="500" b="0" i="0" u="none" strike="noStrike" baseline="-25000"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ANN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44.6</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52.1 </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6.6</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24.5 </a:t>
                      </a:r>
                    </a:p>
                  </a:txBody>
                  <a:tcPr marL="10800" marR="10800" marT="10800" marB="10800" anchor="ctr">
                    <a:solidFill>
                      <a:schemeClr val="bg2"/>
                    </a:solidFill>
                  </a:tcPr>
                </a:tc>
                <a:extLst>
                  <a:ext uri="{0D108BD9-81ED-4DB2-BD59-A6C34878D82A}">
                    <a16:rowId xmlns:a16="http://schemas.microsoft.com/office/drawing/2014/main" val="135166738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Decision Tree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0.4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43.6</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45.5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16.1</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25.1 </a:t>
                      </a:r>
                    </a:p>
                  </a:txBody>
                  <a:tcPr marL="10800" marR="10800" marT="10800" marB="10800" anchor="ctr">
                    <a:solidFill>
                      <a:schemeClr val="bg2"/>
                    </a:solidFill>
                  </a:tcPr>
                </a:tc>
                <a:extLst>
                  <a:ext uri="{0D108BD9-81ED-4DB2-BD59-A6C34878D82A}">
                    <a16:rowId xmlns:a16="http://schemas.microsoft.com/office/drawing/2014/main" val="245684879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GBDT</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0.4</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45.4</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41.8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24.1</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21.3 </a:t>
                      </a:r>
                    </a:p>
                  </a:txBody>
                  <a:tcPr marL="10800" marR="10800" marT="10800" marB="10800" anchor="ctr">
                    <a:solidFill>
                      <a:srgbClr val="FEB4BF"/>
                    </a:solidFill>
                  </a:tcPr>
                </a:tc>
                <a:extLst>
                  <a:ext uri="{0D108BD9-81ED-4DB2-BD59-A6C34878D82A}">
                    <a16:rowId xmlns:a16="http://schemas.microsoft.com/office/drawing/2014/main" val="257533357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LinearRegression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60.3</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45.9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15.3</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20.4 </a:t>
                      </a:r>
                    </a:p>
                  </a:txBody>
                  <a:tcPr marL="10800" marR="10800" marT="10800" marB="10800" anchor="ctr">
                    <a:solidFill>
                      <a:schemeClr val="bg2"/>
                    </a:solidFill>
                  </a:tcPr>
                </a:tc>
                <a:extLst>
                  <a:ext uri="{0D108BD9-81ED-4DB2-BD59-A6C34878D82A}">
                    <a16:rowId xmlns:a16="http://schemas.microsoft.com/office/drawing/2014/main" val="176837996"/>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RandomForestRegressor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38.8</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39.8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16.5</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19.7 </a:t>
                      </a:r>
                    </a:p>
                  </a:txBody>
                  <a:tcPr marL="10800" marR="10800" marT="10800" marB="10800" anchor="ctr">
                    <a:solidFill>
                      <a:schemeClr val="bg2"/>
                    </a:solidFill>
                  </a:tcPr>
                </a:tc>
                <a:extLst>
                  <a:ext uri="{0D108BD9-81ED-4DB2-BD59-A6C34878D82A}">
                    <a16:rowId xmlns:a16="http://schemas.microsoft.com/office/drawing/2014/main" val="334405484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a:effectLst/>
                          <a:latin typeface="等线" panose="02010600030101010101" pitchFamily="2" charset="-122"/>
                          <a:ea typeface="等线" panose="02010600030101010101" pitchFamily="2" charset="-122"/>
                        </a:rPr>
                        <a:t>SVR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0.0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67.7</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66.7 </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44.1</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44.7 </a:t>
                      </a:r>
                    </a:p>
                  </a:txBody>
                  <a:tcPr marL="10800" marR="10800" marT="10800" marB="10800" anchor="ctr">
                    <a:solidFill>
                      <a:schemeClr val="bg2"/>
                    </a:solidFill>
                  </a:tcPr>
                </a:tc>
                <a:extLst>
                  <a:ext uri="{0D108BD9-81ED-4DB2-BD59-A6C34878D82A}">
                    <a16:rowId xmlns:a16="http://schemas.microsoft.com/office/drawing/2014/main" val="1617190237"/>
                  </a:ext>
                </a:extLst>
              </a:tr>
              <a:tr h="102880">
                <a:tc>
                  <a:txBody>
                    <a:bodyPr/>
                    <a:lstStyle/>
                    <a:p>
                      <a:pPr algn="l" rtl="0" fontAlgn="ctr"/>
                      <a:r>
                        <a:rPr lang="en-US" sz="500" u="none" strike="noStrike" dirty="0">
                          <a:effectLst/>
                          <a:latin typeface="等线" panose="02010600030101010101" pitchFamily="2" charset="-122"/>
                          <a:ea typeface="等线" panose="02010600030101010101" pitchFamily="2" charset="-122"/>
                        </a:rPr>
                        <a:t>O</a:t>
                      </a:r>
                      <a:r>
                        <a:rPr lang="en-US" sz="500" u="none" strike="noStrike" baseline="-25000" dirty="0">
                          <a:effectLst/>
                          <a:latin typeface="等线" panose="02010600030101010101" pitchFamily="2" charset="-122"/>
                          <a:ea typeface="等线" panose="02010600030101010101" pitchFamily="2" charset="-122"/>
                        </a:rPr>
                        <a:t>3</a:t>
                      </a:r>
                      <a:endParaRPr lang="en-US" sz="500" b="0" i="0" u="none" strike="noStrike" baseline="-25000"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ANN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63.4</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154.7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42.5</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154.7</a:t>
                      </a:r>
                    </a:p>
                  </a:txBody>
                  <a:tcPr marL="9525" marR="9525" marT="9525" marB="0" anchor="ctr">
                    <a:solidFill>
                      <a:schemeClr val="bg1"/>
                    </a:solidFill>
                  </a:tcPr>
                </a:tc>
                <a:extLst>
                  <a:ext uri="{0D108BD9-81ED-4DB2-BD59-A6C34878D82A}">
                    <a16:rowId xmlns:a16="http://schemas.microsoft.com/office/drawing/2014/main" val="2192062459"/>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Decision Tree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76.7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133</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53.2</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133</a:t>
                      </a:r>
                    </a:p>
                  </a:txBody>
                  <a:tcPr marL="9525" marR="9525" marT="9525" marB="0" anchor="ctr">
                    <a:solidFill>
                      <a:schemeClr val="bg1"/>
                    </a:solidFill>
                  </a:tcPr>
                </a:tc>
                <a:extLst>
                  <a:ext uri="{0D108BD9-81ED-4DB2-BD59-A6C34878D82A}">
                    <a16:rowId xmlns:a16="http://schemas.microsoft.com/office/drawing/2014/main" val="2598748267"/>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GBDT</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0.5</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46.8</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12.7</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29.9</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12.7</a:t>
                      </a:r>
                    </a:p>
                  </a:txBody>
                  <a:tcPr marL="9525" marR="9525" marT="9525" marB="0" anchor="ctr">
                    <a:solidFill>
                      <a:schemeClr val="bg1"/>
                    </a:solidFill>
                  </a:tcPr>
                </a:tc>
                <a:extLst>
                  <a:ext uri="{0D108BD9-81ED-4DB2-BD59-A6C34878D82A}">
                    <a16:rowId xmlns:a16="http://schemas.microsoft.com/office/drawing/2014/main" val="2540244999"/>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LinearRegression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81.3</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15.9</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60.5</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15.9</a:t>
                      </a:r>
                    </a:p>
                  </a:txBody>
                  <a:tcPr marL="9525" marR="9525" marT="9525" marB="0" anchor="ctr">
                    <a:solidFill>
                      <a:schemeClr val="bg1"/>
                    </a:solidFill>
                  </a:tcPr>
                </a:tc>
                <a:extLst>
                  <a:ext uri="{0D108BD9-81ED-4DB2-BD59-A6C34878D82A}">
                    <a16:rowId xmlns:a16="http://schemas.microsoft.com/office/drawing/2014/main" val="1069046063"/>
                  </a:ext>
                </a:extLst>
              </a:tr>
              <a:tr h="102880">
                <a:tc>
                  <a:txBody>
                    <a:bodyPr/>
                    <a:lstStyle/>
                    <a:p>
                      <a:pPr algn="l" fontAlgn="ctr"/>
                      <a:r>
                        <a:rPr lang="zh-CN" altLang="en-US" sz="500" u="none" strike="noStrike">
                          <a:effectLst/>
                          <a:latin typeface="等线" panose="02010600030101010101" pitchFamily="2" charset="-122"/>
                          <a:ea typeface="等线" panose="02010600030101010101" pitchFamily="2" charset="-122"/>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RandomForestRegressor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57.1</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12.5</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40.1</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12.5</a:t>
                      </a:r>
                    </a:p>
                  </a:txBody>
                  <a:tcPr marL="9525" marR="9525" marT="9525" marB="0" anchor="ctr">
                    <a:solidFill>
                      <a:srgbClr val="FEB4BF"/>
                    </a:solidFill>
                  </a:tcPr>
                </a:tc>
                <a:extLst>
                  <a:ext uri="{0D108BD9-81ED-4DB2-BD59-A6C34878D82A}">
                    <a16:rowId xmlns:a16="http://schemas.microsoft.com/office/drawing/2014/main" val="1246530541"/>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SVR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111.6</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16.8</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108.7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16.8</a:t>
                      </a:r>
                    </a:p>
                  </a:txBody>
                  <a:tcPr marL="9525" marR="9525" marT="9525" marB="0" anchor="ctr">
                    <a:solidFill>
                      <a:schemeClr val="bg1"/>
                    </a:solidFill>
                  </a:tcPr>
                </a:tc>
                <a:extLst>
                  <a:ext uri="{0D108BD9-81ED-4DB2-BD59-A6C34878D82A}">
                    <a16:rowId xmlns:a16="http://schemas.microsoft.com/office/drawing/2014/main" val="1489482337"/>
                  </a:ext>
                </a:extLst>
              </a:tr>
              <a:tr h="102880">
                <a:tc>
                  <a:txBody>
                    <a:bodyPr/>
                    <a:lstStyle/>
                    <a:p>
                      <a:pPr algn="l" rtl="0" fontAlgn="ctr"/>
                      <a:r>
                        <a:rPr lang="en-US" sz="500" u="none" strike="noStrike" dirty="0">
                          <a:effectLst/>
                          <a:latin typeface="等线" panose="02010600030101010101" pitchFamily="2" charset="-122"/>
                          <a:ea typeface="等线" panose="02010600030101010101" pitchFamily="2" charset="-122"/>
                        </a:rPr>
                        <a:t>PM</a:t>
                      </a:r>
                      <a:r>
                        <a:rPr lang="en-US" sz="500" u="none" strike="noStrike" baseline="-25000" dirty="0">
                          <a:effectLst/>
                          <a:latin typeface="等线" panose="02010600030101010101" pitchFamily="2" charset="-122"/>
                          <a:ea typeface="等线" panose="02010600030101010101" pitchFamily="2" charset="-122"/>
                        </a:rPr>
                        <a:t>2</a:t>
                      </a:r>
                      <a:r>
                        <a:rPr lang="en-US" altLang="zh-CN" sz="500" u="none" strike="noStrike" baseline="-25000" dirty="0">
                          <a:effectLst/>
                          <a:latin typeface="等线" panose="02010600030101010101" pitchFamily="2" charset="-122"/>
                          <a:ea typeface="等线" panose="02010600030101010101" pitchFamily="2" charset="-122"/>
                        </a:rPr>
                        <a:t>.</a:t>
                      </a:r>
                      <a:r>
                        <a:rPr lang="en-US" sz="500" u="none" strike="noStrike" baseline="-25000" dirty="0">
                          <a:effectLst/>
                          <a:latin typeface="等线" panose="02010600030101010101" pitchFamily="2" charset="-122"/>
                          <a:ea typeface="等线" panose="02010600030101010101" pitchFamily="2" charset="-122"/>
                        </a:rPr>
                        <a:t>5</a:t>
                      </a:r>
                      <a:endParaRPr lang="en-US" sz="500" b="0" i="0" u="none" strike="noStrike" baseline="-25000"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ANN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25.1</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25.1</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-3.4</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-3.4</a:t>
                      </a:r>
                    </a:p>
                  </a:txBody>
                  <a:tcPr marL="9525" marR="9525" marT="9525" marB="0" anchor="ctr">
                    <a:solidFill>
                      <a:schemeClr val="bg2"/>
                    </a:solidFill>
                  </a:tcPr>
                </a:tc>
                <a:extLst>
                  <a:ext uri="{0D108BD9-81ED-4DB2-BD59-A6C34878D82A}">
                    <a16:rowId xmlns:a16="http://schemas.microsoft.com/office/drawing/2014/main" val="4099022838"/>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Decision Tree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0.7 </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18.7</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30.3</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6.7</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5.5</a:t>
                      </a:r>
                    </a:p>
                  </a:txBody>
                  <a:tcPr marL="9525" marR="9525" marT="9525" marB="0" anchor="ctr">
                    <a:solidFill>
                      <a:schemeClr val="bg2"/>
                    </a:solidFill>
                  </a:tcPr>
                </a:tc>
                <a:extLst>
                  <a:ext uri="{0D108BD9-81ED-4DB2-BD59-A6C34878D82A}">
                    <a16:rowId xmlns:a16="http://schemas.microsoft.com/office/drawing/2014/main" val="3894837145"/>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GBDT</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17.3</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22.9</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3.7</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a:t>
                      </a:r>
                    </a:p>
                  </a:txBody>
                  <a:tcPr marL="9525" marR="9525" marT="9525" marB="0" anchor="ctr">
                    <a:solidFill>
                      <a:schemeClr val="bg2"/>
                    </a:solidFill>
                  </a:tcPr>
                </a:tc>
                <a:extLst>
                  <a:ext uri="{0D108BD9-81ED-4DB2-BD59-A6C34878D82A}">
                    <a16:rowId xmlns:a16="http://schemas.microsoft.com/office/drawing/2014/main" val="231155124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LinearRegression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27.2</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34.5</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-7.2</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9.2</a:t>
                      </a:r>
                    </a:p>
                  </a:txBody>
                  <a:tcPr marL="9525" marR="9525" marT="9525" marB="0" anchor="ctr">
                    <a:solidFill>
                      <a:schemeClr val="bg2"/>
                    </a:solidFill>
                  </a:tcPr>
                </a:tc>
                <a:extLst>
                  <a:ext uri="{0D108BD9-81ED-4DB2-BD59-A6C34878D82A}">
                    <a16:rowId xmlns:a16="http://schemas.microsoft.com/office/drawing/2014/main" val="2002037447"/>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RandomForestRegressor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19.5</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24.9</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7.2</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3.6</a:t>
                      </a:r>
                    </a:p>
                  </a:txBody>
                  <a:tcPr marL="9525" marR="9525" marT="9525" marB="0" anchor="ctr">
                    <a:solidFill>
                      <a:srgbClr val="FEB4BF"/>
                    </a:solidFill>
                  </a:tcPr>
                </a:tc>
                <a:extLst>
                  <a:ext uri="{0D108BD9-81ED-4DB2-BD59-A6C34878D82A}">
                    <a16:rowId xmlns:a16="http://schemas.microsoft.com/office/drawing/2014/main" val="1744641372"/>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SVR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a:t>
                      </a:r>
                    </a:p>
                  </a:txBody>
                  <a:tcPr marL="9525" marR="9525" marT="9525" marB="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0.4 </a:t>
                      </a: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83.5</a:t>
                      </a: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77.9</a:t>
                      </a:r>
                    </a:p>
                  </a:txBody>
                  <a:tcPr marL="9525" marR="9525" marT="9525" marB="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77.9</a:t>
                      </a: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69.1</a:t>
                      </a:r>
                    </a:p>
                  </a:txBody>
                  <a:tcPr marL="9525" marR="9525" marT="9525" marB="0" anchor="ct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538864479"/>
                  </a:ext>
                </a:extLst>
              </a:tr>
            </a:tbl>
          </a:graphicData>
        </a:graphic>
      </p:graphicFrame>
      <p:sp>
        <p:nvSpPr>
          <p:cNvPr id="26" name="Rectangle 27">
            <a:extLst>
              <a:ext uri="{FF2B5EF4-FFF2-40B4-BE49-F238E27FC236}">
                <a16:creationId xmlns:a16="http://schemas.microsoft.com/office/drawing/2014/main" id="{8124B29A-8AA2-409E-ADD6-5E0FEBD9FC08}"/>
              </a:ext>
            </a:extLst>
          </p:cNvPr>
          <p:cNvSpPr>
            <a:spLocks noChangeArrowheads="1"/>
          </p:cNvSpPr>
          <p:nvPr/>
        </p:nvSpPr>
        <p:spPr bwMode="auto">
          <a:xfrm>
            <a:off x="936199" y="4333"/>
            <a:ext cx="10479547" cy="335172"/>
          </a:xfrm>
          <a:prstGeom prst="rect">
            <a:avLst/>
          </a:prstGeom>
          <a:solidFill>
            <a:srgbClr val="3492D2"/>
          </a:solidFill>
          <a:ln>
            <a:noFill/>
          </a:ln>
        </p:spPr>
        <p:txBody>
          <a:bodyPr wrap="none" lIns="16879" tIns="8440" rIns="16879" bIns="8440" anchor="ctr"/>
          <a:lstStyle>
            <a:lvl1pPr>
              <a:spcBef>
                <a:spcPct val="20000"/>
              </a:spcBef>
              <a:buChar char="•"/>
              <a:defRPr sz="16100">
                <a:solidFill>
                  <a:schemeClr val="tx1"/>
                </a:solidFill>
                <a:latin typeface="Arial" panose="020B0604020202020204" pitchFamily="34" charset="0"/>
              </a:defRPr>
            </a:lvl1pPr>
            <a:lvl2pPr marL="742950" indent="-285750">
              <a:spcBef>
                <a:spcPct val="20000"/>
              </a:spcBef>
              <a:buChar char="–"/>
              <a:defRPr sz="14100">
                <a:solidFill>
                  <a:schemeClr val="tx1"/>
                </a:solidFill>
                <a:latin typeface="Arial" panose="020B0604020202020204" pitchFamily="34" charset="0"/>
              </a:defRPr>
            </a:lvl2pPr>
            <a:lvl3pPr marL="1143000" indent="-228600">
              <a:spcBef>
                <a:spcPct val="20000"/>
              </a:spcBef>
              <a:buChar char="•"/>
              <a:defRPr sz="12000">
                <a:solidFill>
                  <a:schemeClr val="tx1"/>
                </a:solidFill>
                <a:latin typeface="Arial" panose="020B0604020202020204" pitchFamily="34" charset="0"/>
              </a:defRPr>
            </a:lvl3pPr>
            <a:lvl4pPr marL="1600200" indent="-228600">
              <a:spcBef>
                <a:spcPct val="20000"/>
              </a:spcBef>
              <a:buChar char="–"/>
              <a:defRPr sz="10000">
                <a:solidFill>
                  <a:schemeClr val="tx1"/>
                </a:solidFill>
                <a:latin typeface="Arial" panose="020B0604020202020204" pitchFamily="34" charset="0"/>
              </a:defRPr>
            </a:lvl4pPr>
            <a:lvl5pPr marL="2057400" indent="-228600">
              <a:spcBef>
                <a:spcPct val="20000"/>
              </a:spcBef>
              <a:buChar char="»"/>
              <a:defRPr sz="10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0">
                <a:solidFill>
                  <a:schemeClr val="tx1"/>
                </a:solidFill>
                <a:latin typeface="Arial" panose="020B0604020202020204" pitchFamily="34" charset="0"/>
              </a:defRPr>
            </a:lvl9pPr>
          </a:lstStyle>
          <a:p>
            <a:pPr algn="ctr" defTabSz="868172">
              <a:spcBef>
                <a:spcPct val="0"/>
              </a:spcBef>
              <a:buNone/>
              <a:defRPr/>
            </a:pPr>
            <a:r>
              <a:rPr lang="en-US" altLang="zh-CN" sz="1400" b="1" dirty="0">
                <a:solidFill>
                  <a:schemeClr val="bg1"/>
                </a:solidFill>
                <a:latin typeface="Trebuchet MS" pitchFamily="34" charset="0"/>
              </a:rPr>
              <a:t>Comparison of Predictions of Air Pollutants Concentrations in Portland and Fuzhou by Various Models</a:t>
            </a:r>
            <a:endParaRPr lang="en-US" sz="1400" b="1" dirty="0">
              <a:solidFill>
                <a:schemeClr val="bg1"/>
              </a:solidFill>
              <a:latin typeface="Trebuchet MS" pitchFamily="34" charset="0"/>
            </a:endParaRPr>
          </a:p>
        </p:txBody>
      </p:sp>
      <p:pic>
        <p:nvPicPr>
          <p:cNvPr id="14" name="图片 13">
            <a:extLst>
              <a:ext uri="{FF2B5EF4-FFF2-40B4-BE49-F238E27FC236}">
                <a16:creationId xmlns:a16="http://schemas.microsoft.com/office/drawing/2014/main" id="{4ED656F7-5C33-4326-A22F-0093AB4CB97C}"/>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3174608" y="2892315"/>
            <a:ext cx="2028257" cy="854003"/>
          </a:xfrm>
          <a:prstGeom prst="rect">
            <a:avLst/>
          </a:prstGeom>
        </p:spPr>
      </p:pic>
      <p:pic>
        <p:nvPicPr>
          <p:cNvPr id="15" name="图片 14">
            <a:extLst>
              <a:ext uri="{FF2B5EF4-FFF2-40B4-BE49-F238E27FC236}">
                <a16:creationId xmlns:a16="http://schemas.microsoft.com/office/drawing/2014/main" id="{C52ABDF1-F28D-41EC-893A-A4C68A6D49C3}"/>
              </a:ext>
            </a:extLst>
          </p:cNvPr>
          <p:cNvPicPr>
            <a:picLocks noChangeAspect="1"/>
          </p:cNvPicPr>
          <p:nvPr/>
        </p:nvPicPr>
        <p:blipFill>
          <a:blip r:embed="rId15"/>
          <a:stretch>
            <a:fillRect/>
          </a:stretch>
        </p:blipFill>
        <p:spPr>
          <a:xfrm>
            <a:off x="5020652" y="2878317"/>
            <a:ext cx="1007437" cy="755579"/>
          </a:xfrm>
          <a:prstGeom prst="rect">
            <a:avLst/>
          </a:prstGeom>
        </p:spPr>
      </p:pic>
      <p:pic>
        <p:nvPicPr>
          <p:cNvPr id="23" name="图片 22">
            <a:extLst>
              <a:ext uri="{FF2B5EF4-FFF2-40B4-BE49-F238E27FC236}">
                <a16:creationId xmlns:a16="http://schemas.microsoft.com/office/drawing/2014/main" id="{B67D1DA4-B8BC-4EA2-9262-BAE831F020B8}"/>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9127022" y="2097922"/>
            <a:ext cx="1039583" cy="779687"/>
          </a:xfrm>
          <a:prstGeom prst="rect">
            <a:avLst/>
          </a:prstGeom>
        </p:spPr>
      </p:pic>
      <p:pic>
        <p:nvPicPr>
          <p:cNvPr id="22" name="图片 21">
            <a:extLst>
              <a:ext uri="{FF2B5EF4-FFF2-40B4-BE49-F238E27FC236}">
                <a16:creationId xmlns:a16="http://schemas.microsoft.com/office/drawing/2014/main" id="{194E24FA-CD0C-4253-BFDE-9D88E8D71692}"/>
              </a:ext>
            </a:extLst>
          </p:cNvPr>
          <p:cNvPicPr>
            <a:picLocks noChangeAspect="1"/>
          </p:cNvPicPr>
          <p:nvPr/>
        </p:nvPicPr>
        <p:blipFill>
          <a:blip r:embed="rId17"/>
          <a:stretch>
            <a:fillRect/>
          </a:stretch>
        </p:blipFill>
        <p:spPr>
          <a:xfrm>
            <a:off x="9127021" y="2852746"/>
            <a:ext cx="1039583" cy="779687"/>
          </a:xfrm>
          <a:prstGeom prst="rect">
            <a:avLst/>
          </a:prstGeom>
        </p:spPr>
      </p:pic>
      <p:sp>
        <p:nvSpPr>
          <p:cNvPr id="29" name="文本框 28">
            <a:extLst>
              <a:ext uri="{FF2B5EF4-FFF2-40B4-BE49-F238E27FC236}">
                <a16:creationId xmlns:a16="http://schemas.microsoft.com/office/drawing/2014/main" id="{0D1FA999-AB77-4922-A254-519862113BC4}"/>
              </a:ext>
            </a:extLst>
          </p:cNvPr>
          <p:cNvSpPr txBox="1"/>
          <p:nvPr/>
        </p:nvSpPr>
        <p:spPr>
          <a:xfrm>
            <a:off x="5925981" y="2582351"/>
            <a:ext cx="1479323" cy="1107996"/>
          </a:xfrm>
          <a:prstGeom prst="rect">
            <a:avLst/>
          </a:prstGeom>
          <a:noFill/>
        </p:spPr>
        <p:txBody>
          <a:bodyPr wrap="square" rtlCol="0">
            <a:spAutoFit/>
          </a:bodyPr>
          <a:lstStyle/>
          <a:p>
            <a:pPr algn="ctr"/>
            <a:r>
              <a:rPr lang="en-US" altLang="zh-CN" sz="800" b="1" dirty="0"/>
              <a:t>NO</a:t>
            </a:r>
            <a:r>
              <a:rPr lang="en-US" altLang="zh-CN" sz="800" b="1" baseline="-25000" dirty="0"/>
              <a:t>2</a:t>
            </a:r>
          </a:p>
          <a:p>
            <a:pPr>
              <a:lnSpc>
                <a:spcPts val="1000"/>
              </a:lnSpc>
            </a:pPr>
            <a:r>
              <a:rPr lang="en-US" altLang="zh-CN" sz="660" dirty="0">
                <a:latin typeface="Arial" panose="020B0604020202020204" pitchFamily="34" charset="0"/>
                <a:cs typeface="Arial" panose="020B0604020202020204" pitchFamily="34" charset="0"/>
              </a:rPr>
              <a:t>GBDT gets the best performance at CO prediction in both Portland and Fuzhou.</a:t>
            </a:r>
          </a:p>
          <a:p>
            <a:pPr>
              <a:lnSpc>
                <a:spcPts val="1000"/>
              </a:lnSpc>
            </a:pPr>
            <a:r>
              <a:rPr lang="en-US" altLang="zh-CN" sz="660" dirty="0">
                <a:latin typeface="Arial" panose="020B0604020202020204" pitchFamily="34" charset="0"/>
                <a:cs typeface="Arial" panose="020B0604020202020204" pitchFamily="34" charset="0"/>
              </a:rPr>
              <a:t>CO, NO</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temperature and humidity have no positive effect on the prediction of NO</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a:t>
            </a:r>
          </a:p>
          <a:p>
            <a:endParaRPr lang="en-US" altLang="zh-CN" sz="800"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BA4E4A92-1D1D-4E13-9E6D-886DF22F70C5}"/>
              </a:ext>
            </a:extLst>
          </p:cNvPr>
          <p:cNvSpPr txBox="1"/>
          <p:nvPr/>
        </p:nvSpPr>
        <p:spPr>
          <a:xfrm>
            <a:off x="10075891" y="429604"/>
            <a:ext cx="1441579" cy="1485087"/>
          </a:xfrm>
          <a:prstGeom prst="rect">
            <a:avLst/>
          </a:prstGeom>
          <a:noFill/>
        </p:spPr>
        <p:txBody>
          <a:bodyPr wrap="square" rtlCol="0">
            <a:spAutoFit/>
          </a:bodyPr>
          <a:lstStyle/>
          <a:p>
            <a:pPr algn="ctr"/>
            <a:r>
              <a:rPr lang="en-US" altLang="zh-CN" sz="800" b="1" dirty="0"/>
              <a:t>O</a:t>
            </a:r>
            <a:r>
              <a:rPr lang="en-US" altLang="zh-CN" sz="800" b="1" baseline="-25000" dirty="0"/>
              <a:t>3</a:t>
            </a:r>
          </a:p>
          <a:p>
            <a:pPr>
              <a:lnSpc>
                <a:spcPts val="1000"/>
              </a:lnSpc>
            </a:pPr>
            <a:r>
              <a:rPr lang="en-US" altLang="zh-CN" sz="660" dirty="0">
                <a:latin typeface="Arial" panose="020B0604020202020204" pitchFamily="34" charset="0"/>
                <a:cs typeface="Arial" panose="020B0604020202020204" pitchFamily="34" charset="0"/>
              </a:rPr>
              <a:t>ANN and RFR get the best performance at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prediction in both Portland and Fuzhou.</a:t>
            </a:r>
          </a:p>
          <a:p>
            <a:pPr>
              <a:lnSpc>
                <a:spcPts val="1000"/>
              </a:lnSpc>
            </a:pPr>
            <a:r>
              <a:rPr lang="en-US" altLang="zh-CN" sz="660" dirty="0">
                <a:latin typeface="Arial" panose="020B0604020202020204" pitchFamily="34" charset="0"/>
                <a:cs typeface="Arial" panose="020B0604020202020204" pitchFamily="34" charset="0"/>
              </a:rPr>
              <a:t>NO</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humidity play positive roles in the prediction of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Max(R</a:t>
            </a:r>
            <a:r>
              <a:rPr lang="en-US" altLang="zh-CN" sz="660" baseline="30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from 0.65 to 0.70</a:t>
            </a:r>
          </a:p>
          <a:p>
            <a:pPr>
              <a:lnSpc>
                <a:spcPts val="1000"/>
              </a:lnSpc>
            </a:pPr>
            <a:r>
              <a:rPr lang="en-US" altLang="zh-CN" sz="660" dirty="0">
                <a:latin typeface="Arial" panose="020B0604020202020204" pitchFamily="34" charset="0"/>
                <a:cs typeface="Arial" panose="020B0604020202020204" pitchFamily="34" charset="0"/>
              </a:rPr>
              <a:t>Temperature and humidity have no significant effect on CO concentration prediction. Max(R</a:t>
            </a:r>
            <a:r>
              <a:rPr lang="en-US" altLang="zh-CN" sz="660" baseline="30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from 0.70 to 0.71.</a:t>
            </a:r>
          </a:p>
        </p:txBody>
      </p:sp>
      <p:sp>
        <p:nvSpPr>
          <p:cNvPr id="34" name="文本框 33">
            <a:extLst>
              <a:ext uri="{FF2B5EF4-FFF2-40B4-BE49-F238E27FC236}">
                <a16:creationId xmlns:a16="http://schemas.microsoft.com/office/drawing/2014/main" id="{EE619334-2D8B-42F8-B315-02506A92E224}"/>
              </a:ext>
            </a:extLst>
          </p:cNvPr>
          <p:cNvSpPr txBox="1"/>
          <p:nvPr/>
        </p:nvSpPr>
        <p:spPr>
          <a:xfrm>
            <a:off x="10056813" y="1943649"/>
            <a:ext cx="1460656" cy="1746697"/>
          </a:xfrm>
          <a:prstGeom prst="rect">
            <a:avLst/>
          </a:prstGeom>
          <a:noFill/>
        </p:spPr>
        <p:txBody>
          <a:bodyPr wrap="square" rtlCol="0">
            <a:spAutoFit/>
          </a:bodyPr>
          <a:lstStyle/>
          <a:p>
            <a:pPr algn="ctr">
              <a:lnSpc>
                <a:spcPts val="1000"/>
              </a:lnSpc>
            </a:pPr>
            <a:r>
              <a:rPr lang="en-US" altLang="zh-CN" sz="800" b="1" dirty="0"/>
              <a:t>PM</a:t>
            </a:r>
            <a:r>
              <a:rPr lang="en-US" altLang="zh-CN" sz="800" b="1" baseline="-25000" dirty="0"/>
              <a:t>2.5</a:t>
            </a:r>
          </a:p>
          <a:p>
            <a:pPr>
              <a:lnSpc>
                <a:spcPts val="1000"/>
              </a:lnSpc>
            </a:pPr>
            <a:r>
              <a:rPr lang="en-US" altLang="zh-CN" sz="660" dirty="0">
                <a:latin typeface="Arial" panose="020B0604020202020204" pitchFamily="34" charset="0"/>
                <a:cs typeface="Arial" panose="020B0604020202020204" pitchFamily="34" charset="0"/>
              </a:rPr>
              <a:t>All models can show good results in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concentration prediction. The optimal model are RFR and GBDT.</a:t>
            </a:r>
          </a:p>
          <a:p>
            <a:pPr>
              <a:lnSpc>
                <a:spcPts val="1000"/>
              </a:lnSpc>
            </a:pPr>
            <a:r>
              <a:rPr lang="en-US" altLang="zh-CN" sz="660" dirty="0">
                <a:latin typeface="Arial" panose="020B0604020202020204" pitchFamily="34" charset="0"/>
                <a:cs typeface="Arial" panose="020B0604020202020204" pitchFamily="34" charset="0"/>
              </a:rPr>
              <a:t>CO has a positive effect on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concentration prediction. Max(R</a:t>
            </a:r>
            <a:r>
              <a:rPr lang="en-US" altLang="zh-CN" sz="660" baseline="30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from 0.74 to 0.77.</a:t>
            </a:r>
          </a:p>
          <a:p>
            <a:pPr>
              <a:lnSpc>
                <a:spcPts val="1000"/>
              </a:lnSpc>
            </a:pPr>
            <a:r>
              <a:rPr lang="en-US" altLang="zh-CN" sz="660" dirty="0">
                <a:latin typeface="Arial" panose="020B0604020202020204" pitchFamily="34" charset="0"/>
                <a:cs typeface="Arial" panose="020B0604020202020204" pitchFamily="34" charset="0"/>
              </a:rPr>
              <a:t>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,NO</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have no significant effect on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concentration prediction.</a:t>
            </a:r>
          </a:p>
          <a:p>
            <a:pPr>
              <a:lnSpc>
                <a:spcPts val="1000"/>
              </a:lnSpc>
            </a:pPr>
            <a:r>
              <a:rPr lang="en-US" altLang="zh-CN" sz="660" dirty="0">
                <a:latin typeface="Arial" panose="020B0604020202020204" pitchFamily="34" charset="0"/>
                <a:cs typeface="Arial" panose="020B0604020202020204" pitchFamily="34" charset="0"/>
              </a:rPr>
              <a:t>Humidity plays a significant positive role in the prediction of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Max(R</a:t>
            </a:r>
            <a:r>
              <a:rPr lang="en-US" altLang="zh-CN" sz="660" baseline="30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from 0.74 to 0.82.</a:t>
            </a:r>
          </a:p>
        </p:txBody>
      </p:sp>
      <p:sp>
        <p:nvSpPr>
          <p:cNvPr id="35" name="Rectangle 27">
            <a:extLst>
              <a:ext uri="{FF2B5EF4-FFF2-40B4-BE49-F238E27FC236}">
                <a16:creationId xmlns:a16="http://schemas.microsoft.com/office/drawing/2014/main" id="{D0693CAF-2852-4201-96F0-6F1DBEDB6824}"/>
              </a:ext>
            </a:extLst>
          </p:cNvPr>
          <p:cNvSpPr>
            <a:spLocks noChangeArrowheads="1"/>
          </p:cNvSpPr>
          <p:nvPr/>
        </p:nvSpPr>
        <p:spPr bwMode="auto">
          <a:xfrm>
            <a:off x="936199" y="6689573"/>
            <a:ext cx="10632059" cy="179433"/>
          </a:xfrm>
          <a:prstGeom prst="rect">
            <a:avLst/>
          </a:prstGeom>
          <a:solidFill>
            <a:srgbClr val="3492D2"/>
          </a:solidFill>
          <a:ln>
            <a:noFill/>
          </a:ln>
        </p:spPr>
        <p:txBody>
          <a:bodyPr wrap="none" lIns="16879" tIns="8440" rIns="16879" bIns="8440" anchor="ctr"/>
          <a:lstStyle>
            <a:lvl1pPr>
              <a:spcBef>
                <a:spcPct val="20000"/>
              </a:spcBef>
              <a:buChar char="•"/>
              <a:defRPr sz="16100">
                <a:solidFill>
                  <a:schemeClr val="tx1"/>
                </a:solidFill>
                <a:latin typeface="Arial" panose="020B0604020202020204" pitchFamily="34" charset="0"/>
              </a:defRPr>
            </a:lvl1pPr>
            <a:lvl2pPr marL="742950" indent="-285750">
              <a:spcBef>
                <a:spcPct val="20000"/>
              </a:spcBef>
              <a:buChar char="–"/>
              <a:defRPr sz="14100">
                <a:solidFill>
                  <a:schemeClr val="tx1"/>
                </a:solidFill>
                <a:latin typeface="Arial" panose="020B0604020202020204" pitchFamily="34" charset="0"/>
              </a:defRPr>
            </a:lvl2pPr>
            <a:lvl3pPr marL="1143000" indent="-228600">
              <a:spcBef>
                <a:spcPct val="20000"/>
              </a:spcBef>
              <a:buChar char="•"/>
              <a:defRPr sz="12000">
                <a:solidFill>
                  <a:schemeClr val="tx1"/>
                </a:solidFill>
                <a:latin typeface="Arial" panose="020B0604020202020204" pitchFamily="34" charset="0"/>
              </a:defRPr>
            </a:lvl3pPr>
            <a:lvl4pPr marL="1600200" indent="-228600">
              <a:spcBef>
                <a:spcPct val="20000"/>
              </a:spcBef>
              <a:buChar char="–"/>
              <a:defRPr sz="10000">
                <a:solidFill>
                  <a:schemeClr val="tx1"/>
                </a:solidFill>
                <a:latin typeface="Arial" panose="020B0604020202020204" pitchFamily="34" charset="0"/>
              </a:defRPr>
            </a:lvl4pPr>
            <a:lvl5pPr marL="2057400" indent="-228600">
              <a:spcBef>
                <a:spcPct val="20000"/>
              </a:spcBef>
              <a:buChar char="»"/>
              <a:defRPr sz="10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0">
                <a:solidFill>
                  <a:schemeClr val="tx1"/>
                </a:solidFill>
                <a:latin typeface="Arial" panose="020B0604020202020204" pitchFamily="34" charset="0"/>
              </a:defRPr>
            </a:lvl9pPr>
          </a:lstStyle>
          <a:p>
            <a:pPr algn="ctr" defTabSz="868172">
              <a:spcBef>
                <a:spcPct val="0"/>
              </a:spcBef>
              <a:buNone/>
              <a:defRPr/>
            </a:pPr>
            <a:endParaRPr lang="en-US" sz="1400" b="1" dirty="0">
              <a:solidFill>
                <a:schemeClr val="bg1"/>
              </a:solidFill>
              <a:latin typeface="Trebuchet MS" pitchFamily="34" charset="0"/>
            </a:endParaRPr>
          </a:p>
        </p:txBody>
      </p:sp>
      <p:sp>
        <p:nvSpPr>
          <p:cNvPr id="37" name="Rectangle 5">
            <a:extLst>
              <a:ext uri="{FF2B5EF4-FFF2-40B4-BE49-F238E27FC236}">
                <a16:creationId xmlns:a16="http://schemas.microsoft.com/office/drawing/2014/main" id="{AA68FBD5-1BA5-4435-A17A-D64295EDC6A3}"/>
              </a:ext>
            </a:extLst>
          </p:cNvPr>
          <p:cNvSpPr>
            <a:spLocks noChangeArrowheads="1"/>
          </p:cNvSpPr>
          <p:nvPr/>
        </p:nvSpPr>
        <p:spPr bwMode="auto">
          <a:xfrm>
            <a:off x="1002777" y="457340"/>
            <a:ext cx="2171831" cy="189000"/>
          </a:xfrm>
          <a:prstGeom prst="rect">
            <a:avLst/>
          </a:prstGeom>
          <a:solidFill>
            <a:srgbClr val="3492D2"/>
          </a:solidFill>
          <a:ln w="9525">
            <a:noFill/>
            <a:miter lim="800000"/>
            <a:headEnd/>
            <a:tailEnd/>
          </a:ln>
          <a:effectLst>
            <a:outerShdw dist="107763" dir="2700000" algn="ctr" rotWithShape="0">
              <a:schemeClr val="bg1"/>
            </a:outerShdw>
          </a:effectLst>
        </p:spPr>
        <p:txBody>
          <a:bodyPr wrap="none" lIns="25319" tIns="12659" rIns="25319" bIns="12659"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a:r>
              <a:rPr lang="en-US" altLang="zh-CN" sz="1000" b="1" dirty="0">
                <a:solidFill>
                  <a:schemeClr val="bg1"/>
                </a:solidFill>
              </a:rPr>
              <a:t>Abstract</a:t>
            </a:r>
          </a:p>
        </p:txBody>
      </p:sp>
      <p:sp>
        <p:nvSpPr>
          <p:cNvPr id="38" name="Rectangle 5">
            <a:extLst>
              <a:ext uri="{FF2B5EF4-FFF2-40B4-BE49-F238E27FC236}">
                <a16:creationId xmlns:a16="http://schemas.microsoft.com/office/drawing/2014/main" id="{99CE66AB-805B-47AC-A170-84B4CFC4C3D8}"/>
              </a:ext>
            </a:extLst>
          </p:cNvPr>
          <p:cNvSpPr>
            <a:spLocks noChangeArrowheads="1"/>
          </p:cNvSpPr>
          <p:nvPr/>
        </p:nvSpPr>
        <p:spPr bwMode="auto">
          <a:xfrm>
            <a:off x="987252" y="4456644"/>
            <a:ext cx="2284717" cy="164475"/>
          </a:xfrm>
          <a:prstGeom prst="rect">
            <a:avLst/>
          </a:prstGeom>
          <a:solidFill>
            <a:srgbClr val="3492D2"/>
          </a:solidFill>
          <a:ln w="9525">
            <a:noFill/>
            <a:miter lim="800000"/>
            <a:headEnd/>
            <a:tailEnd/>
          </a:ln>
          <a:effectLst>
            <a:outerShdw dist="107763" dir="2700000" algn="ctr" rotWithShape="0">
              <a:schemeClr val="bg1"/>
            </a:outerShdw>
          </a:effectLst>
        </p:spPr>
        <p:txBody>
          <a:bodyPr wrap="none" lIns="25319" tIns="12659" rIns="25319" bIns="12659"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a:r>
              <a:rPr lang="en-US" altLang="en-US" sz="1000" b="1" dirty="0">
                <a:solidFill>
                  <a:schemeClr val="bg1"/>
                </a:solidFill>
                <a:latin typeface="Trebuchet MS" panose="020B0603020202020204" pitchFamily="34" charset="0"/>
              </a:rPr>
              <a:t>M</a:t>
            </a:r>
            <a:r>
              <a:rPr lang="en-US" altLang="zh-CN" sz="1000" b="1" dirty="0">
                <a:solidFill>
                  <a:schemeClr val="bg1"/>
                </a:solidFill>
                <a:latin typeface="Trebuchet MS" panose="020B0603020202020204" pitchFamily="34" charset="0"/>
              </a:rPr>
              <a:t>ethods</a:t>
            </a:r>
            <a:endParaRPr lang="en-US" altLang="en-US" sz="1000" b="1" dirty="0">
              <a:solidFill>
                <a:schemeClr val="bg1"/>
              </a:solidFill>
              <a:latin typeface="Trebuchet MS" panose="020B0603020202020204" pitchFamily="34" charset="0"/>
            </a:endParaRPr>
          </a:p>
        </p:txBody>
      </p:sp>
      <p:sp>
        <p:nvSpPr>
          <p:cNvPr id="57" name="矩形 56">
            <a:extLst>
              <a:ext uri="{FF2B5EF4-FFF2-40B4-BE49-F238E27FC236}">
                <a16:creationId xmlns:a16="http://schemas.microsoft.com/office/drawing/2014/main" id="{019D1C9E-A1E6-4221-ADA1-37D6FC58E1A7}"/>
              </a:ext>
            </a:extLst>
          </p:cNvPr>
          <p:cNvSpPr/>
          <p:nvPr/>
        </p:nvSpPr>
        <p:spPr>
          <a:xfrm>
            <a:off x="9700302" y="5253033"/>
            <a:ext cx="1971548" cy="1361976"/>
          </a:xfrm>
          <a:prstGeom prst="rect">
            <a:avLst/>
          </a:prstGeom>
        </p:spPr>
        <p:txBody>
          <a:bodyPr wrap="square">
            <a:spAutoFit/>
          </a:bodyPr>
          <a:lstStyle/>
          <a:p>
            <a:pPr>
              <a:lnSpc>
                <a:spcPts val="1000"/>
              </a:lnSpc>
            </a:pPr>
            <a:r>
              <a:rPr lang="en-US" altLang="zh-CN" sz="660" dirty="0">
                <a:latin typeface="Arial" panose="020B0604020202020204" pitchFamily="34" charset="0"/>
                <a:cs typeface="Arial" panose="020B0604020202020204" pitchFamily="34" charset="0"/>
              </a:rPr>
              <a:t>Left bar chart plot the R</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of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prediction in Portland and Fuzhou by GBDT model. The experiment selected different input parameters. We discussed the effects of NO</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CO,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temperature and humidity on PM25 prediction.</a:t>
            </a:r>
          </a:p>
          <a:p>
            <a:pPr>
              <a:lnSpc>
                <a:spcPts val="1000"/>
              </a:lnSpc>
            </a:pPr>
            <a:r>
              <a:rPr lang="en-US" altLang="zh-CN" sz="660" dirty="0">
                <a:latin typeface="Arial" panose="020B0604020202020204" pitchFamily="34" charset="0"/>
                <a:cs typeface="Arial" panose="020B0604020202020204" pitchFamily="34" charset="0"/>
              </a:rPr>
              <a:t>At Portland, It can be seen that humidity has the greatest impact on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prediction, followed by CO and temperature.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has a negative impact on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prediction. At Fuzhou, temperature has the greatest impact on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prediction.</a:t>
            </a:r>
          </a:p>
        </p:txBody>
      </p:sp>
      <p:sp>
        <p:nvSpPr>
          <p:cNvPr id="5" name="矩形 4">
            <a:extLst>
              <a:ext uri="{FF2B5EF4-FFF2-40B4-BE49-F238E27FC236}">
                <a16:creationId xmlns:a16="http://schemas.microsoft.com/office/drawing/2014/main" id="{BC6CB1A8-6345-407F-B2C7-CE7B15328CBB}"/>
              </a:ext>
            </a:extLst>
          </p:cNvPr>
          <p:cNvSpPr/>
          <p:nvPr/>
        </p:nvSpPr>
        <p:spPr>
          <a:xfrm>
            <a:off x="943036" y="4606471"/>
            <a:ext cx="2337619" cy="2131417"/>
          </a:xfrm>
          <a:prstGeom prst="rect">
            <a:avLst/>
          </a:prstGeom>
        </p:spPr>
        <p:txBody>
          <a:bodyPr wrap="square">
            <a:spAutoFit/>
          </a:bodyPr>
          <a:lstStyle/>
          <a:p>
            <a:pPr algn="just">
              <a:lnSpc>
                <a:spcPts val="1000"/>
              </a:lnSpc>
            </a:pPr>
            <a:r>
              <a:rPr lang="en-US" altLang="zh-CN" sz="660" dirty="0">
                <a:latin typeface="Arial" panose="020B0604020202020204" pitchFamily="34" charset="0"/>
                <a:cs typeface="Arial" panose="020B0604020202020204" pitchFamily="34" charset="0"/>
              </a:rPr>
              <a:t>    1. Normalization is required so that all the inputs are at a comparable range to</a:t>
            </a:r>
            <a:r>
              <a:rPr lang="zh-CN" altLang="en-US" sz="660" dirty="0">
                <a:latin typeface="Arial" panose="020B0604020202020204" pitchFamily="34" charset="0"/>
                <a:cs typeface="Arial" panose="020B0604020202020204" pitchFamily="34" charset="0"/>
              </a:rPr>
              <a:t> </a:t>
            </a:r>
            <a:r>
              <a:rPr lang="en-US" altLang="zh-CN" sz="660" dirty="0">
                <a:latin typeface="Arial" panose="020B0604020202020204" pitchFamily="34" charset="0"/>
                <a:cs typeface="Arial" panose="020B0604020202020204" pitchFamily="34" charset="0"/>
              </a:rPr>
              <a:t>solve the cross interference issue, also because the characteristics of SVR and ANN model.</a:t>
            </a:r>
          </a:p>
          <a:p>
            <a:pPr algn="just">
              <a:lnSpc>
                <a:spcPts val="1000"/>
              </a:lnSpc>
            </a:pPr>
            <a:r>
              <a:rPr lang="en-US" altLang="zh-CN" sz="660" dirty="0">
                <a:latin typeface="Arial" panose="020B0604020202020204" pitchFamily="34" charset="0"/>
                <a:cs typeface="Arial" panose="020B0604020202020204" pitchFamily="34" charset="0"/>
              </a:rPr>
              <a:t>    2. After some comparisons, we selected 2-layer-LSTM model and DT,RFR model with maximum tree depth of 8 to capture the information in pollutant concentration series. </a:t>
            </a:r>
          </a:p>
          <a:p>
            <a:pPr algn="just">
              <a:lnSpc>
                <a:spcPts val="1000"/>
              </a:lnSpc>
            </a:pPr>
            <a:r>
              <a:rPr lang="en-US" altLang="zh-CN" sz="660" dirty="0">
                <a:latin typeface="Arial" panose="020B0604020202020204" pitchFamily="34" charset="0"/>
                <a:cs typeface="Arial" panose="020B0604020202020204" pitchFamily="34" charset="0"/>
              </a:rPr>
              <a:t>    3. Models training at the small data, in such case, overfitting is a serious problem in such models. We limit the maximum depth of the tree and utilize Dropout and L2-regularization technique to address this problem, at the same time maintain the prediction accuracy.</a:t>
            </a:r>
          </a:p>
          <a:p>
            <a:pPr algn="just">
              <a:lnSpc>
                <a:spcPts val="1000"/>
              </a:lnSpc>
            </a:pPr>
            <a:r>
              <a:rPr lang="en-US" altLang="zh-CN" sz="660" dirty="0">
                <a:latin typeface="Arial" panose="020B0604020202020204" pitchFamily="34" charset="0"/>
                <a:cs typeface="Arial" panose="020B0604020202020204" pitchFamily="34" charset="0"/>
              </a:rPr>
              <a:t>    4. For the above models, manually selecting witch pollutant should be input to model based on the prior knowledge will greatly improve the accuracy of prediction. Because this can minimize the fluctuations bring by unrelated parameters.</a:t>
            </a:r>
          </a:p>
        </p:txBody>
      </p:sp>
      <p:pic>
        <p:nvPicPr>
          <p:cNvPr id="3" name="图片 2">
            <a:extLst>
              <a:ext uri="{FF2B5EF4-FFF2-40B4-BE49-F238E27FC236}">
                <a16:creationId xmlns:a16="http://schemas.microsoft.com/office/drawing/2014/main" id="{B376FF54-0B23-479B-8E67-AB7031CF9603}"/>
              </a:ext>
            </a:extLst>
          </p:cNvPr>
          <p:cNvPicPr>
            <a:picLocks noChangeAspect="1"/>
          </p:cNvPicPr>
          <p:nvPr/>
        </p:nvPicPr>
        <p:blipFill>
          <a:blip r:embed="rId18"/>
          <a:stretch>
            <a:fillRect/>
          </a:stretch>
        </p:blipFill>
        <p:spPr>
          <a:xfrm>
            <a:off x="7267972" y="5416694"/>
            <a:ext cx="2457293" cy="1241015"/>
          </a:xfrm>
          <a:prstGeom prst="rect">
            <a:avLst/>
          </a:prstGeom>
        </p:spPr>
      </p:pic>
      <p:sp>
        <p:nvSpPr>
          <p:cNvPr id="13" name="文本框 12">
            <a:extLst>
              <a:ext uri="{FF2B5EF4-FFF2-40B4-BE49-F238E27FC236}">
                <a16:creationId xmlns:a16="http://schemas.microsoft.com/office/drawing/2014/main" id="{A14F1C24-4F49-4ADA-9195-74F8144A5799}"/>
              </a:ext>
            </a:extLst>
          </p:cNvPr>
          <p:cNvSpPr txBox="1"/>
          <p:nvPr/>
        </p:nvSpPr>
        <p:spPr>
          <a:xfrm>
            <a:off x="936200" y="621815"/>
            <a:ext cx="2351293" cy="3795428"/>
          </a:xfrm>
          <a:prstGeom prst="rect">
            <a:avLst/>
          </a:prstGeom>
          <a:noFill/>
        </p:spPr>
        <p:txBody>
          <a:bodyPr wrap="square" rtlCol="0">
            <a:noAutofit/>
          </a:bodyPr>
          <a:lstStyle/>
          <a:p>
            <a:pPr algn="just">
              <a:lnSpc>
                <a:spcPts val="900"/>
              </a:lnSpc>
            </a:pPr>
            <a:r>
              <a:rPr lang="en-US" altLang="zh-CN" sz="660" dirty="0">
                <a:latin typeface="Arial" panose="020B0604020202020204" pitchFamily="34" charset="0"/>
                <a:cs typeface="Arial" panose="020B0604020202020204" pitchFamily="34" charset="0"/>
              </a:rPr>
              <a:t>The rapid development of low-cost sensors greatly improves the accuracy of their monitoring data. At the meanwhile, with the increasing popularity of low-cost sensors, the amount of air pollution monitoring data in the time and space dimensions is growing rapidly. In such case,</a:t>
            </a:r>
            <a:r>
              <a:rPr lang="zh-CN" altLang="en-US" sz="660" dirty="0">
                <a:latin typeface="Arial" panose="020B0604020202020204" pitchFamily="34" charset="0"/>
                <a:cs typeface="Arial" panose="020B0604020202020204" pitchFamily="34" charset="0"/>
              </a:rPr>
              <a:t> </a:t>
            </a:r>
            <a:r>
              <a:rPr lang="en-US" altLang="zh-CN" sz="660" dirty="0">
                <a:latin typeface="Arial" panose="020B0604020202020204" pitchFamily="34" charset="0"/>
                <a:cs typeface="Arial" panose="020B0604020202020204" pitchFamily="34" charset="0"/>
              </a:rPr>
              <a:t>the deep integration of air pollution monitoring and machine learning that rely on big data will become an inevitable trend. One of the ways is to predict the future concentrations of air pollutants by learning the monitoring data that we acquired using machine learning. In this study, We predicted four concentrations of air pollutants in Portland U.S.A. and Fuzhou China. Four concentrations of air pollutants:  </a:t>
            </a:r>
            <a:r>
              <a:rPr lang="en-US" altLang="en-US" sz="660" dirty="0">
                <a:latin typeface="Arial" panose="020B0604020202020204" pitchFamily="34" charset="0"/>
                <a:cs typeface="Arial" panose="020B0604020202020204" pitchFamily="34" charset="0"/>
              </a:rPr>
              <a:t>CO, NO</a:t>
            </a:r>
            <a:r>
              <a:rPr lang="en-US" altLang="en-US" sz="660" baseline="-25000" dirty="0">
                <a:latin typeface="Arial" panose="020B0604020202020204" pitchFamily="34" charset="0"/>
                <a:cs typeface="Arial" panose="020B0604020202020204" pitchFamily="34" charset="0"/>
              </a:rPr>
              <a:t>2</a:t>
            </a:r>
            <a:r>
              <a:rPr lang="en-US" altLang="en-US" sz="660" dirty="0">
                <a:latin typeface="Arial" panose="020B0604020202020204" pitchFamily="34" charset="0"/>
                <a:cs typeface="Arial" panose="020B0604020202020204" pitchFamily="34" charset="0"/>
              </a:rPr>
              <a:t>, O</a:t>
            </a:r>
            <a:r>
              <a:rPr lang="en-US" altLang="en-US" sz="660" baseline="-25000" dirty="0">
                <a:latin typeface="Arial" panose="020B0604020202020204" pitchFamily="34" charset="0"/>
                <a:cs typeface="Arial" panose="020B0604020202020204" pitchFamily="34" charset="0"/>
              </a:rPr>
              <a:t>3</a:t>
            </a:r>
            <a:r>
              <a:rPr lang="en-US" altLang="en-US" sz="660" dirty="0">
                <a:latin typeface="Arial" panose="020B0604020202020204" pitchFamily="34" charset="0"/>
                <a:cs typeface="Arial" panose="020B0604020202020204" pitchFamily="34" charset="0"/>
              </a:rPr>
              <a:t>, PM</a:t>
            </a:r>
            <a:r>
              <a:rPr lang="en-US" altLang="en-US" sz="660" baseline="-25000" dirty="0">
                <a:latin typeface="Arial" panose="020B0604020202020204" pitchFamily="34" charset="0"/>
                <a:cs typeface="Arial" panose="020B0604020202020204" pitchFamily="34" charset="0"/>
              </a:rPr>
              <a:t>2.5</a:t>
            </a:r>
            <a:r>
              <a:rPr lang="zh-CN" altLang="en-US" sz="660" dirty="0">
                <a:latin typeface="Arial" panose="020B0604020202020204" pitchFamily="34" charset="0"/>
                <a:cs typeface="Arial" panose="020B0604020202020204" pitchFamily="34" charset="0"/>
              </a:rPr>
              <a:t> </a:t>
            </a:r>
            <a:r>
              <a:rPr lang="en-US" altLang="zh-CN" sz="660" dirty="0">
                <a:latin typeface="Arial" panose="020B0604020202020204" pitchFamily="34" charset="0"/>
                <a:cs typeface="Arial" panose="020B0604020202020204" pitchFamily="34" charset="0"/>
              </a:rPr>
              <a:t>.We used multiple methods including liner model: Liner-Regression(LR); nonlinear model: Artificial Neural Network (Long-Short-Term-Memory LSTM), Decision Tree (DT), Support Vector Regression (SVR) and integrated algorithm: Gradient Boosting Decision Tree (GBDT), Random Forest Regression(RFR). We evaluated the performances of each model by calculating coefficients of determination (R</a:t>
            </a:r>
            <a:r>
              <a:rPr lang="en-US" altLang="zh-CN" sz="660" baseline="30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mean normalized error(MNE%) and mean normalized bias(MNB%). The experimental results demonstrate that:</a:t>
            </a:r>
            <a:r>
              <a:rPr lang="zh-CN" altLang="en-US" sz="660" dirty="0">
                <a:latin typeface="Arial" panose="020B0604020202020204" pitchFamily="34" charset="0"/>
                <a:cs typeface="Arial" panose="020B0604020202020204" pitchFamily="34" charset="0"/>
              </a:rPr>
              <a:t> </a:t>
            </a:r>
            <a:r>
              <a:rPr lang="en-US" altLang="zh-CN" sz="660" dirty="0">
                <a:latin typeface="Arial" panose="020B0604020202020204" pitchFamily="34" charset="0"/>
                <a:cs typeface="Arial" panose="020B0604020202020204" pitchFamily="34" charset="0"/>
              </a:rPr>
              <a:t>GBDT</a:t>
            </a:r>
            <a:r>
              <a:rPr lang="zh-CN" altLang="en-US" sz="660" dirty="0">
                <a:latin typeface="Arial" panose="020B0604020202020204" pitchFamily="34" charset="0"/>
                <a:cs typeface="Arial" panose="020B0604020202020204" pitchFamily="34" charset="0"/>
              </a:rPr>
              <a:t> </a:t>
            </a:r>
            <a:r>
              <a:rPr lang="en-US" altLang="zh-CN" sz="660" dirty="0">
                <a:latin typeface="Arial" panose="020B0604020202020204" pitchFamily="34" charset="0"/>
                <a:cs typeface="Arial" panose="020B0604020202020204" pitchFamily="34" charset="0"/>
              </a:rPr>
              <a:t>and</a:t>
            </a:r>
            <a:r>
              <a:rPr lang="zh-CN" altLang="en-US" sz="660" dirty="0">
                <a:latin typeface="Arial" panose="020B0604020202020204" pitchFamily="34" charset="0"/>
                <a:cs typeface="Arial" panose="020B0604020202020204" pitchFamily="34" charset="0"/>
              </a:rPr>
              <a:t> </a:t>
            </a:r>
            <a:r>
              <a:rPr lang="en-US" altLang="zh-CN" sz="660" dirty="0">
                <a:latin typeface="Arial" panose="020B0604020202020204" pitchFamily="34" charset="0"/>
                <a:cs typeface="Arial" panose="020B0604020202020204" pitchFamily="34" charset="0"/>
              </a:rPr>
              <a:t>RFR performed well in the prediction of CO and NO</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ANN and RFR yielded the best performance in prediction of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For the prediction of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ANN, GBDT, RFR can get good accuracy. Then,</a:t>
            </a:r>
            <a:r>
              <a:rPr lang="zh-CN" altLang="en-US" sz="660" dirty="0">
                <a:latin typeface="Arial" panose="020B0604020202020204" pitchFamily="34" charset="0"/>
                <a:cs typeface="Arial" panose="020B0604020202020204" pitchFamily="34" charset="0"/>
              </a:rPr>
              <a:t> </a:t>
            </a:r>
            <a:r>
              <a:rPr lang="en-US" altLang="zh-CN" sz="660" dirty="0">
                <a:latin typeface="Arial" panose="020B0604020202020204" pitchFamily="34" charset="0"/>
                <a:cs typeface="Arial" panose="020B0604020202020204" pitchFamily="34" charset="0"/>
              </a:rPr>
              <a:t>we studied the cross interference of temperature, humidity and other pollutants on the prediction of pollutant concentrations. The experimental results demonstrate that: temperature and humidity have positive impact on the prediction of CO concentration; NO</a:t>
            </a:r>
            <a:r>
              <a:rPr lang="en-US" altLang="zh-CN" sz="660" baseline="-25000" dirty="0">
                <a:latin typeface="Arial" panose="020B0604020202020204" pitchFamily="34" charset="0"/>
                <a:cs typeface="Arial" panose="020B0604020202020204" pitchFamily="34" charset="0"/>
              </a:rPr>
              <a:t>2</a:t>
            </a:r>
            <a:r>
              <a:rPr lang="en-US" altLang="zh-CN" sz="660" dirty="0">
                <a:latin typeface="Arial" panose="020B0604020202020204" pitchFamily="34" charset="0"/>
                <a:cs typeface="Arial" panose="020B0604020202020204" pitchFamily="34" charset="0"/>
              </a:rPr>
              <a:t> has positive impact on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concentration prediction; humidity has significant positive impact on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concentration prediction.</a:t>
            </a:r>
          </a:p>
        </p:txBody>
      </p:sp>
      <p:sp>
        <p:nvSpPr>
          <p:cNvPr id="58" name="Rectangle 5">
            <a:extLst>
              <a:ext uri="{FF2B5EF4-FFF2-40B4-BE49-F238E27FC236}">
                <a16:creationId xmlns:a16="http://schemas.microsoft.com/office/drawing/2014/main" id="{415EB808-C095-421E-B0A1-8568B0A6D246}"/>
              </a:ext>
            </a:extLst>
          </p:cNvPr>
          <p:cNvSpPr>
            <a:spLocks noChangeArrowheads="1"/>
          </p:cNvSpPr>
          <p:nvPr/>
        </p:nvSpPr>
        <p:spPr bwMode="auto">
          <a:xfrm>
            <a:off x="3470483" y="3748264"/>
            <a:ext cx="7945261" cy="179433"/>
          </a:xfrm>
          <a:prstGeom prst="rect">
            <a:avLst/>
          </a:prstGeom>
          <a:solidFill>
            <a:srgbClr val="3492D2"/>
          </a:solidFill>
          <a:ln w="9525">
            <a:noFill/>
            <a:miter lim="800000"/>
            <a:headEnd/>
            <a:tailEnd/>
          </a:ln>
          <a:effectLst>
            <a:outerShdw dist="107763" dir="2700000" algn="ctr" rotWithShape="0">
              <a:schemeClr val="bg1"/>
            </a:outerShdw>
          </a:effectLst>
        </p:spPr>
        <p:txBody>
          <a:bodyPr wrap="none" lIns="25319" tIns="12659" rIns="25319" bIns="12659"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a:r>
              <a:rPr lang="en-US" altLang="zh-CN" sz="1000" b="1" dirty="0">
                <a:solidFill>
                  <a:schemeClr val="bg1"/>
                </a:solidFill>
              </a:rPr>
              <a:t>Analysis of results</a:t>
            </a:r>
          </a:p>
        </p:txBody>
      </p:sp>
      <p:grpSp>
        <p:nvGrpSpPr>
          <p:cNvPr id="28" name="组合 27">
            <a:extLst>
              <a:ext uri="{FF2B5EF4-FFF2-40B4-BE49-F238E27FC236}">
                <a16:creationId xmlns:a16="http://schemas.microsoft.com/office/drawing/2014/main" id="{D890B1F2-CC80-493C-9FB2-D1CF8B353A9F}"/>
              </a:ext>
            </a:extLst>
          </p:cNvPr>
          <p:cNvGrpSpPr/>
          <p:nvPr/>
        </p:nvGrpSpPr>
        <p:grpSpPr>
          <a:xfrm>
            <a:off x="8624195" y="4047090"/>
            <a:ext cx="2944063" cy="1284673"/>
            <a:chOff x="8621728" y="4088333"/>
            <a:chExt cx="2944063" cy="1284673"/>
          </a:xfrm>
        </p:grpSpPr>
        <p:pic>
          <p:nvPicPr>
            <p:cNvPr id="8" name="图片 7">
              <a:extLst>
                <a:ext uri="{FF2B5EF4-FFF2-40B4-BE49-F238E27FC236}">
                  <a16:creationId xmlns:a16="http://schemas.microsoft.com/office/drawing/2014/main" id="{2B1AFF4F-994D-4A6E-A847-373BAE72F01E}"/>
                </a:ext>
              </a:extLst>
            </p:cNvPr>
            <p:cNvPicPr>
              <a:picLocks noChangeAspect="1"/>
            </p:cNvPicPr>
            <p:nvPr/>
          </p:nvPicPr>
          <p:blipFill>
            <a:blip r:embed="rId19"/>
            <a:stretch>
              <a:fillRect/>
            </a:stretch>
          </p:blipFill>
          <p:spPr>
            <a:xfrm>
              <a:off x="8655065" y="4088333"/>
              <a:ext cx="2910726" cy="1284673"/>
            </a:xfrm>
            <a:prstGeom prst="rect">
              <a:avLst/>
            </a:prstGeom>
          </p:spPr>
        </p:pic>
        <p:sp>
          <p:nvSpPr>
            <p:cNvPr id="10" name="矩形 9">
              <a:extLst>
                <a:ext uri="{FF2B5EF4-FFF2-40B4-BE49-F238E27FC236}">
                  <a16:creationId xmlns:a16="http://schemas.microsoft.com/office/drawing/2014/main" id="{A4D03311-9D0D-4ADA-BAA8-89B2C52BD449}"/>
                </a:ext>
              </a:extLst>
            </p:cNvPr>
            <p:cNvSpPr/>
            <p:nvPr/>
          </p:nvSpPr>
          <p:spPr>
            <a:xfrm>
              <a:off x="8621728" y="4424337"/>
              <a:ext cx="261610" cy="451406"/>
            </a:xfrm>
            <a:prstGeom prst="rect">
              <a:avLst/>
            </a:prstGeom>
          </p:spPr>
          <p:txBody>
            <a:bodyPr vert="vert270" wrap="none">
              <a:spAutoFit/>
            </a:bodyPr>
            <a:lstStyle/>
            <a:p>
              <a:r>
                <a:rPr lang="en-US" altLang="zh-CN" sz="500" dirty="0">
                  <a:latin typeface="Arial" panose="020B0604020202020204" pitchFamily="34" charset="0"/>
                  <a:cs typeface="Arial" panose="020B0604020202020204" pitchFamily="34" charset="0"/>
                </a:rPr>
                <a:t>MAE(GBDT)</a:t>
              </a:r>
              <a:endParaRPr lang="zh-CN" altLang="en-US" sz="500" dirty="0">
                <a:latin typeface="Arial" panose="020B0604020202020204" pitchFamily="34" charset="0"/>
                <a:cs typeface="Arial" panose="020B0604020202020204" pitchFamily="34" charset="0"/>
              </a:endParaRPr>
            </a:p>
          </p:txBody>
        </p:sp>
        <p:sp>
          <p:nvSpPr>
            <p:cNvPr id="40" name="矩形 39">
              <a:extLst>
                <a:ext uri="{FF2B5EF4-FFF2-40B4-BE49-F238E27FC236}">
                  <a16:creationId xmlns:a16="http://schemas.microsoft.com/office/drawing/2014/main" id="{CE8E8671-FFAD-4494-BA8A-72A4C87E7DDB}"/>
                </a:ext>
              </a:extLst>
            </p:cNvPr>
            <p:cNvSpPr/>
            <p:nvPr/>
          </p:nvSpPr>
          <p:spPr>
            <a:xfrm>
              <a:off x="8995780" y="4207278"/>
              <a:ext cx="445956" cy="169277"/>
            </a:xfrm>
            <a:prstGeom prst="rect">
              <a:avLst/>
            </a:prstGeom>
          </p:spPr>
          <p:txBody>
            <a:bodyPr vert="horz" wrap="none">
              <a:spAutoFit/>
            </a:bodyPr>
            <a:lstStyle/>
            <a:p>
              <a:r>
                <a:rPr lang="en-US" altLang="zh-CN" sz="500" dirty="0">
                  <a:latin typeface="Arial" panose="020B0604020202020204" pitchFamily="34" charset="0"/>
                  <a:cs typeface="Arial" panose="020B0604020202020204" pitchFamily="34" charset="0"/>
                </a:rPr>
                <a:t>CO(ppm)</a:t>
              </a:r>
              <a:endParaRPr lang="zh-CN" altLang="en-US" sz="500" dirty="0">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9AC3CC0D-960F-4390-A7E3-66C7323D3529}"/>
                </a:ext>
              </a:extLst>
            </p:cNvPr>
            <p:cNvSpPr/>
            <p:nvPr/>
          </p:nvSpPr>
          <p:spPr>
            <a:xfrm>
              <a:off x="9664472" y="4217980"/>
              <a:ext cx="452368" cy="169277"/>
            </a:xfrm>
            <a:prstGeom prst="rect">
              <a:avLst/>
            </a:prstGeom>
          </p:spPr>
          <p:txBody>
            <a:bodyPr vert="horz" wrap="none">
              <a:spAutoFit/>
            </a:bodyPr>
            <a:lstStyle/>
            <a:p>
              <a:r>
                <a:rPr lang="en-US" altLang="zh-CN" sz="500" dirty="0">
                  <a:latin typeface="Arial" panose="020B0604020202020204" pitchFamily="34" charset="0"/>
                  <a:cs typeface="Arial" panose="020B0604020202020204" pitchFamily="34" charset="0"/>
                </a:rPr>
                <a:t>NO</a:t>
              </a:r>
              <a:r>
                <a:rPr lang="en-US" altLang="zh-CN" sz="500" baseline="-25000" dirty="0">
                  <a:latin typeface="Arial" panose="020B0604020202020204" pitchFamily="34" charset="0"/>
                  <a:cs typeface="Arial" panose="020B0604020202020204" pitchFamily="34" charset="0"/>
                </a:rPr>
                <a:t>2</a:t>
              </a:r>
              <a:r>
                <a:rPr lang="en-US" altLang="zh-CN" sz="500" dirty="0">
                  <a:latin typeface="Arial" panose="020B0604020202020204" pitchFamily="34" charset="0"/>
                  <a:cs typeface="Arial" panose="020B0604020202020204" pitchFamily="34" charset="0"/>
                </a:rPr>
                <a:t>(ppb)</a:t>
              </a:r>
              <a:endParaRPr lang="zh-CN" altLang="en-US" sz="500" dirty="0">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1839E75C-269B-4572-9A7D-4E9A4F6C0FFC}"/>
                </a:ext>
              </a:extLst>
            </p:cNvPr>
            <p:cNvSpPr/>
            <p:nvPr/>
          </p:nvSpPr>
          <p:spPr>
            <a:xfrm>
              <a:off x="10263152" y="4215033"/>
              <a:ext cx="417102" cy="169277"/>
            </a:xfrm>
            <a:prstGeom prst="rect">
              <a:avLst/>
            </a:prstGeom>
          </p:spPr>
          <p:txBody>
            <a:bodyPr vert="horz" wrap="none">
              <a:spAutoFit/>
            </a:bodyPr>
            <a:lstStyle/>
            <a:p>
              <a:r>
                <a:rPr lang="en-US" altLang="zh-CN" sz="500" dirty="0">
                  <a:latin typeface="Arial" panose="020B0604020202020204" pitchFamily="34" charset="0"/>
                  <a:cs typeface="Arial" panose="020B0604020202020204" pitchFamily="34" charset="0"/>
                </a:rPr>
                <a:t>O</a:t>
              </a:r>
              <a:r>
                <a:rPr lang="en-US" altLang="zh-CN" sz="500" baseline="-25000" dirty="0">
                  <a:latin typeface="Arial" panose="020B0604020202020204" pitchFamily="34" charset="0"/>
                  <a:cs typeface="Arial" panose="020B0604020202020204" pitchFamily="34" charset="0"/>
                </a:rPr>
                <a:t>3</a:t>
              </a:r>
              <a:r>
                <a:rPr lang="en-US" altLang="zh-CN" sz="500" dirty="0">
                  <a:latin typeface="Arial" panose="020B0604020202020204" pitchFamily="34" charset="0"/>
                  <a:cs typeface="Arial" panose="020B0604020202020204" pitchFamily="34" charset="0"/>
                </a:rPr>
                <a:t>(ppb)</a:t>
              </a:r>
              <a:endParaRPr lang="zh-CN" altLang="en-US" sz="500" dirty="0">
                <a:latin typeface="Arial" panose="020B0604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775083FA-AD52-4FBA-A077-B43ADF588C9D}"/>
                </a:ext>
              </a:extLst>
            </p:cNvPr>
            <p:cNvSpPr/>
            <p:nvPr/>
          </p:nvSpPr>
          <p:spPr>
            <a:xfrm>
              <a:off x="10857047" y="4207316"/>
              <a:ext cx="570990" cy="169277"/>
            </a:xfrm>
            <a:prstGeom prst="rect">
              <a:avLst/>
            </a:prstGeom>
          </p:spPr>
          <p:txBody>
            <a:bodyPr vert="horz" wrap="none">
              <a:spAutoFit/>
            </a:bodyPr>
            <a:lstStyle/>
            <a:p>
              <a:r>
                <a:rPr lang="en-US" altLang="zh-CN" sz="500" dirty="0">
                  <a:latin typeface="Arial" panose="020B0604020202020204" pitchFamily="34" charset="0"/>
                  <a:cs typeface="Arial" panose="020B0604020202020204" pitchFamily="34" charset="0"/>
                </a:rPr>
                <a:t>PM25(</a:t>
              </a:r>
              <a:r>
                <a:rPr lang="el-GR" altLang="zh-CN" sz="500" dirty="0">
                  <a:latin typeface="Arial" panose="020B0604020202020204" pitchFamily="34" charset="0"/>
                  <a:cs typeface="Arial" panose="020B0604020202020204" pitchFamily="34" charset="0"/>
                </a:rPr>
                <a:t>μ</a:t>
              </a:r>
              <a:r>
                <a:rPr lang="en-US" altLang="zh-CN" sz="500" dirty="0">
                  <a:latin typeface="Arial" panose="020B0604020202020204" pitchFamily="34" charset="0"/>
                  <a:cs typeface="Arial" panose="020B0604020202020204" pitchFamily="34" charset="0"/>
                </a:rPr>
                <a:t>g/m</a:t>
              </a:r>
              <a:r>
                <a:rPr lang="en-US" altLang="zh-CN" sz="500" baseline="30000" dirty="0">
                  <a:latin typeface="Arial" panose="020B0604020202020204" pitchFamily="34" charset="0"/>
                  <a:cs typeface="Arial" panose="020B0604020202020204" pitchFamily="34" charset="0"/>
                </a:rPr>
                <a:t>3</a:t>
              </a:r>
              <a:r>
                <a:rPr lang="en-US" altLang="zh-CN" sz="500" dirty="0">
                  <a:latin typeface="Arial" panose="020B0604020202020204" pitchFamily="34" charset="0"/>
                  <a:cs typeface="Arial" panose="020B0604020202020204" pitchFamily="34" charset="0"/>
                </a:rPr>
                <a:t>)</a:t>
              </a:r>
              <a:endParaRPr lang="zh-CN" altLang="en-US" sz="500" dirty="0">
                <a:latin typeface="Arial" panose="020B0604020202020204" pitchFamily="34" charset="0"/>
                <a:cs typeface="Arial" panose="020B0604020202020204" pitchFamily="34" charset="0"/>
              </a:endParaRPr>
            </a:p>
          </p:txBody>
        </p:sp>
      </p:grpSp>
      <p:sp>
        <p:nvSpPr>
          <p:cNvPr id="36" name="矩形 35">
            <a:extLst>
              <a:ext uri="{FF2B5EF4-FFF2-40B4-BE49-F238E27FC236}">
                <a16:creationId xmlns:a16="http://schemas.microsoft.com/office/drawing/2014/main" id="{77A2D4C2-7C17-43E7-B3E2-70D06DB12C25}"/>
              </a:ext>
            </a:extLst>
          </p:cNvPr>
          <p:cNvSpPr/>
          <p:nvPr/>
        </p:nvSpPr>
        <p:spPr>
          <a:xfrm>
            <a:off x="7101783" y="3962899"/>
            <a:ext cx="1718099" cy="1490216"/>
          </a:xfrm>
          <a:prstGeom prst="rect">
            <a:avLst/>
          </a:prstGeom>
        </p:spPr>
        <p:txBody>
          <a:bodyPr wrap="square">
            <a:spAutoFit/>
          </a:bodyPr>
          <a:lstStyle/>
          <a:p>
            <a:pPr>
              <a:lnSpc>
                <a:spcPts val="1000"/>
              </a:lnSpc>
            </a:pPr>
            <a:r>
              <a:rPr lang="en-US" altLang="zh-CN" sz="660" dirty="0">
                <a:latin typeface="Arial" panose="020B0604020202020204" pitchFamily="34" charset="0"/>
                <a:cs typeface="Arial" panose="020B0604020202020204" pitchFamily="34" charset="0"/>
              </a:rPr>
              <a:t>For each </a:t>
            </a:r>
            <a:r>
              <a:rPr lang="en-US" altLang="en-US" sz="660" dirty="0">
                <a:latin typeface="Arial" panose="020B0604020202020204" pitchFamily="34" charset="0"/>
                <a:cs typeface="Arial" panose="020B0604020202020204" pitchFamily="34" charset="0"/>
              </a:rPr>
              <a:t>pollutant</a:t>
            </a:r>
            <a:r>
              <a:rPr lang="en-US" altLang="zh-CN" sz="660" dirty="0">
                <a:latin typeface="Arial" panose="020B0604020202020204" pitchFamily="34" charset="0"/>
                <a:cs typeface="Arial" panose="020B0604020202020204" pitchFamily="34" charset="0"/>
              </a:rPr>
              <a:t>, the best model is marked in red. In general, the integrated algorithm related to decision trees: GBDT, and RFR perform better than other models. ANN model performed better when predicting the concentration of O</a:t>
            </a:r>
            <a:r>
              <a:rPr lang="en-US" altLang="zh-CN" sz="660" baseline="-25000" dirty="0">
                <a:latin typeface="Arial" panose="020B0604020202020204" pitchFamily="34" charset="0"/>
                <a:cs typeface="Arial" panose="020B0604020202020204" pitchFamily="34" charset="0"/>
              </a:rPr>
              <a:t>3</a:t>
            </a:r>
            <a:r>
              <a:rPr lang="en-US" altLang="zh-CN" sz="660" dirty="0">
                <a:latin typeface="Arial" panose="020B0604020202020204" pitchFamily="34" charset="0"/>
                <a:cs typeface="Arial" panose="020B0604020202020204" pitchFamily="34" charset="0"/>
              </a:rPr>
              <a:t> and PM</a:t>
            </a:r>
            <a:r>
              <a:rPr lang="en-US" altLang="zh-CN" sz="660" baseline="-25000" dirty="0">
                <a:latin typeface="Arial" panose="020B0604020202020204" pitchFamily="34" charset="0"/>
                <a:cs typeface="Arial" panose="020B0604020202020204" pitchFamily="34" charset="0"/>
              </a:rPr>
              <a:t>2.5</a:t>
            </a:r>
            <a:r>
              <a:rPr lang="en-US" altLang="zh-CN" sz="660" dirty="0">
                <a:latin typeface="Arial" panose="020B0604020202020204" pitchFamily="34" charset="0"/>
                <a:cs typeface="Arial" panose="020B0604020202020204" pitchFamily="34" charset="0"/>
              </a:rPr>
              <a:t>. SVR showed the worst performance in each prediction.</a:t>
            </a:r>
          </a:p>
          <a:p>
            <a:pPr>
              <a:lnSpc>
                <a:spcPts val="1000"/>
              </a:lnSpc>
            </a:pPr>
            <a:r>
              <a:rPr lang="en-US" altLang="zh-CN" sz="660" dirty="0">
                <a:latin typeface="Arial" panose="020B0604020202020204" pitchFamily="34" charset="0"/>
                <a:cs typeface="Arial" panose="020B0604020202020204" pitchFamily="34" charset="0"/>
              </a:rPr>
              <a:t>Right image shows the MAE values predicted by GBDT in different concentration ranges.</a:t>
            </a:r>
          </a:p>
        </p:txBody>
      </p:sp>
    </p:spTree>
    <p:extLst>
      <p:ext uri="{BB962C8B-B14F-4D97-AF65-F5344CB8AC3E}">
        <p14:creationId xmlns:p14="http://schemas.microsoft.com/office/powerpoint/2010/main" val="109484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4E1A5B7-EF79-4F33-9248-5356666D0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359" y="1193365"/>
            <a:ext cx="2028259" cy="854003"/>
          </a:xfrm>
          <a:prstGeom prst="rect">
            <a:avLst/>
          </a:prstGeom>
        </p:spPr>
      </p:pic>
      <p:pic>
        <p:nvPicPr>
          <p:cNvPr id="30" name="图片 29">
            <a:extLst>
              <a:ext uri="{FF2B5EF4-FFF2-40B4-BE49-F238E27FC236}">
                <a16:creationId xmlns:a16="http://schemas.microsoft.com/office/drawing/2014/main" id="{90BB36DA-58CC-4150-9940-378399E047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64361" y="377880"/>
            <a:ext cx="2028257" cy="854003"/>
          </a:xfrm>
          <a:prstGeom prst="rect">
            <a:avLst/>
          </a:prstGeom>
        </p:spPr>
      </p:pic>
      <p:pic>
        <p:nvPicPr>
          <p:cNvPr id="9" name="图片 8">
            <a:extLst>
              <a:ext uri="{FF2B5EF4-FFF2-40B4-BE49-F238E27FC236}">
                <a16:creationId xmlns:a16="http://schemas.microsoft.com/office/drawing/2014/main" id="{A82E5DDA-337E-46A0-83F1-709E56A030CE}"/>
              </a:ext>
            </a:extLst>
          </p:cNvPr>
          <p:cNvPicPr>
            <a:picLocks noChangeAspect="1"/>
          </p:cNvPicPr>
          <p:nvPr/>
        </p:nvPicPr>
        <p:blipFill>
          <a:blip r:embed="rId4"/>
          <a:stretch>
            <a:fillRect/>
          </a:stretch>
        </p:blipFill>
        <p:spPr>
          <a:xfrm>
            <a:off x="5000067" y="369349"/>
            <a:ext cx="1007437" cy="755579"/>
          </a:xfrm>
          <a:prstGeom prst="rect">
            <a:avLst/>
          </a:prstGeom>
        </p:spPr>
      </p:pic>
      <p:pic>
        <p:nvPicPr>
          <p:cNvPr id="11" name="图片 10">
            <a:extLst>
              <a:ext uri="{FF2B5EF4-FFF2-40B4-BE49-F238E27FC236}">
                <a16:creationId xmlns:a16="http://schemas.microsoft.com/office/drawing/2014/main" id="{DCA299E5-B203-4F39-A2CF-583D660FB57A}"/>
              </a:ext>
            </a:extLst>
          </p:cNvPr>
          <p:cNvPicPr>
            <a:picLocks noChangeAspect="1"/>
          </p:cNvPicPr>
          <p:nvPr/>
        </p:nvPicPr>
        <p:blipFill>
          <a:blip r:embed="rId5"/>
          <a:stretch>
            <a:fillRect/>
          </a:stretch>
        </p:blipFill>
        <p:spPr>
          <a:xfrm>
            <a:off x="5000066" y="1181521"/>
            <a:ext cx="1007439" cy="755579"/>
          </a:xfrm>
          <a:prstGeom prst="rect">
            <a:avLst/>
          </a:prstGeom>
        </p:spPr>
      </p:pic>
      <p:sp>
        <p:nvSpPr>
          <p:cNvPr id="13" name="文本框 12">
            <a:extLst>
              <a:ext uri="{FF2B5EF4-FFF2-40B4-BE49-F238E27FC236}">
                <a16:creationId xmlns:a16="http://schemas.microsoft.com/office/drawing/2014/main" id="{A14F1C24-4F49-4ADA-9195-74F8144A5799}"/>
              </a:ext>
            </a:extLst>
          </p:cNvPr>
          <p:cNvSpPr txBox="1"/>
          <p:nvPr/>
        </p:nvSpPr>
        <p:spPr>
          <a:xfrm>
            <a:off x="936786" y="657530"/>
            <a:ext cx="2328369" cy="3774559"/>
          </a:xfrm>
          <a:prstGeom prst="rect">
            <a:avLst/>
          </a:prstGeom>
          <a:noFill/>
        </p:spPr>
        <p:txBody>
          <a:bodyPr wrap="square" rtlCol="0">
            <a:spAutoFit/>
          </a:bodyPr>
          <a:lstStyle/>
          <a:p>
            <a:pPr>
              <a:lnSpc>
                <a:spcPts val="1200"/>
              </a:lnSpc>
            </a:pPr>
            <a:r>
              <a:rPr lang="zh-CN" altLang="en-US" sz="800" dirty="0"/>
              <a:t>低成本传感器的快速发展不仅使其监测数据的准确性大大提高</a:t>
            </a:r>
            <a:r>
              <a:rPr lang="en-US" altLang="zh-CN" sz="800" dirty="0"/>
              <a:t>,</a:t>
            </a:r>
            <a:r>
              <a:rPr lang="zh-CN" altLang="en-US" sz="800" dirty="0"/>
              <a:t>同时随着低成本传感器的应用越来越普及</a:t>
            </a:r>
            <a:r>
              <a:rPr lang="en-US" altLang="zh-CN" sz="800" dirty="0"/>
              <a:t>,</a:t>
            </a:r>
            <a:r>
              <a:rPr lang="zh-CN" altLang="en-US" sz="800" dirty="0"/>
              <a:t>环境监测数据在时间和空间维度上的数据量飞速增长</a:t>
            </a:r>
            <a:r>
              <a:rPr lang="en-US" altLang="zh-CN" sz="800" dirty="0"/>
              <a:t>.</a:t>
            </a:r>
            <a:r>
              <a:rPr lang="zh-CN" altLang="en-US" sz="800" dirty="0"/>
              <a:t>这种情况下</a:t>
            </a:r>
            <a:r>
              <a:rPr lang="en-US" altLang="zh-CN" sz="800" dirty="0"/>
              <a:t>,</a:t>
            </a:r>
            <a:r>
              <a:rPr lang="zh-CN" altLang="en-US" sz="800" dirty="0"/>
              <a:t> 需要大数据支持的机器学习与环境监测的深入融合将成为必然趋势</a:t>
            </a:r>
            <a:r>
              <a:rPr lang="en-US" altLang="zh-CN" sz="800" dirty="0"/>
              <a:t>. </a:t>
            </a:r>
            <a:r>
              <a:rPr lang="zh-CN" altLang="en-US" sz="800" dirty="0"/>
              <a:t>其中一种结合方式便是通过机器学习的方法</a:t>
            </a:r>
            <a:r>
              <a:rPr lang="en-US" altLang="zh-CN" sz="800" dirty="0"/>
              <a:t>, </a:t>
            </a:r>
            <a:r>
              <a:rPr lang="zh-CN" altLang="en-US" sz="800" dirty="0"/>
              <a:t>学习已获得的监测数据并对未来的污染物浓度进行预测。在此次研究中</a:t>
            </a:r>
            <a:r>
              <a:rPr lang="en-US" altLang="zh-CN" sz="800" dirty="0"/>
              <a:t>,</a:t>
            </a:r>
            <a:r>
              <a:rPr lang="zh-CN" altLang="en-US" sz="800" dirty="0"/>
              <a:t>我们对美国波特兰地区</a:t>
            </a:r>
            <a:r>
              <a:rPr lang="en-US" altLang="zh-CN" sz="800" dirty="0"/>
              <a:t>,</a:t>
            </a:r>
            <a:r>
              <a:rPr lang="zh-CN" altLang="en-US" sz="800" dirty="0"/>
              <a:t>中国福州地区的大气污染物传感器监测数据进行预测</a:t>
            </a:r>
            <a:r>
              <a:rPr lang="en-US" altLang="zh-CN" sz="800" dirty="0"/>
              <a:t>. </a:t>
            </a:r>
            <a:r>
              <a:rPr lang="zh-CN" altLang="en-US" sz="800" dirty="0"/>
              <a:t>预测的污染物包括</a:t>
            </a:r>
            <a:r>
              <a:rPr lang="en-US" altLang="en-US" sz="800" dirty="0"/>
              <a:t>CO, NO2, O3, PM2.5</a:t>
            </a:r>
            <a:r>
              <a:rPr lang="zh-CN" altLang="en-US" sz="800" dirty="0"/>
              <a:t> </a:t>
            </a:r>
            <a:r>
              <a:rPr lang="en-US" altLang="zh-CN" sz="800" dirty="0"/>
              <a:t>.</a:t>
            </a:r>
            <a:r>
              <a:rPr lang="zh-CN" altLang="en-US" sz="800" dirty="0"/>
              <a:t>使用的模型包括线性算法</a:t>
            </a:r>
            <a:r>
              <a:rPr lang="en-US" altLang="zh-CN" sz="800" dirty="0"/>
              <a:t>:</a:t>
            </a:r>
            <a:r>
              <a:rPr lang="zh-CN" altLang="en-US" sz="800" dirty="0"/>
              <a:t>线性回归</a:t>
            </a:r>
            <a:r>
              <a:rPr lang="en-US" altLang="zh-CN" sz="800" dirty="0"/>
              <a:t>(LR);</a:t>
            </a:r>
            <a:r>
              <a:rPr lang="zh-CN" altLang="en-US" sz="800" dirty="0"/>
              <a:t>非线性算法</a:t>
            </a:r>
            <a:r>
              <a:rPr lang="en-US" altLang="zh-CN" sz="800" dirty="0"/>
              <a:t>:</a:t>
            </a:r>
            <a:r>
              <a:rPr lang="zh-CN" altLang="en-US" sz="800" dirty="0"/>
              <a:t>人工神经网络</a:t>
            </a:r>
            <a:r>
              <a:rPr lang="en-US" altLang="zh-CN" sz="800" dirty="0"/>
              <a:t>(</a:t>
            </a:r>
            <a:r>
              <a:rPr lang="zh-CN" altLang="en-US" sz="800" dirty="0"/>
              <a:t>长短时记忆网络</a:t>
            </a:r>
            <a:r>
              <a:rPr lang="en-US" altLang="zh-CN" sz="800" dirty="0"/>
              <a:t>LSTM), </a:t>
            </a:r>
            <a:r>
              <a:rPr lang="zh-CN" altLang="en-US" sz="800" dirty="0"/>
              <a:t>决策树</a:t>
            </a:r>
            <a:r>
              <a:rPr lang="en-US" altLang="zh-CN" sz="800" dirty="0"/>
              <a:t>(DT), </a:t>
            </a:r>
            <a:r>
              <a:rPr lang="zh-CN" altLang="en-US" sz="800" dirty="0"/>
              <a:t>支持向量回归</a:t>
            </a:r>
            <a:r>
              <a:rPr lang="en-US" altLang="zh-CN" sz="800" dirty="0"/>
              <a:t>(SVR)</a:t>
            </a:r>
            <a:r>
              <a:rPr lang="zh-CN" altLang="en-US" sz="800" dirty="0"/>
              <a:t>以及集成算法</a:t>
            </a:r>
            <a:r>
              <a:rPr lang="en-US" altLang="zh-CN" sz="800" dirty="0"/>
              <a:t>: </a:t>
            </a:r>
            <a:r>
              <a:rPr lang="zh-CN" altLang="en-US" sz="800" dirty="0"/>
              <a:t>梯度提升树</a:t>
            </a:r>
            <a:r>
              <a:rPr lang="en-US" altLang="zh-CN" sz="800" dirty="0"/>
              <a:t>(GBDT), </a:t>
            </a:r>
            <a:r>
              <a:rPr lang="zh-CN" altLang="en-US" sz="800" dirty="0"/>
              <a:t>随机深林</a:t>
            </a:r>
            <a:r>
              <a:rPr lang="en-US" altLang="zh-CN" sz="800" dirty="0"/>
              <a:t>(RFR).</a:t>
            </a:r>
            <a:r>
              <a:rPr lang="zh-CN" altLang="en-US" sz="800" dirty="0"/>
              <a:t>通过计算预测值与实际值的可决系数</a:t>
            </a:r>
            <a:r>
              <a:rPr lang="en-US" altLang="zh-CN" sz="800" dirty="0"/>
              <a:t>(</a:t>
            </a:r>
            <a:r>
              <a:rPr lang="en-US" altLang="en-US" sz="800" dirty="0">
                <a:latin typeface="Arial" panose="020B0604020202020204" pitchFamily="34" charset="0"/>
              </a:rPr>
              <a:t>R</a:t>
            </a:r>
            <a:r>
              <a:rPr lang="en-US" altLang="en-US" sz="800" baseline="30000" dirty="0">
                <a:latin typeface="Arial" panose="020B0604020202020204" pitchFamily="34" charset="0"/>
              </a:rPr>
              <a:t>2</a:t>
            </a:r>
            <a:r>
              <a:rPr lang="en-US" altLang="zh-CN" sz="800" dirty="0"/>
              <a:t>), </a:t>
            </a:r>
            <a:r>
              <a:rPr lang="zh-CN" altLang="en-US" sz="800" dirty="0"/>
              <a:t>平均标准偏差</a:t>
            </a:r>
            <a:r>
              <a:rPr lang="en-US" altLang="zh-CN" sz="800" dirty="0"/>
              <a:t>(MNE%), </a:t>
            </a:r>
            <a:r>
              <a:rPr lang="zh-CN" altLang="en-US" sz="800" dirty="0"/>
              <a:t>平均标准偏置</a:t>
            </a:r>
            <a:r>
              <a:rPr lang="en-US" altLang="zh-CN" sz="800" dirty="0"/>
              <a:t>(MNB%)</a:t>
            </a:r>
            <a:r>
              <a:rPr lang="zh-CN" altLang="en-US" sz="800" dirty="0"/>
              <a:t>讨论在不同污染物上表现最好的模型</a:t>
            </a:r>
            <a:r>
              <a:rPr lang="en-US" altLang="zh-CN" sz="800" dirty="0"/>
              <a:t>. </a:t>
            </a:r>
            <a:r>
              <a:rPr lang="zh-CN" altLang="en-US" sz="800" dirty="0"/>
              <a:t>得到结果</a:t>
            </a:r>
            <a:r>
              <a:rPr lang="en-US" altLang="zh-CN" sz="800" dirty="0"/>
              <a:t>:</a:t>
            </a:r>
            <a:r>
              <a:rPr lang="zh-CN" altLang="en-US" sz="800" dirty="0"/>
              <a:t>预测</a:t>
            </a:r>
            <a:r>
              <a:rPr lang="en-US" altLang="zh-CN" sz="800" dirty="0"/>
              <a:t>CO,</a:t>
            </a:r>
            <a:r>
              <a:rPr lang="en-US" altLang="en-US" sz="800" dirty="0"/>
              <a:t> NO2</a:t>
            </a:r>
            <a:r>
              <a:rPr lang="zh-CN" altLang="en-US" sz="800" dirty="0"/>
              <a:t>浓度的最优模型是</a:t>
            </a:r>
            <a:r>
              <a:rPr lang="en-US" altLang="zh-CN" sz="800" dirty="0"/>
              <a:t>GBDT</a:t>
            </a:r>
            <a:r>
              <a:rPr lang="zh-CN" altLang="en-US" sz="800" dirty="0"/>
              <a:t>和</a:t>
            </a:r>
            <a:r>
              <a:rPr lang="en-US" altLang="zh-CN" sz="800" dirty="0"/>
              <a:t>RFR,</a:t>
            </a:r>
            <a:r>
              <a:rPr lang="zh-CN" altLang="en-US" sz="800" dirty="0"/>
              <a:t>预测</a:t>
            </a:r>
            <a:r>
              <a:rPr lang="en-US" altLang="zh-CN" sz="800" dirty="0"/>
              <a:t>O3</a:t>
            </a:r>
            <a:r>
              <a:rPr lang="zh-CN" altLang="en-US" sz="800" dirty="0"/>
              <a:t>浓度的最优模型是</a:t>
            </a:r>
            <a:r>
              <a:rPr lang="en-US" altLang="zh-CN" sz="800" dirty="0"/>
              <a:t>ANN, </a:t>
            </a:r>
            <a:r>
              <a:rPr lang="zh-CN" altLang="en-US" sz="800" dirty="0"/>
              <a:t>对</a:t>
            </a:r>
            <a:r>
              <a:rPr lang="en-US" altLang="zh-CN" sz="800" dirty="0"/>
              <a:t>PM2.5</a:t>
            </a:r>
            <a:r>
              <a:rPr lang="zh-CN" altLang="en-US" sz="800" dirty="0"/>
              <a:t>的浓度测</a:t>
            </a:r>
            <a:r>
              <a:rPr lang="en-US" altLang="zh-CN" sz="800" dirty="0"/>
              <a:t>,ANN,GBDT,RFR</a:t>
            </a:r>
            <a:r>
              <a:rPr lang="zh-CN" altLang="en-US" sz="800" dirty="0"/>
              <a:t>模型都能达到较好的精度</a:t>
            </a:r>
            <a:r>
              <a:rPr lang="en-US" altLang="zh-CN" sz="800" dirty="0"/>
              <a:t>.</a:t>
            </a:r>
            <a:r>
              <a:rPr lang="zh-CN" altLang="en-US" sz="800" dirty="0"/>
              <a:t> 其次</a:t>
            </a:r>
            <a:r>
              <a:rPr lang="en-US" altLang="zh-CN" sz="800" dirty="0"/>
              <a:t>,</a:t>
            </a:r>
            <a:r>
              <a:rPr lang="zh-CN" altLang="en-US" sz="800" dirty="0"/>
              <a:t>我们对比试验分析了温度</a:t>
            </a:r>
            <a:r>
              <a:rPr lang="en-US" altLang="zh-CN" sz="800" dirty="0"/>
              <a:t>,</a:t>
            </a:r>
            <a:r>
              <a:rPr lang="zh-CN" altLang="en-US" sz="800" dirty="0"/>
              <a:t>湿度及其它污染物对污染物浓度预测的影响</a:t>
            </a:r>
            <a:r>
              <a:rPr lang="en-US" altLang="zh-CN" sz="800" dirty="0"/>
              <a:t>. </a:t>
            </a:r>
            <a:r>
              <a:rPr lang="zh-CN" altLang="en-US" sz="800" dirty="0"/>
              <a:t>得到结果</a:t>
            </a:r>
            <a:r>
              <a:rPr lang="en-US" altLang="zh-CN" sz="800" dirty="0"/>
              <a:t>: </a:t>
            </a:r>
            <a:r>
              <a:rPr lang="zh-CN" altLang="en-US" sz="800" dirty="0"/>
              <a:t>温度</a:t>
            </a:r>
            <a:r>
              <a:rPr lang="en-US" altLang="zh-CN" sz="800" dirty="0"/>
              <a:t>,</a:t>
            </a:r>
            <a:r>
              <a:rPr lang="zh-CN" altLang="en-US" sz="800" dirty="0"/>
              <a:t>湿度对</a:t>
            </a:r>
            <a:r>
              <a:rPr lang="en-US" altLang="zh-CN" sz="800" dirty="0"/>
              <a:t>CO</a:t>
            </a:r>
            <a:r>
              <a:rPr lang="zh-CN" altLang="en-US" sz="800" dirty="0"/>
              <a:t>浓度的预测起一定积极影响</a:t>
            </a:r>
            <a:r>
              <a:rPr lang="en-US" altLang="zh-CN" sz="800" dirty="0"/>
              <a:t>;NO2</a:t>
            </a:r>
            <a:r>
              <a:rPr lang="zh-CN" altLang="en-US" sz="800" dirty="0"/>
              <a:t>对</a:t>
            </a:r>
            <a:r>
              <a:rPr lang="en-US" altLang="zh-CN" sz="800" dirty="0"/>
              <a:t>O3</a:t>
            </a:r>
            <a:r>
              <a:rPr lang="zh-CN" altLang="en-US" sz="800" dirty="0"/>
              <a:t>浓度预测起积极影响</a:t>
            </a:r>
            <a:r>
              <a:rPr lang="en-US" altLang="zh-CN" sz="800" dirty="0"/>
              <a:t>;</a:t>
            </a:r>
            <a:r>
              <a:rPr lang="zh-CN" altLang="en-US" sz="800" dirty="0"/>
              <a:t>湿度对</a:t>
            </a:r>
            <a:r>
              <a:rPr lang="en-US" altLang="zh-CN" sz="800" dirty="0"/>
              <a:t>PM2.5</a:t>
            </a:r>
            <a:r>
              <a:rPr lang="zh-CN" altLang="en-US" sz="800" dirty="0"/>
              <a:t>浓度预测起明显积极影响</a:t>
            </a:r>
            <a:r>
              <a:rPr lang="en-US" altLang="zh-CN" sz="800" dirty="0"/>
              <a:t>.</a:t>
            </a:r>
          </a:p>
        </p:txBody>
      </p:sp>
      <p:pic>
        <p:nvPicPr>
          <p:cNvPr id="16" name="图片 15">
            <a:extLst>
              <a:ext uri="{FF2B5EF4-FFF2-40B4-BE49-F238E27FC236}">
                <a16:creationId xmlns:a16="http://schemas.microsoft.com/office/drawing/2014/main" id="{A07F4186-CAF7-47E0-A133-9DFD15E3BCDD}"/>
              </a:ext>
            </a:extLst>
          </p:cNvPr>
          <p:cNvPicPr>
            <a:picLocks noChangeAspect="1"/>
          </p:cNvPicPr>
          <p:nvPr/>
        </p:nvPicPr>
        <p:blipFill>
          <a:blip r:embed="rId6"/>
          <a:stretch>
            <a:fillRect/>
          </a:stretch>
        </p:blipFill>
        <p:spPr>
          <a:xfrm>
            <a:off x="3163044" y="2120861"/>
            <a:ext cx="2028257" cy="854003"/>
          </a:xfrm>
          <a:prstGeom prst="rect">
            <a:avLst/>
          </a:prstGeom>
        </p:spPr>
      </p:pic>
      <p:pic>
        <p:nvPicPr>
          <p:cNvPr id="17" name="图片 16">
            <a:extLst>
              <a:ext uri="{FF2B5EF4-FFF2-40B4-BE49-F238E27FC236}">
                <a16:creationId xmlns:a16="http://schemas.microsoft.com/office/drawing/2014/main" id="{AC7F365F-87D7-4B22-BC37-E23FFF1E6F2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045348" y="2115803"/>
            <a:ext cx="1007437" cy="755579"/>
          </a:xfrm>
          <a:prstGeom prst="rect">
            <a:avLst/>
          </a:prstGeom>
        </p:spPr>
      </p:pic>
      <p:pic>
        <p:nvPicPr>
          <p:cNvPr id="18" name="图片 17">
            <a:extLst>
              <a:ext uri="{FF2B5EF4-FFF2-40B4-BE49-F238E27FC236}">
                <a16:creationId xmlns:a16="http://schemas.microsoft.com/office/drawing/2014/main" id="{388337F9-7092-4727-92D4-6579C2B4599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205258" y="1204599"/>
            <a:ext cx="2028257" cy="854003"/>
          </a:xfrm>
          <a:prstGeom prst="rect">
            <a:avLst/>
          </a:prstGeom>
        </p:spPr>
      </p:pic>
      <p:pic>
        <p:nvPicPr>
          <p:cNvPr id="19" name="图片 18">
            <a:extLst>
              <a:ext uri="{FF2B5EF4-FFF2-40B4-BE49-F238E27FC236}">
                <a16:creationId xmlns:a16="http://schemas.microsoft.com/office/drawing/2014/main" id="{1809CFE7-F185-41BD-83B5-8A05D6FC3AD7}"/>
              </a:ext>
            </a:extLst>
          </p:cNvPr>
          <p:cNvPicPr>
            <a:picLocks noChangeAspect="1"/>
          </p:cNvPicPr>
          <p:nvPr/>
        </p:nvPicPr>
        <p:blipFill>
          <a:blip r:embed="rId9"/>
          <a:stretch>
            <a:fillRect/>
          </a:stretch>
        </p:blipFill>
        <p:spPr>
          <a:xfrm>
            <a:off x="9089208" y="1155095"/>
            <a:ext cx="1107337" cy="830503"/>
          </a:xfrm>
          <a:prstGeom prst="rect">
            <a:avLst/>
          </a:prstGeom>
        </p:spPr>
      </p:pic>
      <p:pic>
        <p:nvPicPr>
          <p:cNvPr id="20" name="图片 19">
            <a:extLst>
              <a:ext uri="{FF2B5EF4-FFF2-40B4-BE49-F238E27FC236}">
                <a16:creationId xmlns:a16="http://schemas.microsoft.com/office/drawing/2014/main" id="{DD34B5CE-FEED-499F-A4D1-DA57AAED866B}"/>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9089209" y="367525"/>
            <a:ext cx="1107337" cy="830503"/>
          </a:xfrm>
          <a:prstGeom prst="rect">
            <a:avLst/>
          </a:prstGeom>
        </p:spPr>
      </p:pic>
      <p:pic>
        <p:nvPicPr>
          <p:cNvPr id="21" name="图片 20">
            <a:extLst>
              <a:ext uri="{FF2B5EF4-FFF2-40B4-BE49-F238E27FC236}">
                <a16:creationId xmlns:a16="http://schemas.microsoft.com/office/drawing/2014/main" id="{6DF25FC8-88F8-4E41-8E6F-B10AA402477C}"/>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190501" y="377880"/>
            <a:ext cx="2028257" cy="854003"/>
          </a:xfrm>
          <a:prstGeom prst="rect">
            <a:avLst/>
          </a:prstGeom>
        </p:spPr>
      </p:pic>
      <p:pic>
        <p:nvPicPr>
          <p:cNvPr id="24" name="图片 23">
            <a:extLst>
              <a:ext uri="{FF2B5EF4-FFF2-40B4-BE49-F238E27FC236}">
                <a16:creationId xmlns:a16="http://schemas.microsoft.com/office/drawing/2014/main" id="{6E5C2359-F240-4A42-852F-FB6D0E9579BF}"/>
              </a:ext>
            </a:extLst>
          </p:cNvPr>
          <p:cNvPicPr>
            <a:picLocks noChangeAspect="1"/>
          </p:cNvPicPr>
          <p:nvPr/>
        </p:nvPicPr>
        <p:blipFill>
          <a:blip r:embed="rId12"/>
          <a:stretch>
            <a:fillRect/>
          </a:stretch>
        </p:blipFill>
        <p:spPr>
          <a:xfrm>
            <a:off x="7278504" y="2069631"/>
            <a:ext cx="2028257" cy="854003"/>
          </a:xfrm>
          <a:prstGeom prst="rect">
            <a:avLst/>
          </a:prstGeom>
        </p:spPr>
      </p:pic>
      <p:pic>
        <p:nvPicPr>
          <p:cNvPr id="25" name="图片 24">
            <a:extLst>
              <a:ext uri="{FF2B5EF4-FFF2-40B4-BE49-F238E27FC236}">
                <a16:creationId xmlns:a16="http://schemas.microsoft.com/office/drawing/2014/main" id="{FF099F1A-399E-41CF-AE2C-B7FFF2B241E1}"/>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7278502" y="2842976"/>
            <a:ext cx="2028257" cy="854003"/>
          </a:xfrm>
          <a:prstGeom prst="rect">
            <a:avLst/>
          </a:prstGeom>
        </p:spPr>
      </p:pic>
      <p:sp>
        <p:nvSpPr>
          <p:cNvPr id="31" name="文本框 30">
            <a:extLst>
              <a:ext uri="{FF2B5EF4-FFF2-40B4-BE49-F238E27FC236}">
                <a16:creationId xmlns:a16="http://schemas.microsoft.com/office/drawing/2014/main" id="{121652DB-5CE1-47D8-BE00-A6FFCD40270F}"/>
              </a:ext>
            </a:extLst>
          </p:cNvPr>
          <p:cNvSpPr txBox="1"/>
          <p:nvPr/>
        </p:nvSpPr>
        <p:spPr>
          <a:xfrm>
            <a:off x="5904575" y="346931"/>
            <a:ext cx="1489288" cy="2235677"/>
          </a:xfrm>
          <a:prstGeom prst="rect">
            <a:avLst/>
          </a:prstGeom>
          <a:noFill/>
        </p:spPr>
        <p:txBody>
          <a:bodyPr wrap="square" rtlCol="0">
            <a:spAutoFit/>
          </a:bodyPr>
          <a:lstStyle/>
          <a:p>
            <a:pPr algn="ctr">
              <a:lnSpc>
                <a:spcPts val="1200"/>
              </a:lnSpc>
            </a:pPr>
            <a:r>
              <a:rPr lang="en-US" altLang="zh-CN" sz="800" b="1" dirty="0"/>
              <a:t>CO</a:t>
            </a:r>
          </a:p>
          <a:p>
            <a:pPr>
              <a:lnSpc>
                <a:spcPts val="1200"/>
              </a:lnSpc>
            </a:pPr>
            <a:r>
              <a:rPr lang="en-US" altLang="zh-CN" sz="800" dirty="0"/>
              <a:t>GBDT(R2=0.7)</a:t>
            </a:r>
            <a:r>
              <a:rPr lang="zh-CN" altLang="en-US" sz="800" dirty="0"/>
              <a:t>及</a:t>
            </a:r>
            <a:r>
              <a:rPr lang="en-US" altLang="zh-CN" sz="800" dirty="0"/>
              <a:t>RFR(R2=0.7)</a:t>
            </a:r>
            <a:r>
              <a:rPr lang="zh-CN" altLang="en-US" sz="800" dirty="0"/>
              <a:t>在波特兰地区</a:t>
            </a:r>
            <a:r>
              <a:rPr lang="en-US" altLang="zh-CN" sz="800" dirty="0"/>
              <a:t>CO</a:t>
            </a:r>
            <a:r>
              <a:rPr lang="zh-CN" altLang="en-US" sz="800" dirty="0"/>
              <a:t>浓度预测以及福州地区</a:t>
            </a:r>
            <a:r>
              <a:rPr lang="en-US" altLang="zh-CN" sz="800" dirty="0"/>
              <a:t>CO</a:t>
            </a:r>
            <a:r>
              <a:rPr lang="zh-CN" altLang="en-US" sz="800" dirty="0"/>
              <a:t>浓度的预测效果最好</a:t>
            </a:r>
            <a:r>
              <a:rPr lang="en-US" altLang="zh-CN" sz="800" dirty="0"/>
              <a:t>. </a:t>
            </a:r>
            <a:r>
              <a:rPr lang="zh-CN" altLang="en-US" sz="800" dirty="0"/>
              <a:t>其原因是</a:t>
            </a:r>
            <a:r>
              <a:rPr lang="en-US" altLang="zh-CN" sz="800" dirty="0"/>
              <a:t>: CO</a:t>
            </a:r>
            <a:r>
              <a:rPr lang="zh-CN" altLang="en-US" sz="800" dirty="0"/>
              <a:t>浓度的取值范围始终在较小的区间内</a:t>
            </a:r>
            <a:r>
              <a:rPr lang="en-US" altLang="zh-CN" sz="800" dirty="0"/>
              <a:t>. </a:t>
            </a:r>
            <a:r>
              <a:rPr lang="zh-CN" altLang="en-US" sz="800" dirty="0"/>
              <a:t>这是具有一定深度的决策树以及其扩展方法很好的适用条件</a:t>
            </a:r>
            <a:r>
              <a:rPr lang="en-US" altLang="zh-CN" sz="800" dirty="0"/>
              <a:t>. </a:t>
            </a:r>
          </a:p>
          <a:p>
            <a:pPr>
              <a:lnSpc>
                <a:spcPts val="1200"/>
              </a:lnSpc>
            </a:pPr>
            <a:r>
              <a:rPr lang="zh-CN" altLang="en-US" sz="800" dirty="0"/>
              <a:t>通过对比发现</a:t>
            </a:r>
            <a:r>
              <a:rPr lang="en-US" altLang="zh-CN" sz="800" dirty="0"/>
              <a:t>, NO2,O3,PM25</a:t>
            </a:r>
            <a:r>
              <a:rPr lang="zh-CN" altLang="en-US" sz="800" dirty="0"/>
              <a:t>对</a:t>
            </a:r>
            <a:r>
              <a:rPr lang="en-US" altLang="zh-CN" sz="800" dirty="0"/>
              <a:t>CO</a:t>
            </a:r>
            <a:r>
              <a:rPr lang="zh-CN" altLang="en-US" sz="800" dirty="0"/>
              <a:t>的预测没有积极作用</a:t>
            </a:r>
            <a:r>
              <a:rPr lang="en-US" altLang="zh-CN" sz="800" dirty="0"/>
              <a:t>, </a:t>
            </a:r>
            <a:r>
              <a:rPr lang="zh-CN" altLang="en-US" sz="800" dirty="0"/>
              <a:t>温度</a:t>
            </a:r>
            <a:r>
              <a:rPr lang="en-US" altLang="zh-CN" sz="800" dirty="0"/>
              <a:t>,</a:t>
            </a:r>
            <a:r>
              <a:rPr lang="zh-CN" altLang="en-US" sz="800" dirty="0"/>
              <a:t>湿度对</a:t>
            </a:r>
            <a:r>
              <a:rPr lang="en-US" altLang="zh-CN" sz="800" dirty="0"/>
              <a:t>CO</a:t>
            </a:r>
            <a:r>
              <a:rPr lang="zh-CN" altLang="en-US" sz="800" dirty="0"/>
              <a:t>浓度的预测起积极作用</a:t>
            </a:r>
            <a:r>
              <a:rPr lang="en-US" altLang="zh-CN" sz="800" dirty="0"/>
              <a:t>. max(R2) from 0.70 to 0.75</a:t>
            </a:r>
          </a:p>
        </p:txBody>
      </p:sp>
      <p:graphicFrame>
        <p:nvGraphicFramePr>
          <p:cNvPr id="32" name="表格 31">
            <a:extLst>
              <a:ext uri="{FF2B5EF4-FFF2-40B4-BE49-F238E27FC236}">
                <a16:creationId xmlns:a16="http://schemas.microsoft.com/office/drawing/2014/main" id="{7441F79B-1EF7-4492-8057-01E2200D5E92}"/>
              </a:ext>
            </a:extLst>
          </p:cNvPr>
          <p:cNvGraphicFramePr>
            <a:graphicFrameLocks noGrp="1"/>
          </p:cNvGraphicFramePr>
          <p:nvPr>
            <p:extLst>
              <p:ext uri="{D42A27DB-BD31-4B8C-83A1-F6EECF244321}">
                <p14:modId xmlns:p14="http://schemas.microsoft.com/office/powerpoint/2010/main" val="2590031017"/>
              </p:ext>
            </p:extLst>
          </p:nvPr>
        </p:nvGraphicFramePr>
        <p:xfrm>
          <a:off x="3619941" y="4035087"/>
          <a:ext cx="3755170" cy="2756160"/>
        </p:xfrm>
        <a:graphic>
          <a:graphicData uri="http://schemas.openxmlformats.org/drawingml/2006/table">
            <a:tbl>
              <a:tblPr>
                <a:tableStyleId>{5C22544A-7EE6-4342-B048-85BDC9FD1C3A}</a:tableStyleId>
              </a:tblPr>
              <a:tblGrid>
                <a:gridCol w="434448">
                  <a:extLst>
                    <a:ext uri="{9D8B030D-6E8A-4147-A177-3AD203B41FA5}">
                      <a16:colId xmlns:a16="http://schemas.microsoft.com/office/drawing/2014/main" val="831621095"/>
                    </a:ext>
                  </a:extLst>
                </a:gridCol>
                <a:gridCol w="736151">
                  <a:extLst>
                    <a:ext uri="{9D8B030D-6E8A-4147-A177-3AD203B41FA5}">
                      <a16:colId xmlns:a16="http://schemas.microsoft.com/office/drawing/2014/main" val="1510118088"/>
                    </a:ext>
                  </a:extLst>
                </a:gridCol>
                <a:gridCol w="452551">
                  <a:extLst>
                    <a:ext uri="{9D8B030D-6E8A-4147-A177-3AD203B41FA5}">
                      <a16:colId xmlns:a16="http://schemas.microsoft.com/office/drawing/2014/main" val="1322635816"/>
                    </a:ext>
                  </a:extLst>
                </a:gridCol>
                <a:gridCol w="434449">
                  <a:extLst>
                    <a:ext uri="{9D8B030D-6E8A-4147-A177-3AD203B41FA5}">
                      <a16:colId xmlns:a16="http://schemas.microsoft.com/office/drawing/2014/main" val="1714179046"/>
                    </a:ext>
                  </a:extLst>
                </a:gridCol>
                <a:gridCol w="454660">
                  <a:extLst>
                    <a:ext uri="{9D8B030D-6E8A-4147-A177-3AD203B41FA5}">
                      <a16:colId xmlns:a16="http://schemas.microsoft.com/office/drawing/2014/main" val="1117045135"/>
                    </a:ext>
                  </a:extLst>
                </a:gridCol>
                <a:gridCol w="431933">
                  <a:extLst>
                    <a:ext uri="{9D8B030D-6E8A-4147-A177-3AD203B41FA5}">
                      <a16:colId xmlns:a16="http://schemas.microsoft.com/office/drawing/2014/main" val="3889376546"/>
                    </a:ext>
                  </a:extLst>
                </a:gridCol>
                <a:gridCol w="401081">
                  <a:extLst>
                    <a:ext uri="{9D8B030D-6E8A-4147-A177-3AD203B41FA5}">
                      <a16:colId xmlns:a16="http://schemas.microsoft.com/office/drawing/2014/main" val="2057256585"/>
                    </a:ext>
                  </a:extLst>
                </a:gridCol>
                <a:gridCol w="409897">
                  <a:extLst>
                    <a:ext uri="{9D8B030D-6E8A-4147-A177-3AD203B41FA5}">
                      <a16:colId xmlns:a16="http://schemas.microsoft.com/office/drawing/2014/main" val="2957613317"/>
                    </a:ext>
                  </a:extLst>
                </a:gridCol>
              </a:tblGrid>
              <a:tr h="102880">
                <a:tc rowSpan="2">
                  <a:txBody>
                    <a:bodyPr/>
                    <a:lstStyle/>
                    <a:p>
                      <a:pPr algn="ctr" rtl="0" fontAlgn="ctr"/>
                      <a:r>
                        <a:rPr lang="en-US" sz="500" u="none" strike="noStrike" dirty="0">
                          <a:effectLst/>
                          <a:latin typeface="等线" panose="02010600030101010101" pitchFamily="2" charset="-122"/>
                          <a:ea typeface="等线" panose="02010600030101010101" pitchFamily="2" charset="-122"/>
                        </a:rPr>
                        <a:t>Target Gas</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a:txBody>
                    <a:bodyPr/>
                    <a:lstStyle/>
                    <a:p>
                      <a:pPr algn="ctr" rtl="0" fontAlgn="ctr"/>
                      <a:r>
                        <a:rPr lang="en-US" sz="500" u="none" strike="noStrike" dirty="0">
                          <a:effectLst/>
                          <a:latin typeface="等线" panose="02010600030101010101" pitchFamily="2" charset="-122"/>
                          <a:ea typeface="等线" panose="02010600030101010101" pitchFamily="2" charset="-122"/>
                        </a:rPr>
                        <a:t>Model Type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fontAlgn="ctr"/>
                      <a:r>
                        <a:rPr lang="en-US" sz="500" u="none" strike="noStrike" dirty="0">
                          <a:effectLst/>
                          <a:latin typeface="等线" panose="02010600030101010101" pitchFamily="2" charset="-122"/>
                          <a:ea typeface="等线" panose="02010600030101010101" pitchFamily="2" charset="-122"/>
                        </a:rPr>
                        <a:t>R2</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gridSpan="2">
                  <a:txBody>
                    <a:bodyPr/>
                    <a:lstStyle/>
                    <a:p>
                      <a:pPr algn="ctr" rtl="0" fontAlgn="ctr"/>
                      <a:r>
                        <a:rPr lang="en-US" sz="500" u="none" strike="noStrike" dirty="0">
                          <a:effectLst/>
                          <a:latin typeface="等线" panose="02010600030101010101" pitchFamily="2" charset="-122"/>
                          <a:ea typeface="等线" panose="02010600030101010101" pitchFamily="2" charset="-122"/>
                        </a:rPr>
                        <a:t>MNE (%)</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tc gridSpan="2">
                  <a:txBody>
                    <a:bodyPr/>
                    <a:lstStyle/>
                    <a:p>
                      <a:pPr algn="ctr" rtl="0" fontAlgn="ctr"/>
                      <a:r>
                        <a:rPr lang="en-US" sz="500" u="none" strike="noStrike" dirty="0">
                          <a:effectLst/>
                          <a:latin typeface="等线" panose="02010600030101010101" pitchFamily="2" charset="-122"/>
                          <a:ea typeface="等线" panose="02010600030101010101" pitchFamily="2" charset="-122"/>
                        </a:rPr>
                        <a:t>MNB (%)</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zh-CN" altLang="en-US"/>
                    </a:p>
                  </a:txBody>
                  <a:tcPr/>
                </a:tc>
                <a:extLst>
                  <a:ext uri="{0D108BD9-81ED-4DB2-BD59-A6C34878D82A}">
                    <a16:rowId xmlns:a16="http://schemas.microsoft.com/office/drawing/2014/main" val="3529029250"/>
                  </a:ext>
                </a:extLst>
              </a:tr>
              <a:tr h="184160">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Portland,USA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FuZhou,China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Portland,USA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FuZhou,China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Portland,USA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ctr"/>
                      <a:r>
                        <a:rPr lang="en-US" sz="500" u="none" strike="noStrike" dirty="0" err="1">
                          <a:effectLst/>
                          <a:latin typeface="等线" panose="02010600030101010101" pitchFamily="2" charset="-122"/>
                          <a:ea typeface="等线" panose="02010600030101010101" pitchFamily="2" charset="-122"/>
                        </a:rPr>
                        <a:t>FuZhou,China</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7791347"/>
                  </a:ext>
                </a:extLst>
              </a:tr>
              <a:tr h="102880">
                <a:tc>
                  <a:txBody>
                    <a:bodyPr/>
                    <a:lstStyle/>
                    <a:p>
                      <a:pPr algn="l" rtl="0" fontAlgn="ctr"/>
                      <a:r>
                        <a:rPr lang="en-US" sz="500" u="none" strike="noStrike" dirty="0">
                          <a:effectLst/>
                          <a:latin typeface="等线" panose="02010600030101010101" pitchFamily="2" charset="-122"/>
                          <a:ea typeface="等线" panose="02010600030101010101" pitchFamily="2" charset="-122"/>
                        </a:rPr>
                        <a:t>CO</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ANN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0.0 </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40.3</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33.0 </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-29.7</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10.7 </a:t>
                      </a:r>
                    </a:p>
                  </a:txBody>
                  <a:tcPr marL="10800" marR="10800" marT="10800" marB="1080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454000994"/>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Decision Tree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36.2</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29.9 </a:t>
                      </a:r>
                    </a:p>
                  </a:txBody>
                  <a:tcPr marL="10800" marR="10800" marT="10800" marB="1080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20.7</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9.4 </a:t>
                      </a:r>
                    </a:p>
                  </a:txBody>
                  <a:tcPr marL="10800" marR="10800" marT="10800" marB="10800" anchor="ctr">
                    <a:solidFill>
                      <a:schemeClr val="bg1"/>
                    </a:solidFill>
                  </a:tcPr>
                </a:tc>
                <a:extLst>
                  <a:ext uri="{0D108BD9-81ED-4DB2-BD59-A6C34878D82A}">
                    <a16:rowId xmlns:a16="http://schemas.microsoft.com/office/drawing/2014/main" val="1630727976"/>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GBDT</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28</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30.0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14.9</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12.1 </a:t>
                      </a:r>
                    </a:p>
                  </a:txBody>
                  <a:tcPr marL="10800" marR="10800" marT="10800" marB="10800" anchor="ctr">
                    <a:solidFill>
                      <a:srgbClr val="FEB4BF"/>
                    </a:solidFill>
                  </a:tcPr>
                </a:tc>
                <a:extLst>
                  <a:ext uri="{0D108BD9-81ED-4DB2-BD59-A6C34878D82A}">
                    <a16:rowId xmlns:a16="http://schemas.microsoft.com/office/drawing/2014/main" val="1310223791"/>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LinearRegression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-0.1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45.5</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34.0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25.4</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12.9 </a:t>
                      </a:r>
                    </a:p>
                  </a:txBody>
                  <a:tcPr marL="10800" marR="10800" marT="10800" marB="10800" anchor="ctr">
                    <a:solidFill>
                      <a:schemeClr val="bg1"/>
                    </a:solidFill>
                  </a:tcPr>
                </a:tc>
                <a:extLst>
                  <a:ext uri="{0D108BD9-81ED-4DB2-BD59-A6C34878D82A}">
                    <a16:rowId xmlns:a16="http://schemas.microsoft.com/office/drawing/2014/main" val="1105709909"/>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RandomForestRegressor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32.5</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29.0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20.6</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10.0 </a:t>
                      </a:r>
                    </a:p>
                  </a:txBody>
                  <a:tcPr marL="10800" marR="10800" marT="10800" marB="10800" anchor="ctr">
                    <a:solidFill>
                      <a:schemeClr val="bg1"/>
                    </a:solidFill>
                  </a:tcPr>
                </a:tc>
                <a:extLst>
                  <a:ext uri="{0D108BD9-81ED-4DB2-BD59-A6C34878D82A}">
                    <a16:rowId xmlns:a16="http://schemas.microsoft.com/office/drawing/2014/main" val="149483664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SVR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98.4</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45.3 </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94.8</a:t>
                      </a: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34.4 </a:t>
                      </a:r>
                    </a:p>
                  </a:txBody>
                  <a:tcPr marL="10800" marR="10800" marT="10800" marB="10800" anchor="ctr">
                    <a:solidFill>
                      <a:schemeClr val="bg1"/>
                    </a:solidFill>
                  </a:tcPr>
                </a:tc>
                <a:extLst>
                  <a:ext uri="{0D108BD9-81ED-4DB2-BD59-A6C34878D82A}">
                    <a16:rowId xmlns:a16="http://schemas.microsoft.com/office/drawing/2014/main" val="686162875"/>
                  </a:ext>
                </a:extLst>
              </a:tr>
              <a:tr h="102880">
                <a:tc>
                  <a:txBody>
                    <a:bodyPr/>
                    <a:lstStyle/>
                    <a:p>
                      <a:pPr algn="l" rtl="0" fontAlgn="ctr"/>
                      <a:r>
                        <a:rPr lang="en-US" sz="500" u="none" strike="noStrike" dirty="0">
                          <a:effectLst/>
                          <a:latin typeface="等线" panose="02010600030101010101" pitchFamily="2" charset="-122"/>
                          <a:ea typeface="等线" panose="02010600030101010101" pitchFamily="2" charset="-122"/>
                        </a:rPr>
                        <a:t>NO2</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ANN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44.6</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52.1 </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6.6</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24.5 </a:t>
                      </a:r>
                    </a:p>
                  </a:txBody>
                  <a:tcPr marL="10800" marR="10800" marT="10800" marB="10800" anchor="ctr">
                    <a:solidFill>
                      <a:schemeClr val="bg2"/>
                    </a:solidFill>
                  </a:tcPr>
                </a:tc>
                <a:extLst>
                  <a:ext uri="{0D108BD9-81ED-4DB2-BD59-A6C34878D82A}">
                    <a16:rowId xmlns:a16="http://schemas.microsoft.com/office/drawing/2014/main" val="135166738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Decision Tree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0.4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43.6</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45.5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16.1</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25.1 </a:t>
                      </a:r>
                    </a:p>
                  </a:txBody>
                  <a:tcPr marL="10800" marR="10800" marT="10800" marB="10800" anchor="ctr">
                    <a:solidFill>
                      <a:schemeClr val="bg2"/>
                    </a:solidFill>
                  </a:tcPr>
                </a:tc>
                <a:extLst>
                  <a:ext uri="{0D108BD9-81ED-4DB2-BD59-A6C34878D82A}">
                    <a16:rowId xmlns:a16="http://schemas.microsoft.com/office/drawing/2014/main" val="245684879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GBDT</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0.4</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45.4</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41.8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24.1</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21.3 </a:t>
                      </a:r>
                    </a:p>
                  </a:txBody>
                  <a:tcPr marL="10800" marR="10800" marT="10800" marB="10800" anchor="ctr">
                    <a:solidFill>
                      <a:srgbClr val="FEB4BF"/>
                    </a:solidFill>
                  </a:tcPr>
                </a:tc>
                <a:extLst>
                  <a:ext uri="{0D108BD9-81ED-4DB2-BD59-A6C34878D82A}">
                    <a16:rowId xmlns:a16="http://schemas.microsoft.com/office/drawing/2014/main" val="257533357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LinearRegression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60.3</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45.9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15.3</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20.4 </a:t>
                      </a:r>
                    </a:p>
                  </a:txBody>
                  <a:tcPr marL="10800" marR="10800" marT="10800" marB="10800" anchor="ctr">
                    <a:solidFill>
                      <a:schemeClr val="bg2"/>
                    </a:solidFill>
                  </a:tcPr>
                </a:tc>
                <a:extLst>
                  <a:ext uri="{0D108BD9-81ED-4DB2-BD59-A6C34878D82A}">
                    <a16:rowId xmlns:a16="http://schemas.microsoft.com/office/drawing/2014/main" val="176837996"/>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RandomForestRegressor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38.8</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39.8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16.5</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19.7 </a:t>
                      </a:r>
                    </a:p>
                  </a:txBody>
                  <a:tcPr marL="10800" marR="10800" marT="10800" marB="10800" anchor="ctr">
                    <a:solidFill>
                      <a:schemeClr val="bg2"/>
                    </a:solidFill>
                  </a:tcPr>
                </a:tc>
                <a:extLst>
                  <a:ext uri="{0D108BD9-81ED-4DB2-BD59-A6C34878D82A}">
                    <a16:rowId xmlns:a16="http://schemas.microsoft.com/office/drawing/2014/main" val="334405484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a:effectLst/>
                          <a:latin typeface="等线" panose="02010600030101010101" pitchFamily="2" charset="-122"/>
                          <a:ea typeface="等线" panose="02010600030101010101" pitchFamily="2" charset="-122"/>
                        </a:rPr>
                        <a:t>SVR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0.2</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0.0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67.7</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66.7 </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44.1</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44.7 </a:t>
                      </a:r>
                    </a:p>
                  </a:txBody>
                  <a:tcPr marL="10800" marR="10800" marT="10800" marB="10800" anchor="ctr">
                    <a:solidFill>
                      <a:schemeClr val="bg2"/>
                    </a:solidFill>
                  </a:tcPr>
                </a:tc>
                <a:extLst>
                  <a:ext uri="{0D108BD9-81ED-4DB2-BD59-A6C34878D82A}">
                    <a16:rowId xmlns:a16="http://schemas.microsoft.com/office/drawing/2014/main" val="1617190237"/>
                  </a:ext>
                </a:extLst>
              </a:tr>
              <a:tr h="102880">
                <a:tc>
                  <a:txBody>
                    <a:bodyPr/>
                    <a:lstStyle/>
                    <a:p>
                      <a:pPr algn="l" rtl="0" fontAlgn="ctr"/>
                      <a:r>
                        <a:rPr lang="en-US" sz="500" u="none" strike="noStrike" dirty="0">
                          <a:effectLst/>
                          <a:latin typeface="等线" panose="02010600030101010101" pitchFamily="2" charset="-122"/>
                          <a:ea typeface="等线" panose="02010600030101010101" pitchFamily="2" charset="-122"/>
                        </a:rPr>
                        <a:t>O3</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ANN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63.4</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154.7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42.5</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154.7</a:t>
                      </a:r>
                    </a:p>
                  </a:txBody>
                  <a:tcPr marL="9525" marR="9525" marT="9525" marB="0" anchor="ctr">
                    <a:solidFill>
                      <a:schemeClr val="bg1"/>
                    </a:solidFill>
                  </a:tcPr>
                </a:tc>
                <a:extLst>
                  <a:ext uri="{0D108BD9-81ED-4DB2-BD59-A6C34878D82A}">
                    <a16:rowId xmlns:a16="http://schemas.microsoft.com/office/drawing/2014/main" val="2192062459"/>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Decision Tree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76.7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133</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53.2</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133</a:t>
                      </a:r>
                    </a:p>
                  </a:txBody>
                  <a:tcPr marL="9525" marR="9525" marT="9525" marB="0" anchor="ctr">
                    <a:solidFill>
                      <a:schemeClr val="bg1"/>
                    </a:solidFill>
                  </a:tcPr>
                </a:tc>
                <a:extLst>
                  <a:ext uri="{0D108BD9-81ED-4DB2-BD59-A6C34878D82A}">
                    <a16:rowId xmlns:a16="http://schemas.microsoft.com/office/drawing/2014/main" val="2598748267"/>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GBDT</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0.5</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46.8</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12.7</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29.9</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12.7</a:t>
                      </a:r>
                    </a:p>
                  </a:txBody>
                  <a:tcPr marL="9525" marR="9525" marT="9525" marB="0" anchor="ctr">
                    <a:solidFill>
                      <a:schemeClr val="bg1"/>
                    </a:solidFill>
                  </a:tcPr>
                </a:tc>
                <a:extLst>
                  <a:ext uri="{0D108BD9-81ED-4DB2-BD59-A6C34878D82A}">
                    <a16:rowId xmlns:a16="http://schemas.microsoft.com/office/drawing/2014/main" val="2540244999"/>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LinearRegression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81.3</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15.9</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60.5</a:t>
                      </a:r>
                    </a:p>
                  </a:txBody>
                  <a:tcPr marL="9525" marR="9525" marT="9525" marB="0" anchor="ctr">
                    <a:solidFill>
                      <a:schemeClr val="bg1"/>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15.9</a:t>
                      </a:r>
                    </a:p>
                  </a:txBody>
                  <a:tcPr marL="9525" marR="9525" marT="9525" marB="0" anchor="ctr">
                    <a:solidFill>
                      <a:schemeClr val="bg1"/>
                    </a:solidFill>
                  </a:tcPr>
                </a:tc>
                <a:extLst>
                  <a:ext uri="{0D108BD9-81ED-4DB2-BD59-A6C34878D82A}">
                    <a16:rowId xmlns:a16="http://schemas.microsoft.com/office/drawing/2014/main" val="1069046063"/>
                  </a:ext>
                </a:extLst>
              </a:tr>
              <a:tr h="102880">
                <a:tc>
                  <a:txBody>
                    <a:bodyPr/>
                    <a:lstStyle/>
                    <a:p>
                      <a:pPr algn="l" fontAlgn="ctr"/>
                      <a:r>
                        <a:rPr lang="zh-CN" altLang="en-US" sz="500" u="none" strike="noStrike">
                          <a:effectLst/>
                          <a:latin typeface="等线" panose="02010600030101010101" pitchFamily="2" charset="-122"/>
                          <a:ea typeface="等线" panose="02010600030101010101" pitchFamily="2" charset="-122"/>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RandomForestRegressor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57.1</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12.5</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40.1</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12.5</a:t>
                      </a:r>
                    </a:p>
                  </a:txBody>
                  <a:tcPr marL="9525" marR="9525" marT="9525" marB="0" anchor="ctr">
                    <a:solidFill>
                      <a:srgbClr val="FEB4BF"/>
                    </a:solidFill>
                  </a:tcPr>
                </a:tc>
                <a:extLst>
                  <a:ext uri="{0D108BD9-81ED-4DB2-BD59-A6C34878D82A}">
                    <a16:rowId xmlns:a16="http://schemas.microsoft.com/office/drawing/2014/main" val="1246530541"/>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SVR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111.6</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16.8</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108.7</a:t>
                      </a:r>
                    </a:p>
                  </a:txBody>
                  <a:tcPr marL="9525" marR="9525" marT="9525" marB="0" anchor="ctr">
                    <a:solidFill>
                      <a:schemeClr val="bg1"/>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16.8</a:t>
                      </a:r>
                    </a:p>
                  </a:txBody>
                  <a:tcPr marL="9525" marR="9525" marT="9525" marB="0" anchor="ctr">
                    <a:solidFill>
                      <a:schemeClr val="bg1"/>
                    </a:solidFill>
                  </a:tcPr>
                </a:tc>
                <a:extLst>
                  <a:ext uri="{0D108BD9-81ED-4DB2-BD59-A6C34878D82A}">
                    <a16:rowId xmlns:a16="http://schemas.microsoft.com/office/drawing/2014/main" val="1489482337"/>
                  </a:ext>
                </a:extLst>
              </a:tr>
              <a:tr h="102880">
                <a:tc>
                  <a:txBody>
                    <a:bodyPr/>
                    <a:lstStyle/>
                    <a:p>
                      <a:pPr algn="l" rtl="0" fontAlgn="ctr"/>
                      <a:r>
                        <a:rPr lang="en-US" sz="500" u="none" strike="noStrike" dirty="0">
                          <a:effectLst/>
                          <a:latin typeface="等线" panose="02010600030101010101" pitchFamily="2" charset="-122"/>
                          <a:ea typeface="等线" panose="02010600030101010101" pitchFamily="2" charset="-122"/>
                        </a:rPr>
                        <a:t>PM25</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ANN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0.5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25.1</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25.1</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-3.4</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-3.4</a:t>
                      </a:r>
                    </a:p>
                  </a:txBody>
                  <a:tcPr marL="9525" marR="9525" marT="9525" marB="0" anchor="ctr">
                    <a:solidFill>
                      <a:schemeClr val="bg2"/>
                    </a:solidFill>
                  </a:tcPr>
                </a:tc>
                <a:extLst>
                  <a:ext uri="{0D108BD9-81ED-4DB2-BD59-A6C34878D82A}">
                    <a16:rowId xmlns:a16="http://schemas.microsoft.com/office/drawing/2014/main" val="4099022838"/>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Decision Tree</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a:t>
                      </a:r>
                    </a:p>
                  </a:txBody>
                  <a:tcPr marL="9525" marR="9525" marT="9525" marB="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0.7 </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18.7</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30.3</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6.7</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5.5</a:t>
                      </a:r>
                    </a:p>
                  </a:txBody>
                  <a:tcPr marL="9525" marR="9525" marT="9525" marB="0" anchor="ctr">
                    <a:solidFill>
                      <a:schemeClr val="bg2"/>
                    </a:solidFill>
                  </a:tcPr>
                </a:tc>
                <a:extLst>
                  <a:ext uri="{0D108BD9-81ED-4DB2-BD59-A6C34878D82A}">
                    <a16:rowId xmlns:a16="http://schemas.microsoft.com/office/drawing/2014/main" val="3894837145"/>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GBDT</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17.3</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22.9</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3.7</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-1.5</a:t>
                      </a:r>
                    </a:p>
                  </a:txBody>
                  <a:tcPr marL="9525" marR="9525" marT="9525" marB="0" anchor="ctr">
                    <a:solidFill>
                      <a:schemeClr val="bg2"/>
                    </a:solidFill>
                  </a:tcPr>
                </a:tc>
                <a:extLst>
                  <a:ext uri="{0D108BD9-81ED-4DB2-BD59-A6C34878D82A}">
                    <a16:rowId xmlns:a16="http://schemas.microsoft.com/office/drawing/2014/main" val="2311551240"/>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LinearRegression</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0.6</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0.7 </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27.2</a:t>
                      </a:r>
                    </a:p>
                  </a:txBody>
                  <a:tcPr marL="10800" marR="10800" marT="10800" marB="10800" anchor="ctr">
                    <a:solidFill>
                      <a:schemeClr val="bg2"/>
                    </a:solidFill>
                  </a:tcPr>
                </a:tc>
                <a:tc>
                  <a:txBody>
                    <a:bodyPr/>
                    <a:lstStyle/>
                    <a:p>
                      <a:pPr algn="r" fontAlgn="ctr"/>
                      <a:r>
                        <a:rPr lang="en-US" altLang="zh-CN" sz="500" u="none" strike="noStrike" kern="1200">
                          <a:solidFill>
                            <a:schemeClr val="dk1"/>
                          </a:solidFill>
                          <a:effectLst/>
                          <a:latin typeface="等线" panose="02010600030101010101" pitchFamily="2" charset="-122"/>
                          <a:ea typeface="等线" panose="02010600030101010101" pitchFamily="2" charset="-122"/>
                          <a:cs typeface="+mn-cs"/>
                        </a:rPr>
                        <a:t>34.5</a:t>
                      </a:r>
                    </a:p>
                  </a:txBody>
                  <a:tcPr marL="9525" marR="9525" marT="9525" marB="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-7.2</a:t>
                      </a:r>
                    </a:p>
                  </a:txBody>
                  <a:tcPr marL="10800" marR="10800" marT="10800" marB="10800" anchor="ctr">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9.2</a:t>
                      </a:r>
                    </a:p>
                  </a:txBody>
                  <a:tcPr marL="9525" marR="9525" marT="9525" marB="0" anchor="ctr">
                    <a:solidFill>
                      <a:schemeClr val="bg2"/>
                    </a:solidFill>
                  </a:tcPr>
                </a:tc>
                <a:extLst>
                  <a:ext uri="{0D108BD9-81ED-4DB2-BD59-A6C34878D82A}">
                    <a16:rowId xmlns:a16="http://schemas.microsoft.com/office/drawing/2014/main" val="2002037447"/>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chemeClr val="bg2"/>
                    </a:solidFill>
                  </a:tcPr>
                </a:tc>
                <a:tc>
                  <a:txBody>
                    <a:bodyPr/>
                    <a:lstStyle/>
                    <a:p>
                      <a:pPr algn="l" rtl="0" fontAlgn="ctr"/>
                      <a:r>
                        <a:rPr lang="en-US" sz="500" u="none" strike="noStrike" dirty="0" err="1">
                          <a:effectLst/>
                          <a:latin typeface="等线" panose="02010600030101010101" pitchFamily="2" charset="-122"/>
                          <a:ea typeface="等线" panose="02010600030101010101" pitchFamily="2" charset="-122"/>
                        </a:rPr>
                        <a:t>RandomForestRegressor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0.8 </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19.5</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24.9</a:t>
                      </a:r>
                    </a:p>
                  </a:txBody>
                  <a:tcPr marL="9525" marR="9525" marT="9525" marB="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7.2</a:t>
                      </a:r>
                    </a:p>
                  </a:txBody>
                  <a:tcPr marL="10800" marR="10800" marT="10800" marB="10800" anchor="ctr">
                    <a:solidFill>
                      <a:srgbClr val="FEB4BF"/>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3.6</a:t>
                      </a:r>
                    </a:p>
                  </a:txBody>
                  <a:tcPr marL="9525" marR="9525" marT="9525" marB="0" anchor="ctr">
                    <a:solidFill>
                      <a:srgbClr val="FEB4BF"/>
                    </a:solidFill>
                  </a:tcPr>
                </a:tc>
                <a:extLst>
                  <a:ext uri="{0D108BD9-81ED-4DB2-BD59-A6C34878D82A}">
                    <a16:rowId xmlns:a16="http://schemas.microsoft.com/office/drawing/2014/main" val="1744641372"/>
                  </a:ext>
                </a:extLst>
              </a:tr>
              <a:tr h="102880">
                <a:tc>
                  <a:txBody>
                    <a:bodyPr/>
                    <a:lstStyle/>
                    <a:p>
                      <a:pPr algn="l" fontAlgn="ctr"/>
                      <a:r>
                        <a:rPr lang="zh-CN" altLang="en-US" sz="500" u="none" strike="noStrike" dirty="0">
                          <a:effectLst/>
                          <a:latin typeface="等线" panose="02010600030101010101" pitchFamily="2" charset="-122"/>
                          <a:ea typeface="等线" panose="02010600030101010101" pitchFamily="2" charset="-122"/>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l" rtl="0" fontAlgn="ctr"/>
                      <a:r>
                        <a:rPr lang="en-US" sz="500" u="none" strike="noStrike" dirty="0">
                          <a:effectLst/>
                          <a:latin typeface="等线" panose="02010600030101010101" pitchFamily="2" charset="-122"/>
                          <a:ea typeface="等线" panose="02010600030101010101" pitchFamily="2" charset="-122"/>
                        </a:rPr>
                        <a:t>SVR</a:t>
                      </a:r>
                      <a:endParaRPr lang="en-US" sz="500" b="0" i="0" u="none" strike="noStrike" dirty="0">
                        <a:solidFill>
                          <a:srgbClr val="000000"/>
                        </a:solidFill>
                        <a:effectLst/>
                        <a:latin typeface="等线" panose="02010600030101010101" pitchFamily="2" charset="-122"/>
                        <a:ea typeface="等线" panose="02010600030101010101" pitchFamily="2" charset="-122"/>
                      </a:endParaRP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0.3</a:t>
                      </a:r>
                    </a:p>
                  </a:txBody>
                  <a:tcPr marL="9525" marR="9525" marT="9525" marB="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0.4 </a:t>
                      </a: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83.5</a:t>
                      </a: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77.9</a:t>
                      </a:r>
                    </a:p>
                  </a:txBody>
                  <a:tcPr marL="9525" marR="9525" marT="9525" marB="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77.9</a:t>
                      </a:r>
                    </a:p>
                  </a:txBody>
                  <a:tcPr marL="10800" marR="10800" marT="10800" marB="10800" anchor="ctr">
                    <a:lnB w="12700" cap="flat" cmpd="sng" algn="ctr">
                      <a:solidFill>
                        <a:schemeClr val="tx1"/>
                      </a:solidFill>
                      <a:prstDash val="solid"/>
                      <a:round/>
                      <a:headEnd type="none" w="med" len="med"/>
                      <a:tailEnd type="none" w="med" len="med"/>
                    </a:lnB>
                    <a:solidFill>
                      <a:schemeClr val="bg2"/>
                    </a:solidFill>
                  </a:tcPr>
                </a:tc>
                <a:tc>
                  <a:txBody>
                    <a:bodyPr/>
                    <a:lstStyle/>
                    <a:p>
                      <a:pPr algn="r" fontAlgn="ctr"/>
                      <a:r>
                        <a:rPr lang="en-US" altLang="zh-CN" sz="500" u="none" strike="noStrike" kern="1200" dirty="0">
                          <a:solidFill>
                            <a:schemeClr val="dk1"/>
                          </a:solidFill>
                          <a:effectLst/>
                          <a:latin typeface="等线" panose="02010600030101010101" pitchFamily="2" charset="-122"/>
                          <a:ea typeface="等线" panose="02010600030101010101" pitchFamily="2" charset="-122"/>
                          <a:cs typeface="+mn-cs"/>
                        </a:rPr>
                        <a:t>69.1</a:t>
                      </a:r>
                    </a:p>
                  </a:txBody>
                  <a:tcPr marL="9525" marR="9525" marT="9525" marB="0" anchor="ct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538864479"/>
                  </a:ext>
                </a:extLst>
              </a:tr>
            </a:tbl>
          </a:graphicData>
        </a:graphic>
      </p:graphicFrame>
      <p:sp>
        <p:nvSpPr>
          <p:cNvPr id="26" name="Rectangle 27">
            <a:extLst>
              <a:ext uri="{FF2B5EF4-FFF2-40B4-BE49-F238E27FC236}">
                <a16:creationId xmlns:a16="http://schemas.microsoft.com/office/drawing/2014/main" id="{8124B29A-8AA2-409E-ADD6-5E0FEBD9FC08}"/>
              </a:ext>
            </a:extLst>
          </p:cNvPr>
          <p:cNvSpPr>
            <a:spLocks noChangeArrowheads="1"/>
          </p:cNvSpPr>
          <p:nvPr/>
        </p:nvSpPr>
        <p:spPr bwMode="auto">
          <a:xfrm>
            <a:off x="936199" y="4333"/>
            <a:ext cx="10479547" cy="335172"/>
          </a:xfrm>
          <a:prstGeom prst="rect">
            <a:avLst/>
          </a:prstGeom>
          <a:solidFill>
            <a:srgbClr val="3492D2"/>
          </a:solidFill>
          <a:ln>
            <a:noFill/>
          </a:ln>
        </p:spPr>
        <p:txBody>
          <a:bodyPr wrap="none" lIns="16879" tIns="8440" rIns="16879" bIns="8440" anchor="ctr"/>
          <a:lstStyle>
            <a:lvl1pPr>
              <a:spcBef>
                <a:spcPct val="20000"/>
              </a:spcBef>
              <a:buChar char="•"/>
              <a:defRPr sz="16100">
                <a:solidFill>
                  <a:schemeClr val="tx1"/>
                </a:solidFill>
                <a:latin typeface="Arial" panose="020B0604020202020204" pitchFamily="34" charset="0"/>
              </a:defRPr>
            </a:lvl1pPr>
            <a:lvl2pPr marL="742950" indent="-285750">
              <a:spcBef>
                <a:spcPct val="20000"/>
              </a:spcBef>
              <a:buChar char="–"/>
              <a:defRPr sz="14100">
                <a:solidFill>
                  <a:schemeClr val="tx1"/>
                </a:solidFill>
                <a:latin typeface="Arial" panose="020B0604020202020204" pitchFamily="34" charset="0"/>
              </a:defRPr>
            </a:lvl2pPr>
            <a:lvl3pPr marL="1143000" indent="-228600">
              <a:spcBef>
                <a:spcPct val="20000"/>
              </a:spcBef>
              <a:buChar char="•"/>
              <a:defRPr sz="12000">
                <a:solidFill>
                  <a:schemeClr val="tx1"/>
                </a:solidFill>
                <a:latin typeface="Arial" panose="020B0604020202020204" pitchFamily="34" charset="0"/>
              </a:defRPr>
            </a:lvl3pPr>
            <a:lvl4pPr marL="1600200" indent="-228600">
              <a:spcBef>
                <a:spcPct val="20000"/>
              </a:spcBef>
              <a:buChar char="–"/>
              <a:defRPr sz="10000">
                <a:solidFill>
                  <a:schemeClr val="tx1"/>
                </a:solidFill>
                <a:latin typeface="Arial" panose="020B0604020202020204" pitchFamily="34" charset="0"/>
              </a:defRPr>
            </a:lvl4pPr>
            <a:lvl5pPr marL="2057400" indent="-228600">
              <a:spcBef>
                <a:spcPct val="20000"/>
              </a:spcBef>
              <a:buChar char="»"/>
              <a:defRPr sz="10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0">
                <a:solidFill>
                  <a:schemeClr val="tx1"/>
                </a:solidFill>
                <a:latin typeface="Arial" panose="020B0604020202020204" pitchFamily="34" charset="0"/>
              </a:defRPr>
            </a:lvl9pPr>
          </a:lstStyle>
          <a:p>
            <a:pPr algn="ctr" defTabSz="868172">
              <a:spcBef>
                <a:spcPct val="0"/>
              </a:spcBef>
              <a:buNone/>
              <a:defRPr/>
            </a:pPr>
            <a:r>
              <a:rPr lang="zh-CN" altLang="en-US" sz="1400" b="1" dirty="0">
                <a:solidFill>
                  <a:schemeClr val="bg1"/>
                </a:solidFill>
                <a:latin typeface="Trebuchet MS" pitchFamily="34" charset="0"/>
              </a:rPr>
              <a:t>多种模型对波特兰及福州大气污染物浓度预测比较</a:t>
            </a:r>
            <a:endParaRPr lang="en-US" sz="1400" b="1" dirty="0">
              <a:solidFill>
                <a:schemeClr val="bg1"/>
              </a:solidFill>
              <a:latin typeface="Trebuchet MS" pitchFamily="34" charset="0"/>
            </a:endParaRPr>
          </a:p>
        </p:txBody>
      </p:sp>
      <p:pic>
        <p:nvPicPr>
          <p:cNvPr id="2" name="图片 1">
            <a:extLst>
              <a:ext uri="{FF2B5EF4-FFF2-40B4-BE49-F238E27FC236}">
                <a16:creationId xmlns:a16="http://schemas.microsoft.com/office/drawing/2014/main" id="{3626A3CF-7922-47D2-915D-F1E0DD28E78C}"/>
              </a:ext>
            </a:extLst>
          </p:cNvPr>
          <p:cNvPicPr>
            <a:picLocks noChangeAspect="1"/>
          </p:cNvPicPr>
          <p:nvPr/>
        </p:nvPicPr>
        <p:blipFill>
          <a:blip r:embed="rId14"/>
          <a:stretch>
            <a:fillRect/>
          </a:stretch>
        </p:blipFill>
        <p:spPr>
          <a:xfrm>
            <a:off x="9233515" y="4113552"/>
            <a:ext cx="2334743" cy="1175937"/>
          </a:xfrm>
          <a:prstGeom prst="rect">
            <a:avLst/>
          </a:prstGeom>
        </p:spPr>
      </p:pic>
      <p:pic>
        <p:nvPicPr>
          <p:cNvPr id="14" name="图片 13">
            <a:extLst>
              <a:ext uri="{FF2B5EF4-FFF2-40B4-BE49-F238E27FC236}">
                <a16:creationId xmlns:a16="http://schemas.microsoft.com/office/drawing/2014/main" id="{4ED656F7-5C33-4326-A22F-0093AB4CB97C}"/>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174608" y="2892315"/>
            <a:ext cx="2028257" cy="854003"/>
          </a:xfrm>
          <a:prstGeom prst="rect">
            <a:avLst/>
          </a:prstGeom>
        </p:spPr>
      </p:pic>
      <p:pic>
        <p:nvPicPr>
          <p:cNvPr id="15" name="图片 14">
            <a:extLst>
              <a:ext uri="{FF2B5EF4-FFF2-40B4-BE49-F238E27FC236}">
                <a16:creationId xmlns:a16="http://schemas.microsoft.com/office/drawing/2014/main" id="{C52ABDF1-F28D-41EC-893A-A4C68A6D49C3}"/>
              </a:ext>
            </a:extLst>
          </p:cNvPr>
          <p:cNvPicPr>
            <a:picLocks noChangeAspect="1"/>
          </p:cNvPicPr>
          <p:nvPr/>
        </p:nvPicPr>
        <p:blipFill>
          <a:blip r:embed="rId16"/>
          <a:stretch>
            <a:fillRect/>
          </a:stretch>
        </p:blipFill>
        <p:spPr>
          <a:xfrm>
            <a:off x="5020652" y="2878317"/>
            <a:ext cx="1007437" cy="755579"/>
          </a:xfrm>
          <a:prstGeom prst="rect">
            <a:avLst/>
          </a:prstGeom>
        </p:spPr>
      </p:pic>
      <p:pic>
        <p:nvPicPr>
          <p:cNvPr id="23" name="图片 22">
            <a:extLst>
              <a:ext uri="{FF2B5EF4-FFF2-40B4-BE49-F238E27FC236}">
                <a16:creationId xmlns:a16="http://schemas.microsoft.com/office/drawing/2014/main" id="{B67D1DA4-B8BC-4EA2-9262-BAE831F020B8}"/>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9127022" y="2097922"/>
            <a:ext cx="1039583" cy="779687"/>
          </a:xfrm>
          <a:prstGeom prst="rect">
            <a:avLst/>
          </a:prstGeom>
        </p:spPr>
      </p:pic>
      <p:pic>
        <p:nvPicPr>
          <p:cNvPr id="22" name="图片 21">
            <a:extLst>
              <a:ext uri="{FF2B5EF4-FFF2-40B4-BE49-F238E27FC236}">
                <a16:creationId xmlns:a16="http://schemas.microsoft.com/office/drawing/2014/main" id="{194E24FA-CD0C-4253-BFDE-9D88E8D71692}"/>
              </a:ext>
            </a:extLst>
          </p:cNvPr>
          <p:cNvPicPr>
            <a:picLocks noChangeAspect="1"/>
          </p:cNvPicPr>
          <p:nvPr/>
        </p:nvPicPr>
        <p:blipFill>
          <a:blip r:embed="rId18"/>
          <a:stretch>
            <a:fillRect/>
          </a:stretch>
        </p:blipFill>
        <p:spPr>
          <a:xfrm>
            <a:off x="9127021" y="2852746"/>
            <a:ext cx="1039583" cy="779687"/>
          </a:xfrm>
          <a:prstGeom prst="rect">
            <a:avLst/>
          </a:prstGeom>
        </p:spPr>
      </p:pic>
      <p:sp>
        <p:nvSpPr>
          <p:cNvPr id="29" name="文本框 28">
            <a:extLst>
              <a:ext uri="{FF2B5EF4-FFF2-40B4-BE49-F238E27FC236}">
                <a16:creationId xmlns:a16="http://schemas.microsoft.com/office/drawing/2014/main" id="{0D1FA999-AB77-4922-A254-519862113BC4}"/>
              </a:ext>
            </a:extLst>
          </p:cNvPr>
          <p:cNvSpPr txBox="1"/>
          <p:nvPr/>
        </p:nvSpPr>
        <p:spPr>
          <a:xfrm>
            <a:off x="5914540" y="2599530"/>
            <a:ext cx="1479323" cy="830997"/>
          </a:xfrm>
          <a:prstGeom prst="rect">
            <a:avLst/>
          </a:prstGeom>
          <a:noFill/>
        </p:spPr>
        <p:txBody>
          <a:bodyPr wrap="square" rtlCol="0">
            <a:spAutoFit/>
          </a:bodyPr>
          <a:lstStyle/>
          <a:p>
            <a:pPr algn="ctr"/>
            <a:r>
              <a:rPr lang="en-US" altLang="zh-CN" sz="800" b="1" dirty="0"/>
              <a:t>NO2</a:t>
            </a:r>
          </a:p>
          <a:p>
            <a:r>
              <a:rPr lang="zh-CN" altLang="en-US" sz="800" dirty="0"/>
              <a:t>对</a:t>
            </a:r>
            <a:r>
              <a:rPr lang="en-US" altLang="zh-CN" sz="800" dirty="0"/>
              <a:t>NO2</a:t>
            </a:r>
            <a:r>
              <a:rPr lang="zh-CN" altLang="en-US" sz="800" dirty="0"/>
              <a:t>浓度预测的最优模型是</a:t>
            </a:r>
            <a:r>
              <a:rPr lang="en-US" altLang="zh-CN" sz="800" dirty="0"/>
              <a:t>GBDT.</a:t>
            </a:r>
          </a:p>
          <a:p>
            <a:r>
              <a:rPr lang="en-US" altLang="zh-CN" sz="800" dirty="0"/>
              <a:t>CO, NO2, O3, PM2.5,</a:t>
            </a:r>
            <a:r>
              <a:rPr lang="zh-CN" altLang="en-US" sz="800" dirty="0"/>
              <a:t>温度</a:t>
            </a:r>
            <a:r>
              <a:rPr lang="en-US" altLang="zh-CN" sz="800" dirty="0"/>
              <a:t>,</a:t>
            </a:r>
            <a:r>
              <a:rPr lang="zh-CN" altLang="en-US" sz="800" dirty="0"/>
              <a:t>湿度对</a:t>
            </a:r>
            <a:r>
              <a:rPr lang="en-US" altLang="zh-CN" sz="800" dirty="0"/>
              <a:t>NO2</a:t>
            </a:r>
            <a:r>
              <a:rPr lang="zh-CN" altLang="en-US" sz="800" dirty="0"/>
              <a:t>的预测都没有明显作用</a:t>
            </a:r>
            <a:r>
              <a:rPr lang="en-US" altLang="zh-CN" sz="800" dirty="0"/>
              <a:t>.</a:t>
            </a:r>
          </a:p>
        </p:txBody>
      </p:sp>
      <p:sp>
        <p:nvSpPr>
          <p:cNvPr id="33" name="文本框 32">
            <a:extLst>
              <a:ext uri="{FF2B5EF4-FFF2-40B4-BE49-F238E27FC236}">
                <a16:creationId xmlns:a16="http://schemas.microsoft.com/office/drawing/2014/main" id="{BA4E4A92-1D1D-4E13-9E6D-886DF22F70C5}"/>
              </a:ext>
            </a:extLst>
          </p:cNvPr>
          <p:cNvSpPr txBox="1"/>
          <p:nvPr/>
        </p:nvSpPr>
        <p:spPr>
          <a:xfrm>
            <a:off x="10056814" y="400271"/>
            <a:ext cx="1358932" cy="1200329"/>
          </a:xfrm>
          <a:prstGeom prst="rect">
            <a:avLst/>
          </a:prstGeom>
          <a:noFill/>
        </p:spPr>
        <p:txBody>
          <a:bodyPr wrap="square" rtlCol="0">
            <a:spAutoFit/>
          </a:bodyPr>
          <a:lstStyle/>
          <a:p>
            <a:pPr algn="ctr"/>
            <a:r>
              <a:rPr lang="en-US" altLang="zh-CN" sz="800" b="1" dirty="0"/>
              <a:t>O3</a:t>
            </a:r>
          </a:p>
          <a:p>
            <a:r>
              <a:rPr lang="zh-CN" altLang="en-US" sz="800" dirty="0"/>
              <a:t>对</a:t>
            </a:r>
            <a:r>
              <a:rPr lang="en-US" altLang="zh-CN" sz="800" dirty="0"/>
              <a:t>O3</a:t>
            </a:r>
            <a:r>
              <a:rPr lang="zh-CN" altLang="en-US" sz="800" dirty="0"/>
              <a:t>浓度预测的最优模型是</a:t>
            </a:r>
            <a:r>
              <a:rPr lang="en-US" altLang="zh-CN" sz="800" dirty="0"/>
              <a:t>ANN</a:t>
            </a:r>
            <a:r>
              <a:rPr lang="zh-CN" altLang="en-US" sz="800" dirty="0"/>
              <a:t>和</a:t>
            </a:r>
            <a:r>
              <a:rPr lang="en-US" altLang="zh-CN" sz="800" dirty="0"/>
              <a:t>RFR.</a:t>
            </a:r>
          </a:p>
          <a:p>
            <a:r>
              <a:rPr lang="en-US" altLang="zh-CN" sz="800" dirty="0"/>
              <a:t>NO2</a:t>
            </a:r>
            <a:r>
              <a:rPr lang="zh-CN" altLang="en-US" sz="800" dirty="0"/>
              <a:t>对</a:t>
            </a:r>
            <a:r>
              <a:rPr lang="en-US" altLang="zh-CN" sz="800" dirty="0"/>
              <a:t>O3</a:t>
            </a:r>
            <a:r>
              <a:rPr lang="zh-CN" altLang="en-US" sz="800" dirty="0"/>
              <a:t>浓度预测起积极作用</a:t>
            </a:r>
            <a:r>
              <a:rPr lang="en-US" altLang="zh-CN" sz="800" dirty="0"/>
              <a:t>max(R2) from 0.65 to 0.70</a:t>
            </a:r>
          </a:p>
          <a:p>
            <a:r>
              <a:rPr lang="zh-CN" altLang="en-US" sz="800" dirty="0"/>
              <a:t>温度</a:t>
            </a:r>
            <a:r>
              <a:rPr lang="en-US" altLang="zh-CN" sz="800" dirty="0"/>
              <a:t>,</a:t>
            </a:r>
            <a:r>
              <a:rPr lang="zh-CN" altLang="en-US" sz="800" dirty="0"/>
              <a:t>湿度对</a:t>
            </a:r>
            <a:r>
              <a:rPr lang="en-US" altLang="zh-CN" sz="800" dirty="0"/>
              <a:t>CO</a:t>
            </a:r>
            <a:r>
              <a:rPr lang="zh-CN" altLang="en-US" sz="800" dirty="0"/>
              <a:t>浓度预测无明显影响</a:t>
            </a:r>
            <a:r>
              <a:rPr lang="en-US" altLang="zh-CN" sz="800" dirty="0"/>
              <a:t>max(R2) from 0.70 to 0.71.</a:t>
            </a:r>
          </a:p>
        </p:txBody>
      </p:sp>
      <p:sp>
        <p:nvSpPr>
          <p:cNvPr id="34" name="文本框 33">
            <a:extLst>
              <a:ext uri="{FF2B5EF4-FFF2-40B4-BE49-F238E27FC236}">
                <a16:creationId xmlns:a16="http://schemas.microsoft.com/office/drawing/2014/main" id="{EE619334-2D8B-42F8-B315-02506A92E224}"/>
              </a:ext>
            </a:extLst>
          </p:cNvPr>
          <p:cNvSpPr txBox="1"/>
          <p:nvPr/>
        </p:nvSpPr>
        <p:spPr>
          <a:xfrm>
            <a:off x="10056814" y="1975242"/>
            <a:ext cx="1390791" cy="1692771"/>
          </a:xfrm>
          <a:prstGeom prst="rect">
            <a:avLst/>
          </a:prstGeom>
          <a:noFill/>
        </p:spPr>
        <p:txBody>
          <a:bodyPr wrap="square" rtlCol="0">
            <a:spAutoFit/>
          </a:bodyPr>
          <a:lstStyle/>
          <a:p>
            <a:pPr algn="ctr"/>
            <a:r>
              <a:rPr lang="en-US" altLang="zh-CN" sz="800" b="1" dirty="0"/>
              <a:t>PM2.5</a:t>
            </a:r>
          </a:p>
          <a:p>
            <a:r>
              <a:rPr lang="zh-CN" altLang="en-US" sz="800" dirty="0"/>
              <a:t>各模型都能在</a:t>
            </a:r>
            <a:r>
              <a:rPr lang="en-US" altLang="zh-CN" sz="800" dirty="0"/>
              <a:t>PM2.5</a:t>
            </a:r>
            <a:r>
              <a:rPr lang="zh-CN" altLang="en-US" sz="800" dirty="0"/>
              <a:t>浓度预测上表现出较好效果</a:t>
            </a:r>
            <a:r>
              <a:rPr lang="en-US" altLang="zh-CN" sz="800" dirty="0"/>
              <a:t>. </a:t>
            </a:r>
            <a:r>
              <a:rPr lang="zh-CN" altLang="en-US" sz="800" dirty="0"/>
              <a:t>其中浓度预测的最优模型是</a:t>
            </a:r>
            <a:r>
              <a:rPr lang="en-US" altLang="zh-CN" sz="800" dirty="0"/>
              <a:t>RFR</a:t>
            </a:r>
            <a:r>
              <a:rPr lang="zh-CN" altLang="en-US" sz="800" dirty="0"/>
              <a:t>和</a:t>
            </a:r>
            <a:r>
              <a:rPr lang="en-US" altLang="zh-CN" sz="800" dirty="0"/>
              <a:t>GBDT.</a:t>
            </a:r>
          </a:p>
          <a:p>
            <a:r>
              <a:rPr lang="en-US" altLang="zh-CN" sz="800" dirty="0"/>
              <a:t>CO,</a:t>
            </a:r>
            <a:r>
              <a:rPr lang="zh-CN" altLang="en-US" sz="800" dirty="0"/>
              <a:t>对</a:t>
            </a:r>
            <a:r>
              <a:rPr lang="en-US" altLang="zh-CN" sz="800" dirty="0"/>
              <a:t>PM2.5</a:t>
            </a:r>
            <a:r>
              <a:rPr lang="zh-CN" altLang="en-US" sz="800" dirty="0"/>
              <a:t>浓度预测起一定积极作用</a:t>
            </a:r>
            <a:r>
              <a:rPr lang="en-US" altLang="zh-CN" sz="800" dirty="0"/>
              <a:t>max(R2) from 0.74 to 0.77,</a:t>
            </a:r>
          </a:p>
          <a:p>
            <a:r>
              <a:rPr lang="en-US" altLang="zh-CN" sz="800" dirty="0"/>
              <a:t>O3,NO2,</a:t>
            </a:r>
            <a:r>
              <a:rPr lang="zh-CN" altLang="en-US" sz="800" dirty="0"/>
              <a:t>对</a:t>
            </a:r>
            <a:r>
              <a:rPr lang="en-US" altLang="zh-CN" sz="800" dirty="0"/>
              <a:t>PM2.5</a:t>
            </a:r>
            <a:r>
              <a:rPr lang="zh-CN" altLang="en-US" sz="800" dirty="0"/>
              <a:t>浓度预测未起明显作用</a:t>
            </a:r>
            <a:r>
              <a:rPr lang="en-US" altLang="zh-CN" sz="800" dirty="0"/>
              <a:t>.</a:t>
            </a:r>
          </a:p>
          <a:p>
            <a:r>
              <a:rPr lang="zh-CN" altLang="en-US" sz="800" dirty="0"/>
              <a:t>湿度对</a:t>
            </a:r>
            <a:r>
              <a:rPr lang="en-US" altLang="zh-CN" sz="800" dirty="0"/>
              <a:t>PM2.5</a:t>
            </a:r>
            <a:r>
              <a:rPr lang="zh-CN" altLang="en-US" sz="800" dirty="0"/>
              <a:t>浓度预测起明显积极作用</a:t>
            </a:r>
            <a:r>
              <a:rPr lang="en-US" altLang="zh-CN" sz="800" dirty="0"/>
              <a:t>max(R2) from 0.74 to 0.82.</a:t>
            </a:r>
          </a:p>
        </p:txBody>
      </p:sp>
      <p:sp>
        <p:nvSpPr>
          <p:cNvPr id="35" name="Rectangle 27">
            <a:extLst>
              <a:ext uri="{FF2B5EF4-FFF2-40B4-BE49-F238E27FC236}">
                <a16:creationId xmlns:a16="http://schemas.microsoft.com/office/drawing/2014/main" id="{D0693CAF-2852-4201-96F0-6F1DBEDB6824}"/>
              </a:ext>
            </a:extLst>
          </p:cNvPr>
          <p:cNvSpPr>
            <a:spLocks noChangeArrowheads="1"/>
          </p:cNvSpPr>
          <p:nvPr/>
        </p:nvSpPr>
        <p:spPr bwMode="auto">
          <a:xfrm>
            <a:off x="936199" y="6689573"/>
            <a:ext cx="10632059" cy="179433"/>
          </a:xfrm>
          <a:prstGeom prst="rect">
            <a:avLst/>
          </a:prstGeom>
          <a:solidFill>
            <a:srgbClr val="3492D2"/>
          </a:solidFill>
          <a:ln>
            <a:noFill/>
          </a:ln>
        </p:spPr>
        <p:txBody>
          <a:bodyPr wrap="none" lIns="16879" tIns="8440" rIns="16879" bIns="8440" anchor="ctr"/>
          <a:lstStyle>
            <a:lvl1pPr>
              <a:spcBef>
                <a:spcPct val="20000"/>
              </a:spcBef>
              <a:buChar char="•"/>
              <a:defRPr sz="16100">
                <a:solidFill>
                  <a:schemeClr val="tx1"/>
                </a:solidFill>
                <a:latin typeface="Arial" panose="020B0604020202020204" pitchFamily="34" charset="0"/>
              </a:defRPr>
            </a:lvl1pPr>
            <a:lvl2pPr marL="742950" indent="-285750">
              <a:spcBef>
                <a:spcPct val="20000"/>
              </a:spcBef>
              <a:buChar char="–"/>
              <a:defRPr sz="14100">
                <a:solidFill>
                  <a:schemeClr val="tx1"/>
                </a:solidFill>
                <a:latin typeface="Arial" panose="020B0604020202020204" pitchFamily="34" charset="0"/>
              </a:defRPr>
            </a:lvl2pPr>
            <a:lvl3pPr marL="1143000" indent="-228600">
              <a:spcBef>
                <a:spcPct val="20000"/>
              </a:spcBef>
              <a:buChar char="•"/>
              <a:defRPr sz="12000">
                <a:solidFill>
                  <a:schemeClr val="tx1"/>
                </a:solidFill>
                <a:latin typeface="Arial" panose="020B0604020202020204" pitchFamily="34" charset="0"/>
              </a:defRPr>
            </a:lvl3pPr>
            <a:lvl4pPr marL="1600200" indent="-228600">
              <a:spcBef>
                <a:spcPct val="20000"/>
              </a:spcBef>
              <a:buChar char="–"/>
              <a:defRPr sz="10000">
                <a:solidFill>
                  <a:schemeClr val="tx1"/>
                </a:solidFill>
                <a:latin typeface="Arial" panose="020B0604020202020204" pitchFamily="34" charset="0"/>
              </a:defRPr>
            </a:lvl4pPr>
            <a:lvl5pPr marL="2057400" indent="-228600">
              <a:spcBef>
                <a:spcPct val="20000"/>
              </a:spcBef>
              <a:buChar char="»"/>
              <a:defRPr sz="10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0">
                <a:solidFill>
                  <a:schemeClr val="tx1"/>
                </a:solidFill>
                <a:latin typeface="Arial" panose="020B0604020202020204" pitchFamily="34" charset="0"/>
              </a:defRPr>
            </a:lvl9pPr>
          </a:lstStyle>
          <a:p>
            <a:pPr algn="ctr" defTabSz="868172">
              <a:spcBef>
                <a:spcPct val="0"/>
              </a:spcBef>
              <a:buNone/>
              <a:defRPr/>
            </a:pPr>
            <a:endParaRPr lang="en-US" sz="1400" b="1" dirty="0">
              <a:solidFill>
                <a:schemeClr val="bg1"/>
              </a:solidFill>
              <a:latin typeface="Trebuchet MS" pitchFamily="34" charset="0"/>
            </a:endParaRPr>
          </a:p>
        </p:txBody>
      </p:sp>
      <p:sp>
        <p:nvSpPr>
          <p:cNvPr id="36" name="矩形 35">
            <a:extLst>
              <a:ext uri="{FF2B5EF4-FFF2-40B4-BE49-F238E27FC236}">
                <a16:creationId xmlns:a16="http://schemas.microsoft.com/office/drawing/2014/main" id="{77A2D4C2-7C17-43E7-B3E2-70D06DB12C25}"/>
              </a:ext>
            </a:extLst>
          </p:cNvPr>
          <p:cNvSpPr/>
          <p:nvPr/>
        </p:nvSpPr>
        <p:spPr>
          <a:xfrm>
            <a:off x="7393864" y="3968402"/>
            <a:ext cx="2028257" cy="1466235"/>
          </a:xfrm>
          <a:prstGeom prst="rect">
            <a:avLst/>
          </a:prstGeom>
        </p:spPr>
        <p:txBody>
          <a:bodyPr wrap="square">
            <a:spAutoFit/>
          </a:bodyPr>
          <a:lstStyle/>
          <a:p>
            <a:pPr>
              <a:lnSpc>
                <a:spcPts val="1200"/>
              </a:lnSpc>
            </a:pPr>
            <a:r>
              <a:rPr lang="zh-CN" altLang="en-US" sz="800" dirty="0"/>
              <a:t>对于每种污染物</a:t>
            </a:r>
            <a:r>
              <a:rPr lang="en-US" altLang="zh-CN" sz="800" dirty="0"/>
              <a:t>,</a:t>
            </a:r>
            <a:r>
              <a:rPr lang="zh-CN" altLang="en-US" sz="800" dirty="0"/>
              <a:t>预测结果最好的模型由红色标出</a:t>
            </a:r>
            <a:r>
              <a:rPr lang="en-US" altLang="zh-CN" sz="800" dirty="0"/>
              <a:t>.</a:t>
            </a:r>
            <a:r>
              <a:rPr lang="zh-CN" altLang="en-US" sz="800" dirty="0"/>
              <a:t>评价指标采用可决系数</a:t>
            </a:r>
            <a:r>
              <a:rPr lang="en-US" altLang="zh-CN" sz="800" dirty="0"/>
              <a:t>(</a:t>
            </a:r>
            <a:r>
              <a:rPr lang="en-US" altLang="en-US" sz="800" dirty="0">
                <a:latin typeface="Arial" panose="020B0604020202020204" pitchFamily="34" charset="0"/>
              </a:rPr>
              <a:t>R</a:t>
            </a:r>
            <a:r>
              <a:rPr lang="en-US" altLang="en-US" sz="800" baseline="30000" dirty="0">
                <a:latin typeface="Arial" panose="020B0604020202020204" pitchFamily="34" charset="0"/>
              </a:rPr>
              <a:t>2</a:t>
            </a:r>
            <a:r>
              <a:rPr lang="en-US" altLang="zh-CN" sz="800" dirty="0"/>
              <a:t>), </a:t>
            </a:r>
            <a:r>
              <a:rPr lang="zh-CN" altLang="en-US" sz="800" dirty="0"/>
              <a:t>平均标准偏差</a:t>
            </a:r>
            <a:r>
              <a:rPr lang="en-US" altLang="zh-CN" sz="800" dirty="0"/>
              <a:t>(MNE%), </a:t>
            </a:r>
            <a:r>
              <a:rPr lang="zh-CN" altLang="en-US" sz="800" dirty="0"/>
              <a:t>平均标准偏置</a:t>
            </a:r>
            <a:r>
              <a:rPr lang="en-US" altLang="zh-CN" sz="800" dirty="0"/>
              <a:t>(MNB%).</a:t>
            </a:r>
          </a:p>
          <a:p>
            <a:pPr>
              <a:lnSpc>
                <a:spcPts val="1200"/>
              </a:lnSpc>
            </a:pPr>
            <a:r>
              <a:rPr lang="zh-CN" altLang="en-US" sz="800" dirty="0"/>
              <a:t>总体来说决策树相关的两种集成方法</a:t>
            </a:r>
            <a:r>
              <a:rPr lang="en-US" altLang="zh-CN" sz="800" dirty="0"/>
              <a:t>:</a:t>
            </a:r>
            <a:r>
              <a:rPr lang="zh-CN" altLang="en-US" sz="800" dirty="0"/>
              <a:t>梯度提升树</a:t>
            </a:r>
            <a:r>
              <a:rPr lang="en-US" altLang="zh-CN" sz="800" dirty="0"/>
              <a:t>,</a:t>
            </a:r>
            <a:r>
              <a:rPr lang="zh-CN" altLang="en-US" sz="800" dirty="0"/>
              <a:t>随机深林在六种模型中表现最佳</a:t>
            </a:r>
            <a:r>
              <a:rPr lang="en-US" altLang="zh-CN" sz="800" dirty="0"/>
              <a:t>.</a:t>
            </a:r>
          </a:p>
          <a:p>
            <a:pPr>
              <a:lnSpc>
                <a:spcPts val="1200"/>
              </a:lnSpc>
            </a:pPr>
            <a:r>
              <a:rPr lang="en-US" altLang="zh-CN" sz="800" dirty="0"/>
              <a:t>ANN</a:t>
            </a:r>
            <a:r>
              <a:rPr lang="zh-CN" altLang="en-US" sz="800" dirty="0"/>
              <a:t>模型在预测</a:t>
            </a:r>
            <a:r>
              <a:rPr lang="en-US" altLang="zh-CN" sz="800" dirty="0"/>
              <a:t>O3</a:t>
            </a:r>
            <a:r>
              <a:rPr lang="zh-CN" altLang="en-US" sz="800" dirty="0"/>
              <a:t>和</a:t>
            </a:r>
            <a:r>
              <a:rPr lang="en-US" altLang="zh-CN" sz="800" dirty="0"/>
              <a:t>PM2.5</a:t>
            </a:r>
            <a:r>
              <a:rPr lang="zh-CN" altLang="en-US" sz="800" dirty="0"/>
              <a:t>浓度时</a:t>
            </a:r>
            <a:r>
              <a:rPr lang="en-US" altLang="zh-CN" sz="800" dirty="0"/>
              <a:t>,</a:t>
            </a:r>
            <a:r>
              <a:rPr lang="zh-CN" altLang="en-US" sz="800" dirty="0"/>
              <a:t>表现较好</a:t>
            </a:r>
            <a:r>
              <a:rPr lang="en-US" altLang="zh-CN" sz="800" dirty="0"/>
              <a:t>.</a:t>
            </a:r>
            <a:r>
              <a:rPr lang="zh-CN" altLang="en-US" sz="800" dirty="0"/>
              <a:t>支持向量回归在各污染物浓度预测上表现最差</a:t>
            </a:r>
            <a:r>
              <a:rPr lang="en-US" altLang="zh-CN" sz="800" dirty="0"/>
              <a:t>. </a:t>
            </a:r>
          </a:p>
        </p:txBody>
      </p:sp>
      <p:sp>
        <p:nvSpPr>
          <p:cNvPr id="37" name="Rectangle 5">
            <a:extLst>
              <a:ext uri="{FF2B5EF4-FFF2-40B4-BE49-F238E27FC236}">
                <a16:creationId xmlns:a16="http://schemas.microsoft.com/office/drawing/2014/main" id="{AA68FBD5-1BA5-4435-A17A-D64295EDC6A3}"/>
              </a:ext>
            </a:extLst>
          </p:cNvPr>
          <p:cNvSpPr>
            <a:spLocks noChangeArrowheads="1"/>
          </p:cNvSpPr>
          <p:nvPr/>
        </p:nvSpPr>
        <p:spPr bwMode="auto">
          <a:xfrm>
            <a:off x="1002777" y="457340"/>
            <a:ext cx="2171831" cy="189000"/>
          </a:xfrm>
          <a:prstGeom prst="rect">
            <a:avLst/>
          </a:prstGeom>
          <a:solidFill>
            <a:srgbClr val="3492D2"/>
          </a:solidFill>
          <a:ln w="9525">
            <a:noFill/>
            <a:miter lim="800000"/>
            <a:headEnd/>
            <a:tailEnd/>
          </a:ln>
          <a:effectLst>
            <a:outerShdw dist="107763" dir="2700000" algn="ctr" rotWithShape="0">
              <a:schemeClr val="bg1"/>
            </a:outerShdw>
          </a:effectLst>
        </p:spPr>
        <p:txBody>
          <a:bodyPr wrap="none" lIns="25319" tIns="12659" rIns="25319" bIns="12659"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a:r>
              <a:rPr lang="zh-CN" altLang="en-US" sz="1000" b="1" dirty="0">
                <a:solidFill>
                  <a:schemeClr val="bg1"/>
                </a:solidFill>
              </a:rPr>
              <a:t>摘要</a:t>
            </a:r>
            <a:endParaRPr lang="en-US" altLang="zh-CN" sz="1000" b="1" dirty="0">
              <a:solidFill>
                <a:schemeClr val="bg1"/>
              </a:solidFill>
            </a:endParaRPr>
          </a:p>
        </p:txBody>
      </p:sp>
      <p:sp>
        <p:nvSpPr>
          <p:cNvPr id="38" name="Rectangle 5">
            <a:extLst>
              <a:ext uri="{FF2B5EF4-FFF2-40B4-BE49-F238E27FC236}">
                <a16:creationId xmlns:a16="http://schemas.microsoft.com/office/drawing/2014/main" id="{99CE66AB-805B-47AC-A170-84B4CFC4C3D8}"/>
              </a:ext>
            </a:extLst>
          </p:cNvPr>
          <p:cNvSpPr>
            <a:spLocks noChangeArrowheads="1"/>
          </p:cNvSpPr>
          <p:nvPr/>
        </p:nvSpPr>
        <p:spPr bwMode="auto">
          <a:xfrm>
            <a:off x="1002775" y="4417245"/>
            <a:ext cx="2467708" cy="179433"/>
          </a:xfrm>
          <a:prstGeom prst="rect">
            <a:avLst/>
          </a:prstGeom>
          <a:solidFill>
            <a:srgbClr val="3492D2"/>
          </a:solidFill>
          <a:ln w="9525">
            <a:noFill/>
            <a:miter lim="800000"/>
            <a:headEnd/>
            <a:tailEnd/>
          </a:ln>
          <a:effectLst>
            <a:outerShdw dist="107763" dir="2700000" algn="ctr" rotWithShape="0">
              <a:schemeClr val="bg1"/>
            </a:outerShdw>
          </a:effectLst>
        </p:spPr>
        <p:txBody>
          <a:bodyPr wrap="none" lIns="25319" tIns="12659" rIns="25319" bIns="12659"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a:r>
              <a:rPr lang="zh-CN" altLang="en-US" sz="1000" b="1" dirty="0">
                <a:solidFill>
                  <a:schemeClr val="bg1"/>
                </a:solidFill>
              </a:rPr>
              <a:t>预测方法</a:t>
            </a:r>
            <a:endParaRPr lang="en-US" altLang="zh-CN" sz="1000" b="1" dirty="0">
              <a:solidFill>
                <a:schemeClr val="bg1"/>
              </a:solidFill>
            </a:endParaRPr>
          </a:p>
        </p:txBody>
      </p:sp>
      <p:sp>
        <p:nvSpPr>
          <p:cNvPr id="57" name="矩形 56">
            <a:extLst>
              <a:ext uri="{FF2B5EF4-FFF2-40B4-BE49-F238E27FC236}">
                <a16:creationId xmlns:a16="http://schemas.microsoft.com/office/drawing/2014/main" id="{019D1C9E-A1E6-4221-ADA1-37D6FC58E1A7}"/>
              </a:ext>
            </a:extLst>
          </p:cNvPr>
          <p:cNvSpPr/>
          <p:nvPr/>
        </p:nvSpPr>
        <p:spPr>
          <a:xfrm>
            <a:off x="9853821" y="5457380"/>
            <a:ext cx="1860388" cy="1200329"/>
          </a:xfrm>
          <a:prstGeom prst="rect">
            <a:avLst/>
          </a:prstGeom>
        </p:spPr>
        <p:txBody>
          <a:bodyPr wrap="square">
            <a:spAutoFit/>
          </a:bodyPr>
          <a:lstStyle/>
          <a:p>
            <a:r>
              <a:rPr lang="zh-CN" altLang="en-US" sz="800" dirty="0"/>
              <a:t>左图是</a:t>
            </a:r>
            <a:r>
              <a:rPr lang="en-US" altLang="zh-CN" sz="800" dirty="0"/>
              <a:t>GBDT</a:t>
            </a:r>
            <a:r>
              <a:rPr lang="zh-CN" altLang="en-US" sz="800" dirty="0"/>
              <a:t>模型在波特兰以及福州</a:t>
            </a:r>
            <a:r>
              <a:rPr lang="en-US" altLang="zh-CN" sz="800" dirty="0"/>
              <a:t>PM2.5</a:t>
            </a:r>
            <a:r>
              <a:rPr lang="zh-CN" altLang="en-US" sz="800" dirty="0"/>
              <a:t>浓度数据预测结果的</a:t>
            </a:r>
            <a:r>
              <a:rPr lang="en-US" altLang="zh-CN" sz="800" dirty="0"/>
              <a:t>R2</a:t>
            </a:r>
            <a:r>
              <a:rPr lang="zh-CN" altLang="en-US" sz="800" dirty="0"/>
              <a:t>直方图</a:t>
            </a:r>
            <a:r>
              <a:rPr lang="en-US" altLang="zh-CN" sz="800" dirty="0"/>
              <a:t>. </a:t>
            </a:r>
            <a:r>
              <a:rPr lang="zh-CN" altLang="en-US" sz="800" dirty="0"/>
              <a:t>实验选用了各个不同的输入参数</a:t>
            </a:r>
            <a:r>
              <a:rPr lang="en-US" altLang="zh-CN" sz="800" dirty="0"/>
              <a:t>.</a:t>
            </a:r>
            <a:r>
              <a:rPr lang="zh-CN" altLang="en-US" sz="800" dirty="0"/>
              <a:t>以此讨论</a:t>
            </a:r>
            <a:r>
              <a:rPr lang="en-US" altLang="zh-CN" sz="800" dirty="0"/>
              <a:t>NO2,CO,O3,</a:t>
            </a:r>
            <a:r>
              <a:rPr lang="zh-CN" altLang="en-US" sz="800" dirty="0"/>
              <a:t>温度</a:t>
            </a:r>
            <a:r>
              <a:rPr lang="en-US" altLang="zh-CN" sz="800" dirty="0"/>
              <a:t>,</a:t>
            </a:r>
            <a:r>
              <a:rPr lang="zh-CN" altLang="en-US" sz="800" dirty="0"/>
              <a:t>湿度对</a:t>
            </a:r>
            <a:r>
              <a:rPr lang="en-US" altLang="zh-CN" sz="800" dirty="0"/>
              <a:t>PM25</a:t>
            </a:r>
            <a:r>
              <a:rPr lang="zh-CN" altLang="en-US" sz="800" dirty="0"/>
              <a:t>预测的影响</a:t>
            </a:r>
            <a:r>
              <a:rPr lang="en-US" altLang="zh-CN" sz="800" dirty="0"/>
              <a:t>.</a:t>
            </a:r>
          </a:p>
          <a:p>
            <a:r>
              <a:rPr lang="zh-CN" altLang="en-US" sz="800" dirty="0"/>
              <a:t>对于波特兰数据</a:t>
            </a:r>
            <a:r>
              <a:rPr lang="en-US" altLang="zh-CN" sz="800" dirty="0"/>
              <a:t>,</a:t>
            </a:r>
            <a:r>
              <a:rPr lang="zh-CN" altLang="en-US" sz="800" dirty="0"/>
              <a:t>可以看出湿度对</a:t>
            </a:r>
            <a:r>
              <a:rPr lang="en-US" altLang="zh-CN" sz="800" dirty="0"/>
              <a:t>PM2.5</a:t>
            </a:r>
            <a:r>
              <a:rPr lang="zh-CN" altLang="en-US" sz="800" dirty="0"/>
              <a:t>预测的影响最大</a:t>
            </a:r>
            <a:r>
              <a:rPr lang="en-US" altLang="zh-CN" sz="800" dirty="0"/>
              <a:t>,</a:t>
            </a:r>
            <a:r>
              <a:rPr lang="zh-CN" altLang="en-US" sz="800" dirty="0"/>
              <a:t>其次是</a:t>
            </a:r>
            <a:r>
              <a:rPr lang="en-US" altLang="zh-CN" sz="800" dirty="0"/>
              <a:t>CO</a:t>
            </a:r>
            <a:r>
              <a:rPr lang="zh-CN" altLang="en-US" sz="800" dirty="0"/>
              <a:t>和温度</a:t>
            </a:r>
            <a:r>
              <a:rPr lang="en-US" altLang="zh-CN" sz="800" dirty="0"/>
              <a:t>.O3</a:t>
            </a:r>
            <a:r>
              <a:rPr lang="zh-CN" altLang="en-US" sz="800" dirty="0"/>
              <a:t>对</a:t>
            </a:r>
            <a:r>
              <a:rPr lang="en-US" altLang="zh-CN" sz="800" dirty="0"/>
              <a:t>PM2.5</a:t>
            </a:r>
            <a:r>
              <a:rPr lang="zh-CN" altLang="en-US" sz="800" dirty="0"/>
              <a:t>的预测起负面影响</a:t>
            </a:r>
            <a:r>
              <a:rPr lang="en-US" altLang="zh-CN" sz="800" dirty="0"/>
              <a:t>.</a:t>
            </a:r>
            <a:r>
              <a:rPr lang="zh-CN" altLang="en-US" sz="800" dirty="0"/>
              <a:t>对于福州数据</a:t>
            </a:r>
            <a:r>
              <a:rPr lang="en-US" altLang="zh-CN" sz="800" dirty="0"/>
              <a:t>,</a:t>
            </a:r>
            <a:r>
              <a:rPr lang="zh-CN" altLang="en-US" sz="800" dirty="0"/>
              <a:t>温度对</a:t>
            </a:r>
            <a:r>
              <a:rPr lang="en-US" altLang="zh-CN" sz="800" dirty="0"/>
              <a:t>PM2.5</a:t>
            </a:r>
            <a:r>
              <a:rPr lang="zh-CN" altLang="en-US" sz="800" dirty="0"/>
              <a:t>预测影响最大</a:t>
            </a:r>
            <a:r>
              <a:rPr lang="en-US" altLang="zh-CN" sz="800" dirty="0"/>
              <a:t>.</a:t>
            </a:r>
          </a:p>
        </p:txBody>
      </p:sp>
      <p:sp>
        <p:nvSpPr>
          <p:cNvPr id="58" name="Rectangle 5">
            <a:extLst>
              <a:ext uri="{FF2B5EF4-FFF2-40B4-BE49-F238E27FC236}">
                <a16:creationId xmlns:a16="http://schemas.microsoft.com/office/drawing/2014/main" id="{415EB808-C095-421E-B0A1-8568B0A6D246}"/>
              </a:ext>
            </a:extLst>
          </p:cNvPr>
          <p:cNvSpPr>
            <a:spLocks noChangeArrowheads="1"/>
          </p:cNvSpPr>
          <p:nvPr/>
        </p:nvSpPr>
        <p:spPr bwMode="auto">
          <a:xfrm>
            <a:off x="3470483" y="3748264"/>
            <a:ext cx="7945261" cy="179433"/>
          </a:xfrm>
          <a:prstGeom prst="rect">
            <a:avLst/>
          </a:prstGeom>
          <a:solidFill>
            <a:srgbClr val="3492D2"/>
          </a:solidFill>
          <a:ln w="9525">
            <a:noFill/>
            <a:miter lim="800000"/>
            <a:headEnd/>
            <a:tailEnd/>
          </a:ln>
          <a:effectLst>
            <a:outerShdw dist="107763" dir="2700000" algn="ctr" rotWithShape="0">
              <a:schemeClr val="bg1"/>
            </a:outerShdw>
          </a:effectLst>
        </p:spPr>
        <p:txBody>
          <a:bodyPr wrap="none" lIns="25319" tIns="12659" rIns="25319" bIns="12659"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a:r>
              <a:rPr lang="zh-CN" altLang="en-US" sz="1000" b="1" dirty="0">
                <a:solidFill>
                  <a:schemeClr val="bg1"/>
                </a:solidFill>
              </a:rPr>
              <a:t>预测结果分析</a:t>
            </a:r>
            <a:endParaRPr lang="en-US" altLang="zh-CN" sz="1000" b="1" dirty="0">
              <a:solidFill>
                <a:schemeClr val="bg1"/>
              </a:solidFill>
            </a:endParaRPr>
          </a:p>
        </p:txBody>
      </p:sp>
      <p:sp>
        <p:nvSpPr>
          <p:cNvPr id="5" name="矩形 4">
            <a:extLst>
              <a:ext uri="{FF2B5EF4-FFF2-40B4-BE49-F238E27FC236}">
                <a16:creationId xmlns:a16="http://schemas.microsoft.com/office/drawing/2014/main" id="{BC6CB1A8-6345-407F-B2C7-CE7B15328CBB}"/>
              </a:ext>
            </a:extLst>
          </p:cNvPr>
          <p:cNvSpPr/>
          <p:nvPr/>
        </p:nvSpPr>
        <p:spPr>
          <a:xfrm>
            <a:off x="949874" y="4607785"/>
            <a:ext cx="2618756" cy="2081788"/>
          </a:xfrm>
          <a:prstGeom prst="rect">
            <a:avLst/>
          </a:prstGeom>
        </p:spPr>
        <p:txBody>
          <a:bodyPr wrap="square">
            <a:spAutoFit/>
          </a:bodyPr>
          <a:lstStyle/>
          <a:p>
            <a:pPr>
              <a:lnSpc>
                <a:spcPts val="1200"/>
              </a:lnSpc>
            </a:pPr>
            <a:r>
              <a:rPr lang="en-US" altLang="zh-CN" sz="800" dirty="0"/>
              <a:t>1. </a:t>
            </a:r>
            <a:r>
              <a:rPr lang="zh-CN" altLang="en-US" sz="800" dirty="0"/>
              <a:t>因为</a:t>
            </a:r>
            <a:r>
              <a:rPr lang="en-US" altLang="zh-CN" sz="800" dirty="0"/>
              <a:t>SVR,ANN</a:t>
            </a:r>
            <a:r>
              <a:rPr lang="zh-CN" altLang="en-US" sz="800" dirty="0"/>
              <a:t>模型本身的特点</a:t>
            </a:r>
            <a:r>
              <a:rPr lang="en-US" altLang="zh-CN" sz="800" dirty="0"/>
              <a:t>,</a:t>
            </a:r>
            <a:r>
              <a:rPr lang="zh-CN" altLang="en-US" sz="800" dirty="0"/>
              <a:t>需要先对输入数据进行归一化处理</a:t>
            </a:r>
            <a:r>
              <a:rPr lang="en-US" altLang="zh-CN" sz="800" dirty="0"/>
              <a:t>.</a:t>
            </a:r>
          </a:p>
          <a:p>
            <a:pPr>
              <a:lnSpc>
                <a:spcPts val="1200"/>
              </a:lnSpc>
            </a:pPr>
            <a:r>
              <a:rPr lang="en-US" altLang="zh-CN" sz="800" dirty="0"/>
              <a:t>2. </a:t>
            </a:r>
            <a:r>
              <a:rPr lang="zh-CN" altLang="en-US" sz="800" dirty="0"/>
              <a:t>多次对比实验后</a:t>
            </a:r>
            <a:r>
              <a:rPr lang="en-US" altLang="zh-CN" sz="800" dirty="0"/>
              <a:t>,</a:t>
            </a:r>
            <a:r>
              <a:rPr lang="zh-CN" altLang="en-US" sz="800" dirty="0"/>
              <a:t>选用选用最大树深度为</a:t>
            </a:r>
            <a:r>
              <a:rPr lang="en-US" altLang="zh-CN" sz="800" dirty="0"/>
              <a:t>8</a:t>
            </a:r>
            <a:r>
              <a:rPr lang="zh-CN" altLang="en-US" sz="800" dirty="0"/>
              <a:t>的</a:t>
            </a:r>
            <a:r>
              <a:rPr lang="en-US" altLang="zh-CN" sz="800" dirty="0"/>
              <a:t>DT,RFR</a:t>
            </a:r>
            <a:r>
              <a:rPr lang="zh-CN" altLang="en-US" sz="800" dirty="0"/>
              <a:t>模型和</a:t>
            </a:r>
            <a:r>
              <a:rPr lang="en-US" altLang="zh-CN" sz="800" dirty="0"/>
              <a:t>2</a:t>
            </a:r>
            <a:r>
              <a:rPr lang="zh-CN" altLang="en-US" sz="800" dirty="0"/>
              <a:t>层的</a:t>
            </a:r>
            <a:r>
              <a:rPr lang="en-US" altLang="zh-CN" sz="800" dirty="0"/>
              <a:t>LSTM</a:t>
            </a:r>
            <a:r>
              <a:rPr lang="zh-CN" altLang="en-US" sz="800" dirty="0"/>
              <a:t>模型来充分学习污染物浓度变化的时序信息</a:t>
            </a:r>
            <a:r>
              <a:rPr lang="en-US" altLang="zh-CN" sz="800" dirty="0"/>
              <a:t>. </a:t>
            </a:r>
          </a:p>
          <a:p>
            <a:pPr>
              <a:lnSpc>
                <a:spcPts val="1200"/>
              </a:lnSpc>
            </a:pPr>
            <a:r>
              <a:rPr lang="en-US" altLang="zh-CN" sz="800" dirty="0"/>
              <a:t>3. </a:t>
            </a:r>
            <a:r>
              <a:rPr lang="zh-CN" altLang="en-US" sz="800" dirty="0"/>
              <a:t>小数据集训练得到的模型存在过拟合现象</a:t>
            </a:r>
            <a:r>
              <a:rPr lang="en-US" altLang="zh-CN" sz="800" dirty="0"/>
              <a:t>,</a:t>
            </a:r>
            <a:r>
              <a:rPr lang="zh-CN" altLang="en-US" sz="800" dirty="0"/>
              <a:t>为了在保持预测精度的基础上缓和过拟合现象</a:t>
            </a:r>
            <a:r>
              <a:rPr lang="en-US" altLang="zh-CN" sz="800" dirty="0"/>
              <a:t>,</a:t>
            </a:r>
            <a:r>
              <a:rPr lang="zh-CN" altLang="en-US" sz="800" dirty="0"/>
              <a:t>我们在</a:t>
            </a:r>
            <a:r>
              <a:rPr lang="en-US" altLang="zh-CN" sz="800" dirty="0"/>
              <a:t>LSTM</a:t>
            </a:r>
            <a:r>
              <a:rPr lang="zh-CN" altLang="en-US" sz="800" dirty="0"/>
              <a:t>模型上采用了随机丢弃</a:t>
            </a:r>
            <a:r>
              <a:rPr lang="en-US" altLang="zh-CN" sz="800" dirty="0"/>
              <a:t>(Dropout)</a:t>
            </a:r>
            <a:r>
              <a:rPr lang="zh-CN" altLang="en-US" sz="800" dirty="0"/>
              <a:t>方法</a:t>
            </a:r>
            <a:r>
              <a:rPr lang="en-US" altLang="zh-CN" sz="800" dirty="0"/>
              <a:t>,</a:t>
            </a:r>
            <a:r>
              <a:rPr lang="zh-CN" altLang="en-US" sz="800" dirty="0"/>
              <a:t>以及</a:t>
            </a:r>
            <a:r>
              <a:rPr lang="en-US" altLang="zh-CN" sz="800" dirty="0"/>
              <a:t>L2</a:t>
            </a:r>
            <a:r>
              <a:rPr lang="zh-CN" altLang="en-US" sz="800" dirty="0"/>
              <a:t>范数正则化</a:t>
            </a:r>
            <a:r>
              <a:rPr lang="en-US" altLang="zh-CN" sz="800" dirty="0"/>
              <a:t>(L2-Regularization),</a:t>
            </a:r>
            <a:r>
              <a:rPr lang="zh-CN" altLang="en-US" sz="800" dirty="0"/>
              <a:t>并控制树的最大深度</a:t>
            </a:r>
            <a:r>
              <a:rPr lang="en-US" altLang="zh-CN" sz="800" dirty="0"/>
              <a:t>.</a:t>
            </a:r>
          </a:p>
          <a:p>
            <a:pPr>
              <a:lnSpc>
                <a:spcPts val="1200"/>
              </a:lnSpc>
            </a:pPr>
            <a:r>
              <a:rPr lang="en-US" altLang="zh-CN" sz="800" dirty="0"/>
              <a:t>4. </a:t>
            </a:r>
            <a:r>
              <a:rPr lang="zh-CN" altLang="en-US" sz="800" dirty="0"/>
              <a:t>对于以上几个模型</a:t>
            </a:r>
            <a:r>
              <a:rPr lang="en-US" altLang="zh-CN" sz="800" dirty="0"/>
              <a:t>,</a:t>
            </a:r>
            <a:r>
              <a:rPr lang="zh-CN" altLang="en-US" sz="800" dirty="0"/>
              <a:t> 通过先验知识根据需要预测的污染物手动选择不同的预测输入</a:t>
            </a:r>
            <a:r>
              <a:rPr lang="en-US" altLang="zh-CN" sz="800" dirty="0"/>
              <a:t>,</a:t>
            </a:r>
            <a:r>
              <a:rPr lang="zh-CN" altLang="en-US" sz="800" dirty="0"/>
              <a:t>将大大提高模型预测的准确度</a:t>
            </a:r>
            <a:r>
              <a:rPr lang="en-US" altLang="zh-CN" sz="800" dirty="0"/>
              <a:t>.</a:t>
            </a:r>
            <a:r>
              <a:rPr lang="zh-CN" altLang="en-US" sz="800" dirty="0"/>
              <a:t>因为这能最大程度地减少无关参数的波动对模型预测的影响</a:t>
            </a:r>
            <a:r>
              <a:rPr lang="en-US" altLang="zh-CN" sz="800" dirty="0"/>
              <a:t>.</a:t>
            </a:r>
          </a:p>
        </p:txBody>
      </p:sp>
      <p:pic>
        <p:nvPicPr>
          <p:cNvPr id="3" name="图片 2">
            <a:extLst>
              <a:ext uri="{FF2B5EF4-FFF2-40B4-BE49-F238E27FC236}">
                <a16:creationId xmlns:a16="http://schemas.microsoft.com/office/drawing/2014/main" id="{B376FF54-0B23-479B-8E67-AB7031CF9603}"/>
              </a:ext>
            </a:extLst>
          </p:cNvPr>
          <p:cNvPicPr>
            <a:picLocks noChangeAspect="1"/>
          </p:cNvPicPr>
          <p:nvPr/>
        </p:nvPicPr>
        <p:blipFill>
          <a:blip r:embed="rId19"/>
          <a:stretch>
            <a:fillRect/>
          </a:stretch>
        </p:blipFill>
        <p:spPr>
          <a:xfrm>
            <a:off x="7426419" y="5410782"/>
            <a:ext cx="2457293" cy="1241015"/>
          </a:xfrm>
          <a:prstGeom prst="rect">
            <a:avLst/>
          </a:prstGeom>
        </p:spPr>
      </p:pic>
    </p:spTree>
    <p:extLst>
      <p:ext uri="{BB962C8B-B14F-4D97-AF65-F5344CB8AC3E}">
        <p14:creationId xmlns:p14="http://schemas.microsoft.com/office/powerpoint/2010/main" val="21375163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2023</TotalTime>
  <Words>2288</Words>
  <Application>Microsoft Office PowerPoint</Application>
  <PresentationFormat>宽屏</PresentationFormat>
  <Paragraphs>469</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等线 Light</vt:lpstr>
      <vt:lpstr>Arial</vt:lpstr>
      <vt:lpstr>Trebuchet MS</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航涛</dc:creator>
  <cp:lastModifiedBy>张 航涛</cp:lastModifiedBy>
  <cp:revision>94</cp:revision>
  <dcterms:created xsi:type="dcterms:W3CDTF">2019-11-09T09:57:27Z</dcterms:created>
  <dcterms:modified xsi:type="dcterms:W3CDTF">2019-11-21T07:14:54Z</dcterms:modified>
</cp:coreProperties>
</file>