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1" r:id="rId7"/>
    <p:sldId id="267"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BD0E-E1DD-48A4-534A-9892FCCB6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F6556-3BF6-E36C-C93A-4AEE6DCD0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F55C7-C447-4674-9C86-8698C8827143}"/>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98A4B0AA-22C5-9825-066D-2B99640A6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F2BF7-75DB-0360-BDF8-38BE63796BE6}"/>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99920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48F9-56E1-7B20-4E83-193ABF002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1B7C88-6D5E-637F-AE63-0D06D9975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D6E82-3126-2C99-6CCD-DC8B763ACF62}"/>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F2B34FC2-AB3A-408C-DC0D-55F542AC7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112B-FF00-2B5D-EB7A-2AD794D03B39}"/>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34132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4BD39-F46C-3B5F-6604-D397A37B6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C9CF0-5D4A-A540-F473-8813BE680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3136B-3834-4FE5-B901-DF5EE9AE9EB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045B519E-3FF2-B4EC-1604-6D37EB95A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DD87-BCBD-BAA5-B10E-49EF7ECE7C82}"/>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9638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FA4D-8977-C61C-3B25-31AA91822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CE742-9818-C6E2-F14F-B415D9C07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2E9D-8656-3D1C-4F11-6D224A9ECE6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1CCB999D-52B7-4BE4-BD17-720206E5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7DD31-3DD6-70D2-51B9-EC99B289CAEF}"/>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86811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2638-B912-D9DB-EBFE-9D3A544982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E87E1-B16B-78A7-7DDB-4B797D10C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335EE-6B61-1AEF-6410-E1FBDC24BA00}"/>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A3F5FC8C-2C85-4CE4-3A4B-8903960C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11C6-CEAA-8B8D-BE9F-5332EE55E2F9}"/>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07697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BDA2-09A3-F649-1BC7-53273A094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295F1-3BD9-F323-E2D9-4C6D9899B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13F22-76E3-B74A-57FE-C3964CE279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D4ADC7-8508-3CA2-70E9-243C680E16CD}"/>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CE486D84-FDE2-790E-82DD-5B749436A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EB567-CD7F-899E-4DB2-9A88DC0800D2}"/>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58980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33BA-E97F-BA78-75C0-CF478860EB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A2D67-1F8E-BAF0-83AB-8F06B64DA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492C2-EC83-E0F7-2355-6FAFA6F3E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4BB8B-F4DA-BFE7-B91F-C8AF4202B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72195-97D4-AD07-5568-50B606767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68EA-DD07-1472-66BF-76CE1558FC71}"/>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8" name="Footer Placeholder 7">
            <a:extLst>
              <a:ext uri="{FF2B5EF4-FFF2-40B4-BE49-F238E27FC236}">
                <a16:creationId xmlns:a16="http://schemas.microsoft.com/office/drawing/2014/main" id="{BC778EFF-2587-6587-3CAB-14ABF5D6E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02E9C-DFE0-8275-2C20-E7EB43A2267E}"/>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177747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9E8-B7F6-A5B2-DE72-03DCB9F60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9FCCA-CF85-7D94-4B31-F17F0AC22489}"/>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4" name="Footer Placeholder 3">
            <a:extLst>
              <a:ext uri="{FF2B5EF4-FFF2-40B4-BE49-F238E27FC236}">
                <a16:creationId xmlns:a16="http://schemas.microsoft.com/office/drawing/2014/main" id="{90352B8E-B2AA-B8AA-0D0F-DF664D1FF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19E9B1-C2FD-2685-05C7-8C26599B744D}"/>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71191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6A532-3BD8-216E-42B2-8C8698DF6AFB}"/>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3" name="Footer Placeholder 2">
            <a:extLst>
              <a:ext uri="{FF2B5EF4-FFF2-40B4-BE49-F238E27FC236}">
                <a16:creationId xmlns:a16="http://schemas.microsoft.com/office/drawing/2014/main" id="{F28BD091-E69E-2642-2FC1-A17E15076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546C2-B44A-D863-EBCF-FFDEB585962C}"/>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38531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020C-E5CA-9B61-CD26-6ADE50A4D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71A26-0532-BEFB-B8A2-7C0D5FAFA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8F33B1-7917-3E28-C6EA-4C913B1D9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1B0BA-F644-BFB2-43EC-C22D560765A9}"/>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C0009B9A-F3BC-D522-CFE4-BB5D7F6E1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75525-8D68-9099-73F1-C93F4EEF4BAF}"/>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89857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2D1-101A-BFE1-087D-48752B14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83328-A504-2CCD-6F81-9A987FF82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10A889-5C8C-0529-D65E-5474ED57E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DEABB-7819-6855-824B-8759DF1C8E6D}"/>
              </a:ext>
            </a:extLst>
          </p:cNvPr>
          <p:cNvSpPr>
            <a:spLocks noGrp="1"/>
          </p:cNvSpPr>
          <p:nvPr>
            <p:ph type="dt" sz="half" idx="10"/>
          </p:nvPr>
        </p:nvSpPr>
        <p:spPr/>
        <p:txBody>
          <a:bodyPr/>
          <a:lstStyle/>
          <a:p>
            <a:fld id="{39226566-3B32-43FF-923D-662CF6EE9D92}" type="datetimeFigureOut">
              <a:rPr lang="en-US" smtClean="0"/>
              <a:t>11/28/2022</a:t>
            </a:fld>
            <a:endParaRPr lang="en-US"/>
          </a:p>
        </p:txBody>
      </p:sp>
      <p:sp>
        <p:nvSpPr>
          <p:cNvPr id="6" name="Footer Placeholder 5">
            <a:extLst>
              <a:ext uri="{FF2B5EF4-FFF2-40B4-BE49-F238E27FC236}">
                <a16:creationId xmlns:a16="http://schemas.microsoft.com/office/drawing/2014/main" id="{F064E39D-A69F-5714-F484-FA32D1456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7615-AE71-342E-CADB-417B4F50DA0D}"/>
              </a:ext>
            </a:extLst>
          </p:cNvPr>
          <p:cNvSpPr>
            <a:spLocks noGrp="1"/>
          </p:cNvSpPr>
          <p:nvPr>
            <p:ph type="sldNum" sz="quarter" idx="12"/>
          </p:nvPr>
        </p:nvSpPr>
        <p:spPr/>
        <p:txBody>
          <a:bodyPr/>
          <a:lstStyle/>
          <a:p>
            <a:fld id="{97094C63-CEAA-43BE-8704-7B510684EBA0}" type="slidenum">
              <a:rPr lang="en-US" smtClean="0"/>
              <a:t>‹#›</a:t>
            </a:fld>
            <a:endParaRPr lang="en-US"/>
          </a:p>
        </p:txBody>
      </p:sp>
    </p:spTree>
    <p:extLst>
      <p:ext uri="{BB962C8B-B14F-4D97-AF65-F5344CB8AC3E}">
        <p14:creationId xmlns:p14="http://schemas.microsoft.com/office/powerpoint/2010/main" val="295816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06F8-42A7-02CB-BC94-1E893855B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601F43-EE09-8EAA-C52F-A29E20138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F70D3-90FD-0166-B46A-CBF77FA4C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26566-3B32-43FF-923D-662CF6EE9D92}" type="datetimeFigureOut">
              <a:rPr lang="en-US" smtClean="0"/>
              <a:t>11/28/2022</a:t>
            </a:fld>
            <a:endParaRPr lang="en-US"/>
          </a:p>
        </p:txBody>
      </p:sp>
      <p:sp>
        <p:nvSpPr>
          <p:cNvPr id="5" name="Footer Placeholder 4">
            <a:extLst>
              <a:ext uri="{FF2B5EF4-FFF2-40B4-BE49-F238E27FC236}">
                <a16:creationId xmlns:a16="http://schemas.microsoft.com/office/drawing/2014/main" id="{63AEA531-438A-72D4-7992-7CFBF8D04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3DF7E4-CD79-4F58-21E3-93A968560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94C63-CEAA-43BE-8704-7B510684EBA0}" type="slidenum">
              <a:rPr lang="en-US" smtClean="0"/>
              <a:t>‹#›</a:t>
            </a:fld>
            <a:endParaRPr lang="en-US"/>
          </a:p>
        </p:txBody>
      </p:sp>
    </p:spTree>
    <p:extLst>
      <p:ext uri="{BB962C8B-B14F-4D97-AF65-F5344CB8AC3E}">
        <p14:creationId xmlns:p14="http://schemas.microsoft.com/office/powerpoint/2010/main" val="392060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9A3E-7933-FB08-0288-7976B8B0AC80}"/>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10662B8B-B104-7F4D-9642-E0AF56A12D07}"/>
              </a:ext>
            </a:extLst>
          </p:cNvPr>
          <p:cNvSpPr>
            <a:spLocks noGrp="1"/>
          </p:cNvSpPr>
          <p:nvPr>
            <p:ph type="subTitle" idx="1"/>
          </p:nvPr>
        </p:nvSpPr>
        <p:spPr/>
        <p:txBody>
          <a:bodyPr/>
          <a:lstStyle/>
          <a:p>
            <a:r>
              <a:rPr lang="en-US" dirty="0"/>
              <a:t>Data Visualization and Acquisition</a:t>
            </a:r>
          </a:p>
        </p:txBody>
      </p:sp>
    </p:spTree>
    <p:extLst>
      <p:ext uri="{BB962C8B-B14F-4D97-AF65-F5344CB8AC3E}">
        <p14:creationId xmlns:p14="http://schemas.microsoft.com/office/powerpoint/2010/main" val="6867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Some of the cities have a similar affect on delivery time but one of them especially adds a lot of time. What improvement can be made in efficiency in City “2”? (Taken from Shiny App)</a:t>
            </a:r>
          </a:p>
        </p:txBody>
      </p:sp>
      <p:pic>
        <p:nvPicPr>
          <p:cNvPr id="4" name="Picture 3">
            <a:extLst>
              <a:ext uri="{FF2B5EF4-FFF2-40B4-BE49-F238E27FC236}">
                <a16:creationId xmlns:a16="http://schemas.microsoft.com/office/drawing/2014/main" id="{5E372EF7-57E7-567A-31A5-E77D95369AA2}"/>
              </a:ext>
            </a:extLst>
          </p:cNvPr>
          <p:cNvPicPr>
            <a:picLocks noChangeAspect="1"/>
          </p:cNvPicPr>
          <p:nvPr/>
        </p:nvPicPr>
        <p:blipFill>
          <a:blip r:embed="rId2"/>
          <a:stretch>
            <a:fillRect/>
          </a:stretch>
        </p:blipFill>
        <p:spPr>
          <a:xfrm>
            <a:off x="392144" y="2509371"/>
            <a:ext cx="6999160" cy="4001158"/>
          </a:xfrm>
          <a:prstGeom prst="rect">
            <a:avLst/>
          </a:prstGeom>
        </p:spPr>
      </p:pic>
    </p:spTree>
    <p:extLst>
      <p:ext uri="{BB962C8B-B14F-4D97-AF65-F5344CB8AC3E}">
        <p14:creationId xmlns:p14="http://schemas.microsoft.com/office/powerpoint/2010/main" val="111249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1065320" y="2516777"/>
            <a:ext cx="10285432" cy="3660185"/>
          </a:xfrm>
        </p:spPr>
        <p:txBody>
          <a:bodyPr anchor="t">
            <a:normAutofit/>
          </a:bodyPr>
          <a:lstStyle/>
          <a:p>
            <a:r>
              <a:rPr lang="en-US" sz="2200" dirty="0"/>
              <a:t>In examining the rest of the fields, it is clear that these 5 fields presented so far are by far having the most impact on our delivery times. </a:t>
            </a:r>
          </a:p>
          <a:p>
            <a:r>
              <a:rPr lang="en-US" sz="2200" dirty="0"/>
              <a:t>In order to improve the efficiency of our company we need to look into Ratings, Multiple Deliveries, Festivals, and Cities and see where we can make improvements that would save on resources and save on money. </a:t>
            </a:r>
          </a:p>
          <a:p>
            <a:r>
              <a:rPr lang="en-US" sz="2200" dirty="0"/>
              <a:t>The only field of the 5 that we can’t look into to improve on is age because it is illegal to discriminate against our employees based on age. </a:t>
            </a:r>
          </a:p>
        </p:txBody>
      </p:sp>
    </p:spTree>
    <p:extLst>
      <p:ext uri="{BB962C8B-B14F-4D97-AF65-F5344CB8AC3E}">
        <p14:creationId xmlns:p14="http://schemas.microsoft.com/office/powerpoint/2010/main" val="242338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6AD6FE-E132-90E4-7237-5919897BC619}"/>
              </a:ext>
            </a:extLst>
          </p:cNvPr>
          <p:cNvSpPr>
            <a:spLocks noGrp="1"/>
          </p:cNvSpPr>
          <p:nvPr>
            <p:ph type="title"/>
          </p:nvPr>
        </p:nvSpPr>
        <p:spPr>
          <a:xfrm>
            <a:off x="804672" y="640080"/>
            <a:ext cx="3282696" cy="5257800"/>
          </a:xfrm>
        </p:spPr>
        <p:txBody>
          <a:bodyPr>
            <a:normAutofit/>
          </a:bodyPr>
          <a:lstStyle/>
          <a:p>
            <a:r>
              <a:rPr lang="en-US">
                <a:solidFill>
                  <a:schemeClr val="bg1"/>
                </a:solidFill>
              </a:rPr>
              <a:t>Amazon Delivery Data</a:t>
            </a:r>
          </a:p>
        </p:txBody>
      </p:sp>
      <p:sp>
        <p:nvSpPr>
          <p:cNvPr id="3" name="Content Placeholder 2">
            <a:extLst>
              <a:ext uri="{FF2B5EF4-FFF2-40B4-BE49-F238E27FC236}">
                <a16:creationId xmlns:a16="http://schemas.microsoft.com/office/drawing/2014/main" id="{E7A654FD-C6BF-CF5D-4454-7630113D8092}"/>
              </a:ext>
            </a:extLst>
          </p:cNvPr>
          <p:cNvSpPr>
            <a:spLocks noGrp="1"/>
          </p:cNvSpPr>
          <p:nvPr>
            <p:ph idx="1"/>
          </p:nvPr>
        </p:nvSpPr>
        <p:spPr>
          <a:xfrm>
            <a:off x="5358384" y="640081"/>
            <a:ext cx="6024654" cy="5779380"/>
          </a:xfrm>
        </p:spPr>
        <p:txBody>
          <a:bodyPr anchor="ctr">
            <a:normAutofit/>
          </a:bodyPr>
          <a:lstStyle/>
          <a:p>
            <a:r>
              <a:rPr lang="en-US" sz="2200" dirty="0"/>
              <a:t>Dataset description:</a:t>
            </a:r>
          </a:p>
          <a:p>
            <a:pPr lvl="1"/>
            <a:r>
              <a:rPr lang="en-US" sz="2200" dirty="0"/>
              <a:t>These data are a set of information consisting of 2291 individual records and 16 fields that give information about specific deliveries made by Amazon delivery drivers.</a:t>
            </a:r>
          </a:p>
          <a:p>
            <a:pPr lvl="1"/>
            <a:r>
              <a:rPr lang="en-US" sz="2200" dirty="0"/>
              <a:t>Among the 16 fields we have one field that gives the amount of time taken to deliver the package. For analysis we consider this to be the response variable because this is a business case and Amazon is seeking to reduce cost and increase efficiency in performance. </a:t>
            </a:r>
          </a:p>
          <a:p>
            <a:pPr lvl="1"/>
            <a:r>
              <a:rPr lang="en-US" sz="2200" dirty="0"/>
              <a:t>For the remaining fields we examine them to see if there are any trends in how they affect the amount of time it takes to deliver a package. </a:t>
            </a:r>
          </a:p>
          <a:p>
            <a:pPr lvl="1"/>
            <a:r>
              <a:rPr lang="en-US" sz="2200" dirty="0"/>
              <a:t>Dataset was taken from Kaggle.com</a:t>
            </a:r>
          </a:p>
        </p:txBody>
      </p:sp>
    </p:spTree>
    <p:extLst>
      <p:ext uri="{BB962C8B-B14F-4D97-AF65-F5344CB8AC3E}">
        <p14:creationId xmlns:p14="http://schemas.microsoft.com/office/powerpoint/2010/main" val="203434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680EA2-E041-1796-88E5-9816C8C3A3BE}"/>
              </a:ext>
            </a:extLst>
          </p:cNvPr>
          <p:cNvSpPr>
            <a:spLocks noGrp="1"/>
          </p:cNvSpPr>
          <p:nvPr>
            <p:ph type="title"/>
          </p:nvPr>
        </p:nvSpPr>
        <p:spPr>
          <a:xfrm>
            <a:off x="804672" y="640080"/>
            <a:ext cx="3282696" cy="5257800"/>
          </a:xfrm>
        </p:spPr>
        <p:txBody>
          <a:bodyPr>
            <a:normAutofit/>
          </a:bodyPr>
          <a:lstStyle/>
          <a:p>
            <a:r>
              <a:rPr lang="en-US">
                <a:solidFill>
                  <a:schemeClr val="bg1"/>
                </a:solidFill>
              </a:rPr>
              <a:t>Amazon Delivery Data</a:t>
            </a:r>
          </a:p>
        </p:txBody>
      </p:sp>
      <p:sp>
        <p:nvSpPr>
          <p:cNvPr id="3" name="Content Placeholder 2">
            <a:extLst>
              <a:ext uri="{FF2B5EF4-FFF2-40B4-BE49-F238E27FC236}">
                <a16:creationId xmlns:a16="http://schemas.microsoft.com/office/drawing/2014/main" id="{1390BCCE-9DED-C5F4-A841-26537E50D00B}"/>
              </a:ext>
            </a:extLst>
          </p:cNvPr>
          <p:cNvSpPr>
            <a:spLocks noGrp="1"/>
          </p:cNvSpPr>
          <p:nvPr>
            <p:ph idx="1"/>
          </p:nvPr>
        </p:nvSpPr>
        <p:spPr>
          <a:xfrm>
            <a:off x="5358384" y="640081"/>
            <a:ext cx="6024654" cy="5257800"/>
          </a:xfrm>
        </p:spPr>
        <p:txBody>
          <a:bodyPr anchor="ctr">
            <a:normAutofit/>
          </a:bodyPr>
          <a:lstStyle/>
          <a:p>
            <a:r>
              <a:rPr lang="en-US" sz="2400"/>
              <a:t>Potential Predictor Field Summary</a:t>
            </a:r>
          </a:p>
          <a:p>
            <a:pPr lvl="1"/>
            <a:r>
              <a:rPr lang="en-US"/>
              <a:t>Delivery_person_Age</a:t>
            </a:r>
            <a:r>
              <a:rPr lang="en-US" dirty="0"/>
              <a:t>, Numeric</a:t>
            </a:r>
          </a:p>
          <a:p>
            <a:pPr lvl="1"/>
            <a:r>
              <a:rPr lang="en-US"/>
              <a:t>Delivery_person_ratings</a:t>
            </a:r>
            <a:r>
              <a:rPr lang="en-US" dirty="0"/>
              <a:t>, Numeric</a:t>
            </a:r>
          </a:p>
          <a:p>
            <a:pPr lvl="1"/>
            <a:r>
              <a:rPr lang="en-US"/>
              <a:t>Weatherconditions</a:t>
            </a:r>
            <a:r>
              <a:rPr lang="en-US" dirty="0"/>
              <a:t>, factor</a:t>
            </a:r>
          </a:p>
          <a:p>
            <a:pPr lvl="1"/>
            <a:r>
              <a:rPr lang="en-US"/>
              <a:t>Road_traffic_density</a:t>
            </a:r>
            <a:r>
              <a:rPr lang="en-US" dirty="0"/>
              <a:t>, factor</a:t>
            </a:r>
          </a:p>
          <a:p>
            <a:pPr lvl="1"/>
            <a:r>
              <a:rPr lang="en-US"/>
              <a:t>Vehicle_condition</a:t>
            </a:r>
            <a:r>
              <a:rPr lang="en-US" dirty="0"/>
              <a:t>, factor</a:t>
            </a:r>
          </a:p>
          <a:p>
            <a:pPr lvl="1"/>
            <a:r>
              <a:rPr lang="en-US"/>
              <a:t>Type_of_order</a:t>
            </a:r>
            <a:r>
              <a:rPr lang="en-US" dirty="0"/>
              <a:t>, factor</a:t>
            </a:r>
          </a:p>
          <a:p>
            <a:pPr lvl="1"/>
            <a:r>
              <a:rPr lang="en-US"/>
              <a:t>Type_of_vehicle</a:t>
            </a:r>
            <a:r>
              <a:rPr lang="en-US" dirty="0"/>
              <a:t>, factor</a:t>
            </a:r>
          </a:p>
          <a:p>
            <a:pPr lvl="1"/>
            <a:r>
              <a:rPr lang="en-US"/>
              <a:t>Multiple_deliveries</a:t>
            </a:r>
            <a:r>
              <a:rPr lang="en-US" dirty="0"/>
              <a:t>, factor</a:t>
            </a:r>
          </a:p>
          <a:p>
            <a:pPr lvl="1"/>
            <a:r>
              <a:rPr lang="en-US" dirty="0"/>
              <a:t>Festival, factor</a:t>
            </a:r>
          </a:p>
          <a:p>
            <a:pPr lvl="1"/>
            <a:r>
              <a:rPr lang="en-US" dirty="0"/>
              <a:t>City, factor</a:t>
            </a:r>
          </a:p>
        </p:txBody>
      </p:sp>
    </p:spTree>
    <p:extLst>
      <p:ext uri="{BB962C8B-B14F-4D97-AF65-F5344CB8AC3E}">
        <p14:creationId xmlns:p14="http://schemas.microsoft.com/office/powerpoint/2010/main" val="418258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Using this App we can very quickly examine our company data. We can look at the distribution of Delivery times, examine some of the raw data, and display how certain fields affected our delivery times to </a:t>
            </a:r>
            <a:r>
              <a:rPr lang="en-US" sz="2200" i="1" u="sng" dirty="0"/>
              <a:t>quickly</a:t>
            </a:r>
            <a:r>
              <a:rPr lang="en-US" sz="2200" dirty="0"/>
              <a:t> narrow our approach in improving company efficiency. </a:t>
            </a:r>
          </a:p>
        </p:txBody>
      </p:sp>
      <p:pic>
        <p:nvPicPr>
          <p:cNvPr id="7" name="Picture 6">
            <a:extLst>
              <a:ext uri="{FF2B5EF4-FFF2-40B4-BE49-F238E27FC236}">
                <a16:creationId xmlns:a16="http://schemas.microsoft.com/office/drawing/2014/main" id="{64BB5677-1EC5-6557-357B-B10C3622CA40}"/>
              </a:ext>
            </a:extLst>
          </p:cNvPr>
          <p:cNvPicPr>
            <a:picLocks noChangeAspect="1"/>
          </p:cNvPicPr>
          <p:nvPr/>
        </p:nvPicPr>
        <p:blipFill>
          <a:blip r:embed="rId2"/>
          <a:stretch>
            <a:fillRect/>
          </a:stretch>
        </p:blipFill>
        <p:spPr>
          <a:xfrm>
            <a:off x="1548416" y="2353752"/>
            <a:ext cx="4924182" cy="4156777"/>
          </a:xfrm>
          <a:prstGeom prst="rect">
            <a:avLst/>
          </a:prstGeom>
        </p:spPr>
      </p:pic>
    </p:spTree>
    <p:extLst>
      <p:ext uri="{BB962C8B-B14F-4D97-AF65-F5344CB8AC3E}">
        <p14:creationId xmlns:p14="http://schemas.microsoft.com/office/powerpoint/2010/main" val="339603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This histogram shows an almost normal spread of values of the time it took to deliver packages with a slight shift of the bulk to the left and longer flatter tail out to the right. The question is how can we as a company cut out the deliveries taking over 40 and 50 minutes? (Taken from Shiny App)</a:t>
            </a:r>
          </a:p>
        </p:txBody>
      </p:sp>
      <p:pic>
        <p:nvPicPr>
          <p:cNvPr id="4" name="Picture 3">
            <a:extLst>
              <a:ext uri="{FF2B5EF4-FFF2-40B4-BE49-F238E27FC236}">
                <a16:creationId xmlns:a16="http://schemas.microsoft.com/office/drawing/2014/main" id="{1BE6160C-EBA8-9815-CBEF-3908A1E3AC0E}"/>
              </a:ext>
            </a:extLst>
          </p:cNvPr>
          <p:cNvPicPr>
            <a:picLocks noChangeAspect="1"/>
          </p:cNvPicPr>
          <p:nvPr/>
        </p:nvPicPr>
        <p:blipFill>
          <a:blip r:embed="rId2"/>
          <a:stretch>
            <a:fillRect/>
          </a:stretch>
        </p:blipFill>
        <p:spPr>
          <a:xfrm>
            <a:off x="665797" y="2612044"/>
            <a:ext cx="6574758" cy="3742200"/>
          </a:xfrm>
          <a:prstGeom prst="rect">
            <a:avLst/>
          </a:prstGeom>
        </p:spPr>
      </p:pic>
    </p:spTree>
    <p:extLst>
      <p:ext uri="{BB962C8B-B14F-4D97-AF65-F5344CB8AC3E}">
        <p14:creationId xmlns:p14="http://schemas.microsoft.com/office/powerpoint/2010/main" val="9925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While not largely discriminant, there does seem to be a drop in delivery time as driver ratings increase. (Taken from Shiny App)</a:t>
            </a:r>
          </a:p>
        </p:txBody>
      </p:sp>
      <p:pic>
        <p:nvPicPr>
          <p:cNvPr id="5" name="Picture 4">
            <a:extLst>
              <a:ext uri="{FF2B5EF4-FFF2-40B4-BE49-F238E27FC236}">
                <a16:creationId xmlns:a16="http://schemas.microsoft.com/office/drawing/2014/main" id="{4FD762C0-330A-1EEA-D42D-8AF88B683D85}"/>
              </a:ext>
            </a:extLst>
          </p:cNvPr>
          <p:cNvPicPr>
            <a:picLocks noChangeAspect="1"/>
          </p:cNvPicPr>
          <p:nvPr/>
        </p:nvPicPr>
        <p:blipFill>
          <a:blip r:embed="rId2"/>
          <a:stretch>
            <a:fillRect/>
          </a:stretch>
        </p:blipFill>
        <p:spPr>
          <a:xfrm>
            <a:off x="621234" y="2562932"/>
            <a:ext cx="6667374" cy="3832643"/>
          </a:xfrm>
          <a:prstGeom prst="rect">
            <a:avLst/>
          </a:prstGeom>
        </p:spPr>
      </p:pic>
    </p:spTree>
    <p:extLst>
      <p:ext uri="{BB962C8B-B14F-4D97-AF65-F5344CB8AC3E}">
        <p14:creationId xmlns:p14="http://schemas.microsoft.com/office/powerpoint/2010/main" val="169220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While there is a lot of variation across all ages, there does seem to be an increase in delivery time for drivers who are classified as over the age of 30 compared to the younger drivers. (Taken from Shiny App)</a:t>
            </a:r>
          </a:p>
        </p:txBody>
      </p:sp>
      <p:pic>
        <p:nvPicPr>
          <p:cNvPr id="4" name="Picture 3">
            <a:extLst>
              <a:ext uri="{FF2B5EF4-FFF2-40B4-BE49-F238E27FC236}">
                <a16:creationId xmlns:a16="http://schemas.microsoft.com/office/drawing/2014/main" id="{62C83C02-DE08-9E1E-3678-A5E2A01F59C3}"/>
              </a:ext>
            </a:extLst>
          </p:cNvPr>
          <p:cNvPicPr>
            <a:picLocks noChangeAspect="1"/>
          </p:cNvPicPr>
          <p:nvPr/>
        </p:nvPicPr>
        <p:blipFill>
          <a:blip r:embed="rId2"/>
          <a:stretch>
            <a:fillRect/>
          </a:stretch>
        </p:blipFill>
        <p:spPr>
          <a:xfrm>
            <a:off x="635718" y="2584578"/>
            <a:ext cx="6692093" cy="3818527"/>
          </a:xfrm>
          <a:prstGeom prst="rect">
            <a:avLst/>
          </a:prstGeom>
        </p:spPr>
      </p:pic>
    </p:spTree>
    <p:extLst>
      <p:ext uri="{BB962C8B-B14F-4D97-AF65-F5344CB8AC3E}">
        <p14:creationId xmlns:p14="http://schemas.microsoft.com/office/powerpoint/2010/main" val="255701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The number of deliveries definitely seems to affect the delivery time. (Taken from Shiny App)</a:t>
            </a:r>
          </a:p>
        </p:txBody>
      </p:sp>
      <p:pic>
        <p:nvPicPr>
          <p:cNvPr id="4" name="Picture 3">
            <a:extLst>
              <a:ext uri="{FF2B5EF4-FFF2-40B4-BE49-F238E27FC236}">
                <a16:creationId xmlns:a16="http://schemas.microsoft.com/office/drawing/2014/main" id="{CD35B4E9-ACE8-A498-C7F2-C1AF5507F4D9}"/>
              </a:ext>
            </a:extLst>
          </p:cNvPr>
          <p:cNvPicPr>
            <a:picLocks noChangeAspect="1"/>
          </p:cNvPicPr>
          <p:nvPr/>
        </p:nvPicPr>
        <p:blipFill>
          <a:blip r:embed="rId2"/>
          <a:stretch>
            <a:fillRect/>
          </a:stretch>
        </p:blipFill>
        <p:spPr>
          <a:xfrm>
            <a:off x="374069" y="2386584"/>
            <a:ext cx="7100343" cy="4061513"/>
          </a:xfrm>
          <a:prstGeom prst="rect">
            <a:avLst/>
          </a:prstGeom>
        </p:spPr>
      </p:pic>
    </p:spTree>
    <p:extLst>
      <p:ext uri="{BB962C8B-B14F-4D97-AF65-F5344CB8AC3E}">
        <p14:creationId xmlns:p14="http://schemas.microsoft.com/office/powerpoint/2010/main" val="33585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97C48-C674-F849-1317-7061D8E16250}"/>
              </a:ext>
            </a:extLst>
          </p:cNvPr>
          <p:cNvSpPr>
            <a:spLocks noGrp="1"/>
          </p:cNvSpPr>
          <p:nvPr>
            <p:ph type="title"/>
          </p:nvPr>
        </p:nvSpPr>
        <p:spPr>
          <a:xfrm>
            <a:off x="838200" y="585216"/>
            <a:ext cx="10515600" cy="1325563"/>
          </a:xfrm>
        </p:spPr>
        <p:txBody>
          <a:bodyPr>
            <a:normAutofit/>
          </a:bodyPr>
          <a:lstStyle/>
          <a:p>
            <a:r>
              <a:rPr lang="en-US">
                <a:solidFill>
                  <a:schemeClr val="bg1"/>
                </a:solidFill>
              </a:rPr>
              <a:t>Exploratory Data Analysis</a:t>
            </a:r>
          </a:p>
        </p:txBody>
      </p:sp>
      <p:sp>
        <p:nvSpPr>
          <p:cNvPr id="9" name="Content Placeholder 8">
            <a:extLst>
              <a:ext uri="{FF2B5EF4-FFF2-40B4-BE49-F238E27FC236}">
                <a16:creationId xmlns:a16="http://schemas.microsoft.com/office/drawing/2014/main" id="{1D65ED0F-F42C-95D5-3192-09EC971387C9}"/>
              </a:ext>
            </a:extLst>
          </p:cNvPr>
          <p:cNvSpPr>
            <a:spLocks noGrp="1"/>
          </p:cNvSpPr>
          <p:nvPr>
            <p:ph idx="1"/>
          </p:nvPr>
        </p:nvSpPr>
        <p:spPr>
          <a:xfrm>
            <a:off x="7546848" y="2516777"/>
            <a:ext cx="3803904" cy="3660185"/>
          </a:xfrm>
        </p:spPr>
        <p:txBody>
          <a:bodyPr anchor="ctr">
            <a:normAutofit/>
          </a:bodyPr>
          <a:lstStyle/>
          <a:p>
            <a:r>
              <a:rPr lang="en-US" sz="2200" dirty="0"/>
              <a:t>What type of festival or no festival seems to cause one of the most drastic effects on delivery time. (Taken from Shiny App)</a:t>
            </a:r>
          </a:p>
        </p:txBody>
      </p:sp>
      <p:pic>
        <p:nvPicPr>
          <p:cNvPr id="5" name="Picture 4">
            <a:extLst>
              <a:ext uri="{FF2B5EF4-FFF2-40B4-BE49-F238E27FC236}">
                <a16:creationId xmlns:a16="http://schemas.microsoft.com/office/drawing/2014/main" id="{552662F4-D402-257E-925D-3AC34B53C0A2}"/>
              </a:ext>
            </a:extLst>
          </p:cNvPr>
          <p:cNvPicPr>
            <a:picLocks noChangeAspect="1"/>
          </p:cNvPicPr>
          <p:nvPr/>
        </p:nvPicPr>
        <p:blipFill>
          <a:blip r:embed="rId2"/>
          <a:stretch>
            <a:fillRect/>
          </a:stretch>
        </p:blipFill>
        <p:spPr>
          <a:xfrm>
            <a:off x="548639" y="2495729"/>
            <a:ext cx="6834819" cy="3954309"/>
          </a:xfrm>
          <a:prstGeom prst="rect">
            <a:avLst/>
          </a:prstGeom>
        </p:spPr>
      </p:pic>
    </p:spTree>
    <p:extLst>
      <p:ext uri="{BB962C8B-B14F-4D97-AF65-F5344CB8AC3E}">
        <p14:creationId xmlns:p14="http://schemas.microsoft.com/office/powerpoint/2010/main" val="3791746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572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Final Project</vt:lpstr>
      <vt:lpstr>Amazon Delivery Data</vt:lpstr>
      <vt:lpstr>Amazon Delivery 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Hunter Denison</dc:creator>
  <cp:lastModifiedBy>Hunter Denison</cp:lastModifiedBy>
  <cp:revision>14</cp:revision>
  <dcterms:created xsi:type="dcterms:W3CDTF">2022-11-19T01:04:23Z</dcterms:created>
  <dcterms:modified xsi:type="dcterms:W3CDTF">2022-11-28T22:11:34Z</dcterms:modified>
</cp:coreProperties>
</file>