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67" r:id="rId3"/>
    <p:sldId id="263" r:id="rId4"/>
    <p:sldId id="270" r:id="rId5"/>
    <p:sldId id="277" r:id="rId6"/>
    <p:sldId id="278" r:id="rId7"/>
    <p:sldId id="271" r:id="rId8"/>
    <p:sldId id="273" r:id="rId9"/>
    <p:sldId id="274" r:id="rId10"/>
    <p:sldId id="276" r:id="rId11"/>
    <p:sldId id="279" r:id="rId12"/>
    <p:sldId id="280" r:id="rId13"/>
    <p:sldId id="27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0E0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87183"/>
  </p:normalViewPr>
  <p:slideViewPr>
    <p:cSldViewPr snapToGrid="0" snapToObjects="1">
      <p:cViewPr varScale="1">
        <p:scale>
          <a:sx n="66" d="100"/>
          <a:sy n="66" d="100"/>
        </p:scale>
        <p:origin x="53"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97CAB6-7083-1D4F-9296-BF9020280350}" type="datetimeFigureOut">
              <a:rPr lang="en-US" smtClean="0"/>
              <a:t>10/3/2019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3FD922-82E5-A845-A0C7-239CB503AA94}" type="slidenum">
              <a:rPr lang="en-US" smtClean="0"/>
              <a:t>‹#›</a:t>
            </a:fld>
            <a:endParaRPr lang="en-US"/>
          </a:p>
        </p:txBody>
      </p:sp>
    </p:spTree>
    <p:extLst>
      <p:ext uri="{BB962C8B-B14F-4D97-AF65-F5344CB8AC3E}">
        <p14:creationId xmlns:p14="http://schemas.microsoft.com/office/powerpoint/2010/main" val="1133938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Lizzo"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s1.ticketm.net/dam/a/87c/bf775ca2-e6cd-463a-9ff6-60459f33d87c_1094781_CUSTOM.jpg"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eveloper.ticketmaster.com/products-and-docs/apis/getting-started/"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census.gov/data/developers/data-sets.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Biography Source: Wikipedia</a:t>
            </a:r>
          </a:p>
          <a:p>
            <a:r>
              <a:rPr lang="en-US" dirty="0"/>
              <a:t>Biography URL: </a:t>
            </a:r>
            <a:r>
              <a:rPr lang="en-US" dirty="0">
                <a:hlinkClick r:id="rId3"/>
              </a:rPr>
              <a:t>https://en.wikipedia.org/wiki/Lizzo</a:t>
            </a:r>
            <a:endParaRPr lang="en-US" dirty="0"/>
          </a:p>
          <a:p>
            <a:endParaRPr lang="en-US" dirty="0"/>
          </a:p>
          <a:p>
            <a:r>
              <a:rPr lang="en-US" dirty="0"/>
              <a:t>Photo Source: </a:t>
            </a:r>
            <a:r>
              <a:rPr lang="en-US" dirty="0" err="1"/>
              <a:t>TicketMaster</a:t>
            </a:r>
            <a:r>
              <a:rPr lang="en-US" dirty="0"/>
              <a:t> API</a:t>
            </a:r>
          </a:p>
          <a:p>
            <a:r>
              <a:rPr lang="en-US" dirty="0"/>
              <a:t>Photo Source URL: </a:t>
            </a:r>
            <a:r>
              <a:rPr lang="en-US" dirty="0">
                <a:hlinkClick r:id="rId4"/>
              </a:rPr>
              <a:t>https://s1.ticketm.net/dam/a/87c/bf775ca2-e6cd-463a-9ff6-60459f33d87c_1094781_CUSTOM.jpg</a:t>
            </a:r>
            <a:endParaRPr lang="en-US" dirty="0"/>
          </a:p>
          <a:p>
            <a:endParaRPr lang="en-US" dirty="0"/>
          </a:p>
        </p:txBody>
      </p:sp>
      <p:sp>
        <p:nvSpPr>
          <p:cNvPr id="4" name="Slide Number Placeholder 3"/>
          <p:cNvSpPr>
            <a:spLocks noGrp="1"/>
          </p:cNvSpPr>
          <p:nvPr>
            <p:ph type="sldNum" sz="quarter" idx="5"/>
          </p:nvPr>
        </p:nvSpPr>
        <p:spPr/>
        <p:txBody>
          <a:bodyPr/>
          <a:lstStyle/>
          <a:p>
            <a:fld id="{A23FD922-82E5-A845-A0C7-239CB503AA94}" type="slidenum">
              <a:rPr lang="en-US" smtClean="0"/>
              <a:t>3</a:t>
            </a:fld>
            <a:endParaRPr lang="en-US"/>
          </a:p>
        </p:txBody>
      </p:sp>
    </p:spTree>
    <p:extLst>
      <p:ext uri="{BB962C8B-B14F-4D97-AF65-F5344CB8AC3E}">
        <p14:creationId xmlns:p14="http://schemas.microsoft.com/office/powerpoint/2010/main" val="3551018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the steps you took to analyze the data and answer each question you asked in your proposal</a:t>
            </a:r>
          </a:p>
          <a:p>
            <a:r>
              <a:rPr lang="en-US" dirty="0"/>
              <a:t>Present and discuss interesting figures developed during analysis, ideally with the help of </a:t>
            </a:r>
            <a:r>
              <a:rPr lang="en-US" dirty="0" err="1"/>
              <a:t>Jupyter</a:t>
            </a:r>
            <a:r>
              <a:rPr lang="en-US" dirty="0"/>
              <a:t> Notebook</a:t>
            </a:r>
          </a:p>
          <a:p>
            <a:endParaRPr lang="en-US" dirty="0"/>
          </a:p>
        </p:txBody>
      </p:sp>
      <p:sp>
        <p:nvSpPr>
          <p:cNvPr id="4" name="Slide Number Placeholder 3"/>
          <p:cNvSpPr>
            <a:spLocks noGrp="1"/>
          </p:cNvSpPr>
          <p:nvPr>
            <p:ph type="sldNum" sz="quarter" idx="5"/>
          </p:nvPr>
        </p:nvSpPr>
        <p:spPr/>
        <p:txBody>
          <a:bodyPr/>
          <a:lstStyle/>
          <a:p>
            <a:fld id="{A23FD922-82E5-A845-A0C7-239CB503AA94}" type="slidenum">
              <a:rPr lang="en-US" smtClean="0"/>
              <a:t>4</a:t>
            </a:fld>
            <a:endParaRPr lang="en-US"/>
          </a:p>
        </p:txBody>
      </p:sp>
    </p:spTree>
    <p:extLst>
      <p:ext uri="{BB962C8B-B14F-4D97-AF65-F5344CB8AC3E}">
        <p14:creationId xmlns:p14="http://schemas.microsoft.com/office/powerpoint/2010/main" val="8449680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Screen shot taken from: </a:t>
            </a:r>
            <a:r>
              <a:rPr lang="en-US" dirty="0">
                <a:hlinkClick r:id="rId3"/>
              </a:rPr>
              <a:t>https://developer.ticketmaster.com/products-and-docs/apis/getting-started/</a:t>
            </a:r>
            <a:endParaRPr lang="en-US" dirty="0"/>
          </a:p>
        </p:txBody>
      </p:sp>
      <p:sp>
        <p:nvSpPr>
          <p:cNvPr id="4" name="Slide Number Placeholder 3"/>
          <p:cNvSpPr>
            <a:spLocks noGrp="1"/>
          </p:cNvSpPr>
          <p:nvPr>
            <p:ph type="sldNum" sz="quarter" idx="5"/>
          </p:nvPr>
        </p:nvSpPr>
        <p:spPr/>
        <p:txBody>
          <a:bodyPr/>
          <a:lstStyle/>
          <a:p>
            <a:fld id="{A23FD922-82E5-A845-A0C7-239CB503AA94}" type="slidenum">
              <a:rPr lang="en-US" smtClean="0"/>
              <a:t>5</a:t>
            </a:fld>
            <a:endParaRPr lang="en-US"/>
          </a:p>
        </p:txBody>
      </p:sp>
    </p:spTree>
    <p:extLst>
      <p:ext uri="{BB962C8B-B14F-4D97-AF65-F5344CB8AC3E}">
        <p14:creationId xmlns:p14="http://schemas.microsoft.com/office/powerpoint/2010/main" val="3234138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Screen shot taken from: </a:t>
            </a:r>
            <a:r>
              <a:rPr lang="en-US" dirty="0">
                <a:hlinkClick r:id="rId3"/>
              </a:rPr>
              <a:t>https://www.census.gov/data/developers/data-sets.html</a:t>
            </a:r>
            <a:endParaRPr lang="en-US" dirty="0"/>
          </a:p>
        </p:txBody>
      </p:sp>
      <p:sp>
        <p:nvSpPr>
          <p:cNvPr id="4" name="Slide Number Placeholder 3"/>
          <p:cNvSpPr>
            <a:spLocks noGrp="1"/>
          </p:cNvSpPr>
          <p:nvPr>
            <p:ph type="sldNum" sz="quarter" idx="5"/>
          </p:nvPr>
        </p:nvSpPr>
        <p:spPr/>
        <p:txBody>
          <a:bodyPr/>
          <a:lstStyle/>
          <a:p>
            <a:fld id="{A23FD922-82E5-A845-A0C7-239CB503AA94}" type="slidenum">
              <a:rPr lang="en-US" smtClean="0"/>
              <a:t>6</a:t>
            </a:fld>
            <a:endParaRPr lang="en-US"/>
          </a:p>
        </p:txBody>
      </p:sp>
    </p:spTree>
    <p:extLst>
      <p:ext uri="{BB962C8B-B14F-4D97-AF65-F5344CB8AC3E}">
        <p14:creationId xmlns:p14="http://schemas.microsoft.com/office/powerpoint/2010/main" val="2773556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your findings. Did you find what you expected to find? If not, why not? What inferences or general conclusions can you draw from your analysis?</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A23FD922-82E5-A845-A0C7-239CB503AA94}" type="slidenum">
              <a:rPr lang="en-US" smtClean="0"/>
              <a:t>7</a:t>
            </a:fld>
            <a:endParaRPr lang="en-US"/>
          </a:p>
        </p:txBody>
      </p:sp>
    </p:spTree>
    <p:extLst>
      <p:ext uri="{BB962C8B-B14F-4D97-AF65-F5344CB8AC3E}">
        <p14:creationId xmlns:p14="http://schemas.microsoft.com/office/powerpoint/2010/main" val="2464375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your findings. Did you find what you expected to find? If not, why not? What inferences or general conclusions can you draw from your analysis?</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A23FD922-82E5-A845-A0C7-239CB503AA94}" type="slidenum">
              <a:rPr lang="en-US" smtClean="0"/>
              <a:t>8</a:t>
            </a:fld>
            <a:endParaRPr lang="en-US"/>
          </a:p>
        </p:txBody>
      </p:sp>
    </p:spTree>
    <p:extLst>
      <p:ext uri="{BB962C8B-B14F-4D97-AF65-F5344CB8AC3E}">
        <p14:creationId xmlns:p14="http://schemas.microsoft.com/office/powerpoint/2010/main" val="335733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your findings. Did you find what you expected to find? If not, why not? What inferences or general conclusions can you draw from your analysis?</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A23FD922-82E5-A845-A0C7-239CB503AA94}" type="slidenum">
              <a:rPr lang="en-US" smtClean="0"/>
              <a:t>9</a:t>
            </a:fld>
            <a:endParaRPr lang="en-US"/>
          </a:p>
        </p:txBody>
      </p:sp>
    </p:spTree>
    <p:extLst>
      <p:ext uri="{BB962C8B-B14F-4D97-AF65-F5344CB8AC3E}">
        <p14:creationId xmlns:p14="http://schemas.microsoft.com/office/powerpoint/2010/main" val="6004706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your findings. Did you find what you expected to find? If not, why not? What inferences or general conclusions can you draw from your analysis?</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A23FD922-82E5-A845-A0C7-239CB503AA94}" type="slidenum">
              <a:rPr lang="en-US" smtClean="0"/>
              <a:t>10</a:t>
            </a:fld>
            <a:endParaRPr lang="en-US"/>
          </a:p>
        </p:txBody>
      </p:sp>
    </p:spTree>
    <p:extLst>
      <p:ext uri="{BB962C8B-B14F-4D97-AF65-F5344CB8AC3E}">
        <p14:creationId xmlns:p14="http://schemas.microsoft.com/office/powerpoint/2010/main" val="8816873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your findings. Did you find what you expected to find? If not, why not? What inferences or general conclusions can you draw from your analysis?</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A23FD922-82E5-A845-A0C7-239CB503AA94}" type="slidenum">
              <a:rPr lang="en-US" smtClean="0"/>
              <a:t>13</a:t>
            </a:fld>
            <a:endParaRPr lang="en-US"/>
          </a:p>
        </p:txBody>
      </p:sp>
    </p:spTree>
    <p:extLst>
      <p:ext uri="{BB962C8B-B14F-4D97-AF65-F5344CB8AC3E}">
        <p14:creationId xmlns:p14="http://schemas.microsoft.com/office/powerpoint/2010/main" val="20494516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10/3/2019</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1D2AC3-6A0B-4169-B1EA-E3AE8B351BDD}" type="datetimeFigureOut">
              <a:rPr lang="en-US" dirty="0"/>
              <a:t>10/3/2019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4B9363-8B87-41B7-9F8E-64519CBB8F34}" type="datetimeFigureOut">
              <a:rPr lang="en-US" dirty="0"/>
              <a:t>10/3/2019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EF5746-5284-4951-9F37-7AE924EDBCB7}" type="datetimeFigureOut">
              <a:rPr lang="en-US" dirty="0"/>
              <a:t>10/3/2019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398B29-7265-4A65-A2A4-6703C057B7C1}" type="datetimeFigureOut">
              <a:rPr lang="en-US" dirty="0"/>
              <a:t>10/3/2019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8FBA082-94DF-4C4B-A041-6624924AB0A8}" type="datetimeFigureOut">
              <a:rPr lang="en-US" dirty="0"/>
              <a:t>10/3/2019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27686C4-3AB5-4E0C-86CA-FB108C350AA9}" type="datetimeFigureOut">
              <a:rPr lang="en-US" dirty="0"/>
              <a:t>10/3/2019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10/3/2019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10/3/2019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10/3/2019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7F47CF-67C9-420C-80A5-E2069FF0C2DF}" type="datetimeFigureOut">
              <a:rPr lang="en-US" dirty="0"/>
              <a:t>10/3/2019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10/3/2019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10/3/2019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10/3/2019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10/3/2019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C3BFE2-83B7-4B0A-B9D3-AB28331082B3}" type="datetimeFigureOut">
              <a:rPr lang="en-US" dirty="0"/>
              <a:t>10/3/2019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EF78E3-FDA3-4D28-AAA2-0B81F349A39D}" type="datetimeFigureOut">
              <a:rPr lang="en-US" dirty="0"/>
              <a:t>10/3/2019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10/3/2019</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7B669-AB57-744E-BDF5-8A49E1C78E13}"/>
              </a:ext>
            </a:extLst>
          </p:cNvPr>
          <p:cNvSpPr>
            <a:spLocks noGrp="1"/>
          </p:cNvSpPr>
          <p:nvPr>
            <p:ph type="ctrTitle"/>
          </p:nvPr>
        </p:nvSpPr>
        <p:spPr/>
        <p:txBody>
          <a:bodyPr/>
          <a:lstStyle/>
          <a:p>
            <a:r>
              <a:rPr lang="en-US" dirty="0" err="1"/>
              <a:t>LizzoLytics</a:t>
            </a:r>
            <a:endParaRPr lang="en-US" dirty="0"/>
          </a:p>
        </p:txBody>
      </p:sp>
      <p:sp>
        <p:nvSpPr>
          <p:cNvPr id="3" name="Subtitle 2">
            <a:extLst>
              <a:ext uri="{FF2B5EF4-FFF2-40B4-BE49-F238E27FC236}">
                <a16:creationId xmlns:a16="http://schemas.microsoft.com/office/drawing/2014/main" id="{BC3FA51B-1B62-C04E-8BE1-D25E28BB2518}"/>
              </a:ext>
            </a:extLst>
          </p:cNvPr>
          <p:cNvSpPr>
            <a:spLocks noGrp="1"/>
          </p:cNvSpPr>
          <p:nvPr>
            <p:ph type="subTitle" idx="1"/>
          </p:nvPr>
        </p:nvSpPr>
        <p:spPr/>
        <p:txBody>
          <a:bodyPr/>
          <a:lstStyle/>
          <a:p>
            <a:r>
              <a:rPr lang="en-US" dirty="0"/>
              <a:t>An artist event analysis</a:t>
            </a:r>
          </a:p>
        </p:txBody>
      </p:sp>
      <p:sp>
        <p:nvSpPr>
          <p:cNvPr id="4" name="Subtitle 2">
            <a:extLst>
              <a:ext uri="{FF2B5EF4-FFF2-40B4-BE49-F238E27FC236}">
                <a16:creationId xmlns:a16="http://schemas.microsoft.com/office/drawing/2014/main" id="{768F11C7-0C42-4747-BB61-34E46A8E88EF}"/>
              </a:ext>
            </a:extLst>
          </p:cNvPr>
          <p:cNvSpPr txBox="1">
            <a:spLocks/>
          </p:cNvSpPr>
          <p:nvPr/>
        </p:nvSpPr>
        <p:spPr>
          <a:xfrm rot="21420000">
            <a:off x="8210370" y="4344552"/>
            <a:ext cx="9755187" cy="2259724"/>
          </a:xfrm>
          <a:prstGeom prst="rect">
            <a:avLst/>
          </a:prstGeom>
        </p:spPr>
        <p:txBody>
          <a:bodyPr vert="horz" lIns="91440" tIns="45720" rIns="91440" bIns="45720" rtlCol="0" anchor="t">
            <a:noAutofit/>
          </a:bodyPr>
          <a:lstStyle>
            <a:lvl1pPr marL="0" indent="0" algn="r" defTabSz="914400" rtl="0" eaLnBrk="1" latinLnBrk="0" hangingPunct="1">
              <a:lnSpc>
                <a:spcPct val="120000"/>
              </a:lnSpc>
              <a:spcBef>
                <a:spcPts val="1000"/>
              </a:spcBef>
              <a:buClr>
                <a:schemeClr val="accent1"/>
              </a:buClr>
              <a:buSzPct val="160000"/>
              <a:buFont typeface="Arial" panose="020B0604020202020204" pitchFamily="34" charset="0"/>
              <a:buNone/>
              <a:defRPr sz="2800" kern="1200" cap="all" baseline="0">
                <a:solidFill>
                  <a:schemeClr val="bg1">
                    <a:lumMod val="50000"/>
                  </a:schemeClr>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60000"/>
              <a:buFont typeface="Arial" panose="020B0604020202020204" pitchFamily="34" charset="0"/>
              <a:buNone/>
              <a:defRPr sz="2000" kern="1200" cap="all"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60000"/>
              <a:buFont typeface="Arial" panose="020B0604020202020204" pitchFamily="34" charset="0"/>
              <a:buNone/>
              <a:defRPr sz="1800" kern="1200" cap="all" baseline="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60000"/>
              <a:buFont typeface="Arial" panose="020B0604020202020204" pitchFamily="34" charset="0"/>
              <a:buNone/>
              <a:defRPr sz="1600" kern="1200" cap="all"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60000"/>
              <a:buFont typeface="Arial" panose="020B0604020202020204" pitchFamily="34" charset="0"/>
              <a:buNone/>
              <a:defRPr sz="1600" kern="1200" cap="all" baseline="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60000"/>
              <a:buFont typeface="Arial" panose="020B0604020202020204" pitchFamily="34" charset="0"/>
              <a:buNone/>
              <a:defRPr sz="1600" kern="1200" cap="all" baseline="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60000"/>
              <a:buFont typeface="Arial" panose="020B0604020202020204" pitchFamily="34" charset="0"/>
              <a:buNone/>
              <a:defRPr sz="1600" kern="1200" cap="all" baseline="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60000"/>
              <a:buFont typeface="Arial" panose="020B0604020202020204" pitchFamily="34" charset="0"/>
              <a:buNone/>
              <a:defRPr sz="1600" kern="1200" cap="all"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60000"/>
              <a:buFont typeface="Arial" panose="020B0604020202020204" pitchFamily="34" charset="0"/>
              <a:buNone/>
              <a:defRPr sz="1600" kern="1200" cap="all" baseline="0">
                <a:solidFill>
                  <a:schemeClr val="tx1"/>
                </a:solidFill>
                <a:effectLst/>
                <a:latin typeface="+mn-lt"/>
                <a:ea typeface="+mn-ea"/>
                <a:cs typeface="+mn-cs"/>
              </a:defRPr>
            </a:lvl9pPr>
          </a:lstStyle>
          <a:p>
            <a:pPr algn="l"/>
            <a:r>
              <a:rPr lang="en-US" sz="1600" dirty="0">
                <a:solidFill>
                  <a:schemeClr val="bg1">
                    <a:lumMod val="95000"/>
                  </a:schemeClr>
                </a:solidFill>
              </a:rPr>
              <a:t>Group Members: </a:t>
            </a:r>
          </a:p>
          <a:p>
            <a:pPr algn="l"/>
            <a:r>
              <a:rPr lang="en-US" sz="1600" dirty="0">
                <a:solidFill>
                  <a:schemeClr val="bg1">
                    <a:lumMod val="95000"/>
                  </a:schemeClr>
                </a:solidFill>
              </a:rPr>
              <a:t>Stephanie </a:t>
            </a:r>
            <a:r>
              <a:rPr lang="en-US" sz="1600" dirty="0" err="1">
                <a:solidFill>
                  <a:schemeClr val="bg1">
                    <a:lumMod val="95000"/>
                  </a:schemeClr>
                </a:solidFill>
              </a:rPr>
              <a:t>walters</a:t>
            </a:r>
            <a:r>
              <a:rPr lang="en-US" sz="1600" dirty="0">
                <a:solidFill>
                  <a:schemeClr val="bg1">
                    <a:lumMod val="95000"/>
                  </a:schemeClr>
                </a:solidFill>
              </a:rPr>
              <a:t>	 </a:t>
            </a:r>
            <a:r>
              <a:rPr lang="en-US" sz="1600" dirty="0" err="1">
                <a:solidFill>
                  <a:schemeClr val="bg1">
                    <a:lumMod val="95000"/>
                  </a:schemeClr>
                </a:solidFill>
              </a:rPr>
              <a:t>Ziyan</a:t>
            </a:r>
            <a:r>
              <a:rPr lang="en-US" sz="1600" dirty="0">
                <a:solidFill>
                  <a:schemeClr val="bg1">
                    <a:lumMod val="95000"/>
                  </a:schemeClr>
                </a:solidFill>
              </a:rPr>
              <a:t> LU </a:t>
            </a:r>
          </a:p>
          <a:p>
            <a:pPr algn="l"/>
            <a:r>
              <a:rPr lang="en-US" sz="1600" dirty="0" err="1">
                <a:solidFill>
                  <a:schemeClr val="bg1">
                    <a:lumMod val="95000"/>
                  </a:schemeClr>
                </a:solidFill>
              </a:rPr>
              <a:t>Jodaisha</a:t>
            </a:r>
            <a:r>
              <a:rPr lang="en-US" sz="1600" dirty="0">
                <a:solidFill>
                  <a:schemeClr val="bg1">
                    <a:lumMod val="95000"/>
                  </a:schemeClr>
                </a:solidFill>
              </a:rPr>
              <a:t> palmer	Nasim </a:t>
            </a:r>
            <a:r>
              <a:rPr lang="en-US" sz="1600" dirty="0" err="1">
                <a:solidFill>
                  <a:schemeClr val="bg1">
                    <a:lumMod val="95000"/>
                  </a:schemeClr>
                </a:solidFill>
              </a:rPr>
              <a:t>azimi</a:t>
            </a:r>
            <a:endParaRPr lang="en-US" sz="1600" dirty="0">
              <a:solidFill>
                <a:schemeClr val="bg1">
                  <a:lumMod val="95000"/>
                </a:schemeClr>
              </a:solidFill>
            </a:endParaRPr>
          </a:p>
        </p:txBody>
      </p:sp>
    </p:spTree>
    <p:extLst>
      <p:ext uri="{BB962C8B-B14F-4D97-AF65-F5344CB8AC3E}">
        <p14:creationId xmlns:p14="http://schemas.microsoft.com/office/powerpoint/2010/main" val="39316790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6CEE4-0ACB-BB41-B8BE-5CF291D4D2CE}"/>
              </a:ext>
            </a:extLst>
          </p:cNvPr>
          <p:cNvSpPr>
            <a:spLocks noGrp="1"/>
          </p:cNvSpPr>
          <p:nvPr>
            <p:ph type="title"/>
          </p:nvPr>
        </p:nvSpPr>
        <p:spPr>
          <a:xfrm>
            <a:off x="627926" y="448235"/>
            <a:ext cx="10396882" cy="1151965"/>
          </a:xfrm>
        </p:spPr>
        <p:txBody>
          <a:bodyPr>
            <a:normAutofit/>
          </a:bodyPr>
          <a:lstStyle/>
          <a:p>
            <a:r>
              <a:rPr lang="en-US" dirty="0"/>
              <a:t>Ticket Price by Day of the Week</a:t>
            </a:r>
          </a:p>
        </p:txBody>
      </p:sp>
      <p:pic>
        <p:nvPicPr>
          <p:cNvPr id="4" name="Picture 3" descr="A screenshot of a cell phone&#10;&#10;Description automatically generated">
            <a:extLst>
              <a:ext uri="{FF2B5EF4-FFF2-40B4-BE49-F238E27FC236}">
                <a16:creationId xmlns:a16="http://schemas.microsoft.com/office/drawing/2014/main" id="{25FFB4E6-CB36-BA47-B7E8-ED5D4235E307}"/>
              </a:ext>
            </a:extLst>
          </p:cNvPr>
          <p:cNvPicPr>
            <a:picLocks noChangeAspect="1"/>
          </p:cNvPicPr>
          <p:nvPr/>
        </p:nvPicPr>
        <p:blipFill>
          <a:blip r:embed="rId3"/>
          <a:stretch>
            <a:fillRect/>
          </a:stretch>
        </p:blipFill>
        <p:spPr>
          <a:xfrm>
            <a:off x="3352800" y="1600200"/>
            <a:ext cx="5486400" cy="3657600"/>
          </a:xfrm>
          <a:prstGeom prst="rect">
            <a:avLst/>
          </a:prstGeom>
        </p:spPr>
      </p:pic>
    </p:spTree>
    <p:extLst>
      <p:ext uri="{BB962C8B-B14F-4D97-AF65-F5344CB8AC3E}">
        <p14:creationId xmlns:p14="http://schemas.microsoft.com/office/powerpoint/2010/main" val="30405175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6D57E0B-41E7-4862-852B-4C24E7B4784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2" name="Group 11">
            <a:extLst>
              <a:ext uri="{FF2B5EF4-FFF2-40B4-BE49-F238E27FC236}">
                <a16:creationId xmlns:a16="http://schemas.microsoft.com/office/drawing/2014/main" id="{14684A4D-3AB3-4D14-8F74-E9E22EFC92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397" y="0"/>
            <a:ext cx="12005350" cy="6644081"/>
            <a:chOff x="-25397" y="0"/>
            <a:chExt cx="12005350" cy="6644081"/>
          </a:xfrm>
        </p:grpSpPr>
        <p:sp useBgFill="1">
          <p:nvSpPr>
            <p:cNvPr id="13" name="Rectangle 12">
              <a:extLst>
                <a:ext uri="{FF2B5EF4-FFF2-40B4-BE49-F238E27FC236}">
                  <a16:creationId xmlns:a16="http://schemas.microsoft.com/office/drawing/2014/main" id="{62AAD8D6-E6DC-4196-8B6E-99E7C9027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4" name="Freeform 11">
              <a:extLst>
                <a:ext uri="{FF2B5EF4-FFF2-40B4-BE49-F238E27FC236}">
                  <a16:creationId xmlns:a16="http://schemas.microsoft.com/office/drawing/2014/main" id="{EF22364E-4978-4D02-9F7E-4608CE9F4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5" name="Rectangle 14">
              <a:extLst>
                <a:ext uri="{FF2B5EF4-FFF2-40B4-BE49-F238E27FC236}">
                  <a16:creationId xmlns:a16="http://schemas.microsoft.com/office/drawing/2014/main" id="{D203295E-B861-404F-966C-8EDD882877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pic>
        <p:nvPicPr>
          <p:cNvPr id="17" name="Picture 16">
            <a:extLst>
              <a:ext uri="{FF2B5EF4-FFF2-40B4-BE49-F238E27FC236}">
                <a16:creationId xmlns:a16="http://schemas.microsoft.com/office/drawing/2014/main" id="{BB28D430-56EA-45B9-8632-927BEBF029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9" name="Freeform: Shape 18">
            <a:extLst>
              <a:ext uri="{FF2B5EF4-FFF2-40B4-BE49-F238E27FC236}">
                <a16:creationId xmlns:a16="http://schemas.microsoft.com/office/drawing/2014/main" id="{A601F395-3079-4179-84BA-6654D9F825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7"/>
            <a:ext cx="10905067" cy="5571066"/>
          </a:xfrm>
          <a:custGeom>
            <a:avLst/>
            <a:gdLst>
              <a:gd name="connsiteX0" fmla="*/ 0 w 8130198"/>
              <a:gd name="connsiteY0" fmla="*/ 0 h 6857999"/>
              <a:gd name="connsiteX1" fmla="*/ 7241014 w 8130198"/>
              <a:gd name="connsiteY1" fmla="*/ 0 h 6857999"/>
              <a:gd name="connsiteX2" fmla="*/ 8130198 w 8130198"/>
              <a:gd name="connsiteY2" fmla="*/ 0 h 6857999"/>
              <a:gd name="connsiteX3" fmla="*/ 8130198 w 8130198"/>
              <a:gd name="connsiteY3" fmla="*/ 6857999 h 6857999"/>
              <a:gd name="connsiteX4" fmla="*/ 0 w 8130198"/>
              <a:gd name="connsiteY4" fmla="*/ 6857999 h 6857999"/>
              <a:gd name="connsiteX5" fmla="*/ 0 w 8130198"/>
              <a:gd name="connsiteY5" fmla="*/ 637536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30198" h="6857999">
                <a:moveTo>
                  <a:pt x="0" y="0"/>
                </a:moveTo>
                <a:lnTo>
                  <a:pt x="7241014" y="0"/>
                </a:lnTo>
                <a:lnTo>
                  <a:pt x="8130198" y="0"/>
                </a:lnTo>
                <a:lnTo>
                  <a:pt x="8130198" y="6857999"/>
                </a:lnTo>
                <a:lnTo>
                  <a:pt x="0" y="6857999"/>
                </a:lnTo>
                <a:lnTo>
                  <a:pt x="0" y="6375361"/>
                </a:lnTo>
                <a:close/>
              </a:path>
            </a:pathLst>
          </a:custGeom>
          <a:ln w="50800" cap="sq">
            <a:noFill/>
            <a:miter lim="800000"/>
          </a:ln>
          <a:effectLst>
            <a:outerShdw blurRad="101600" dist="152400" dir="4380000" algn="t" rotWithShape="0">
              <a:prstClr val="black">
                <a:alpha val="43000"/>
              </a:prstClr>
            </a:outerShdw>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A306883-8AAB-42E5-AC2D-94DF68F1E6F6}"/>
              </a:ext>
            </a:extLst>
          </p:cNvPr>
          <p:cNvSpPr>
            <a:spLocks noGrp="1"/>
          </p:cNvSpPr>
          <p:nvPr>
            <p:ph type="title"/>
          </p:nvPr>
        </p:nvSpPr>
        <p:spPr>
          <a:xfrm>
            <a:off x="1286933" y="1061660"/>
            <a:ext cx="9618133" cy="1043108"/>
          </a:xfrm>
        </p:spPr>
        <p:txBody>
          <a:bodyPr vert="horz" lIns="91440" tIns="45720" rIns="91440" bIns="45720" rtlCol="0" anchor="ctr">
            <a:normAutofit/>
          </a:bodyPr>
          <a:lstStyle/>
          <a:p>
            <a:r>
              <a:rPr lang="en-US" dirty="0"/>
              <a:t>Our Hypothesis</a:t>
            </a:r>
          </a:p>
        </p:txBody>
      </p:sp>
      <p:sp>
        <p:nvSpPr>
          <p:cNvPr id="5" name="Text Placeholder 4">
            <a:extLst>
              <a:ext uri="{FF2B5EF4-FFF2-40B4-BE49-F238E27FC236}">
                <a16:creationId xmlns:a16="http://schemas.microsoft.com/office/drawing/2014/main" id="{F8F54E56-10A6-4128-BAEF-7988066D6E1D}"/>
              </a:ext>
            </a:extLst>
          </p:cNvPr>
          <p:cNvSpPr>
            <a:spLocks noGrp="1"/>
          </p:cNvSpPr>
          <p:nvPr>
            <p:ph type="body" sz="half" idx="2"/>
          </p:nvPr>
        </p:nvSpPr>
        <p:spPr>
          <a:xfrm>
            <a:off x="1286933" y="2226681"/>
            <a:ext cx="9618133" cy="3586290"/>
          </a:xfrm>
        </p:spPr>
        <p:txBody>
          <a:bodyPr vert="horz" lIns="91440" tIns="45720" rIns="91440" bIns="45720" rtlCol="0" anchor="ctr">
            <a:normAutofit/>
          </a:bodyPr>
          <a:lstStyle/>
          <a:p>
            <a:pPr algn="l"/>
            <a:r>
              <a:rPr lang="en-US" sz="3200" dirty="0" err="1"/>
              <a:t>Lizzo</a:t>
            </a:r>
            <a:r>
              <a:rPr lang="en-US" sz="3200" dirty="0"/>
              <a:t> tickets are more expensive in zip codes where the mean income is above the nationwide average of $56K.</a:t>
            </a:r>
            <a:endParaRPr lang="en-US" sz="3200" dirty="0">
              <a:solidFill>
                <a:schemeClr val="tx1">
                  <a:lumMod val="85000"/>
                  <a:lumOff val="15000"/>
                </a:schemeClr>
              </a:solidFill>
            </a:endParaRPr>
          </a:p>
        </p:txBody>
      </p:sp>
      <p:sp>
        <p:nvSpPr>
          <p:cNvPr id="6" name="TextBox 5">
            <a:hlinkHover r:id="" action="ppaction://noaction" highlightClick="1"/>
            <a:extLst>
              <a:ext uri="{FF2B5EF4-FFF2-40B4-BE49-F238E27FC236}">
                <a16:creationId xmlns:a16="http://schemas.microsoft.com/office/drawing/2014/main" id="{60F79AA9-E8F2-43F2-AB2E-0417F21B2569}"/>
              </a:ext>
            </a:extLst>
          </p:cNvPr>
          <p:cNvSpPr txBox="1"/>
          <p:nvPr/>
        </p:nvSpPr>
        <p:spPr>
          <a:xfrm>
            <a:off x="3023603" y="1921512"/>
            <a:ext cx="6144792" cy="1200329"/>
          </a:xfrm>
          <a:prstGeom prst="rect">
            <a:avLst/>
          </a:prstGeom>
          <a:noFill/>
        </p:spPr>
        <p:txBody>
          <a:bodyPr wrap="square" rtlCol="0">
            <a:spAutoFit/>
          </a:bodyPr>
          <a:lstStyle/>
          <a:p>
            <a:pPr algn="ctr"/>
            <a:r>
              <a:rPr lang="en-US" sz="7200" dirty="0">
                <a:solidFill>
                  <a:srgbClr val="C00000"/>
                </a:solidFill>
              </a:rPr>
              <a:t>Inconclusive</a:t>
            </a:r>
          </a:p>
        </p:txBody>
      </p:sp>
    </p:spTree>
    <p:extLst>
      <p:ext uri="{BB962C8B-B14F-4D97-AF65-F5344CB8AC3E}">
        <p14:creationId xmlns:p14="http://schemas.microsoft.com/office/powerpoint/2010/main" val="2640879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73AB6EA-E9AF-4BB5-AE24-5B615C6AFC0F}"/>
              </a:ext>
            </a:extLst>
          </p:cNvPr>
          <p:cNvPicPr>
            <a:picLocks noChangeAspect="1"/>
          </p:cNvPicPr>
          <p:nvPr/>
        </p:nvPicPr>
        <p:blipFill>
          <a:blip r:embed="rId2"/>
          <a:stretch>
            <a:fillRect/>
          </a:stretch>
        </p:blipFill>
        <p:spPr>
          <a:xfrm>
            <a:off x="2532584" y="196770"/>
            <a:ext cx="7349461" cy="5121797"/>
          </a:xfrm>
          <a:prstGeom prst="rect">
            <a:avLst/>
          </a:prstGeom>
        </p:spPr>
      </p:pic>
      <p:sp>
        <p:nvSpPr>
          <p:cNvPr id="2" name="Title 1">
            <a:extLst>
              <a:ext uri="{FF2B5EF4-FFF2-40B4-BE49-F238E27FC236}">
                <a16:creationId xmlns:a16="http://schemas.microsoft.com/office/drawing/2014/main" id="{23D728C6-68B5-416C-99B8-CA53A0F67860}"/>
              </a:ext>
            </a:extLst>
          </p:cNvPr>
          <p:cNvSpPr>
            <a:spLocks noGrp="1"/>
          </p:cNvSpPr>
          <p:nvPr>
            <p:ph type="title"/>
          </p:nvPr>
        </p:nvSpPr>
        <p:spPr/>
        <p:txBody>
          <a:bodyPr/>
          <a:lstStyle/>
          <a:p>
            <a:r>
              <a:rPr lang="en-US" dirty="0"/>
              <a:t> </a:t>
            </a:r>
          </a:p>
        </p:txBody>
      </p:sp>
    </p:spTree>
    <p:extLst>
      <p:ext uri="{BB962C8B-B14F-4D97-AF65-F5344CB8AC3E}">
        <p14:creationId xmlns:p14="http://schemas.microsoft.com/office/powerpoint/2010/main" val="1826716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6CEE4-0ACB-BB41-B8BE-5CF291D4D2CE}"/>
              </a:ext>
            </a:extLst>
          </p:cNvPr>
          <p:cNvSpPr>
            <a:spLocks noGrp="1"/>
          </p:cNvSpPr>
          <p:nvPr>
            <p:ph type="title"/>
          </p:nvPr>
        </p:nvSpPr>
        <p:spPr>
          <a:xfrm>
            <a:off x="685801" y="723753"/>
            <a:ext cx="10396882" cy="1158140"/>
          </a:xfrm>
        </p:spPr>
        <p:txBody>
          <a:bodyPr>
            <a:normAutofit fontScale="90000"/>
          </a:bodyPr>
          <a:lstStyle/>
          <a:p>
            <a:br>
              <a:rPr lang="en-US" dirty="0"/>
            </a:br>
            <a:br>
              <a:rPr lang="en-US" dirty="0"/>
            </a:br>
            <a:r>
              <a:rPr lang="en-US" dirty="0"/>
              <a:t>Postmortem</a:t>
            </a:r>
            <a:br>
              <a:rPr lang="en-US" dirty="0"/>
            </a:br>
            <a:br>
              <a:rPr lang="en-US" dirty="0"/>
            </a:br>
            <a:endParaRPr lang="en-US" dirty="0"/>
          </a:p>
        </p:txBody>
      </p:sp>
      <p:sp>
        <p:nvSpPr>
          <p:cNvPr id="3" name="Content Placeholder 2">
            <a:extLst>
              <a:ext uri="{FF2B5EF4-FFF2-40B4-BE49-F238E27FC236}">
                <a16:creationId xmlns:a16="http://schemas.microsoft.com/office/drawing/2014/main" id="{BA8B4418-D862-5A48-93D1-24D591CDA34C}"/>
              </a:ext>
            </a:extLst>
          </p:cNvPr>
          <p:cNvSpPr>
            <a:spLocks noGrp="1"/>
          </p:cNvSpPr>
          <p:nvPr>
            <p:ph sz="quarter" idx="13"/>
          </p:nvPr>
        </p:nvSpPr>
        <p:spPr>
          <a:xfrm>
            <a:off x="685800" y="2011045"/>
            <a:ext cx="5088714" cy="3311189"/>
          </a:xfrm>
        </p:spPr>
        <p:txBody>
          <a:bodyPr>
            <a:normAutofit/>
          </a:bodyPr>
          <a:lstStyle/>
          <a:p>
            <a:pPr marL="0" indent="0">
              <a:buNone/>
            </a:pPr>
            <a:r>
              <a:rPr lang="en-US" sz="2400" dirty="0">
                <a:solidFill>
                  <a:srgbClr val="B80E0F"/>
                </a:solidFill>
              </a:rPr>
              <a:t>Challenges</a:t>
            </a:r>
          </a:p>
          <a:p>
            <a:pPr lvl="1"/>
            <a:r>
              <a:rPr lang="en-US" dirty="0"/>
              <a:t>Lack of available “</a:t>
            </a:r>
            <a:r>
              <a:rPr lang="en-US" dirty="0" err="1"/>
              <a:t>Lizzo</a:t>
            </a:r>
            <a:r>
              <a:rPr lang="en-US" dirty="0"/>
              <a:t>” Data</a:t>
            </a:r>
          </a:p>
          <a:p>
            <a:pPr lvl="2"/>
            <a:r>
              <a:rPr lang="en-US" dirty="0"/>
              <a:t>No available </a:t>
            </a:r>
            <a:r>
              <a:rPr lang="en-US" u="sng" dirty="0"/>
              <a:t>Historical</a:t>
            </a:r>
            <a:r>
              <a:rPr lang="en-US" dirty="0"/>
              <a:t> </a:t>
            </a:r>
            <a:r>
              <a:rPr lang="en-US" dirty="0" err="1"/>
              <a:t>Lizzo</a:t>
            </a:r>
            <a:r>
              <a:rPr lang="en-US" dirty="0"/>
              <a:t> Events Data</a:t>
            </a:r>
          </a:p>
          <a:p>
            <a:pPr lvl="2"/>
            <a:r>
              <a:rPr lang="en-US" dirty="0"/>
              <a:t>Few data points</a:t>
            </a:r>
          </a:p>
          <a:p>
            <a:pPr lvl="2"/>
            <a:r>
              <a:rPr lang="en-US" dirty="0"/>
              <a:t>Incomplete data</a:t>
            </a:r>
          </a:p>
          <a:p>
            <a:pPr lvl="1"/>
            <a:r>
              <a:rPr lang="en-US" dirty="0"/>
              <a:t>Time Constraints</a:t>
            </a:r>
          </a:p>
          <a:p>
            <a:pPr lvl="1"/>
            <a:r>
              <a:rPr lang="en-US" dirty="0"/>
              <a:t>Lack of technical knowledge</a:t>
            </a:r>
          </a:p>
        </p:txBody>
      </p:sp>
      <p:sp>
        <p:nvSpPr>
          <p:cNvPr id="4" name="Content Placeholder 3">
            <a:extLst>
              <a:ext uri="{FF2B5EF4-FFF2-40B4-BE49-F238E27FC236}">
                <a16:creationId xmlns:a16="http://schemas.microsoft.com/office/drawing/2014/main" id="{AD9C7C69-50BF-4D1B-B449-EB218268AF04}"/>
              </a:ext>
            </a:extLst>
          </p:cNvPr>
          <p:cNvSpPr>
            <a:spLocks noGrp="1"/>
          </p:cNvSpPr>
          <p:nvPr>
            <p:ph sz="quarter" idx="14"/>
          </p:nvPr>
        </p:nvSpPr>
        <p:spPr>
          <a:xfrm>
            <a:off x="5993971" y="2011045"/>
            <a:ext cx="5086538" cy="3311189"/>
          </a:xfrm>
        </p:spPr>
        <p:txBody>
          <a:bodyPr/>
          <a:lstStyle/>
          <a:p>
            <a:pPr marL="0" indent="0">
              <a:buNone/>
            </a:pPr>
            <a:r>
              <a:rPr lang="en-US" sz="2400" dirty="0">
                <a:solidFill>
                  <a:srgbClr val="C00000"/>
                </a:solidFill>
              </a:rPr>
              <a:t>What if we had more time?!</a:t>
            </a:r>
            <a:endParaRPr lang="en-US" u="sng" dirty="0"/>
          </a:p>
          <a:p>
            <a:pPr lvl="1"/>
            <a:r>
              <a:rPr lang="en-US" dirty="0"/>
              <a:t>Venue Data</a:t>
            </a:r>
          </a:p>
          <a:p>
            <a:pPr lvl="2"/>
            <a:r>
              <a:rPr lang="en-US" dirty="0"/>
              <a:t>Capacity</a:t>
            </a:r>
          </a:p>
          <a:p>
            <a:pPr lvl="2"/>
            <a:r>
              <a:rPr lang="en-US" dirty="0"/>
              <a:t>GA vs. reserved seats</a:t>
            </a:r>
          </a:p>
          <a:p>
            <a:pPr lvl="1"/>
            <a:r>
              <a:rPr lang="en-US" dirty="0" err="1"/>
              <a:t>Stubhub</a:t>
            </a:r>
            <a:r>
              <a:rPr lang="en-US" dirty="0"/>
              <a:t> API</a:t>
            </a:r>
          </a:p>
          <a:p>
            <a:pPr lvl="1"/>
            <a:r>
              <a:rPr lang="en-US" dirty="0"/>
              <a:t>Compare to a control group</a:t>
            </a:r>
          </a:p>
          <a:p>
            <a:pPr lvl="1"/>
            <a:r>
              <a:rPr lang="en-US" dirty="0"/>
              <a:t>Alternative view visualizations</a:t>
            </a:r>
          </a:p>
          <a:p>
            <a:pPr lvl="1"/>
            <a:r>
              <a:rPr lang="en-US" dirty="0" err="1"/>
              <a:t>Javascript</a:t>
            </a:r>
            <a:r>
              <a:rPr lang="en-US" dirty="0"/>
              <a:t>?</a:t>
            </a:r>
          </a:p>
          <a:p>
            <a:pPr lvl="1"/>
            <a:endParaRPr lang="en-US" dirty="0"/>
          </a:p>
          <a:p>
            <a:endParaRPr lang="en-US" dirty="0"/>
          </a:p>
        </p:txBody>
      </p:sp>
    </p:spTree>
    <p:extLst>
      <p:ext uri="{BB962C8B-B14F-4D97-AF65-F5344CB8AC3E}">
        <p14:creationId xmlns:p14="http://schemas.microsoft.com/office/powerpoint/2010/main" val="25043953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22EBC-053A-4648-B9F9-4236AC0B4EAE}"/>
              </a:ext>
            </a:extLst>
          </p:cNvPr>
          <p:cNvSpPr>
            <a:spLocks noGrp="1"/>
          </p:cNvSpPr>
          <p:nvPr>
            <p:ph type="title"/>
          </p:nvPr>
        </p:nvSpPr>
        <p:spPr>
          <a:xfrm>
            <a:off x="940918" y="1491712"/>
            <a:ext cx="9525020" cy="2916704"/>
          </a:xfrm>
        </p:spPr>
        <p:txBody>
          <a:bodyPr>
            <a:normAutofit fontScale="90000"/>
          </a:bodyPr>
          <a:lstStyle/>
          <a:p>
            <a:pPr>
              <a:lnSpc>
                <a:spcPct val="150000"/>
              </a:lnSpc>
            </a:pPr>
            <a:r>
              <a:rPr lang="en-US" sz="3600" b="1" dirty="0"/>
              <a:t>If you are confident in yourself and however you want yourself to be presented, and you're doing well and doing it because you want to do it and not because someone is pressuring you, then more power to you.  -</a:t>
            </a:r>
            <a:r>
              <a:rPr lang="en-US" sz="3600" b="1" dirty="0" err="1"/>
              <a:t>Lizzo</a:t>
            </a:r>
            <a:br>
              <a:rPr lang="en-US" b="1" dirty="0"/>
            </a:br>
            <a:endParaRPr lang="en-US" dirty="0"/>
          </a:p>
        </p:txBody>
      </p:sp>
    </p:spTree>
    <p:extLst>
      <p:ext uri="{BB962C8B-B14F-4D97-AF65-F5344CB8AC3E}">
        <p14:creationId xmlns:p14="http://schemas.microsoft.com/office/powerpoint/2010/main" val="27016416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FB847-F145-F145-BD40-3DB012AE1BA0}"/>
              </a:ext>
            </a:extLst>
          </p:cNvPr>
          <p:cNvSpPr>
            <a:spLocks noGrp="1"/>
          </p:cNvSpPr>
          <p:nvPr>
            <p:ph type="title"/>
          </p:nvPr>
        </p:nvSpPr>
        <p:spPr>
          <a:xfrm>
            <a:off x="-624419" y="-121574"/>
            <a:ext cx="4744411" cy="1497187"/>
          </a:xfrm>
        </p:spPr>
        <p:txBody>
          <a:bodyPr vert="horz" lIns="91440" tIns="45720" rIns="91440" bIns="45720" rtlCol="0" anchor="b">
            <a:normAutofit/>
          </a:bodyPr>
          <a:lstStyle/>
          <a:p>
            <a:pPr algn="r"/>
            <a:r>
              <a:rPr lang="en-US" sz="5400" dirty="0"/>
              <a:t>know </a:t>
            </a:r>
            <a:r>
              <a:rPr lang="en-US" sz="5400" dirty="0" err="1"/>
              <a:t>lizzo</a:t>
            </a:r>
            <a:r>
              <a:rPr lang="en-US" sz="5400" dirty="0"/>
              <a:t>?</a:t>
            </a:r>
          </a:p>
        </p:txBody>
      </p:sp>
      <p:pic>
        <p:nvPicPr>
          <p:cNvPr id="6" name="Content Placeholder 5" descr="A person looking at the camera&#10;&#10;Description automatically generated">
            <a:extLst>
              <a:ext uri="{FF2B5EF4-FFF2-40B4-BE49-F238E27FC236}">
                <a16:creationId xmlns:a16="http://schemas.microsoft.com/office/drawing/2014/main" id="{EE83E42B-96E7-B846-A2B7-9823FE42C8F4}"/>
              </a:ext>
            </a:extLst>
          </p:cNvPr>
          <p:cNvPicPr>
            <a:picLocks noGrp="1" noChangeAspect="1"/>
          </p:cNvPicPr>
          <p:nvPr>
            <p:ph sz="quarter" idx="13"/>
          </p:nvPr>
        </p:nvPicPr>
        <p:blipFill>
          <a:blip r:embed="rId4"/>
          <a:stretch>
            <a:fillRect/>
          </a:stretch>
        </p:blipFill>
        <p:spPr>
          <a:xfrm>
            <a:off x="6611144" y="1958975"/>
            <a:ext cx="2905125" cy="2143125"/>
          </a:xfrm>
          <a:prstGeom prst="rect">
            <a:avLst/>
          </a:prstGeom>
        </p:spPr>
      </p:pic>
      <p:sp>
        <p:nvSpPr>
          <p:cNvPr id="4" name="Text Placeholder 3">
            <a:extLst>
              <a:ext uri="{FF2B5EF4-FFF2-40B4-BE49-F238E27FC236}">
                <a16:creationId xmlns:a16="http://schemas.microsoft.com/office/drawing/2014/main" id="{18D8863C-494F-CA4E-B27B-8D26DA9973CE}"/>
              </a:ext>
            </a:extLst>
          </p:cNvPr>
          <p:cNvSpPr>
            <a:spLocks noGrp="1"/>
          </p:cNvSpPr>
          <p:nvPr>
            <p:ph type="body" sz="half" idx="2"/>
          </p:nvPr>
        </p:nvSpPr>
        <p:spPr>
          <a:xfrm>
            <a:off x="61004" y="1431986"/>
            <a:ext cx="4126861" cy="4242802"/>
          </a:xfrm>
        </p:spPr>
        <p:txBody>
          <a:bodyPr>
            <a:normAutofit/>
          </a:bodyPr>
          <a:lstStyle/>
          <a:p>
            <a:pPr>
              <a:lnSpc>
                <a:spcPct val="150000"/>
              </a:lnSpc>
            </a:pPr>
            <a:r>
              <a:rPr lang="en-US" dirty="0">
                <a:latin typeface="Impact" panose="020B0806030902050204" pitchFamily="34" charset="0"/>
              </a:rPr>
              <a:t>Melissa Viviane Jefferson (born April 27, 1988), known professionally as </a:t>
            </a:r>
            <a:r>
              <a:rPr lang="en-US" dirty="0" err="1">
                <a:latin typeface="Impact" panose="020B0806030902050204" pitchFamily="34" charset="0"/>
              </a:rPr>
              <a:t>Lizzo</a:t>
            </a:r>
            <a:r>
              <a:rPr lang="en-US" dirty="0">
                <a:latin typeface="Impact" panose="020B0806030902050204" pitchFamily="34" charset="0"/>
              </a:rPr>
              <a:t>, is an American singer, songwriter, rapper, and actress. </a:t>
            </a:r>
          </a:p>
          <a:p>
            <a:pPr>
              <a:lnSpc>
                <a:spcPct val="150000"/>
              </a:lnSpc>
            </a:pPr>
            <a:r>
              <a:rPr lang="en-US" dirty="0">
                <a:latin typeface="Impact" panose="020B0806030902050204" pitchFamily="34" charset="0"/>
              </a:rPr>
              <a:t>In 2019, she attained mainstream success with the release of her third studio album, </a:t>
            </a:r>
            <a:r>
              <a:rPr lang="en-US" dirty="0" err="1">
                <a:latin typeface="Impact" panose="020B0806030902050204" pitchFamily="34" charset="0"/>
              </a:rPr>
              <a:t>cuz</a:t>
            </a:r>
            <a:r>
              <a:rPr lang="en-US" dirty="0">
                <a:latin typeface="Impact" panose="020B0806030902050204" pitchFamily="34" charset="0"/>
              </a:rPr>
              <a:t> I love you which peaked at #4 on the billboard 200. (source: </a:t>
            </a:r>
            <a:r>
              <a:rPr lang="en-US" dirty="0" err="1">
                <a:latin typeface="Impact" panose="020B0806030902050204" pitchFamily="34" charset="0"/>
              </a:rPr>
              <a:t>wikipedia</a:t>
            </a:r>
            <a:r>
              <a:rPr lang="en-US" dirty="0">
                <a:latin typeface="Impact" panose="020B0806030902050204" pitchFamily="34" charset="0"/>
              </a:rPr>
              <a:t>)</a:t>
            </a:r>
          </a:p>
        </p:txBody>
      </p:sp>
    </p:spTree>
    <p:extLst>
      <p:ext uri="{BB962C8B-B14F-4D97-AF65-F5344CB8AC3E}">
        <p14:creationId xmlns:p14="http://schemas.microsoft.com/office/powerpoint/2010/main" val="412138911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1BE98-A29A-8244-A10E-64D84EEF5905}"/>
              </a:ext>
            </a:extLst>
          </p:cNvPr>
          <p:cNvSpPr>
            <a:spLocks noGrp="1"/>
          </p:cNvSpPr>
          <p:nvPr>
            <p:ph type="title"/>
          </p:nvPr>
        </p:nvSpPr>
        <p:spPr/>
        <p:txBody>
          <a:bodyPr/>
          <a:lstStyle/>
          <a:p>
            <a:r>
              <a:rPr lang="en-US" dirty="0"/>
              <a:t>Evaluation structure</a:t>
            </a:r>
          </a:p>
        </p:txBody>
      </p:sp>
      <p:sp>
        <p:nvSpPr>
          <p:cNvPr id="3" name="Text Placeholder 2">
            <a:extLst>
              <a:ext uri="{FF2B5EF4-FFF2-40B4-BE49-F238E27FC236}">
                <a16:creationId xmlns:a16="http://schemas.microsoft.com/office/drawing/2014/main" id="{534F38DC-2DA3-2747-B5E8-2984108537B1}"/>
              </a:ext>
            </a:extLst>
          </p:cNvPr>
          <p:cNvSpPr>
            <a:spLocks noGrp="1"/>
          </p:cNvSpPr>
          <p:nvPr>
            <p:ph type="body" idx="1"/>
          </p:nvPr>
        </p:nvSpPr>
        <p:spPr>
          <a:xfrm>
            <a:off x="685801" y="1837765"/>
            <a:ext cx="3310128" cy="576262"/>
          </a:xfrm>
        </p:spPr>
        <p:txBody>
          <a:bodyPr/>
          <a:lstStyle/>
          <a:p>
            <a:r>
              <a:rPr lang="en-US" dirty="0"/>
              <a:t>Motivation &amp; overview</a:t>
            </a:r>
          </a:p>
        </p:txBody>
      </p:sp>
      <p:sp>
        <p:nvSpPr>
          <p:cNvPr id="5" name="Text Placeholder 4">
            <a:extLst>
              <a:ext uri="{FF2B5EF4-FFF2-40B4-BE49-F238E27FC236}">
                <a16:creationId xmlns:a16="http://schemas.microsoft.com/office/drawing/2014/main" id="{E9326812-6C2E-F641-82E1-FFA837DEFE63}"/>
              </a:ext>
            </a:extLst>
          </p:cNvPr>
          <p:cNvSpPr>
            <a:spLocks noGrp="1"/>
          </p:cNvSpPr>
          <p:nvPr>
            <p:ph type="body" sz="half" idx="18"/>
          </p:nvPr>
        </p:nvSpPr>
        <p:spPr>
          <a:xfrm>
            <a:off x="685801" y="2414027"/>
            <a:ext cx="3310128" cy="2960559"/>
          </a:xfrm>
        </p:spPr>
        <p:txBody>
          <a:bodyPr>
            <a:normAutofit fontScale="92500" lnSpcReduction="10000"/>
          </a:bodyPr>
          <a:lstStyle/>
          <a:p>
            <a:pPr marL="285750" indent="-285750" algn="l">
              <a:buFont typeface="Wingdings" pitchFamily="2" charset="2"/>
              <a:buChar char="Ø"/>
            </a:pPr>
            <a:r>
              <a:rPr lang="en-US" sz="1600" dirty="0"/>
              <a:t>Interest in rising artist data</a:t>
            </a:r>
          </a:p>
          <a:p>
            <a:pPr marL="285750" indent="-285750" algn="l">
              <a:buFont typeface="Wingdings" pitchFamily="2" charset="2"/>
              <a:buChar char="Ø"/>
            </a:pPr>
            <a:endParaRPr lang="en-US" sz="1600" dirty="0"/>
          </a:p>
          <a:p>
            <a:pPr marL="285750" indent="-285750" algn="l">
              <a:buFont typeface="Wingdings" pitchFamily="2" charset="2"/>
              <a:buChar char="Ø"/>
            </a:pPr>
            <a:r>
              <a:rPr lang="en-US" sz="1600" dirty="0"/>
              <a:t>Why are </a:t>
            </a:r>
            <a:r>
              <a:rPr lang="en-US" sz="1600" dirty="0" err="1"/>
              <a:t>Lizzo</a:t>
            </a:r>
            <a:r>
              <a:rPr lang="en-US" sz="1600" dirty="0"/>
              <a:t> Tickets more expensive in other cities?</a:t>
            </a:r>
          </a:p>
          <a:p>
            <a:pPr marL="285750" indent="-285750" algn="l">
              <a:buFont typeface="Wingdings" pitchFamily="2" charset="2"/>
              <a:buChar char="Ø"/>
            </a:pPr>
            <a:endParaRPr lang="en-US" sz="1600" dirty="0"/>
          </a:p>
          <a:p>
            <a:pPr marL="285750" indent="-285750" algn="l">
              <a:buFont typeface="Wingdings" pitchFamily="2" charset="2"/>
              <a:buChar char="Ø"/>
            </a:pPr>
            <a:r>
              <a:rPr lang="en-US" sz="1600" dirty="0"/>
              <a:t>Hypothesis: </a:t>
            </a:r>
            <a:r>
              <a:rPr lang="en-US" sz="1600" dirty="0" err="1"/>
              <a:t>Lizzo</a:t>
            </a:r>
            <a:r>
              <a:rPr lang="en-US" sz="1600" dirty="0"/>
              <a:t> tickets are more expensive in zip codes where the mean income is above the nationwide average of $56K.</a:t>
            </a:r>
          </a:p>
        </p:txBody>
      </p:sp>
      <p:sp>
        <p:nvSpPr>
          <p:cNvPr id="6" name="Text Placeholder 5">
            <a:extLst>
              <a:ext uri="{FF2B5EF4-FFF2-40B4-BE49-F238E27FC236}">
                <a16:creationId xmlns:a16="http://schemas.microsoft.com/office/drawing/2014/main" id="{B55425D7-A0E0-0542-ADCB-3A80C51329B5}"/>
              </a:ext>
            </a:extLst>
          </p:cNvPr>
          <p:cNvSpPr>
            <a:spLocks noGrp="1"/>
          </p:cNvSpPr>
          <p:nvPr>
            <p:ph type="body" sz="quarter" idx="3"/>
          </p:nvPr>
        </p:nvSpPr>
        <p:spPr>
          <a:xfrm>
            <a:off x="4227310" y="1837765"/>
            <a:ext cx="3310128" cy="576262"/>
          </a:xfrm>
        </p:spPr>
        <p:txBody>
          <a:bodyPr/>
          <a:lstStyle/>
          <a:p>
            <a:r>
              <a:rPr lang="en-US" dirty="0"/>
              <a:t>Questions &amp; Data</a:t>
            </a:r>
          </a:p>
        </p:txBody>
      </p:sp>
      <p:sp>
        <p:nvSpPr>
          <p:cNvPr id="8" name="Text Placeholder 7">
            <a:extLst>
              <a:ext uri="{FF2B5EF4-FFF2-40B4-BE49-F238E27FC236}">
                <a16:creationId xmlns:a16="http://schemas.microsoft.com/office/drawing/2014/main" id="{3C0101AA-7893-D94E-A315-29EF2D7D45A9}"/>
              </a:ext>
            </a:extLst>
          </p:cNvPr>
          <p:cNvSpPr>
            <a:spLocks noGrp="1"/>
          </p:cNvSpPr>
          <p:nvPr>
            <p:ph type="body" sz="half" idx="19"/>
          </p:nvPr>
        </p:nvSpPr>
        <p:spPr>
          <a:xfrm>
            <a:off x="4227310" y="2414027"/>
            <a:ext cx="3310128" cy="2960559"/>
          </a:xfrm>
        </p:spPr>
        <p:txBody>
          <a:bodyPr/>
          <a:lstStyle/>
          <a:p>
            <a:pPr marL="285750" indent="-285750" algn="l">
              <a:buFont typeface="Wingdings" pitchFamily="2" charset="2"/>
              <a:buChar char="Ø"/>
            </a:pPr>
            <a:r>
              <a:rPr lang="en-US" sz="1600" dirty="0"/>
              <a:t>What kind of data is needed?</a:t>
            </a:r>
          </a:p>
          <a:p>
            <a:pPr marL="742950" lvl="1" indent="-285750">
              <a:buFont typeface="Arial" panose="020B0604020202020204" pitchFamily="34" charset="0"/>
              <a:buChar char="•"/>
            </a:pPr>
            <a:r>
              <a:rPr lang="en-US" sz="1400" dirty="0"/>
              <a:t>3</a:t>
            </a:r>
            <a:r>
              <a:rPr lang="en-US" sz="1400" baseline="30000" dirty="0"/>
              <a:t>rd</a:t>
            </a:r>
            <a:r>
              <a:rPr lang="en-US" sz="1400" dirty="0"/>
              <a:t>  Party Event data</a:t>
            </a:r>
          </a:p>
          <a:p>
            <a:pPr marL="742950" lvl="1" indent="-285750">
              <a:buFont typeface="Arial" panose="020B0604020202020204" pitchFamily="34" charset="0"/>
              <a:buChar char="•"/>
            </a:pPr>
            <a:r>
              <a:rPr lang="en-US" sz="1400" dirty="0"/>
              <a:t>Demographic data for our population</a:t>
            </a:r>
          </a:p>
          <a:p>
            <a:pPr marL="285750" indent="-285750" algn="l">
              <a:buFont typeface="Wingdings" pitchFamily="2" charset="2"/>
              <a:buChar char="Ø"/>
            </a:pPr>
            <a:endParaRPr lang="en-US" sz="1600" dirty="0"/>
          </a:p>
          <a:p>
            <a:pPr marL="285750" indent="-285750" algn="l">
              <a:buFont typeface="Wingdings" pitchFamily="2" charset="2"/>
              <a:buChar char="Ø"/>
            </a:pPr>
            <a:r>
              <a:rPr lang="en-US" sz="1600" dirty="0"/>
              <a:t>What sources where used?</a:t>
            </a:r>
          </a:p>
          <a:p>
            <a:pPr marL="742950" lvl="1" indent="-285750">
              <a:buFont typeface="Arial" panose="020B0604020202020204" pitchFamily="34" charset="0"/>
              <a:buChar char="•"/>
            </a:pPr>
            <a:r>
              <a:rPr lang="en-US" sz="1400" dirty="0"/>
              <a:t>Ticketmaster </a:t>
            </a:r>
            <a:r>
              <a:rPr lang="en-US" sz="1400" dirty="0" err="1"/>
              <a:t>api</a:t>
            </a:r>
            <a:endParaRPr lang="en-US" sz="1400" dirty="0"/>
          </a:p>
          <a:p>
            <a:pPr marL="742950" lvl="1" indent="-285750">
              <a:buFont typeface="Arial" panose="020B0604020202020204" pitchFamily="34" charset="0"/>
              <a:buChar char="•"/>
            </a:pPr>
            <a:r>
              <a:rPr lang="en-US" sz="1400" dirty="0" err="1"/>
              <a:t>Census.org</a:t>
            </a:r>
            <a:endParaRPr lang="en-US" sz="1400" dirty="0"/>
          </a:p>
          <a:p>
            <a:pPr marL="742950" lvl="1" indent="-285750">
              <a:buFont typeface="Arial" panose="020B0604020202020204" pitchFamily="34" charset="0"/>
              <a:buChar char="•"/>
            </a:pPr>
            <a:endParaRPr lang="en-US" dirty="0"/>
          </a:p>
        </p:txBody>
      </p:sp>
      <p:sp>
        <p:nvSpPr>
          <p:cNvPr id="9" name="Text Placeholder 8">
            <a:extLst>
              <a:ext uri="{FF2B5EF4-FFF2-40B4-BE49-F238E27FC236}">
                <a16:creationId xmlns:a16="http://schemas.microsoft.com/office/drawing/2014/main" id="{BD11CB6A-3B95-A14F-A3A0-53C70F781C7C}"/>
              </a:ext>
            </a:extLst>
          </p:cNvPr>
          <p:cNvSpPr>
            <a:spLocks noGrp="1"/>
          </p:cNvSpPr>
          <p:nvPr>
            <p:ph type="body" sz="quarter" idx="13"/>
          </p:nvPr>
        </p:nvSpPr>
        <p:spPr>
          <a:xfrm>
            <a:off x="7768819" y="1837765"/>
            <a:ext cx="3310128" cy="576262"/>
          </a:xfrm>
        </p:spPr>
        <p:txBody>
          <a:bodyPr/>
          <a:lstStyle/>
          <a:p>
            <a:endParaRPr lang="en-US" sz="2100" dirty="0"/>
          </a:p>
          <a:p>
            <a:r>
              <a:rPr lang="en-US" sz="2100" dirty="0"/>
              <a:t>Data </a:t>
            </a:r>
            <a:r>
              <a:rPr lang="en-US" sz="2100" dirty="0" err="1"/>
              <a:t>CleanUp</a:t>
            </a:r>
            <a:r>
              <a:rPr lang="en-US" sz="2100" dirty="0"/>
              <a:t> &amp; Exploration</a:t>
            </a:r>
          </a:p>
        </p:txBody>
      </p:sp>
      <p:sp>
        <p:nvSpPr>
          <p:cNvPr id="11" name="Text Placeholder 10">
            <a:extLst>
              <a:ext uri="{FF2B5EF4-FFF2-40B4-BE49-F238E27FC236}">
                <a16:creationId xmlns:a16="http://schemas.microsoft.com/office/drawing/2014/main" id="{C7B968C3-5380-1048-ABD6-874C71D87E8F}"/>
              </a:ext>
            </a:extLst>
          </p:cNvPr>
          <p:cNvSpPr>
            <a:spLocks noGrp="1"/>
          </p:cNvSpPr>
          <p:nvPr>
            <p:ph type="body" sz="half" idx="20"/>
          </p:nvPr>
        </p:nvSpPr>
        <p:spPr>
          <a:xfrm>
            <a:off x="7768819" y="2414027"/>
            <a:ext cx="3310128" cy="2960559"/>
          </a:xfrm>
        </p:spPr>
        <p:txBody>
          <a:bodyPr>
            <a:normAutofit fontScale="77500" lnSpcReduction="20000"/>
          </a:bodyPr>
          <a:lstStyle/>
          <a:p>
            <a:pPr marL="285750" indent="-285750" algn="l">
              <a:buFont typeface="Wingdings" pitchFamily="2" charset="2"/>
              <a:buChar char="Ø"/>
            </a:pPr>
            <a:r>
              <a:rPr lang="en-US" sz="1600" dirty="0"/>
              <a:t>Make API  calls for upcoming </a:t>
            </a:r>
            <a:r>
              <a:rPr lang="en-US" sz="1600" dirty="0" err="1"/>
              <a:t>lizzo</a:t>
            </a:r>
            <a:r>
              <a:rPr lang="en-US" sz="1600" dirty="0"/>
              <a:t> events in the us through </a:t>
            </a:r>
            <a:r>
              <a:rPr lang="en-US" sz="1600" dirty="0" err="1"/>
              <a:t>ticketmaster</a:t>
            </a:r>
            <a:endParaRPr lang="en-US" sz="1600" dirty="0"/>
          </a:p>
          <a:p>
            <a:pPr marL="285750" indent="-285750" algn="l">
              <a:buFont typeface="Wingdings" pitchFamily="2" charset="2"/>
              <a:buChar char="Ø"/>
            </a:pPr>
            <a:endParaRPr lang="en-US" sz="1600" dirty="0"/>
          </a:p>
          <a:p>
            <a:pPr marL="285750" indent="-285750" algn="l">
              <a:buFont typeface="Wingdings" pitchFamily="2" charset="2"/>
              <a:buChar char="Ø"/>
            </a:pPr>
            <a:r>
              <a:rPr lang="en-US" sz="1600" dirty="0"/>
              <a:t>Identify max ticket price per event and day of the week</a:t>
            </a:r>
          </a:p>
          <a:p>
            <a:pPr marL="285750" indent="-285750" algn="l">
              <a:buFont typeface="Wingdings" pitchFamily="2" charset="2"/>
              <a:buChar char="Ø"/>
            </a:pPr>
            <a:endParaRPr lang="en-US" sz="1600" dirty="0"/>
          </a:p>
          <a:p>
            <a:pPr marL="285750" indent="-285750" algn="l">
              <a:buFont typeface="Wingdings" pitchFamily="2" charset="2"/>
              <a:buChar char="Ø"/>
            </a:pPr>
            <a:r>
              <a:rPr lang="en-US" sz="1600" dirty="0"/>
              <a:t>Identify MEAN age, population, and per capita income through census.org</a:t>
            </a:r>
          </a:p>
          <a:p>
            <a:pPr marL="285750" indent="-285750" algn="l">
              <a:buFont typeface="Wingdings" pitchFamily="2" charset="2"/>
              <a:buChar char="Ø"/>
            </a:pPr>
            <a:endParaRPr lang="en-US" sz="1600" dirty="0"/>
          </a:p>
          <a:p>
            <a:pPr marL="285750" indent="-285750" algn="l">
              <a:buFont typeface="Wingdings" pitchFamily="2" charset="2"/>
              <a:buChar char="Ø"/>
            </a:pPr>
            <a:r>
              <a:rPr lang="en-US" sz="1600" dirty="0"/>
              <a:t>Explore demographics vs ticket price correlation </a:t>
            </a:r>
          </a:p>
          <a:p>
            <a:pPr marL="285750" indent="-285750" algn="l">
              <a:buFont typeface="Wingdings" pitchFamily="2" charset="2"/>
              <a:buChar char="Ø"/>
            </a:pPr>
            <a:endParaRPr lang="en-US" dirty="0"/>
          </a:p>
        </p:txBody>
      </p:sp>
    </p:spTree>
    <p:extLst>
      <p:ext uri="{BB962C8B-B14F-4D97-AF65-F5344CB8AC3E}">
        <p14:creationId xmlns:p14="http://schemas.microsoft.com/office/powerpoint/2010/main" val="30383900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48863-42DC-46E2-8744-EC820380B70A}"/>
              </a:ext>
            </a:extLst>
          </p:cNvPr>
          <p:cNvSpPr>
            <a:spLocks noGrp="1"/>
          </p:cNvSpPr>
          <p:nvPr>
            <p:ph type="title"/>
          </p:nvPr>
        </p:nvSpPr>
        <p:spPr>
          <a:xfrm>
            <a:off x="701301" y="2034153"/>
            <a:ext cx="4951408" cy="1151965"/>
          </a:xfrm>
        </p:spPr>
        <p:txBody>
          <a:bodyPr vert="horz" lIns="91440" tIns="45720" rIns="91440" bIns="45720" rtlCol="0">
            <a:normAutofit/>
          </a:bodyPr>
          <a:lstStyle/>
          <a:p>
            <a:r>
              <a:rPr lang="en-US" dirty="0" err="1"/>
              <a:t>TicketMaster</a:t>
            </a:r>
            <a:endParaRPr lang="en-US" dirty="0"/>
          </a:p>
        </p:txBody>
      </p:sp>
      <p:pic>
        <p:nvPicPr>
          <p:cNvPr id="4" name="Content Placeholder 3">
            <a:extLst>
              <a:ext uri="{FF2B5EF4-FFF2-40B4-BE49-F238E27FC236}">
                <a16:creationId xmlns:a16="http://schemas.microsoft.com/office/drawing/2014/main" id="{A880F78A-8218-4800-A4CB-F512E4AC81B9}"/>
              </a:ext>
            </a:extLst>
          </p:cNvPr>
          <p:cNvPicPr>
            <a:picLocks noChangeAspect="1"/>
          </p:cNvPicPr>
          <p:nvPr/>
        </p:nvPicPr>
        <p:blipFill rotWithShape="1">
          <a:blip r:embed="rId4"/>
          <a:srcRect b="4655"/>
          <a:stretch/>
        </p:blipFill>
        <p:spPr>
          <a:xfrm rot="21600000">
            <a:off x="5594888" y="124464"/>
            <a:ext cx="5809711" cy="5336104"/>
          </a:xfrm>
          <a:prstGeom prst="rect">
            <a:avLst/>
          </a:prstGeom>
          <a:ln w="57150" cmpd="thinThick">
            <a:solidFill>
              <a:schemeClr val="bg1">
                <a:lumMod val="50000"/>
              </a:schemeClr>
            </a:solidFill>
            <a:miter lim="800000"/>
          </a:ln>
        </p:spPr>
      </p:pic>
    </p:spTree>
    <p:extLst>
      <p:ext uri="{BB962C8B-B14F-4D97-AF65-F5344CB8AC3E}">
        <p14:creationId xmlns:p14="http://schemas.microsoft.com/office/powerpoint/2010/main" val="1005348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F0886-818F-4500-9B73-349123233207}"/>
              </a:ext>
            </a:extLst>
          </p:cNvPr>
          <p:cNvSpPr>
            <a:spLocks noGrp="1"/>
          </p:cNvSpPr>
          <p:nvPr>
            <p:ph type="title"/>
          </p:nvPr>
        </p:nvSpPr>
        <p:spPr>
          <a:xfrm>
            <a:off x="7356530" y="2223192"/>
            <a:ext cx="3194044" cy="1151965"/>
          </a:xfrm>
        </p:spPr>
        <p:txBody>
          <a:bodyPr>
            <a:noAutofit/>
          </a:bodyPr>
          <a:lstStyle/>
          <a:p>
            <a:r>
              <a:rPr lang="en-US" dirty="0"/>
              <a:t>US Census</a:t>
            </a:r>
          </a:p>
        </p:txBody>
      </p:sp>
      <p:pic>
        <p:nvPicPr>
          <p:cNvPr id="4" name="Content Placeholder 3">
            <a:extLst>
              <a:ext uri="{FF2B5EF4-FFF2-40B4-BE49-F238E27FC236}">
                <a16:creationId xmlns:a16="http://schemas.microsoft.com/office/drawing/2014/main" id="{064B8856-C434-48E1-AD91-2000DC2AF175}"/>
              </a:ext>
            </a:extLst>
          </p:cNvPr>
          <p:cNvPicPr>
            <a:picLocks noChangeAspect="1"/>
          </p:cNvPicPr>
          <p:nvPr/>
        </p:nvPicPr>
        <p:blipFill>
          <a:blip r:embed="rId4"/>
          <a:stretch>
            <a:fillRect/>
          </a:stretch>
        </p:blipFill>
        <p:spPr>
          <a:xfrm>
            <a:off x="1424943" y="689358"/>
            <a:ext cx="5209424" cy="4219634"/>
          </a:xfrm>
          <a:prstGeom prst="rect">
            <a:avLst/>
          </a:prstGeom>
        </p:spPr>
      </p:pic>
    </p:spTree>
    <p:extLst>
      <p:ext uri="{BB962C8B-B14F-4D97-AF65-F5344CB8AC3E}">
        <p14:creationId xmlns:p14="http://schemas.microsoft.com/office/powerpoint/2010/main" val="868533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6CEE4-0ACB-BB41-B8BE-5CF291D4D2CE}"/>
              </a:ext>
            </a:extLst>
          </p:cNvPr>
          <p:cNvSpPr>
            <a:spLocks noGrp="1"/>
          </p:cNvSpPr>
          <p:nvPr>
            <p:ph type="title"/>
          </p:nvPr>
        </p:nvSpPr>
        <p:spPr>
          <a:xfrm>
            <a:off x="708949" y="441977"/>
            <a:ext cx="10396882" cy="1151965"/>
          </a:xfrm>
        </p:spPr>
        <p:txBody>
          <a:bodyPr>
            <a:normAutofit/>
          </a:bodyPr>
          <a:lstStyle/>
          <a:p>
            <a:r>
              <a:rPr lang="en-US" dirty="0"/>
              <a:t>Ticket Price Per City</a:t>
            </a:r>
          </a:p>
        </p:txBody>
      </p:sp>
      <p:pic>
        <p:nvPicPr>
          <p:cNvPr id="17" name="Picture 16" descr="A picture containing drawing&#10;&#10;Description automatically generated">
            <a:extLst>
              <a:ext uri="{FF2B5EF4-FFF2-40B4-BE49-F238E27FC236}">
                <a16:creationId xmlns:a16="http://schemas.microsoft.com/office/drawing/2014/main" id="{DE0516EE-5EF1-9A40-965C-2C5FB875D483}"/>
              </a:ext>
            </a:extLst>
          </p:cNvPr>
          <p:cNvPicPr>
            <a:picLocks noChangeAspect="1"/>
          </p:cNvPicPr>
          <p:nvPr/>
        </p:nvPicPr>
        <p:blipFill>
          <a:blip r:embed="rId3"/>
          <a:stretch>
            <a:fillRect/>
          </a:stretch>
        </p:blipFill>
        <p:spPr>
          <a:xfrm>
            <a:off x="1132468" y="2057400"/>
            <a:ext cx="9144000" cy="2743200"/>
          </a:xfrm>
          <a:prstGeom prst="rect">
            <a:avLst/>
          </a:prstGeom>
        </p:spPr>
      </p:pic>
    </p:spTree>
    <p:extLst>
      <p:ext uri="{BB962C8B-B14F-4D97-AF65-F5344CB8AC3E}">
        <p14:creationId xmlns:p14="http://schemas.microsoft.com/office/powerpoint/2010/main" val="31583629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6CEE4-0ACB-BB41-B8BE-5CF291D4D2CE}"/>
              </a:ext>
            </a:extLst>
          </p:cNvPr>
          <p:cNvSpPr>
            <a:spLocks noGrp="1"/>
          </p:cNvSpPr>
          <p:nvPr>
            <p:ph type="title"/>
          </p:nvPr>
        </p:nvSpPr>
        <p:spPr>
          <a:xfrm>
            <a:off x="477456" y="331450"/>
            <a:ext cx="10396882" cy="1151965"/>
          </a:xfrm>
        </p:spPr>
        <p:txBody>
          <a:bodyPr>
            <a:normAutofit/>
          </a:bodyPr>
          <a:lstStyle/>
          <a:p>
            <a:r>
              <a:rPr lang="en-US" dirty="0"/>
              <a:t>Income and Ticket Price</a:t>
            </a:r>
          </a:p>
        </p:txBody>
      </p:sp>
      <p:pic>
        <p:nvPicPr>
          <p:cNvPr id="11" name="Picture 10" descr="A close up of a map&#10;&#10;Description automatically generated">
            <a:extLst>
              <a:ext uri="{FF2B5EF4-FFF2-40B4-BE49-F238E27FC236}">
                <a16:creationId xmlns:a16="http://schemas.microsoft.com/office/drawing/2014/main" id="{4D511B5E-A890-0041-A8D1-544BF29F0E83}"/>
              </a:ext>
            </a:extLst>
          </p:cNvPr>
          <p:cNvPicPr>
            <a:picLocks noChangeAspect="1"/>
          </p:cNvPicPr>
          <p:nvPr/>
        </p:nvPicPr>
        <p:blipFill>
          <a:blip r:embed="rId3"/>
          <a:stretch>
            <a:fillRect/>
          </a:stretch>
        </p:blipFill>
        <p:spPr>
          <a:xfrm>
            <a:off x="271937" y="1600200"/>
            <a:ext cx="5486400" cy="3657600"/>
          </a:xfrm>
          <a:prstGeom prst="rect">
            <a:avLst/>
          </a:prstGeom>
        </p:spPr>
      </p:pic>
      <p:pic>
        <p:nvPicPr>
          <p:cNvPr id="15" name="Picture 14" descr="A close up of a map&#10;&#10;Description automatically generated">
            <a:extLst>
              <a:ext uri="{FF2B5EF4-FFF2-40B4-BE49-F238E27FC236}">
                <a16:creationId xmlns:a16="http://schemas.microsoft.com/office/drawing/2014/main" id="{06DA070B-D9CA-2D4C-A0EE-23F9825D212B}"/>
              </a:ext>
            </a:extLst>
          </p:cNvPr>
          <p:cNvPicPr>
            <a:picLocks noChangeAspect="1"/>
          </p:cNvPicPr>
          <p:nvPr/>
        </p:nvPicPr>
        <p:blipFill>
          <a:blip r:embed="rId4"/>
          <a:stretch>
            <a:fillRect/>
          </a:stretch>
        </p:blipFill>
        <p:spPr>
          <a:xfrm>
            <a:off x="6081980" y="1600200"/>
            <a:ext cx="5486400" cy="3657600"/>
          </a:xfrm>
          <a:prstGeom prst="rect">
            <a:avLst/>
          </a:prstGeom>
        </p:spPr>
      </p:pic>
    </p:spTree>
    <p:extLst>
      <p:ext uri="{BB962C8B-B14F-4D97-AF65-F5344CB8AC3E}">
        <p14:creationId xmlns:p14="http://schemas.microsoft.com/office/powerpoint/2010/main" val="2518651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6CEE4-0ACB-BB41-B8BE-5CF291D4D2CE}"/>
              </a:ext>
            </a:extLst>
          </p:cNvPr>
          <p:cNvSpPr>
            <a:spLocks noGrp="1"/>
          </p:cNvSpPr>
          <p:nvPr>
            <p:ph type="title"/>
          </p:nvPr>
        </p:nvSpPr>
        <p:spPr>
          <a:xfrm>
            <a:off x="397841" y="241841"/>
            <a:ext cx="10396882" cy="1151965"/>
          </a:xfrm>
        </p:spPr>
        <p:txBody>
          <a:bodyPr>
            <a:normAutofit fontScale="90000"/>
          </a:bodyPr>
          <a:lstStyle/>
          <a:p>
            <a:r>
              <a:rPr lang="en-US" dirty="0"/>
              <a:t>Ticket Price per Age and Population</a:t>
            </a:r>
          </a:p>
        </p:txBody>
      </p:sp>
      <p:pic>
        <p:nvPicPr>
          <p:cNvPr id="7" name="Picture 6">
            <a:extLst>
              <a:ext uri="{FF2B5EF4-FFF2-40B4-BE49-F238E27FC236}">
                <a16:creationId xmlns:a16="http://schemas.microsoft.com/office/drawing/2014/main" id="{AA117C3B-A638-364E-82B7-47A6A69593EF}"/>
              </a:ext>
            </a:extLst>
          </p:cNvPr>
          <p:cNvPicPr>
            <a:picLocks noChangeAspect="1"/>
          </p:cNvPicPr>
          <p:nvPr/>
        </p:nvPicPr>
        <p:blipFill>
          <a:blip r:embed="rId3"/>
          <a:stretch>
            <a:fillRect/>
          </a:stretch>
        </p:blipFill>
        <p:spPr>
          <a:xfrm>
            <a:off x="6096000" y="1393806"/>
            <a:ext cx="5486400" cy="3657600"/>
          </a:xfrm>
          <a:prstGeom prst="rect">
            <a:avLst/>
          </a:prstGeom>
        </p:spPr>
      </p:pic>
      <p:pic>
        <p:nvPicPr>
          <p:cNvPr id="13" name="Picture 12" descr="A close up of a map&#10;&#10;Description automatically generated">
            <a:extLst>
              <a:ext uri="{FF2B5EF4-FFF2-40B4-BE49-F238E27FC236}">
                <a16:creationId xmlns:a16="http://schemas.microsoft.com/office/drawing/2014/main" id="{3B13F590-D84E-5840-BBB4-0BF780479598}"/>
              </a:ext>
            </a:extLst>
          </p:cNvPr>
          <p:cNvPicPr>
            <a:picLocks noChangeAspect="1"/>
          </p:cNvPicPr>
          <p:nvPr/>
        </p:nvPicPr>
        <p:blipFill>
          <a:blip r:embed="rId4"/>
          <a:stretch>
            <a:fillRect/>
          </a:stretch>
        </p:blipFill>
        <p:spPr>
          <a:xfrm>
            <a:off x="393384" y="1393806"/>
            <a:ext cx="5486400" cy="3657600"/>
          </a:xfrm>
          <a:prstGeom prst="rect">
            <a:avLst/>
          </a:prstGeom>
        </p:spPr>
      </p:pic>
    </p:spTree>
    <p:extLst>
      <p:ext uri="{BB962C8B-B14F-4D97-AF65-F5344CB8AC3E}">
        <p14:creationId xmlns:p14="http://schemas.microsoft.com/office/powerpoint/2010/main" val="24665531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2492</TotalTime>
  <Words>565</Words>
  <Application>Microsoft Office PowerPoint</Application>
  <PresentationFormat>Widescreen</PresentationFormat>
  <Paragraphs>92</Paragraphs>
  <Slides>13</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Impact</vt:lpstr>
      <vt:lpstr>Wingdings</vt:lpstr>
      <vt:lpstr>Main Event</vt:lpstr>
      <vt:lpstr>LizzoLytics</vt:lpstr>
      <vt:lpstr>If you are confident in yourself and however you want yourself to be presented, and you're doing well and doing it because you want to do it and not because someone is pressuring you, then more power to you.  -Lizzo </vt:lpstr>
      <vt:lpstr>know lizzo?</vt:lpstr>
      <vt:lpstr>Evaluation structure</vt:lpstr>
      <vt:lpstr>TicketMaster</vt:lpstr>
      <vt:lpstr>US Census</vt:lpstr>
      <vt:lpstr>Ticket Price Per City</vt:lpstr>
      <vt:lpstr>Income and Ticket Price</vt:lpstr>
      <vt:lpstr>Ticket Price per Age and Population</vt:lpstr>
      <vt:lpstr>Ticket Price by Day of the Week</vt:lpstr>
      <vt:lpstr>Our Hypothesis</vt:lpstr>
      <vt:lpstr> </vt:lpstr>
      <vt:lpstr>  Postmortem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LizzoLytics</dc:title>
  <dc:creator>Jodaisha Palmer</dc:creator>
  <cp:lastModifiedBy>Stephanie Walters</cp:lastModifiedBy>
  <cp:revision>34</cp:revision>
  <dcterms:created xsi:type="dcterms:W3CDTF">2019-10-02T00:10:14Z</dcterms:created>
  <dcterms:modified xsi:type="dcterms:W3CDTF">2019-10-03T20:05:19Z</dcterms:modified>
</cp:coreProperties>
</file>