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MV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92141"/>
            <a:ext cx="9144000" cy="2187001"/>
          </a:xfrm>
        </p:spPr>
        <p:txBody>
          <a:bodyPr/>
          <a:lstStyle/>
          <a:p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开发演变过程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34020" y="3736389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Java EE</a:t>
            </a:r>
            <a:r>
              <a:rPr lang="zh-CN" altLang="en-US" dirty="0"/>
              <a:t>平台为例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0C27EC-C893-4FF7-A4EF-11F799137478}"/>
              </a:ext>
            </a:extLst>
          </p:cNvPr>
          <p:cNvSpPr txBox="1"/>
          <p:nvPr/>
        </p:nvSpPr>
        <p:spPr>
          <a:xfrm>
            <a:off x="8558074" y="5921406"/>
            <a:ext cx="318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404 We Found  </a:t>
            </a:r>
            <a:r>
              <a:rPr lang="zh-CN" altLang="en-US" dirty="0"/>
              <a:t>后端组</a:t>
            </a:r>
            <a:r>
              <a:rPr lang="en-US" altLang="zh-CN" dirty="0"/>
              <a:t> Leslie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916BD0-6852-489E-8F80-E57805C7FDEE}"/>
              </a:ext>
            </a:extLst>
          </p:cNvPr>
          <p:cNvSpPr/>
          <p:nvPr/>
        </p:nvSpPr>
        <p:spPr>
          <a:xfrm>
            <a:off x="693131" y="492257"/>
            <a:ext cx="392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阶段三：</a:t>
            </a:r>
            <a:r>
              <a:rPr lang="en-US" altLang="zh-CN" dirty="0"/>
              <a:t>JSP + JavaBean + Servlet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F247F-3C60-4BEB-B8F8-CB7D58F813C5}"/>
              </a:ext>
            </a:extLst>
          </p:cNvPr>
          <p:cNvSpPr txBox="1"/>
          <p:nvPr/>
        </p:nvSpPr>
        <p:spPr>
          <a:xfrm>
            <a:off x="840717" y="1014567"/>
            <a:ext cx="9190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×4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：登录案例。登录需要进行请求参数非空验证！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如果在阶段二的方式，需要放到</a:t>
            </a:r>
            <a:r>
              <a:rPr lang="en-US" altLang="zh-CN" dirty="0"/>
              <a:t>JSP</a:t>
            </a:r>
            <a:r>
              <a:rPr lang="zh-CN" altLang="en-US" dirty="0"/>
              <a:t>页面进行验证。在阶段三，使用</a:t>
            </a:r>
            <a:r>
              <a:rPr lang="en-US" altLang="zh-CN" dirty="0"/>
              <a:t>Servlet</a:t>
            </a:r>
            <a:r>
              <a:rPr lang="zh-CN" altLang="en-US" dirty="0"/>
              <a:t>进行验证，也就是说业务逻辑的处理。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B9EA6-D653-43AC-8203-2FFBA38F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88" y="2367874"/>
            <a:ext cx="9624894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B33BD1-B224-4744-A65F-9FDB41D0D94F}"/>
              </a:ext>
            </a:extLst>
          </p:cNvPr>
          <p:cNvSpPr txBox="1"/>
          <p:nvPr/>
        </p:nvSpPr>
        <p:spPr>
          <a:xfrm>
            <a:off x="985421" y="523783"/>
            <a:ext cx="9482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阶段二存在问题也解决了，但是还存在问题。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User</a:t>
            </a:r>
            <a:r>
              <a:rPr lang="zh-CN" altLang="en-US" dirty="0"/>
              <a:t>类这个</a:t>
            </a:r>
            <a:r>
              <a:rPr lang="en-US" altLang="zh-CN" dirty="0"/>
              <a:t>Java Bean</a:t>
            </a:r>
            <a:r>
              <a:rPr lang="zh-CN" altLang="en-US" dirty="0"/>
              <a:t>，业务方法</a:t>
            </a:r>
            <a:r>
              <a:rPr lang="en-US" altLang="zh-CN" dirty="0"/>
              <a:t>(login)</a:t>
            </a:r>
            <a:r>
              <a:rPr lang="zh-CN" altLang="en-US" dirty="0"/>
              <a:t>和数据</a:t>
            </a:r>
            <a:r>
              <a:rPr lang="en-US" altLang="zh-CN" dirty="0"/>
              <a:t>(</a:t>
            </a:r>
            <a:r>
              <a:rPr lang="zh-CN" altLang="en-US" dirty="0"/>
              <a:t>用户的信息</a:t>
            </a:r>
            <a:r>
              <a:rPr lang="en-US" altLang="zh-CN" dirty="0"/>
              <a:t>)</a:t>
            </a:r>
            <a:r>
              <a:rPr lang="zh-CN" altLang="en-US" dirty="0"/>
              <a:t>耦合了，需要进一步拆分。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4CDB1A-DECD-405C-A9AC-FC7F414E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8" y="2029234"/>
            <a:ext cx="5471634" cy="4663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DD9610-3009-4F2C-93EF-C47EB75D8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4" r="4951"/>
          <a:stretch/>
        </p:blipFill>
        <p:spPr>
          <a:xfrm>
            <a:off x="5975056" y="2029234"/>
            <a:ext cx="5962116" cy="24386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E02B32-D0C9-4DD6-9509-7375C8E36570}"/>
              </a:ext>
            </a:extLst>
          </p:cNvPr>
          <p:cNvSpPr txBox="1"/>
          <p:nvPr/>
        </p:nvSpPr>
        <p:spPr>
          <a:xfrm>
            <a:off x="254828" y="15535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B46EF4-493F-4C66-A9BB-4A962227FD10}"/>
              </a:ext>
            </a:extLst>
          </p:cNvPr>
          <p:cNvSpPr txBox="1"/>
          <p:nvPr/>
        </p:nvSpPr>
        <p:spPr>
          <a:xfrm>
            <a:off x="5975056" y="15535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业务逻辑：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32BF93-4E8A-4BAF-91E3-45C26A89E99E}"/>
              </a:ext>
            </a:extLst>
          </p:cNvPr>
          <p:cNvSpPr txBox="1"/>
          <p:nvPr/>
        </p:nvSpPr>
        <p:spPr>
          <a:xfrm>
            <a:off x="6096000" y="5415379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拆出来的业务逻辑就是我们熟悉的</a:t>
            </a:r>
            <a:r>
              <a:rPr lang="en-US" altLang="zh-CN" dirty="0"/>
              <a:t>Dao</a:t>
            </a:r>
            <a:r>
              <a:rPr lang="zh-CN" altLang="en-US" dirty="0"/>
              <a:t>，用于访问数据库。</a:t>
            </a:r>
          </a:p>
        </p:txBody>
      </p:sp>
    </p:spTree>
    <p:extLst>
      <p:ext uri="{BB962C8B-B14F-4D97-AF65-F5344CB8AC3E}">
        <p14:creationId xmlns:p14="http://schemas.microsoft.com/office/powerpoint/2010/main" val="36580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8337A2-2587-4CB0-993A-57B278677428}"/>
              </a:ext>
            </a:extLst>
          </p:cNvPr>
          <p:cNvSpPr txBox="1"/>
          <p:nvPr/>
        </p:nvSpPr>
        <p:spPr>
          <a:xfrm>
            <a:off x="1944210" y="2321004"/>
            <a:ext cx="8836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所以说，</a:t>
            </a:r>
            <a:r>
              <a:rPr lang="en-US" altLang="zh-CN" sz="6600" dirty="0"/>
              <a:t>MVC</a:t>
            </a:r>
            <a:r>
              <a:rPr lang="zh-CN" altLang="en-US" sz="6600" dirty="0"/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93838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5013E8B-CB7A-4116-8D0E-86B25CB8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1741689"/>
            <a:ext cx="9858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CD67C2-3859-42E9-9C75-5CA638F58AFC}"/>
              </a:ext>
            </a:extLst>
          </p:cNvPr>
          <p:cNvSpPr txBox="1"/>
          <p:nvPr/>
        </p:nvSpPr>
        <p:spPr>
          <a:xfrm>
            <a:off x="426129" y="328474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：</a:t>
            </a:r>
            <a:r>
              <a:rPr lang="en-US" altLang="zh-CN" dirty="0"/>
              <a:t>Model</a:t>
            </a:r>
            <a:r>
              <a:rPr lang="zh-CN" altLang="en-US" dirty="0"/>
              <a:t>，模型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：</a:t>
            </a:r>
            <a:r>
              <a:rPr lang="en-US" altLang="zh-CN" dirty="0"/>
              <a:t>View</a:t>
            </a:r>
            <a:r>
              <a:rPr lang="zh-CN" altLang="en-US" dirty="0"/>
              <a:t>，视图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Controller</a:t>
            </a:r>
            <a:r>
              <a:rPr lang="zh-CN" altLang="en-US" dirty="0"/>
              <a:t>，控制器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B8FAF1-15ED-4432-9B0B-1F5863B41E99}"/>
              </a:ext>
            </a:extLst>
          </p:cNvPr>
          <p:cNvSpPr txBox="1"/>
          <p:nvPr/>
        </p:nvSpPr>
        <p:spPr>
          <a:xfrm>
            <a:off x="2931943" y="319597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User</a:t>
            </a:r>
            <a:r>
              <a:rPr lang="zh-CN" altLang="en-US" dirty="0"/>
              <a:t>类，</a:t>
            </a:r>
            <a:r>
              <a:rPr lang="en-US" altLang="zh-CN" dirty="0" err="1"/>
              <a:t>UserDao</a:t>
            </a:r>
            <a:r>
              <a:rPr lang="zh-CN" altLang="en-US" dirty="0"/>
              <a:t>类）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View</a:t>
            </a:r>
            <a:r>
              <a:rPr lang="zh-CN" altLang="en-US" dirty="0"/>
              <a:t>：</a:t>
            </a:r>
            <a:r>
              <a:rPr lang="en-US" altLang="zh-CN" dirty="0"/>
              <a:t>JSP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Controller</a:t>
            </a:r>
            <a:r>
              <a:rPr lang="zh-CN" altLang="en-US" dirty="0"/>
              <a:t>：</a:t>
            </a:r>
            <a:r>
              <a:rPr lang="en-US" altLang="zh-CN" dirty="0"/>
              <a:t>Servlet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0DB41A-FC46-4034-B53A-E9DAE7D2A27B}"/>
              </a:ext>
            </a:extLst>
          </p:cNvPr>
          <p:cNvSpPr txBox="1"/>
          <p:nvPr/>
        </p:nvSpPr>
        <p:spPr>
          <a:xfrm>
            <a:off x="6844683" y="328474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flag = </a:t>
            </a:r>
            <a:r>
              <a:rPr lang="en-US" altLang="zh-CN" dirty="0" err="1"/>
              <a:t>userDao.select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72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99C1D4-E465-4194-B1F4-32B76ECD92F7}"/>
              </a:ext>
            </a:extLst>
          </p:cNvPr>
          <p:cNvSpPr txBox="1"/>
          <p:nvPr/>
        </p:nvSpPr>
        <p:spPr>
          <a:xfrm>
            <a:off x="577049" y="5770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维基百科定义：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6FC873-728B-4493-B1E9-991C881B1188}"/>
              </a:ext>
            </a:extLst>
          </p:cNvPr>
          <p:cNvSpPr/>
          <p:nvPr/>
        </p:nvSpPr>
        <p:spPr>
          <a:xfrm>
            <a:off x="881849" y="1905480"/>
            <a:ext cx="104371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将应用程序划分为三种组件，模型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视图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控制器（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MVC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）设计定义它们之间的相互作用。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模型（</a:t>
            </a:r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Model</a:t>
            </a:r>
            <a:r>
              <a:rPr lang="zh-CN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用于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封装与应用程序的业务逻辑相关的数据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以及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对数据的处理方法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。“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Model ”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有对数据直接访问的权力，例如对数据库的访问。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视图（</a:t>
            </a:r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View</a:t>
            </a:r>
            <a:r>
              <a:rPr lang="zh-CN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能够实现数据有目的的显示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（理论上，这不是必需的）。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控制器（</a:t>
            </a:r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Controller</a:t>
            </a:r>
            <a:r>
              <a:rPr lang="zh-CN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起到不同层面间的组织作用，用于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控制应用程序的流程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zh-CN" alt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i="1" dirty="0">
                <a:hlinkClick r:id="rId2"/>
              </a:rPr>
              <a:t>https://zh.wikipedia.org/wiki/MVC</a:t>
            </a:r>
            <a:endParaRPr lang="zh-CN" altLang="en-US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258F57-61E7-4F8D-BA4E-6A642AE318D9}"/>
              </a:ext>
            </a:extLst>
          </p:cNvPr>
          <p:cNvSpPr/>
          <p:nvPr/>
        </p:nvSpPr>
        <p:spPr>
          <a:xfrm>
            <a:off x="693131" y="492257"/>
            <a:ext cx="556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阶段四：</a:t>
            </a:r>
            <a:r>
              <a:rPr lang="en-US" altLang="zh-CN" dirty="0"/>
              <a:t>HTML + JavaBean + Servlet</a:t>
            </a:r>
            <a:r>
              <a:rPr lang="zh-CN" altLang="en-US" dirty="0"/>
              <a:t>（前后端分离）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B5719-6326-44CE-9B13-5274A0FC67DB}"/>
              </a:ext>
            </a:extLst>
          </p:cNvPr>
          <p:cNvSpPr txBox="1"/>
          <p:nvPr/>
        </p:nvSpPr>
        <p:spPr>
          <a:xfrm>
            <a:off x="1301267" y="1019955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继续前面的登录案例。在前面不是前后端分离的情况下，是使用重定向的方式进行响应。</a:t>
            </a:r>
            <a:endParaRPr lang="en-US" altLang="zh-CN" dirty="0"/>
          </a:p>
          <a:p>
            <a:r>
              <a:rPr lang="zh-CN" altLang="en-US" dirty="0"/>
              <a:t>如果前后端分离，使用</a:t>
            </a:r>
            <a:r>
              <a:rPr lang="en-US" altLang="zh-CN" dirty="0"/>
              <a:t>Ajax</a:t>
            </a:r>
            <a:r>
              <a:rPr lang="zh-CN" altLang="en-US" dirty="0"/>
              <a:t>通过</a:t>
            </a:r>
            <a:r>
              <a:rPr lang="en-US" altLang="zh-CN" dirty="0"/>
              <a:t>Json</a:t>
            </a:r>
            <a:r>
              <a:rPr lang="zh-CN" altLang="en-US" dirty="0"/>
              <a:t>进行交互。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3187E5-74A6-4BB3-9ABD-2432EE3BAB03}"/>
              </a:ext>
            </a:extLst>
          </p:cNvPr>
          <p:cNvSpPr txBox="1"/>
          <p:nvPr/>
        </p:nvSpPr>
        <p:spPr>
          <a:xfrm>
            <a:off x="1301267" y="184708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由重定向👇：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AECD91-58DD-478D-BA1C-3800E8F2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2" y="2301323"/>
            <a:ext cx="11645263" cy="14813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636F52-03F7-4AF3-839C-6318C787D262}"/>
              </a:ext>
            </a:extLst>
          </p:cNvPr>
          <p:cNvSpPr txBox="1"/>
          <p:nvPr/>
        </p:nvSpPr>
        <p:spPr>
          <a:xfrm>
            <a:off x="1301267" y="512211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到输出</a:t>
            </a:r>
            <a:r>
              <a:rPr lang="en-US" altLang="zh-CN" dirty="0"/>
              <a:t>Json</a:t>
            </a:r>
            <a:r>
              <a:rPr lang="zh-CN" altLang="en-US" dirty="0"/>
              <a:t>👉：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49FCA5-50CB-4F41-BEE3-ACFE1CBE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17" y="3976454"/>
            <a:ext cx="8609214" cy="26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4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258F57-61E7-4F8D-BA4E-6A642AE318D9}"/>
              </a:ext>
            </a:extLst>
          </p:cNvPr>
          <p:cNvSpPr/>
          <p:nvPr/>
        </p:nvSpPr>
        <p:spPr>
          <a:xfrm>
            <a:off x="693131" y="492257"/>
            <a:ext cx="10867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这时候前端就可以使用</a:t>
            </a:r>
            <a:r>
              <a:rPr lang="en-US" altLang="zh-CN" dirty="0"/>
              <a:t>JQ</a:t>
            </a:r>
            <a:r>
              <a:rPr lang="zh-CN" altLang="en-US" dirty="0"/>
              <a:t>封装的</a:t>
            </a:r>
            <a:r>
              <a:rPr lang="en-US" altLang="zh-CN" dirty="0"/>
              <a:t>AJAX</a:t>
            </a:r>
            <a:r>
              <a:rPr lang="zh-CN" altLang="en-US" dirty="0"/>
              <a:t>进行请求，并把响应的</a:t>
            </a:r>
            <a:r>
              <a:rPr lang="en-US" altLang="zh-CN" dirty="0"/>
              <a:t>JSON</a:t>
            </a:r>
            <a:r>
              <a:rPr lang="zh-CN" altLang="en-US" dirty="0"/>
              <a:t>通过操作</a:t>
            </a:r>
            <a:r>
              <a:rPr lang="en-US" altLang="zh-CN" dirty="0"/>
              <a:t>Dom</a:t>
            </a:r>
            <a:r>
              <a:rPr lang="zh-CN" altLang="en-US" dirty="0"/>
              <a:t>元素给显示到页面上。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65CA56-0DF8-4013-ABD9-9590B664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45" y="1335440"/>
            <a:ext cx="4511431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499553-0C33-4D4E-9396-B6606A01F164}"/>
              </a:ext>
            </a:extLst>
          </p:cNvPr>
          <p:cNvSpPr txBox="1"/>
          <p:nvPr/>
        </p:nvSpPr>
        <p:spPr>
          <a:xfrm>
            <a:off x="1925627" y="1882066"/>
            <a:ext cx="83407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但是直接操作</a:t>
            </a:r>
            <a:r>
              <a:rPr lang="en-US" altLang="zh-CN" dirty="0"/>
              <a:t>DOM</a:t>
            </a:r>
            <a:r>
              <a:rPr lang="zh-CN" altLang="en-US" dirty="0"/>
              <a:t>元素十分麻烦。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我们关注的本身是怎么把响应的数据显示到页面上，而不是怎么去找</a:t>
            </a:r>
            <a:r>
              <a:rPr lang="en-US" altLang="zh-CN" dirty="0"/>
              <a:t>DOM</a:t>
            </a:r>
            <a:r>
              <a:rPr lang="zh-CN" altLang="en-US" dirty="0"/>
              <a:t>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这个阶段前端的视图（</a:t>
            </a:r>
            <a:r>
              <a:rPr lang="en-US" altLang="zh-CN" dirty="0"/>
              <a:t>HTML</a:t>
            </a:r>
            <a:r>
              <a:rPr lang="zh-CN" altLang="en-US" dirty="0"/>
              <a:t>）和数据（</a:t>
            </a:r>
            <a:r>
              <a:rPr lang="en-US" altLang="zh-CN" dirty="0"/>
              <a:t>Model</a:t>
            </a:r>
            <a:r>
              <a:rPr lang="zh-CN" altLang="en-US" dirty="0"/>
              <a:t>）还是耦合在一起的。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联系起来需要手动获取</a:t>
            </a:r>
            <a:r>
              <a:rPr lang="en-US" altLang="zh-CN" dirty="0"/>
              <a:t>DOM</a:t>
            </a:r>
            <a:r>
              <a:rPr lang="zh-CN" altLang="en-US" dirty="0"/>
              <a:t>元素，然后赋值。</a:t>
            </a:r>
          </a:p>
        </p:txBody>
      </p:sp>
    </p:spTree>
    <p:extLst>
      <p:ext uri="{BB962C8B-B14F-4D97-AF65-F5344CB8AC3E}">
        <p14:creationId xmlns:p14="http://schemas.microsoft.com/office/powerpoint/2010/main" val="116735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258F57-61E7-4F8D-BA4E-6A642AE318D9}"/>
              </a:ext>
            </a:extLst>
          </p:cNvPr>
          <p:cNvSpPr/>
          <p:nvPr/>
        </p:nvSpPr>
        <p:spPr>
          <a:xfrm>
            <a:off x="693131" y="492257"/>
            <a:ext cx="799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阶段五：</a:t>
            </a:r>
            <a:r>
              <a:rPr lang="en-US" altLang="zh-CN" dirty="0"/>
              <a:t>HTML + JavaBean + Servlet</a:t>
            </a:r>
            <a:r>
              <a:rPr lang="zh-CN" altLang="en-US" dirty="0"/>
              <a:t>（前后端分离，前端数据和视图解耦）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9CA8E3-C138-428F-8CC5-CEBF4CD4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17" y="1419643"/>
            <a:ext cx="7343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AD94B-56AB-4B52-B8DC-72B24A4F166D}"/>
              </a:ext>
            </a:extLst>
          </p:cNvPr>
          <p:cNvSpPr txBox="1"/>
          <p:nvPr/>
        </p:nvSpPr>
        <p:spPr>
          <a:xfrm>
            <a:off x="1215818" y="4333457"/>
            <a:ext cx="9760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前端数据和视图通过</a:t>
            </a:r>
            <a:r>
              <a:rPr lang="en-US" altLang="zh-CN" dirty="0" err="1"/>
              <a:t>ViewModel</a:t>
            </a:r>
            <a:r>
              <a:rPr lang="zh-CN" altLang="en-US" dirty="0"/>
              <a:t>连接实现解耦。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ViewModel</a:t>
            </a:r>
            <a:r>
              <a:rPr lang="zh-CN" altLang="en-US" dirty="0"/>
              <a:t>相当于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的桥梁，当</a:t>
            </a:r>
            <a:r>
              <a:rPr lang="en-US" altLang="zh-CN" dirty="0"/>
              <a:t>Model</a:t>
            </a:r>
            <a:r>
              <a:rPr lang="zh-CN" altLang="en-US" dirty="0"/>
              <a:t>修改，</a:t>
            </a:r>
            <a:r>
              <a:rPr lang="en-US" altLang="zh-CN" dirty="0" err="1"/>
              <a:t>ViewModel</a:t>
            </a:r>
            <a:r>
              <a:rPr lang="zh-CN" altLang="en-US" dirty="0"/>
              <a:t>会自动修改并同步到</a:t>
            </a:r>
            <a:r>
              <a:rPr lang="en-US" altLang="zh-CN" dirty="0"/>
              <a:t>View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也就是熟悉的</a:t>
            </a:r>
            <a:r>
              <a:rPr lang="en-US" altLang="zh-CN" dirty="0"/>
              <a:t>MVVM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328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192E61-CFC2-4F9C-A08E-2827C3F3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24" y="414165"/>
            <a:ext cx="4999153" cy="1371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672ED6-7EE4-4ABE-87B6-B4032A19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19" y="414165"/>
            <a:ext cx="5243014" cy="5479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3EC7E2-9276-4630-A684-B69CADB177C6}"/>
              </a:ext>
            </a:extLst>
          </p:cNvPr>
          <p:cNvSpPr txBox="1"/>
          <p:nvPr/>
        </p:nvSpPr>
        <p:spPr>
          <a:xfrm>
            <a:off x="1704512" y="2230462"/>
            <a:ext cx="2663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Vue.js</a:t>
            </a:r>
            <a:r>
              <a:rPr lang="zh-CN" altLang="en-US" dirty="0"/>
              <a:t>进行双向绑定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Axios.js</a:t>
            </a:r>
            <a:r>
              <a:rPr lang="zh-CN" altLang="en-US" dirty="0"/>
              <a:t>作为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315695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38E480-8640-43E9-80F1-A0F8A9FA51DA}"/>
              </a:ext>
            </a:extLst>
          </p:cNvPr>
          <p:cNvSpPr txBox="1"/>
          <p:nvPr/>
        </p:nvSpPr>
        <p:spPr>
          <a:xfrm>
            <a:off x="417251" y="541538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阶段〇：</a:t>
            </a:r>
            <a:r>
              <a:rPr lang="zh-CN" altLang="en-US" dirty="0"/>
              <a:t>在很久以前，还是静态的</a:t>
            </a:r>
            <a:r>
              <a:rPr lang="en-US" altLang="zh-CN" dirty="0"/>
              <a:t>HTML</a:t>
            </a:r>
            <a:r>
              <a:rPr lang="zh-CN" altLang="en-US" dirty="0"/>
              <a:t>网页。要想显示每天的天气，就必须每天手动更新</a:t>
            </a:r>
            <a:r>
              <a:rPr lang="en-US" altLang="zh-CN" dirty="0"/>
              <a:t>HTML</a:t>
            </a:r>
            <a:r>
              <a:rPr lang="zh-CN" altLang="en-US" dirty="0"/>
              <a:t>网页。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6923F-8ED0-498C-A62C-6F1918B4B404}"/>
              </a:ext>
            </a:extLst>
          </p:cNvPr>
          <p:cNvSpPr txBox="1"/>
          <p:nvPr/>
        </p:nvSpPr>
        <p:spPr>
          <a:xfrm>
            <a:off x="417251" y="1162975"/>
            <a:ext cx="1150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阶段一：</a:t>
            </a:r>
            <a:r>
              <a:rPr lang="zh-CN" altLang="en-US" dirty="0"/>
              <a:t>为了让静态网页“动起来”，就需要在</a:t>
            </a:r>
            <a:r>
              <a:rPr lang="en-US" altLang="zh-CN" dirty="0"/>
              <a:t>HTML</a:t>
            </a:r>
            <a:r>
              <a:rPr lang="zh-CN" altLang="en-US" dirty="0"/>
              <a:t>中引入服务端语言元素。例如：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，</a:t>
            </a:r>
            <a:r>
              <a:rPr lang="en-US" altLang="zh-CN" dirty="0"/>
              <a:t>ASP.NET</a:t>
            </a:r>
            <a:r>
              <a:rPr lang="zh-CN" altLang="en-US" dirty="0"/>
              <a:t>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935AC7-B675-42D4-AE3B-70352AC38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23"/>
          <a:stretch/>
        </p:blipFill>
        <p:spPr>
          <a:xfrm>
            <a:off x="2684245" y="3093009"/>
            <a:ext cx="5818957" cy="29949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3DDAFA1-5CD9-4411-A5E6-1E0682540328}"/>
              </a:ext>
            </a:extLst>
          </p:cNvPr>
          <p:cNvSpPr txBox="1"/>
          <p:nvPr/>
        </p:nvSpPr>
        <p:spPr>
          <a:xfrm>
            <a:off x="828636" y="1867867"/>
            <a:ext cx="953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×1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： 显示当前北京时间（这里假设本地的不是北京时间，正确的北京时间在服务器。 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0B6BDC-0A8E-4E6D-B4E0-C7D5B991233B}"/>
              </a:ext>
            </a:extLst>
          </p:cNvPr>
          <p:cNvSpPr txBox="1"/>
          <p:nvPr/>
        </p:nvSpPr>
        <p:spPr>
          <a:xfrm>
            <a:off x="1962908" y="236857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PHP</a:t>
            </a:r>
            <a:r>
              <a:rPr lang="zh-CN" altLang="en-US" dirty="0"/>
              <a:t>版本：</a:t>
            </a:r>
          </a:p>
        </p:txBody>
      </p:sp>
    </p:spTree>
    <p:extLst>
      <p:ext uri="{BB962C8B-B14F-4D97-AF65-F5344CB8AC3E}">
        <p14:creationId xmlns:p14="http://schemas.microsoft.com/office/powerpoint/2010/main" val="415526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96F8AC-669C-4BCF-92BD-F09ABE2F6688}"/>
              </a:ext>
            </a:extLst>
          </p:cNvPr>
          <p:cNvSpPr txBox="1"/>
          <p:nvPr/>
        </p:nvSpPr>
        <p:spPr>
          <a:xfrm>
            <a:off x="1739315" y="1330157"/>
            <a:ext cx="79827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MVC</a:t>
            </a:r>
            <a:r>
              <a:rPr lang="zh-CN" altLang="en-US" dirty="0"/>
              <a:t>一样吗？也就是说</a:t>
            </a:r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/>
              <a:t>MVVM</a:t>
            </a:r>
            <a:r>
              <a:rPr lang="zh-CN" altLang="en-US" dirty="0"/>
              <a:t>有关系吗？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首先，弄清楚</a:t>
            </a:r>
            <a:r>
              <a:rPr lang="en-US" altLang="zh-CN" dirty="0"/>
              <a:t>MVVM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代表什么。</a:t>
            </a:r>
            <a:r>
              <a:rPr lang="en-US" altLang="zh-CN" dirty="0"/>
              <a:t>V</a:t>
            </a:r>
            <a:r>
              <a:rPr lang="zh-CN" altLang="en-US" dirty="0"/>
              <a:t>代表着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代表着后端传过来的数据。而</a:t>
            </a:r>
            <a:r>
              <a:rPr lang="en-US" altLang="zh-CN" dirty="0"/>
              <a:t>MVC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在前后端分离的模式下代表着</a:t>
            </a:r>
            <a:r>
              <a:rPr lang="en-US" altLang="zh-CN" dirty="0"/>
              <a:t>Json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代表着</a:t>
            </a:r>
            <a:r>
              <a:rPr lang="en-US" altLang="zh-CN" dirty="0"/>
              <a:t>JavaBean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因此，我认为两者关系不大。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在前后端分离的情况下，前端可以单独作为一个单独的应用；后端可以单独作为一个单独的应用，只不过</a:t>
            </a:r>
            <a:r>
              <a:rPr lang="en-US" altLang="zh-CN" dirty="0"/>
              <a:t>V</a:t>
            </a:r>
            <a:r>
              <a:rPr lang="zh-CN" altLang="en-US" dirty="0"/>
              <a:t>变成了</a:t>
            </a:r>
            <a:r>
              <a:rPr lang="en-US" altLang="zh-CN" dirty="0"/>
              <a:t>JSON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MVVM</a:t>
            </a:r>
            <a:r>
              <a:rPr lang="zh-CN" altLang="en-US" dirty="0"/>
              <a:t>属于前端，</a:t>
            </a:r>
            <a:r>
              <a:rPr lang="en-US" altLang="zh-CN" dirty="0"/>
              <a:t>MVC</a:t>
            </a:r>
            <a:r>
              <a:rPr lang="zh-CN" altLang="en-US" dirty="0"/>
              <a:t>属于后端。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32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41EB32-8531-4F46-BB63-905E03AE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5" y="924678"/>
            <a:ext cx="11845729" cy="46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204306-7EB1-4104-BBB5-6AE6716F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26"/>
          <a:stretch/>
        </p:blipFill>
        <p:spPr>
          <a:xfrm>
            <a:off x="2970018" y="900223"/>
            <a:ext cx="6169808" cy="36121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13912B-7895-4A1E-8C09-464930847DD2}"/>
              </a:ext>
            </a:extLst>
          </p:cNvPr>
          <p:cNvSpPr txBox="1"/>
          <p:nvPr/>
        </p:nvSpPr>
        <p:spPr>
          <a:xfrm>
            <a:off x="1791975" y="45099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版本：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47BC19-001D-45CD-A117-4BBB06A68D23}"/>
              </a:ext>
            </a:extLst>
          </p:cNvPr>
          <p:cNvSpPr txBox="1"/>
          <p:nvPr/>
        </p:nvSpPr>
        <p:spPr>
          <a:xfrm>
            <a:off x="2754105" y="4918335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但是他们本质上都还是</a:t>
            </a:r>
            <a:r>
              <a:rPr lang="en-US" altLang="zh-CN" dirty="0"/>
              <a:t>HTML</a:t>
            </a:r>
            <a:r>
              <a:rPr lang="zh-CN" altLang="en-US" dirty="0"/>
              <a:t>文件，只是经过服务器端的“翻译”！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476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55EE06-964F-40D4-A28F-91FDF13DDC8F}"/>
              </a:ext>
            </a:extLst>
          </p:cNvPr>
          <p:cNvSpPr txBox="1"/>
          <p:nvPr/>
        </p:nvSpPr>
        <p:spPr>
          <a:xfrm>
            <a:off x="2615531" y="2045339"/>
            <a:ext cx="7662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在这里以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EE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平台为例，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介绍一下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MVVM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，及其两者关系。</a:t>
            </a:r>
          </a:p>
        </p:txBody>
      </p:sp>
    </p:spTree>
    <p:extLst>
      <p:ext uri="{BB962C8B-B14F-4D97-AF65-F5344CB8AC3E}">
        <p14:creationId xmlns:p14="http://schemas.microsoft.com/office/powerpoint/2010/main" val="9036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26923F-8ED0-498C-A62C-6F1918B4B404}"/>
              </a:ext>
            </a:extLst>
          </p:cNvPr>
          <p:cNvSpPr txBox="1"/>
          <p:nvPr/>
        </p:nvSpPr>
        <p:spPr>
          <a:xfrm>
            <a:off x="705035" y="701337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×2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：显示数据库表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goods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的内容到页面中。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1B8ED8-2D88-4CA2-8DD6-637F750DC509}"/>
              </a:ext>
            </a:extLst>
          </p:cNvPr>
          <p:cNvSpPr txBox="1"/>
          <p:nvPr/>
        </p:nvSpPr>
        <p:spPr>
          <a:xfrm>
            <a:off x="705035" y="219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数据库表：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684C3B-EDE9-4331-89E8-6B5438FA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38" y="2241838"/>
            <a:ext cx="2133785" cy="2209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9B5F8A7-A8E6-40EB-A4BE-92B0D3CD895E}"/>
              </a:ext>
            </a:extLst>
          </p:cNvPr>
          <p:cNvSpPr txBox="1"/>
          <p:nvPr/>
        </p:nvSpPr>
        <p:spPr>
          <a:xfrm>
            <a:off x="5592932" y="219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网页效果：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3223BF-1664-46E2-BA42-605DCCA0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60" y="2195230"/>
            <a:ext cx="3878916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57921ED-C219-4854-BCD0-8EDCC058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33" y="1771626"/>
            <a:ext cx="5532599" cy="14326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AD59013-F892-4F12-8703-636ADFBC495D}"/>
              </a:ext>
            </a:extLst>
          </p:cNvPr>
          <p:cNvSpPr txBox="1"/>
          <p:nvPr/>
        </p:nvSpPr>
        <p:spPr>
          <a:xfrm>
            <a:off x="2754263" y="359545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存在问题：查库代码不能复用，代码冗余度高，维护成本高。</a:t>
            </a:r>
          </a:p>
        </p:txBody>
      </p:sp>
    </p:spTree>
    <p:extLst>
      <p:ext uri="{BB962C8B-B14F-4D97-AF65-F5344CB8AC3E}">
        <p14:creationId xmlns:p14="http://schemas.microsoft.com/office/powerpoint/2010/main" val="65378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6425C4-5666-4B89-8C85-DF89F75F4D59}"/>
              </a:ext>
            </a:extLst>
          </p:cNvPr>
          <p:cNvSpPr txBox="1"/>
          <p:nvPr/>
        </p:nvSpPr>
        <p:spPr>
          <a:xfrm>
            <a:off x="479395" y="452762"/>
            <a:ext cx="287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阶段二：</a:t>
            </a:r>
            <a:r>
              <a:rPr lang="en-US" altLang="zh-CN" dirty="0"/>
              <a:t>JSP + Java Bean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03EF4-BE05-454A-830C-882C26B3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18" y="1706983"/>
            <a:ext cx="9160034" cy="1348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FDE8B7-B6F9-49EF-B2C7-9F175D06A046}"/>
              </a:ext>
            </a:extLst>
          </p:cNvPr>
          <p:cNvSpPr txBox="1"/>
          <p:nvPr/>
        </p:nvSpPr>
        <p:spPr>
          <a:xfrm>
            <a:off x="1302918" y="123397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：怎么样算是</a:t>
            </a:r>
            <a:r>
              <a:rPr lang="en-US" altLang="zh-CN" dirty="0"/>
              <a:t>Java Bean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484F25-64C4-49B9-9FD7-99C5FF55AE67}"/>
              </a:ext>
            </a:extLst>
          </p:cNvPr>
          <p:cNvSpPr txBox="1"/>
          <p:nvPr/>
        </p:nvSpPr>
        <p:spPr>
          <a:xfrm>
            <a:off x="1302917" y="325956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</a:t>
            </a:r>
            <a:r>
              <a:rPr lang="zh-CN" altLang="en-US" dirty="0"/>
              <a:t>：</a:t>
            </a:r>
            <a:r>
              <a:rPr lang="en-US" altLang="zh-CN" dirty="0"/>
              <a:t>Java Bean</a:t>
            </a:r>
            <a:r>
              <a:rPr lang="zh-CN" altLang="en-US" dirty="0"/>
              <a:t>长什么样？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F0288B-70DB-4E80-BF29-1F5F56EF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39" y="3852317"/>
            <a:ext cx="5029636" cy="255292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BB586C-E9F6-4326-8768-C72291918C20}"/>
              </a:ext>
            </a:extLst>
          </p:cNvPr>
          <p:cNvCxnSpPr/>
          <p:nvPr/>
        </p:nvCxnSpPr>
        <p:spPr>
          <a:xfrm>
            <a:off x="3439139" y="2370315"/>
            <a:ext cx="724488" cy="2565647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39FF39-E32D-42E8-A1AE-0279513CD7AB}"/>
              </a:ext>
            </a:extLst>
          </p:cNvPr>
          <p:cNvCxnSpPr/>
          <p:nvPr/>
        </p:nvCxnSpPr>
        <p:spPr>
          <a:xfrm>
            <a:off x="2867487" y="2698789"/>
            <a:ext cx="958788" cy="2965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32672CD-883B-4622-9011-A6A204D44B49}"/>
              </a:ext>
            </a:extLst>
          </p:cNvPr>
          <p:cNvCxnSpPr/>
          <p:nvPr/>
        </p:nvCxnSpPr>
        <p:spPr>
          <a:xfrm>
            <a:off x="2032986" y="2911853"/>
            <a:ext cx="4669654" cy="1100831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C076D4-6140-4060-A1D8-752DA99D3B68}"/>
              </a:ext>
            </a:extLst>
          </p:cNvPr>
          <p:cNvSpPr txBox="1"/>
          <p:nvPr/>
        </p:nvSpPr>
        <p:spPr>
          <a:xfrm>
            <a:off x="4501229" y="452762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名称中的“</a:t>
            </a:r>
            <a:r>
              <a:rPr lang="en-US" altLang="zh-CN" dirty="0"/>
              <a:t>Bean”</a:t>
            </a:r>
            <a:r>
              <a:rPr lang="zh-CN" altLang="en-US" dirty="0"/>
              <a:t>是用于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可重用软件组件</a:t>
            </a:r>
            <a:r>
              <a:rPr lang="zh-CN" altLang="en-US" dirty="0"/>
              <a:t>的惯用叫法。</a:t>
            </a:r>
          </a:p>
        </p:txBody>
      </p:sp>
    </p:spTree>
    <p:extLst>
      <p:ext uri="{BB962C8B-B14F-4D97-AF65-F5344CB8AC3E}">
        <p14:creationId xmlns:p14="http://schemas.microsoft.com/office/powerpoint/2010/main" val="223432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AD59013-F892-4F12-8703-636ADFBC495D}"/>
              </a:ext>
            </a:extLst>
          </p:cNvPr>
          <p:cNvSpPr txBox="1"/>
          <p:nvPr/>
        </p:nvSpPr>
        <p:spPr>
          <a:xfrm>
            <a:off x="1058628" y="826335"/>
            <a:ext cx="717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把查询数据库的代码，单独拎出来，作为一个</a:t>
            </a:r>
            <a:r>
              <a:rPr lang="en-US" altLang="zh-CN" dirty="0"/>
              <a:t>JavaBean</a:t>
            </a:r>
            <a:r>
              <a:rPr lang="zh-CN" altLang="en-US" dirty="0"/>
              <a:t>供</a:t>
            </a:r>
            <a:r>
              <a:rPr lang="en-US" altLang="zh-CN" dirty="0"/>
              <a:t>JSP</a:t>
            </a:r>
            <a:r>
              <a:rPr lang="zh-CN" altLang="en-US" dirty="0"/>
              <a:t>调用。</a:t>
            </a:r>
            <a:endParaRPr lang="en-US" altLang="zh-CN" dirty="0"/>
          </a:p>
          <a:p>
            <a:r>
              <a:rPr lang="zh-CN" altLang="en-US" dirty="0"/>
              <a:t>当数据库连接信息修改时，只需要修改一次。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49C9E7-DF6C-41D4-B48E-7D7D853D1068}"/>
              </a:ext>
            </a:extLst>
          </p:cNvPr>
          <p:cNvSpPr txBox="1"/>
          <p:nvPr/>
        </p:nvSpPr>
        <p:spPr>
          <a:xfrm>
            <a:off x="1058628" y="1733337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嗯，解决了阶段一存在的问题：查库代码不能复用，代码冗余度高，维护成本高。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2DA564-9738-44CE-ACEE-E5E45A85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05" y="2363340"/>
            <a:ext cx="7277731" cy="19280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EE6653-1CC7-4E8B-856A-B954665F2F57}"/>
              </a:ext>
            </a:extLst>
          </p:cNvPr>
          <p:cNvSpPr txBox="1"/>
          <p:nvPr/>
        </p:nvSpPr>
        <p:spPr>
          <a:xfrm>
            <a:off x="1298326" y="49520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但是，真的没有问题了吗？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1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EFD60-D946-4D79-82AF-C979711272A9}"/>
              </a:ext>
            </a:extLst>
          </p:cNvPr>
          <p:cNvSpPr txBox="1"/>
          <p:nvPr/>
        </p:nvSpPr>
        <p:spPr>
          <a:xfrm>
            <a:off x="704076" y="1763435"/>
            <a:ext cx="5391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 请求参数需要认证的时候非常不方便，</a:t>
            </a:r>
            <a:r>
              <a:rPr lang="en-US" altLang="zh-CN" dirty="0"/>
              <a:t>JSP</a:t>
            </a:r>
            <a:r>
              <a:rPr lang="zh-CN" altLang="en-US" dirty="0"/>
              <a:t>页面本身就是显示数据用的。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* 因为他本质上是</a:t>
            </a:r>
            <a:r>
              <a:rPr lang="en-US" altLang="zh-CN" dirty="0"/>
              <a:t>HTML</a:t>
            </a:r>
            <a:r>
              <a:rPr lang="zh-CN" altLang="en-US" dirty="0"/>
              <a:t>，只是为了解决</a:t>
            </a:r>
            <a:r>
              <a:rPr lang="en-US" altLang="zh-CN" dirty="0"/>
              <a:t>HTML</a:t>
            </a:r>
            <a:r>
              <a:rPr lang="zh-CN" altLang="en-US" dirty="0"/>
              <a:t>只能是静态的弊端。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* 处理业务逻辑不属于他业务范围。如果都堆在一起，会造成视图和业务逻辑的耦合。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3AA717-A54D-437E-B69D-E1C08ABD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33" y="1143507"/>
            <a:ext cx="4726238" cy="5071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1FDD7E-13A6-4F52-8C94-9D25F852CAA0}"/>
              </a:ext>
            </a:extLst>
          </p:cNvPr>
          <p:cNvSpPr txBox="1"/>
          <p:nvPr/>
        </p:nvSpPr>
        <p:spPr>
          <a:xfrm>
            <a:off x="432344" y="34874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×3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：计算器案例。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C64C3-FF0C-474B-8FA9-CA884B750AC8}"/>
              </a:ext>
            </a:extLst>
          </p:cNvPr>
          <p:cNvSpPr txBox="1"/>
          <p:nvPr/>
        </p:nvSpPr>
        <p:spPr>
          <a:xfrm>
            <a:off x="3713606" y="348741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计算器和前面查询数据库最大的不同是：计算器需要请求参数！</a:t>
            </a:r>
          </a:p>
        </p:txBody>
      </p:sp>
    </p:spTree>
    <p:extLst>
      <p:ext uri="{BB962C8B-B14F-4D97-AF65-F5344CB8AC3E}">
        <p14:creationId xmlns:p14="http://schemas.microsoft.com/office/powerpoint/2010/main" val="292769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966</Words>
  <Application>Microsoft Office PowerPoint</Application>
  <PresentationFormat>宽屏</PresentationFormat>
  <Paragraphs>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Arial Black</vt:lpstr>
      <vt:lpstr>Calibri</vt:lpstr>
      <vt:lpstr>Office 主题​​</vt:lpstr>
      <vt:lpstr>Web开发演变过程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什么是MVC？</dc:title>
  <dc:creator>杰。</dc:creator>
  <cp:lastModifiedBy>庞 伟杰</cp:lastModifiedBy>
  <cp:revision>129</cp:revision>
  <dcterms:created xsi:type="dcterms:W3CDTF">2019-09-19T02:01:00Z</dcterms:created>
  <dcterms:modified xsi:type="dcterms:W3CDTF">2020-05-17T12:44:44Z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2052-11.8.2.8721</vt:lpwstr>
  </property>
</Properties>
</file>