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jpeg" ContentType="image/jpeg"/>
  <Override PartName="/ppt/media/image17.png" ContentType="image/png"/>
  <Override PartName="/ppt/media/image4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.png" ContentType="image/png"/>
  <Override PartName="/ppt/media/image3.jpeg" ContentType="image/jpeg"/>
  <Override PartName="/ppt/media/image2.jpeg" ContentType="image/jpeg"/>
  <Override PartName="/ppt/media/image5.jpeg" ContentType="image/jpeg"/>
  <Override PartName="/ppt/media/image8.jpeg" ContentType="image/jpeg"/>
  <Override PartName="/ppt/media/image10.jpeg" ContentType="image/jpeg"/>
  <Override PartName="/ppt/media/image6.jpeg" ContentType="image/jpeg"/>
  <Override PartName="/ppt/media/image7.jpeg" ContentType="image/jpeg"/>
  <Override PartName="/ppt/media/image12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2B782B8-3ED0-42F1-B9C2-465911F84D6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BA3FD4F-C4D0-41AC-A43D-D2F872FAE0F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Explain the algorithm on the board.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D99307F-CB05-4768-8471-91511A070F0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4140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778788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54140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778788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4140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778788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454140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778788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54140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778788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454140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778788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54140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7787880" y="198108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454140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 type="body"/>
          </p:nvPr>
        </p:nvSpPr>
        <p:spPr>
          <a:xfrm>
            <a:off x="7787880" y="3971160"/>
            <a:ext cx="3091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3000">
              <a:srgbClr val="ffffff"/>
            </a:gs>
            <a:gs pos="100000">
              <a:srgbClr val="f2f2f2">
                <a:alpha val="65098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1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7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8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24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9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35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0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41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6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1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" name="Group 53"/>
          <p:cNvGrpSpPr/>
          <p:nvPr/>
        </p:nvGrpSpPr>
        <p:grpSpPr>
          <a:xfrm>
            <a:off x="0" y="0"/>
            <a:ext cx="12191760" cy="6858000"/>
            <a:chOff x="0" y="0"/>
            <a:chExt cx="12191760" cy="6858000"/>
          </a:xfrm>
        </p:grpSpPr>
        <p:sp>
          <p:nvSpPr>
            <p:cNvPr id="53" name="Line 54"/>
            <p:cNvSpPr/>
            <p:nvPr/>
          </p:nvSpPr>
          <p:spPr>
            <a:xfrm>
              <a:off x="60984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Line 55"/>
            <p:cNvSpPr/>
            <p:nvPr/>
          </p:nvSpPr>
          <p:spPr>
            <a:xfrm>
              <a:off x="1829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Line 56"/>
            <p:cNvSpPr/>
            <p:nvPr/>
          </p:nvSpPr>
          <p:spPr>
            <a:xfrm>
              <a:off x="304812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Line 57"/>
            <p:cNvSpPr/>
            <p:nvPr/>
          </p:nvSpPr>
          <p:spPr>
            <a:xfrm>
              <a:off x="426744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Line 58"/>
            <p:cNvSpPr/>
            <p:nvPr/>
          </p:nvSpPr>
          <p:spPr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Line 59"/>
            <p:cNvSpPr/>
            <p:nvPr/>
          </p:nvSpPr>
          <p:spPr>
            <a:xfrm>
              <a:off x="670572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Line 60"/>
            <p:cNvSpPr/>
            <p:nvPr/>
          </p:nvSpPr>
          <p:spPr>
            <a:xfrm>
              <a:off x="79246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Line 61"/>
            <p:cNvSpPr/>
            <p:nvPr/>
          </p:nv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Line 62"/>
            <p:cNvSpPr/>
            <p:nvPr/>
          </p:nvSpPr>
          <p:spPr>
            <a:xfrm>
              <a:off x="103629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Line 63"/>
            <p:cNvSpPr/>
            <p:nvPr/>
          </p:nvSpPr>
          <p:spPr>
            <a:xfrm>
              <a:off x="115822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Line 64"/>
            <p:cNvSpPr/>
            <p:nvPr/>
          </p:nvSpPr>
          <p:spPr>
            <a:xfrm>
              <a:off x="2520" y="3862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Line 65"/>
            <p:cNvSpPr/>
            <p:nvPr/>
          </p:nvSpPr>
          <p:spPr>
            <a:xfrm>
              <a:off x="2520" y="16110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Line 66"/>
            <p:cNvSpPr/>
            <p:nvPr/>
          </p:nvSpPr>
          <p:spPr>
            <a:xfrm>
              <a:off x="2520" y="28357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Line 67"/>
            <p:cNvSpPr/>
            <p:nvPr/>
          </p:nvSpPr>
          <p:spPr>
            <a:xfrm>
              <a:off x="2520" y="406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Line 68"/>
            <p:cNvSpPr/>
            <p:nvPr/>
          </p:nvSpPr>
          <p:spPr>
            <a:xfrm>
              <a:off x="2520" y="528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Line 69"/>
            <p:cNvSpPr/>
            <p:nvPr/>
          </p:nvSpPr>
          <p:spPr>
            <a:xfrm>
              <a:off x="2520" y="650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9" name="Group 70"/>
            <p:cNvGrpSpPr/>
            <p:nvPr/>
          </p:nvGrpSpPr>
          <p:grpSpPr>
            <a:xfrm>
              <a:off x="0" y="0"/>
              <a:ext cx="12191760" cy="6858000"/>
              <a:chOff x="0" y="0"/>
              <a:chExt cx="12191760" cy="6858000"/>
            </a:xfrm>
          </p:grpSpPr>
          <p:sp>
            <p:nvSpPr>
              <p:cNvPr id="70" name="Line 71"/>
              <p:cNvSpPr/>
              <p:nvPr/>
            </p:nvSpPr>
            <p:spPr>
              <a:xfrm>
                <a:off x="22536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Line 72"/>
              <p:cNvSpPr/>
              <p:nvPr/>
            </p:nvSpPr>
            <p:spPr>
              <a:xfrm>
                <a:off x="144900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Line 73"/>
              <p:cNvSpPr/>
              <p:nvPr/>
            </p:nvSpPr>
            <p:spPr>
              <a:xfrm>
                <a:off x="266580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74"/>
              <p:cNvSpPr/>
              <p:nvPr/>
            </p:nvSpPr>
            <p:spPr>
              <a:xfrm>
                <a:off x="3884760" y="0"/>
                <a:ext cx="681624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Line 75"/>
              <p:cNvSpPr/>
              <p:nvPr/>
            </p:nvSpPr>
            <p:spPr>
              <a:xfrm>
                <a:off x="510624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5" name="Group 76"/>
              <p:cNvGrpSpPr/>
              <p:nvPr/>
            </p:nvGrpSpPr>
            <p:grpSpPr>
              <a:xfrm>
                <a:off x="6327720" y="0"/>
                <a:ext cx="5864040" cy="5898600"/>
                <a:chOff x="6327720" y="0"/>
                <a:chExt cx="5864040" cy="5898600"/>
              </a:xfrm>
            </p:grpSpPr>
            <p:sp>
              <p:nvSpPr>
                <p:cNvPr id="76" name="Line 77"/>
                <p:cNvSpPr/>
                <p:nvPr/>
              </p:nvSpPr>
              <p:spPr>
                <a:xfrm>
                  <a:off x="632772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7" name="Line 78"/>
                <p:cNvSpPr/>
                <p:nvPr/>
              </p:nvSpPr>
              <p:spPr>
                <a:xfrm>
                  <a:off x="754920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8" name="Line 79"/>
                <p:cNvSpPr/>
                <p:nvPr/>
              </p:nvSpPr>
              <p:spPr>
                <a:xfrm>
                  <a:off x="877284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9" name="Line 80"/>
                <p:cNvSpPr/>
                <p:nvPr/>
              </p:nvSpPr>
              <p:spPr>
                <a:xfrm>
                  <a:off x="998208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0" name="Line 81"/>
                <p:cNvSpPr/>
                <p:nvPr/>
              </p:nvSpPr>
              <p:spPr>
                <a:xfrm>
                  <a:off x="1119888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81" name="Line 82"/>
              <p:cNvSpPr/>
              <p:nvPr/>
            </p:nvSpPr>
            <p:spPr>
              <a:xfrm flipH="1" flipV="1">
                <a:off x="0" y="1011960"/>
                <a:ext cx="5828760" cy="5845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Line 83"/>
              <p:cNvSpPr/>
              <p:nvPr/>
            </p:nvSpPr>
            <p:spPr>
              <a:xfrm flipH="1" flipV="1">
                <a:off x="0" y="2227320"/>
                <a:ext cx="4614480" cy="463032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84"/>
              <p:cNvSpPr/>
              <p:nvPr/>
            </p:nvSpPr>
            <p:spPr>
              <a:xfrm flipH="1" flipV="1">
                <a:off x="0" y="343188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85"/>
              <p:cNvSpPr/>
              <p:nvPr/>
            </p:nvSpPr>
            <p:spPr>
              <a:xfrm flipH="1" flipV="1">
                <a:off x="0" y="465120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86"/>
              <p:cNvSpPr/>
              <p:nvPr/>
            </p:nvSpPr>
            <p:spPr>
              <a:xfrm flipH="1" flipV="1">
                <a:off x="0" y="5864400"/>
                <a:ext cx="986760" cy="9932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6" name="Group 87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87" name="Line 88"/>
              <p:cNvSpPr/>
              <p:nvPr/>
            </p:nvSpPr>
            <p:spPr>
              <a:xfrm flipH="1">
                <a:off x="515052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89"/>
              <p:cNvSpPr/>
              <p:nvPr/>
            </p:nvSpPr>
            <p:spPr>
              <a:xfrm flipH="1">
                <a:off x="392688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90"/>
              <p:cNvSpPr/>
              <p:nvPr/>
            </p:nvSpPr>
            <p:spPr>
              <a:xfrm flipH="1">
                <a:off x="271008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91"/>
              <p:cNvSpPr/>
              <p:nvPr/>
            </p:nvSpPr>
            <p:spPr>
              <a:xfrm flipH="1">
                <a:off x="149076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92"/>
              <p:cNvSpPr/>
              <p:nvPr/>
            </p:nvSpPr>
            <p:spPr>
              <a:xfrm flipH="1">
                <a:off x="22536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92" name="Group 93"/>
              <p:cNvGrpSpPr/>
              <p:nvPr/>
            </p:nvGrpSpPr>
            <p:grpSpPr>
              <a:xfrm>
                <a:off x="0" y="0"/>
                <a:ext cx="5864040" cy="5898600"/>
                <a:chOff x="0" y="0"/>
                <a:chExt cx="5864040" cy="5898600"/>
              </a:xfrm>
            </p:grpSpPr>
            <p:sp>
              <p:nvSpPr>
                <p:cNvPr id="93" name="Line 94"/>
                <p:cNvSpPr/>
                <p:nvPr/>
              </p:nvSpPr>
              <p:spPr>
                <a:xfrm flipH="1">
                  <a:off x="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4" name="Line 95"/>
                <p:cNvSpPr/>
                <p:nvPr/>
              </p:nvSpPr>
              <p:spPr>
                <a:xfrm flipH="1">
                  <a:off x="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5" name="Line 96"/>
                <p:cNvSpPr/>
                <p:nvPr/>
              </p:nvSpPr>
              <p:spPr>
                <a:xfrm flipH="1">
                  <a:off x="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6" name="Line 97"/>
                <p:cNvSpPr/>
                <p:nvPr/>
              </p:nvSpPr>
              <p:spPr>
                <a:xfrm flipH="1">
                  <a:off x="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7" name="Line 98"/>
                <p:cNvSpPr/>
                <p:nvPr/>
              </p:nvSpPr>
              <p:spPr>
                <a:xfrm flipH="1">
                  <a:off x="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98" name="Line 99"/>
              <p:cNvSpPr/>
              <p:nvPr/>
            </p:nvSpPr>
            <p:spPr>
              <a:xfrm flipV="1">
                <a:off x="6363000" y="1011960"/>
                <a:ext cx="5828760" cy="5845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Line 100"/>
              <p:cNvSpPr/>
              <p:nvPr/>
            </p:nvSpPr>
            <p:spPr>
              <a:xfrm flipV="1">
                <a:off x="7576920" y="2227320"/>
                <a:ext cx="4614840" cy="463032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Line 101"/>
              <p:cNvSpPr/>
              <p:nvPr/>
            </p:nvSpPr>
            <p:spPr>
              <a:xfrm flipV="1">
                <a:off x="8793360" y="343188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Line 102"/>
              <p:cNvSpPr/>
              <p:nvPr/>
            </p:nvSpPr>
            <p:spPr>
              <a:xfrm flipV="1">
                <a:off x="9995400" y="465120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" name="Line 103"/>
              <p:cNvSpPr/>
              <p:nvPr/>
            </p:nvSpPr>
            <p:spPr>
              <a:xfrm flipV="1">
                <a:off x="11204640" y="5864400"/>
                <a:ext cx="987120" cy="9932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03" name="PlaceHolder 104"/>
          <p:cNvSpPr>
            <a:spLocks noGrp="1"/>
          </p:cNvSpPr>
          <p:nvPr>
            <p:ph type="title"/>
          </p:nvPr>
        </p:nvSpPr>
        <p:spPr>
          <a:xfrm>
            <a:off x="1293840" y="1909440"/>
            <a:ext cx="9604080" cy="33829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76000"/>
              </a:lnSpc>
            </a:pPr>
            <a:r>
              <a:rPr b="1" lang="en-US" sz="8000" spc="-1" strike="noStrike">
                <a:solidFill>
                  <a:srgbClr val="2d2e2d"/>
                </a:solidFill>
                <a:latin typeface="Arial"/>
              </a:rPr>
              <a:t>Click to edit Master title style</a:t>
            </a:r>
            <a:endParaRPr b="0" lang="en-US" sz="8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04" name="Line 105"/>
          <p:cNvSpPr/>
          <p:nvPr/>
        </p:nvSpPr>
        <p:spPr>
          <a:xfrm>
            <a:off x="1295280" y="5294160"/>
            <a:ext cx="9601200" cy="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laceHolder 10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d2e2d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2d2e2d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3000">
              <a:srgbClr val="ffffff"/>
            </a:gs>
            <a:gs pos="100000">
              <a:srgbClr val="f2f2f2">
                <a:alpha val="65098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143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9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60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65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166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8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9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71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6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77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82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183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4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5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6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7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88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93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PlaceHolder 53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a43f27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95" name="PlaceHolder 54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2d2e2d"/>
              </a:solidFill>
              <a:latin typeface="Arial"/>
            </a:endParaRPr>
          </a:p>
          <a:p>
            <a:pPr lvl="2" marL="685800" indent="-17892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2d2e2d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2d2e2d"/>
              </a:solidFill>
              <a:latin typeface="Arial"/>
            </a:endParaRPr>
          </a:p>
          <a:p>
            <a:pPr lvl="3" marL="914400" indent="-18252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  <a:p>
            <a:pPr lvl="4" marL="1143000" indent="-178920">
              <a:lnSpc>
                <a:spcPct val="90000"/>
              </a:lnSpc>
              <a:spcBef>
                <a:spcPts val="601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96" name="PlaceHolder 55"/>
          <p:cNvSpPr>
            <a:spLocks noGrp="1"/>
          </p:cNvSpPr>
          <p:nvPr>
            <p:ph type="ftr"/>
          </p:nvPr>
        </p:nvSpPr>
        <p:spPr>
          <a:xfrm>
            <a:off x="609480" y="6289560"/>
            <a:ext cx="6127560" cy="222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424342"/>
                </a:solidFill>
                <a:latin typeface="Arial"/>
              </a:rPr>
              <a:t>Add a footer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97" name="PlaceHolder 56"/>
          <p:cNvSpPr>
            <a:spLocks noGrp="1"/>
          </p:cNvSpPr>
          <p:nvPr>
            <p:ph type="dt"/>
          </p:nvPr>
        </p:nvSpPr>
        <p:spPr>
          <a:xfrm>
            <a:off x="9294120" y="6289560"/>
            <a:ext cx="965520" cy="222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7BA77C-1C38-4FBE-89ED-CFD165FF5362}" type="datetime1">
              <a:rPr b="0" lang="en-US" sz="1100" spc="-1" strike="noStrike">
                <a:solidFill>
                  <a:srgbClr val="424342"/>
                </a:solidFill>
                <a:latin typeface="Arial"/>
              </a:rPr>
              <a:t>12/10/2021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98" name="PlaceHolder 57"/>
          <p:cNvSpPr>
            <a:spLocks noGrp="1"/>
          </p:cNvSpPr>
          <p:nvPr>
            <p:ph type="sldNum"/>
          </p:nvPr>
        </p:nvSpPr>
        <p:spPr>
          <a:xfrm>
            <a:off x="10665360" y="6289560"/>
            <a:ext cx="918360" cy="222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3381CC-0BA2-4A5A-BC28-3ED9CFEFB064}" type="slidenum">
              <a:rPr b="0" lang="en-US" sz="1100" spc="-1" strike="noStrike">
                <a:solidFill>
                  <a:srgbClr val="424342"/>
                </a:solidFill>
                <a:latin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100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236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2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253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58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259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0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1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2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3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64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5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6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7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69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270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1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75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276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7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8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9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0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81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86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7" name="Group 53"/>
          <p:cNvGrpSpPr/>
          <p:nvPr/>
        </p:nvGrpSpPr>
        <p:grpSpPr>
          <a:xfrm>
            <a:off x="0" y="0"/>
            <a:ext cx="12191760" cy="6858000"/>
            <a:chOff x="0" y="0"/>
            <a:chExt cx="12191760" cy="6858000"/>
          </a:xfrm>
        </p:grpSpPr>
        <p:sp>
          <p:nvSpPr>
            <p:cNvPr id="288" name="Line 54"/>
            <p:cNvSpPr/>
            <p:nvPr/>
          </p:nvSpPr>
          <p:spPr>
            <a:xfrm>
              <a:off x="60984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Line 55"/>
            <p:cNvSpPr/>
            <p:nvPr/>
          </p:nvSpPr>
          <p:spPr>
            <a:xfrm>
              <a:off x="1829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Line 56"/>
            <p:cNvSpPr/>
            <p:nvPr/>
          </p:nvSpPr>
          <p:spPr>
            <a:xfrm>
              <a:off x="304812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Line 57"/>
            <p:cNvSpPr/>
            <p:nvPr/>
          </p:nvSpPr>
          <p:spPr>
            <a:xfrm>
              <a:off x="426744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Line 58"/>
            <p:cNvSpPr/>
            <p:nvPr/>
          </p:nvSpPr>
          <p:spPr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Line 59"/>
            <p:cNvSpPr/>
            <p:nvPr/>
          </p:nvSpPr>
          <p:spPr>
            <a:xfrm>
              <a:off x="670572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Line 60"/>
            <p:cNvSpPr/>
            <p:nvPr/>
          </p:nvSpPr>
          <p:spPr>
            <a:xfrm>
              <a:off x="792468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Line 61"/>
            <p:cNvSpPr/>
            <p:nvPr/>
          </p:nv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Line 62"/>
            <p:cNvSpPr/>
            <p:nvPr/>
          </p:nvSpPr>
          <p:spPr>
            <a:xfrm>
              <a:off x="103629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Line 63"/>
            <p:cNvSpPr/>
            <p:nvPr/>
          </p:nvSpPr>
          <p:spPr>
            <a:xfrm>
              <a:off x="1158228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Line 64"/>
            <p:cNvSpPr/>
            <p:nvPr/>
          </p:nvSpPr>
          <p:spPr>
            <a:xfrm>
              <a:off x="2520" y="38628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Line 65"/>
            <p:cNvSpPr/>
            <p:nvPr/>
          </p:nvSpPr>
          <p:spPr>
            <a:xfrm>
              <a:off x="2520" y="161100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Line 66"/>
            <p:cNvSpPr/>
            <p:nvPr/>
          </p:nvSpPr>
          <p:spPr>
            <a:xfrm>
              <a:off x="2520" y="283572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Line 67"/>
            <p:cNvSpPr/>
            <p:nvPr/>
          </p:nvSpPr>
          <p:spPr>
            <a:xfrm>
              <a:off x="2520" y="406044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Line 68"/>
            <p:cNvSpPr/>
            <p:nvPr/>
          </p:nvSpPr>
          <p:spPr>
            <a:xfrm>
              <a:off x="2520" y="528516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Line 69"/>
            <p:cNvSpPr/>
            <p:nvPr/>
          </p:nvSpPr>
          <p:spPr>
            <a:xfrm>
              <a:off x="2520" y="6509880"/>
              <a:ext cx="12189240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04" name="Group 70"/>
            <p:cNvGrpSpPr/>
            <p:nvPr/>
          </p:nvGrpSpPr>
          <p:grpSpPr>
            <a:xfrm>
              <a:off x="0" y="0"/>
              <a:ext cx="12191760" cy="6858000"/>
              <a:chOff x="0" y="0"/>
              <a:chExt cx="12191760" cy="6858000"/>
            </a:xfrm>
          </p:grpSpPr>
          <p:sp>
            <p:nvSpPr>
              <p:cNvPr id="305" name="Line 71"/>
              <p:cNvSpPr/>
              <p:nvPr/>
            </p:nvSpPr>
            <p:spPr>
              <a:xfrm>
                <a:off x="225360" y="0"/>
                <a:ext cx="681588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Line 72"/>
              <p:cNvSpPr/>
              <p:nvPr/>
            </p:nvSpPr>
            <p:spPr>
              <a:xfrm>
                <a:off x="1449000" y="0"/>
                <a:ext cx="681588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Line 73"/>
              <p:cNvSpPr/>
              <p:nvPr/>
            </p:nvSpPr>
            <p:spPr>
              <a:xfrm>
                <a:off x="2665800" y="0"/>
                <a:ext cx="681588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Line 74"/>
              <p:cNvSpPr/>
              <p:nvPr/>
            </p:nvSpPr>
            <p:spPr>
              <a:xfrm>
                <a:off x="3884760" y="0"/>
                <a:ext cx="681624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Line 75"/>
              <p:cNvSpPr/>
              <p:nvPr/>
            </p:nvSpPr>
            <p:spPr>
              <a:xfrm>
                <a:off x="5106240" y="0"/>
                <a:ext cx="681588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10" name="Group 76"/>
              <p:cNvGrpSpPr/>
              <p:nvPr/>
            </p:nvGrpSpPr>
            <p:grpSpPr>
              <a:xfrm>
                <a:off x="6327720" y="0"/>
                <a:ext cx="5864040" cy="5898600"/>
                <a:chOff x="6327720" y="0"/>
                <a:chExt cx="5864040" cy="5898600"/>
              </a:xfrm>
            </p:grpSpPr>
            <p:sp>
              <p:nvSpPr>
                <p:cNvPr id="311" name="Line 77"/>
                <p:cNvSpPr/>
                <p:nvPr/>
              </p:nvSpPr>
              <p:spPr>
                <a:xfrm>
                  <a:off x="632772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2" name="Line 78"/>
                <p:cNvSpPr/>
                <p:nvPr/>
              </p:nvSpPr>
              <p:spPr>
                <a:xfrm>
                  <a:off x="754920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3" name="Line 79"/>
                <p:cNvSpPr/>
                <p:nvPr/>
              </p:nvSpPr>
              <p:spPr>
                <a:xfrm>
                  <a:off x="877284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4" name="Line 80"/>
                <p:cNvSpPr/>
                <p:nvPr/>
              </p:nvSpPr>
              <p:spPr>
                <a:xfrm>
                  <a:off x="998208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5" name="Line 81"/>
                <p:cNvSpPr/>
                <p:nvPr/>
              </p:nvSpPr>
              <p:spPr>
                <a:xfrm>
                  <a:off x="1119888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16" name="Line 82"/>
              <p:cNvSpPr/>
              <p:nvPr/>
            </p:nvSpPr>
            <p:spPr>
              <a:xfrm flipH="1" flipV="1">
                <a:off x="0" y="1011960"/>
                <a:ext cx="5828760" cy="584568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Line 83"/>
              <p:cNvSpPr/>
              <p:nvPr/>
            </p:nvSpPr>
            <p:spPr>
              <a:xfrm flipH="1" flipV="1">
                <a:off x="0" y="2227320"/>
                <a:ext cx="4614480" cy="463032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Line 84"/>
              <p:cNvSpPr/>
              <p:nvPr/>
            </p:nvSpPr>
            <p:spPr>
              <a:xfrm flipH="1" flipV="1">
                <a:off x="0" y="3431880"/>
                <a:ext cx="3398400" cy="342576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Line 85"/>
              <p:cNvSpPr/>
              <p:nvPr/>
            </p:nvSpPr>
            <p:spPr>
              <a:xfrm flipH="1" flipV="1">
                <a:off x="0" y="4651200"/>
                <a:ext cx="2196360" cy="22064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Line 86"/>
              <p:cNvSpPr/>
              <p:nvPr/>
            </p:nvSpPr>
            <p:spPr>
              <a:xfrm flipH="1" flipV="1">
                <a:off x="0" y="5864400"/>
                <a:ext cx="986760" cy="9932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1" name="Group 87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322" name="Line 88"/>
              <p:cNvSpPr/>
              <p:nvPr/>
            </p:nvSpPr>
            <p:spPr>
              <a:xfrm flipH="1">
                <a:off x="5150520" y="0"/>
                <a:ext cx="6815880" cy="68576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Line 89"/>
              <p:cNvSpPr/>
              <p:nvPr/>
            </p:nvSpPr>
            <p:spPr>
              <a:xfrm flipH="1">
                <a:off x="3926880" y="0"/>
                <a:ext cx="6815880" cy="68576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Line 90"/>
              <p:cNvSpPr/>
              <p:nvPr/>
            </p:nvSpPr>
            <p:spPr>
              <a:xfrm flipH="1">
                <a:off x="2710080" y="0"/>
                <a:ext cx="6815880" cy="68576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Line 91"/>
              <p:cNvSpPr/>
              <p:nvPr/>
            </p:nvSpPr>
            <p:spPr>
              <a:xfrm flipH="1">
                <a:off x="1490760" y="0"/>
                <a:ext cx="6815880" cy="68576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Line 92"/>
              <p:cNvSpPr/>
              <p:nvPr/>
            </p:nvSpPr>
            <p:spPr>
              <a:xfrm flipH="1">
                <a:off x="225360" y="0"/>
                <a:ext cx="6815880" cy="68576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27" name="Group 93"/>
              <p:cNvGrpSpPr/>
              <p:nvPr/>
            </p:nvGrpSpPr>
            <p:grpSpPr>
              <a:xfrm>
                <a:off x="0" y="0"/>
                <a:ext cx="5864040" cy="5898600"/>
                <a:chOff x="0" y="0"/>
                <a:chExt cx="5864040" cy="5898600"/>
              </a:xfrm>
            </p:grpSpPr>
            <p:sp>
              <p:nvSpPr>
                <p:cNvPr id="328" name="Line 94"/>
                <p:cNvSpPr/>
                <p:nvPr/>
              </p:nvSpPr>
              <p:spPr>
                <a:xfrm flipH="1">
                  <a:off x="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9" name="Line 95"/>
                <p:cNvSpPr/>
                <p:nvPr/>
              </p:nvSpPr>
              <p:spPr>
                <a:xfrm flipH="1">
                  <a:off x="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0" name="Line 96"/>
                <p:cNvSpPr/>
                <p:nvPr/>
              </p:nvSpPr>
              <p:spPr>
                <a:xfrm flipH="1">
                  <a:off x="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1" name="Line 97"/>
                <p:cNvSpPr/>
                <p:nvPr/>
              </p:nvSpPr>
              <p:spPr>
                <a:xfrm flipH="1">
                  <a:off x="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2" name="Line 98"/>
                <p:cNvSpPr/>
                <p:nvPr/>
              </p:nvSpPr>
              <p:spPr>
                <a:xfrm flipH="1">
                  <a:off x="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33" name="Line 99"/>
              <p:cNvSpPr/>
              <p:nvPr/>
            </p:nvSpPr>
            <p:spPr>
              <a:xfrm flipV="1">
                <a:off x="6363000" y="1011960"/>
                <a:ext cx="5828760" cy="584568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4" name="Line 100"/>
              <p:cNvSpPr/>
              <p:nvPr/>
            </p:nvSpPr>
            <p:spPr>
              <a:xfrm flipV="1">
                <a:off x="7576920" y="2227320"/>
                <a:ext cx="4614840" cy="463032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5" name="Line 101"/>
              <p:cNvSpPr/>
              <p:nvPr/>
            </p:nvSpPr>
            <p:spPr>
              <a:xfrm flipV="1">
                <a:off x="8793360" y="3431880"/>
                <a:ext cx="3398400" cy="342576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6" name="Line 102"/>
              <p:cNvSpPr/>
              <p:nvPr/>
            </p:nvSpPr>
            <p:spPr>
              <a:xfrm flipV="1">
                <a:off x="9995400" y="4651200"/>
                <a:ext cx="2196360" cy="22064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7" name="Line 103"/>
              <p:cNvSpPr/>
              <p:nvPr/>
            </p:nvSpPr>
            <p:spPr>
              <a:xfrm flipV="1">
                <a:off x="11204640" y="5864400"/>
                <a:ext cx="987120" cy="99324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38" name="PlaceHolder 104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PlaceHolder 105"/>
          <p:cNvSpPr>
            <a:spLocks noGrp="1"/>
          </p:cNvSpPr>
          <p:nvPr>
            <p:ph type="body"/>
          </p:nvPr>
        </p:nvSpPr>
        <p:spPr>
          <a:xfrm>
            <a:off x="1295280" y="5431680"/>
            <a:ext cx="9600840" cy="4568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Line 106"/>
          <p:cNvSpPr/>
          <p:nvPr/>
        </p:nvSpPr>
        <p:spPr>
          <a:xfrm>
            <a:off x="1295280" y="5294160"/>
            <a:ext cx="96012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D93AFB3-7B6B-49B7-8A19-1D350EBF4963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12/10/21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ECB348-E8FE-43B4-AA92-1146B4ED1F90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1293840" y="1909440"/>
            <a:ext cx="9604080" cy="3382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76000"/>
              </a:lnSpc>
            </a:pPr>
            <a:r>
              <a:rPr b="1" lang="en-US" sz="8000" spc="-1" strike="noStrike">
                <a:solidFill>
                  <a:srgbClr val="2d2e2d"/>
                </a:solidFill>
                <a:latin typeface="Arial"/>
              </a:rPr>
              <a:t>Tutorial 8</a:t>
            </a:r>
            <a:endParaRPr b="0" lang="en-US" sz="8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1293840" y="5432400"/>
            <a:ext cx="960408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a43f27"/>
                </a:solidFill>
                <a:latin typeface="Arial"/>
              </a:rPr>
              <a:t>Texture Analysis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1319040" y="603360"/>
            <a:ext cx="53762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Computer Engineering 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Faculty of Engineering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Cairo University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Image Processing &amp; Computer Vision - CMP(N)446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7" name="Picture 2" descr=""/>
          <p:cNvPicPr/>
          <p:nvPr/>
        </p:nvPicPr>
        <p:blipFill>
          <a:blip r:embed="rId1"/>
          <a:stretch/>
        </p:blipFill>
        <p:spPr>
          <a:xfrm>
            <a:off x="10236960" y="603360"/>
            <a:ext cx="666360" cy="96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icture 2" descr="0006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Picture 2" descr="0007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Picture 2" descr="0008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icture 2" descr="0009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Picture 2" descr="0010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Picture 2" descr="0011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Picture 2" descr="0012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Picture 2" descr="0013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2" descr="0014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Picture 2" descr="0015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1295280" y="2541600"/>
            <a:ext cx="9600840" cy="274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Algorithms Review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1295280" y="5431680"/>
            <a:ext cx="96008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GLCM &amp; LBP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a43f27"/>
                </a:solidFill>
                <a:latin typeface="Arial"/>
              </a:rPr>
              <a:t>Converting GLCM to a Compact Representation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pic>
        <p:nvPicPr>
          <p:cNvPr id="450" name="Content Placeholder 3" descr=""/>
          <p:cNvPicPr/>
          <p:nvPr/>
        </p:nvPicPr>
        <p:blipFill>
          <a:blip r:embed="rId1"/>
          <a:srcRect l="25001" t="45314" r="23126" b="24999"/>
          <a:stretch/>
        </p:blipFill>
        <p:spPr>
          <a:xfrm>
            <a:off x="1543320" y="2619720"/>
            <a:ext cx="9259560" cy="4237920"/>
          </a:xfrm>
          <a:prstGeom prst="rect">
            <a:avLst/>
          </a:prstGeom>
          <a:ln w="9360">
            <a:noFill/>
          </a:ln>
        </p:spPr>
      </p:pic>
      <p:sp>
        <p:nvSpPr>
          <p:cNvPr id="451" name="CustomShape 2"/>
          <p:cNvSpPr/>
          <p:nvPr/>
        </p:nvSpPr>
        <p:spPr>
          <a:xfrm>
            <a:off x="1388520" y="1772280"/>
            <a:ext cx="9098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d2e2d"/>
                </a:solidFill>
                <a:latin typeface="Arial"/>
              </a:rPr>
              <a:t>Since the matrix is often huge and sparse, it is further processed to get a more compact measure (like homogeneity).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293840" y="1909440"/>
            <a:ext cx="9604080" cy="3382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76000"/>
              </a:lnSpc>
            </a:pPr>
            <a:r>
              <a:rPr b="1" lang="en-US" sz="7200" spc="-1" strike="noStrike" u="sng">
                <a:solidFill>
                  <a:srgbClr val="2d2e2d"/>
                </a:solidFill>
                <a:uFillTx/>
                <a:latin typeface="Arial"/>
              </a:rPr>
              <a:t>L</a:t>
            </a:r>
            <a:r>
              <a:rPr b="1" lang="en-US" sz="7200" spc="-1" strike="noStrike">
                <a:solidFill>
                  <a:srgbClr val="2d2e2d"/>
                </a:solidFill>
                <a:latin typeface="Arial"/>
              </a:rPr>
              <a:t>ocal </a:t>
            </a:r>
            <a:r>
              <a:rPr b="1" lang="en-US" sz="7200" spc="-1" strike="noStrike" u="sng">
                <a:solidFill>
                  <a:srgbClr val="2d2e2d"/>
                </a:solidFill>
                <a:uFillTx/>
                <a:latin typeface="Arial"/>
              </a:rPr>
              <a:t>B</a:t>
            </a:r>
            <a:r>
              <a:rPr b="1" lang="en-US" sz="7200" spc="-1" strike="noStrike">
                <a:solidFill>
                  <a:srgbClr val="2d2e2d"/>
                </a:solidFill>
                <a:latin typeface="Arial"/>
              </a:rPr>
              <a:t>inary </a:t>
            </a:r>
            <a:r>
              <a:rPr b="1" lang="en-US" sz="7200" spc="-1" strike="noStrike" u="sng">
                <a:solidFill>
                  <a:srgbClr val="2d2e2d"/>
                </a:solidFill>
                <a:uFillTx/>
                <a:latin typeface="Arial"/>
              </a:rPr>
              <a:t>P</a:t>
            </a:r>
            <a:r>
              <a:rPr b="1" lang="en-US" sz="7200" spc="-1" strike="noStrike">
                <a:solidFill>
                  <a:srgbClr val="2d2e2d"/>
                </a:solidFill>
                <a:latin typeface="Arial"/>
              </a:rPr>
              <a:t>attern</a:t>
            </a:r>
            <a:endParaRPr b="0" lang="en-US" sz="7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1293840" y="5432400"/>
            <a:ext cx="960408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a43f27"/>
                </a:solidFill>
                <a:latin typeface="Arial"/>
              </a:rPr>
              <a:t>LBP Algorithm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2d2e2d"/>
                </a:solidFill>
                <a:latin typeface="Arial"/>
              </a:rPr>
              <a:t>For each pixel, we will create an 8-bit number that represents its relationship to its neighbors.</a:t>
            </a:r>
            <a:endParaRPr b="0" lang="en-US" sz="2800" spc="-1" strike="noStrike">
              <a:solidFill>
                <a:srgbClr val="2d2e2d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2d2e2d"/>
                </a:solidFill>
                <a:latin typeface="Arial"/>
              </a:rPr>
              <a:t>Then, we will make a histogram from the output 2D matrix.</a:t>
            </a:r>
            <a:endParaRPr b="0" lang="en-US" sz="2800" spc="-1" strike="noStrike">
              <a:solidFill>
                <a:srgbClr val="2d2e2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800" spc="-1" strike="noStrike">
              <a:solidFill>
                <a:srgbClr val="2d2e2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8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1293840" y="1909440"/>
            <a:ext cx="9604080" cy="3382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5400" spc="-1" strike="noStrike" u="sng">
                <a:solidFill>
                  <a:srgbClr val="2d2e2d"/>
                </a:solidFill>
                <a:uFillTx/>
                <a:latin typeface="Arial"/>
              </a:rPr>
              <a:t>G</a:t>
            </a:r>
            <a:r>
              <a:rPr b="1" lang="en-US" sz="5400" spc="-1" strike="noStrike">
                <a:solidFill>
                  <a:srgbClr val="2d2e2d"/>
                </a:solidFill>
                <a:latin typeface="Arial"/>
              </a:rPr>
              <a:t>ray </a:t>
            </a:r>
            <a:r>
              <a:rPr b="1" lang="en-US" sz="5400" spc="-1" strike="noStrike" u="sng">
                <a:solidFill>
                  <a:srgbClr val="2d2e2d"/>
                </a:solidFill>
                <a:uFillTx/>
                <a:latin typeface="Arial"/>
              </a:rPr>
              <a:t>L</a:t>
            </a:r>
            <a:r>
              <a:rPr b="1" lang="en-US" sz="5400" spc="-1" strike="noStrike">
                <a:solidFill>
                  <a:srgbClr val="2d2e2d"/>
                </a:solidFill>
                <a:latin typeface="Arial"/>
              </a:rPr>
              <a:t>evel </a:t>
            </a:r>
            <a:br/>
            <a:r>
              <a:rPr b="1" lang="en-US" sz="5400" spc="-1" strike="noStrike" u="sng">
                <a:solidFill>
                  <a:srgbClr val="2d2e2d"/>
                </a:solidFill>
                <a:uFillTx/>
                <a:latin typeface="Arial"/>
              </a:rPr>
              <a:t>C</a:t>
            </a:r>
            <a:r>
              <a:rPr b="1" lang="en-US" sz="5400" spc="-1" strike="noStrike">
                <a:solidFill>
                  <a:srgbClr val="2d2e2d"/>
                </a:solidFill>
                <a:latin typeface="Arial"/>
              </a:rPr>
              <a:t>o-occurrence </a:t>
            </a:r>
            <a:r>
              <a:rPr b="1" lang="en-US" sz="5400" spc="-1" strike="noStrike" u="sng">
                <a:solidFill>
                  <a:srgbClr val="2d2e2d"/>
                </a:solidFill>
                <a:uFillTx/>
                <a:latin typeface="Arial"/>
              </a:rPr>
              <a:t>M</a:t>
            </a:r>
            <a:r>
              <a:rPr b="1" lang="en-US" sz="5400" spc="-1" strike="noStrike">
                <a:solidFill>
                  <a:srgbClr val="2d2e2d"/>
                </a:solidFill>
                <a:latin typeface="Arial"/>
              </a:rPr>
              <a:t>atrix</a:t>
            </a:r>
            <a:endParaRPr b="0" lang="en-US" sz="54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1293840" y="5432400"/>
            <a:ext cx="960408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a43f27"/>
                </a:solidFill>
                <a:latin typeface="Arial"/>
              </a:rPr>
              <a:t>Goal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3200" spc="-1" strike="noStrike">
                <a:solidFill>
                  <a:srgbClr val="2d2e2d"/>
                </a:solidFill>
                <a:latin typeface="Arial"/>
              </a:rPr>
              <a:t>Get a quantitative measure of the texture present in an image (statistical texture analysis approach)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Picture 2" descr="0001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Picture 2" descr="0002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Picture 2" descr="0003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Picture 2" descr="0004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Picture 2" descr="0005"/>
          <p:cNvPicPr/>
          <p:nvPr/>
        </p:nvPicPr>
        <p:blipFill>
          <a:blip r:embed="rId1"/>
          <a:stretch/>
        </p:blipFill>
        <p:spPr>
          <a:xfrm>
            <a:off x="0" y="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164</TotalTime>
  <Application>LibreOffice/6.4.7.2$Linux_X86_64 LibreOffice_project/40$Build-2</Application>
  <Words>131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2019-09-27T15:43:09Z</dcterms:created>
  <dc:creator>Ahmed Maher</dc:creator>
  <dc:description/>
  <dc:language>en-US</dc:language>
  <cp:lastModifiedBy/>
  <dcterms:modified xsi:type="dcterms:W3CDTF">2021-12-10T12:18:26Z</dcterms:modified>
  <cp:revision>17</cp:revision>
  <dc:subject/>
  <dc:title>Lab 8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0x010100AA3F7D94069FF64A86F7DFF56D60E3BE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4</vt:i4>
  </property>
  <property fmtid="{D5CDD505-2E9C-101B-9397-08002B2CF9AE}" pid="13" name="PresentationFormat">
    <vt:lpwstr>Widescreen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24</vt:i4>
  </property>
</Properties>
</file>