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Account%20Sales%20Data%20for%20Analysis%20v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Account%20Sales%20Data%20for%20Analysis%20v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redbull%20sal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redbull%20sal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redbull%20sale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redbull%20sale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redbull%20sale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v2.xlsx]bar chart!PivotTable13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Sale</a:t>
            </a:r>
            <a:r>
              <a:rPr lang="en-IN" baseline="0"/>
              <a:t> Volume by </a:t>
            </a:r>
            <a:br>
              <a:rPr lang="en-IN" baseline="0"/>
            </a:br>
            <a:r>
              <a:rPr lang="en-IN"/>
              <a:t>Account Type &amp; Year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8614724789836055E-2"/>
          <c:y val="0.22966981650241836"/>
          <c:w val="0.86486351706036746"/>
          <c:h val="0.537743875765529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'bar chart'!$B$3</c:f>
              <c:strCache>
                <c:ptCount val="1"/>
                <c:pt idx="0">
                  <c:v>Sum of 2017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'bar chart'!$A$4:$A$7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'bar chart'!$B$4:$B$7</c:f>
              <c:numCache>
                <c:formatCode>General</c:formatCode>
                <c:ptCount val="4"/>
                <c:pt idx="0">
                  <c:v>51804</c:v>
                </c:pt>
                <c:pt idx="1">
                  <c:v>47259</c:v>
                </c:pt>
                <c:pt idx="2">
                  <c:v>44888</c:v>
                </c:pt>
                <c:pt idx="3">
                  <c:v>46025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DA-4E94-9BB2-E49DD966226F}"/>
            </c:ext>
          </c:extLst>
        </c:ser>
        <c:ser>
          <c:idx val="1"/>
          <c:order val="1"/>
          <c:tx>
            <c:strRef>
              <c:f>'bar chart'!$C$3</c:f>
              <c:strCache>
                <c:ptCount val="1"/>
                <c:pt idx="0">
                  <c:v>Sum of 2018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'bar chart'!$A$4:$A$7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'bar chart'!$C$4:$C$7</c:f>
              <c:numCache>
                <c:formatCode>General</c:formatCode>
                <c:ptCount val="4"/>
                <c:pt idx="0">
                  <c:v>60121</c:v>
                </c:pt>
                <c:pt idx="1">
                  <c:v>67275</c:v>
                </c:pt>
                <c:pt idx="2">
                  <c:v>50567</c:v>
                </c:pt>
                <c:pt idx="3">
                  <c:v>65032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DA-4E94-9BB2-E49DD966226F}"/>
            </c:ext>
          </c:extLst>
        </c:ser>
        <c:ser>
          <c:idx val="2"/>
          <c:order val="2"/>
          <c:tx>
            <c:strRef>
              <c:f>'bar chart'!$D$3</c:f>
              <c:strCache>
                <c:ptCount val="1"/>
                <c:pt idx="0">
                  <c:v>Sum of 2019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'bar chart'!$A$4:$A$7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'bar chart'!$D$4:$D$7</c:f>
              <c:numCache>
                <c:formatCode>General</c:formatCode>
                <c:ptCount val="4"/>
                <c:pt idx="0">
                  <c:v>60760</c:v>
                </c:pt>
                <c:pt idx="1">
                  <c:v>79646</c:v>
                </c:pt>
                <c:pt idx="2">
                  <c:v>70312</c:v>
                </c:pt>
                <c:pt idx="3">
                  <c:v>77731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DA-4E94-9BB2-E49DD966226F}"/>
            </c:ext>
          </c:extLst>
        </c:ser>
        <c:ser>
          <c:idx val="3"/>
          <c:order val="3"/>
          <c:tx>
            <c:strRef>
              <c:f>'bar chart'!$E$3</c:f>
              <c:strCache>
                <c:ptCount val="1"/>
                <c:pt idx="0">
                  <c:v>Sum of 2020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'bar chart'!$A$4:$A$7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'bar chart'!$E$4:$E$7</c:f>
              <c:numCache>
                <c:formatCode>General</c:formatCode>
                <c:ptCount val="4"/>
                <c:pt idx="0">
                  <c:v>75991</c:v>
                </c:pt>
                <c:pt idx="1">
                  <c:v>102065</c:v>
                </c:pt>
                <c:pt idx="2">
                  <c:v>82583</c:v>
                </c:pt>
                <c:pt idx="3">
                  <c:v>89595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BDA-4E94-9BB2-E49DD966226F}"/>
            </c:ext>
          </c:extLst>
        </c:ser>
        <c:ser>
          <c:idx val="4"/>
          <c:order val="4"/>
          <c:tx>
            <c:strRef>
              <c:f>'bar chart'!$F$3</c:f>
              <c:strCache>
                <c:ptCount val="1"/>
                <c:pt idx="0">
                  <c:v>Sum of 2021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'bar chart'!$A$4:$A$7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'bar chart'!$F$4:$F$7</c:f>
              <c:numCache>
                <c:formatCode>General</c:formatCode>
                <c:ptCount val="4"/>
                <c:pt idx="0">
                  <c:v>94147</c:v>
                </c:pt>
                <c:pt idx="1">
                  <c:v>112270</c:v>
                </c:pt>
                <c:pt idx="2">
                  <c:v>100592</c:v>
                </c:pt>
                <c:pt idx="3">
                  <c:v>102185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DA-4E94-9BB2-E49DD966226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092230208"/>
        <c:axId val="966064288"/>
      </c:barChart>
      <c:catAx>
        <c:axId val="1092230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Account Type</a:t>
                </a:r>
              </a:p>
            </c:rich>
          </c:tx>
          <c:layout>
            <c:manualLayout>
              <c:xMode val="edge"/>
              <c:yMode val="edge"/>
              <c:x val="0.39355514961611587"/>
              <c:y val="0.8547720547670394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6064288"/>
        <c:crosses val="autoZero"/>
        <c:auto val="1"/>
        <c:lblAlgn val="ctr"/>
        <c:lblOffset val="100"/>
        <c:noMultiLvlLbl val="0"/>
      </c:catAx>
      <c:valAx>
        <c:axId val="966064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 Sales Volume (cases)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223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944410794804495"/>
          <c:y val="0.9179964608496336"/>
          <c:w val="0.5717100747022007"/>
          <c:h val="5.0905333665870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[Account Sales Data for Analysis v2.xlsx]growth trend!PivotTable50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Year</a:t>
            </a:r>
            <a:r>
              <a:rPr lang="en-IN" baseline="0"/>
              <a:t> Wise Growth For Account Types</a:t>
            </a:r>
            <a:endParaRPr lang="en-IN"/>
          </a:p>
        </c:rich>
      </c:tx>
      <c:layout>
        <c:manualLayout>
          <c:xMode val="edge"/>
          <c:yMode val="edge"/>
          <c:x val="0.37047101449275366"/>
          <c:y val="1.7511854974263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</c:pivotFmt>
      <c:pivotFmt>
        <c:idx val="17"/>
      </c:pivotFmt>
      <c:pivotFmt>
        <c:idx val="18"/>
      </c:pivotFmt>
      <c:pivotFmt>
        <c:idx val="19"/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2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'growth trend'!$B$3:$B$4</c:f>
              <c:strCache>
                <c:ptCount val="1"/>
                <c:pt idx="0">
                  <c:v>Bar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'growth trend'!$A$5:$A$9</c:f>
              <c:strCache>
                <c:ptCount val="5"/>
                <c:pt idx="0">
                  <c:v>Year-2017</c:v>
                </c:pt>
                <c:pt idx="1">
                  <c:v>Year-2018</c:v>
                </c:pt>
                <c:pt idx="2">
                  <c:v>Year-2019</c:v>
                </c:pt>
                <c:pt idx="3">
                  <c:v>Year-2020</c:v>
                </c:pt>
                <c:pt idx="4">
                  <c:v>Year-2021</c:v>
                </c:pt>
              </c:strCache>
            </c:strRef>
          </c:cat>
          <c:val>
            <c:numRef>
              <c:f>'growth trend'!$B$5:$B$9</c:f>
              <c:numCache>
                <c:formatCode>General</c:formatCode>
                <c:ptCount val="5"/>
                <c:pt idx="0">
                  <c:v>51804</c:v>
                </c:pt>
                <c:pt idx="1">
                  <c:v>60121</c:v>
                </c:pt>
                <c:pt idx="2">
                  <c:v>60760</c:v>
                </c:pt>
                <c:pt idx="3">
                  <c:v>75991</c:v>
                </c:pt>
                <c:pt idx="4">
                  <c:v>94147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C19-407A-A521-27A56CBF38FF}"/>
            </c:ext>
          </c:extLst>
        </c:ser>
        <c:ser>
          <c:idx val="1"/>
          <c:order val="1"/>
          <c:tx>
            <c:strRef>
              <c:f>'growth trend'!$C$3:$C$4</c:f>
              <c:strCache>
                <c:ptCount val="1"/>
                <c:pt idx="0">
                  <c:v>Club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'growth trend'!$A$5:$A$9</c:f>
              <c:strCache>
                <c:ptCount val="5"/>
                <c:pt idx="0">
                  <c:v>Year-2017</c:v>
                </c:pt>
                <c:pt idx="1">
                  <c:v>Year-2018</c:v>
                </c:pt>
                <c:pt idx="2">
                  <c:v>Year-2019</c:v>
                </c:pt>
                <c:pt idx="3">
                  <c:v>Year-2020</c:v>
                </c:pt>
                <c:pt idx="4">
                  <c:v>Year-2021</c:v>
                </c:pt>
              </c:strCache>
            </c:strRef>
          </c:cat>
          <c:val>
            <c:numRef>
              <c:f>'growth trend'!$C$5:$C$9</c:f>
              <c:numCache>
                <c:formatCode>General</c:formatCode>
                <c:ptCount val="5"/>
                <c:pt idx="0">
                  <c:v>47259</c:v>
                </c:pt>
                <c:pt idx="1">
                  <c:v>67275</c:v>
                </c:pt>
                <c:pt idx="2">
                  <c:v>79646</c:v>
                </c:pt>
                <c:pt idx="3">
                  <c:v>102065</c:v>
                </c:pt>
                <c:pt idx="4">
                  <c:v>112270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C19-407A-A521-27A56CBF38FF}"/>
            </c:ext>
          </c:extLst>
        </c:ser>
        <c:ser>
          <c:idx val="2"/>
          <c:order val="2"/>
          <c:tx>
            <c:strRef>
              <c:f>'growth trend'!$D$3:$D$4</c:f>
              <c:strCache>
                <c:ptCount val="1"/>
                <c:pt idx="0">
                  <c:v>Hotel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'growth trend'!$A$5:$A$9</c:f>
              <c:strCache>
                <c:ptCount val="5"/>
                <c:pt idx="0">
                  <c:v>Year-2017</c:v>
                </c:pt>
                <c:pt idx="1">
                  <c:v>Year-2018</c:v>
                </c:pt>
                <c:pt idx="2">
                  <c:v>Year-2019</c:v>
                </c:pt>
                <c:pt idx="3">
                  <c:v>Year-2020</c:v>
                </c:pt>
                <c:pt idx="4">
                  <c:v>Year-2021</c:v>
                </c:pt>
              </c:strCache>
            </c:strRef>
          </c:cat>
          <c:val>
            <c:numRef>
              <c:f>'growth trend'!$D$5:$D$9</c:f>
              <c:numCache>
                <c:formatCode>General</c:formatCode>
                <c:ptCount val="5"/>
                <c:pt idx="0">
                  <c:v>44888</c:v>
                </c:pt>
                <c:pt idx="1">
                  <c:v>50567</c:v>
                </c:pt>
                <c:pt idx="2">
                  <c:v>70312</c:v>
                </c:pt>
                <c:pt idx="3">
                  <c:v>82583</c:v>
                </c:pt>
                <c:pt idx="4">
                  <c:v>100592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C19-407A-A521-27A56CBF38FF}"/>
            </c:ext>
          </c:extLst>
        </c:ser>
        <c:ser>
          <c:idx val="3"/>
          <c:order val="3"/>
          <c:tx>
            <c:strRef>
              <c:f>'growth trend'!$E$3:$E$4</c:f>
              <c:strCache>
                <c:ptCount val="1"/>
                <c:pt idx="0">
                  <c:v>Restaurant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'growth trend'!$A$5:$A$9</c:f>
              <c:strCache>
                <c:ptCount val="5"/>
                <c:pt idx="0">
                  <c:v>Year-2017</c:v>
                </c:pt>
                <c:pt idx="1">
                  <c:v>Year-2018</c:v>
                </c:pt>
                <c:pt idx="2">
                  <c:v>Year-2019</c:v>
                </c:pt>
                <c:pt idx="3">
                  <c:v>Year-2020</c:v>
                </c:pt>
                <c:pt idx="4">
                  <c:v>Year-2021</c:v>
                </c:pt>
              </c:strCache>
            </c:strRef>
          </c:cat>
          <c:val>
            <c:numRef>
              <c:f>'growth trend'!$E$5:$E$9</c:f>
              <c:numCache>
                <c:formatCode>General</c:formatCode>
                <c:ptCount val="5"/>
                <c:pt idx="0">
                  <c:v>46025</c:v>
                </c:pt>
                <c:pt idx="1">
                  <c:v>65032</c:v>
                </c:pt>
                <c:pt idx="2">
                  <c:v>77731</c:v>
                </c:pt>
                <c:pt idx="3">
                  <c:v>89595</c:v>
                </c:pt>
                <c:pt idx="4">
                  <c:v>102185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C19-407A-A521-27A56CBF38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36429504"/>
        <c:axId val="954943552"/>
      </c:lineChart>
      <c:catAx>
        <c:axId val="1236429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943552"/>
        <c:crosses val="autoZero"/>
        <c:auto val="1"/>
        <c:lblAlgn val="ctr"/>
        <c:lblOffset val="100"/>
        <c:noMultiLvlLbl val="0"/>
      </c:catAx>
      <c:valAx>
        <c:axId val="95494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Volume (Cases)</a:t>
                </a:r>
              </a:p>
              <a:p>
                <a:pPr>
                  <a:defRPr/>
                </a:pP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36429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[redbull sales.xlsx]assortment!PivotTable101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/>
              <a:t>Sales Volume by Product Assortment</a:t>
            </a:r>
          </a:p>
        </c:rich>
      </c:tx>
      <c:layout>
        <c:manualLayout>
          <c:xMode val="edge"/>
          <c:yMode val="edge"/>
          <c:x val="0.36485174407546878"/>
          <c:y val="3.455879547854016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assortment!$C$3:$C$4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assortment!$A$5:$B$8</c:f>
              <c:multiLvlStrCache>
                <c:ptCount val="3"/>
                <c:lvl>
                  <c:pt idx="0">
                    <c:v>No Yellow Edition</c:v>
                  </c:pt>
                  <c:pt idx="1">
                    <c:v>No Yellow Edition</c:v>
                  </c:pt>
                  <c:pt idx="2">
                    <c:v>Yellow Edition</c:v>
                  </c:pt>
                </c:lvl>
                <c:lvl>
                  <c:pt idx="0">
                    <c:v>No Sugar Free</c:v>
                  </c:pt>
                  <c:pt idx="1">
                    <c:v>Sugar Free</c:v>
                  </c:pt>
                </c:lvl>
              </c:multiLvlStrCache>
            </c:multiLvlStrRef>
          </c:cat>
          <c:val>
            <c:numRef>
              <c:f>assortment!$C$5:$C$8</c:f>
              <c:numCache>
                <c:formatCode>General</c:formatCode>
                <c:ptCount val="3"/>
                <c:pt idx="0">
                  <c:v>254184</c:v>
                </c:pt>
                <c:pt idx="1">
                  <c:v>458049</c:v>
                </c:pt>
                <c:pt idx="2">
                  <c:v>768615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33-46AA-9888-1CC11E9B7F4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3079808"/>
        <c:axId val="1328034704"/>
      </c:barChart>
      <c:catAx>
        <c:axId val="115307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 b="0" i="0" dirty="0"/>
                  <a:t>Product Lines</a:t>
                </a:r>
                <a:r>
                  <a:rPr lang="en-IN" sz="1050" b="0" i="0" baseline="0" dirty="0"/>
                  <a:t> Availability</a:t>
                </a:r>
                <a:endParaRPr lang="en-IN" sz="1050" b="0" i="0" dirty="0"/>
              </a:p>
            </c:rich>
          </c:tx>
          <c:layout>
            <c:manualLayout>
              <c:xMode val="edge"/>
              <c:yMode val="edge"/>
              <c:x val="0.43523802731180339"/>
              <c:y val="0.9235168584927212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8034704"/>
        <c:crosses val="autoZero"/>
        <c:auto val="1"/>
        <c:lblAlgn val="ctr"/>
        <c:lblOffset val="100"/>
        <c:noMultiLvlLbl val="0"/>
      </c:catAx>
      <c:valAx>
        <c:axId val="132803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5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50"/>
                  <a:t>Sales</a:t>
                </a:r>
                <a:r>
                  <a:rPr lang="en-IN" sz="1050" baseline="0"/>
                  <a:t> volume</a:t>
                </a:r>
                <a:endParaRPr lang="en-IN" sz="105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5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30798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/>
              <a:t>Cooler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'Cooler effect'!$B$12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'Cooler effect'!$A$13:$A$16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'Cooler effect'!$B$13:$B$16</c:f>
              <c:numCache>
                <c:formatCode>0%</c:formatCode>
                <c:ptCount val="4"/>
                <c:pt idx="0">
                  <c:v>-0.14577017211881671</c:v>
                </c:pt>
                <c:pt idx="1">
                  <c:v>-7.4072017261098688E-3</c:v>
                </c:pt>
                <c:pt idx="2">
                  <c:v>0.24186753989196874</c:v>
                </c:pt>
                <c:pt idx="3">
                  <c:v>-8.9404042737513345E-2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4A-4CBA-85B7-1021E18DE04C}"/>
            </c:ext>
          </c:extLst>
        </c:ser>
        <c:ser>
          <c:idx val="1"/>
          <c:order val="1"/>
          <c:tx>
            <c:strRef>
              <c:f>'Cooler effect'!$C$12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'Cooler effect'!$A$13:$A$16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'Cooler effect'!$C$13:$C$16</c:f>
              <c:numCache>
                <c:formatCode>0%</c:formatCode>
                <c:ptCount val="4"/>
                <c:pt idx="0">
                  <c:v>0.92423873780946275</c:v>
                </c:pt>
                <c:pt idx="1">
                  <c:v>1.3382229841517459</c:v>
                </c:pt>
                <c:pt idx="2">
                  <c:v>2.3066461327659762</c:v>
                </c:pt>
                <c:pt idx="3">
                  <c:v>1.3326370780130801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4A-4CBA-85B7-1021E18DE0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3964624"/>
        <c:axId val="1528258272"/>
      </c:barChart>
      <c:catAx>
        <c:axId val="1473964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8258272"/>
        <c:crosses val="autoZero"/>
        <c:auto val="1"/>
        <c:lblAlgn val="ctr"/>
        <c:lblOffset val="100"/>
        <c:noMultiLvlLbl val="0"/>
      </c:catAx>
      <c:valAx>
        <c:axId val="1528258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CAGR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3964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65892388451444"/>
          <c:y val="4.687445319335079E-2"/>
          <c:w val="0.17293263342082241"/>
          <c:h val="9.20144356955380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 dirty="0"/>
              <a:t>Digital Screen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'Cooler effect'!$B$19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'Cooler effect'!$A$20:$A$23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'Cooler effect'!$B$20:$B$23</c:f>
              <c:numCache>
                <c:formatCode>0%</c:formatCode>
                <c:ptCount val="4"/>
                <c:pt idx="0">
                  <c:v>-0.13071737319510635</c:v>
                </c:pt>
                <c:pt idx="1">
                  <c:v>4.8973982708512498E-2</c:v>
                </c:pt>
                <c:pt idx="2">
                  <c:v>0.3086124940627577</c:v>
                </c:pt>
                <c:pt idx="3">
                  <c:v>0.36229138239873904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7-440B-8E8F-B122C2BFCA6B}"/>
            </c:ext>
          </c:extLst>
        </c:ser>
        <c:ser>
          <c:idx val="1"/>
          <c:order val="1"/>
          <c:tx>
            <c:strRef>
              <c:f>'Cooler effect'!$C$19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'Cooler effect'!$A$20:$A$23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'Cooler effect'!$C$20:$C$23</c:f>
              <c:numCache>
                <c:formatCode>0%</c:formatCode>
                <c:ptCount val="4"/>
                <c:pt idx="0">
                  <c:v>0.8039978384145654</c:v>
                </c:pt>
                <c:pt idx="1">
                  <c:v>1.4419907462382953</c:v>
                </c:pt>
                <c:pt idx="2">
                  <c:v>0</c:v>
                </c:pt>
                <c:pt idx="3">
                  <c:v>0.19267948542179791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7-440B-8E8F-B122C2BFCA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5178464"/>
        <c:axId val="1530169056"/>
      </c:barChart>
      <c:catAx>
        <c:axId val="1345178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169056"/>
        <c:crosses val="autoZero"/>
        <c:auto val="1"/>
        <c:lblAlgn val="ctr"/>
        <c:lblOffset val="100"/>
        <c:noMultiLvlLbl val="0"/>
      </c:catAx>
      <c:valAx>
        <c:axId val="153016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CAGR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178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4061463209019995"/>
          <c:y val="4.2244823563721161E-2"/>
          <c:w val="0.18057383236866029"/>
          <c:h val="0.101273694954797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/>
              <a:t>Menu Inclusion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7122703412073491E-2"/>
          <c:y val="0.17837962962962964"/>
          <c:w val="0.87232174103237092"/>
          <c:h val="0.63218066491688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'Cooler effect'!$B$26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'Cooler effect'!$A$27:$A$30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'Cooler effect'!$B$27:$B$30</c:f>
              <c:numCache>
                <c:formatCode>0%</c:formatCode>
                <c:ptCount val="4"/>
                <c:pt idx="0">
                  <c:v>-0.2354228865256659</c:v>
                </c:pt>
                <c:pt idx="1">
                  <c:v>0.25817732200625421</c:v>
                </c:pt>
                <c:pt idx="2">
                  <c:v>0.42131342465880772</c:v>
                </c:pt>
                <c:pt idx="3">
                  <c:v>-8.9404042737513345E-2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D2-4FC9-8BCD-83A0144994B4}"/>
            </c:ext>
          </c:extLst>
        </c:ser>
        <c:ser>
          <c:idx val="1"/>
          <c:order val="1"/>
          <c:tx>
            <c:strRef>
              <c:f>'Cooler effect'!$C$26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'Cooler effect'!$A$27:$A$30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'Cooler effect'!$C$27:$C$30</c:f>
              <c:numCache>
                <c:formatCode>0%</c:formatCode>
                <c:ptCount val="4"/>
                <c:pt idx="0">
                  <c:v>0.36729224279191786</c:v>
                </c:pt>
                <c:pt idx="1">
                  <c:v>0.35481709560920316</c:v>
                </c:pt>
                <c:pt idx="2">
                  <c:v>0.26506532772479763</c:v>
                </c:pt>
                <c:pt idx="3">
                  <c:v>1.3326370780130801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D2-4FC9-8BCD-83A0144994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1905648"/>
        <c:axId val="1530030528"/>
      </c:barChart>
      <c:catAx>
        <c:axId val="153190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0030528"/>
        <c:crosses val="autoZero"/>
        <c:auto val="1"/>
        <c:lblAlgn val="ctr"/>
        <c:lblOffset val="100"/>
        <c:noMultiLvlLbl val="0"/>
      </c:catAx>
      <c:valAx>
        <c:axId val="153003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CAGR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90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603368328958884"/>
          <c:y val="3.2985564304461944E-2"/>
          <c:w val="0.19515485564304463"/>
          <c:h val="0.105903324584426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600"/>
              <a:t>Posters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'Cooler effect'!$B$34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'Cooler effect'!$A$35:$A$38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'Cooler effect'!$B$35:$B$38</c:f>
              <c:numCache>
                <c:formatCode>0%</c:formatCode>
                <c:ptCount val="4"/>
                <c:pt idx="0">
                  <c:v>-6.1616899318560514E-2</c:v>
                </c:pt>
                <c:pt idx="1">
                  <c:v>0.42717749254985526</c:v>
                </c:pt>
                <c:pt idx="2">
                  <c:v>0.3086124940627577</c:v>
                </c:pt>
                <c:pt idx="3">
                  <c:v>0.30456117903085733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62-4D46-8A1E-15103FDEE120}"/>
            </c:ext>
          </c:extLst>
        </c:ser>
        <c:ser>
          <c:idx val="1"/>
          <c:order val="1"/>
          <c:tx>
            <c:strRef>
              <c:f>'Cooler effect'!$C$34</c:f>
              <c:strCache>
                <c:ptCount val="1"/>
                <c:pt idx="0">
                  <c:v>Yes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'Cooler effect'!$A$35:$A$38</c:f>
              <c:strCache>
                <c:ptCount val="4"/>
                <c:pt idx="0">
                  <c:v>Bar</c:v>
                </c:pt>
                <c:pt idx="1">
                  <c:v>Club</c:v>
                </c:pt>
                <c:pt idx="2">
                  <c:v>Hotel</c:v>
                </c:pt>
                <c:pt idx="3">
                  <c:v>Restaurant</c:v>
                </c:pt>
              </c:strCache>
            </c:strRef>
          </c:cat>
          <c:val>
            <c:numRef>
              <c:f>'Cooler effect'!$C$35:$C$38</c:f>
              <c:numCache>
                <c:formatCode>0%</c:formatCode>
                <c:ptCount val="4"/>
                <c:pt idx="0">
                  <c:v>0.85794372574509858</c:v>
                </c:pt>
                <c:pt idx="1">
                  <c:v>0.29429968620917868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E62-4D46-8A1E-15103FDEE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97790256"/>
        <c:axId val="1408453792"/>
      </c:barChart>
      <c:catAx>
        <c:axId val="1397790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8453792"/>
        <c:crosses val="autoZero"/>
        <c:auto val="1"/>
        <c:lblAlgn val="ctr"/>
        <c:lblOffset val="100"/>
        <c:noMultiLvlLbl val="0"/>
      </c:catAx>
      <c:valAx>
        <c:axId val="1408453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CAGR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790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381146106736663"/>
          <c:y val="4.687445319335079E-2"/>
          <c:w val="0.22147331583552057"/>
          <c:h val="0.106106372120151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52521-3B14-4D6B-BC26-FE8D86D5A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7E4BF-CDE3-483D-A91D-F5838065A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D015D-581F-42E4-B933-E27AF17F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AD3-342E-45FF-BD67-39FBF0346D19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E1830-5E6B-4770-97EC-741D66B70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23BB-3BB8-4698-AE65-CD9BECFE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95F2-BBCA-4301-A2FB-D81473FF4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91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FF02-4836-4896-9332-D9FCA4B37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8F029-F07D-4536-936C-49681059F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ED75-54C6-41AE-B082-5C21FAF0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AD3-342E-45FF-BD67-39FBF0346D19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9B56D-C5E4-4348-9AA4-BD63DF06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FDB32-3D4E-4C62-B779-391E4BBD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95F2-BBCA-4301-A2FB-D81473FF4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4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81755-D7A0-4DB6-8D01-13BD3330E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33587-765D-4AA2-8A6C-71A2170E7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7B697-B7A4-4431-B1B4-B5CDA44D4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AD3-342E-45FF-BD67-39FBF0346D19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332E2-D5A2-488C-B632-4821DB12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D18A2-391A-4D52-89D3-9F1318CC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95F2-BBCA-4301-A2FB-D81473FF4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2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89C8-98E3-448B-874D-B03973BD3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FD9B-9DEE-4587-813E-BB96023AF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4E4B7-AB1D-4848-BB86-D783F7631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AD3-342E-45FF-BD67-39FBF0346D19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AD6C3-33E5-4819-AF63-3B9BE81F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CBEE0-2721-4280-882F-3356FB2E5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95F2-BBCA-4301-A2FB-D81473FF4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18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32211-2F5B-4E7F-BFFB-6354A14C9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5A7B7-CC21-4A4D-B1C8-87197E2A0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7EFFC-E961-4AFE-AC4F-7716F6F18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AD3-342E-45FF-BD67-39FBF0346D19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08275-C779-4FDA-98B1-C46FA4A81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BAF5D-032F-401E-9747-B497E282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95F2-BBCA-4301-A2FB-D81473FF4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56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EEA3-6276-4B06-AF58-79A62242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ECE50-7029-4EC8-BC4E-621A562C09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778DA4-7E36-4B2F-9BB7-7E392D8E9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48FC5-89CA-45C3-A359-8B722A0F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AD3-342E-45FF-BD67-39FBF0346D19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457C3-C39C-4FE3-A632-DD2F737ED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AFF2D-551E-44FC-8120-1676B487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95F2-BBCA-4301-A2FB-D81473FF4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5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6A1D-AE14-4E15-8663-1237D677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32E98-4973-4B3E-AA62-77086363D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79D4A-B3D5-4092-827A-9B3F1A6C7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1C2CF-7343-44B5-9235-2642D7DAE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FFE88-573A-4AE3-8FE3-08EB6F54AD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78CF0-F597-4C82-ABF3-07A5604D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AD3-342E-45FF-BD67-39FBF0346D19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E87B8-89DE-4E54-B189-E7C8BA927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9FD6C-EE9C-4C91-B849-103EDA60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95F2-BBCA-4301-A2FB-D81473FF4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06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993E7-C839-47EC-8A17-E99A54C4F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DDA64-3C22-4FB5-99F3-40E5F4ADE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AD3-342E-45FF-BD67-39FBF0346D19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7A5AA-61A2-4DFF-BF67-8A191B6B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A4F24-2BC5-4907-8282-8DF2F83F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95F2-BBCA-4301-A2FB-D81473FF4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77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17350-48B9-4928-B95B-11608728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AD3-342E-45FF-BD67-39FBF0346D19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7CA854-877A-4FDD-BEB5-952D31799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37276-5459-4276-9334-D40917E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95F2-BBCA-4301-A2FB-D81473FF4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9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91DD-0E69-4CA2-94AF-5CFC38B6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2A69-EA87-4471-BC19-D50A15987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966A1-47C1-4175-9985-BFF507B79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5C5A1-27FA-42FD-889C-9A541BB9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AD3-342E-45FF-BD67-39FBF0346D19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1B61E-F737-4DFF-B113-44F7B7B9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EBCCD-28AF-4991-8980-0160FD14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95F2-BBCA-4301-A2FB-D81473FF4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70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84D4-1A09-4545-A99D-76A75DF0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F38289-CF9C-429C-94C6-BA430DFD8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70D6B-E628-41A9-884E-551DB07A4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5D13D-F37F-4001-A69E-A02CE70C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3AD3-342E-45FF-BD67-39FBF0346D19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5C985-0157-4DE5-823C-9FD4C8520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FFB2E-A191-427E-890F-65B662CE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495F2-BBCA-4301-A2FB-D81473FF4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39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3A05F-3948-4ED7-B1C4-5BD65617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D591A-AC5C-44E5-975C-79DD95346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07F73-0BA4-4EEC-9353-A0A183082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93AD3-342E-45FF-BD67-39FBF0346D19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59192-9F6C-4756-B2BE-832B423B7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F4721-EC7A-4CD7-9712-7856E9BAA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495F2-BBCA-4301-A2FB-D81473FF4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067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8387-8691-42F5-9AE3-C0003761E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Bull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C73D6-3ADC-4EC6-9794-62D439E69D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Account Data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73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F821-6560-4E4B-8E54-7073B1C8D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6000"/>
          </a:xfrm>
        </p:spPr>
        <p:txBody>
          <a:bodyPr/>
          <a:lstStyle/>
          <a:p>
            <a:r>
              <a:rPr lang="en-US" dirty="0"/>
              <a:t>Total Sales by Account Type and Year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EDAB4A-EAFB-4496-A594-F5FB34C32A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267680"/>
              </p:ext>
            </p:extLst>
          </p:nvPr>
        </p:nvGraphicFramePr>
        <p:xfrm>
          <a:off x="838200" y="1381126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0E7630-F22D-40D7-B9B3-59D94FFA7276}"/>
              </a:ext>
            </a:extLst>
          </p:cNvPr>
          <p:cNvSpPr txBox="1"/>
          <p:nvPr/>
        </p:nvSpPr>
        <p:spPr>
          <a:xfrm>
            <a:off x="838200" y="5981700"/>
            <a:ext cx="9487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the Sales Volume has shown growth in all account types over throughout the give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Among all the account types, ‘Club’ has shown the best growth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92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99C3-896A-455F-B167-9187218BF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475"/>
            <a:ext cx="10515600" cy="1019175"/>
          </a:xfrm>
        </p:spPr>
        <p:txBody>
          <a:bodyPr>
            <a:normAutofit fontScale="90000"/>
          </a:bodyPr>
          <a:lstStyle/>
          <a:p>
            <a:r>
              <a:rPr lang="en-US" dirty="0"/>
              <a:t>Sales growth/trends by Account Type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7B90EE-0947-48DA-8856-09D81AB347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069069"/>
              </p:ext>
            </p:extLst>
          </p:nvPr>
        </p:nvGraphicFramePr>
        <p:xfrm>
          <a:off x="838200" y="1253331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96974A-18E5-428E-9238-C6894DF5F222}"/>
              </a:ext>
            </a:extLst>
          </p:cNvPr>
          <p:cNvSpPr txBox="1"/>
          <p:nvPr/>
        </p:nvSpPr>
        <p:spPr>
          <a:xfrm>
            <a:off x="838200" y="5810250"/>
            <a:ext cx="109005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Clubs have been the best-performing accounts over the 5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Though the sales in bars were highest in the year 2017, it has shown the slowest growth and is the account type</a:t>
            </a:r>
          </a:p>
          <a:p>
            <a:r>
              <a:rPr lang="en-US" dirty="0"/>
              <a:t>      with the least sales in the year 2021.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543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BB2A-7E1F-4210-A3B0-74B0B1D4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8400"/>
          </a:xfrm>
        </p:spPr>
        <p:txBody>
          <a:bodyPr/>
          <a:lstStyle/>
          <a:p>
            <a:r>
              <a:rPr lang="en-US" dirty="0"/>
              <a:t>Best and Worst Performing Accounts</a:t>
            </a: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B074A9A-76CD-4309-A681-9264BC1385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2145426"/>
              </p:ext>
            </p:extLst>
          </p:nvPr>
        </p:nvGraphicFramePr>
        <p:xfrm>
          <a:off x="1041399" y="2264567"/>
          <a:ext cx="3387725" cy="3621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6348">
                  <a:extLst>
                    <a:ext uri="{9D8B030D-6E8A-4147-A177-3AD203B41FA5}">
                      <a16:colId xmlns:a16="http://schemas.microsoft.com/office/drawing/2014/main" val="61938072"/>
                    </a:ext>
                  </a:extLst>
                </a:gridCol>
                <a:gridCol w="1311377">
                  <a:extLst>
                    <a:ext uri="{9D8B030D-6E8A-4147-A177-3AD203B41FA5}">
                      <a16:colId xmlns:a16="http://schemas.microsoft.com/office/drawing/2014/main" val="370222616"/>
                    </a:ext>
                  </a:extLst>
                </a:gridCol>
              </a:tblGrid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en-IN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ccount Name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CAGR</a:t>
                      </a: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836810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Bar 13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224%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00634940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Restaurant 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156%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8035951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Nightclub 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129%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7434322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Event Venue 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118%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8811988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Restaurant 12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109%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85692666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Restaurant 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103%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2615247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Event Venue 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98%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7713789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Nightclub 10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82%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0658823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Nightclub 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81%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71299212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Nightclub 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80%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260346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7B9B54-9D54-495A-AF0C-E1EEC235C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48213"/>
              </p:ext>
            </p:extLst>
          </p:nvPr>
        </p:nvGraphicFramePr>
        <p:xfrm>
          <a:off x="6759575" y="2264567"/>
          <a:ext cx="3149600" cy="3621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8407">
                  <a:extLst>
                    <a:ext uri="{9D8B030D-6E8A-4147-A177-3AD203B41FA5}">
                      <a16:colId xmlns:a16="http://schemas.microsoft.com/office/drawing/2014/main" val="2155938325"/>
                    </a:ext>
                  </a:extLst>
                </a:gridCol>
                <a:gridCol w="1281193">
                  <a:extLst>
                    <a:ext uri="{9D8B030D-6E8A-4147-A177-3AD203B41FA5}">
                      <a16:colId xmlns:a16="http://schemas.microsoft.com/office/drawing/2014/main" val="1362861774"/>
                    </a:ext>
                  </a:extLst>
                </a:gridCol>
              </a:tblGrid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Account Name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CAGR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448394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Event Venue 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-65%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31881561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Bar 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-53%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9246436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Bar 15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-47%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89451493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Restaurant 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-46%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6913574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Nightclub 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-35%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1311097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Restaurant 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-31%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88503146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Nightclub 8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-28%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65567384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Event Venue 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-27%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17692613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Bar 9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-25%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3979437"/>
                  </a:ext>
                </a:extLst>
              </a:tr>
              <a:tr h="32926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Bar 11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-21%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294244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72B3F6-45E3-40E7-BD13-CF9374EEBEC7}"/>
              </a:ext>
            </a:extLst>
          </p:cNvPr>
          <p:cNvSpPr txBox="1"/>
          <p:nvPr/>
        </p:nvSpPr>
        <p:spPr>
          <a:xfrm>
            <a:off x="1531822" y="1895235"/>
            <a:ext cx="240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Top 10 Best Performing</a:t>
            </a:r>
            <a:endParaRPr lang="en-IN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A9508-634E-450B-9CAE-564D97767E3C}"/>
              </a:ext>
            </a:extLst>
          </p:cNvPr>
          <p:cNvSpPr txBox="1"/>
          <p:nvPr/>
        </p:nvSpPr>
        <p:spPr>
          <a:xfrm>
            <a:off x="7130936" y="1895235"/>
            <a:ext cx="256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Top 10 Worst Performing</a:t>
            </a: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03703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5692-60AB-4149-9322-AFB0F593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48" y="403627"/>
            <a:ext cx="10515600" cy="1165292"/>
          </a:xfrm>
        </p:spPr>
        <p:txBody>
          <a:bodyPr/>
          <a:lstStyle/>
          <a:p>
            <a:r>
              <a:rPr lang="en-US" dirty="0"/>
              <a:t>Best Performing Accounts By Types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928D5C-4052-46B0-83C6-7BB923639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477075"/>
              </p:ext>
            </p:extLst>
          </p:nvPr>
        </p:nvGraphicFramePr>
        <p:xfrm>
          <a:off x="551748" y="2508641"/>
          <a:ext cx="2506382" cy="253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211">
                  <a:extLst>
                    <a:ext uri="{9D8B030D-6E8A-4147-A177-3AD203B41FA5}">
                      <a16:colId xmlns:a16="http://schemas.microsoft.com/office/drawing/2014/main" val="57476400"/>
                    </a:ext>
                  </a:extLst>
                </a:gridCol>
                <a:gridCol w="737171">
                  <a:extLst>
                    <a:ext uri="{9D8B030D-6E8A-4147-A177-3AD203B41FA5}">
                      <a16:colId xmlns:a16="http://schemas.microsoft.com/office/drawing/2014/main" val="3383777362"/>
                    </a:ext>
                  </a:extLst>
                </a:gridCol>
              </a:tblGrid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Account Name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CAGR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34878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13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5888150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14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3800758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4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7864449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3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0986351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 8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92631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762654-8B14-47EC-8A2B-238AD53AA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06156"/>
              </p:ext>
            </p:extLst>
          </p:nvPr>
        </p:nvGraphicFramePr>
        <p:xfrm>
          <a:off x="3323874" y="2508641"/>
          <a:ext cx="2506382" cy="253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211">
                  <a:extLst>
                    <a:ext uri="{9D8B030D-6E8A-4147-A177-3AD203B41FA5}">
                      <a16:colId xmlns:a16="http://schemas.microsoft.com/office/drawing/2014/main" val="1595988578"/>
                    </a:ext>
                  </a:extLst>
                </a:gridCol>
                <a:gridCol w="737171">
                  <a:extLst>
                    <a:ext uri="{9D8B030D-6E8A-4147-A177-3AD203B41FA5}">
                      <a16:colId xmlns:a16="http://schemas.microsoft.com/office/drawing/2014/main" val="1128683558"/>
                    </a:ext>
                  </a:extLst>
                </a:gridCol>
              </a:tblGrid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Account Name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CAGR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03277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Nightclub 2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6501940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Nightclub 10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2133431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Nightclub 15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4508809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Nightclub 9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2683711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Nightclub 7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18327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0E47FB-5A34-42DF-9D29-90464C29E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61266"/>
              </p:ext>
            </p:extLst>
          </p:nvPr>
        </p:nvGraphicFramePr>
        <p:xfrm>
          <a:off x="6096000" y="2508641"/>
          <a:ext cx="2506382" cy="253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0971">
                  <a:extLst>
                    <a:ext uri="{9D8B030D-6E8A-4147-A177-3AD203B41FA5}">
                      <a16:colId xmlns:a16="http://schemas.microsoft.com/office/drawing/2014/main" val="295462144"/>
                    </a:ext>
                  </a:extLst>
                </a:gridCol>
                <a:gridCol w="665411">
                  <a:extLst>
                    <a:ext uri="{9D8B030D-6E8A-4147-A177-3AD203B41FA5}">
                      <a16:colId xmlns:a16="http://schemas.microsoft.com/office/drawing/2014/main" val="1881389913"/>
                    </a:ext>
                  </a:extLst>
                </a:gridCol>
              </a:tblGrid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Account Name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CAGR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438151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Venue 11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0532193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Venue 2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5613603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Venue 5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647121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Venue 10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8892598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Event Venue 7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63183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E131EB-F5A2-44DA-9947-64F217328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564120"/>
              </p:ext>
            </p:extLst>
          </p:nvPr>
        </p:nvGraphicFramePr>
        <p:xfrm>
          <a:off x="8868126" y="2508641"/>
          <a:ext cx="2506382" cy="253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7029">
                  <a:extLst>
                    <a:ext uri="{9D8B030D-6E8A-4147-A177-3AD203B41FA5}">
                      <a16:colId xmlns:a16="http://schemas.microsoft.com/office/drawing/2014/main" val="162390619"/>
                    </a:ext>
                  </a:extLst>
                </a:gridCol>
                <a:gridCol w="709353">
                  <a:extLst>
                    <a:ext uri="{9D8B030D-6E8A-4147-A177-3AD203B41FA5}">
                      <a16:colId xmlns:a16="http://schemas.microsoft.com/office/drawing/2014/main" val="3486723716"/>
                    </a:ext>
                  </a:extLst>
                </a:gridCol>
              </a:tblGrid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Account Name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CAGR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73957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 5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0823394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 12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8431959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 6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8256148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 10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2207023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Restaurant 3</a:t>
                      </a: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94152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ED252FC-8645-4978-9275-6E5D29B7C166}"/>
              </a:ext>
            </a:extLst>
          </p:cNvPr>
          <p:cNvSpPr txBox="1"/>
          <p:nvPr/>
        </p:nvSpPr>
        <p:spPr>
          <a:xfrm>
            <a:off x="1304481" y="213930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Bar</a:t>
            </a:r>
            <a:endParaRPr lang="en-IN" b="1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81166-B3FC-435D-AB04-95D7BBC42292}"/>
              </a:ext>
            </a:extLst>
          </p:cNvPr>
          <p:cNvSpPr/>
          <p:nvPr/>
        </p:nvSpPr>
        <p:spPr>
          <a:xfrm>
            <a:off x="4124857" y="2139309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Club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D47B6-1984-479A-94BE-8DF6036F1F6B}"/>
              </a:ext>
            </a:extLst>
          </p:cNvPr>
          <p:cNvSpPr/>
          <p:nvPr/>
        </p:nvSpPr>
        <p:spPr>
          <a:xfrm>
            <a:off x="6896983" y="2139309"/>
            <a:ext cx="70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Hotel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D838C8-7660-460E-BA30-2B004ECA61D2}"/>
              </a:ext>
            </a:extLst>
          </p:cNvPr>
          <p:cNvSpPr/>
          <p:nvPr/>
        </p:nvSpPr>
        <p:spPr>
          <a:xfrm>
            <a:off x="9502237" y="2139309"/>
            <a:ext cx="123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Restaurant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475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F5692-60AB-4149-9322-AFB0F593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48" y="403627"/>
            <a:ext cx="10515600" cy="1165292"/>
          </a:xfrm>
        </p:spPr>
        <p:txBody>
          <a:bodyPr/>
          <a:lstStyle/>
          <a:p>
            <a:r>
              <a:rPr lang="en-US" dirty="0"/>
              <a:t>Worst Performing Accounts By Types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928D5C-4052-46B0-83C6-7BB9236394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322305"/>
              </p:ext>
            </p:extLst>
          </p:nvPr>
        </p:nvGraphicFramePr>
        <p:xfrm>
          <a:off x="551748" y="2508641"/>
          <a:ext cx="2506382" cy="253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211">
                  <a:extLst>
                    <a:ext uri="{9D8B030D-6E8A-4147-A177-3AD203B41FA5}">
                      <a16:colId xmlns:a16="http://schemas.microsoft.com/office/drawing/2014/main" val="57476400"/>
                    </a:ext>
                  </a:extLst>
                </a:gridCol>
                <a:gridCol w="737171">
                  <a:extLst>
                    <a:ext uri="{9D8B030D-6E8A-4147-A177-3AD203B41FA5}">
                      <a16:colId xmlns:a16="http://schemas.microsoft.com/office/drawing/2014/main" val="3383777362"/>
                    </a:ext>
                  </a:extLst>
                </a:gridCol>
              </a:tblGrid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Account Name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CAGR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234878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Bar 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-53%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5888150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Bar 15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-47%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343800758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Bar 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-25%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17864449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Bar 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-21%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80986351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Bar 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20%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692631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762654-8B14-47EC-8A2B-238AD53AA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44124"/>
              </p:ext>
            </p:extLst>
          </p:nvPr>
        </p:nvGraphicFramePr>
        <p:xfrm>
          <a:off x="3323874" y="2508641"/>
          <a:ext cx="2506382" cy="253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69211">
                  <a:extLst>
                    <a:ext uri="{9D8B030D-6E8A-4147-A177-3AD203B41FA5}">
                      <a16:colId xmlns:a16="http://schemas.microsoft.com/office/drawing/2014/main" val="1595988578"/>
                    </a:ext>
                  </a:extLst>
                </a:gridCol>
                <a:gridCol w="737171">
                  <a:extLst>
                    <a:ext uri="{9D8B030D-6E8A-4147-A177-3AD203B41FA5}">
                      <a16:colId xmlns:a16="http://schemas.microsoft.com/office/drawing/2014/main" val="1128683558"/>
                    </a:ext>
                  </a:extLst>
                </a:gridCol>
              </a:tblGrid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Account Name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CAGR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403277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Nightclub 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-35%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6501940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Nightclub 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-28%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82133431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Nightclub 13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-15%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04508809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Nightclub 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-6%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2683711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Nightclub 4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24%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2183277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0E47FB-5A34-42DF-9D29-90464C29E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650144"/>
              </p:ext>
            </p:extLst>
          </p:nvPr>
        </p:nvGraphicFramePr>
        <p:xfrm>
          <a:off x="6096000" y="2508641"/>
          <a:ext cx="2506382" cy="253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40971">
                  <a:extLst>
                    <a:ext uri="{9D8B030D-6E8A-4147-A177-3AD203B41FA5}">
                      <a16:colId xmlns:a16="http://schemas.microsoft.com/office/drawing/2014/main" val="295462144"/>
                    </a:ext>
                  </a:extLst>
                </a:gridCol>
                <a:gridCol w="665411">
                  <a:extLst>
                    <a:ext uri="{9D8B030D-6E8A-4147-A177-3AD203B41FA5}">
                      <a16:colId xmlns:a16="http://schemas.microsoft.com/office/drawing/2014/main" val="1881389913"/>
                    </a:ext>
                  </a:extLst>
                </a:gridCol>
              </a:tblGrid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Account Name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CAGR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438151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Event Venue 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-65%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80532193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Event Venue 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-27%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35613603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Event Venue 12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-20%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3647121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Event Venue 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-13%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8892598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Event Venue 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44%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563183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E131EB-F5A2-44DA-9947-64F217328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423302"/>
              </p:ext>
            </p:extLst>
          </p:nvPr>
        </p:nvGraphicFramePr>
        <p:xfrm>
          <a:off x="8868126" y="2508641"/>
          <a:ext cx="2506382" cy="2535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97029">
                  <a:extLst>
                    <a:ext uri="{9D8B030D-6E8A-4147-A177-3AD203B41FA5}">
                      <a16:colId xmlns:a16="http://schemas.microsoft.com/office/drawing/2014/main" val="162390619"/>
                    </a:ext>
                  </a:extLst>
                </a:gridCol>
                <a:gridCol w="709353">
                  <a:extLst>
                    <a:ext uri="{9D8B030D-6E8A-4147-A177-3AD203B41FA5}">
                      <a16:colId xmlns:a16="http://schemas.microsoft.com/office/drawing/2014/main" val="3486723716"/>
                    </a:ext>
                  </a:extLst>
                </a:gridCol>
              </a:tblGrid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Account Name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effectLst/>
                        </a:rPr>
                        <a:t>CAGR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673957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Restaurant 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-46%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10823394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Restaurant 11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-31%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8431959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Restaurant 4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-17%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8256148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Restaurant 13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-9%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2207023"/>
                  </a:ext>
                </a:extLst>
              </a:tr>
              <a:tr h="422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Restaurant 2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14%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941526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ED252FC-8645-4978-9275-6E5D29B7C166}"/>
              </a:ext>
            </a:extLst>
          </p:cNvPr>
          <p:cNvSpPr txBox="1"/>
          <p:nvPr/>
        </p:nvSpPr>
        <p:spPr>
          <a:xfrm>
            <a:off x="1304481" y="2139309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Bar</a:t>
            </a:r>
            <a:endParaRPr lang="en-IN" b="1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81166-B3FC-435D-AB04-95D7BBC42292}"/>
              </a:ext>
            </a:extLst>
          </p:cNvPr>
          <p:cNvSpPr/>
          <p:nvPr/>
        </p:nvSpPr>
        <p:spPr>
          <a:xfrm>
            <a:off x="4124857" y="2139309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Club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D47B6-1984-479A-94BE-8DF6036F1F6B}"/>
              </a:ext>
            </a:extLst>
          </p:cNvPr>
          <p:cNvSpPr/>
          <p:nvPr/>
        </p:nvSpPr>
        <p:spPr>
          <a:xfrm>
            <a:off x="6896983" y="2139309"/>
            <a:ext cx="700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Hotel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D838C8-7660-460E-BA30-2B004ECA61D2}"/>
              </a:ext>
            </a:extLst>
          </p:cNvPr>
          <p:cNvSpPr/>
          <p:nvPr/>
        </p:nvSpPr>
        <p:spPr>
          <a:xfrm>
            <a:off x="9502237" y="2139309"/>
            <a:ext cx="123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Restaurant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39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E902-61F2-4C5E-BDF2-A55F4F281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620"/>
            <a:ext cx="10515600" cy="986505"/>
          </a:xfrm>
        </p:spPr>
        <p:txBody>
          <a:bodyPr/>
          <a:lstStyle/>
          <a:p>
            <a:r>
              <a:rPr lang="en-US" dirty="0"/>
              <a:t>Assortment Effect on Sales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B5F404D-70E7-4800-8CB7-B727ECF656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59896"/>
              </p:ext>
            </p:extLst>
          </p:nvPr>
        </p:nvGraphicFramePr>
        <p:xfrm>
          <a:off x="838200" y="11591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4C0BB2-0956-46F4-968D-4218170D1DDD}"/>
              </a:ext>
            </a:extLst>
          </p:cNvPr>
          <p:cNvSpPr txBox="1"/>
          <p:nvPr/>
        </p:nvSpPr>
        <p:spPr>
          <a:xfrm>
            <a:off x="838200" y="5573638"/>
            <a:ext cx="8459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 as the variety of the product increases sales volume has also increased.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sales of outlets with No Sugar-Free and Yellow edition variants is the lowest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Likewise the accounts with all Red Bull variants have shown the highest sales volume.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263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77B1-4A9C-472D-8C78-FAF9B275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35" y="158067"/>
            <a:ext cx="10515600" cy="882309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Effectiveness of marketing/promotion programs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5407DE99-2315-4F41-AF98-F4B9D02B75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835757"/>
              </p:ext>
            </p:extLst>
          </p:nvPr>
        </p:nvGraphicFramePr>
        <p:xfrm>
          <a:off x="395438" y="685800"/>
          <a:ext cx="544709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A4C73DB-4BD4-4739-9ACA-468C2EC9BC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004447"/>
              </p:ext>
            </p:extLst>
          </p:nvPr>
        </p:nvGraphicFramePr>
        <p:xfrm>
          <a:off x="6095998" y="685799"/>
          <a:ext cx="5447096" cy="2743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6C0D8162-DFF1-41CB-88F0-1C27FC370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277985"/>
              </p:ext>
            </p:extLst>
          </p:nvPr>
        </p:nvGraphicFramePr>
        <p:xfrm>
          <a:off x="395437" y="3734603"/>
          <a:ext cx="54470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B284149E-F194-40FD-B3A7-BFE4DE5593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0043216"/>
              </p:ext>
            </p:extLst>
          </p:nvPr>
        </p:nvGraphicFramePr>
        <p:xfrm>
          <a:off x="6095999" y="3734603"/>
          <a:ext cx="544709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7707A0-2F39-49F2-8625-D881650C0588}"/>
              </a:ext>
            </a:extLst>
          </p:cNvPr>
          <p:cNvSpPr txBox="1"/>
          <p:nvPr/>
        </p:nvSpPr>
        <p:spPr>
          <a:xfrm>
            <a:off x="395437" y="3167390"/>
            <a:ext cx="3922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Cooler has a positive impact on all account types</a:t>
            </a:r>
            <a:endParaRPr lang="en-IN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2CEBAD-FC48-402C-8DB4-C45DCFC29674}"/>
              </a:ext>
            </a:extLst>
          </p:cNvPr>
          <p:cNvSpPr txBox="1"/>
          <p:nvPr/>
        </p:nvSpPr>
        <p:spPr>
          <a:xfrm>
            <a:off x="6095998" y="3167390"/>
            <a:ext cx="39225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Digital Screen has a positive impact on Bars and Clubs</a:t>
            </a:r>
            <a:endParaRPr lang="en-IN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2ABC3F-5798-4422-86A6-EF626438AA06}"/>
              </a:ext>
            </a:extLst>
          </p:cNvPr>
          <p:cNvSpPr txBox="1"/>
          <p:nvPr/>
        </p:nvSpPr>
        <p:spPr>
          <a:xfrm>
            <a:off x="395436" y="6216193"/>
            <a:ext cx="4608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Menu Inclusion has a positive impact on all account types except the Hotels</a:t>
            </a:r>
            <a:endParaRPr lang="en-IN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2E43CC-0B83-43B0-A6CC-4F476617982E}"/>
              </a:ext>
            </a:extLst>
          </p:cNvPr>
          <p:cNvSpPr txBox="1"/>
          <p:nvPr/>
        </p:nvSpPr>
        <p:spPr>
          <a:xfrm>
            <a:off x="6095998" y="6216193"/>
            <a:ext cx="4608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Menu Inclusion has a positive impact only on bars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62898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577</Words>
  <Application>Microsoft Office PowerPoint</Application>
  <PresentationFormat>Widescreen</PresentationFormat>
  <Paragraphs>187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Red Bull</vt:lpstr>
      <vt:lpstr>Total Sales by Account Type and Year</vt:lpstr>
      <vt:lpstr>Sales growth/trends by Account Type </vt:lpstr>
      <vt:lpstr>Best and Worst Performing Accounts</vt:lpstr>
      <vt:lpstr>Best Performing Accounts By Types</vt:lpstr>
      <vt:lpstr>Worst Performing Accounts By Types</vt:lpstr>
      <vt:lpstr>Assortment Effect on Sales</vt:lpstr>
      <vt:lpstr>Effectiveness of marketing/promotion programs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Bull</dc:title>
  <dc:creator>Suraj Patil</dc:creator>
  <cp:lastModifiedBy>Suraj Patil</cp:lastModifiedBy>
  <cp:revision>24</cp:revision>
  <dcterms:created xsi:type="dcterms:W3CDTF">2024-09-28T10:15:23Z</dcterms:created>
  <dcterms:modified xsi:type="dcterms:W3CDTF">2024-12-08T13:43:56Z</dcterms:modified>
</cp:coreProperties>
</file>