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3" r:id="rId2"/>
    <p:sldId id="276" r:id="rId3"/>
    <p:sldId id="278" r:id="rId4"/>
    <p:sldId id="277" r:id="rId5"/>
    <p:sldId id="264" r:id="rId6"/>
    <p:sldId id="265" r:id="rId7"/>
    <p:sldId id="270" r:id="rId8"/>
    <p:sldId id="266" r:id="rId9"/>
    <p:sldId id="267" r:id="rId10"/>
    <p:sldId id="268" r:id="rId11"/>
    <p:sldId id="269" r:id="rId12"/>
    <p:sldId id="273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9"/>
    <p:restoredTop sz="94543"/>
  </p:normalViewPr>
  <p:slideViewPr>
    <p:cSldViewPr>
      <p:cViewPr varScale="1">
        <p:scale>
          <a:sx n="70" d="100"/>
          <a:sy n="70" d="100"/>
        </p:scale>
        <p:origin x="16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C25E4-3E34-445F-94BC-B6508AD4E71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2D00-994C-4444-83DF-FF93AC7D8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82D00-994C-4444-83DF-FF93AC7D88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64A9-BA80-4E62-A9CF-14A253D54C38}" type="datetime1">
              <a:rPr lang="en-US" smtClean="0"/>
              <a:t>5/25/2019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Fivehouse Innovative Private Limited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A36F-ED2B-4C35-92F0-E55296176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4355-5F44-459F-9EE9-EAB61C42A095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Fivehouse Innovative Private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A36F-ED2B-4C35-92F0-E55296176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9B4C-B4B5-49FD-B7C8-03547DE087B4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Fivehouse Innovative Private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A36F-ED2B-4C35-92F0-E55296176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3C29-B9B6-47B0-BEC9-79DC8A69AF20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Fivehouse Innovative Private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A36F-ED2B-4C35-92F0-E55296176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2D6B-D333-400E-B1EB-16FB5E0F6413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Fivehouse Innovative Private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A36F-ED2B-4C35-92F0-E55296176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0422-13F6-4B98-B53C-FE95203B0F8A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Fivehouse Innovative Private Limited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A36F-ED2B-4C35-92F0-E55296176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9125-15EB-4844-AAE7-31177710E3B0}" type="datetime1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Fivehouse Innovative Private Limited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A36F-ED2B-4C35-92F0-E55296176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84A4-84E6-4A4B-9315-5CE1A44B84D0}" type="datetime1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Fivehouse Innovative Private Limited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A36F-ED2B-4C35-92F0-E55296176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913-350A-4A33-98DE-C0D6249C949E}" type="datetime1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Fivehouse Innovative Private Limited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A36F-ED2B-4C35-92F0-E55296176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5E5F-DC5D-47E6-89B8-ACEEA8AF185B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Fivehouse Innovative Private Limited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A36F-ED2B-4C35-92F0-E55296176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CA42-32BA-4F66-B61B-E7B85D5E7B16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Fivehouse Innovative Private Limited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291A36F-ED2B-4C35-92F0-E552961768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4B0A0C-F69A-43B5-AC1C-D2D2BDACBDFF}" type="datetime1">
              <a:rPr lang="en-US" smtClean="0"/>
              <a:t>5/25/2019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Fivehouse Innovative Private Limited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91A36F-ED2B-4C35-92F0-E5529617680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077200" cy="2743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700" b="1" dirty="0" err="1">
                <a:latin typeface="Palace Script MT" panose="030303020206070C0B05" pitchFamily="66" charset="0"/>
              </a:rPr>
              <a:t>Neopride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Online Garment Store</a:t>
            </a:r>
            <a:br>
              <a:rPr lang="en-US" dirty="0"/>
            </a:br>
            <a:r>
              <a:rPr lang="en-US" dirty="0" smtClean="0"/>
              <a:t>Concept Details</a:t>
            </a:r>
            <a:endParaRPr lang="en-US" sz="2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</a:t>
            </a:r>
          </a:p>
        </p:txBody>
      </p:sp>
      <p:pic>
        <p:nvPicPr>
          <p:cNvPr id="7" name="Picture 3" descr="C:\Users\Karthik\AppData\Local\Microsoft\Windows\INetCache\IE\94QX9BQV\Mobile_phone_blu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381000" cy="63270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00200" y="27432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SMS/Mail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List of Delivery Notes Assigned</a:t>
            </a:r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r>
              <a:rPr lang="en-US" dirty="0"/>
              <a:t>Deliver ACK </a:t>
            </a:r>
          </a:p>
          <a:p>
            <a:r>
              <a:rPr lang="en-US" dirty="0"/>
              <a:t>	- Receives ACK CODE and Updates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2743200"/>
            <a:ext cx="586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Work Tickets Displayed against Name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Packers collect material from Store Keeper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RF scanning of Employee Id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Packers return   Finished Packs to Store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/>
              <a:t>Rf</a:t>
            </a:r>
            <a:r>
              <a:rPr lang="en-US" dirty="0"/>
              <a:t> Scanning of Employee Id and Packs</a:t>
            </a:r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Report Created on Work efficiencies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Time Taken for Job ticket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Resource wise Reports </a:t>
            </a:r>
          </a:p>
        </p:txBody>
      </p:sp>
      <p:pic>
        <p:nvPicPr>
          <p:cNvPr id="6" name="Picture 3" descr="C:\Users\Karthik\AppData\Local\Microsoft\Windows\INetCache\IE\P137M1QB\tv-isolated-background-clipart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2057400"/>
            <a:ext cx="813241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8E69C-F097-AD42-9979-1DE11795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64F514-9154-4044-8777-13466EE6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domain</a:t>
            </a:r>
          </a:p>
          <a:p>
            <a:r>
              <a:rPr lang="en-US" dirty="0"/>
              <a:t>Dedicated cloud instances for </a:t>
            </a:r>
            <a:r>
              <a:rPr lang="en-US" dirty="0" err="1"/>
              <a:t>Neopride</a:t>
            </a:r>
            <a:endParaRPr lang="en-US" dirty="0"/>
          </a:p>
          <a:p>
            <a:r>
              <a:rPr lang="en-US" dirty="0"/>
              <a:t>Security infrastructure – https ( secured web pages)</a:t>
            </a:r>
          </a:p>
          <a:p>
            <a:pPr lvl="1"/>
            <a:r>
              <a:rPr lang="en-US" dirty="0"/>
              <a:t>Digital certificates support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393192" lvl="1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7901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929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298" y="3543525"/>
            <a:ext cx="1478539" cy="26161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Retailer\Wholesaler  </a:t>
            </a:r>
          </a:p>
          <a:p>
            <a:pPr indent="-171450">
              <a:buFont typeface="Wingdings" pitchFamily="2" charset="2"/>
              <a:buChar char="ü"/>
            </a:pPr>
            <a:r>
              <a:rPr lang="en-US" sz="1000" dirty="0"/>
              <a:t>Registers with the </a:t>
            </a:r>
            <a:r>
              <a:rPr lang="en-US" sz="1000" dirty="0" err="1"/>
              <a:t>Webportal</a:t>
            </a:r>
            <a:r>
              <a:rPr lang="en-US" sz="1000" dirty="0"/>
              <a:t> </a:t>
            </a:r>
            <a:r>
              <a:rPr lang="en-US" sz="1000" dirty="0" smtClean="0"/>
              <a:t>&amp; App</a:t>
            </a:r>
            <a:endParaRPr lang="en-US" sz="1000" dirty="0"/>
          </a:p>
          <a:p>
            <a:pPr indent="-171450">
              <a:buFont typeface="Wingdings" pitchFamily="2" charset="2"/>
              <a:buChar char="ü"/>
            </a:pPr>
            <a:r>
              <a:rPr lang="en-US" sz="1000" dirty="0"/>
              <a:t>Places Order in Retailer \Wholesaler Portal</a:t>
            </a:r>
            <a:r>
              <a:rPr lang="en-US" sz="1000" dirty="0" smtClean="0"/>
              <a:t>.&amp; App</a:t>
            </a:r>
            <a:endParaRPr lang="en-US" sz="1000" dirty="0"/>
          </a:p>
          <a:p>
            <a:pPr indent="-171450">
              <a:buFont typeface="Wingdings" pitchFamily="2" charset="2"/>
              <a:buChar char="ü"/>
            </a:pPr>
            <a:r>
              <a:rPr lang="en-US" sz="1000" dirty="0"/>
              <a:t>Item, Qty, MOQ Schedule, Delivery Address</a:t>
            </a:r>
          </a:p>
          <a:p>
            <a:pPr indent="-171450">
              <a:buFont typeface="Wingdings" pitchFamily="2" charset="2"/>
              <a:buChar char="ü"/>
            </a:pPr>
            <a:r>
              <a:rPr lang="en-US" sz="1000" dirty="0"/>
              <a:t>Tracks orders through </a:t>
            </a:r>
            <a:r>
              <a:rPr lang="en-US" sz="1000" dirty="0" err="1" smtClean="0"/>
              <a:t>webportal</a:t>
            </a:r>
            <a:r>
              <a:rPr lang="en-US" sz="1000" dirty="0" smtClean="0"/>
              <a:t> &amp; App </a:t>
            </a:r>
          </a:p>
          <a:p>
            <a:pPr indent="-171450">
              <a:buFont typeface="Wingdings" pitchFamily="2" charset="2"/>
              <a:buChar char="ü"/>
            </a:pPr>
            <a:r>
              <a:rPr lang="en-US" sz="1000" dirty="0" smtClean="0"/>
              <a:t>Invoice should be generated </a:t>
            </a:r>
            <a:r>
              <a:rPr lang="en-US" sz="1000" dirty="0" err="1" smtClean="0"/>
              <a:t>Automatacilly</a:t>
            </a:r>
            <a:r>
              <a:rPr lang="en-US" sz="1000" dirty="0" smtClean="0"/>
              <a:t> .</a:t>
            </a:r>
            <a:endParaRPr lang="en-US" sz="1000" dirty="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030708" y="1852290"/>
            <a:ext cx="993389" cy="0"/>
          </a:xfrm>
          <a:prstGeom prst="straightConnector1">
            <a:avLst/>
          </a:prstGeom>
          <a:ln w="539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1996600" y="4371957"/>
            <a:ext cx="941651" cy="0"/>
          </a:xfrm>
          <a:prstGeom prst="straightConnector1">
            <a:avLst/>
          </a:prstGeom>
          <a:ln w="539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4031234" y="1860582"/>
            <a:ext cx="843116" cy="0"/>
          </a:xfrm>
          <a:prstGeom prst="straightConnector1">
            <a:avLst/>
          </a:prstGeom>
          <a:ln w="539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05221" y="2554607"/>
            <a:ext cx="2179397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Neopride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 Operations(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Godown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 )</a:t>
            </a:r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Accepts delivery of garments against the orders placed</a:t>
            </a:r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Packages the garments based on order id and delivery address, adds bar code</a:t>
            </a:r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Updates the  </a:t>
            </a:r>
            <a:r>
              <a:rPr lang="en-US" sz="1000" dirty="0" err="1"/>
              <a:t>webportal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575187" y="1442260"/>
            <a:ext cx="1447800" cy="8771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</a:rPr>
              <a:t>Brand Owner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Sends sample items, color\size variations, MOQ, Ratios  to </a:t>
            </a:r>
            <a:r>
              <a:rPr lang="en-US" sz="1000" dirty="0" err="1"/>
              <a:t>Neopride</a:t>
            </a:r>
            <a:endParaRPr lang="en-US" sz="1000" dirty="0"/>
          </a:p>
        </p:txBody>
      </p:sp>
      <p:pic>
        <p:nvPicPr>
          <p:cNvPr id="68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368" y="16002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" name="Picture 3" descr="C:\Users\Karthik\AppData\Local\Microsoft\Windows\INetCache\IE\94QX9BQV\Mobile_phone_blue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984" y="1704462"/>
            <a:ext cx="140056" cy="232582"/>
          </a:xfrm>
          <a:prstGeom prst="rect">
            <a:avLst/>
          </a:prstGeom>
          <a:noFill/>
        </p:spPr>
      </p:pic>
      <p:pic>
        <p:nvPicPr>
          <p:cNvPr id="83" name="Picture 3" descr="C:\Users\Karthik\AppData\Local\Microsoft\Windows\INetCache\IE\94QX9BQV\Mobile_phone_blue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4861" y="5378451"/>
            <a:ext cx="140056" cy="232582"/>
          </a:xfrm>
          <a:prstGeom prst="rect">
            <a:avLst/>
          </a:prstGeom>
          <a:noFill/>
        </p:spPr>
      </p:pic>
      <p:sp>
        <p:nvSpPr>
          <p:cNvPr id="84" name="Dodecagon 83"/>
          <p:cNvSpPr/>
          <p:nvPr/>
        </p:nvSpPr>
        <p:spPr>
          <a:xfrm>
            <a:off x="4953000" y="2057400"/>
            <a:ext cx="228600" cy="228600"/>
          </a:xfrm>
          <a:prstGeom prst="dodecagon">
            <a:avLst/>
          </a:prstGeom>
          <a:solidFill>
            <a:schemeClr val="tx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pic>
        <p:nvPicPr>
          <p:cNvPr id="3074" name="Picture 2" descr="C:\Users\Karthik\AppData\Local\Microsoft\Windows\INetCache\IE\RVN19ZCX\pc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5594" y="3371572"/>
            <a:ext cx="533400" cy="413385"/>
          </a:xfrm>
          <a:prstGeom prst="rect">
            <a:avLst/>
          </a:prstGeom>
          <a:noFill/>
        </p:spPr>
      </p:pic>
      <p:pic>
        <p:nvPicPr>
          <p:cNvPr id="120" name="Picture 2" descr="C:\Users\Karthik\AppData\Local\Microsoft\Windows\INetCache\IE\RVN19ZCX\pc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98330" y="5813966"/>
            <a:ext cx="346587" cy="268605"/>
          </a:xfrm>
          <a:prstGeom prst="rect">
            <a:avLst/>
          </a:prstGeom>
          <a:noFill/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591DBE5-B54D-F34F-A0C4-895315E1F02F}"/>
              </a:ext>
            </a:extLst>
          </p:cNvPr>
          <p:cNvSpPr txBox="1"/>
          <p:nvPr/>
        </p:nvSpPr>
        <p:spPr>
          <a:xfrm>
            <a:off x="3037859" y="1622371"/>
            <a:ext cx="1003544" cy="461665"/>
          </a:xfrm>
          <a:prstGeom prst="rect">
            <a:avLst/>
          </a:prstGeom>
          <a:solidFill>
            <a:schemeClr val="accent5">
              <a:lumMod val="50000"/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i="1" dirty="0" err="1">
                <a:solidFill>
                  <a:srgbClr val="FFFF00"/>
                </a:solidFill>
              </a:rPr>
              <a:t>NeoPride</a:t>
            </a:r>
            <a:endParaRPr lang="en-US" sz="1200" b="1" i="1" dirty="0">
              <a:solidFill>
                <a:srgbClr val="FFFF00"/>
              </a:solidFill>
            </a:endParaRPr>
          </a:p>
          <a:p>
            <a:r>
              <a:rPr lang="en-US" sz="1200" b="1" i="1" dirty="0">
                <a:solidFill>
                  <a:srgbClr val="FFFF00"/>
                </a:solidFill>
              </a:rPr>
              <a:t>Operations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9ADE1225-6F4D-8148-9F77-A889477C342C}"/>
              </a:ext>
            </a:extLst>
          </p:cNvPr>
          <p:cNvSpPr txBox="1"/>
          <p:nvPr/>
        </p:nvSpPr>
        <p:spPr>
          <a:xfrm>
            <a:off x="4889298" y="1260418"/>
            <a:ext cx="1543346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</a:rPr>
              <a:t>NeoPride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 Operations</a:t>
            </a:r>
            <a:endParaRPr lang="en-US" sz="1000" dirty="0"/>
          </a:p>
          <a:p>
            <a:pPr>
              <a:buFont typeface="Wingdings" pitchFamily="2" charset="2"/>
              <a:buChar char="ü"/>
            </a:pPr>
            <a:r>
              <a:rPr lang="en-US" sz="1000" dirty="0" err="1"/>
              <a:t>Neopride</a:t>
            </a:r>
            <a:r>
              <a:rPr lang="en-US" sz="1000" dirty="0"/>
              <a:t> takes pictures and uploads in </a:t>
            </a:r>
            <a:r>
              <a:rPr lang="en-US" sz="1000" dirty="0" smtClean="0"/>
              <a:t> </a:t>
            </a:r>
            <a:r>
              <a:rPr lang="en-US" sz="1000" dirty="0" err="1"/>
              <a:t>webportal</a:t>
            </a:r>
            <a:r>
              <a:rPr lang="en-US" sz="1000" dirty="0"/>
              <a:t> with other details</a:t>
            </a:r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Makes it visible for Retailer/Wholesalers in portal </a:t>
            </a:r>
            <a:r>
              <a:rPr lang="en-US" sz="1000" dirty="0" smtClean="0"/>
              <a:t>and App ( Both will be having different price &amp; MOQ )</a:t>
            </a:r>
            <a:endParaRPr lang="en-US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3D9EB131-B304-4946-85E2-AD075C2225A3}"/>
              </a:ext>
            </a:extLst>
          </p:cNvPr>
          <p:cNvSpPr txBox="1"/>
          <p:nvPr/>
        </p:nvSpPr>
        <p:spPr>
          <a:xfrm>
            <a:off x="2903549" y="4132331"/>
            <a:ext cx="1003544" cy="461665"/>
          </a:xfrm>
          <a:prstGeom prst="rect">
            <a:avLst/>
          </a:prstGeom>
          <a:solidFill>
            <a:schemeClr val="accent5">
              <a:lumMod val="50000"/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i="1" dirty="0" err="1">
                <a:solidFill>
                  <a:srgbClr val="FFFF00"/>
                </a:solidFill>
              </a:rPr>
              <a:t>NeoPride</a:t>
            </a:r>
            <a:endParaRPr lang="en-US" sz="1200" b="1" i="1" dirty="0">
              <a:solidFill>
                <a:srgbClr val="FFFF00"/>
              </a:solidFill>
            </a:endParaRPr>
          </a:p>
          <a:p>
            <a:r>
              <a:rPr lang="en-US" sz="1200" b="1" i="1" dirty="0">
                <a:solidFill>
                  <a:srgbClr val="FFFF00"/>
                </a:solidFill>
              </a:rPr>
              <a:t>Operations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742DE23A-790C-D542-8C79-DF714E0102F2}"/>
              </a:ext>
            </a:extLst>
          </p:cNvPr>
          <p:cNvSpPr txBox="1"/>
          <p:nvPr/>
        </p:nvSpPr>
        <p:spPr>
          <a:xfrm>
            <a:off x="4513009" y="4027925"/>
            <a:ext cx="1447800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</a:rPr>
              <a:t>NeoPride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 Operations</a:t>
            </a:r>
            <a:endParaRPr lang="en-US" sz="1000" dirty="0"/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Views the list of orders pending from the retailers\wholesalers</a:t>
            </a:r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Communicates order requirements to the manufacturers on the delivery timelines via SMS, mail </a:t>
            </a:r>
            <a:r>
              <a:rPr lang="en-US" sz="1000" dirty="0" err="1"/>
              <a:t>etc</a:t>
            </a:r>
            <a:r>
              <a:rPr lang="en-US" sz="1000" dirty="0"/>
              <a:t>??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85DC1574-D7FE-F94E-B2D9-B97FAC8804CF}"/>
              </a:ext>
            </a:extLst>
          </p:cNvPr>
          <p:cNvCxnSpPr>
            <a:cxnSpLocks/>
          </p:cNvCxnSpPr>
          <p:nvPr/>
        </p:nvCxnSpPr>
        <p:spPr>
          <a:xfrm>
            <a:off x="3916925" y="4389315"/>
            <a:ext cx="596084" cy="20858"/>
          </a:xfrm>
          <a:prstGeom prst="straightConnector1">
            <a:avLst/>
          </a:prstGeom>
          <a:ln w="539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1CBC447F-82D1-A84A-A0FA-DD29433F6D4E}"/>
              </a:ext>
            </a:extLst>
          </p:cNvPr>
          <p:cNvCxnSpPr>
            <a:cxnSpLocks/>
          </p:cNvCxnSpPr>
          <p:nvPr/>
        </p:nvCxnSpPr>
        <p:spPr>
          <a:xfrm>
            <a:off x="1889756" y="2319423"/>
            <a:ext cx="715465" cy="719052"/>
          </a:xfrm>
          <a:prstGeom prst="straightConnector1">
            <a:avLst/>
          </a:prstGeom>
          <a:ln w="539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04F9A2FB-C0ED-CF4D-85AA-71748A0A9FA9}"/>
              </a:ext>
            </a:extLst>
          </p:cNvPr>
          <p:cNvSpPr txBox="1"/>
          <p:nvPr/>
        </p:nvSpPr>
        <p:spPr>
          <a:xfrm>
            <a:off x="5603725" y="3238384"/>
            <a:ext cx="1480470" cy="276999"/>
          </a:xfrm>
          <a:prstGeom prst="rect">
            <a:avLst/>
          </a:prstGeom>
          <a:solidFill>
            <a:schemeClr val="accent5">
              <a:lumMod val="50000"/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i="1" dirty="0" err="1">
                <a:solidFill>
                  <a:srgbClr val="FFFF00"/>
                </a:solidFill>
              </a:rPr>
              <a:t>NeoPride</a:t>
            </a:r>
            <a:r>
              <a:rPr lang="en-US" sz="1200" b="1" i="1" dirty="0">
                <a:solidFill>
                  <a:srgbClr val="FFFF00"/>
                </a:solidFill>
              </a:rPr>
              <a:t> Delivery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1359A2CF-46B6-0740-9F9A-78E55783116C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4799190" y="3376884"/>
            <a:ext cx="804535" cy="20334"/>
          </a:xfrm>
          <a:prstGeom prst="straightConnector1">
            <a:avLst/>
          </a:prstGeom>
          <a:ln w="539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1075A44D-BF90-804D-A362-2D4B620594C8}"/>
              </a:ext>
            </a:extLst>
          </p:cNvPr>
          <p:cNvSpPr txBox="1"/>
          <p:nvPr/>
        </p:nvSpPr>
        <p:spPr>
          <a:xfrm>
            <a:off x="7254244" y="1540387"/>
            <a:ext cx="1447800" cy="13388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</a:rPr>
              <a:t>NeoPride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 Delivery</a:t>
            </a:r>
            <a:endParaRPr lang="en-US" sz="1000" dirty="0"/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Scans barcode , updates in the System as ”Delivery left from </a:t>
            </a:r>
            <a:r>
              <a:rPr lang="en-US" sz="1000" dirty="0" err="1"/>
              <a:t>Godown</a:t>
            </a:r>
            <a:r>
              <a:rPr lang="en-US" sz="1000" dirty="0"/>
              <a:t>”</a:t>
            </a:r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 Transports package to Delivery teams in customer colocations.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FCCDABB6-4202-664C-A624-1327F23A2877}"/>
              </a:ext>
            </a:extLst>
          </p:cNvPr>
          <p:cNvCxnSpPr>
            <a:cxnSpLocks/>
          </p:cNvCxnSpPr>
          <p:nvPr/>
        </p:nvCxnSpPr>
        <p:spPr>
          <a:xfrm flipV="1">
            <a:off x="6629400" y="2554608"/>
            <a:ext cx="624844" cy="683776"/>
          </a:xfrm>
          <a:prstGeom prst="straightConnector1">
            <a:avLst/>
          </a:prstGeom>
          <a:ln w="539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9D40EBDE-8A3A-4948-B7D2-8EEDD0638E17}"/>
              </a:ext>
            </a:extLst>
          </p:cNvPr>
          <p:cNvSpPr txBox="1"/>
          <p:nvPr/>
        </p:nvSpPr>
        <p:spPr>
          <a:xfrm>
            <a:off x="7315200" y="3541718"/>
            <a:ext cx="1480470" cy="276999"/>
          </a:xfrm>
          <a:prstGeom prst="rect">
            <a:avLst/>
          </a:prstGeom>
          <a:solidFill>
            <a:schemeClr val="accent5">
              <a:lumMod val="50000"/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i="1" dirty="0" err="1">
                <a:solidFill>
                  <a:srgbClr val="FFFF00"/>
                </a:solidFill>
              </a:rPr>
              <a:t>NeoPride</a:t>
            </a:r>
            <a:r>
              <a:rPr lang="en-US" sz="1200" b="1" i="1" dirty="0">
                <a:solidFill>
                  <a:srgbClr val="FFFF00"/>
                </a:solidFill>
              </a:rPr>
              <a:t> Delivery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81B623AF-419A-D449-96CD-7FB63A5D8649}"/>
              </a:ext>
            </a:extLst>
          </p:cNvPr>
          <p:cNvSpPr txBox="1"/>
          <p:nvPr/>
        </p:nvSpPr>
        <p:spPr>
          <a:xfrm>
            <a:off x="7084195" y="4481176"/>
            <a:ext cx="1870559" cy="21082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</a:rPr>
              <a:t>NeoPride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 Delivery</a:t>
            </a:r>
            <a:endParaRPr lang="en-US" sz="1000" dirty="0"/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Receives package, Scans barcode and updates the system “On route to delivery to customer”</a:t>
            </a:r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 Transports package to customer locations.</a:t>
            </a:r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On delivery to </a:t>
            </a:r>
            <a:r>
              <a:rPr lang="en-US" sz="1000" dirty="0" smtClean="0"/>
              <a:t>customer, the </a:t>
            </a:r>
            <a:r>
              <a:rPr lang="en-US" sz="1000" dirty="0"/>
              <a:t>customer  scans bar code , updates system as ”delivery complete”</a:t>
            </a:r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Ack from customer updated in system( code\sign etc.)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F1901569-3209-A645-97DF-B235CAFEDB8B}"/>
              </a:ext>
            </a:extLst>
          </p:cNvPr>
          <p:cNvCxnSpPr>
            <a:cxnSpLocks/>
          </p:cNvCxnSpPr>
          <p:nvPr/>
        </p:nvCxnSpPr>
        <p:spPr>
          <a:xfrm>
            <a:off x="7956334" y="2879215"/>
            <a:ext cx="0" cy="652005"/>
          </a:xfrm>
          <a:prstGeom prst="straightConnector1">
            <a:avLst/>
          </a:prstGeom>
          <a:ln w="539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xmlns="" id="{794A4A4C-ABBF-7447-82AF-7B47C3A70A76}"/>
              </a:ext>
            </a:extLst>
          </p:cNvPr>
          <p:cNvCxnSpPr>
            <a:cxnSpLocks/>
          </p:cNvCxnSpPr>
          <p:nvPr/>
        </p:nvCxnSpPr>
        <p:spPr>
          <a:xfrm>
            <a:off x="7978144" y="3806328"/>
            <a:ext cx="0" cy="689472"/>
          </a:xfrm>
          <a:prstGeom prst="straightConnector1">
            <a:avLst/>
          </a:prstGeom>
          <a:ln w="539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2" descr="C:\Users\Karthik\AppData\Local\Microsoft\Windows\INetCache\IE\RVN19ZCX\pc[1].jpg">
            <a:extLst>
              <a:ext uri="{FF2B5EF4-FFF2-40B4-BE49-F238E27FC236}">
                <a16:creationId xmlns:a16="http://schemas.microsoft.com/office/drawing/2014/main" xmlns="" id="{A577D490-2B87-DC4E-82A8-66D7A58E0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80457" y="1393549"/>
            <a:ext cx="346587" cy="268605"/>
          </a:xfrm>
          <a:prstGeom prst="rect">
            <a:avLst/>
          </a:prstGeom>
          <a:noFill/>
        </p:spPr>
      </p:pic>
      <p:pic>
        <p:nvPicPr>
          <p:cNvPr id="131" name="Picture 2" descr="C:\Users\Karthik\AppData\Local\Microsoft\Windows\INetCache\IE\RVN19ZCX\pc[1].jpg">
            <a:extLst>
              <a:ext uri="{FF2B5EF4-FFF2-40B4-BE49-F238E27FC236}">
                <a16:creationId xmlns:a16="http://schemas.microsoft.com/office/drawing/2014/main" xmlns="" id="{31CA4B6C-9901-E247-9729-989DB67BA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53057" y="1501380"/>
            <a:ext cx="346587" cy="268605"/>
          </a:xfrm>
          <a:prstGeom prst="rect">
            <a:avLst/>
          </a:prstGeom>
          <a:noFill/>
        </p:spPr>
      </p:pic>
      <p:pic>
        <p:nvPicPr>
          <p:cNvPr id="133" name="Picture 3" descr="C:\Users\Karthik\AppData\Local\Microsoft\Windows\INetCache\IE\94QX9BQV\Mobile_phone_blue[1].png">
            <a:extLst>
              <a:ext uri="{FF2B5EF4-FFF2-40B4-BE49-F238E27FC236}">
                <a16:creationId xmlns:a16="http://schemas.microsoft.com/office/drawing/2014/main" xmlns="" id="{540BDB13-493B-2243-A6B2-6CA69F5FB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3001" y="4703284"/>
            <a:ext cx="140056" cy="232582"/>
          </a:xfrm>
          <a:prstGeom prst="rect">
            <a:avLst/>
          </a:prstGeom>
          <a:noFill/>
        </p:spPr>
      </p:pic>
      <p:pic>
        <p:nvPicPr>
          <p:cNvPr id="134" name="Picture 2" descr="C:\Users\Karthik\AppData\Local\Microsoft\Windows\INetCache\IE\RVN19ZCX\pc[1].jpg">
            <a:extLst>
              <a:ext uri="{FF2B5EF4-FFF2-40B4-BE49-F238E27FC236}">
                <a16:creationId xmlns:a16="http://schemas.microsoft.com/office/drawing/2014/main" xmlns="" id="{B935F332-CCB7-414D-8A3D-6DF5E8BB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473" y="1324021"/>
            <a:ext cx="346587" cy="268605"/>
          </a:xfrm>
          <a:prstGeom prst="rect">
            <a:avLst/>
          </a:prstGeom>
          <a:noFill/>
        </p:spPr>
      </p:pic>
      <p:pic>
        <p:nvPicPr>
          <p:cNvPr id="37" name="Picture 9">
            <a:extLst>
              <a:ext uri="{FF2B5EF4-FFF2-40B4-BE49-F238E27FC236}">
                <a16:creationId xmlns:a16="http://schemas.microsoft.com/office/drawing/2014/main" xmlns="" id="{588CCFAB-C98A-BF42-A622-7152960B0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11360" y="3849067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9">
            <a:extLst>
              <a:ext uri="{FF2B5EF4-FFF2-40B4-BE49-F238E27FC236}">
                <a16:creationId xmlns:a16="http://schemas.microsoft.com/office/drawing/2014/main" xmlns="" id="{3047931F-BE08-0F47-90A1-399DB2105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312694" y="1923900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9">
            <a:extLst>
              <a:ext uri="{FF2B5EF4-FFF2-40B4-BE49-F238E27FC236}">
                <a16:creationId xmlns:a16="http://schemas.microsoft.com/office/drawing/2014/main" xmlns="" id="{07A43A1D-F03C-B84E-803A-A8AD93CF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57792" y="5017973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2" descr="C:\Users\Karthik\AppData\Local\Microsoft\Windows\INetCache\IE\RVN19ZCX\pc[1].jpg">
            <a:extLst>
              <a:ext uri="{FF2B5EF4-FFF2-40B4-BE49-F238E27FC236}">
                <a16:creationId xmlns:a16="http://schemas.microsoft.com/office/drawing/2014/main" xmlns="" id="{4A02D66A-E6AB-C249-9C32-7C8B49A6B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08994" y="4679969"/>
            <a:ext cx="346587" cy="268605"/>
          </a:xfrm>
          <a:prstGeom prst="rect">
            <a:avLst/>
          </a:prstGeom>
          <a:noFill/>
        </p:spPr>
      </p:pic>
      <p:pic>
        <p:nvPicPr>
          <p:cNvPr id="41" name="Picture 9">
            <a:extLst>
              <a:ext uri="{FF2B5EF4-FFF2-40B4-BE49-F238E27FC236}">
                <a16:creationId xmlns:a16="http://schemas.microsoft.com/office/drawing/2014/main" xmlns="" id="{2B4AA86A-1FA0-7247-AFDA-399D06D2C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39894" y="1828800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9">
            <a:extLst>
              <a:ext uri="{FF2B5EF4-FFF2-40B4-BE49-F238E27FC236}">
                <a16:creationId xmlns:a16="http://schemas.microsoft.com/office/drawing/2014/main" xmlns="" id="{6183DD7A-0B49-EE42-8BC9-AF9FC38A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517569" y="5017973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9">
            <a:extLst>
              <a:ext uri="{FF2B5EF4-FFF2-40B4-BE49-F238E27FC236}">
                <a16:creationId xmlns:a16="http://schemas.microsoft.com/office/drawing/2014/main" xmlns="" id="{1A6897AA-7B3E-8B48-BE26-723568475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710" y="2034210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233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531C6-82B3-7742-AA3C-18CB760E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07E57C-F0F9-044B-86CD-E63D82F28AA9}"/>
              </a:ext>
            </a:extLst>
          </p:cNvPr>
          <p:cNvSpPr txBox="1"/>
          <p:nvPr/>
        </p:nvSpPr>
        <p:spPr>
          <a:xfrm>
            <a:off x="1066800" y="2362200"/>
            <a:ext cx="1447800" cy="29084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Attendance( Staff, Marketing, Delivery)</a:t>
            </a:r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Logs in the mobile App to start office hours</a:t>
            </a:r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Updates reports on activities  through mobile app</a:t>
            </a:r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GPS application sends location of the staff(Office\Marketing\Delivery) on a frequent basis to the server along with the Login time and reports.</a:t>
            </a:r>
          </a:p>
          <a:p>
            <a:pPr>
              <a:buFont typeface="Wingdings" pitchFamily="2" charset="2"/>
              <a:buChar char="ü"/>
            </a:pPr>
            <a:endParaRPr lang="en-US" sz="1000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1392D7D5-9309-7640-8731-5AB7100BA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71800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 descr="C:\Users\Karthik\AppData\Local\Microsoft\Windows\INetCache\IE\94QX9BQV\Mobile_phone_blue[1].png">
            <a:extLst>
              <a:ext uri="{FF2B5EF4-FFF2-40B4-BE49-F238E27FC236}">
                <a16:creationId xmlns:a16="http://schemas.microsoft.com/office/drawing/2014/main" xmlns="" id="{2E167AD4-5A9D-7042-8452-9A1986E4B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997" y="2552532"/>
            <a:ext cx="140056" cy="232582"/>
          </a:xfrm>
          <a:prstGeom prst="rect">
            <a:avLst/>
          </a:prstGeom>
          <a:noFill/>
        </p:spPr>
      </p:pic>
      <p:pic>
        <p:nvPicPr>
          <p:cNvPr id="8" name="Picture 2" descr="C:\Users\Karthik\AppData\Local\Microsoft\Windows\INetCache\IE\RVN19ZCX\pc[1].jpg">
            <a:extLst>
              <a:ext uri="{FF2B5EF4-FFF2-40B4-BE49-F238E27FC236}">
                <a16:creationId xmlns:a16="http://schemas.microsoft.com/office/drawing/2014/main" xmlns="" id="{6FAD5EFC-9F93-6C43-9A57-C705DBDA4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389" y="3200400"/>
            <a:ext cx="1474838" cy="1143000"/>
          </a:xfrm>
          <a:prstGeom prst="rect">
            <a:avLst/>
          </a:prstGeom>
          <a:noFill/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C4A5FE6-C8E2-A44D-BD31-5FEE09617100}"/>
              </a:ext>
            </a:extLst>
          </p:cNvPr>
          <p:cNvCxnSpPr>
            <a:cxnSpLocks/>
          </p:cNvCxnSpPr>
          <p:nvPr/>
        </p:nvCxnSpPr>
        <p:spPr>
          <a:xfrm>
            <a:off x="2514600" y="3505200"/>
            <a:ext cx="1480789" cy="76200"/>
          </a:xfrm>
          <a:prstGeom prst="straightConnector1">
            <a:avLst/>
          </a:prstGeom>
          <a:ln w="539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34DDEFF-25F2-EA4B-A3AE-E128509903E6}"/>
              </a:ext>
            </a:extLst>
          </p:cNvPr>
          <p:cNvCxnSpPr>
            <a:cxnSpLocks/>
          </p:cNvCxnSpPr>
          <p:nvPr/>
        </p:nvCxnSpPr>
        <p:spPr>
          <a:xfrm>
            <a:off x="5470227" y="3609494"/>
            <a:ext cx="1159173" cy="37673"/>
          </a:xfrm>
          <a:prstGeom prst="straightConnector1">
            <a:avLst/>
          </a:prstGeom>
          <a:ln w="539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84AF4F-44B2-374F-82A4-FA8C6EF5CA3E}"/>
              </a:ext>
            </a:extLst>
          </p:cNvPr>
          <p:cNvSpPr txBox="1"/>
          <p:nvPr/>
        </p:nvSpPr>
        <p:spPr>
          <a:xfrm>
            <a:off x="6629400" y="2362200"/>
            <a:ext cx="1447800" cy="21082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</a:rPr>
              <a:t>Neopride</a:t>
            </a: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 Admin</a:t>
            </a:r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Logs in Attendance Admin Portal</a:t>
            </a:r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Portal provides list of attendees on a per day basis and login and logout times</a:t>
            </a:r>
          </a:p>
          <a:p>
            <a:pPr>
              <a:buFont typeface="Wingdings" pitchFamily="2" charset="2"/>
              <a:buChar char="ü"/>
            </a:pPr>
            <a:r>
              <a:rPr lang="en-US" sz="1000" dirty="0"/>
              <a:t>Through track location, Admin can get current location of the staff and also trail of  travel by the staff who has logged in.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8DE4006-EB5C-664A-AB24-7E1A198A44BC}"/>
              </a:ext>
            </a:extLst>
          </p:cNvPr>
          <p:cNvSpPr txBox="1"/>
          <p:nvPr/>
        </p:nvSpPr>
        <p:spPr>
          <a:xfrm>
            <a:off x="4327665" y="4343400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98093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8FC21E-F6D8-374B-A8C3-249CF14B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DA2CB2-50A4-8545-A5CC-9864A13C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Login once he reaches office</a:t>
            </a:r>
          </a:p>
          <a:p>
            <a:r>
              <a:rPr lang="en-US" dirty="0"/>
              <a:t>Update reports on a frequent basis( every one hour or on visit to the store)</a:t>
            </a:r>
          </a:p>
          <a:p>
            <a:r>
              <a:rPr lang="en-US" dirty="0"/>
              <a:t>Staff in corporate office</a:t>
            </a:r>
          </a:p>
          <a:p>
            <a:r>
              <a:rPr lang="en-US" dirty="0"/>
              <a:t>Marketing executives</a:t>
            </a:r>
          </a:p>
          <a:p>
            <a:r>
              <a:rPr lang="en-US" dirty="0"/>
              <a:t>Delivery team</a:t>
            </a:r>
          </a:p>
          <a:p>
            <a:endParaRPr lang="en-US" dirty="0"/>
          </a:p>
          <a:p>
            <a:r>
              <a:rPr lang="en-US" dirty="0"/>
              <a:t>GST details and Brand registration </a:t>
            </a:r>
          </a:p>
          <a:p>
            <a:r>
              <a:rPr lang="en-US" dirty="0"/>
              <a:t>Brand registration – There should be a web portal to get details on brand. The details should be sent to list of </a:t>
            </a:r>
            <a:r>
              <a:rPr lang="en-US" dirty="0" err="1"/>
              <a:t>Neopride</a:t>
            </a:r>
            <a:r>
              <a:rPr lang="en-US" dirty="0"/>
              <a:t> mail ids. This need to be made visible to the customers when items are added against these brands. </a:t>
            </a:r>
          </a:p>
        </p:txBody>
      </p:sp>
    </p:spTree>
    <p:extLst>
      <p:ext uri="{BB962C8B-B14F-4D97-AF65-F5344CB8AC3E}">
        <p14:creationId xmlns:p14="http://schemas.microsoft.com/office/powerpoint/2010/main" val="33448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Retailers\Wholesalers –Login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47625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86400" y="2667000"/>
            <a:ext cx="342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Name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Address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Phone Number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Email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Wholesaler\Retailer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GST </a:t>
            </a:r>
            <a:r>
              <a:rPr lang="en-US" dirty="0" err="1" smtClean="0"/>
              <a:t>Mandatary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Login Credentials Creation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/>
              <a:t>UserName</a:t>
            </a:r>
            <a:r>
              <a:rPr lang="en-US" dirty="0"/>
              <a:t> /Password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OTP – validation through SMS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Retailers\Wholesalers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2133600"/>
            <a:ext cx="510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Dashboard </a:t>
            </a:r>
          </a:p>
          <a:p>
            <a:r>
              <a:rPr lang="en-US" dirty="0"/>
              <a:t>	List of  Active Orders  with status (</a:t>
            </a:r>
            <a:r>
              <a:rPr lang="en-US" sz="1600" i="1" dirty="0"/>
              <a:t>as booked, Progress, Being </a:t>
            </a:r>
            <a:r>
              <a:rPr lang="en-US" sz="1600" i="1" dirty="0" err="1"/>
              <a:t>shiped</a:t>
            </a:r>
            <a:r>
              <a:rPr lang="en-US" sz="1600" i="1" dirty="0"/>
              <a:t>, Delivered</a:t>
            </a:r>
            <a:r>
              <a:rPr lang="en-US" dirty="0"/>
              <a:t>)</a:t>
            </a:r>
          </a:p>
          <a:p>
            <a:r>
              <a:rPr lang="en-US" dirty="0"/>
              <a:t>	Option to Expand Order Details </a:t>
            </a:r>
          </a:p>
          <a:p>
            <a:endParaRPr lang="en-US" dirty="0"/>
          </a:p>
          <a:p>
            <a:r>
              <a:rPr lang="en-US" dirty="0"/>
              <a:t>Creation of New Order</a:t>
            </a:r>
          </a:p>
          <a:p>
            <a:r>
              <a:rPr lang="en-US" dirty="0"/>
              <a:t>	Selection of Items </a:t>
            </a:r>
          </a:p>
          <a:p>
            <a:r>
              <a:rPr lang="en-US" dirty="0"/>
              <a:t>	Selection of Date</a:t>
            </a:r>
          </a:p>
          <a:p>
            <a:r>
              <a:rPr lang="en-US" dirty="0"/>
              <a:t>	Repeat orders –periodically</a:t>
            </a:r>
          </a:p>
          <a:p>
            <a:r>
              <a:rPr lang="en-US" dirty="0"/>
              <a:t>	Payment Options </a:t>
            </a:r>
          </a:p>
          <a:p>
            <a:r>
              <a:rPr lang="en-US" dirty="0"/>
              <a:t>		Cash /Card</a:t>
            </a:r>
          </a:p>
          <a:p>
            <a:r>
              <a:rPr lang="en-US" dirty="0"/>
              <a:t>		Payment Gateway interface</a:t>
            </a:r>
          </a:p>
          <a:p>
            <a:r>
              <a:rPr lang="en-US" dirty="0"/>
              <a:t>	Delivery Address &amp; Time </a:t>
            </a:r>
          </a:p>
          <a:p>
            <a:r>
              <a:rPr lang="en-US" dirty="0"/>
              <a:t>	Bill Generation</a:t>
            </a:r>
          </a:p>
        </p:txBody>
      </p:sp>
      <p:pic>
        <p:nvPicPr>
          <p:cNvPr id="6" name="Picture 2" descr="C:\Users\Karthik\AppData\Local\Microsoft\Windows\INetCache\IE\RVN19ZCX\pc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62000" cy="590550"/>
          </a:xfrm>
          <a:prstGeom prst="rect">
            <a:avLst/>
          </a:prstGeom>
          <a:noFill/>
        </p:spPr>
      </p:pic>
      <p:pic>
        <p:nvPicPr>
          <p:cNvPr id="7" name="Picture 3" descr="C:\Users\Karthik\AppData\Local\Microsoft\Windows\INetCache\IE\94QX9BQV\Mobile_phone_blu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057400"/>
            <a:ext cx="381000" cy="63270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867400" y="2743200"/>
            <a:ext cx="312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 Indication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Order confirmation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Delivery ACK Code for every Delivery Note</a:t>
            </a:r>
          </a:p>
          <a:p>
            <a:r>
              <a:rPr lang="en-US" sz="1400" dirty="0"/>
              <a:t>( An order could be delivered in multiple phases)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302"/>
            <a:ext cx="8229600" cy="1143000"/>
          </a:xfrm>
        </p:spPr>
        <p:txBody>
          <a:bodyPr/>
          <a:lstStyle/>
          <a:p>
            <a:r>
              <a:rPr lang="en-US" dirty="0" err="1"/>
              <a:t>Neopride</a:t>
            </a:r>
            <a:r>
              <a:rPr lang="en-US" dirty="0"/>
              <a:t> Operations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612114"/>
            <a:ext cx="5791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List of orders by Date, time, Location and any special instructions, Approval for orders to be delivered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Order Id, Date and time of delivery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Location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Order Contents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Availability in Inventory to meet order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Delivery Note Generation for Approved orders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Raise work tickets  for packing team to pack orders giving order details and shipment address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Raise requests from manufactures for new orders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List of Purchase orders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Status of purchase orders( Order approved, delivery complete, In transit, etc.)</a:t>
            </a:r>
          </a:p>
        </p:txBody>
      </p:sp>
      <p:pic>
        <p:nvPicPr>
          <p:cNvPr id="6" name="Picture 2" descr="C:\Users\Karthik\AppData\Local\Microsoft\Windows\INetCache\IE\RVN19ZCX\pc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762000" cy="590550"/>
          </a:xfrm>
          <a:prstGeom prst="rect">
            <a:avLst/>
          </a:prstGeom>
          <a:noFill/>
        </p:spPr>
      </p:pic>
      <p:pic>
        <p:nvPicPr>
          <p:cNvPr id="7" name="Picture 3" descr="C:\Users\Karthik\AppData\Local\Microsoft\Windows\INetCache\IE\94QX9BQV\Mobile_phone_blu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3720" y="2037665"/>
            <a:ext cx="381000" cy="63270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019800" y="2789888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 /Mail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On creation of New PR, Delivery note, Work tickets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4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Neopride</a:t>
            </a:r>
            <a:r>
              <a:rPr lang="en-US" dirty="0"/>
              <a:t> Operations(</a:t>
            </a:r>
            <a:r>
              <a:rPr lang="en-US" dirty="0" err="1"/>
              <a:t>Godown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7526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Material</a:t>
            </a:r>
          </a:p>
          <a:p>
            <a:r>
              <a:rPr lang="en-US" dirty="0"/>
              <a:t>	-List Of Requests to manufacturers display with Status(Pending)</a:t>
            </a:r>
          </a:p>
          <a:p>
            <a:r>
              <a:rPr lang="en-US" dirty="0"/>
              <a:t>	-Accept Material Against Requests  and close</a:t>
            </a:r>
          </a:p>
          <a:p>
            <a:r>
              <a:rPr lang="en-US" dirty="0"/>
              <a:t>Order requests and Packaging Status</a:t>
            </a:r>
          </a:p>
          <a:p>
            <a:r>
              <a:rPr lang="en-US" dirty="0"/>
              <a:t>	-List of Retailer\Wholesaler order requests to be processed and status</a:t>
            </a:r>
          </a:p>
          <a:p>
            <a:r>
              <a:rPr lang="en-US" dirty="0"/>
              <a:t>	- </a:t>
            </a:r>
            <a:r>
              <a:rPr lang="en-US" dirty="0" err="1"/>
              <a:t>Updation</a:t>
            </a:r>
            <a:r>
              <a:rPr lang="en-US" dirty="0"/>
              <a:t> of Package status(Packed\Packing in progress\Packaging not started)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Delivery</a:t>
            </a:r>
          </a:p>
          <a:p>
            <a:r>
              <a:rPr lang="en-US" dirty="0"/>
              <a:t>	- Issue finished packs to Delivery boys based on DN. </a:t>
            </a:r>
          </a:p>
          <a:p>
            <a:r>
              <a:rPr lang="en-US" dirty="0"/>
              <a:t>	- Provide delivery Details </a:t>
            </a:r>
          </a:p>
          <a:p>
            <a:r>
              <a:rPr lang="en-US" dirty="0"/>
              <a:t>Rejected Items</a:t>
            </a:r>
          </a:p>
          <a:p>
            <a:r>
              <a:rPr lang="en-US" dirty="0"/>
              <a:t>	- Account Rejected items both incoming and returned  products.</a:t>
            </a:r>
          </a:p>
          <a:p>
            <a:r>
              <a:rPr lang="en-US" dirty="0"/>
              <a:t>Report</a:t>
            </a:r>
          </a:p>
          <a:p>
            <a:r>
              <a:rPr lang="en-US" dirty="0"/>
              <a:t>	- On stocks/Transactions/Rejections</a:t>
            </a:r>
          </a:p>
        </p:txBody>
      </p:sp>
      <p:pic>
        <p:nvPicPr>
          <p:cNvPr id="6" name="Picture 2" descr="C:\Users\Karthik\AppData\Local\Microsoft\Windows\INetCache\IE\RVN19ZCX\pc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762000" cy="590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Neopride</a:t>
            </a:r>
            <a:r>
              <a:rPr lang="en-US" dirty="0"/>
              <a:t> Operations(Manufacturer Requests)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2438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List of Manufacturer Requests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Items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Quantities</a:t>
            </a:r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Option to update the Manufacturer Request status, forecasted availability time.</a:t>
            </a:r>
          </a:p>
          <a:p>
            <a:r>
              <a:rPr lang="en-US" dirty="0"/>
              <a:t>	</a:t>
            </a:r>
          </a:p>
        </p:txBody>
      </p:sp>
      <p:pic>
        <p:nvPicPr>
          <p:cNvPr id="6" name="Picture 2" descr="C:\Users\Karthik\AppData\Local\Microsoft\Windows\INetCache\IE\RVN19ZCX\pc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762000" cy="590550"/>
          </a:xfrm>
          <a:prstGeom prst="rect">
            <a:avLst/>
          </a:prstGeom>
          <a:noFill/>
        </p:spPr>
      </p:pic>
      <p:pic>
        <p:nvPicPr>
          <p:cNvPr id="7" name="Picture 3" descr="C:\Users\Karthik\AppData\Local\Microsoft\Windows\INetCache\IE\94QX9BQV\Mobile_phone_blu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057400"/>
            <a:ext cx="381000" cy="63270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410200" y="289560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 /Mail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On creation of New MR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Alert on Order delivery ‘Not Met’ or ‘Not Going To Be Met’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17090</TotalTime>
  <Words>683</Words>
  <Application>Microsoft Office PowerPoint</Application>
  <PresentationFormat>On-screen Show (4:3)</PresentationFormat>
  <Paragraphs>147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Constantia</vt:lpstr>
      <vt:lpstr>Palace Script MT</vt:lpstr>
      <vt:lpstr>Wingdings</vt:lpstr>
      <vt:lpstr>Wingdings 2</vt:lpstr>
      <vt:lpstr>Flow</vt:lpstr>
      <vt:lpstr>Neopride  Online Garment Store Concept Details</vt:lpstr>
      <vt:lpstr>  Workflow</vt:lpstr>
      <vt:lpstr>Attendance Management</vt:lpstr>
      <vt:lpstr>Attendance Panel</vt:lpstr>
      <vt:lpstr>Retailers\Wholesalers –Login  </vt:lpstr>
      <vt:lpstr>Retailers\Wholesalers  </vt:lpstr>
      <vt:lpstr>Neopride Operations</vt:lpstr>
      <vt:lpstr>Neopride Operations(Godown)</vt:lpstr>
      <vt:lpstr>Neopride Operations(Manufacturer Requests)</vt:lpstr>
      <vt:lpstr>Delivery</vt:lpstr>
      <vt:lpstr>Packers</vt:lpstr>
      <vt:lpstr>SW Infrastructure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Karthik T</dc:creator>
  <cp:lastModifiedBy>ALWAYZ</cp:lastModifiedBy>
  <cp:revision>51</cp:revision>
  <dcterms:created xsi:type="dcterms:W3CDTF">2019-05-05T14:28:07Z</dcterms:created>
  <dcterms:modified xsi:type="dcterms:W3CDTF">2019-05-25T05:04:34Z</dcterms:modified>
</cp:coreProperties>
</file>