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B66F-0BA9-2D48-BAD6-DC7DA554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3E512-5F21-7343-9FDB-FEB40DA50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AA0B-54F0-1B41-B0A8-7C47B51D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94C2-D724-4745-BC9F-69F8906F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D638-077A-ED49-A335-C7E68BBA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609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5E48-DFEE-0E4D-8551-7D73804A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9DCA6-8115-3947-9B9F-A0B221D24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74E5A-4C55-284F-AD54-8C2A616E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5AEF-1DCD-AC47-BABA-34B9F99D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01B1-EBE6-DF47-9117-9EB80FC5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998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20CF0-B025-C847-91FA-F75C1F0E7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2BAF-D03B-6F41-994A-70E9417A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E433-B6D9-C842-84ED-934FB99B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9387-9B27-744C-BD5D-9201B483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99F2-CB04-224F-BF03-5B0F933B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959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46A1-D845-6D46-A20A-9701D2BC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F1DC-E75F-4D43-B4E3-0F365AAF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71B9-16B4-5A43-852A-278427DF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CC52-EF45-6B4A-B850-38F8E6F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8EED-82FC-054E-8EBB-CDEBB8AE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84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CB92-5FCC-A240-A91F-A0EEF6F0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3307-24FB-0547-B2F8-864F06E6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86A9-623A-A54A-9D88-E950690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C5F0-71CC-1746-93FA-DA998508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54C3-35FE-944C-8ABC-E9C5A458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364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9359-DE8A-574B-A6B1-60ABE05D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B0E5-9F8D-7B4C-94E0-C60A33047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57BE2-B96D-424E-95DA-2B1CDF80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7EA36-75C6-484D-A349-78EE45C5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881F0-A2A1-EE49-ADD8-EFB81E49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8CB57-1972-8949-8759-530BD91C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509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89AB-665E-7D4A-84BC-A1A8CD62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AF75-9470-FB48-8B6E-48425070C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9233C-A6CE-E343-A0E7-8784B24FD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ED1E3-46A0-5342-A5DF-C02FD96E5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A44EE-4D24-D940-888E-56B7B499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FA918-60D0-5F4C-863C-274CB490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414FF-693E-464F-BC4D-1C764B48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E04E4-5D18-7545-B0B9-22E22624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1769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9931-7DC3-1E44-80F5-A340400D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D81C7-E3BB-5645-8572-2237A006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75816-020B-A442-ACBE-50D60EB3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05033-CB36-2A46-869D-2C12E314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24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95046-0FA2-1B41-9EB7-754056DC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F2399-9793-884B-B08B-BD17A4AB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03304-8EFD-9541-8369-323D55F1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725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0761-9556-3C41-A326-431E0CB6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12D2-116B-FA4D-A821-E1792A7F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A1030-923C-1B4B-AE5E-911A44221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68006-E482-6A41-AA8A-F6C04637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1CD9-8CF5-BE4C-8630-71D97FB3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D34A6-7951-694D-86AF-7C006548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8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1A82-31D4-5F43-B780-04B5E39B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E1084-2606-A34C-B92F-0CD5985D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F3F3E-D800-CF42-8E91-F11AD140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FEC1A-4355-B544-A799-5A9C60FA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7CD0-9581-7C49-9C3C-374C2A0B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F828-D4E9-B549-986A-D8E5FAC8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62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1EF40-D18B-7D47-AD85-B09CB58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E0824-A623-F349-A299-44E6091F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61DB-0D6E-5649-947A-B854AA3BA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CD2DF-FD91-D447-9BF4-420D7B24482B}" type="datetimeFigureOut">
              <a:rPr lang="en-JP" smtClean="0"/>
              <a:t>2021/01/30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06C7-2807-6E47-994A-4872CEDED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4104-CE51-D54C-8520-AE18A9730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FB7F-1850-1046-A307-AB3696E5DA9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9978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1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35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17" Type="http://schemas.openxmlformats.org/officeDocument/2006/relationships/image" Target="../media/image21.png"/><Relationship Id="rId2" Type="http://schemas.openxmlformats.org/officeDocument/2006/relationships/image" Target="../media/image1.jpg"/><Relationship Id="rId16" Type="http://schemas.openxmlformats.org/officeDocument/2006/relationships/image" Target="../media/image31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23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27.png"/><Relationship Id="rId17" Type="http://schemas.openxmlformats.org/officeDocument/2006/relationships/image" Target="../media/image21.png"/><Relationship Id="rId2" Type="http://schemas.openxmlformats.org/officeDocument/2006/relationships/image" Target="../media/image1.jpg"/><Relationship Id="rId16" Type="http://schemas.openxmlformats.org/officeDocument/2006/relationships/image" Target="../media/image31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23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240.png"/><Relationship Id="rId14" Type="http://schemas.openxmlformats.org/officeDocument/2006/relationships/image" Target="../media/image29.png"/><Relationship Id="rId22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52CD20-EA90-CC4B-A638-054FC2D6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9" y="336550"/>
            <a:ext cx="7865521" cy="469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B6C84-3910-3B42-A20D-C28769676F64}"/>
              </a:ext>
            </a:extLst>
          </p:cNvPr>
          <p:cNvSpPr txBox="1"/>
          <p:nvPr/>
        </p:nvSpPr>
        <p:spPr>
          <a:xfrm>
            <a:off x="9726467" y="5000405"/>
            <a:ext cx="202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Loss関数 </a:t>
            </a:r>
          </a:p>
          <a:p>
            <a:r>
              <a:rPr lang="en-JP" dirty="0"/>
              <a:t>E(y)=loss(y_pred,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7F9AD-071A-674B-BBF1-DE169EBE51BF}"/>
              </a:ext>
            </a:extLst>
          </p:cNvPr>
          <p:cNvSpPr txBox="1"/>
          <p:nvPr/>
        </p:nvSpPr>
        <p:spPr>
          <a:xfrm>
            <a:off x="56076" y="71735"/>
            <a:ext cx="1697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Forward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Propagation</a:t>
            </a:r>
            <a:endParaRPr lang="en-JP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/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blipFill>
                <a:blip r:embed="rId3"/>
                <a:stretch>
                  <a:fillRect l="-2721" t="-3226" b="-258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076FAB0E-4B07-3D45-8A45-A09C81BE46D2}"/>
              </a:ext>
            </a:extLst>
          </p:cNvPr>
          <p:cNvSpPr/>
          <p:nvPr/>
        </p:nvSpPr>
        <p:spPr>
          <a:xfrm>
            <a:off x="1794939" y="33633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9BF91-3C44-B047-89FB-B6956A7EB9E8}"/>
              </a:ext>
            </a:extLst>
          </p:cNvPr>
          <p:cNvSpPr txBox="1"/>
          <p:nvPr/>
        </p:nvSpPr>
        <p:spPr>
          <a:xfrm>
            <a:off x="1794940" y="463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AE3C5E-9DEB-F248-947B-8B641EE9807C}"/>
              </a:ext>
            </a:extLst>
          </p:cNvPr>
          <p:cNvSpPr/>
          <p:nvPr/>
        </p:nvSpPr>
        <p:spPr>
          <a:xfrm>
            <a:off x="4068239" y="-4467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01A2C-4C2C-D544-8CD6-92C7F8AF15F1}"/>
              </a:ext>
            </a:extLst>
          </p:cNvPr>
          <p:cNvSpPr txBox="1"/>
          <p:nvPr/>
        </p:nvSpPr>
        <p:spPr>
          <a:xfrm>
            <a:off x="4068240" y="82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/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blipFill>
                <a:blip r:embed="rId4"/>
                <a:stretch>
                  <a:fillRect l="-2721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/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blipFill>
                <a:blip r:embed="rId5"/>
                <a:stretch>
                  <a:fillRect l="-2581" t="-1887" r="-64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180F0CE3-DB26-434F-AF8A-DD78845643BC}"/>
              </a:ext>
            </a:extLst>
          </p:cNvPr>
          <p:cNvSpPr/>
          <p:nvPr/>
        </p:nvSpPr>
        <p:spPr>
          <a:xfrm>
            <a:off x="1998361" y="5535189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D182E-93E7-D54B-A2A3-26C86A0DD96F}"/>
              </a:ext>
            </a:extLst>
          </p:cNvPr>
          <p:cNvSpPr txBox="1"/>
          <p:nvPr/>
        </p:nvSpPr>
        <p:spPr>
          <a:xfrm>
            <a:off x="1843409" y="577252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/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blipFill>
                <a:blip r:embed="rId6"/>
                <a:stretch>
                  <a:fillRect l="-3670" t="-6667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/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blipFill>
                <a:blip r:embed="rId7"/>
                <a:stretch>
                  <a:fillRect l="-3670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/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blipFill>
                <a:blip r:embed="rId8"/>
                <a:stretch>
                  <a:fillRect l="-3670" t="-57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/>
              <p:nvPr/>
            </p:nvSpPr>
            <p:spPr>
              <a:xfrm>
                <a:off x="4518843" y="5020965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43" y="5020965"/>
                <a:ext cx="1861663" cy="380810"/>
              </a:xfrm>
              <a:prstGeom prst="rect">
                <a:avLst/>
              </a:prstGeom>
              <a:blipFill>
                <a:blip r:embed="rId9"/>
                <a:stretch>
                  <a:fillRect l="-2703" t="-3226" b="-2258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/>
              <p:nvPr/>
            </p:nvSpPr>
            <p:spPr>
              <a:xfrm>
                <a:off x="4518842" y="5396036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42" y="5396036"/>
                <a:ext cx="1861663" cy="380810"/>
              </a:xfrm>
              <a:prstGeom prst="rect">
                <a:avLst/>
              </a:prstGeom>
              <a:blipFill>
                <a:blip r:embed="rId10"/>
                <a:stretch>
                  <a:fillRect l="-2703" t="-3125" b="-218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/>
              <p:nvPr/>
            </p:nvSpPr>
            <p:spPr>
              <a:xfrm>
                <a:off x="4518842" y="5850083"/>
                <a:ext cx="1964256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42" y="5850083"/>
                <a:ext cx="1964256" cy="657809"/>
              </a:xfrm>
              <a:prstGeom prst="rect">
                <a:avLst/>
              </a:prstGeom>
              <a:blipFill>
                <a:blip r:embed="rId11"/>
                <a:stretch>
                  <a:fillRect l="-2564" t="-1887" r="-64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>
            <a:extLst>
              <a:ext uri="{FF2B5EF4-FFF2-40B4-BE49-F238E27FC236}">
                <a16:creationId xmlns:a16="http://schemas.microsoft.com/office/drawing/2014/main" id="{FAE6EA7B-A59B-3D46-B7FD-CF16F337F8D6}"/>
              </a:ext>
            </a:extLst>
          </p:cNvPr>
          <p:cNvSpPr/>
          <p:nvPr/>
        </p:nvSpPr>
        <p:spPr>
          <a:xfrm>
            <a:off x="6659040" y="5323571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D69DE-ACF1-E040-B275-11E5EDD912FD}"/>
              </a:ext>
            </a:extLst>
          </p:cNvPr>
          <p:cNvSpPr txBox="1"/>
          <p:nvPr/>
        </p:nvSpPr>
        <p:spPr>
          <a:xfrm>
            <a:off x="6504088" y="556091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/>
              <p:nvPr/>
            </p:nvSpPr>
            <p:spPr>
              <a:xfrm>
                <a:off x="7381251" y="4753535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51" y="4753535"/>
                <a:ext cx="1344471" cy="369332"/>
              </a:xfrm>
              <a:prstGeom prst="rect">
                <a:avLst/>
              </a:prstGeom>
              <a:blipFill>
                <a:blip r:embed="rId12"/>
                <a:stretch>
                  <a:fillRect l="-4717" t="-6667" r="-943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/>
              <p:nvPr/>
            </p:nvSpPr>
            <p:spPr>
              <a:xfrm>
                <a:off x="7381251" y="5204279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51" y="5204279"/>
                <a:ext cx="1344471" cy="369332"/>
              </a:xfrm>
              <a:prstGeom prst="rect">
                <a:avLst/>
              </a:prstGeom>
              <a:blipFill>
                <a:blip r:embed="rId13"/>
                <a:stretch>
                  <a:fillRect l="-4717" t="-6667" r="-943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/>
              <p:nvPr/>
            </p:nvSpPr>
            <p:spPr>
              <a:xfrm>
                <a:off x="7381251" y="5710119"/>
                <a:ext cx="13437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51" y="5710119"/>
                <a:ext cx="1343701" cy="646331"/>
              </a:xfrm>
              <a:prstGeom prst="rect">
                <a:avLst/>
              </a:prstGeom>
              <a:blipFill>
                <a:blip r:embed="rId14"/>
                <a:stretch>
                  <a:fillRect l="-4717" t="-384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0">
            <a:extLst>
              <a:ext uri="{FF2B5EF4-FFF2-40B4-BE49-F238E27FC236}">
                <a16:creationId xmlns:a16="http://schemas.microsoft.com/office/drawing/2014/main" id="{20BAF2CE-4A9F-984F-AC4D-4DCB3E43B3E0}"/>
              </a:ext>
            </a:extLst>
          </p:cNvPr>
          <p:cNvSpPr/>
          <p:nvPr/>
        </p:nvSpPr>
        <p:spPr>
          <a:xfrm>
            <a:off x="8919640" y="5286838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14AD35-702E-0C42-8C44-AA76C1F7A36D}"/>
                  </a:ext>
                </a:extLst>
              </p:cNvPr>
              <p:cNvSpPr txBox="1"/>
              <p:nvPr/>
            </p:nvSpPr>
            <p:spPr>
              <a:xfrm>
                <a:off x="9788022" y="1219774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614AD35-702E-0C42-8C44-AA76C1F7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022" y="1219774"/>
                <a:ext cx="1900392" cy="795859"/>
              </a:xfrm>
              <a:prstGeom prst="rect">
                <a:avLst/>
              </a:prstGeom>
              <a:blipFill>
                <a:blip r:embed="rId15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D4EA7-01F7-E544-BD8F-C77A1FF20D9D}"/>
                  </a:ext>
                </a:extLst>
              </p:cNvPr>
              <p:cNvSpPr txBox="1"/>
              <p:nvPr/>
            </p:nvSpPr>
            <p:spPr>
              <a:xfrm>
                <a:off x="9711261" y="423915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0D4EA7-01F7-E544-BD8F-C77A1FF2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261" y="423915"/>
                <a:ext cx="1900392" cy="795859"/>
              </a:xfrm>
              <a:prstGeom prst="rect">
                <a:avLst/>
              </a:prstGeom>
              <a:blipFill>
                <a:blip r:embed="rId16"/>
                <a:stretch>
                  <a:fillRect t="-119048" b="-16190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41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52CD20-EA90-CC4B-A638-054FC2D6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4" y="331842"/>
            <a:ext cx="6726760" cy="4013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B6C84-3910-3B42-A20D-C28769676F64}"/>
              </a:ext>
            </a:extLst>
          </p:cNvPr>
          <p:cNvSpPr txBox="1"/>
          <p:nvPr/>
        </p:nvSpPr>
        <p:spPr>
          <a:xfrm>
            <a:off x="7373647" y="428781"/>
            <a:ext cx="202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Loss関数 </a:t>
            </a:r>
          </a:p>
          <a:p>
            <a:r>
              <a:rPr lang="en-JP" dirty="0"/>
              <a:t>E(y)=loss(y_pred,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7F9AD-071A-674B-BBF1-DE169EBE51BF}"/>
              </a:ext>
            </a:extLst>
          </p:cNvPr>
          <p:cNvSpPr txBox="1"/>
          <p:nvPr/>
        </p:nvSpPr>
        <p:spPr>
          <a:xfrm>
            <a:off x="-61952" y="82815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Back propagation</a:t>
            </a:r>
            <a:endParaRPr lang="en-JP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/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blipFill>
                <a:blip r:embed="rId3"/>
                <a:stretch>
                  <a:fillRect l="-2721" t="-3226" b="-258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076FAB0E-4B07-3D45-8A45-A09C81BE46D2}"/>
              </a:ext>
            </a:extLst>
          </p:cNvPr>
          <p:cNvSpPr/>
          <p:nvPr/>
        </p:nvSpPr>
        <p:spPr>
          <a:xfrm>
            <a:off x="1794939" y="33633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9BF91-3C44-B047-89FB-B6956A7EB9E8}"/>
              </a:ext>
            </a:extLst>
          </p:cNvPr>
          <p:cNvSpPr txBox="1"/>
          <p:nvPr/>
        </p:nvSpPr>
        <p:spPr>
          <a:xfrm>
            <a:off x="1845740" y="717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AE3C5E-9DEB-F248-947B-8B641EE9807C}"/>
              </a:ext>
            </a:extLst>
          </p:cNvPr>
          <p:cNvSpPr/>
          <p:nvPr/>
        </p:nvSpPr>
        <p:spPr>
          <a:xfrm>
            <a:off x="3729154" y="7144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01A2C-4C2C-D544-8CD6-92C7F8AF15F1}"/>
              </a:ext>
            </a:extLst>
          </p:cNvPr>
          <p:cNvSpPr txBox="1"/>
          <p:nvPr/>
        </p:nvSpPr>
        <p:spPr>
          <a:xfrm>
            <a:off x="3687487" y="412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/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blipFill>
                <a:blip r:embed="rId4"/>
                <a:stretch>
                  <a:fillRect l="-2721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/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blipFill>
                <a:blip r:embed="rId5"/>
                <a:stretch>
                  <a:fillRect l="-2581" t="-1887" r="-64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180F0CE3-DB26-434F-AF8A-DD78845643BC}"/>
              </a:ext>
            </a:extLst>
          </p:cNvPr>
          <p:cNvSpPr/>
          <p:nvPr/>
        </p:nvSpPr>
        <p:spPr>
          <a:xfrm>
            <a:off x="1985328" y="5536263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D182E-93E7-D54B-A2A3-26C86A0DD96F}"/>
              </a:ext>
            </a:extLst>
          </p:cNvPr>
          <p:cNvSpPr txBox="1"/>
          <p:nvPr/>
        </p:nvSpPr>
        <p:spPr>
          <a:xfrm>
            <a:off x="1830376" y="57736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/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blipFill>
                <a:blip r:embed="rId6"/>
                <a:stretch>
                  <a:fillRect l="-3670" t="-6667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/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blipFill>
                <a:blip r:embed="rId7"/>
                <a:stretch>
                  <a:fillRect l="-3670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/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blipFill>
                <a:blip r:embed="rId8"/>
                <a:stretch>
                  <a:fillRect l="-3670" t="-57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/>
              <p:nvPr/>
            </p:nvSpPr>
            <p:spPr>
              <a:xfrm>
                <a:off x="4518843" y="5020965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43" y="5020965"/>
                <a:ext cx="1861663" cy="380810"/>
              </a:xfrm>
              <a:prstGeom prst="rect">
                <a:avLst/>
              </a:prstGeom>
              <a:blipFill>
                <a:blip r:embed="rId9"/>
                <a:stretch>
                  <a:fillRect l="-2703" t="-3226" b="-2258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/>
              <p:nvPr/>
            </p:nvSpPr>
            <p:spPr>
              <a:xfrm>
                <a:off x="4518842" y="5396036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42" y="5396036"/>
                <a:ext cx="1861663" cy="380810"/>
              </a:xfrm>
              <a:prstGeom prst="rect">
                <a:avLst/>
              </a:prstGeom>
              <a:blipFill>
                <a:blip r:embed="rId10"/>
                <a:stretch>
                  <a:fillRect l="-2703" t="-3125" b="-2187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/>
              <p:nvPr/>
            </p:nvSpPr>
            <p:spPr>
              <a:xfrm>
                <a:off x="4532314" y="5878337"/>
                <a:ext cx="1964256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314" y="5878337"/>
                <a:ext cx="1964256" cy="657809"/>
              </a:xfrm>
              <a:prstGeom prst="rect">
                <a:avLst/>
              </a:prstGeom>
              <a:blipFill>
                <a:blip r:embed="rId11"/>
                <a:stretch>
                  <a:fillRect l="-2564" t="-1887" r="-64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>
            <a:extLst>
              <a:ext uri="{FF2B5EF4-FFF2-40B4-BE49-F238E27FC236}">
                <a16:creationId xmlns:a16="http://schemas.microsoft.com/office/drawing/2014/main" id="{FAE6EA7B-A59B-3D46-B7FD-CF16F337F8D6}"/>
              </a:ext>
            </a:extLst>
          </p:cNvPr>
          <p:cNvSpPr/>
          <p:nvPr/>
        </p:nvSpPr>
        <p:spPr>
          <a:xfrm>
            <a:off x="6659040" y="5323571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D69DE-ACF1-E040-B275-11E5EDD912FD}"/>
              </a:ext>
            </a:extLst>
          </p:cNvPr>
          <p:cNvSpPr txBox="1"/>
          <p:nvPr/>
        </p:nvSpPr>
        <p:spPr>
          <a:xfrm>
            <a:off x="6504088" y="556091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/>
              <p:nvPr/>
            </p:nvSpPr>
            <p:spPr>
              <a:xfrm>
                <a:off x="7381251" y="4880535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51" y="4880535"/>
                <a:ext cx="1344471" cy="369332"/>
              </a:xfrm>
              <a:prstGeom prst="rect">
                <a:avLst/>
              </a:prstGeom>
              <a:blipFill>
                <a:blip r:embed="rId12"/>
                <a:stretch>
                  <a:fillRect l="-4717" t="-6667" r="-943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/>
              <p:nvPr/>
            </p:nvSpPr>
            <p:spPr>
              <a:xfrm>
                <a:off x="7381251" y="5331279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51" y="5331279"/>
                <a:ext cx="1344471" cy="369332"/>
              </a:xfrm>
              <a:prstGeom prst="rect">
                <a:avLst/>
              </a:prstGeom>
              <a:blipFill>
                <a:blip r:embed="rId13"/>
                <a:stretch>
                  <a:fillRect l="-4717" t="-10345" r="-943" b="-2758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/>
              <p:nvPr/>
            </p:nvSpPr>
            <p:spPr>
              <a:xfrm>
                <a:off x="7381251" y="5837119"/>
                <a:ext cx="13437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51" y="5837119"/>
                <a:ext cx="1343701" cy="646331"/>
              </a:xfrm>
              <a:prstGeom prst="rect">
                <a:avLst/>
              </a:prstGeom>
              <a:blipFill>
                <a:blip r:embed="rId14"/>
                <a:stretch>
                  <a:fillRect l="-4717" t="-384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C1F7C6-173C-5F45-B682-4865EDB87D1D}"/>
                  </a:ext>
                </a:extLst>
              </p:cNvPr>
              <p:cNvSpPr txBox="1"/>
              <p:nvPr/>
            </p:nvSpPr>
            <p:spPr>
              <a:xfrm>
                <a:off x="7428195" y="1306405"/>
                <a:ext cx="3888309" cy="968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JP" dirty="0"/>
                  <a:t>         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C1F7C6-173C-5F45-B682-4865EDB8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95" y="1306405"/>
                <a:ext cx="3888309" cy="9687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72990B-484B-9348-9365-5CE6333E2E11}"/>
                  </a:ext>
                </a:extLst>
              </p:cNvPr>
              <p:cNvSpPr txBox="1"/>
              <p:nvPr/>
            </p:nvSpPr>
            <p:spPr>
              <a:xfrm>
                <a:off x="7381251" y="2371393"/>
                <a:ext cx="3888309" cy="968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JP" dirty="0"/>
                  <a:t>         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72990B-484B-9348-9365-5CE6333E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51" y="2371393"/>
                <a:ext cx="3888309" cy="96872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CFBA2-775F-7042-A4E8-589D2289ABB9}"/>
                  </a:ext>
                </a:extLst>
              </p:cNvPr>
              <p:cNvSpPr txBox="1"/>
              <p:nvPr/>
            </p:nvSpPr>
            <p:spPr>
              <a:xfrm>
                <a:off x="9067115" y="4617027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CFBA2-775F-7042-A4E8-589D2289A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115" y="4617027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718BA-F06A-384A-A401-6DE30CE44B79}"/>
                  </a:ext>
                </a:extLst>
              </p:cNvPr>
              <p:cNvSpPr txBox="1"/>
              <p:nvPr/>
            </p:nvSpPr>
            <p:spPr>
              <a:xfrm>
                <a:off x="4543070" y="4237789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718BA-F06A-384A-A401-6DE30CE4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70" y="4237789"/>
                <a:ext cx="1900392" cy="795859"/>
              </a:xfrm>
              <a:prstGeom prst="rect">
                <a:avLst/>
              </a:prstGeom>
              <a:blipFill>
                <a:blip r:embed="rId18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A7D908-0883-C247-89B6-0798CF8905B5}"/>
                  </a:ext>
                </a:extLst>
              </p:cNvPr>
              <p:cNvSpPr txBox="1"/>
              <p:nvPr/>
            </p:nvSpPr>
            <p:spPr>
              <a:xfrm>
                <a:off x="174399" y="4405534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A7D908-0883-C247-89B6-0798CF890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9" y="4405534"/>
                <a:ext cx="1900392" cy="795859"/>
              </a:xfrm>
              <a:prstGeom prst="rect">
                <a:avLst/>
              </a:prstGeom>
              <a:blipFill>
                <a:blip r:embed="rId19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8EC736-C954-5D42-9D5A-6ED8B8A8A23E}"/>
                  </a:ext>
                </a:extLst>
              </p:cNvPr>
              <p:cNvSpPr txBox="1"/>
              <p:nvPr/>
            </p:nvSpPr>
            <p:spPr>
              <a:xfrm>
                <a:off x="7326511" y="3466056"/>
                <a:ext cx="3468194" cy="968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JP" dirty="0"/>
                  <a:t>         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8EC736-C954-5D42-9D5A-6ED8B8A8A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511" y="3466056"/>
                <a:ext cx="3468194" cy="968727"/>
              </a:xfrm>
              <a:prstGeom prst="rect">
                <a:avLst/>
              </a:prstGeom>
              <a:blipFill>
                <a:blip r:embed="rId2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613BDEE-DF19-A34E-BFC0-B0E47593E8C0}"/>
              </a:ext>
            </a:extLst>
          </p:cNvPr>
          <p:cNvSpPr/>
          <p:nvPr/>
        </p:nvSpPr>
        <p:spPr>
          <a:xfrm>
            <a:off x="4292600" y="4876800"/>
            <a:ext cx="4572000" cy="1755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266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52CD20-EA90-CC4B-A638-054FC2D6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4" y="331842"/>
            <a:ext cx="6726760" cy="4013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B6C84-3910-3B42-A20D-C28769676F64}"/>
              </a:ext>
            </a:extLst>
          </p:cNvPr>
          <p:cNvSpPr txBox="1"/>
          <p:nvPr/>
        </p:nvSpPr>
        <p:spPr>
          <a:xfrm>
            <a:off x="7381251" y="520043"/>
            <a:ext cx="202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Loss関数 </a:t>
            </a:r>
          </a:p>
          <a:p>
            <a:r>
              <a:rPr lang="en-JP" dirty="0"/>
              <a:t>E(y)=loss(y_pred,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7F9AD-071A-674B-BBF1-DE169EBE51BF}"/>
              </a:ext>
            </a:extLst>
          </p:cNvPr>
          <p:cNvSpPr txBox="1"/>
          <p:nvPr/>
        </p:nvSpPr>
        <p:spPr>
          <a:xfrm>
            <a:off x="-108186" y="66009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Back propagation</a:t>
            </a:r>
            <a:endParaRPr lang="en-JP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/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blipFill>
                <a:blip r:embed="rId3"/>
                <a:stretch>
                  <a:fillRect l="-2721" t="-3226" b="-258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076FAB0E-4B07-3D45-8A45-A09C81BE46D2}"/>
              </a:ext>
            </a:extLst>
          </p:cNvPr>
          <p:cNvSpPr/>
          <p:nvPr/>
        </p:nvSpPr>
        <p:spPr>
          <a:xfrm>
            <a:off x="1794939" y="33633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9BF91-3C44-B047-89FB-B6956A7EB9E8}"/>
              </a:ext>
            </a:extLst>
          </p:cNvPr>
          <p:cNvSpPr txBox="1"/>
          <p:nvPr/>
        </p:nvSpPr>
        <p:spPr>
          <a:xfrm>
            <a:off x="1845740" y="717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AE3C5E-9DEB-F248-947B-8B641EE9807C}"/>
              </a:ext>
            </a:extLst>
          </p:cNvPr>
          <p:cNvSpPr/>
          <p:nvPr/>
        </p:nvSpPr>
        <p:spPr>
          <a:xfrm>
            <a:off x="3729154" y="7144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01A2C-4C2C-D544-8CD6-92C7F8AF15F1}"/>
              </a:ext>
            </a:extLst>
          </p:cNvPr>
          <p:cNvSpPr txBox="1"/>
          <p:nvPr/>
        </p:nvSpPr>
        <p:spPr>
          <a:xfrm>
            <a:off x="3687487" y="412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/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blipFill>
                <a:blip r:embed="rId4"/>
                <a:stretch>
                  <a:fillRect l="-2721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/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blipFill>
                <a:blip r:embed="rId5"/>
                <a:stretch>
                  <a:fillRect l="-2581" t="-1887" r="-64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180F0CE3-DB26-434F-AF8A-DD78845643BC}"/>
              </a:ext>
            </a:extLst>
          </p:cNvPr>
          <p:cNvSpPr/>
          <p:nvPr/>
        </p:nvSpPr>
        <p:spPr>
          <a:xfrm>
            <a:off x="1985328" y="5536263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D182E-93E7-D54B-A2A3-26C86A0DD96F}"/>
              </a:ext>
            </a:extLst>
          </p:cNvPr>
          <p:cNvSpPr txBox="1"/>
          <p:nvPr/>
        </p:nvSpPr>
        <p:spPr>
          <a:xfrm>
            <a:off x="1830376" y="57736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/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blipFill>
                <a:blip r:embed="rId6"/>
                <a:stretch>
                  <a:fillRect l="-3670" t="-6667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/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blipFill>
                <a:blip r:embed="rId7"/>
                <a:stretch>
                  <a:fillRect l="-3670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/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blipFill>
                <a:blip r:embed="rId8"/>
                <a:stretch>
                  <a:fillRect l="-3670" t="-57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/>
              <p:nvPr/>
            </p:nvSpPr>
            <p:spPr>
              <a:xfrm>
                <a:off x="4592032" y="5213866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2" y="5213866"/>
                <a:ext cx="1861663" cy="380810"/>
              </a:xfrm>
              <a:prstGeom prst="rect">
                <a:avLst/>
              </a:prstGeom>
              <a:blipFill>
                <a:blip r:embed="rId9"/>
                <a:stretch>
                  <a:fillRect l="-2703" t="-3226" b="-258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/>
              <p:nvPr/>
            </p:nvSpPr>
            <p:spPr>
              <a:xfrm>
                <a:off x="4511973" y="5627300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73" y="5627300"/>
                <a:ext cx="1861663" cy="380810"/>
              </a:xfrm>
              <a:prstGeom prst="rect">
                <a:avLst/>
              </a:prstGeom>
              <a:blipFill>
                <a:blip r:embed="rId10"/>
                <a:stretch>
                  <a:fillRect l="-2703" t="-3226" b="-2258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/>
              <p:nvPr/>
            </p:nvSpPr>
            <p:spPr>
              <a:xfrm>
                <a:off x="4525445" y="6109601"/>
                <a:ext cx="1964256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45" y="6109601"/>
                <a:ext cx="1964256" cy="657809"/>
              </a:xfrm>
              <a:prstGeom prst="rect">
                <a:avLst/>
              </a:prstGeom>
              <a:blipFill>
                <a:blip r:embed="rId11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>
            <a:extLst>
              <a:ext uri="{FF2B5EF4-FFF2-40B4-BE49-F238E27FC236}">
                <a16:creationId xmlns:a16="http://schemas.microsoft.com/office/drawing/2014/main" id="{FAE6EA7B-A59B-3D46-B7FD-CF16F337F8D6}"/>
              </a:ext>
            </a:extLst>
          </p:cNvPr>
          <p:cNvSpPr/>
          <p:nvPr/>
        </p:nvSpPr>
        <p:spPr>
          <a:xfrm>
            <a:off x="6608647" y="5658331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D69DE-ACF1-E040-B275-11E5EDD912FD}"/>
              </a:ext>
            </a:extLst>
          </p:cNvPr>
          <p:cNvSpPr txBox="1"/>
          <p:nvPr/>
        </p:nvSpPr>
        <p:spPr>
          <a:xfrm>
            <a:off x="6453695" y="589567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/>
              <p:nvPr/>
            </p:nvSpPr>
            <p:spPr>
              <a:xfrm>
                <a:off x="7330858" y="5088295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58" y="5088295"/>
                <a:ext cx="1344471" cy="369332"/>
              </a:xfrm>
              <a:prstGeom prst="rect">
                <a:avLst/>
              </a:prstGeom>
              <a:blipFill>
                <a:blip r:embed="rId12"/>
                <a:stretch>
                  <a:fillRect l="-3738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/>
              <p:nvPr/>
            </p:nvSpPr>
            <p:spPr>
              <a:xfrm>
                <a:off x="7330858" y="5539039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58" y="5539039"/>
                <a:ext cx="1344471" cy="369332"/>
              </a:xfrm>
              <a:prstGeom prst="rect">
                <a:avLst/>
              </a:prstGeom>
              <a:blipFill>
                <a:blip r:embed="rId13"/>
                <a:stretch>
                  <a:fillRect l="-3738" t="-10000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/>
              <p:nvPr/>
            </p:nvSpPr>
            <p:spPr>
              <a:xfrm>
                <a:off x="7330858" y="6044879"/>
                <a:ext cx="13437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58" y="6044879"/>
                <a:ext cx="1343701" cy="646331"/>
              </a:xfrm>
              <a:prstGeom prst="rect">
                <a:avLst/>
              </a:prstGeom>
              <a:blipFill>
                <a:blip r:embed="rId14"/>
                <a:stretch>
                  <a:fillRect l="-3738" t="-57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C1F7C6-173C-5F45-B682-4865EDB87D1D}"/>
                  </a:ext>
                </a:extLst>
              </p:cNvPr>
              <p:cNvSpPr txBox="1"/>
              <p:nvPr/>
            </p:nvSpPr>
            <p:spPr>
              <a:xfrm>
                <a:off x="7428195" y="1306405"/>
                <a:ext cx="3888309" cy="968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JP" dirty="0"/>
                  <a:t>         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C1F7C6-173C-5F45-B682-4865EDB8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95" y="1306405"/>
                <a:ext cx="3888309" cy="9687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CFBA2-775F-7042-A4E8-589D2289ABB9}"/>
                  </a:ext>
                </a:extLst>
              </p:cNvPr>
              <p:cNvSpPr txBox="1"/>
              <p:nvPr/>
            </p:nvSpPr>
            <p:spPr>
              <a:xfrm>
                <a:off x="9061168" y="473175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CFBA2-775F-7042-A4E8-589D2289A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168" y="4731752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718BA-F06A-384A-A401-6DE30CE44B79}"/>
                  </a:ext>
                </a:extLst>
              </p:cNvPr>
              <p:cNvSpPr txBox="1"/>
              <p:nvPr/>
            </p:nvSpPr>
            <p:spPr>
              <a:xfrm>
                <a:off x="4543070" y="4237789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718BA-F06A-384A-A401-6DE30CE4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70" y="4237789"/>
                <a:ext cx="1900392" cy="795859"/>
              </a:xfrm>
              <a:prstGeom prst="rect">
                <a:avLst/>
              </a:prstGeom>
              <a:blipFill>
                <a:blip r:embed="rId17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A7D908-0883-C247-89B6-0798CF8905B5}"/>
                  </a:ext>
                </a:extLst>
              </p:cNvPr>
              <p:cNvSpPr txBox="1"/>
              <p:nvPr/>
            </p:nvSpPr>
            <p:spPr>
              <a:xfrm>
                <a:off x="143140" y="4228912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A7D908-0883-C247-89B6-0798CF890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4228912"/>
                <a:ext cx="1900392" cy="795859"/>
              </a:xfrm>
              <a:prstGeom prst="rect">
                <a:avLst/>
              </a:prstGeom>
              <a:blipFill>
                <a:blip r:embed="rId18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21003C2-CBA4-CA43-A408-6C225E4D6AA4}"/>
              </a:ext>
            </a:extLst>
          </p:cNvPr>
          <p:cNvSpPr/>
          <p:nvPr/>
        </p:nvSpPr>
        <p:spPr>
          <a:xfrm>
            <a:off x="22878" y="5000679"/>
            <a:ext cx="4217429" cy="1755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58D1D5-77AE-EA46-B9F1-ADE57D5DE70D}"/>
                  </a:ext>
                </a:extLst>
              </p:cNvPr>
              <p:cNvSpPr txBox="1"/>
              <p:nvPr/>
            </p:nvSpPr>
            <p:spPr>
              <a:xfrm>
                <a:off x="6991771" y="2630197"/>
                <a:ext cx="1216551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JP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58D1D5-77AE-EA46-B9F1-ADE57D5D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771" y="2630197"/>
                <a:ext cx="1216551" cy="823110"/>
              </a:xfrm>
              <a:prstGeom prst="rect">
                <a:avLst/>
              </a:prstGeom>
              <a:blipFill>
                <a:blip r:embed="rId1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21ED30-2E49-FE49-8E12-0458EA6FC5B7}"/>
                  </a:ext>
                </a:extLst>
              </p:cNvPr>
              <p:cNvSpPr txBox="1"/>
              <p:nvPr/>
            </p:nvSpPr>
            <p:spPr>
              <a:xfrm>
                <a:off x="8589356" y="2404037"/>
                <a:ext cx="2810834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JP" dirty="0"/>
                  <a:t>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JP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JP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JP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𝜕𝜎</m:t>
                                  </m:r>
                                </m:num>
                                <m:den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JP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21ED30-2E49-FE49-8E12-0458EA6F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356" y="2404037"/>
                <a:ext cx="2810834" cy="1126975"/>
              </a:xfrm>
              <a:prstGeom prst="rect">
                <a:avLst/>
              </a:prstGeom>
              <a:blipFill>
                <a:blip r:embed="rId20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D3BB72-19AD-BC4A-B76A-5F83DB8EF101}"/>
                  </a:ext>
                </a:extLst>
              </p:cNvPr>
              <p:cNvSpPr txBox="1"/>
              <p:nvPr/>
            </p:nvSpPr>
            <p:spPr>
              <a:xfrm>
                <a:off x="7117013" y="3581769"/>
                <a:ext cx="2003049" cy="906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D3BB72-19AD-BC4A-B76A-5F83DB8EF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13" y="3581769"/>
                <a:ext cx="2003049" cy="906787"/>
              </a:xfrm>
              <a:prstGeom prst="rect">
                <a:avLst/>
              </a:prstGeom>
              <a:blipFill>
                <a:blip r:embed="rId21"/>
                <a:stretch>
                  <a:fillRect l="-125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D3054F-801B-354F-9177-4E08916FC5C0}"/>
                  </a:ext>
                </a:extLst>
              </p:cNvPr>
              <p:cNvSpPr txBox="1"/>
              <p:nvPr/>
            </p:nvSpPr>
            <p:spPr>
              <a:xfrm>
                <a:off x="9313455" y="3661021"/>
                <a:ext cx="1119281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D3054F-801B-354F-9177-4E08916F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55" y="3661021"/>
                <a:ext cx="1119281" cy="499560"/>
              </a:xfrm>
              <a:prstGeom prst="rect">
                <a:avLst/>
              </a:prstGeom>
              <a:blipFill>
                <a:blip r:embed="rId2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CE77CD-F317-1840-AE67-FB3012206C4B}"/>
                  </a:ext>
                </a:extLst>
              </p:cNvPr>
              <p:cNvSpPr txBox="1"/>
              <p:nvPr/>
            </p:nvSpPr>
            <p:spPr>
              <a:xfrm>
                <a:off x="10626129" y="3631822"/>
                <a:ext cx="1119281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CE77CD-F317-1840-AE67-FB3012206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129" y="3631822"/>
                <a:ext cx="1119281" cy="499560"/>
              </a:xfrm>
              <a:prstGeom prst="rect">
                <a:avLst/>
              </a:prstGeom>
              <a:blipFill>
                <a:blip r:embed="rId2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4E6C53-E153-1547-B84F-6B3BCAC7CF85}"/>
                  </a:ext>
                </a:extLst>
              </p:cNvPr>
              <p:cNvSpPr/>
              <p:nvPr/>
            </p:nvSpPr>
            <p:spPr>
              <a:xfrm>
                <a:off x="5890655" y="324433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4E6C53-E153-1547-B84F-6B3BCAC7C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55" y="3244334"/>
                <a:ext cx="41069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56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52CD20-EA90-CC4B-A638-054FC2D6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4" y="331842"/>
            <a:ext cx="6726760" cy="4013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B6C84-3910-3B42-A20D-C28769676F64}"/>
              </a:ext>
            </a:extLst>
          </p:cNvPr>
          <p:cNvSpPr txBox="1"/>
          <p:nvPr/>
        </p:nvSpPr>
        <p:spPr>
          <a:xfrm>
            <a:off x="7381251" y="520043"/>
            <a:ext cx="202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Loss関数 </a:t>
            </a:r>
          </a:p>
          <a:p>
            <a:r>
              <a:rPr lang="en-JP" dirty="0"/>
              <a:t>E(y)=loss(y_pred,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7F9AD-071A-674B-BBF1-DE169EBE51BF}"/>
              </a:ext>
            </a:extLst>
          </p:cNvPr>
          <p:cNvSpPr txBox="1"/>
          <p:nvPr/>
        </p:nvSpPr>
        <p:spPr>
          <a:xfrm>
            <a:off x="-97908" y="56346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Back propagation</a:t>
            </a:r>
            <a:endParaRPr lang="en-JP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/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840526-C5A4-7E46-B98F-5C149B4EB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1" y="5224165"/>
                <a:ext cx="1860317" cy="380810"/>
              </a:xfrm>
              <a:prstGeom prst="rect">
                <a:avLst/>
              </a:prstGeom>
              <a:blipFill>
                <a:blip r:embed="rId3"/>
                <a:stretch>
                  <a:fillRect l="-2721" t="-3226" b="-258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076FAB0E-4B07-3D45-8A45-A09C81BE46D2}"/>
              </a:ext>
            </a:extLst>
          </p:cNvPr>
          <p:cNvSpPr/>
          <p:nvPr/>
        </p:nvSpPr>
        <p:spPr>
          <a:xfrm>
            <a:off x="1794939" y="33633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9BF91-3C44-B047-89FB-B6956A7EB9E8}"/>
              </a:ext>
            </a:extLst>
          </p:cNvPr>
          <p:cNvSpPr txBox="1"/>
          <p:nvPr/>
        </p:nvSpPr>
        <p:spPr>
          <a:xfrm>
            <a:off x="1845740" y="717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AE3C5E-9DEB-F248-947B-8B641EE9807C}"/>
              </a:ext>
            </a:extLst>
          </p:cNvPr>
          <p:cNvSpPr/>
          <p:nvPr/>
        </p:nvSpPr>
        <p:spPr>
          <a:xfrm>
            <a:off x="3729154" y="7144"/>
            <a:ext cx="381847" cy="369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01A2C-4C2C-D544-8CD6-92C7F8AF15F1}"/>
              </a:ext>
            </a:extLst>
          </p:cNvPr>
          <p:cNvSpPr txBox="1"/>
          <p:nvPr/>
        </p:nvSpPr>
        <p:spPr>
          <a:xfrm>
            <a:off x="3687487" y="412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/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CE9736-6F64-8547-8FA9-ADFAAB942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599236"/>
                <a:ext cx="1860317" cy="380810"/>
              </a:xfrm>
              <a:prstGeom prst="rect">
                <a:avLst/>
              </a:prstGeom>
              <a:blipFill>
                <a:blip r:embed="rId4"/>
                <a:stretch>
                  <a:fillRect l="-2721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/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a31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FADF3-BD22-F949-8691-43D1A79F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5980046"/>
                <a:ext cx="1962910" cy="657809"/>
              </a:xfrm>
              <a:prstGeom prst="rect">
                <a:avLst/>
              </a:prstGeom>
              <a:blipFill>
                <a:blip r:embed="rId5"/>
                <a:stretch>
                  <a:fillRect l="-2581" t="-1887" r="-645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180F0CE3-DB26-434F-AF8A-DD78845643BC}"/>
              </a:ext>
            </a:extLst>
          </p:cNvPr>
          <p:cNvSpPr/>
          <p:nvPr/>
        </p:nvSpPr>
        <p:spPr>
          <a:xfrm>
            <a:off x="1985328" y="5536263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D182E-93E7-D54B-A2A3-26C86A0DD96F}"/>
              </a:ext>
            </a:extLst>
          </p:cNvPr>
          <p:cNvSpPr txBox="1"/>
          <p:nvPr/>
        </p:nvSpPr>
        <p:spPr>
          <a:xfrm>
            <a:off x="1830376" y="57736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/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DE896A-E8DE-EA43-848A-5FA6B4B15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029200"/>
                <a:ext cx="1371722" cy="369332"/>
              </a:xfrm>
              <a:prstGeom prst="rect">
                <a:avLst/>
              </a:prstGeom>
              <a:blipFill>
                <a:blip r:embed="rId6"/>
                <a:stretch>
                  <a:fillRect l="-3670" t="-6667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/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21)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36750B-C742-6641-82B7-9F9AB559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479944"/>
                <a:ext cx="1371722" cy="369332"/>
              </a:xfrm>
              <a:prstGeom prst="rect">
                <a:avLst/>
              </a:prstGeom>
              <a:blipFill>
                <a:blip r:embed="rId7"/>
                <a:stretch>
                  <a:fillRect l="-3670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/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8F4E74-3530-0845-87B7-1E697819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51" y="5985784"/>
                <a:ext cx="1370953" cy="646331"/>
              </a:xfrm>
              <a:prstGeom prst="rect">
                <a:avLst/>
              </a:prstGeom>
              <a:blipFill>
                <a:blip r:embed="rId8"/>
                <a:stretch>
                  <a:fillRect l="-3670" t="-57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/>
              <p:nvPr/>
            </p:nvSpPr>
            <p:spPr>
              <a:xfrm>
                <a:off x="4511974" y="5252229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3C4F2C-E243-8E48-91ED-A18DD7237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74" y="5252229"/>
                <a:ext cx="1861663" cy="380810"/>
              </a:xfrm>
              <a:prstGeom prst="rect">
                <a:avLst/>
              </a:prstGeom>
              <a:blipFill>
                <a:blip r:embed="rId9"/>
                <a:stretch>
                  <a:fillRect l="-2703" t="-3226" b="-2580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/>
              <p:nvPr/>
            </p:nvSpPr>
            <p:spPr>
              <a:xfrm>
                <a:off x="4511973" y="5627300"/>
                <a:ext cx="186166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a22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730F7-BB4C-7143-BEE3-7C7A02C6E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73" y="5627300"/>
                <a:ext cx="1861663" cy="380810"/>
              </a:xfrm>
              <a:prstGeom prst="rect">
                <a:avLst/>
              </a:prstGeom>
              <a:blipFill>
                <a:blip r:embed="rId10"/>
                <a:stretch>
                  <a:fillRect l="-2703" t="-3226" b="-2258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/>
              <p:nvPr/>
            </p:nvSpPr>
            <p:spPr>
              <a:xfrm>
                <a:off x="4525445" y="6109601"/>
                <a:ext cx="1964256" cy="657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a32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EE2C0B-5BA7-FD4F-895C-3265442E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45" y="6109601"/>
                <a:ext cx="1964256" cy="657809"/>
              </a:xfrm>
              <a:prstGeom prst="rect">
                <a:avLst/>
              </a:prstGeom>
              <a:blipFill>
                <a:blip r:embed="rId11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>
            <a:extLst>
              <a:ext uri="{FF2B5EF4-FFF2-40B4-BE49-F238E27FC236}">
                <a16:creationId xmlns:a16="http://schemas.microsoft.com/office/drawing/2014/main" id="{FAE6EA7B-A59B-3D46-B7FD-CF16F337F8D6}"/>
              </a:ext>
            </a:extLst>
          </p:cNvPr>
          <p:cNvSpPr/>
          <p:nvPr/>
        </p:nvSpPr>
        <p:spPr>
          <a:xfrm>
            <a:off x="6608647" y="5658331"/>
            <a:ext cx="567260" cy="255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D69DE-ACF1-E040-B275-11E5EDD912FD}"/>
              </a:ext>
            </a:extLst>
          </p:cNvPr>
          <p:cNvSpPr txBox="1"/>
          <p:nvPr/>
        </p:nvSpPr>
        <p:spPr>
          <a:xfrm>
            <a:off x="6453695" y="589567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活性化</a:t>
            </a:r>
          </a:p>
          <a:p>
            <a:r>
              <a:rPr lang="en-JP" dirty="0"/>
              <a:t>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/>
              <p:nvPr/>
            </p:nvSpPr>
            <p:spPr>
              <a:xfrm>
                <a:off x="7330858" y="5088295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1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4C1D75-C77A-2841-8C11-2A390E909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58" y="5088295"/>
                <a:ext cx="1344471" cy="369332"/>
              </a:xfrm>
              <a:prstGeom prst="rect">
                <a:avLst/>
              </a:prstGeom>
              <a:blipFill>
                <a:blip r:embed="rId12"/>
                <a:stretch>
                  <a:fillRect l="-3738" t="-6667" b="-2666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/>
              <p:nvPr/>
            </p:nvSpPr>
            <p:spPr>
              <a:xfrm>
                <a:off x="7330858" y="5539039"/>
                <a:ext cx="134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2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22)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730083A-ABA2-994B-8AF5-36911B607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58" y="5539039"/>
                <a:ext cx="1344471" cy="369332"/>
              </a:xfrm>
              <a:prstGeom prst="rect">
                <a:avLst/>
              </a:prstGeom>
              <a:blipFill>
                <a:blip r:embed="rId13"/>
                <a:stretch>
                  <a:fillRect l="-3738" t="-10000" b="-2333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/>
              <p:nvPr/>
            </p:nvSpPr>
            <p:spPr>
              <a:xfrm>
                <a:off x="7330858" y="6044879"/>
                <a:ext cx="13437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JP" dirty="0"/>
                  <a:t>3 = </a:t>
                </a:r>
                <a14:m>
                  <m:oMath xmlns:m="http://schemas.openxmlformats.org/officeDocument/2006/math">
                    <m:r>
                      <a:rPr lang="en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1CF33C-F6C1-9A46-98AE-DE9000FF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58" y="6044879"/>
                <a:ext cx="1343701" cy="646331"/>
              </a:xfrm>
              <a:prstGeom prst="rect">
                <a:avLst/>
              </a:prstGeom>
              <a:blipFill>
                <a:blip r:embed="rId14"/>
                <a:stretch>
                  <a:fillRect l="-3738" t="-576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C1F7C6-173C-5F45-B682-4865EDB87D1D}"/>
                  </a:ext>
                </a:extLst>
              </p:cNvPr>
              <p:cNvSpPr txBox="1"/>
              <p:nvPr/>
            </p:nvSpPr>
            <p:spPr>
              <a:xfrm>
                <a:off x="7428195" y="1306405"/>
                <a:ext cx="3888309" cy="968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JP" dirty="0"/>
                  <a:t>         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C1F7C6-173C-5F45-B682-4865EDB8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95" y="1306405"/>
                <a:ext cx="3888309" cy="9687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CFBA2-775F-7042-A4E8-589D2289ABB9}"/>
                  </a:ext>
                </a:extLst>
              </p:cNvPr>
              <p:cNvSpPr txBox="1"/>
              <p:nvPr/>
            </p:nvSpPr>
            <p:spPr>
              <a:xfrm>
                <a:off x="9061168" y="4731752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CFBA2-775F-7042-A4E8-589D2289A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168" y="4731752"/>
                <a:ext cx="4106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718BA-F06A-384A-A401-6DE30CE44B79}"/>
                  </a:ext>
                </a:extLst>
              </p:cNvPr>
              <p:cNvSpPr txBox="1"/>
              <p:nvPr/>
            </p:nvSpPr>
            <p:spPr>
              <a:xfrm>
                <a:off x="4543070" y="4237789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A718BA-F06A-384A-A401-6DE30CE44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70" y="4237789"/>
                <a:ext cx="1900392" cy="795859"/>
              </a:xfrm>
              <a:prstGeom prst="rect">
                <a:avLst/>
              </a:prstGeom>
              <a:blipFill>
                <a:blip r:embed="rId17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A7D908-0883-C247-89B6-0798CF8905B5}"/>
                  </a:ext>
                </a:extLst>
              </p:cNvPr>
              <p:cNvSpPr txBox="1"/>
              <p:nvPr/>
            </p:nvSpPr>
            <p:spPr>
              <a:xfrm>
                <a:off x="143140" y="4228912"/>
                <a:ext cx="1900392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A7D908-0883-C247-89B6-0798CF890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0" y="4228912"/>
                <a:ext cx="1900392" cy="795859"/>
              </a:xfrm>
              <a:prstGeom prst="rect">
                <a:avLst/>
              </a:prstGeom>
              <a:blipFill>
                <a:blip r:embed="rId18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21003C2-CBA4-CA43-A408-6C225E4D6AA4}"/>
              </a:ext>
            </a:extLst>
          </p:cNvPr>
          <p:cNvSpPr/>
          <p:nvPr/>
        </p:nvSpPr>
        <p:spPr>
          <a:xfrm>
            <a:off x="22878" y="5000679"/>
            <a:ext cx="4217429" cy="1755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58D1D5-77AE-EA46-B9F1-ADE57D5DE70D}"/>
                  </a:ext>
                </a:extLst>
              </p:cNvPr>
              <p:cNvSpPr txBox="1"/>
              <p:nvPr/>
            </p:nvSpPr>
            <p:spPr>
              <a:xfrm>
                <a:off x="6991771" y="2630197"/>
                <a:ext cx="1205330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m:rPr>
                                    <m:nor/>
                                  </m:rPr>
                                  <a:rPr lang="en-JP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58D1D5-77AE-EA46-B9F1-ADE57D5DE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771" y="2630197"/>
                <a:ext cx="1205330" cy="823110"/>
              </a:xfrm>
              <a:prstGeom prst="rect">
                <a:avLst/>
              </a:prstGeom>
              <a:blipFill>
                <a:blip r:embed="rId1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21ED30-2E49-FE49-8E12-0458EA6FC5B7}"/>
                  </a:ext>
                </a:extLst>
              </p:cNvPr>
              <p:cNvSpPr txBox="1"/>
              <p:nvPr/>
            </p:nvSpPr>
            <p:spPr>
              <a:xfrm>
                <a:off x="8589356" y="2404037"/>
                <a:ext cx="2777492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JP" dirty="0"/>
                  <a:t>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JP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JP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JP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𝜕𝜎</m:t>
                                  </m:r>
                                </m:num>
                                <m:den>
                                  <m:r>
                                    <a:rPr lang="en-JP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JP" dirty="0"/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21ED30-2E49-FE49-8E12-0458EA6F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356" y="2404037"/>
                <a:ext cx="2777492" cy="1126975"/>
              </a:xfrm>
              <a:prstGeom prst="rect">
                <a:avLst/>
              </a:prstGeom>
              <a:blipFill>
                <a:blip r:embed="rId20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D3BB72-19AD-BC4A-B76A-5F83DB8EF101}"/>
                  </a:ext>
                </a:extLst>
              </p:cNvPr>
              <p:cNvSpPr txBox="1"/>
              <p:nvPr/>
            </p:nvSpPr>
            <p:spPr>
              <a:xfrm>
                <a:off x="8471905" y="3620054"/>
                <a:ext cx="1967846" cy="906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𝜕𝜎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9D3BB72-19AD-BC4A-B76A-5F83DB8EF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05" y="3620054"/>
                <a:ext cx="1967846" cy="906787"/>
              </a:xfrm>
              <a:prstGeom prst="rect">
                <a:avLst/>
              </a:prstGeom>
              <a:blipFill>
                <a:blip r:embed="rId21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D3054F-801B-354F-9177-4E08916FC5C0}"/>
                  </a:ext>
                </a:extLst>
              </p:cNvPr>
              <p:cNvSpPr txBox="1"/>
              <p:nvPr/>
            </p:nvSpPr>
            <p:spPr>
              <a:xfrm>
                <a:off x="7268922" y="3724929"/>
                <a:ext cx="1151341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D3054F-801B-354F-9177-4E08916F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922" y="3724929"/>
                <a:ext cx="1151341" cy="499560"/>
              </a:xfrm>
              <a:prstGeom prst="rect">
                <a:avLst/>
              </a:prstGeom>
              <a:blipFill>
                <a:blip r:embed="rId2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CE77CD-F317-1840-AE67-FB3012206C4B}"/>
                  </a:ext>
                </a:extLst>
              </p:cNvPr>
              <p:cNvSpPr txBox="1"/>
              <p:nvPr/>
            </p:nvSpPr>
            <p:spPr>
              <a:xfrm>
                <a:off x="10517741" y="3685255"/>
                <a:ext cx="1151341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JP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JP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CE77CD-F317-1840-AE67-FB3012206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741" y="3685255"/>
                <a:ext cx="1151341" cy="499560"/>
              </a:xfrm>
              <a:prstGeom prst="rect">
                <a:avLst/>
              </a:prstGeom>
              <a:blipFill>
                <a:blip r:embed="rId23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4E6C53-E153-1547-B84F-6B3BCAC7CF85}"/>
                  </a:ext>
                </a:extLst>
              </p:cNvPr>
              <p:cNvSpPr/>
              <p:nvPr/>
            </p:nvSpPr>
            <p:spPr>
              <a:xfrm>
                <a:off x="5890655" y="3244334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4E6C53-E153-1547-B84F-6B3BCAC7CF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55" y="3244334"/>
                <a:ext cx="41069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03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42A26F1-0160-504B-8B72-C5250811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9" y="469900"/>
            <a:ext cx="10037641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F840E50-E6DE-9E4C-9ECC-1963F71C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71525"/>
            <a:ext cx="9448800" cy="531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3F079-80D9-EB43-9F46-B47B9F3212D4}"/>
              </a:ext>
            </a:extLst>
          </p:cNvPr>
          <p:cNvSpPr txBox="1"/>
          <p:nvPr/>
        </p:nvSpPr>
        <p:spPr>
          <a:xfrm>
            <a:off x="520700" y="215900"/>
            <a:ext cx="705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Optimization algorithm (find model parameter to minimize loss function) </a:t>
            </a:r>
          </a:p>
        </p:txBody>
      </p:sp>
    </p:spTree>
    <p:extLst>
      <p:ext uri="{BB962C8B-B14F-4D97-AF65-F5344CB8AC3E}">
        <p14:creationId xmlns:p14="http://schemas.microsoft.com/office/powerpoint/2010/main" val="12456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928A3-985B-7A44-A9EF-A27804CB89E8}"/>
              </a:ext>
            </a:extLst>
          </p:cNvPr>
          <p:cNvSpPr txBox="1"/>
          <p:nvPr/>
        </p:nvSpPr>
        <p:spPr>
          <a:xfrm>
            <a:off x="139700" y="127000"/>
            <a:ext cx="389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Loss関数(ex, Binary Cross Entropy Loss)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7D37B3-37DF-264E-B952-93457019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963504"/>
            <a:ext cx="4132507" cy="2465496"/>
          </a:xfrm>
          <a:prstGeom prst="rect">
            <a:avLst/>
          </a:prstGeom>
        </p:spPr>
      </p:pic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A72FD64B-BC33-434E-B7A4-EB92E090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1516802"/>
            <a:ext cx="1765300" cy="13589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B909B72A-BDC5-434F-90A3-86252F577A31}"/>
              </a:ext>
            </a:extLst>
          </p:cNvPr>
          <p:cNvSpPr/>
          <p:nvPr/>
        </p:nvSpPr>
        <p:spPr>
          <a:xfrm>
            <a:off x="6299200" y="1865204"/>
            <a:ext cx="609600" cy="48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37F07-6BFC-B44C-9889-62F68B023793}"/>
              </a:ext>
            </a:extLst>
          </p:cNvPr>
          <p:cNvSpPr txBox="1"/>
          <p:nvPr/>
        </p:nvSpPr>
        <p:spPr>
          <a:xfrm>
            <a:off x="285658" y="594172"/>
            <a:ext cx="812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Classification task を考える(ie…ある患者の腫瘍画像が良性か悪性か判別したい)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2A32A-2195-6944-89CD-B32AA28C0FD3}"/>
              </a:ext>
            </a:extLst>
          </p:cNvPr>
          <p:cNvSpPr txBox="1"/>
          <p:nvPr/>
        </p:nvSpPr>
        <p:spPr>
          <a:xfrm>
            <a:off x="4219456" y="2875702"/>
            <a:ext cx="19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0~1のrangeに直す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85179-CA23-BD49-BCD6-82CB257EA0BF}"/>
              </a:ext>
            </a:extLst>
          </p:cNvPr>
          <p:cNvSpPr txBox="1"/>
          <p:nvPr/>
        </p:nvSpPr>
        <p:spPr>
          <a:xfrm>
            <a:off x="4330700" y="1219223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JP" dirty="0"/>
              <a:t>ctivation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7C47C-5D66-0C4D-8639-D145D5B7B2BD}"/>
              </a:ext>
            </a:extLst>
          </p:cNvPr>
          <p:cNvSpPr txBox="1"/>
          <p:nvPr/>
        </p:nvSpPr>
        <p:spPr>
          <a:xfrm>
            <a:off x="7112000" y="140388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入力データがどちらのクラスに属するのか</a:t>
            </a:r>
          </a:p>
          <a:p>
            <a:r>
              <a:rPr lang="en-JP" dirty="0"/>
              <a:t>という確率とも考えられる！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2AB1B8-0EB7-6444-B414-C11B809D4430}"/>
                  </a:ext>
                </a:extLst>
              </p:cNvPr>
              <p:cNvSpPr txBox="1"/>
              <p:nvPr/>
            </p:nvSpPr>
            <p:spPr>
              <a:xfrm>
                <a:off x="7411840" y="2196252"/>
                <a:ext cx="2005036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腫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瘍は</m:t>
                                </m:r>
                                <m:r>
                                  <m:rPr>
                                    <m:brk m:alnAt="7"/>
                                  </m:rPr>
                                  <a:rPr lang="en-JP" i="1" smtClean="0">
                                    <a:latin typeface="Cambria Math" panose="02040503050406030204" pitchFamily="18" charset="0"/>
                                  </a:rPr>
                                  <m:t>良</m:t>
                                </m:r>
                                <m:r>
                                  <a:rPr lang="en-JP" i="1" smtClean="0">
                                    <a:latin typeface="Cambria Math" panose="02040503050406030204" pitchFamily="18" charset="0"/>
                                  </a:rPr>
                                  <m:t>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腫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瘍は</m:t>
                                </m:r>
                                <m:r>
                                  <a:rPr lang="en-JP" i="1">
                                    <a:latin typeface="Cambria Math" panose="02040503050406030204" pitchFamily="18" charset="0"/>
                                  </a:rPr>
                                  <m:t>悪性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2AB1B8-0EB7-6444-B414-C11B809D4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40" y="2196252"/>
                <a:ext cx="2005036" cy="714683"/>
              </a:xfrm>
              <a:prstGeom prst="rect">
                <a:avLst/>
              </a:prstGeom>
              <a:blipFill>
                <a:blip r:embed="rId4"/>
                <a:stretch>
                  <a:fillRect l="-51572" t="-186207" b="-27069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CF67660-0A8B-E44D-96EC-1F3D2EA0EFFA}"/>
              </a:ext>
            </a:extLst>
          </p:cNvPr>
          <p:cNvSpPr txBox="1"/>
          <p:nvPr/>
        </p:nvSpPr>
        <p:spPr>
          <a:xfrm>
            <a:off x="174628" y="352684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確率分布(尤度関数)を考える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2A38859-52BC-6A47-A399-599657851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06" y="3990242"/>
            <a:ext cx="2628900" cy="508000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low confidence">
            <a:extLst>
              <a:ext uri="{FF2B5EF4-FFF2-40B4-BE49-F238E27FC236}">
                <a16:creationId xmlns:a16="http://schemas.microsoft.com/office/drawing/2014/main" id="{F98CC128-0935-B54A-84B5-61F2FCC9D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6" y="5127238"/>
            <a:ext cx="4025900" cy="673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9D3C5D-290A-6D41-BC20-076CE06E89EF}"/>
              </a:ext>
            </a:extLst>
          </p:cNvPr>
          <p:cNvSpPr txBox="1"/>
          <p:nvPr/>
        </p:nvSpPr>
        <p:spPr>
          <a:xfrm>
            <a:off x="285658" y="47165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対数化する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010BDF-3CE8-5D46-86C0-368776FAD2FE}"/>
              </a:ext>
            </a:extLst>
          </p:cNvPr>
          <p:cNvCxnSpPr/>
          <p:nvPr/>
        </p:nvCxnSpPr>
        <p:spPr>
          <a:xfrm>
            <a:off x="2193253" y="4564537"/>
            <a:ext cx="0" cy="6552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E149BF6F-62A7-2942-811F-3512615DC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300" y="5127238"/>
            <a:ext cx="5854700" cy="1320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685875-C90A-0943-AB03-EE343BA79E91}"/>
              </a:ext>
            </a:extLst>
          </p:cNvPr>
          <p:cNvSpPr txBox="1"/>
          <p:nvPr/>
        </p:nvSpPr>
        <p:spPr>
          <a:xfrm>
            <a:off x="3370950" y="4248012"/>
            <a:ext cx="388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対数尤度関数を最大化したい．</a:t>
            </a:r>
          </a:p>
          <a:p>
            <a:r>
              <a:rPr lang="en-JP" dirty="0"/>
              <a:t>-&gt; 対数尤度にマイナスをかけたもの</a:t>
            </a:r>
          </a:p>
          <a:p>
            <a:r>
              <a:rPr lang="en-JP" dirty="0"/>
              <a:t>を最小化することと等価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A7D6D7-7B78-B743-AB02-CA032AB7BA92}"/>
              </a:ext>
            </a:extLst>
          </p:cNvPr>
          <p:cNvCxnSpPr>
            <a:cxnSpLocks/>
          </p:cNvCxnSpPr>
          <p:nvPr/>
        </p:nvCxnSpPr>
        <p:spPr>
          <a:xfrm>
            <a:off x="4035125" y="5478291"/>
            <a:ext cx="19877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1A52E8-BFA4-3D48-9639-EEE9637C1404}"/>
              </a:ext>
            </a:extLst>
          </p:cNvPr>
          <p:cNvSpPr txBox="1"/>
          <p:nvPr/>
        </p:nvSpPr>
        <p:spPr>
          <a:xfrm>
            <a:off x="7411840" y="4716559"/>
            <a:ext cx="25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JP" dirty="0"/>
              <a:t>inary cross entropy loss</a:t>
            </a:r>
          </a:p>
        </p:txBody>
      </p:sp>
    </p:spTree>
    <p:extLst>
      <p:ext uri="{BB962C8B-B14F-4D97-AF65-F5344CB8AC3E}">
        <p14:creationId xmlns:p14="http://schemas.microsoft.com/office/powerpoint/2010/main" val="41036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669</Words>
  <Application>Microsoft Macintosh PowerPoint</Application>
  <PresentationFormat>Widescreen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斎藤 祐貴</dc:creator>
  <cp:lastModifiedBy>斎藤 祐貴</cp:lastModifiedBy>
  <cp:revision>17</cp:revision>
  <dcterms:created xsi:type="dcterms:W3CDTF">2021-01-27T17:51:37Z</dcterms:created>
  <dcterms:modified xsi:type="dcterms:W3CDTF">2021-01-30T05:42:04Z</dcterms:modified>
</cp:coreProperties>
</file>