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Lato Black" panose="020F0502020204030203" pitchFamily="34" charset="0"/>
      <p:bold r:id="rId23"/>
      <p:boldItalic r:id="rId24"/>
    </p:embeddedFont>
    <p:embeddedFont>
      <p:font typeface="Lato Light" panose="020F050202020403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864">
          <p15:clr>
            <a:srgbClr val="9AA0A6"/>
          </p15:clr>
        </p15:guide>
        <p15:guide id="4" pos="4968">
          <p15:clr>
            <a:srgbClr val="9AA0A6"/>
          </p15:clr>
        </p15:guide>
        <p15:guide id="5" orient="horz" pos="1123">
          <p15:clr>
            <a:srgbClr val="9AA0A6"/>
          </p15:clr>
        </p15:guide>
        <p15:guide id="6" orient="horz" pos="2936">
          <p15:clr>
            <a:srgbClr val="9AA0A6"/>
          </p15:clr>
        </p15:guide>
        <p15:guide id="7" pos="1064">
          <p15:clr>
            <a:srgbClr val="9AA0A6"/>
          </p15:clr>
        </p15:guide>
        <p15:guide id="8" orient="horz" pos="1372">
          <p15:clr>
            <a:srgbClr val="9AA0A6"/>
          </p15:clr>
        </p15:guide>
        <p15:guide id="9" pos="1263">
          <p15:clr>
            <a:srgbClr val="9AA0A6"/>
          </p15:clr>
        </p15:guide>
        <p15:guide id="10" orient="horz" pos="1836">
          <p15:clr>
            <a:srgbClr val="9AA0A6"/>
          </p15:clr>
        </p15:guide>
        <p15:guide id="11" pos="2049">
          <p15:clr>
            <a:srgbClr val="9AA0A6"/>
          </p15:clr>
        </p15:guide>
        <p15:guide id="12" orient="horz" pos="806">
          <p15:clr>
            <a:srgbClr val="9AA0A6"/>
          </p15:clr>
        </p15:guide>
        <p15:guide id="13" orient="horz" pos="30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408" y="126"/>
      </p:cViewPr>
      <p:guideLst>
        <p:guide orient="horz" pos="1620"/>
        <p:guide pos="2880"/>
        <p:guide pos="864"/>
        <p:guide pos="4968"/>
        <p:guide orient="horz" pos="1123"/>
        <p:guide orient="horz" pos="2936"/>
        <p:guide pos="1064"/>
        <p:guide orient="horz" pos="1372"/>
        <p:guide pos="1263"/>
        <p:guide orient="horz" pos="1836"/>
        <p:guide pos="2049"/>
        <p:guide orient="horz" pos="806"/>
        <p:guide orient="horz"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6fca6bba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6fca6bba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19c4b1d2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19c4b1d2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19c4b1d23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19c4b1d2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fca6bba44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fca6bba44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19c4b1d2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19c4b1d2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19c4b1d2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19c4b1d2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19c4b1d2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19c4b1d2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19c4b1d23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19c4b1d23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g6fca6bba4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g6fca6bba4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6fca6bba4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6fca6bba4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819c4b1d2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819c4b1d2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fca6bba44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fca6bba44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19c4b1d23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19c4b1d2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fca6bba44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fca6bba4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19c4b1d23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19c4b1d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19c4b1d23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19c4b1d2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of the leads are already open- not contacted. Once the filter is placed, it adds three other leads that were not imported from the csv spreadsheet. If we aren’t working with pre-populated data, why does this occur?</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61299" y="1669025"/>
            <a:ext cx="7936200" cy="1418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4800"/>
              <a:buFont typeface="Lato"/>
              <a:buNone/>
              <a:defRPr sz="4800">
                <a:solidFill>
                  <a:srgbClr val="000000"/>
                </a:solidFill>
                <a:latin typeface="Lato"/>
                <a:ea typeface="Lato"/>
                <a:cs typeface="Lato"/>
                <a:sym typeface="Lato"/>
              </a:defRPr>
            </a:lvl1pPr>
            <a:lvl2pPr lvl="1" algn="ctr" rtl="0">
              <a:spcBef>
                <a:spcPts val="0"/>
              </a:spcBef>
              <a:spcAft>
                <a:spcPts val="0"/>
              </a:spcAft>
              <a:buSzPts val="5200"/>
              <a:buFont typeface="Lato"/>
              <a:buNone/>
              <a:defRPr sz="5200">
                <a:latin typeface="Lato"/>
                <a:ea typeface="Lato"/>
                <a:cs typeface="Lato"/>
                <a:sym typeface="Lato"/>
              </a:defRPr>
            </a:lvl2pPr>
            <a:lvl3pPr lvl="2" algn="ctr" rtl="0">
              <a:spcBef>
                <a:spcPts val="0"/>
              </a:spcBef>
              <a:spcAft>
                <a:spcPts val="0"/>
              </a:spcAft>
              <a:buSzPts val="5200"/>
              <a:buFont typeface="Lato"/>
              <a:buNone/>
              <a:defRPr sz="5200">
                <a:latin typeface="Lato"/>
                <a:ea typeface="Lato"/>
                <a:cs typeface="Lato"/>
                <a:sym typeface="Lato"/>
              </a:defRPr>
            </a:lvl3pPr>
            <a:lvl4pPr lvl="3" algn="ctr" rtl="0">
              <a:spcBef>
                <a:spcPts val="0"/>
              </a:spcBef>
              <a:spcAft>
                <a:spcPts val="0"/>
              </a:spcAft>
              <a:buSzPts val="5200"/>
              <a:buFont typeface="Lato"/>
              <a:buNone/>
              <a:defRPr sz="5200">
                <a:latin typeface="Lato"/>
                <a:ea typeface="Lato"/>
                <a:cs typeface="Lato"/>
                <a:sym typeface="Lato"/>
              </a:defRPr>
            </a:lvl4pPr>
            <a:lvl5pPr lvl="4" algn="ctr" rtl="0">
              <a:spcBef>
                <a:spcPts val="0"/>
              </a:spcBef>
              <a:spcAft>
                <a:spcPts val="0"/>
              </a:spcAft>
              <a:buSzPts val="5200"/>
              <a:buFont typeface="Lato"/>
              <a:buNone/>
              <a:defRPr sz="5200">
                <a:latin typeface="Lato"/>
                <a:ea typeface="Lato"/>
                <a:cs typeface="Lato"/>
                <a:sym typeface="Lato"/>
              </a:defRPr>
            </a:lvl5pPr>
            <a:lvl6pPr lvl="5" algn="ctr" rtl="0">
              <a:spcBef>
                <a:spcPts val="0"/>
              </a:spcBef>
              <a:spcAft>
                <a:spcPts val="0"/>
              </a:spcAft>
              <a:buSzPts val="5200"/>
              <a:buFont typeface="Lato"/>
              <a:buNone/>
              <a:defRPr sz="5200">
                <a:latin typeface="Lato"/>
                <a:ea typeface="Lato"/>
                <a:cs typeface="Lato"/>
                <a:sym typeface="Lato"/>
              </a:defRPr>
            </a:lvl6pPr>
            <a:lvl7pPr lvl="6" algn="ctr" rtl="0">
              <a:spcBef>
                <a:spcPts val="0"/>
              </a:spcBef>
              <a:spcAft>
                <a:spcPts val="0"/>
              </a:spcAft>
              <a:buSzPts val="5200"/>
              <a:buFont typeface="Lato"/>
              <a:buNone/>
              <a:defRPr sz="5200">
                <a:latin typeface="Lato"/>
                <a:ea typeface="Lato"/>
                <a:cs typeface="Lato"/>
                <a:sym typeface="Lato"/>
              </a:defRPr>
            </a:lvl7pPr>
            <a:lvl8pPr lvl="7" algn="ctr" rtl="0">
              <a:spcBef>
                <a:spcPts val="0"/>
              </a:spcBef>
              <a:spcAft>
                <a:spcPts val="0"/>
              </a:spcAft>
              <a:buSzPts val="5200"/>
              <a:buFont typeface="Lato"/>
              <a:buNone/>
              <a:defRPr sz="5200">
                <a:latin typeface="Lato"/>
                <a:ea typeface="Lato"/>
                <a:cs typeface="Lato"/>
                <a:sym typeface="Lato"/>
              </a:defRPr>
            </a:lvl8pPr>
            <a:lvl9pPr lvl="8" algn="ctr" rtl="0">
              <a:spcBef>
                <a:spcPts val="0"/>
              </a:spcBef>
              <a:spcAft>
                <a:spcPts val="0"/>
              </a:spcAft>
              <a:buSzPts val="5200"/>
              <a:buFont typeface="Lato"/>
              <a:buNone/>
              <a:defRPr sz="5200">
                <a:latin typeface="Lato"/>
                <a:ea typeface="Lato"/>
                <a:cs typeface="Lato"/>
                <a:sym typeface="Lato"/>
              </a:defRPr>
            </a:lvl9pPr>
          </a:lstStyle>
          <a:p>
            <a:endParaRPr/>
          </a:p>
        </p:txBody>
      </p:sp>
      <p:sp>
        <p:nvSpPr>
          <p:cNvPr id="11" name="Google Shape;11;p2"/>
          <p:cNvSpPr txBox="1">
            <a:spLocks noGrp="1"/>
          </p:cNvSpPr>
          <p:nvPr>
            <p:ph type="subTitle" idx="1"/>
          </p:nvPr>
        </p:nvSpPr>
        <p:spPr>
          <a:xfrm>
            <a:off x="561300" y="2948600"/>
            <a:ext cx="6039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4C4C"/>
              </a:buClr>
              <a:buSzPts val="2800"/>
              <a:buFont typeface="Lato Light"/>
              <a:buNone/>
              <a:defRPr sz="2800">
                <a:solidFill>
                  <a:srgbClr val="FF4C4C"/>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a:endParaRPr/>
          </a:p>
        </p:txBody>
      </p:sp>
      <p:sp>
        <p:nvSpPr>
          <p:cNvPr id="12" name="Google Shape;12;p2"/>
          <p:cNvSpPr txBox="1">
            <a:spLocks noGrp="1"/>
          </p:cNvSpPr>
          <p:nvPr>
            <p:ph type="ctrTitle" idx="2"/>
          </p:nvPr>
        </p:nvSpPr>
        <p:spPr>
          <a:xfrm>
            <a:off x="6414025" y="4452325"/>
            <a:ext cx="2280600" cy="447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algn="r" rtl="0">
              <a:spcBef>
                <a:spcPts val="0"/>
              </a:spcBef>
              <a:spcAft>
                <a:spcPts val="0"/>
              </a:spcAft>
              <a:buSzPts val="1400"/>
              <a:buFont typeface="Lato"/>
              <a:buNone/>
              <a:defRPr sz="1400">
                <a:latin typeface="Lato"/>
                <a:ea typeface="Lato"/>
                <a:cs typeface="Lato"/>
                <a:sym typeface="Lato"/>
              </a:defRPr>
            </a:lvl2pPr>
            <a:lvl3pPr lvl="2" algn="r" rtl="0">
              <a:spcBef>
                <a:spcPts val="0"/>
              </a:spcBef>
              <a:spcAft>
                <a:spcPts val="0"/>
              </a:spcAft>
              <a:buSzPts val="1400"/>
              <a:buFont typeface="Lato"/>
              <a:buNone/>
              <a:defRPr sz="1400">
                <a:latin typeface="Lato"/>
                <a:ea typeface="Lato"/>
                <a:cs typeface="Lato"/>
                <a:sym typeface="Lato"/>
              </a:defRPr>
            </a:lvl3pPr>
            <a:lvl4pPr lvl="3" algn="r" rtl="0">
              <a:spcBef>
                <a:spcPts val="0"/>
              </a:spcBef>
              <a:spcAft>
                <a:spcPts val="0"/>
              </a:spcAft>
              <a:buSzPts val="1400"/>
              <a:buFont typeface="Lato"/>
              <a:buNone/>
              <a:defRPr sz="1400">
                <a:latin typeface="Lato"/>
                <a:ea typeface="Lato"/>
                <a:cs typeface="Lato"/>
                <a:sym typeface="Lato"/>
              </a:defRPr>
            </a:lvl4pPr>
            <a:lvl5pPr lvl="4" algn="r" rtl="0">
              <a:spcBef>
                <a:spcPts val="0"/>
              </a:spcBef>
              <a:spcAft>
                <a:spcPts val="0"/>
              </a:spcAft>
              <a:buSzPts val="1400"/>
              <a:buFont typeface="Lato"/>
              <a:buNone/>
              <a:defRPr sz="1400">
                <a:latin typeface="Lato"/>
                <a:ea typeface="Lato"/>
                <a:cs typeface="Lato"/>
                <a:sym typeface="Lato"/>
              </a:defRPr>
            </a:lvl5pPr>
            <a:lvl6pPr lvl="5" algn="r" rtl="0">
              <a:spcBef>
                <a:spcPts val="0"/>
              </a:spcBef>
              <a:spcAft>
                <a:spcPts val="0"/>
              </a:spcAft>
              <a:buSzPts val="1400"/>
              <a:buFont typeface="Lato"/>
              <a:buNone/>
              <a:defRPr sz="1400">
                <a:latin typeface="Lato"/>
                <a:ea typeface="Lato"/>
                <a:cs typeface="Lato"/>
                <a:sym typeface="Lato"/>
              </a:defRPr>
            </a:lvl6pPr>
            <a:lvl7pPr lvl="6" algn="r" rtl="0">
              <a:spcBef>
                <a:spcPts val="0"/>
              </a:spcBef>
              <a:spcAft>
                <a:spcPts val="0"/>
              </a:spcAft>
              <a:buSzPts val="1400"/>
              <a:buFont typeface="Lato"/>
              <a:buNone/>
              <a:defRPr sz="1400">
                <a:latin typeface="Lato"/>
                <a:ea typeface="Lato"/>
                <a:cs typeface="Lato"/>
                <a:sym typeface="Lato"/>
              </a:defRPr>
            </a:lvl7pPr>
            <a:lvl8pPr lvl="7" algn="r" rtl="0">
              <a:spcBef>
                <a:spcPts val="0"/>
              </a:spcBef>
              <a:spcAft>
                <a:spcPts val="0"/>
              </a:spcAft>
              <a:buSzPts val="1400"/>
              <a:buFont typeface="Lato"/>
              <a:buNone/>
              <a:defRPr sz="1400">
                <a:latin typeface="Lato"/>
                <a:ea typeface="Lato"/>
                <a:cs typeface="Lato"/>
                <a:sym typeface="Lato"/>
              </a:defRPr>
            </a:lvl8pPr>
            <a:lvl9pPr lvl="8" algn="r" rtl="0">
              <a:spcBef>
                <a:spcPts val="0"/>
              </a:spcBef>
              <a:spcAft>
                <a:spcPts val="0"/>
              </a:spcAft>
              <a:buSzPts val="1400"/>
              <a:buFont typeface="Lato"/>
              <a:buNone/>
              <a:defRPr sz="1400">
                <a:latin typeface="Lato"/>
                <a:ea typeface="Lato"/>
                <a:cs typeface="Lato"/>
                <a:sym typeface="Lato"/>
              </a:defRPr>
            </a:lvl9pPr>
          </a:lstStyle>
          <a:p>
            <a:endParaRPr/>
          </a:p>
        </p:txBody>
      </p:sp>
      <p:pic>
        <p:nvPicPr>
          <p:cNvPr id="13" name="Google Shape;13;p2"/>
          <p:cNvPicPr preferRelativeResize="0"/>
          <p:nvPr/>
        </p:nvPicPr>
        <p:blipFill>
          <a:blip r:embed="rId2">
            <a:alphaModFix/>
          </a:blip>
          <a:stretch>
            <a:fillRect/>
          </a:stretch>
        </p:blipFill>
        <p:spPr>
          <a:xfrm>
            <a:off x="0" y="3591200"/>
            <a:ext cx="4503001" cy="714375"/>
          </a:xfrm>
          <a:prstGeom prst="rect">
            <a:avLst/>
          </a:prstGeom>
          <a:noFill/>
          <a:ln>
            <a:noFill/>
          </a:ln>
        </p:spPr>
      </p:pic>
      <p:pic>
        <p:nvPicPr>
          <p:cNvPr id="14" name="Google Shape;14;p2" title="Pathstream Logo"/>
          <p:cNvPicPr preferRelativeResize="0"/>
          <p:nvPr/>
        </p:nvPicPr>
        <p:blipFill>
          <a:blip r:embed="rId3">
            <a:alphaModFix/>
          </a:blip>
          <a:stretch>
            <a:fillRect/>
          </a:stretch>
        </p:blipFill>
        <p:spPr>
          <a:xfrm>
            <a:off x="6700625" y="-59750"/>
            <a:ext cx="2821825" cy="1667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TITLE_3">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1226000"/>
            <a:ext cx="2394349" cy="379850"/>
          </a:xfrm>
          <a:prstGeom prst="rect">
            <a:avLst/>
          </a:prstGeom>
          <a:noFill/>
          <a:ln>
            <a:noFill/>
          </a:ln>
        </p:spPr>
      </p:pic>
      <p:sp>
        <p:nvSpPr>
          <p:cNvPr id="17" name="Google Shape;17;p3"/>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000000"/>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8" name="Google Shape;18;p3" title="Pathstream Logo"/>
          <p:cNvPicPr preferRelativeResize="0"/>
          <p:nvPr/>
        </p:nvPicPr>
        <p:blipFill>
          <a:blip r:embed="rId3">
            <a:alphaModFix/>
          </a:blip>
          <a:stretch>
            <a:fillRect/>
          </a:stretch>
        </p:blipFill>
        <p:spPr>
          <a:xfrm>
            <a:off x="6924350" y="-59750"/>
            <a:ext cx="2598100" cy="15355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_3_2_1">
    <p:spTree>
      <p:nvGrpSpPr>
        <p:cNvPr id="1"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1">
  <p:cSld name="TITLE_4">
    <p:spTree>
      <p:nvGrpSpPr>
        <p:cNvPr id="1" name="Shape 20"/>
        <p:cNvGrpSpPr/>
        <p:nvPr/>
      </p:nvGrpSpPr>
      <p:grpSpPr>
        <a:xfrm>
          <a:off x="0" y="0"/>
          <a:ext cx="0" cy="0"/>
          <a:chOff x="0" y="0"/>
          <a:chExt cx="0" cy="0"/>
        </a:xfrm>
      </p:grpSpPr>
      <p:sp>
        <p:nvSpPr>
          <p:cNvPr id="21" name="Google Shape;21;p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 name="Google Shape;22;p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ctrTitle"/>
          </p:nvPr>
        </p:nvSpPr>
        <p:spPr>
          <a:xfrm>
            <a:off x="429599" y="1570725"/>
            <a:ext cx="7936200" cy="14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solidFill>
                  <a:srgbClr val="434343"/>
                </a:solidFill>
                <a:latin typeface="Lato Black"/>
                <a:ea typeface="Lato Black"/>
                <a:cs typeface="Lato Black"/>
                <a:sym typeface="Lato Black"/>
              </a:rPr>
              <a:t>Lead Management in Salesforce </a:t>
            </a:r>
            <a:endParaRPr sz="1800">
              <a:solidFill>
                <a:schemeClr val="dk2"/>
              </a:solidFill>
            </a:endParaRPr>
          </a:p>
          <a:p>
            <a:pPr marL="0" lvl="0" indent="0" algn="l" rtl="0">
              <a:spcBef>
                <a:spcPts val="0"/>
              </a:spcBef>
              <a:spcAft>
                <a:spcPts val="0"/>
              </a:spcAft>
              <a:buNone/>
            </a:pPr>
            <a:r>
              <a:rPr lang="en" sz="1800">
                <a:solidFill>
                  <a:schemeClr val="dk2"/>
                </a:solidFill>
              </a:rPr>
              <a:t>Independent Project: Use Salesforce to Identify Sales Prospects</a:t>
            </a:r>
            <a:endParaRPr/>
          </a:p>
        </p:txBody>
      </p:sp>
      <p:sp>
        <p:nvSpPr>
          <p:cNvPr id="29" name="Google Shape;29;p6"/>
          <p:cNvSpPr txBox="1">
            <a:spLocks noGrp="1"/>
          </p:cNvSpPr>
          <p:nvPr>
            <p:ph type="subTitle" idx="1"/>
          </p:nvPr>
        </p:nvSpPr>
        <p:spPr>
          <a:xfrm>
            <a:off x="505125" y="2989425"/>
            <a:ext cx="6039000" cy="57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i="1">
                <a:solidFill>
                  <a:srgbClr val="0B5394"/>
                </a:solidFill>
                <a:latin typeface="Times New Roman"/>
                <a:ea typeface="Times New Roman"/>
                <a:cs typeface="Times New Roman"/>
                <a:sym typeface="Times New Roman"/>
              </a:rPr>
              <a:t>Shaquana Brazill</a:t>
            </a:r>
            <a:endParaRPr>
              <a:solidFill>
                <a:srgbClr val="0B5394"/>
              </a:solidFill>
              <a:latin typeface="Times New Roman"/>
              <a:ea typeface="Times New Roman"/>
              <a:cs typeface="Times New Roman"/>
              <a:sym typeface="Times New Roman"/>
            </a:endParaRPr>
          </a:p>
        </p:txBody>
      </p:sp>
      <p:sp>
        <p:nvSpPr>
          <p:cNvPr id="30" name="Google Shape;30;p6"/>
          <p:cNvSpPr txBox="1">
            <a:spLocks noGrp="1"/>
          </p:cNvSpPr>
          <p:nvPr>
            <p:ph type="ctrTitle" idx="2"/>
          </p:nvPr>
        </p:nvSpPr>
        <p:spPr>
          <a:xfrm>
            <a:off x="6414025" y="4452325"/>
            <a:ext cx="2280600" cy="447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Step 3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97" name="Google Shape;97;p15"/>
          <p:cNvPicPr preferRelativeResize="0"/>
          <p:nvPr/>
        </p:nvPicPr>
        <p:blipFill>
          <a:blip r:embed="rId3">
            <a:alphaModFix/>
          </a:blip>
          <a:stretch>
            <a:fillRect/>
          </a:stretch>
        </p:blipFill>
        <p:spPr>
          <a:xfrm>
            <a:off x="152399" y="1917088"/>
            <a:ext cx="8839202" cy="2404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Step 4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103" name="Google Shape;103;p16"/>
          <p:cNvPicPr preferRelativeResize="0"/>
          <p:nvPr/>
        </p:nvPicPr>
        <p:blipFill>
          <a:blip r:embed="rId3">
            <a:alphaModFix/>
          </a:blip>
          <a:stretch>
            <a:fillRect/>
          </a:stretch>
        </p:blipFill>
        <p:spPr>
          <a:xfrm>
            <a:off x="0" y="1814696"/>
            <a:ext cx="9144000" cy="29859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After you’ve associated all 10 leads with the new campaign, navigate to the Campaigns tab of your Sales app. Take</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a screenshot of the Campaign Members page of the Social Media Conference Email that shows all the leads you’ve</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 just associated with this campaign, and insert it on the next slide.</a:t>
            </a:r>
            <a:endParaRPr sz="1800" b="1" i="1">
              <a:solidFill>
                <a:srgbClr val="4D4D4D"/>
              </a:solidFill>
              <a:latin typeface="Lato"/>
              <a:ea typeface="Lato"/>
              <a:cs typeface="Lato"/>
              <a:sym typeface="Lato"/>
            </a:endParaRPr>
          </a:p>
        </p:txBody>
      </p:sp>
      <p:sp>
        <p:nvSpPr>
          <p:cNvPr id="109" name="Google Shape;109;p17"/>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4:</a:t>
            </a:r>
            <a:r>
              <a:rPr lang="en" sz="2400">
                <a:solidFill>
                  <a:srgbClr val="434343"/>
                </a:solidFill>
                <a:latin typeface="Lato Black"/>
                <a:ea typeface="Lato Black"/>
                <a:cs typeface="Lato Black"/>
                <a:sym typeface="Lato Black"/>
              </a:rPr>
              <a:t> Associate Your Leads with a Campaign</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4:</a:t>
            </a:r>
            <a:r>
              <a:rPr lang="en" sz="2400">
                <a:solidFill>
                  <a:srgbClr val="434343"/>
                </a:solidFill>
                <a:latin typeface="Lato Black"/>
                <a:ea typeface="Lato Black"/>
                <a:cs typeface="Lato Black"/>
                <a:sym typeface="Lato Black"/>
              </a:rPr>
              <a:t>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pic>
        <p:nvPicPr>
          <p:cNvPr id="115" name="Google Shape;115;p18"/>
          <p:cNvPicPr preferRelativeResize="0"/>
          <p:nvPr/>
        </p:nvPicPr>
        <p:blipFill>
          <a:blip r:embed="rId3">
            <a:alphaModFix/>
          </a:blip>
          <a:stretch>
            <a:fillRect/>
          </a:stretch>
        </p:blipFill>
        <p:spPr>
          <a:xfrm>
            <a:off x="152399" y="1828938"/>
            <a:ext cx="8839202" cy="23443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463025" anchor="ctr" anchorCtr="0">
            <a:noAutofit/>
          </a:bodyPr>
          <a:lstStyle/>
          <a:p>
            <a:pPr marL="91440" lvl="0" indent="0" algn="l" rtl="0">
              <a:spcBef>
                <a:spcPts val="0"/>
              </a:spcBef>
              <a:spcAft>
                <a:spcPts val="0"/>
              </a:spcAft>
              <a:buNone/>
            </a:pPr>
            <a:r>
              <a:rPr lang="en" sz="1600" b="1" i="1">
                <a:solidFill>
                  <a:srgbClr val="4D4D4D"/>
                </a:solidFill>
                <a:latin typeface="Lato"/>
                <a:ea typeface="Lato"/>
                <a:cs typeface="Lato"/>
                <a:sym typeface="Lato"/>
              </a:rPr>
              <a:t>In a short paragraph on the following slide, describe how importing and organizing data in Salesforce would help the sales and marketing teams SimplySocial. In your description, include:</a:t>
            </a:r>
            <a:endParaRPr sz="1800">
              <a:solidFill>
                <a:srgbClr val="4D4D4D"/>
              </a:solidFill>
              <a:latin typeface="Lato"/>
              <a:ea typeface="Lato"/>
              <a:cs typeface="Lato"/>
              <a:sym typeface="Lato"/>
            </a:endParaRPr>
          </a:p>
          <a:p>
            <a:pPr marL="0" lvl="0" indent="0" algn="l" rtl="0">
              <a:spcBef>
                <a:spcPts val="0"/>
              </a:spcBef>
              <a:spcAft>
                <a:spcPts val="0"/>
              </a:spcAft>
              <a:buNone/>
            </a:pPr>
            <a:endParaRPr sz="1800">
              <a:solidFill>
                <a:srgbClr val="434343"/>
              </a:solidFill>
              <a:latin typeface="Lato"/>
              <a:ea typeface="Lato"/>
              <a:cs typeface="Lato"/>
              <a:sym typeface="Lato"/>
            </a:endParaRPr>
          </a:p>
        </p:txBody>
      </p:sp>
      <p:sp>
        <p:nvSpPr>
          <p:cNvPr id="121" name="Google Shape;121;p19"/>
          <p:cNvSpPr txBox="1"/>
          <p:nvPr/>
        </p:nvSpPr>
        <p:spPr>
          <a:xfrm>
            <a:off x="1454275" y="2780525"/>
            <a:ext cx="6264000" cy="1688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The overall purpose of importing and organizing data.</a:t>
            </a:r>
            <a:endParaRPr>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The major steps you took to import and organize data.</a:t>
            </a:r>
            <a:endParaRPr>
              <a:solidFill>
                <a:srgbClr val="4D4D4D"/>
              </a:solidFill>
              <a:latin typeface="Lato"/>
              <a:ea typeface="Lato"/>
              <a:cs typeface="Lato"/>
              <a:sym typeface="Lato"/>
            </a:endParaRPr>
          </a:p>
          <a:p>
            <a:pPr marL="457200" lvl="0" indent="-317500" algn="l" rtl="0">
              <a:lnSpc>
                <a:spcPct val="150000"/>
              </a:lnSpc>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How the sales and marketing teams at SimplySocial would benefit from imported and organized lead data in Salesforce.</a:t>
            </a:r>
            <a:r>
              <a:rPr lang="en" sz="1600">
                <a:solidFill>
                  <a:srgbClr val="4D4D4D"/>
                </a:solidFill>
                <a:latin typeface="Lato"/>
                <a:ea typeface="Lato"/>
                <a:cs typeface="Lato"/>
                <a:sym typeface="Lato"/>
              </a:rPr>
              <a:t> </a:t>
            </a:r>
            <a:endParaRPr sz="1600">
              <a:solidFill>
                <a:srgbClr val="4D4D4D"/>
              </a:solidFill>
            </a:endParaRPr>
          </a:p>
        </p:txBody>
      </p:sp>
      <p:sp>
        <p:nvSpPr>
          <p:cNvPr id="122" name="Google Shape;122;p19"/>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5:</a:t>
            </a:r>
            <a:r>
              <a:rPr lang="en" sz="2400">
                <a:solidFill>
                  <a:srgbClr val="434343"/>
                </a:solidFill>
                <a:latin typeface="Lato Black"/>
                <a:ea typeface="Lato Black"/>
                <a:cs typeface="Lato Black"/>
                <a:sym typeface="Lato Black"/>
              </a:rPr>
              <a:t> Business Case Analysis</a:t>
            </a:r>
            <a:endParaRPr sz="2400">
              <a:solidFill>
                <a:srgbClr val="434343"/>
              </a:solidFill>
              <a:latin typeface="Lato Black"/>
              <a:ea typeface="Lato Black"/>
              <a:cs typeface="Lato Black"/>
              <a:sym typeface="Lato Black"/>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p:nvPr/>
        </p:nvSpPr>
        <p:spPr>
          <a:xfrm>
            <a:off x="1371600" y="1783250"/>
            <a:ext cx="6515100" cy="2878200"/>
          </a:xfrm>
          <a:prstGeom prst="rect">
            <a:avLst/>
          </a:prstGeom>
          <a:solidFill>
            <a:srgbClr val="E8F5FC"/>
          </a:solidFill>
          <a:ln w="28575" cap="flat" cmpd="sng">
            <a:solidFill>
              <a:srgbClr val="1996DA"/>
            </a:solidFill>
            <a:prstDash val="solid"/>
            <a:round/>
            <a:headEnd type="none" w="sm" len="sm"/>
            <a:tailEnd type="none" w="sm" len="sm"/>
          </a:ln>
        </p:spPr>
        <p:txBody>
          <a:bodyPr spcFirstLastPara="1" wrap="square" lIns="91425" tIns="91425" rIns="91425" bIns="91425" anchor="t" anchorCtr="0">
            <a:noAutofit/>
          </a:bodyPr>
          <a:lstStyle/>
          <a:p>
            <a:pPr marL="91440" marR="91440" lvl="0" indent="0" algn="l" rtl="0">
              <a:spcBef>
                <a:spcPts val="0"/>
              </a:spcBef>
              <a:spcAft>
                <a:spcPts val="0"/>
              </a:spcAft>
              <a:buNone/>
            </a:pPr>
            <a:r>
              <a:rPr lang="en" sz="1800" b="1" i="1">
                <a:solidFill>
                  <a:srgbClr val="4D4D4D"/>
                </a:solidFill>
                <a:latin typeface="Lato"/>
                <a:ea typeface="Lato"/>
                <a:cs typeface="Lato"/>
                <a:sym typeface="Lato"/>
              </a:rPr>
              <a:t>Importing and organizing data into Salesforce would insure that it is recorded and referenced for usage at any time. With salesforce, users can maintain digital logs of customer data for increased reliability. Every part of the sales process can be documented and analyzed for statistical purposes. It takes no time at all to record lead data into a csv file and import into Salesforce for editing; once uploaded, the data can be organized as the user permits.</a:t>
            </a:r>
            <a:endParaRPr sz="1800">
              <a:solidFill>
                <a:srgbClr val="434343"/>
              </a:solidFill>
              <a:latin typeface="Lato"/>
              <a:ea typeface="Lato"/>
              <a:cs typeface="Lato"/>
              <a:sym typeface="Lato"/>
            </a:endParaRPr>
          </a:p>
        </p:txBody>
      </p:sp>
      <p:sp>
        <p:nvSpPr>
          <p:cNvPr id="128" name="Google Shape;128;p20"/>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5:</a:t>
            </a:r>
            <a:r>
              <a:rPr lang="en" sz="2400">
                <a:solidFill>
                  <a:srgbClr val="434343"/>
                </a:solidFill>
                <a:latin typeface="Lato Black"/>
                <a:ea typeface="Lato Black"/>
                <a:cs typeface="Lato Black"/>
                <a:sym typeface="Lato Black"/>
              </a:rPr>
              <a:t> Written response</a:t>
            </a:r>
            <a:endParaRPr sz="2400">
              <a:solidFill>
                <a:srgbClr val="434343"/>
              </a:solidFill>
              <a:latin typeface="Lato Black"/>
              <a:ea typeface="Lato Black"/>
              <a:cs typeface="Lato Black"/>
              <a:sym typeface="Lato Black"/>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p:nvPr/>
        </p:nvSpPr>
        <p:spPr>
          <a:xfrm>
            <a:off x="1371600" y="3529250"/>
            <a:ext cx="6515100" cy="1132200"/>
          </a:xfrm>
          <a:prstGeom prst="rect">
            <a:avLst/>
          </a:prstGeom>
          <a:solidFill>
            <a:srgbClr val="FFF7E9"/>
          </a:solidFill>
          <a:ln w="28575" cap="flat" cmpd="sng">
            <a:solidFill>
              <a:srgbClr val="FFC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1800" b="1" i="1">
                <a:solidFill>
                  <a:srgbClr val="4D4D4D"/>
                </a:solidFill>
                <a:latin typeface="Lato"/>
                <a:ea typeface="Lato"/>
                <a:cs typeface="Lato"/>
                <a:sym typeface="Lato"/>
              </a:rPr>
              <a:t>Make sure your screenshots are embedded in the appropriate slides </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before moving on. Note that you will complete Part B of this Independent Project at the end of Week 4. </a:t>
            </a:r>
            <a:endParaRPr i="1">
              <a:solidFill>
                <a:srgbClr val="4D4D4D"/>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134" name="Google Shape;134;p21" title="Decorative celebration."/>
          <p:cNvPicPr preferRelativeResize="0"/>
          <p:nvPr/>
        </p:nvPicPr>
        <p:blipFill>
          <a:blip r:embed="rId3">
            <a:alphaModFix/>
          </a:blip>
          <a:stretch>
            <a:fillRect/>
          </a:stretch>
        </p:blipFill>
        <p:spPr>
          <a:xfrm>
            <a:off x="3744750" y="1600950"/>
            <a:ext cx="1654500" cy="1654500"/>
          </a:xfrm>
          <a:prstGeom prst="rect">
            <a:avLst/>
          </a:prstGeom>
          <a:noFill/>
          <a:ln>
            <a:noFill/>
          </a:ln>
        </p:spPr>
      </p:pic>
      <p:sp>
        <p:nvSpPr>
          <p:cNvPr id="135" name="Google Shape;135;p21"/>
          <p:cNvSpPr txBox="1">
            <a:spLocks noGrp="1"/>
          </p:cNvSpPr>
          <p:nvPr>
            <p:ph type="title" idx="4294967295"/>
          </p:nvPr>
        </p:nvSpPr>
        <p:spPr>
          <a:xfrm>
            <a:off x="381225" y="676725"/>
            <a:ext cx="8243700" cy="7734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3000" b="1">
                <a:solidFill>
                  <a:srgbClr val="000099"/>
                </a:solidFill>
                <a:latin typeface="Lato"/>
                <a:ea typeface="Lato"/>
                <a:cs typeface="Lato"/>
                <a:sym typeface="Lato"/>
              </a:rPr>
              <a:t>You have reached the end of </a:t>
            </a:r>
            <a:r>
              <a:rPr lang="en" sz="3000" b="1">
                <a:solidFill>
                  <a:srgbClr val="FF4C4C"/>
                </a:solidFill>
                <a:latin typeface="Lato"/>
                <a:ea typeface="Lato"/>
                <a:cs typeface="Lato"/>
                <a:sym typeface="Lato"/>
              </a:rPr>
              <a:t>Part A!</a:t>
            </a:r>
            <a:endParaRPr sz="3000" b="1">
              <a:solidFill>
                <a:srgbClr val="FF4C4C"/>
              </a:solidFill>
              <a:latin typeface="Lato"/>
              <a:ea typeface="Lato"/>
              <a:cs typeface="Lato"/>
              <a:sym typeface="Lato"/>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title="Decorative"/>
          <p:cNvPicPr preferRelativeResize="0"/>
          <p:nvPr/>
        </p:nvPicPr>
        <p:blipFill rotWithShape="1">
          <a:blip r:embed="rId3">
            <a:alphaModFix/>
          </a:blip>
          <a:srcRect l="14507"/>
          <a:stretch/>
        </p:blipFill>
        <p:spPr>
          <a:xfrm rot="5400000">
            <a:off x="950850" y="880725"/>
            <a:ext cx="2469018" cy="707550"/>
          </a:xfrm>
          <a:prstGeom prst="rect">
            <a:avLst/>
          </a:prstGeom>
          <a:noFill/>
          <a:ln>
            <a:noFill/>
          </a:ln>
        </p:spPr>
      </p:pic>
      <p:sp>
        <p:nvSpPr>
          <p:cNvPr id="36" name="Google Shape;36;p7"/>
          <p:cNvSpPr/>
          <p:nvPr/>
        </p:nvSpPr>
        <p:spPr>
          <a:xfrm>
            <a:off x="2794824" y="70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1</a:t>
            </a:r>
            <a:endParaRPr b="1">
              <a:solidFill>
                <a:srgbClr val="4D4D4D"/>
              </a:solidFill>
              <a:latin typeface="Lato"/>
              <a:ea typeface="Lato"/>
              <a:cs typeface="Lato"/>
              <a:sym typeface="Lato"/>
            </a:endParaRPr>
          </a:p>
        </p:txBody>
      </p:sp>
      <p:sp>
        <p:nvSpPr>
          <p:cNvPr id="37" name="Google Shape;37;p7"/>
          <p:cNvSpPr/>
          <p:nvPr/>
        </p:nvSpPr>
        <p:spPr>
          <a:xfrm>
            <a:off x="2794824" y="143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2</a:t>
            </a:r>
            <a:endParaRPr b="1">
              <a:solidFill>
                <a:srgbClr val="4D4D4D"/>
              </a:solidFill>
              <a:latin typeface="Lato"/>
              <a:ea typeface="Lato"/>
              <a:cs typeface="Lato"/>
              <a:sym typeface="Lato"/>
            </a:endParaRPr>
          </a:p>
        </p:txBody>
      </p:sp>
      <p:sp>
        <p:nvSpPr>
          <p:cNvPr id="38" name="Google Shape;38;p7"/>
          <p:cNvSpPr txBox="1"/>
          <p:nvPr/>
        </p:nvSpPr>
        <p:spPr>
          <a:xfrm>
            <a:off x="3253525" y="670225"/>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1: </a:t>
            </a:r>
            <a:r>
              <a:rPr lang="en" sz="1800">
                <a:solidFill>
                  <a:srgbClr val="4D4D4D"/>
                </a:solidFill>
                <a:latin typeface="Lato"/>
                <a:ea typeface="Lato"/>
                <a:cs typeface="Lato"/>
                <a:sym typeface="Lato"/>
              </a:rPr>
              <a:t>Structure and Download Lead Data</a:t>
            </a:r>
            <a:endParaRPr>
              <a:solidFill>
                <a:srgbClr val="4D4D4D"/>
              </a:solidFill>
              <a:latin typeface="Lato"/>
              <a:ea typeface="Lato"/>
              <a:cs typeface="Lato"/>
              <a:sym typeface="Lato"/>
            </a:endParaRPr>
          </a:p>
        </p:txBody>
      </p:sp>
      <p:sp>
        <p:nvSpPr>
          <p:cNvPr id="39" name="Google Shape;39;p7"/>
          <p:cNvSpPr txBox="1"/>
          <p:nvPr/>
        </p:nvSpPr>
        <p:spPr>
          <a:xfrm>
            <a:off x="3253525" y="1407763"/>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2: </a:t>
            </a:r>
            <a:r>
              <a:rPr lang="en" sz="1800">
                <a:solidFill>
                  <a:srgbClr val="4D4D4D"/>
                </a:solidFill>
                <a:latin typeface="Lato"/>
                <a:ea typeface="Lato"/>
                <a:cs typeface="Lato"/>
                <a:sym typeface="Lato"/>
              </a:rPr>
              <a:t>Import Data in Salesforce</a:t>
            </a:r>
            <a:endParaRPr>
              <a:solidFill>
                <a:srgbClr val="4D4D4D"/>
              </a:solidFill>
              <a:latin typeface="Lato"/>
              <a:ea typeface="Lato"/>
              <a:cs typeface="Lato"/>
              <a:sym typeface="Lato"/>
            </a:endParaRPr>
          </a:p>
        </p:txBody>
      </p:sp>
      <p:sp>
        <p:nvSpPr>
          <p:cNvPr id="40" name="Google Shape;40;p7"/>
          <p:cNvSpPr/>
          <p:nvPr/>
        </p:nvSpPr>
        <p:spPr>
          <a:xfrm>
            <a:off x="2794824" y="216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3</a:t>
            </a:r>
            <a:endParaRPr b="1">
              <a:solidFill>
                <a:srgbClr val="4D4D4D"/>
              </a:solidFill>
              <a:latin typeface="Lato"/>
              <a:ea typeface="Lato"/>
              <a:cs typeface="Lato"/>
              <a:sym typeface="Lato"/>
            </a:endParaRPr>
          </a:p>
        </p:txBody>
      </p:sp>
      <p:sp>
        <p:nvSpPr>
          <p:cNvPr id="41" name="Google Shape;41;p7"/>
          <p:cNvSpPr/>
          <p:nvPr/>
        </p:nvSpPr>
        <p:spPr>
          <a:xfrm>
            <a:off x="2794824" y="28978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4</a:t>
            </a:r>
            <a:endParaRPr b="1">
              <a:solidFill>
                <a:srgbClr val="4D4D4D"/>
              </a:solidFill>
              <a:latin typeface="Lato"/>
              <a:ea typeface="Lato"/>
              <a:cs typeface="Lato"/>
              <a:sym typeface="Lato"/>
            </a:endParaRPr>
          </a:p>
        </p:txBody>
      </p:sp>
      <p:sp>
        <p:nvSpPr>
          <p:cNvPr id="42" name="Google Shape;42;p7"/>
          <p:cNvSpPr txBox="1"/>
          <p:nvPr/>
        </p:nvSpPr>
        <p:spPr>
          <a:xfrm>
            <a:off x="3253525" y="21453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4D4D4D"/>
                </a:solidFill>
                <a:latin typeface="Lato"/>
                <a:ea typeface="Lato"/>
                <a:cs typeface="Lato"/>
                <a:sym typeface="Lato"/>
              </a:rPr>
              <a:t>Task 3: </a:t>
            </a:r>
            <a:r>
              <a:rPr lang="en" sz="1800">
                <a:solidFill>
                  <a:srgbClr val="4D4D4D"/>
                </a:solidFill>
                <a:latin typeface="Lato"/>
                <a:ea typeface="Lato"/>
                <a:cs typeface="Lato"/>
                <a:sym typeface="Lato"/>
              </a:rPr>
              <a:t>Create a List View and  Filter for Leads</a:t>
            </a:r>
            <a:endParaRPr>
              <a:solidFill>
                <a:srgbClr val="4D4D4D"/>
              </a:solidFill>
              <a:latin typeface="Lato"/>
              <a:ea typeface="Lato"/>
              <a:cs typeface="Lato"/>
              <a:sym typeface="Lato"/>
            </a:endParaRPr>
          </a:p>
        </p:txBody>
      </p:sp>
      <p:sp>
        <p:nvSpPr>
          <p:cNvPr id="43" name="Google Shape;43;p7"/>
          <p:cNvSpPr txBox="1"/>
          <p:nvPr/>
        </p:nvSpPr>
        <p:spPr>
          <a:xfrm>
            <a:off x="3253525" y="28866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4: </a:t>
            </a:r>
            <a:r>
              <a:rPr lang="en" sz="1800">
                <a:solidFill>
                  <a:srgbClr val="4D4D4D"/>
                </a:solidFill>
                <a:latin typeface="Lato"/>
                <a:ea typeface="Lato"/>
                <a:cs typeface="Lato"/>
                <a:sym typeface="Lato"/>
              </a:rPr>
              <a:t>Associate Leads With a Campaign</a:t>
            </a:r>
            <a:endParaRPr>
              <a:solidFill>
                <a:srgbClr val="4D4D4D"/>
              </a:solidFill>
              <a:latin typeface="Lato"/>
              <a:ea typeface="Lato"/>
              <a:cs typeface="Lato"/>
              <a:sym typeface="Lato"/>
            </a:endParaRPr>
          </a:p>
        </p:txBody>
      </p:sp>
      <p:sp>
        <p:nvSpPr>
          <p:cNvPr id="44" name="Google Shape;44;p7"/>
          <p:cNvSpPr/>
          <p:nvPr/>
        </p:nvSpPr>
        <p:spPr>
          <a:xfrm>
            <a:off x="2794824" y="3601490"/>
            <a:ext cx="458700" cy="458700"/>
          </a:xfrm>
          <a:prstGeom prst="ellipse">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4D4D4D"/>
                </a:solidFill>
                <a:latin typeface="Lato"/>
                <a:ea typeface="Lato"/>
                <a:cs typeface="Lato"/>
                <a:sym typeface="Lato"/>
              </a:rPr>
              <a:t>5</a:t>
            </a:r>
            <a:endParaRPr b="1">
              <a:solidFill>
                <a:srgbClr val="4D4D4D"/>
              </a:solidFill>
              <a:latin typeface="Lato"/>
              <a:ea typeface="Lato"/>
              <a:cs typeface="Lato"/>
              <a:sym typeface="Lato"/>
            </a:endParaRPr>
          </a:p>
        </p:txBody>
      </p:sp>
      <p:sp>
        <p:nvSpPr>
          <p:cNvPr id="45" name="Google Shape;45;p7"/>
          <p:cNvSpPr txBox="1"/>
          <p:nvPr/>
        </p:nvSpPr>
        <p:spPr>
          <a:xfrm>
            <a:off x="3253525" y="3590200"/>
            <a:ext cx="5417100" cy="51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4D4D4D"/>
                </a:solidFill>
                <a:latin typeface="Lato"/>
                <a:ea typeface="Lato"/>
                <a:cs typeface="Lato"/>
                <a:sym typeface="Lato"/>
              </a:rPr>
              <a:t>Task 5: </a:t>
            </a:r>
            <a:r>
              <a:rPr lang="en" sz="1800">
                <a:solidFill>
                  <a:srgbClr val="4D4D4D"/>
                </a:solidFill>
                <a:latin typeface="Lato"/>
                <a:ea typeface="Lato"/>
                <a:cs typeface="Lato"/>
                <a:sym typeface="Lato"/>
              </a:rPr>
              <a:t>Business Case Analysis</a:t>
            </a:r>
            <a:endParaRPr>
              <a:solidFill>
                <a:srgbClr val="4D4D4D"/>
              </a:solidFill>
              <a:latin typeface="Lato"/>
              <a:ea typeface="Lato"/>
              <a:cs typeface="Lato"/>
              <a:sym typeface="Lato"/>
            </a:endParaRPr>
          </a:p>
        </p:txBody>
      </p:sp>
      <p:sp>
        <p:nvSpPr>
          <p:cNvPr id="46" name="Google Shape;46;p7"/>
          <p:cNvSpPr txBox="1">
            <a:spLocks noGrp="1"/>
          </p:cNvSpPr>
          <p:nvPr>
            <p:ph type="title" idx="4294967295"/>
          </p:nvPr>
        </p:nvSpPr>
        <p:spPr>
          <a:xfrm>
            <a:off x="121575" y="54800"/>
            <a:ext cx="1710000" cy="172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solidFill>
                  <a:srgbClr val="4D4D4D"/>
                </a:solidFill>
                <a:latin typeface="Lato"/>
                <a:ea typeface="Lato"/>
                <a:cs typeface="Lato"/>
                <a:sym typeface="Lato"/>
              </a:rPr>
              <a:t>Part A</a:t>
            </a:r>
            <a:endParaRPr sz="2400">
              <a:solidFill>
                <a:srgbClr val="4D4D4D"/>
              </a:solidFill>
              <a:latin typeface="Lato"/>
              <a:ea typeface="Lato"/>
              <a:cs typeface="Lato"/>
              <a:sym typeface="Lato"/>
            </a:endParaRPr>
          </a:p>
          <a:p>
            <a:pPr marL="0" lvl="0" indent="0" algn="r" rtl="0">
              <a:spcBef>
                <a:spcPts val="0"/>
              </a:spcBef>
              <a:spcAft>
                <a:spcPts val="0"/>
              </a:spcAft>
              <a:buNone/>
            </a:pPr>
            <a:r>
              <a:rPr lang="en" sz="2400">
                <a:solidFill>
                  <a:srgbClr val="4D4D4D"/>
                </a:solidFill>
                <a:latin typeface="Lato"/>
                <a:ea typeface="Lato"/>
                <a:cs typeface="Lato"/>
                <a:sym typeface="Lato"/>
              </a:rPr>
              <a:t>Overview</a:t>
            </a:r>
            <a:endParaRPr sz="2400">
              <a:solidFill>
                <a:srgbClr val="4D4D4D"/>
              </a:solidFill>
              <a:latin typeface="Lato"/>
              <a:ea typeface="Lato"/>
              <a:cs typeface="Lato"/>
              <a:sym typeface="Lato"/>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lvl="0" indent="0" algn="l" rtl="0">
              <a:spcBef>
                <a:spcPts val="0"/>
              </a:spcBef>
              <a:spcAft>
                <a:spcPts val="0"/>
              </a:spcAft>
              <a:buNone/>
            </a:pPr>
            <a:r>
              <a:rPr lang="en" sz="1600" b="1" i="1">
                <a:solidFill>
                  <a:srgbClr val="4D4D4D"/>
                </a:solidFill>
                <a:latin typeface="Lato"/>
                <a:ea typeface="Lato"/>
                <a:cs typeface="Lato"/>
                <a:sym typeface="Lato"/>
              </a:rPr>
              <a:t>After you’ve finished cleaning up the data and fixing all the errors in the spreadsheet data, insert a screenshot of all the lead data in your spreadsheet. Make sure you can see all the columns, including:</a:t>
            </a:r>
            <a:endParaRPr sz="1600" b="1" i="1">
              <a:solidFill>
                <a:srgbClr val="4D4D4D"/>
              </a:solidFill>
              <a:latin typeface="Lato"/>
              <a:ea typeface="Lato"/>
              <a:cs typeface="Lato"/>
              <a:sym typeface="Lato"/>
            </a:endParaRPr>
          </a:p>
          <a:p>
            <a:pPr marL="91440" lvl="0" indent="0" algn="l" rtl="0">
              <a:spcBef>
                <a:spcPts val="0"/>
              </a:spcBef>
              <a:spcAft>
                <a:spcPts val="0"/>
              </a:spcAft>
              <a:buNone/>
            </a:pPr>
            <a:endParaRPr sz="1600">
              <a:solidFill>
                <a:srgbClr val="4D4D4D"/>
              </a:solidFill>
              <a:latin typeface="Lato"/>
              <a:ea typeface="Lato"/>
              <a:cs typeface="Lato"/>
              <a:sym typeface="Lato"/>
            </a:endParaRPr>
          </a:p>
          <a:p>
            <a:pPr marL="914400" lvl="0" indent="0" algn="l" rtl="0">
              <a:spcBef>
                <a:spcPts val="0"/>
              </a:spcBef>
              <a:spcAft>
                <a:spcPts val="0"/>
              </a:spcAft>
              <a:buNone/>
            </a:pPr>
            <a:endParaRPr sz="1600">
              <a:solidFill>
                <a:srgbClr val="4D4D4D"/>
              </a:solidFill>
              <a:latin typeface="Lato"/>
              <a:ea typeface="Lato"/>
              <a:cs typeface="Lato"/>
              <a:sym typeface="Lato"/>
            </a:endParaRPr>
          </a:p>
          <a:p>
            <a:pPr marL="914400" lvl="0" indent="0" algn="l" rtl="0">
              <a:spcBef>
                <a:spcPts val="0"/>
              </a:spcBef>
              <a:spcAft>
                <a:spcPts val="0"/>
              </a:spcAft>
              <a:buNone/>
            </a:pPr>
            <a:endParaRPr sz="1600">
              <a:solidFill>
                <a:srgbClr val="4D4D4D"/>
              </a:solidFill>
              <a:latin typeface="Lato"/>
              <a:ea typeface="Lato"/>
              <a:cs typeface="Lato"/>
              <a:sym typeface="Lato"/>
            </a:endParaRPr>
          </a:p>
          <a:p>
            <a:pPr marL="914400" lvl="0" indent="0" algn="l" rtl="0">
              <a:spcBef>
                <a:spcPts val="0"/>
              </a:spcBef>
              <a:spcAft>
                <a:spcPts val="0"/>
              </a:spcAft>
              <a:buNone/>
            </a:pPr>
            <a:endParaRPr sz="1600">
              <a:solidFill>
                <a:srgbClr val="4D4D4D"/>
              </a:solidFill>
              <a:latin typeface="Lato"/>
              <a:ea typeface="Lato"/>
              <a:cs typeface="Lato"/>
              <a:sym typeface="Lato"/>
            </a:endParaRPr>
          </a:p>
          <a:p>
            <a:pPr marL="914400" lvl="0" indent="0" algn="l" rtl="0">
              <a:spcBef>
                <a:spcPts val="0"/>
              </a:spcBef>
              <a:spcAft>
                <a:spcPts val="0"/>
              </a:spcAft>
              <a:buNone/>
            </a:pPr>
            <a:endParaRPr sz="1600">
              <a:solidFill>
                <a:srgbClr val="4D4D4D"/>
              </a:solidFill>
              <a:latin typeface="Lato"/>
              <a:ea typeface="Lato"/>
              <a:cs typeface="Lato"/>
              <a:sym typeface="Lato"/>
            </a:endParaRPr>
          </a:p>
          <a:p>
            <a:pPr marL="0" lvl="0" indent="0" algn="l" rtl="0">
              <a:spcBef>
                <a:spcPts val="0"/>
              </a:spcBef>
              <a:spcAft>
                <a:spcPts val="0"/>
              </a:spcAft>
              <a:buNone/>
            </a:pPr>
            <a:endParaRPr sz="1800">
              <a:solidFill>
                <a:srgbClr val="434343"/>
              </a:solidFill>
              <a:latin typeface="Lato"/>
              <a:ea typeface="Lato"/>
              <a:cs typeface="Lato"/>
              <a:sym typeface="Lato"/>
            </a:endParaRPr>
          </a:p>
          <a:p>
            <a:pPr marL="91440" lvl="0" indent="0" algn="l" rtl="0">
              <a:spcBef>
                <a:spcPts val="0"/>
              </a:spcBef>
              <a:spcAft>
                <a:spcPts val="0"/>
              </a:spcAft>
              <a:buNone/>
            </a:pPr>
            <a:r>
              <a:rPr lang="en" sz="1600" b="1" i="1">
                <a:solidFill>
                  <a:srgbClr val="4D4D4D"/>
                </a:solidFill>
                <a:latin typeface="Lato"/>
                <a:ea typeface="Lato"/>
                <a:cs typeface="Lato"/>
                <a:sym typeface="Lato"/>
              </a:rPr>
              <a:t>Replace the text box on the following slide with your screenshot</a:t>
            </a:r>
            <a:endParaRPr sz="1600" b="1" i="1">
              <a:solidFill>
                <a:srgbClr val="4D4D4D"/>
              </a:solidFill>
              <a:latin typeface="Lato"/>
              <a:ea typeface="Lato"/>
              <a:cs typeface="Lato"/>
              <a:sym typeface="Lato"/>
            </a:endParaRPr>
          </a:p>
        </p:txBody>
      </p:sp>
      <p:sp>
        <p:nvSpPr>
          <p:cNvPr id="52" name="Google Shape;52;p8"/>
          <p:cNvSpPr txBox="1"/>
          <p:nvPr/>
        </p:nvSpPr>
        <p:spPr>
          <a:xfrm>
            <a:off x="1004875" y="2724150"/>
            <a:ext cx="3000000" cy="1344900"/>
          </a:xfrm>
          <a:prstGeom prst="rect">
            <a:avLst/>
          </a:prstGeom>
          <a:noFill/>
          <a:ln>
            <a:noFill/>
          </a:ln>
        </p:spPr>
        <p:txBody>
          <a:bodyPr spcFirstLastPara="1" wrap="square" lIns="91425" tIns="91425" rIns="91425" bIns="91425" anchor="t" anchorCtr="0">
            <a:noAutofit/>
          </a:bodyPr>
          <a:lstStyle/>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First Name</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Last Name</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Title</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Company</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Phone Number</a:t>
            </a:r>
            <a:endParaRPr>
              <a:solidFill>
                <a:srgbClr val="4D4D4D"/>
              </a:solidFill>
              <a:latin typeface="Lato"/>
              <a:ea typeface="Lato"/>
              <a:cs typeface="Lato"/>
              <a:sym typeface="Lato"/>
            </a:endParaRPr>
          </a:p>
          <a:p>
            <a:pPr marL="914400" lvl="0" indent="-317500" algn="l" rtl="0">
              <a:spcBef>
                <a:spcPts val="0"/>
              </a:spcBef>
              <a:spcAft>
                <a:spcPts val="0"/>
              </a:spcAft>
              <a:buClr>
                <a:srgbClr val="4D4D4D"/>
              </a:buClr>
              <a:buSzPts val="1400"/>
              <a:buFont typeface="Lato"/>
              <a:buChar char="●"/>
            </a:pPr>
            <a:r>
              <a:rPr lang="en">
                <a:solidFill>
                  <a:srgbClr val="4D4D4D"/>
                </a:solidFill>
                <a:latin typeface="Lato"/>
                <a:ea typeface="Lato"/>
                <a:cs typeface="Lato"/>
                <a:sym typeface="Lato"/>
              </a:rPr>
              <a:t>Email</a:t>
            </a:r>
            <a:endParaRPr/>
          </a:p>
        </p:txBody>
      </p:sp>
      <p:sp>
        <p:nvSpPr>
          <p:cNvPr id="53" name="Google Shape;53;p8"/>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1:</a:t>
            </a:r>
            <a:r>
              <a:rPr lang="en" sz="2400">
                <a:solidFill>
                  <a:srgbClr val="434343"/>
                </a:solidFill>
                <a:latin typeface="Lato Black"/>
                <a:ea typeface="Lato Black"/>
                <a:cs typeface="Lato Black"/>
                <a:sym typeface="Lato Black"/>
              </a:rPr>
              <a:t> Structure and Download Lead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p:nvPr/>
        </p:nvSpPr>
        <p:spPr>
          <a:xfrm>
            <a:off x="299450" y="292625"/>
            <a:ext cx="7052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434343"/>
              </a:solidFill>
              <a:latin typeface="Lato Light"/>
              <a:ea typeface="Lato Light"/>
              <a:cs typeface="Lato Light"/>
              <a:sym typeface="Lato Light"/>
            </a:endParaRPr>
          </a:p>
        </p:txBody>
      </p:sp>
      <p:sp>
        <p:nvSpPr>
          <p:cNvPr id="59" name="Google Shape;59;p9"/>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1:</a:t>
            </a:r>
            <a:r>
              <a:rPr lang="en" sz="2400">
                <a:solidFill>
                  <a:srgbClr val="434343"/>
                </a:solidFill>
                <a:latin typeface="Lato Black"/>
                <a:ea typeface="Lato Black"/>
                <a:cs typeface="Lato Black"/>
                <a:sym typeface="Lato Black"/>
              </a:rPr>
              <a:t> Screenshot</a:t>
            </a:r>
            <a:endParaRPr sz="2400">
              <a:solidFill>
                <a:srgbClr val="434343"/>
              </a:solidFill>
              <a:latin typeface="Lato Light"/>
              <a:ea typeface="Lato Light"/>
              <a:cs typeface="Lato Light"/>
              <a:sym typeface="Lato Light"/>
            </a:endParaRPr>
          </a:p>
          <a:p>
            <a:pPr marL="0" lvl="0" indent="0" algn="l" rtl="0">
              <a:spcBef>
                <a:spcPts val="0"/>
              </a:spcBef>
              <a:spcAft>
                <a:spcPts val="0"/>
              </a:spcAft>
              <a:buNone/>
            </a:pPr>
            <a:endParaRPr/>
          </a:p>
        </p:txBody>
      </p:sp>
      <p:pic>
        <p:nvPicPr>
          <p:cNvPr id="60" name="Google Shape;60;p9"/>
          <p:cNvPicPr preferRelativeResize="0"/>
          <p:nvPr/>
        </p:nvPicPr>
        <p:blipFill>
          <a:blip r:embed="rId3">
            <a:alphaModFix/>
          </a:blip>
          <a:stretch>
            <a:fillRect/>
          </a:stretch>
        </p:blipFill>
        <p:spPr>
          <a:xfrm>
            <a:off x="152399" y="1903763"/>
            <a:ext cx="8839201" cy="2020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0"/>
          <p:cNvSpPr txBox="1"/>
          <p:nvPr/>
        </p:nvSpPr>
        <p:spPr>
          <a:xfrm>
            <a:off x="1371600" y="1783250"/>
            <a:ext cx="6515100" cy="30135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91425" rIns="91425" bIns="91425" anchor="ctr" anchorCtr="0">
            <a:noAutofit/>
          </a:bodyPr>
          <a:lstStyle/>
          <a:p>
            <a:pPr marL="91440" marR="91440" lvl="0" indent="0" algn="ctr" rtl="0">
              <a:spcBef>
                <a:spcPts val="0"/>
              </a:spcBef>
              <a:spcAft>
                <a:spcPts val="0"/>
              </a:spcAft>
              <a:buNone/>
            </a:pPr>
            <a:r>
              <a:rPr lang="en" sz="1800" b="1" i="1">
                <a:solidFill>
                  <a:srgbClr val="4D4D4D"/>
                </a:solidFill>
                <a:latin typeface="Lato"/>
                <a:ea typeface="Lato"/>
                <a:cs typeface="Lato"/>
                <a:sym typeface="Lato"/>
              </a:rPr>
              <a:t>Navigate to the App launcher and open the Sales app to the </a:t>
            </a:r>
            <a:br>
              <a:rPr lang="en" sz="1800" b="1" i="1">
                <a:solidFill>
                  <a:srgbClr val="4D4D4D"/>
                </a:solidFill>
                <a:latin typeface="Lato"/>
                <a:ea typeface="Lato"/>
                <a:cs typeface="Lato"/>
                <a:sym typeface="Lato"/>
              </a:rPr>
            </a:br>
            <a:r>
              <a:rPr lang="en" sz="1800" b="1" i="1">
                <a:solidFill>
                  <a:srgbClr val="4D4D4D"/>
                </a:solidFill>
                <a:latin typeface="Lato"/>
                <a:ea typeface="Lato"/>
                <a:cs typeface="Lato"/>
                <a:sym typeface="Lato"/>
              </a:rPr>
              <a:t>Leads tab. Organize the lead list so that the most recently created leads appar first. Then, insert a screenshot to show all 10 of the leads that you’ve just uploaded on the following slide. </a:t>
            </a:r>
            <a:endParaRPr sz="1800" b="1" i="1">
              <a:solidFill>
                <a:srgbClr val="4D4D4D"/>
              </a:solidFill>
              <a:latin typeface="Lato"/>
              <a:ea typeface="Lato"/>
              <a:cs typeface="Lato"/>
              <a:sym typeface="Lato"/>
            </a:endParaRPr>
          </a:p>
        </p:txBody>
      </p:sp>
      <p:sp>
        <p:nvSpPr>
          <p:cNvPr id="66" name="Google Shape;66;p10"/>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2:</a:t>
            </a:r>
            <a:r>
              <a:rPr lang="en" sz="2400">
                <a:solidFill>
                  <a:srgbClr val="434343"/>
                </a:solidFill>
                <a:latin typeface="Lato Black"/>
                <a:ea typeface="Lato Black"/>
                <a:cs typeface="Lato Black"/>
                <a:sym typeface="Lato Black"/>
              </a:rPr>
              <a:t> Import Data in Salesforce</a:t>
            </a: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2:</a:t>
            </a:r>
            <a:r>
              <a:rPr lang="en" sz="2400">
                <a:solidFill>
                  <a:srgbClr val="434343"/>
                </a:solidFill>
                <a:latin typeface="Lato Black"/>
                <a:ea typeface="Lato Black"/>
                <a:cs typeface="Lato Black"/>
                <a:sym typeface="Lato Black"/>
              </a:rPr>
              <a:t> Screenshot</a:t>
            </a: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72" name="Google Shape;72;p11"/>
          <p:cNvPicPr preferRelativeResize="0"/>
          <p:nvPr/>
        </p:nvPicPr>
        <p:blipFill>
          <a:blip r:embed="rId3">
            <a:alphaModFix/>
          </a:blip>
          <a:stretch>
            <a:fillRect/>
          </a:stretch>
        </p:blipFill>
        <p:spPr>
          <a:xfrm>
            <a:off x="152399" y="1820263"/>
            <a:ext cx="8839202" cy="2404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p:nvPr/>
        </p:nvSpPr>
        <p:spPr>
          <a:xfrm>
            <a:off x="1371600" y="1783250"/>
            <a:ext cx="6515100" cy="2878200"/>
          </a:xfrm>
          <a:prstGeom prst="rect">
            <a:avLst/>
          </a:prstGeom>
          <a:solidFill>
            <a:srgbClr val="FFEEEE"/>
          </a:solidFill>
          <a:ln w="28575" cap="flat" cmpd="sng">
            <a:solidFill>
              <a:srgbClr val="FF4C4C"/>
            </a:solidFill>
            <a:prstDash val="solid"/>
            <a:round/>
            <a:headEnd type="none" w="sm" len="sm"/>
            <a:tailEnd type="none" w="sm" len="sm"/>
          </a:ln>
        </p:spPr>
        <p:txBody>
          <a:bodyPr spcFirstLastPara="1" wrap="square" lIns="91425" tIns="0" rIns="91425" bIns="1965950" anchor="ctr" anchorCtr="0">
            <a:noAutofit/>
          </a:bodyPr>
          <a:lstStyle/>
          <a:p>
            <a:pPr marL="91440" lvl="0" indent="0" algn="l" rtl="0">
              <a:spcBef>
                <a:spcPts val="0"/>
              </a:spcBef>
              <a:spcAft>
                <a:spcPts val="0"/>
              </a:spcAft>
              <a:buNone/>
            </a:pPr>
            <a:r>
              <a:rPr lang="en" sz="1600" b="1" i="1">
                <a:solidFill>
                  <a:srgbClr val="4D4D4D"/>
                </a:solidFill>
                <a:latin typeface="Lato"/>
                <a:ea typeface="Lato"/>
                <a:cs typeface="Lato"/>
                <a:sym typeface="Lato"/>
              </a:rPr>
              <a:t>Insert screenshots of the Demo leads list view for each of the steps below in the following slides. Your screenshots should show that you’ve: </a:t>
            </a:r>
            <a:endParaRPr>
              <a:solidFill>
                <a:srgbClr val="4D4D4D"/>
              </a:solidFill>
              <a:latin typeface="Lato"/>
              <a:ea typeface="Lato"/>
              <a:cs typeface="Lato"/>
              <a:sym typeface="Lato"/>
            </a:endParaRPr>
          </a:p>
        </p:txBody>
      </p:sp>
      <p:sp>
        <p:nvSpPr>
          <p:cNvPr id="78" name="Google Shape;78;p12"/>
          <p:cNvSpPr txBox="1"/>
          <p:nvPr/>
        </p:nvSpPr>
        <p:spPr>
          <a:xfrm>
            <a:off x="1007500" y="2628900"/>
            <a:ext cx="6603600" cy="1829700"/>
          </a:xfrm>
          <a:prstGeom prst="rect">
            <a:avLst/>
          </a:prstGeom>
          <a:noFill/>
          <a:ln>
            <a:noFill/>
          </a:ln>
        </p:spPr>
        <p:txBody>
          <a:bodyPr spcFirstLastPara="1" wrap="square" lIns="91425" tIns="91425" rIns="91425" bIns="91425" anchor="t" anchorCtr="0">
            <a:noAutofit/>
          </a:bodyPr>
          <a:lstStyle/>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1:</a:t>
            </a:r>
            <a:r>
              <a:rPr lang="en" b="1">
                <a:solidFill>
                  <a:srgbClr val="4D4D4D"/>
                </a:solidFill>
                <a:latin typeface="Lato"/>
                <a:ea typeface="Lato"/>
                <a:cs typeface="Lato"/>
                <a:sym typeface="Lato"/>
              </a:rPr>
              <a:t> </a:t>
            </a:r>
            <a:r>
              <a:rPr lang="en">
                <a:solidFill>
                  <a:srgbClr val="4D4D4D"/>
                </a:solidFill>
                <a:latin typeface="Lato"/>
                <a:ea typeface="Lato"/>
                <a:cs typeface="Lato"/>
                <a:sym typeface="Lato"/>
              </a:rPr>
              <a:t>Created a clone of the leads view titled “Demo Leads”</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2:</a:t>
            </a:r>
            <a:r>
              <a:rPr lang="en">
                <a:solidFill>
                  <a:srgbClr val="4D4D4D"/>
                </a:solidFill>
                <a:latin typeface="Lato"/>
                <a:ea typeface="Lato"/>
                <a:cs typeface="Lato"/>
                <a:sym typeface="Lato"/>
              </a:rPr>
              <a:t> Added a filter to only be able to  see leads that are open and haven’t been contacted</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3:</a:t>
            </a:r>
            <a:r>
              <a:rPr lang="en">
                <a:solidFill>
                  <a:srgbClr val="4D4D4D"/>
                </a:solidFill>
                <a:latin typeface="Lato"/>
                <a:ea typeface="Lato"/>
                <a:cs typeface="Lato"/>
                <a:sym typeface="Lato"/>
              </a:rPr>
              <a:t> Made sure all noted fields are visible and in the right order</a:t>
            </a:r>
            <a:endParaRPr>
              <a:solidFill>
                <a:srgbClr val="4D4D4D"/>
              </a:solidFill>
              <a:latin typeface="Lato"/>
              <a:ea typeface="Lato"/>
              <a:cs typeface="Lato"/>
              <a:sym typeface="Lato"/>
            </a:endParaRPr>
          </a:p>
          <a:p>
            <a:pPr marL="914400" lvl="0" indent="0" algn="l" rtl="0">
              <a:lnSpc>
                <a:spcPct val="150000"/>
              </a:lnSpc>
              <a:spcBef>
                <a:spcPts val="0"/>
              </a:spcBef>
              <a:spcAft>
                <a:spcPts val="0"/>
              </a:spcAft>
              <a:buNone/>
            </a:pPr>
            <a:r>
              <a:rPr lang="en" b="1" u="sng">
                <a:solidFill>
                  <a:srgbClr val="4D4D4D"/>
                </a:solidFill>
                <a:latin typeface="Lato"/>
                <a:ea typeface="Lato"/>
                <a:cs typeface="Lato"/>
                <a:sym typeface="Lato"/>
              </a:rPr>
              <a:t>Step 4:</a:t>
            </a:r>
            <a:r>
              <a:rPr lang="en">
                <a:solidFill>
                  <a:srgbClr val="4D4D4D"/>
                </a:solidFill>
                <a:latin typeface="Lato"/>
                <a:ea typeface="Lato"/>
                <a:cs typeface="Lato"/>
                <a:sym typeface="Lato"/>
              </a:rPr>
              <a:t> Created a separate tab for the leads.</a:t>
            </a:r>
            <a:endParaRPr>
              <a:solidFill>
                <a:srgbClr val="4D4D4D"/>
              </a:solidFill>
            </a:endParaRPr>
          </a:p>
        </p:txBody>
      </p:sp>
      <p:sp>
        <p:nvSpPr>
          <p:cNvPr id="79" name="Google Shape;79;p12"/>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Create a List View and Filter for Leads</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Step 1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85" name="Google Shape;85;p13"/>
          <p:cNvPicPr preferRelativeResize="0"/>
          <p:nvPr/>
        </p:nvPicPr>
        <p:blipFill>
          <a:blip r:embed="rId3">
            <a:alphaModFix/>
          </a:blip>
          <a:stretch>
            <a:fillRect/>
          </a:stretch>
        </p:blipFill>
        <p:spPr>
          <a:xfrm>
            <a:off x="0" y="1656775"/>
            <a:ext cx="8284626" cy="2278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20025" y="381463"/>
            <a:ext cx="6282300" cy="65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C5155"/>
                </a:solidFill>
                <a:latin typeface="Lato Black"/>
                <a:ea typeface="Lato Black"/>
                <a:cs typeface="Lato Black"/>
                <a:sym typeface="Lato Black"/>
              </a:rPr>
              <a:t>Part A, Task 3:</a:t>
            </a:r>
            <a:r>
              <a:rPr lang="en" sz="2400">
                <a:solidFill>
                  <a:srgbClr val="434343"/>
                </a:solidFill>
                <a:latin typeface="Lato Black"/>
                <a:ea typeface="Lato Black"/>
                <a:cs typeface="Lato Black"/>
                <a:sym typeface="Lato Black"/>
              </a:rPr>
              <a:t> Step 2 screenshot</a:t>
            </a:r>
            <a:endParaRPr>
              <a:solidFill>
                <a:schemeClr val="dk1"/>
              </a:solidFill>
            </a:endParaRPr>
          </a:p>
          <a:p>
            <a:pPr marL="0" lvl="0" indent="0" algn="l" rtl="0">
              <a:spcBef>
                <a:spcPts val="0"/>
              </a:spcBef>
              <a:spcAft>
                <a:spcPts val="0"/>
              </a:spcAft>
              <a:buNone/>
            </a:pPr>
            <a:endParaRPr sz="2400">
              <a:solidFill>
                <a:srgbClr val="FC5155"/>
              </a:solidFill>
              <a:latin typeface="Lato Black"/>
              <a:ea typeface="Lato Black"/>
              <a:cs typeface="Lato Black"/>
              <a:sym typeface="Lato Black"/>
            </a:endParaRPr>
          </a:p>
          <a:p>
            <a:pPr marL="0" lvl="0" indent="0" algn="l" rtl="0">
              <a:spcBef>
                <a:spcPts val="0"/>
              </a:spcBef>
              <a:spcAft>
                <a:spcPts val="0"/>
              </a:spcAft>
              <a:buNone/>
            </a:pPr>
            <a:endParaRPr/>
          </a:p>
        </p:txBody>
      </p:sp>
      <p:pic>
        <p:nvPicPr>
          <p:cNvPr id="91" name="Google Shape;91;p14"/>
          <p:cNvPicPr preferRelativeResize="0"/>
          <p:nvPr/>
        </p:nvPicPr>
        <p:blipFill>
          <a:blip r:embed="rId3">
            <a:alphaModFix/>
          </a:blip>
          <a:stretch>
            <a:fillRect/>
          </a:stretch>
        </p:blipFill>
        <p:spPr>
          <a:xfrm>
            <a:off x="0" y="1928736"/>
            <a:ext cx="9144001" cy="237852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680</Words>
  <Application>Microsoft Office PowerPoint</Application>
  <PresentationFormat>On-screen Show (16:9)</PresentationFormat>
  <Paragraphs>57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Lato</vt:lpstr>
      <vt:lpstr>Lato Black</vt:lpstr>
      <vt:lpstr>Lato Light</vt:lpstr>
      <vt:lpstr>Arial</vt:lpstr>
      <vt:lpstr>Simple Light</vt:lpstr>
      <vt:lpstr>Lead Management in Salesforce  Independent Project: Use Salesforce to Identify Sales Prospects</vt:lpstr>
      <vt:lpstr>Part A Overview  </vt:lpstr>
      <vt:lpstr>Part A, Task 1: Structure and Download Lead Data</vt:lpstr>
      <vt:lpstr>Part A, Task 1: Screenshot </vt:lpstr>
      <vt:lpstr>Part A, Task 2: Import Data in Salesforce </vt:lpstr>
      <vt:lpstr>Part A, Task 2: Screenshot </vt:lpstr>
      <vt:lpstr>Part A, Task 3: Create a List View and Filter for Leads  </vt:lpstr>
      <vt:lpstr>Part A, Task 3: Step 1 screenshot  </vt:lpstr>
      <vt:lpstr>Part A, Task 3: Step 2 screenshot  </vt:lpstr>
      <vt:lpstr>Part A, Task 3: Step 3 screenshot  </vt:lpstr>
      <vt:lpstr>Part A, Task 3: Step 4 screenshot  </vt:lpstr>
      <vt:lpstr>Part A, Task 4: Associate Your Leads with a Campaign </vt:lpstr>
      <vt:lpstr>Part A, Task 4: Screenshot </vt:lpstr>
      <vt:lpstr>Part A, Task 5: Business Case Analysis </vt:lpstr>
      <vt:lpstr>Part A, Task 5: Written response </vt:lpstr>
      <vt:lpstr>You have reached the end of Part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Management in Salesforce  Independent Project: Use Salesforce to Identify Sales Prospects</dc:title>
  <dc:creator>shaqu</dc:creator>
  <cp:lastModifiedBy>shaquanna1022@outlook.com</cp:lastModifiedBy>
  <cp:revision>1</cp:revision>
  <dcterms:modified xsi:type="dcterms:W3CDTF">2023-01-30T20:02:15Z</dcterms:modified>
</cp:coreProperties>
</file>