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Lato" panose="020F0502020204030203" pitchFamily="34" charset="0"/>
      <p:regular r:id="rId42"/>
      <p:bold r:id="rId43"/>
      <p:italic r:id="rId44"/>
      <p:boldItalic r:id="rId45"/>
    </p:embeddedFont>
    <p:embeddedFont>
      <p:font typeface="Lato Black" panose="020F0502020204030203" pitchFamily="34" charset="0"/>
      <p:bold r:id="rId46"/>
      <p:boldItalic r:id="rId47"/>
    </p:embeddedFont>
    <p:embeddedFont>
      <p:font typeface="Lato Light" panose="020F0502020204030203"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864">
          <p15:clr>
            <a:srgbClr val="9AA0A6"/>
          </p15:clr>
        </p15:guide>
        <p15:guide id="4" pos="4968">
          <p15:clr>
            <a:srgbClr val="9AA0A6"/>
          </p15:clr>
        </p15:guide>
        <p15:guide id="5" orient="horz" pos="1123">
          <p15:clr>
            <a:srgbClr val="9AA0A6"/>
          </p15:clr>
        </p15:guide>
        <p15:guide id="6" orient="horz" pos="2936">
          <p15:clr>
            <a:srgbClr val="9AA0A6"/>
          </p15:clr>
        </p15:guide>
        <p15:guide id="7" pos="1064">
          <p15:clr>
            <a:srgbClr val="9AA0A6"/>
          </p15:clr>
        </p15:guide>
        <p15:guide id="8" orient="horz" pos="1372">
          <p15:clr>
            <a:srgbClr val="9AA0A6"/>
          </p15:clr>
        </p15:guide>
        <p15:guide id="9" pos="1263">
          <p15:clr>
            <a:srgbClr val="9AA0A6"/>
          </p15:clr>
        </p15:guide>
        <p15:guide id="10" orient="horz" pos="1836">
          <p15:clr>
            <a:srgbClr val="9AA0A6"/>
          </p15:clr>
        </p15:guide>
        <p15:guide id="11" pos="2049">
          <p15:clr>
            <a:srgbClr val="9AA0A6"/>
          </p15:clr>
        </p15:guide>
        <p15:guide id="12" orient="horz" pos="806">
          <p15:clr>
            <a:srgbClr val="9AA0A6"/>
          </p15:clr>
        </p15:guide>
        <p15:guide id="13" orient="horz" pos="30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0" y="1062"/>
      </p:cViewPr>
      <p:guideLst>
        <p:guide orient="horz" pos="1620"/>
        <p:guide pos="2880"/>
        <p:guide pos="864"/>
        <p:guide pos="4968"/>
        <p:guide orient="horz" pos="1123"/>
        <p:guide orient="horz" pos="2936"/>
        <p:guide pos="1064"/>
        <p:guide orient="horz" pos="1372"/>
        <p:guide pos="1263"/>
        <p:guide orient="horz" pos="1836"/>
        <p:guide pos="2049"/>
        <p:guide orient="horz" pos="806"/>
        <p:guide orient="horz"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6fca6bba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6fca6bba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19c4b1d23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19c4b1d2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19c4b1d2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19c4b1d2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fca6bba44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fca6bba44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19c4b1d2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19c4b1d2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19c4b1d2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19c4b1d2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19c4b1d2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19c4b1d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19c4b1d23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19c4b1d2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283088f3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283088f3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92c4254f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92c4254f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283088f35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283088f35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6fca6bba4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g6fca6bba4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92c4254f9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92c4254f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283088f35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283088f35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283088f35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283088f35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283088f35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283088f35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283088f35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283088f35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283088f35_1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283088f35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283088f35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283088f35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283088f35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283088f35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83088f35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83088f35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283088f35_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283088f35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ca6bba44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6fca6bba4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283088f35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283088f35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283088f35_1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283088f35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283088f35_1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283088f35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283088f35_1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283088f35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283088f35_1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283088f35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283088f35_1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283088f35_1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283088f35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283088f35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283088f35_1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283088f35_1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283088f35_1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283088f35_1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283088f35_1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283088f35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819c4b1d2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819c4b1d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fca6bba44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fca6bba44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19c4b1d2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19c4b1d2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fca6bba44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fca6bba4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19c4b1d2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19c4b1d2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19c4b1d2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19c4b1d2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of the leads are already open- not contacted. Once the filter is placed, it adds three other leads that were not imported from the csv spreadsheet. If we aren’t working with pre-populated data, why does this occur?</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61299" y="1669025"/>
            <a:ext cx="7936200" cy="1418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4800"/>
              <a:buFont typeface="Lato"/>
              <a:buNone/>
              <a:defRPr sz="4800">
                <a:solidFill>
                  <a:srgbClr val="000000"/>
                </a:solidFill>
                <a:latin typeface="Lato"/>
                <a:ea typeface="Lato"/>
                <a:cs typeface="Lato"/>
                <a:sym typeface="Lato"/>
              </a:defRPr>
            </a:lvl1pPr>
            <a:lvl2pPr lvl="1" algn="ctr" rtl="0">
              <a:spcBef>
                <a:spcPts val="0"/>
              </a:spcBef>
              <a:spcAft>
                <a:spcPts val="0"/>
              </a:spcAft>
              <a:buSzPts val="5200"/>
              <a:buFont typeface="Lato"/>
              <a:buNone/>
              <a:defRPr sz="5200">
                <a:latin typeface="Lato"/>
                <a:ea typeface="Lato"/>
                <a:cs typeface="Lato"/>
                <a:sym typeface="Lato"/>
              </a:defRPr>
            </a:lvl2pPr>
            <a:lvl3pPr lvl="2" algn="ctr" rtl="0">
              <a:spcBef>
                <a:spcPts val="0"/>
              </a:spcBef>
              <a:spcAft>
                <a:spcPts val="0"/>
              </a:spcAft>
              <a:buSzPts val="5200"/>
              <a:buFont typeface="Lato"/>
              <a:buNone/>
              <a:defRPr sz="5200">
                <a:latin typeface="Lato"/>
                <a:ea typeface="Lato"/>
                <a:cs typeface="Lato"/>
                <a:sym typeface="Lato"/>
              </a:defRPr>
            </a:lvl3pPr>
            <a:lvl4pPr lvl="3" algn="ctr" rtl="0">
              <a:spcBef>
                <a:spcPts val="0"/>
              </a:spcBef>
              <a:spcAft>
                <a:spcPts val="0"/>
              </a:spcAft>
              <a:buSzPts val="5200"/>
              <a:buFont typeface="Lato"/>
              <a:buNone/>
              <a:defRPr sz="5200">
                <a:latin typeface="Lato"/>
                <a:ea typeface="Lato"/>
                <a:cs typeface="Lato"/>
                <a:sym typeface="Lato"/>
              </a:defRPr>
            </a:lvl4pPr>
            <a:lvl5pPr lvl="4" algn="ctr" rtl="0">
              <a:spcBef>
                <a:spcPts val="0"/>
              </a:spcBef>
              <a:spcAft>
                <a:spcPts val="0"/>
              </a:spcAft>
              <a:buSzPts val="5200"/>
              <a:buFont typeface="Lato"/>
              <a:buNone/>
              <a:defRPr sz="5200">
                <a:latin typeface="Lato"/>
                <a:ea typeface="Lato"/>
                <a:cs typeface="Lato"/>
                <a:sym typeface="Lato"/>
              </a:defRPr>
            </a:lvl5pPr>
            <a:lvl6pPr lvl="5" algn="ctr" rtl="0">
              <a:spcBef>
                <a:spcPts val="0"/>
              </a:spcBef>
              <a:spcAft>
                <a:spcPts val="0"/>
              </a:spcAft>
              <a:buSzPts val="5200"/>
              <a:buFont typeface="Lato"/>
              <a:buNone/>
              <a:defRPr sz="5200">
                <a:latin typeface="Lato"/>
                <a:ea typeface="Lato"/>
                <a:cs typeface="Lato"/>
                <a:sym typeface="Lato"/>
              </a:defRPr>
            </a:lvl6pPr>
            <a:lvl7pPr lvl="6" algn="ctr" rtl="0">
              <a:spcBef>
                <a:spcPts val="0"/>
              </a:spcBef>
              <a:spcAft>
                <a:spcPts val="0"/>
              </a:spcAft>
              <a:buSzPts val="5200"/>
              <a:buFont typeface="Lato"/>
              <a:buNone/>
              <a:defRPr sz="5200">
                <a:latin typeface="Lato"/>
                <a:ea typeface="Lato"/>
                <a:cs typeface="Lato"/>
                <a:sym typeface="Lato"/>
              </a:defRPr>
            </a:lvl7pPr>
            <a:lvl8pPr lvl="7" algn="ctr" rtl="0">
              <a:spcBef>
                <a:spcPts val="0"/>
              </a:spcBef>
              <a:spcAft>
                <a:spcPts val="0"/>
              </a:spcAft>
              <a:buSzPts val="5200"/>
              <a:buFont typeface="Lato"/>
              <a:buNone/>
              <a:defRPr sz="5200">
                <a:latin typeface="Lato"/>
                <a:ea typeface="Lato"/>
                <a:cs typeface="Lato"/>
                <a:sym typeface="Lato"/>
              </a:defRPr>
            </a:lvl8pPr>
            <a:lvl9pPr lvl="8" algn="ctr" rtl="0">
              <a:spcBef>
                <a:spcPts val="0"/>
              </a:spcBef>
              <a:spcAft>
                <a:spcPts val="0"/>
              </a:spcAft>
              <a:buSzPts val="5200"/>
              <a:buFont typeface="Lato"/>
              <a:buNone/>
              <a:defRPr sz="5200">
                <a:latin typeface="Lato"/>
                <a:ea typeface="Lato"/>
                <a:cs typeface="Lato"/>
                <a:sym typeface="Lato"/>
              </a:defRPr>
            </a:lvl9pPr>
          </a:lstStyle>
          <a:p>
            <a:endParaRPr/>
          </a:p>
        </p:txBody>
      </p:sp>
      <p:sp>
        <p:nvSpPr>
          <p:cNvPr id="11" name="Google Shape;11;p2"/>
          <p:cNvSpPr txBox="1">
            <a:spLocks noGrp="1"/>
          </p:cNvSpPr>
          <p:nvPr>
            <p:ph type="subTitle" idx="1"/>
          </p:nvPr>
        </p:nvSpPr>
        <p:spPr>
          <a:xfrm>
            <a:off x="561300" y="2948600"/>
            <a:ext cx="6039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4C4C"/>
              </a:buClr>
              <a:buSzPts val="2800"/>
              <a:buFont typeface="Lato Light"/>
              <a:buNone/>
              <a:defRPr sz="2800">
                <a:solidFill>
                  <a:srgbClr val="FF4C4C"/>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a:endParaRPr/>
          </a:p>
        </p:txBody>
      </p:sp>
      <p:sp>
        <p:nvSpPr>
          <p:cNvPr id="12" name="Google Shape;12;p2"/>
          <p:cNvSpPr txBox="1">
            <a:spLocks noGrp="1"/>
          </p:cNvSpPr>
          <p:nvPr>
            <p:ph type="ctrTitle" idx="2"/>
          </p:nvPr>
        </p:nvSpPr>
        <p:spPr>
          <a:xfrm>
            <a:off x="6414025" y="4452325"/>
            <a:ext cx="2280600" cy="4479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algn="r" rtl="0">
              <a:spcBef>
                <a:spcPts val="0"/>
              </a:spcBef>
              <a:spcAft>
                <a:spcPts val="0"/>
              </a:spcAft>
              <a:buSzPts val="1400"/>
              <a:buFont typeface="Lato"/>
              <a:buNone/>
              <a:defRPr sz="1400">
                <a:latin typeface="Lato"/>
                <a:ea typeface="Lato"/>
                <a:cs typeface="Lato"/>
                <a:sym typeface="Lato"/>
              </a:defRPr>
            </a:lvl2pPr>
            <a:lvl3pPr lvl="2" algn="r" rtl="0">
              <a:spcBef>
                <a:spcPts val="0"/>
              </a:spcBef>
              <a:spcAft>
                <a:spcPts val="0"/>
              </a:spcAft>
              <a:buSzPts val="1400"/>
              <a:buFont typeface="Lato"/>
              <a:buNone/>
              <a:defRPr sz="1400">
                <a:latin typeface="Lato"/>
                <a:ea typeface="Lato"/>
                <a:cs typeface="Lato"/>
                <a:sym typeface="Lato"/>
              </a:defRPr>
            </a:lvl3pPr>
            <a:lvl4pPr lvl="3" algn="r" rtl="0">
              <a:spcBef>
                <a:spcPts val="0"/>
              </a:spcBef>
              <a:spcAft>
                <a:spcPts val="0"/>
              </a:spcAft>
              <a:buSzPts val="1400"/>
              <a:buFont typeface="Lato"/>
              <a:buNone/>
              <a:defRPr sz="1400">
                <a:latin typeface="Lato"/>
                <a:ea typeface="Lato"/>
                <a:cs typeface="Lato"/>
                <a:sym typeface="Lato"/>
              </a:defRPr>
            </a:lvl4pPr>
            <a:lvl5pPr lvl="4" algn="r" rtl="0">
              <a:spcBef>
                <a:spcPts val="0"/>
              </a:spcBef>
              <a:spcAft>
                <a:spcPts val="0"/>
              </a:spcAft>
              <a:buSzPts val="1400"/>
              <a:buFont typeface="Lato"/>
              <a:buNone/>
              <a:defRPr sz="1400">
                <a:latin typeface="Lato"/>
                <a:ea typeface="Lato"/>
                <a:cs typeface="Lato"/>
                <a:sym typeface="Lato"/>
              </a:defRPr>
            </a:lvl5pPr>
            <a:lvl6pPr lvl="5" algn="r" rtl="0">
              <a:spcBef>
                <a:spcPts val="0"/>
              </a:spcBef>
              <a:spcAft>
                <a:spcPts val="0"/>
              </a:spcAft>
              <a:buSzPts val="1400"/>
              <a:buFont typeface="Lato"/>
              <a:buNone/>
              <a:defRPr sz="1400">
                <a:latin typeface="Lato"/>
                <a:ea typeface="Lato"/>
                <a:cs typeface="Lato"/>
                <a:sym typeface="Lato"/>
              </a:defRPr>
            </a:lvl6pPr>
            <a:lvl7pPr lvl="6" algn="r" rtl="0">
              <a:spcBef>
                <a:spcPts val="0"/>
              </a:spcBef>
              <a:spcAft>
                <a:spcPts val="0"/>
              </a:spcAft>
              <a:buSzPts val="1400"/>
              <a:buFont typeface="Lato"/>
              <a:buNone/>
              <a:defRPr sz="1400">
                <a:latin typeface="Lato"/>
                <a:ea typeface="Lato"/>
                <a:cs typeface="Lato"/>
                <a:sym typeface="Lato"/>
              </a:defRPr>
            </a:lvl7pPr>
            <a:lvl8pPr lvl="7" algn="r" rtl="0">
              <a:spcBef>
                <a:spcPts val="0"/>
              </a:spcBef>
              <a:spcAft>
                <a:spcPts val="0"/>
              </a:spcAft>
              <a:buSzPts val="1400"/>
              <a:buFont typeface="Lato"/>
              <a:buNone/>
              <a:defRPr sz="1400">
                <a:latin typeface="Lato"/>
                <a:ea typeface="Lato"/>
                <a:cs typeface="Lato"/>
                <a:sym typeface="Lato"/>
              </a:defRPr>
            </a:lvl8pPr>
            <a:lvl9pPr lvl="8" algn="r" rtl="0">
              <a:spcBef>
                <a:spcPts val="0"/>
              </a:spcBef>
              <a:spcAft>
                <a:spcPts val="0"/>
              </a:spcAft>
              <a:buSzPts val="1400"/>
              <a:buFont typeface="Lato"/>
              <a:buNone/>
              <a:defRPr sz="1400">
                <a:latin typeface="Lato"/>
                <a:ea typeface="Lato"/>
                <a:cs typeface="Lato"/>
                <a:sym typeface="Lato"/>
              </a:defRPr>
            </a:lvl9pPr>
          </a:lstStyle>
          <a:p>
            <a:endParaRPr/>
          </a:p>
        </p:txBody>
      </p:sp>
      <p:pic>
        <p:nvPicPr>
          <p:cNvPr id="13" name="Google Shape;13;p2"/>
          <p:cNvPicPr preferRelativeResize="0"/>
          <p:nvPr/>
        </p:nvPicPr>
        <p:blipFill>
          <a:blip r:embed="rId2">
            <a:alphaModFix/>
          </a:blip>
          <a:stretch>
            <a:fillRect/>
          </a:stretch>
        </p:blipFill>
        <p:spPr>
          <a:xfrm>
            <a:off x="0" y="3591200"/>
            <a:ext cx="4503001" cy="714375"/>
          </a:xfrm>
          <a:prstGeom prst="rect">
            <a:avLst/>
          </a:prstGeom>
          <a:noFill/>
          <a:ln>
            <a:noFill/>
          </a:ln>
        </p:spPr>
      </p:pic>
      <p:pic>
        <p:nvPicPr>
          <p:cNvPr id="14" name="Google Shape;14;p2" title="Pathstream Logo"/>
          <p:cNvPicPr preferRelativeResize="0"/>
          <p:nvPr/>
        </p:nvPicPr>
        <p:blipFill>
          <a:blip r:embed="rId3">
            <a:alphaModFix/>
          </a:blip>
          <a:stretch>
            <a:fillRect/>
          </a:stretch>
        </p:blipFill>
        <p:spPr>
          <a:xfrm>
            <a:off x="6700625" y="-59750"/>
            <a:ext cx="2821825" cy="1667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TITLE_3">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0" y="1226000"/>
            <a:ext cx="2394349" cy="379850"/>
          </a:xfrm>
          <a:prstGeom prst="rect">
            <a:avLst/>
          </a:prstGeom>
          <a:noFill/>
          <a:ln>
            <a:noFill/>
          </a:ln>
        </p:spPr>
      </p:pic>
      <p:sp>
        <p:nvSpPr>
          <p:cNvPr id="17" name="Google Shape;17;p3"/>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00000"/>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8" name="Google Shape;18;p3" title="Pathstream Logo"/>
          <p:cNvPicPr preferRelativeResize="0"/>
          <p:nvPr/>
        </p:nvPicPr>
        <p:blipFill>
          <a:blip r:embed="rId3">
            <a:alphaModFix/>
          </a:blip>
          <a:stretch>
            <a:fillRect/>
          </a:stretch>
        </p:blipFill>
        <p:spPr>
          <a:xfrm>
            <a:off x="6924350" y="-59750"/>
            <a:ext cx="2598100" cy="15355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_3_2_1">
    <p:spTree>
      <p:nvGrpSpPr>
        <p:cNvPr id="1"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1">
  <p:cSld name="TITLE_4">
    <p:spTree>
      <p:nvGrpSpPr>
        <p:cNvPr id="1" name="Shape 20"/>
        <p:cNvGrpSpPr/>
        <p:nvPr/>
      </p:nvGrpSpPr>
      <p:grpSpPr>
        <a:xfrm>
          <a:off x="0" y="0"/>
          <a:ext cx="0" cy="0"/>
          <a:chOff x="0" y="0"/>
          <a:chExt cx="0" cy="0"/>
        </a:xfrm>
      </p:grpSpPr>
      <p:sp>
        <p:nvSpPr>
          <p:cNvPr id="21" name="Google Shape;21;p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 name="Google Shape;22;p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ctrTitle"/>
          </p:nvPr>
        </p:nvSpPr>
        <p:spPr>
          <a:xfrm>
            <a:off x="429599" y="1570725"/>
            <a:ext cx="7936200" cy="14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800">
                <a:solidFill>
                  <a:srgbClr val="434343"/>
                </a:solidFill>
                <a:latin typeface="Lato Black"/>
                <a:ea typeface="Lato Black"/>
                <a:cs typeface="Lato Black"/>
                <a:sym typeface="Lato Black"/>
              </a:rPr>
              <a:t>Lead Management in Salesforce </a:t>
            </a:r>
            <a:endParaRPr sz="1800">
              <a:solidFill>
                <a:schemeClr val="dk2"/>
              </a:solidFill>
            </a:endParaRPr>
          </a:p>
          <a:p>
            <a:pPr marL="0" lvl="0" indent="0" algn="l" rtl="0">
              <a:spcBef>
                <a:spcPts val="0"/>
              </a:spcBef>
              <a:spcAft>
                <a:spcPts val="0"/>
              </a:spcAft>
              <a:buNone/>
            </a:pPr>
            <a:r>
              <a:rPr lang="en" sz="1800">
                <a:solidFill>
                  <a:schemeClr val="dk2"/>
                </a:solidFill>
              </a:rPr>
              <a:t>Independent Project: Use Salesforce to Identify Sales Prospects</a:t>
            </a:r>
            <a:endParaRPr/>
          </a:p>
        </p:txBody>
      </p:sp>
      <p:sp>
        <p:nvSpPr>
          <p:cNvPr id="29" name="Google Shape;29;p6"/>
          <p:cNvSpPr txBox="1">
            <a:spLocks noGrp="1"/>
          </p:cNvSpPr>
          <p:nvPr>
            <p:ph type="subTitle" idx="1"/>
          </p:nvPr>
        </p:nvSpPr>
        <p:spPr>
          <a:xfrm>
            <a:off x="505125" y="2989425"/>
            <a:ext cx="6039000" cy="57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i="1">
                <a:solidFill>
                  <a:srgbClr val="0B5394"/>
                </a:solidFill>
                <a:latin typeface="Times New Roman"/>
                <a:ea typeface="Times New Roman"/>
                <a:cs typeface="Times New Roman"/>
                <a:sym typeface="Times New Roman"/>
              </a:rPr>
              <a:t>Shaquana Brazill</a:t>
            </a:r>
            <a:endParaRPr>
              <a:solidFill>
                <a:srgbClr val="0B5394"/>
              </a:solidFill>
              <a:latin typeface="Times New Roman"/>
              <a:ea typeface="Times New Roman"/>
              <a:cs typeface="Times New Roman"/>
              <a:sym typeface="Times New Roman"/>
            </a:endParaRPr>
          </a:p>
        </p:txBody>
      </p:sp>
      <p:sp>
        <p:nvSpPr>
          <p:cNvPr id="30" name="Google Shape;30;p6"/>
          <p:cNvSpPr txBox="1">
            <a:spLocks noGrp="1"/>
          </p:cNvSpPr>
          <p:nvPr>
            <p:ph type="ctrTitle" idx="2"/>
          </p:nvPr>
        </p:nvSpPr>
        <p:spPr>
          <a:xfrm>
            <a:off x="6414025" y="4452325"/>
            <a:ext cx="2280600" cy="447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3:</a:t>
            </a:r>
            <a:r>
              <a:rPr lang="en" sz="2400">
                <a:solidFill>
                  <a:srgbClr val="434343"/>
                </a:solidFill>
                <a:latin typeface="Lato Black"/>
                <a:ea typeface="Lato Black"/>
                <a:cs typeface="Lato Black"/>
                <a:sym typeface="Lato Black"/>
              </a:rPr>
              <a:t> Step 3 screenshot</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97" name="Google Shape;97;p15"/>
          <p:cNvPicPr preferRelativeResize="0"/>
          <p:nvPr/>
        </p:nvPicPr>
        <p:blipFill>
          <a:blip r:embed="rId3">
            <a:alphaModFix/>
          </a:blip>
          <a:stretch>
            <a:fillRect/>
          </a:stretch>
        </p:blipFill>
        <p:spPr>
          <a:xfrm>
            <a:off x="152399" y="1917088"/>
            <a:ext cx="8839202" cy="2404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3:</a:t>
            </a:r>
            <a:r>
              <a:rPr lang="en" sz="2400">
                <a:solidFill>
                  <a:srgbClr val="434343"/>
                </a:solidFill>
                <a:latin typeface="Lato Black"/>
                <a:ea typeface="Lato Black"/>
                <a:cs typeface="Lato Black"/>
                <a:sym typeface="Lato Black"/>
              </a:rPr>
              <a:t> Step 4 screenshot</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103" name="Google Shape;103;p16"/>
          <p:cNvPicPr preferRelativeResize="0"/>
          <p:nvPr/>
        </p:nvPicPr>
        <p:blipFill>
          <a:blip r:embed="rId3">
            <a:alphaModFix/>
          </a:blip>
          <a:stretch>
            <a:fillRect/>
          </a:stretch>
        </p:blipFill>
        <p:spPr>
          <a:xfrm>
            <a:off x="0" y="1814696"/>
            <a:ext cx="9144000" cy="29859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After you’ve associated all 10 leads with the new campaign, navigate to the Campaigns tab of your Sales app. Take</a:t>
            </a:r>
            <a:br>
              <a:rPr lang="en" sz="1800" b="1" i="1">
                <a:solidFill>
                  <a:srgbClr val="4D4D4D"/>
                </a:solidFill>
                <a:latin typeface="Lato"/>
                <a:ea typeface="Lato"/>
                <a:cs typeface="Lato"/>
                <a:sym typeface="Lato"/>
              </a:rPr>
            </a:br>
            <a:r>
              <a:rPr lang="en" sz="1800" b="1" i="1">
                <a:solidFill>
                  <a:srgbClr val="4D4D4D"/>
                </a:solidFill>
                <a:latin typeface="Lato"/>
                <a:ea typeface="Lato"/>
                <a:cs typeface="Lato"/>
                <a:sym typeface="Lato"/>
              </a:rPr>
              <a:t>a screenshot of the Campaign Members page of the Social Media Conference Email that shows all the leads you’ve</a:t>
            </a:r>
            <a:br>
              <a:rPr lang="en" sz="1800" b="1" i="1">
                <a:solidFill>
                  <a:srgbClr val="4D4D4D"/>
                </a:solidFill>
                <a:latin typeface="Lato"/>
                <a:ea typeface="Lato"/>
                <a:cs typeface="Lato"/>
                <a:sym typeface="Lato"/>
              </a:rPr>
            </a:br>
            <a:r>
              <a:rPr lang="en" sz="1800" b="1" i="1">
                <a:solidFill>
                  <a:srgbClr val="4D4D4D"/>
                </a:solidFill>
                <a:latin typeface="Lato"/>
                <a:ea typeface="Lato"/>
                <a:cs typeface="Lato"/>
                <a:sym typeface="Lato"/>
              </a:rPr>
              <a:t> just associated with this campaign, and insert it on the next slide.</a:t>
            </a:r>
            <a:endParaRPr sz="1800" b="1" i="1">
              <a:solidFill>
                <a:srgbClr val="4D4D4D"/>
              </a:solidFill>
              <a:latin typeface="Lato"/>
              <a:ea typeface="Lato"/>
              <a:cs typeface="Lato"/>
              <a:sym typeface="Lato"/>
            </a:endParaRPr>
          </a:p>
        </p:txBody>
      </p:sp>
      <p:sp>
        <p:nvSpPr>
          <p:cNvPr id="109" name="Google Shape;109;p17"/>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4:</a:t>
            </a:r>
            <a:r>
              <a:rPr lang="en" sz="2400">
                <a:solidFill>
                  <a:srgbClr val="434343"/>
                </a:solidFill>
                <a:latin typeface="Lato Black"/>
                <a:ea typeface="Lato Black"/>
                <a:cs typeface="Lato Black"/>
                <a:sym typeface="Lato Black"/>
              </a:rPr>
              <a:t> Associate Your Leads with a Campaign</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4:</a:t>
            </a:r>
            <a:r>
              <a:rPr lang="en" sz="2400">
                <a:solidFill>
                  <a:srgbClr val="434343"/>
                </a:solidFill>
                <a:latin typeface="Lato Black"/>
                <a:ea typeface="Lato Black"/>
                <a:cs typeface="Lato Black"/>
                <a:sym typeface="Lato Black"/>
              </a:rPr>
              <a:t> Screenshot</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p:txBody>
      </p:sp>
      <p:pic>
        <p:nvPicPr>
          <p:cNvPr id="115" name="Google Shape;115;p18"/>
          <p:cNvPicPr preferRelativeResize="0"/>
          <p:nvPr/>
        </p:nvPicPr>
        <p:blipFill>
          <a:blip r:embed="rId3">
            <a:alphaModFix/>
          </a:blip>
          <a:stretch>
            <a:fillRect/>
          </a:stretch>
        </p:blipFill>
        <p:spPr>
          <a:xfrm>
            <a:off x="152399" y="1828938"/>
            <a:ext cx="8839202" cy="23443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463025" anchor="ctr" anchorCtr="0">
            <a:noAutofit/>
          </a:bodyPr>
          <a:lstStyle/>
          <a:p>
            <a:pPr marL="91440" lvl="0" indent="0" algn="l" rtl="0">
              <a:spcBef>
                <a:spcPts val="0"/>
              </a:spcBef>
              <a:spcAft>
                <a:spcPts val="0"/>
              </a:spcAft>
              <a:buNone/>
            </a:pPr>
            <a:r>
              <a:rPr lang="en" sz="1600" b="1" i="1">
                <a:solidFill>
                  <a:srgbClr val="4D4D4D"/>
                </a:solidFill>
                <a:latin typeface="Lato"/>
                <a:ea typeface="Lato"/>
                <a:cs typeface="Lato"/>
                <a:sym typeface="Lato"/>
              </a:rPr>
              <a:t>In a short paragraph on the following slide, describe how importing and organizing data in Salesforce would help the sales and marketing teams SimplySocial. In your description, include:</a:t>
            </a:r>
            <a:endParaRPr sz="1800">
              <a:solidFill>
                <a:srgbClr val="4D4D4D"/>
              </a:solidFill>
              <a:latin typeface="Lato"/>
              <a:ea typeface="Lato"/>
              <a:cs typeface="Lato"/>
              <a:sym typeface="Lato"/>
            </a:endParaRPr>
          </a:p>
          <a:p>
            <a:pPr marL="0" lvl="0" indent="0" algn="l" rtl="0">
              <a:spcBef>
                <a:spcPts val="0"/>
              </a:spcBef>
              <a:spcAft>
                <a:spcPts val="0"/>
              </a:spcAft>
              <a:buNone/>
            </a:pPr>
            <a:endParaRPr sz="1800">
              <a:solidFill>
                <a:srgbClr val="434343"/>
              </a:solidFill>
              <a:latin typeface="Lato"/>
              <a:ea typeface="Lato"/>
              <a:cs typeface="Lato"/>
              <a:sym typeface="Lato"/>
            </a:endParaRPr>
          </a:p>
        </p:txBody>
      </p:sp>
      <p:sp>
        <p:nvSpPr>
          <p:cNvPr id="121" name="Google Shape;121;p19"/>
          <p:cNvSpPr txBox="1"/>
          <p:nvPr/>
        </p:nvSpPr>
        <p:spPr>
          <a:xfrm>
            <a:off x="1454275" y="2780525"/>
            <a:ext cx="6264000" cy="1688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The overall purpose of importing and organizing data.</a:t>
            </a:r>
            <a:endParaRPr>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The major steps you took to import and organize data.</a:t>
            </a:r>
            <a:endParaRPr>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How the sales and marketing teams at SimplySocial would benefit from imported and organized lead data in Salesforce.</a:t>
            </a:r>
            <a:r>
              <a:rPr lang="en" sz="1600">
                <a:solidFill>
                  <a:srgbClr val="4D4D4D"/>
                </a:solidFill>
                <a:latin typeface="Lato"/>
                <a:ea typeface="Lato"/>
                <a:cs typeface="Lato"/>
                <a:sym typeface="Lato"/>
              </a:rPr>
              <a:t> </a:t>
            </a:r>
            <a:endParaRPr sz="1600">
              <a:solidFill>
                <a:srgbClr val="4D4D4D"/>
              </a:solidFill>
            </a:endParaRPr>
          </a:p>
        </p:txBody>
      </p:sp>
      <p:sp>
        <p:nvSpPr>
          <p:cNvPr id="122" name="Google Shape;122;p19"/>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5:</a:t>
            </a:r>
            <a:r>
              <a:rPr lang="en" sz="2400">
                <a:solidFill>
                  <a:srgbClr val="434343"/>
                </a:solidFill>
                <a:latin typeface="Lato Black"/>
                <a:ea typeface="Lato Black"/>
                <a:cs typeface="Lato Black"/>
                <a:sym typeface="Lato Black"/>
              </a:rPr>
              <a:t> Business Case Analysis</a:t>
            </a:r>
            <a:endParaRPr sz="2400">
              <a:solidFill>
                <a:srgbClr val="434343"/>
              </a:solidFill>
              <a:latin typeface="Lato Black"/>
              <a:ea typeface="Lato Black"/>
              <a:cs typeface="Lato Black"/>
              <a:sym typeface="Lato Black"/>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p:nvPr/>
        </p:nvSpPr>
        <p:spPr>
          <a:xfrm>
            <a:off x="1371600" y="1783250"/>
            <a:ext cx="6515100" cy="2878200"/>
          </a:xfrm>
          <a:prstGeom prst="rect">
            <a:avLst/>
          </a:prstGeom>
          <a:solidFill>
            <a:srgbClr val="E8F5FC"/>
          </a:solidFill>
          <a:ln w="28575" cap="flat" cmpd="sng">
            <a:solidFill>
              <a:srgbClr val="1996DA"/>
            </a:solidFill>
            <a:prstDash val="solid"/>
            <a:round/>
            <a:headEnd type="none" w="sm" len="sm"/>
            <a:tailEnd type="none" w="sm" len="sm"/>
          </a:ln>
        </p:spPr>
        <p:txBody>
          <a:bodyPr spcFirstLastPara="1" wrap="square" lIns="91425" tIns="91425" rIns="91425" bIns="91425" anchor="t" anchorCtr="0">
            <a:noAutofit/>
          </a:bodyPr>
          <a:lstStyle/>
          <a:p>
            <a:pPr marL="91440" marR="91440" lvl="0" indent="0" algn="l" rtl="0">
              <a:spcBef>
                <a:spcPts val="0"/>
              </a:spcBef>
              <a:spcAft>
                <a:spcPts val="0"/>
              </a:spcAft>
              <a:buNone/>
            </a:pPr>
            <a:r>
              <a:rPr lang="en" sz="1800" b="1" i="1">
                <a:solidFill>
                  <a:srgbClr val="4D4D4D"/>
                </a:solidFill>
                <a:latin typeface="Lato"/>
                <a:ea typeface="Lato"/>
                <a:cs typeface="Lato"/>
                <a:sym typeface="Lato"/>
              </a:rPr>
              <a:t>Importing and organizing data into Salesforce would insure that it is recorded and referenced for usage at any time. With salesforce, users can maintain digital logs of customer data for increased reliability. Every part of the sales process can be documented and analyzed for statistical purposes. It takes no time at all to record lead data into a csv file and import into Salesforce for editing; once uploaded, the data can be organized as the user permits.</a:t>
            </a:r>
            <a:endParaRPr sz="1800">
              <a:solidFill>
                <a:srgbClr val="434343"/>
              </a:solidFill>
              <a:latin typeface="Lato"/>
              <a:ea typeface="Lato"/>
              <a:cs typeface="Lato"/>
              <a:sym typeface="Lato"/>
            </a:endParaRPr>
          </a:p>
        </p:txBody>
      </p:sp>
      <p:sp>
        <p:nvSpPr>
          <p:cNvPr id="128" name="Google Shape;128;p20"/>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5:</a:t>
            </a:r>
            <a:r>
              <a:rPr lang="en" sz="2400">
                <a:solidFill>
                  <a:srgbClr val="434343"/>
                </a:solidFill>
                <a:latin typeface="Lato Black"/>
                <a:ea typeface="Lato Black"/>
                <a:cs typeface="Lato Black"/>
                <a:sym typeface="Lato Black"/>
              </a:rPr>
              <a:t> Written response</a:t>
            </a:r>
            <a:endParaRPr sz="2400">
              <a:solidFill>
                <a:srgbClr val="434343"/>
              </a:solidFill>
              <a:latin typeface="Lato Black"/>
              <a:ea typeface="Lato Black"/>
              <a:cs typeface="Lato Black"/>
              <a:sym typeface="Lato Black"/>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p:nvPr/>
        </p:nvSpPr>
        <p:spPr>
          <a:xfrm>
            <a:off x="1371600" y="3529250"/>
            <a:ext cx="6515100" cy="1132200"/>
          </a:xfrm>
          <a:prstGeom prst="rect">
            <a:avLst/>
          </a:prstGeom>
          <a:solidFill>
            <a:srgbClr val="FFF7E9"/>
          </a:solidFill>
          <a:ln w="28575" cap="flat" cmpd="sng">
            <a:solidFill>
              <a:srgbClr val="FFC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Make sure your screenshots are embedded in the appropriate slides </a:t>
            </a:r>
            <a:br>
              <a:rPr lang="en" sz="1800" b="1" i="1">
                <a:solidFill>
                  <a:srgbClr val="4D4D4D"/>
                </a:solidFill>
                <a:latin typeface="Lato"/>
                <a:ea typeface="Lato"/>
                <a:cs typeface="Lato"/>
                <a:sym typeface="Lato"/>
              </a:rPr>
            </a:br>
            <a:r>
              <a:rPr lang="en" sz="1800" b="1" i="1">
                <a:solidFill>
                  <a:srgbClr val="4D4D4D"/>
                </a:solidFill>
                <a:latin typeface="Lato"/>
                <a:ea typeface="Lato"/>
                <a:cs typeface="Lato"/>
                <a:sym typeface="Lato"/>
              </a:rPr>
              <a:t>before moving on. Note that you will complete Part B of this Independent Project at the end of Week 4. </a:t>
            </a:r>
            <a:endParaRPr i="1">
              <a:solidFill>
                <a:srgbClr val="4D4D4D"/>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134" name="Google Shape;134;p21" title="Decorative celebration."/>
          <p:cNvPicPr preferRelativeResize="0"/>
          <p:nvPr/>
        </p:nvPicPr>
        <p:blipFill>
          <a:blip r:embed="rId3">
            <a:alphaModFix/>
          </a:blip>
          <a:stretch>
            <a:fillRect/>
          </a:stretch>
        </p:blipFill>
        <p:spPr>
          <a:xfrm>
            <a:off x="3744750" y="1600950"/>
            <a:ext cx="1654500" cy="1654500"/>
          </a:xfrm>
          <a:prstGeom prst="rect">
            <a:avLst/>
          </a:prstGeom>
          <a:noFill/>
          <a:ln>
            <a:noFill/>
          </a:ln>
        </p:spPr>
      </p:pic>
      <p:sp>
        <p:nvSpPr>
          <p:cNvPr id="135" name="Google Shape;135;p21"/>
          <p:cNvSpPr txBox="1">
            <a:spLocks noGrp="1"/>
          </p:cNvSpPr>
          <p:nvPr>
            <p:ph type="title" idx="4294967295"/>
          </p:nvPr>
        </p:nvSpPr>
        <p:spPr>
          <a:xfrm>
            <a:off x="381225" y="676725"/>
            <a:ext cx="8243700" cy="773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3000" b="1">
                <a:solidFill>
                  <a:srgbClr val="000099"/>
                </a:solidFill>
                <a:latin typeface="Lato"/>
                <a:ea typeface="Lato"/>
                <a:cs typeface="Lato"/>
                <a:sym typeface="Lato"/>
              </a:rPr>
              <a:t>You have reached the end of </a:t>
            </a:r>
            <a:r>
              <a:rPr lang="en" sz="3000" b="1">
                <a:solidFill>
                  <a:srgbClr val="FF4C4C"/>
                </a:solidFill>
                <a:latin typeface="Lato"/>
                <a:ea typeface="Lato"/>
                <a:cs typeface="Lato"/>
                <a:sym typeface="Lato"/>
              </a:rPr>
              <a:t>Part A!</a:t>
            </a:r>
            <a:endParaRPr sz="3000" b="1">
              <a:solidFill>
                <a:srgbClr val="FF4C4C"/>
              </a:solidFill>
              <a:latin typeface="Lato"/>
              <a:ea typeface="Lato"/>
              <a:cs typeface="Lato"/>
              <a:sym typeface="Lato"/>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2" title="Decorative image"/>
          <p:cNvPicPr preferRelativeResize="0"/>
          <p:nvPr/>
        </p:nvPicPr>
        <p:blipFill rotWithShape="1">
          <a:blip r:embed="rId3">
            <a:alphaModFix/>
          </a:blip>
          <a:srcRect l="14507"/>
          <a:stretch/>
        </p:blipFill>
        <p:spPr>
          <a:xfrm rot="5400000">
            <a:off x="950850" y="880725"/>
            <a:ext cx="2469018" cy="707550"/>
          </a:xfrm>
          <a:prstGeom prst="rect">
            <a:avLst/>
          </a:prstGeom>
          <a:noFill/>
          <a:ln>
            <a:noFill/>
          </a:ln>
        </p:spPr>
      </p:pic>
      <p:sp>
        <p:nvSpPr>
          <p:cNvPr id="141" name="Google Shape;141;p22"/>
          <p:cNvSpPr/>
          <p:nvPr/>
        </p:nvSpPr>
        <p:spPr>
          <a:xfrm>
            <a:off x="2810399" y="712902"/>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1</a:t>
            </a:r>
            <a:endParaRPr b="1">
              <a:solidFill>
                <a:srgbClr val="4D4D4D"/>
              </a:solidFill>
              <a:latin typeface="Lato"/>
              <a:ea typeface="Lato"/>
              <a:cs typeface="Lato"/>
              <a:sym typeface="Lato"/>
            </a:endParaRPr>
          </a:p>
        </p:txBody>
      </p:sp>
      <p:sp>
        <p:nvSpPr>
          <p:cNvPr id="142" name="Google Shape;142;p22"/>
          <p:cNvSpPr/>
          <p:nvPr/>
        </p:nvSpPr>
        <p:spPr>
          <a:xfrm>
            <a:off x="2810399" y="13779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2</a:t>
            </a:r>
            <a:endParaRPr b="1">
              <a:solidFill>
                <a:srgbClr val="4D4D4D"/>
              </a:solidFill>
              <a:latin typeface="Lato"/>
              <a:ea typeface="Lato"/>
              <a:cs typeface="Lato"/>
              <a:sym typeface="Lato"/>
            </a:endParaRPr>
          </a:p>
        </p:txBody>
      </p:sp>
      <p:sp>
        <p:nvSpPr>
          <p:cNvPr id="143" name="Google Shape;143;p22"/>
          <p:cNvSpPr txBox="1"/>
          <p:nvPr/>
        </p:nvSpPr>
        <p:spPr>
          <a:xfrm>
            <a:off x="3269100" y="675238"/>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1: </a:t>
            </a:r>
            <a:r>
              <a:rPr lang="en" sz="1800">
                <a:solidFill>
                  <a:srgbClr val="4D4D4D"/>
                </a:solidFill>
                <a:latin typeface="Lato"/>
                <a:ea typeface="Lato"/>
                <a:cs typeface="Lato"/>
                <a:sym typeface="Lato"/>
              </a:rPr>
              <a:t>Filter Leads to Decide Who to Approach</a:t>
            </a:r>
            <a:endParaRPr>
              <a:solidFill>
                <a:srgbClr val="4D4D4D"/>
              </a:solidFill>
              <a:latin typeface="Lato"/>
              <a:ea typeface="Lato"/>
              <a:cs typeface="Lato"/>
              <a:sym typeface="Lato"/>
            </a:endParaRPr>
          </a:p>
        </p:txBody>
      </p:sp>
      <p:sp>
        <p:nvSpPr>
          <p:cNvPr id="144" name="Google Shape;144;p22"/>
          <p:cNvSpPr txBox="1"/>
          <p:nvPr/>
        </p:nvSpPr>
        <p:spPr>
          <a:xfrm>
            <a:off x="3269100" y="1347863"/>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2: </a:t>
            </a:r>
            <a:r>
              <a:rPr lang="en" sz="1800">
                <a:solidFill>
                  <a:srgbClr val="4D4D4D"/>
                </a:solidFill>
                <a:latin typeface="Lato"/>
                <a:ea typeface="Lato"/>
                <a:cs typeface="Lato"/>
                <a:sym typeface="Lato"/>
              </a:rPr>
              <a:t>Initiate Contact With Leads via Email</a:t>
            </a:r>
            <a:endParaRPr>
              <a:solidFill>
                <a:srgbClr val="4D4D4D"/>
              </a:solidFill>
              <a:latin typeface="Lato"/>
              <a:ea typeface="Lato"/>
              <a:cs typeface="Lato"/>
              <a:sym typeface="Lato"/>
            </a:endParaRPr>
          </a:p>
        </p:txBody>
      </p:sp>
      <p:sp>
        <p:nvSpPr>
          <p:cNvPr id="145" name="Google Shape;145;p22"/>
          <p:cNvSpPr/>
          <p:nvPr/>
        </p:nvSpPr>
        <p:spPr>
          <a:xfrm>
            <a:off x="2810399" y="2033677"/>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3</a:t>
            </a:r>
            <a:endParaRPr b="1">
              <a:solidFill>
                <a:srgbClr val="4D4D4D"/>
              </a:solidFill>
              <a:latin typeface="Lato"/>
              <a:ea typeface="Lato"/>
              <a:cs typeface="Lato"/>
              <a:sym typeface="Lato"/>
            </a:endParaRPr>
          </a:p>
        </p:txBody>
      </p:sp>
      <p:sp>
        <p:nvSpPr>
          <p:cNvPr id="146" name="Google Shape;146;p22"/>
          <p:cNvSpPr/>
          <p:nvPr/>
        </p:nvSpPr>
        <p:spPr>
          <a:xfrm>
            <a:off x="2810399" y="2715202"/>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4</a:t>
            </a:r>
            <a:endParaRPr b="1">
              <a:solidFill>
                <a:srgbClr val="4D4D4D"/>
              </a:solidFill>
              <a:latin typeface="Lato"/>
              <a:ea typeface="Lato"/>
              <a:cs typeface="Lato"/>
              <a:sym typeface="Lato"/>
            </a:endParaRPr>
          </a:p>
        </p:txBody>
      </p:sp>
      <p:sp>
        <p:nvSpPr>
          <p:cNvPr id="147" name="Google Shape;147;p22"/>
          <p:cNvSpPr txBox="1"/>
          <p:nvPr/>
        </p:nvSpPr>
        <p:spPr>
          <a:xfrm>
            <a:off x="3269100" y="2011088"/>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4D4D4D"/>
                </a:solidFill>
                <a:latin typeface="Lato"/>
                <a:ea typeface="Lato"/>
                <a:cs typeface="Lato"/>
                <a:sym typeface="Lato"/>
              </a:rPr>
              <a:t>Task 3: </a:t>
            </a:r>
            <a:r>
              <a:rPr lang="en" sz="1800">
                <a:solidFill>
                  <a:srgbClr val="4D4D4D"/>
                </a:solidFill>
                <a:latin typeface="Lato"/>
                <a:ea typeface="Lato"/>
                <a:cs typeface="Lato"/>
                <a:sym typeface="Lato"/>
              </a:rPr>
              <a:t>Continue Contact With Leads via Calls</a:t>
            </a:r>
            <a:endParaRPr>
              <a:solidFill>
                <a:srgbClr val="4D4D4D"/>
              </a:solidFill>
              <a:latin typeface="Lato"/>
              <a:ea typeface="Lato"/>
              <a:cs typeface="Lato"/>
              <a:sym typeface="Lato"/>
            </a:endParaRPr>
          </a:p>
        </p:txBody>
      </p:sp>
      <p:sp>
        <p:nvSpPr>
          <p:cNvPr id="148" name="Google Shape;148;p22"/>
          <p:cNvSpPr txBox="1"/>
          <p:nvPr/>
        </p:nvSpPr>
        <p:spPr>
          <a:xfrm>
            <a:off x="3269100" y="2703913"/>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4: </a:t>
            </a:r>
            <a:r>
              <a:rPr lang="en" sz="1800">
                <a:solidFill>
                  <a:srgbClr val="4D4D4D"/>
                </a:solidFill>
                <a:latin typeface="Lato"/>
                <a:ea typeface="Lato"/>
                <a:cs typeface="Lato"/>
                <a:sym typeface="Lato"/>
              </a:rPr>
              <a:t>Mark Leads as Hot</a:t>
            </a:r>
            <a:endParaRPr>
              <a:solidFill>
                <a:srgbClr val="4D4D4D"/>
              </a:solidFill>
              <a:latin typeface="Lato"/>
              <a:ea typeface="Lato"/>
              <a:cs typeface="Lato"/>
              <a:sym typeface="Lato"/>
            </a:endParaRPr>
          </a:p>
        </p:txBody>
      </p:sp>
      <p:sp>
        <p:nvSpPr>
          <p:cNvPr id="149" name="Google Shape;149;p22"/>
          <p:cNvSpPr/>
          <p:nvPr/>
        </p:nvSpPr>
        <p:spPr>
          <a:xfrm>
            <a:off x="2810399" y="3396727"/>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5</a:t>
            </a:r>
            <a:endParaRPr b="1">
              <a:solidFill>
                <a:srgbClr val="4D4D4D"/>
              </a:solidFill>
              <a:latin typeface="Lato"/>
              <a:ea typeface="Lato"/>
              <a:cs typeface="Lato"/>
              <a:sym typeface="Lato"/>
            </a:endParaRPr>
          </a:p>
        </p:txBody>
      </p:sp>
      <p:sp>
        <p:nvSpPr>
          <p:cNvPr id="150" name="Google Shape;150;p22"/>
          <p:cNvSpPr txBox="1"/>
          <p:nvPr/>
        </p:nvSpPr>
        <p:spPr>
          <a:xfrm>
            <a:off x="3269100" y="3396725"/>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5:</a:t>
            </a:r>
            <a:r>
              <a:rPr lang="en" sz="1800">
                <a:solidFill>
                  <a:srgbClr val="4D4D4D"/>
                </a:solidFill>
                <a:latin typeface="Lato"/>
                <a:ea typeface="Lato"/>
                <a:cs typeface="Lato"/>
                <a:sym typeface="Lato"/>
              </a:rPr>
              <a:t> Create Email Templates</a:t>
            </a:r>
            <a:endParaRPr>
              <a:solidFill>
                <a:srgbClr val="4D4D4D"/>
              </a:solidFill>
              <a:latin typeface="Lato"/>
              <a:ea typeface="Lato"/>
              <a:cs typeface="Lato"/>
              <a:sym typeface="Lato"/>
            </a:endParaRPr>
          </a:p>
        </p:txBody>
      </p:sp>
      <p:sp>
        <p:nvSpPr>
          <p:cNvPr id="151" name="Google Shape;151;p22"/>
          <p:cNvSpPr/>
          <p:nvPr/>
        </p:nvSpPr>
        <p:spPr>
          <a:xfrm>
            <a:off x="2810399" y="4051852"/>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6</a:t>
            </a:r>
            <a:endParaRPr b="1">
              <a:solidFill>
                <a:srgbClr val="4D4D4D"/>
              </a:solidFill>
              <a:latin typeface="Lato"/>
              <a:ea typeface="Lato"/>
              <a:cs typeface="Lato"/>
              <a:sym typeface="Lato"/>
            </a:endParaRPr>
          </a:p>
        </p:txBody>
      </p:sp>
      <p:sp>
        <p:nvSpPr>
          <p:cNvPr id="152" name="Google Shape;152;p22"/>
          <p:cNvSpPr txBox="1"/>
          <p:nvPr/>
        </p:nvSpPr>
        <p:spPr>
          <a:xfrm>
            <a:off x="3269100" y="40217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6: </a:t>
            </a:r>
            <a:r>
              <a:rPr lang="en" sz="1800">
                <a:solidFill>
                  <a:srgbClr val="4D4D4D"/>
                </a:solidFill>
                <a:latin typeface="Lato"/>
                <a:ea typeface="Lato"/>
                <a:cs typeface="Lato"/>
                <a:sym typeface="Lato"/>
              </a:rPr>
              <a:t>Convert Leads</a:t>
            </a:r>
            <a:endParaRPr>
              <a:solidFill>
                <a:srgbClr val="4D4D4D"/>
              </a:solidFill>
              <a:latin typeface="Lato"/>
              <a:ea typeface="Lato"/>
              <a:cs typeface="Lato"/>
              <a:sym typeface="Lato"/>
            </a:endParaRPr>
          </a:p>
        </p:txBody>
      </p:sp>
      <p:sp>
        <p:nvSpPr>
          <p:cNvPr id="153" name="Google Shape;153;p22"/>
          <p:cNvSpPr txBox="1">
            <a:spLocks noGrp="1"/>
          </p:cNvSpPr>
          <p:nvPr>
            <p:ph type="title" idx="4294967295"/>
          </p:nvPr>
        </p:nvSpPr>
        <p:spPr>
          <a:xfrm>
            <a:off x="121575" y="54800"/>
            <a:ext cx="1710000" cy="172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rgbClr val="4D4D4D"/>
                </a:solidFill>
                <a:latin typeface="Lato"/>
                <a:ea typeface="Lato"/>
                <a:cs typeface="Lato"/>
                <a:sym typeface="Lato"/>
              </a:rPr>
              <a:t>Part B</a:t>
            </a:r>
            <a:endParaRPr sz="2400">
              <a:solidFill>
                <a:srgbClr val="4D4D4D"/>
              </a:solidFill>
              <a:latin typeface="Lato"/>
              <a:ea typeface="Lato"/>
              <a:cs typeface="Lato"/>
              <a:sym typeface="Lato"/>
            </a:endParaRPr>
          </a:p>
          <a:p>
            <a:pPr marL="0" lvl="0" indent="0" algn="r" rtl="0">
              <a:spcBef>
                <a:spcPts val="0"/>
              </a:spcBef>
              <a:spcAft>
                <a:spcPts val="0"/>
              </a:spcAft>
              <a:buNone/>
            </a:pPr>
            <a:r>
              <a:rPr lang="en" sz="2400">
                <a:solidFill>
                  <a:srgbClr val="4D4D4D"/>
                </a:solidFill>
                <a:latin typeface="Lato"/>
                <a:ea typeface="Lato"/>
                <a:cs typeface="Lato"/>
                <a:sym typeface="Lato"/>
              </a:rPr>
              <a:t>Overview</a:t>
            </a:r>
            <a:endParaRPr sz="2400">
              <a:solidFill>
                <a:srgbClr val="4D4D4D"/>
              </a:solidFill>
              <a:latin typeface="Lato"/>
              <a:ea typeface="Lato"/>
              <a:cs typeface="Lato"/>
              <a:sym typeface="Lato"/>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i="1">
                <a:solidFill>
                  <a:srgbClr val="4D4D4D"/>
                </a:solidFill>
                <a:latin typeface="Lato"/>
                <a:ea typeface="Lato"/>
                <a:cs typeface="Lato"/>
                <a:sym typeface="Lato"/>
              </a:rPr>
              <a:t>After creating the necessary filter for the Demo Leads list, </a:t>
            </a:r>
            <a:br>
              <a:rPr lang="en" sz="1800" b="1" i="1">
                <a:solidFill>
                  <a:srgbClr val="4D4D4D"/>
                </a:solidFill>
                <a:latin typeface="Lato"/>
                <a:ea typeface="Lato"/>
                <a:cs typeface="Lato"/>
                <a:sym typeface="Lato"/>
              </a:rPr>
            </a:br>
            <a:r>
              <a:rPr lang="en" sz="1800" b="1" i="1">
                <a:solidFill>
                  <a:srgbClr val="4D4D4D"/>
                </a:solidFill>
                <a:latin typeface="Lato"/>
                <a:ea typeface="Lato"/>
                <a:cs typeface="Lato"/>
                <a:sym typeface="Lato"/>
              </a:rPr>
              <a:t>insert a screenshot showing the list with the leads filtered </a:t>
            </a:r>
            <a:br>
              <a:rPr lang="en" sz="1800" b="1" i="1">
                <a:solidFill>
                  <a:srgbClr val="4D4D4D"/>
                </a:solidFill>
                <a:latin typeface="Lato"/>
                <a:ea typeface="Lato"/>
                <a:cs typeface="Lato"/>
                <a:sym typeface="Lato"/>
              </a:rPr>
            </a:br>
            <a:r>
              <a:rPr lang="en" sz="1800" b="1" i="1">
                <a:solidFill>
                  <a:srgbClr val="4D4D4D"/>
                </a:solidFill>
                <a:latin typeface="Lato"/>
                <a:ea typeface="Lato"/>
                <a:cs typeface="Lato"/>
                <a:sym typeface="Lato"/>
              </a:rPr>
              <a:t>by manager. Make sure to adjust the size of the Title column </a:t>
            </a:r>
            <a:br>
              <a:rPr lang="en" sz="1800" b="1" i="1">
                <a:solidFill>
                  <a:srgbClr val="4D4D4D"/>
                </a:solidFill>
                <a:latin typeface="Lato"/>
                <a:ea typeface="Lato"/>
                <a:cs typeface="Lato"/>
                <a:sym typeface="Lato"/>
              </a:rPr>
            </a:br>
            <a:r>
              <a:rPr lang="en" sz="1800" b="1" i="1">
                <a:solidFill>
                  <a:srgbClr val="4D4D4D"/>
                </a:solidFill>
                <a:latin typeface="Lato"/>
                <a:ea typeface="Lato"/>
                <a:cs typeface="Lato"/>
                <a:sym typeface="Lato"/>
              </a:rPr>
              <a:t>so that all the leads’ titles can be read.</a:t>
            </a:r>
            <a:endParaRPr sz="1800" b="1" i="1">
              <a:solidFill>
                <a:srgbClr val="4D4D4D"/>
              </a:solidFill>
              <a:latin typeface="Lato"/>
              <a:ea typeface="Lato"/>
              <a:cs typeface="Lato"/>
              <a:sym typeface="Lato"/>
            </a:endParaRPr>
          </a:p>
        </p:txBody>
      </p:sp>
      <p:sp>
        <p:nvSpPr>
          <p:cNvPr id="159" name="Google Shape;159;p23"/>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1:</a:t>
            </a:r>
            <a:r>
              <a:rPr lang="en" sz="2400">
                <a:solidFill>
                  <a:srgbClr val="434343"/>
                </a:solidFill>
                <a:latin typeface="Lato Black"/>
                <a:ea typeface="Lato Black"/>
                <a:cs typeface="Lato Black"/>
                <a:sym typeface="Lato Black"/>
              </a:rPr>
              <a:t> Filter Leads</a:t>
            </a:r>
            <a:endParaRPr sz="2400">
              <a:solidFill>
                <a:srgbClr val="FC5155"/>
              </a:solidFill>
              <a:latin typeface="Lato Black"/>
              <a:ea typeface="Lato Black"/>
              <a:cs typeface="Lato Black"/>
              <a:sym typeface="Lato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4"/>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1:</a:t>
            </a:r>
            <a:r>
              <a:rPr lang="en" sz="2400">
                <a:solidFill>
                  <a:srgbClr val="434343"/>
                </a:solidFill>
                <a:latin typeface="Lato Black"/>
                <a:ea typeface="Lato Black"/>
                <a:cs typeface="Lato Black"/>
                <a:sym typeface="Lato Black"/>
              </a:rPr>
              <a:t>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8205886B-FCBA-3CA4-8CE2-17CA91BD8BF0}"/>
              </a:ext>
            </a:extLst>
          </p:cNvPr>
          <p:cNvPicPr>
            <a:picLocks noChangeAspect="1"/>
          </p:cNvPicPr>
          <p:nvPr/>
        </p:nvPicPr>
        <p:blipFill>
          <a:blip r:embed="rId3"/>
          <a:stretch>
            <a:fillRect/>
          </a:stretch>
        </p:blipFill>
        <p:spPr>
          <a:xfrm>
            <a:off x="57150" y="2102984"/>
            <a:ext cx="9144000" cy="17090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Google Shape;35;p7" title="Decorative"/>
          <p:cNvPicPr preferRelativeResize="0"/>
          <p:nvPr/>
        </p:nvPicPr>
        <p:blipFill rotWithShape="1">
          <a:blip r:embed="rId3">
            <a:alphaModFix/>
          </a:blip>
          <a:srcRect l="14507"/>
          <a:stretch/>
        </p:blipFill>
        <p:spPr>
          <a:xfrm rot="5400000">
            <a:off x="950850" y="880725"/>
            <a:ext cx="2469018" cy="707550"/>
          </a:xfrm>
          <a:prstGeom prst="rect">
            <a:avLst/>
          </a:prstGeom>
          <a:noFill/>
          <a:ln>
            <a:noFill/>
          </a:ln>
        </p:spPr>
      </p:pic>
      <p:sp>
        <p:nvSpPr>
          <p:cNvPr id="36" name="Google Shape;36;p7"/>
          <p:cNvSpPr/>
          <p:nvPr/>
        </p:nvSpPr>
        <p:spPr>
          <a:xfrm>
            <a:off x="2794824" y="70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1</a:t>
            </a:r>
            <a:endParaRPr b="1">
              <a:solidFill>
                <a:srgbClr val="4D4D4D"/>
              </a:solidFill>
              <a:latin typeface="Lato"/>
              <a:ea typeface="Lato"/>
              <a:cs typeface="Lato"/>
              <a:sym typeface="Lato"/>
            </a:endParaRPr>
          </a:p>
        </p:txBody>
      </p:sp>
      <p:sp>
        <p:nvSpPr>
          <p:cNvPr id="37" name="Google Shape;37;p7"/>
          <p:cNvSpPr/>
          <p:nvPr/>
        </p:nvSpPr>
        <p:spPr>
          <a:xfrm>
            <a:off x="2794824" y="143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2</a:t>
            </a:r>
            <a:endParaRPr b="1">
              <a:solidFill>
                <a:srgbClr val="4D4D4D"/>
              </a:solidFill>
              <a:latin typeface="Lato"/>
              <a:ea typeface="Lato"/>
              <a:cs typeface="Lato"/>
              <a:sym typeface="Lato"/>
            </a:endParaRPr>
          </a:p>
        </p:txBody>
      </p:sp>
      <p:sp>
        <p:nvSpPr>
          <p:cNvPr id="38" name="Google Shape;38;p7"/>
          <p:cNvSpPr txBox="1"/>
          <p:nvPr/>
        </p:nvSpPr>
        <p:spPr>
          <a:xfrm>
            <a:off x="3253525" y="670225"/>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1: </a:t>
            </a:r>
            <a:r>
              <a:rPr lang="en" sz="1800">
                <a:solidFill>
                  <a:srgbClr val="4D4D4D"/>
                </a:solidFill>
                <a:latin typeface="Lato"/>
                <a:ea typeface="Lato"/>
                <a:cs typeface="Lato"/>
                <a:sym typeface="Lato"/>
              </a:rPr>
              <a:t>Structure and Download Lead Data</a:t>
            </a:r>
            <a:endParaRPr>
              <a:solidFill>
                <a:srgbClr val="4D4D4D"/>
              </a:solidFill>
              <a:latin typeface="Lato"/>
              <a:ea typeface="Lato"/>
              <a:cs typeface="Lato"/>
              <a:sym typeface="Lato"/>
            </a:endParaRPr>
          </a:p>
        </p:txBody>
      </p:sp>
      <p:sp>
        <p:nvSpPr>
          <p:cNvPr id="39" name="Google Shape;39;p7"/>
          <p:cNvSpPr txBox="1"/>
          <p:nvPr/>
        </p:nvSpPr>
        <p:spPr>
          <a:xfrm>
            <a:off x="3253525" y="1407763"/>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2: </a:t>
            </a:r>
            <a:r>
              <a:rPr lang="en" sz="1800">
                <a:solidFill>
                  <a:srgbClr val="4D4D4D"/>
                </a:solidFill>
                <a:latin typeface="Lato"/>
                <a:ea typeface="Lato"/>
                <a:cs typeface="Lato"/>
                <a:sym typeface="Lato"/>
              </a:rPr>
              <a:t>Import Data in Salesforce</a:t>
            </a:r>
            <a:endParaRPr>
              <a:solidFill>
                <a:srgbClr val="4D4D4D"/>
              </a:solidFill>
              <a:latin typeface="Lato"/>
              <a:ea typeface="Lato"/>
              <a:cs typeface="Lato"/>
              <a:sym typeface="Lato"/>
            </a:endParaRPr>
          </a:p>
        </p:txBody>
      </p:sp>
      <p:sp>
        <p:nvSpPr>
          <p:cNvPr id="40" name="Google Shape;40;p7"/>
          <p:cNvSpPr/>
          <p:nvPr/>
        </p:nvSpPr>
        <p:spPr>
          <a:xfrm>
            <a:off x="2794824" y="216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3</a:t>
            </a:r>
            <a:endParaRPr b="1">
              <a:solidFill>
                <a:srgbClr val="4D4D4D"/>
              </a:solidFill>
              <a:latin typeface="Lato"/>
              <a:ea typeface="Lato"/>
              <a:cs typeface="Lato"/>
              <a:sym typeface="Lato"/>
            </a:endParaRPr>
          </a:p>
        </p:txBody>
      </p:sp>
      <p:sp>
        <p:nvSpPr>
          <p:cNvPr id="41" name="Google Shape;41;p7"/>
          <p:cNvSpPr/>
          <p:nvPr/>
        </p:nvSpPr>
        <p:spPr>
          <a:xfrm>
            <a:off x="2794824" y="289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4</a:t>
            </a:r>
            <a:endParaRPr b="1">
              <a:solidFill>
                <a:srgbClr val="4D4D4D"/>
              </a:solidFill>
              <a:latin typeface="Lato"/>
              <a:ea typeface="Lato"/>
              <a:cs typeface="Lato"/>
              <a:sym typeface="Lato"/>
            </a:endParaRPr>
          </a:p>
        </p:txBody>
      </p:sp>
      <p:sp>
        <p:nvSpPr>
          <p:cNvPr id="42" name="Google Shape;42;p7"/>
          <p:cNvSpPr txBox="1"/>
          <p:nvPr/>
        </p:nvSpPr>
        <p:spPr>
          <a:xfrm>
            <a:off x="3253525" y="21453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4D4D4D"/>
                </a:solidFill>
                <a:latin typeface="Lato"/>
                <a:ea typeface="Lato"/>
                <a:cs typeface="Lato"/>
                <a:sym typeface="Lato"/>
              </a:rPr>
              <a:t>Task 3: </a:t>
            </a:r>
            <a:r>
              <a:rPr lang="en" sz="1800">
                <a:solidFill>
                  <a:srgbClr val="4D4D4D"/>
                </a:solidFill>
                <a:latin typeface="Lato"/>
                <a:ea typeface="Lato"/>
                <a:cs typeface="Lato"/>
                <a:sym typeface="Lato"/>
              </a:rPr>
              <a:t>Create a List View and  Filter for Leads</a:t>
            </a:r>
            <a:endParaRPr>
              <a:solidFill>
                <a:srgbClr val="4D4D4D"/>
              </a:solidFill>
              <a:latin typeface="Lato"/>
              <a:ea typeface="Lato"/>
              <a:cs typeface="Lato"/>
              <a:sym typeface="Lato"/>
            </a:endParaRPr>
          </a:p>
        </p:txBody>
      </p:sp>
      <p:sp>
        <p:nvSpPr>
          <p:cNvPr id="43" name="Google Shape;43;p7"/>
          <p:cNvSpPr txBox="1"/>
          <p:nvPr/>
        </p:nvSpPr>
        <p:spPr>
          <a:xfrm>
            <a:off x="3253525" y="28866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4: </a:t>
            </a:r>
            <a:r>
              <a:rPr lang="en" sz="1800">
                <a:solidFill>
                  <a:srgbClr val="4D4D4D"/>
                </a:solidFill>
                <a:latin typeface="Lato"/>
                <a:ea typeface="Lato"/>
                <a:cs typeface="Lato"/>
                <a:sym typeface="Lato"/>
              </a:rPr>
              <a:t>Associate Leads With a Campaign</a:t>
            </a:r>
            <a:endParaRPr>
              <a:solidFill>
                <a:srgbClr val="4D4D4D"/>
              </a:solidFill>
              <a:latin typeface="Lato"/>
              <a:ea typeface="Lato"/>
              <a:cs typeface="Lato"/>
              <a:sym typeface="Lato"/>
            </a:endParaRPr>
          </a:p>
        </p:txBody>
      </p:sp>
      <p:sp>
        <p:nvSpPr>
          <p:cNvPr id="44" name="Google Shape;44;p7"/>
          <p:cNvSpPr/>
          <p:nvPr/>
        </p:nvSpPr>
        <p:spPr>
          <a:xfrm>
            <a:off x="2794824" y="36014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5</a:t>
            </a:r>
            <a:endParaRPr b="1">
              <a:solidFill>
                <a:srgbClr val="4D4D4D"/>
              </a:solidFill>
              <a:latin typeface="Lato"/>
              <a:ea typeface="Lato"/>
              <a:cs typeface="Lato"/>
              <a:sym typeface="Lato"/>
            </a:endParaRPr>
          </a:p>
        </p:txBody>
      </p:sp>
      <p:sp>
        <p:nvSpPr>
          <p:cNvPr id="45" name="Google Shape;45;p7"/>
          <p:cNvSpPr txBox="1"/>
          <p:nvPr/>
        </p:nvSpPr>
        <p:spPr>
          <a:xfrm>
            <a:off x="3253525" y="35902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5: </a:t>
            </a:r>
            <a:r>
              <a:rPr lang="en" sz="1800">
                <a:solidFill>
                  <a:srgbClr val="4D4D4D"/>
                </a:solidFill>
                <a:latin typeface="Lato"/>
                <a:ea typeface="Lato"/>
                <a:cs typeface="Lato"/>
                <a:sym typeface="Lato"/>
              </a:rPr>
              <a:t>Business Case Analysis</a:t>
            </a:r>
            <a:endParaRPr>
              <a:solidFill>
                <a:srgbClr val="4D4D4D"/>
              </a:solidFill>
              <a:latin typeface="Lato"/>
              <a:ea typeface="Lato"/>
              <a:cs typeface="Lato"/>
              <a:sym typeface="Lato"/>
            </a:endParaRPr>
          </a:p>
        </p:txBody>
      </p:sp>
      <p:sp>
        <p:nvSpPr>
          <p:cNvPr id="46" name="Google Shape;46;p7"/>
          <p:cNvSpPr txBox="1">
            <a:spLocks noGrp="1"/>
          </p:cNvSpPr>
          <p:nvPr>
            <p:ph type="title" idx="4294967295"/>
          </p:nvPr>
        </p:nvSpPr>
        <p:spPr>
          <a:xfrm>
            <a:off x="121575" y="54800"/>
            <a:ext cx="1710000" cy="172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rgbClr val="4D4D4D"/>
                </a:solidFill>
                <a:latin typeface="Lato"/>
                <a:ea typeface="Lato"/>
                <a:cs typeface="Lato"/>
                <a:sym typeface="Lato"/>
              </a:rPr>
              <a:t>Part A</a:t>
            </a:r>
            <a:endParaRPr sz="2400">
              <a:solidFill>
                <a:srgbClr val="4D4D4D"/>
              </a:solidFill>
              <a:latin typeface="Lato"/>
              <a:ea typeface="Lato"/>
              <a:cs typeface="Lato"/>
              <a:sym typeface="Lato"/>
            </a:endParaRPr>
          </a:p>
          <a:p>
            <a:pPr marL="0" lvl="0" indent="0" algn="r" rtl="0">
              <a:spcBef>
                <a:spcPts val="0"/>
              </a:spcBef>
              <a:spcAft>
                <a:spcPts val="0"/>
              </a:spcAft>
              <a:buNone/>
            </a:pPr>
            <a:r>
              <a:rPr lang="en" sz="2400">
                <a:solidFill>
                  <a:srgbClr val="4D4D4D"/>
                </a:solidFill>
                <a:latin typeface="Lato"/>
                <a:ea typeface="Lato"/>
                <a:cs typeface="Lato"/>
                <a:sym typeface="Lato"/>
              </a:rPr>
              <a:t>Overview</a:t>
            </a:r>
            <a:endParaRPr sz="2400">
              <a:solidFill>
                <a:srgbClr val="4D4D4D"/>
              </a:solidFill>
              <a:latin typeface="Lato"/>
              <a:ea typeface="Lato"/>
              <a:cs typeface="Lato"/>
              <a:sym typeface="Lato"/>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1755625" anchor="ctr" anchorCtr="0">
            <a:noAutofit/>
          </a:bodyPr>
          <a:lstStyle/>
          <a:p>
            <a:pPr marL="91440" lvl="0" indent="0" algn="l" rtl="0">
              <a:spcBef>
                <a:spcPts val="0"/>
              </a:spcBef>
              <a:spcAft>
                <a:spcPts val="0"/>
              </a:spcAft>
              <a:buNone/>
            </a:pPr>
            <a:r>
              <a:rPr lang="en" sz="1600" b="1" i="1">
                <a:solidFill>
                  <a:srgbClr val="434343"/>
                </a:solidFill>
                <a:latin typeface="Lato"/>
                <a:ea typeface="Lato"/>
                <a:cs typeface="Lato"/>
                <a:sym typeface="Lato"/>
              </a:rPr>
              <a:t>Insert screenshots to show that you’ve emailed Janet, Thandiwe, Martha, and Denise. Your screenshots should display the past activities log for each of these leads showing that you have sent them an email. The past activities log is at the bottom of the Activity tab.</a:t>
            </a:r>
            <a:endParaRPr sz="1600" b="1" i="1">
              <a:solidFill>
                <a:srgbClr val="434343"/>
              </a:solidFill>
              <a:latin typeface="Lato"/>
              <a:ea typeface="Lato"/>
              <a:cs typeface="Lato"/>
              <a:sym typeface="Lato"/>
            </a:endParaRPr>
          </a:p>
        </p:txBody>
      </p:sp>
      <p:sp>
        <p:nvSpPr>
          <p:cNvPr id="171" name="Google Shape;171;p25"/>
          <p:cNvSpPr txBox="1"/>
          <p:nvPr/>
        </p:nvSpPr>
        <p:spPr>
          <a:xfrm>
            <a:off x="1445000" y="2914075"/>
            <a:ext cx="6343500" cy="16167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b="1">
                <a:solidFill>
                  <a:srgbClr val="434343"/>
                </a:solidFill>
                <a:latin typeface="Lato"/>
                <a:ea typeface="Lato"/>
                <a:cs typeface="Lato"/>
                <a:sym typeface="Lato"/>
              </a:rPr>
              <a:t>Step 1:</a:t>
            </a:r>
            <a:r>
              <a:rPr lang="en">
                <a:solidFill>
                  <a:srgbClr val="434343"/>
                </a:solidFill>
                <a:latin typeface="Lato"/>
                <a:ea typeface="Lato"/>
                <a:cs typeface="Lato"/>
                <a:sym typeface="Lato"/>
              </a:rPr>
              <a:t> Past activity for </a:t>
            </a:r>
            <a:r>
              <a:rPr lang="en" b="1">
                <a:solidFill>
                  <a:srgbClr val="434343"/>
                </a:solidFill>
                <a:latin typeface="Lato"/>
                <a:ea typeface="Lato"/>
                <a:cs typeface="Lato"/>
                <a:sym typeface="Lato"/>
              </a:rPr>
              <a:t>Janet Steinberg</a:t>
            </a:r>
            <a:r>
              <a:rPr lang="en">
                <a:solidFill>
                  <a:srgbClr val="434343"/>
                </a:solidFill>
                <a:latin typeface="Lato"/>
                <a:ea typeface="Lato"/>
                <a:cs typeface="Lato"/>
                <a:sym typeface="Lato"/>
              </a:rPr>
              <a:t> showing you’ve emailed them.</a:t>
            </a:r>
            <a:endParaRPr>
              <a:solidFill>
                <a:srgbClr val="434343"/>
              </a:solidFill>
              <a:latin typeface="Lato"/>
              <a:ea typeface="Lato"/>
              <a:cs typeface="Lato"/>
              <a:sym typeface="Lato"/>
            </a:endParaRPr>
          </a:p>
          <a:p>
            <a:pPr marL="457200" lvl="0" indent="0" algn="l" rtl="0">
              <a:lnSpc>
                <a:spcPct val="150000"/>
              </a:lnSpc>
              <a:spcBef>
                <a:spcPts val="0"/>
              </a:spcBef>
              <a:spcAft>
                <a:spcPts val="0"/>
              </a:spcAft>
              <a:buNone/>
            </a:pPr>
            <a:r>
              <a:rPr lang="en" b="1">
                <a:solidFill>
                  <a:srgbClr val="434343"/>
                </a:solidFill>
                <a:latin typeface="Lato"/>
                <a:ea typeface="Lato"/>
                <a:cs typeface="Lato"/>
                <a:sym typeface="Lato"/>
              </a:rPr>
              <a:t>Step 2:</a:t>
            </a:r>
            <a:r>
              <a:rPr lang="en">
                <a:solidFill>
                  <a:srgbClr val="434343"/>
                </a:solidFill>
                <a:latin typeface="Lato"/>
                <a:ea typeface="Lato"/>
                <a:cs typeface="Lato"/>
                <a:sym typeface="Lato"/>
              </a:rPr>
              <a:t> Past activity for </a:t>
            </a:r>
            <a:r>
              <a:rPr lang="en" b="1">
                <a:solidFill>
                  <a:srgbClr val="434343"/>
                </a:solidFill>
                <a:latin typeface="Lato"/>
                <a:ea typeface="Lato"/>
                <a:cs typeface="Lato"/>
                <a:sym typeface="Lato"/>
              </a:rPr>
              <a:t>Thandiwe Bandi</a:t>
            </a:r>
            <a:r>
              <a:rPr lang="en">
                <a:solidFill>
                  <a:srgbClr val="434343"/>
                </a:solidFill>
                <a:latin typeface="Lato"/>
                <a:ea typeface="Lato"/>
                <a:cs typeface="Lato"/>
                <a:sym typeface="Lato"/>
              </a:rPr>
              <a:t> showing you’ve emailed them.</a:t>
            </a:r>
            <a:endParaRPr>
              <a:solidFill>
                <a:srgbClr val="434343"/>
              </a:solidFill>
              <a:latin typeface="Lato"/>
              <a:ea typeface="Lato"/>
              <a:cs typeface="Lato"/>
              <a:sym typeface="Lato"/>
            </a:endParaRPr>
          </a:p>
          <a:p>
            <a:pPr marL="457200" lvl="0" indent="0" algn="l" rtl="0">
              <a:lnSpc>
                <a:spcPct val="150000"/>
              </a:lnSpc>
              <a:spcBef>
                <a:spcPts val="0"/>
              </a:spcBef>
              <a:spcAft>
                <a:spcPts val="0"/>
              </a:spcAft>
              <a:buNone/>
            </a:pPr>
            <a:r>
              <a:rPr lang="en" b="1">
                <a:solidFill>
                  <a:srgbClr val="434343"/>
                </a:solidFill>
                <a:latin typeface="Lato"/>
                <a:ea typeface="Lato"/>
                <a:cs typeface="Lato"/>
                <a:sym typeface="Lato"/>
              </a:rPr>
              <a:t>Step 3:</a:t>
            </a:r>
            <a:r>
              <a:rPr lang="en">
                <a:solidFill>
                  <a:srgbClr val="434343"/>
                </a:solidFill>
                <a:latin typeface="Lato"/>
                <a:ea typeface="Lato"/>
                <a:cs typeface="Lato"/>
                <a:sym typeface="Lato"/>
              </a:rPr>
              <a:t> Past activity for </a:t>
            </a:r>
            <a:r>
              <a:rPr lang="en" b="1">
                <a:solidFill>
                  <a:srgbClr val="434343"/>
                </a:solidFill>
                <a:latin typeface="Lato"/>
                <a:ea typeface="Lato"/>
                <a:cs typeface="Lato"/>
                <a:sym typeface="Lato"/>
              </a:rPr>
              <a:t>Martha Newman</a:t>
            </a:r>
            <a:r>
              <a:rPr lang="en">
                <a:solidFill>
                  <a:srgbClr val="434343"/>
                </a:solidFill>
                <a:latin typeface="Lato"/>
                <a:ea typeface="Lato"/>
                <a:cs typeface="Lato"/>
                <a:sym typeface="Lato"/>
              </a:rPr>
              <a:t> showing you’ve emailed them.</a:t>
            </a:r>
            <a:endParaRPr>
              <a:solidFill>
                <a:srgbClr val="434343"/>
              </a:solidFill>
              <a:latin typeface="Lato"/>
              <a:ea typeface="Lato"/>
              <a:cs typeface="Lato"/>
              <a:sym typeface="Lato"/>
            </a:endParaRPr>
          </a:p>
          <a:p>
            <a:pPr marL="457200" lvl="0" indent="0" algn="l" rtl="0">
              <a:lnSpc>
                <a:spcPct val="150000"/>
              </a:lnSpc>
              <a:spcBef>
                <a:spcPts val="0"/>
              </a:spcBef>
              <a:spcAft>
                <a:spcPts val="0"/>
              </a:spcAft>
              <a:buNone/>
            </a:pPr>
            <a:r>
              <a:rPr lang="en" b="1">
                <a:solidFill>
                  <a:srgbClr val="434343"/>
                </a:solidFill>
                <a:latin typeface="Lato"/>
                <a:ea typeface="Lato"/>
                <a:cs typeface="Lato"/>
                <a:sym typeface="Lato"/>
              </a:rPr>
              <a:t>Step 4:</a:t>
            </a:r>
            <a:r>
              <a:rPr lang="en">
                <a:solidFill>
                  <a:srgbClr val="434343"/>
                </a:solidFill>
                <a:latin typeface="Lato"/>
                <a:ea typeface="Lato"/>
                <a:cs typeface="Lato"/>
                <a:sym typeface="Lato"/>
              </a:rPr>
              <a:t> Past activity for </a:t>
            </a:r>
            <a:r>
              <a:rPr lang="en" b="1">
                <a:solidFill>
                  <a:srgbClr val="434343"/>
                </a:solidFill>
                <a:latin typeface="Lato"/>
                <a:ea typeface="Lato"/>
                <a:cs typeface="Lato"/>
                <a:sym typeface="Lato"/>
              </a:rPr>
              <a:t>Denise Choi</a:t>
            </a:r>
            <a:r>
              <a:rPr lang="en">
                <a:solidFill>
                  <a:srgbClr val="434343"/>
                </a:solidFill>
                <a:latin typeface="Lato"/>
                <a:ea typeface="Lato"/>
                <a:cs typeface="Lato"/>
                <a:sym typeface="Lato"/>
              </a:rPr>
              <a:t> showing you’ve emailed them. </a:t>
            </a:r>
            <a:endParaRPr>
              <a:latin typeface="Lato"/>
              <a:ea typeface="Lato"/>
              <a:cs typeface="Lato"/>
              <a:sym typeface="Lato"/>
            </a:endParaRPr>
          </a:p>
        </p:txBody>
      </p:sp>
      <p:sp>
        <p:nvSpPr>
          <p:cNvPr id="172" name="Google Shape;172;p25"/>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2:</a:t>
            </a:r>
            <a:r>
              <a:rPr lang="en" sz="2400">
                <a:solidFill>
                  <a:srgbClr val="434343"/>
                </a:solidFill>
                <a:latin typeface="Lato Black"/>
                <a:ea typeface="Lato Black"/>
                <a:cs typeface="Lato Black"/>
                <a:sym typeface="Lato Black"/>
              </a:rPr>
              <a:t> Initiate Contact with Leads via Email</a:t>
            </a:r>
            <a:endParaRPr sz="2400">
              <a:solidFill>
                <a:srgbClr val="FC5155"/>
              </a:solidFill>
              <a:latin typeface="Lato Black"/>
              <a:ea typeface="Lato Black"/>
              <a:cs typeface="Lato Black"/>
              <a:sym typeface="Lato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26"/>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2:</a:t>
            </a:r>
            <a:r>
              <a:rPr lang="en" sz="2400">
                <a:solidFill>
                  <a:srgbClr val="434343"/>
                </a:solidFill>
                <a:latin typeface="Lato Black"/>
                <a:ea typeface="Lato Black"/>
                <a:cs typeface="Lato Black"/>
                <a:sym typeface="Lato Black"/>
              </a:rPr>
              <a:t> Step 1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FDA7386A-1361-448B-6777-1AE319E0CC95}"/>
              </a:ext>
            </a:extLst>
          </p:cNvPr>
          <p:cNvPicPr>
            <a:picLocks noChangeAspect="1"/>
          </p:cNvPicPr>
          <p:nvPr/>
        </p:nvPicPr>
        <p:blipFill>
          <a:blip r:embed="rId3"/>
          <a:stretch>
            <a:fillRect/>
          </a:stretch>
        </p:blipFill>
        <p:spPr>
          <a:xfrm>
            <a:off x="652462" y="1804987"/>
            <a:ext cx="7839075" cy="15335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7"/>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2:</a:t>
            </a:r>
            <a:r>
              <a:rPr lang="en" sz="2400">
                <a:solidFill>
                  <a:srgbClr val="434343"/>
                </a:solidFill>
                <a:latin typeface="Lato Black"/>
                <a:ea typeface="Lato Black"/>
                <a:cs typeface="Lato Black"/>
                <a:sym typeface="Lato Black"/>
              </a:rPr>
              <a:t> Step 2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4658654E-AD06-1A69-0DD3-FC1939888A51}"/>
              </a:ext>
            </a:extLst>
          </p:cNvPr>
          <p:cNvPicPr>
            <a:picLocks noChangeAspect="1"/>
          </p:cNvPicPr>
          <p:nvPr/>
        </p:nvPicPr>
        <p:blipFill>
          <a:blip r:embed="rId3"/>
          <a:stretch>
            <a:fillRect/>
          </a:stretch>
        </p:blipFill>
        <p:spPr>
          <a:xfrm>
            <a:off x="714375" y="2338387"/>
            <a:ext cx="7715250" cy="16668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28"/>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2:</a:t>
            </a:r>
            <a:r>
              <a:rPr lang="en" sz="2400">
                <a:solidFill>
                  <a:srgbClr val="434343"/>
                </a:solidFill>
                <a:latin typeface="Lato Black"/>
                <a:ea typeface="Lato Black"/>
                <a:cs typeface="Lato Black"/>
                <a:sym typeface="Lato Black"/>
              </a:rPr>
              <a:t> Step 3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30638C4F-3F1B-C068-FF22-3F6450742091}"/>
              </a:ext>
            </a:extLst>
          </p:cNvPr>
          <p:cNvPicPr>
            <a:picLocks noChangeAspect="1"/>
          </p:cNvPicPr>
          <p:nvPr/>
        </p:nvPicPr>
        <p:blipFill>
          <a:blip r:embed="rId3"/>
          <a:stretch>
            <a:fillRect/>
          </a:stretch>
        </p:blipFill>
        <p:spPr>
          <a:xfrm>
            <a:off x="2752725" y="2014537"/>
            <a:ext cx="3638550" cy="11144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9"/>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2:</a:t>
            </a:r>
            <a:r>
              <a:rPr lang="en" sz="2400">
                <a:solidFill>
                  <a:srgbClr val="434343"/>
                </a:solidFill>
                <a:latin typeface="Lato Black"/>
                <a:ea typeface="Lato Black"/>
                <a:cs typeface="Lato Black"/>
                <a:sym typeface="Lato Black"/>
              </a:rPr>
              <a:t> Step 4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6A8E6F41-031D-C01A-C7A4-7737BEFE60B6}"/>
              </a:ext>
            </a:extLst>
          </p:cNvPr>
          <p:cNvPicPr>
            <a:picLocks noChangeAspect="1"/>
          </p:cNvPicPr>
          <p:nvPr/>
        </p:nvPicPr>
        <p:blipFill>
          <a:blip r:embed="rId3"/>
          <a:stretch>
            <a:fillRect/>
          </a:stretch>
        </p:blipFill>
        <p:spPr>
          <a:xfrm>
            <a:off x="1943100" y="1857375"/>
            <a:ext cx="5257800" cy="14287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1755625" anchor="ctr" anchorCtr="0">
            <a:noAutofit/>
          </a:bodyPr>
          <a:lstStyle/>
          <a:p>
            <a:pPr marL="91440" lvl="0" indent="0" algn="l" rtl="0">
              <a:spcBef>
                <a:spcPts val="0"/>
              </a:spcBef>
              <a:spcAft>
                <a:spcPts val="0"/>
              </a:spcAft>
              <a:buNone/>
            </a:pPr>
            <a:r>
              <a:rPr lang="en" sz="1600" b="1" i="1">
                <a:solidFill>
                  <a:srgbClr val="4D4D4D"/>
                </a:solidFill>
                <a:latin typeface="Lato"/>
                <a:ea typeface="Lato"/>
                <a:cs typeface="Lato"/>
                <a:sym typeface="Lato"/>
              </a:rPr>
              <a:t>Insert screenshots for the calls with the four leads. Make sure your screenshots display the past activity logs for each of these leads showing that calls, notes, tasks, and/or emails have been logged with each of them. The past activities log is at the bottom of the Activity tab.</a:t>
            </a:r>
            <a:endParaRPr sz="1600" b="1" i="1">
              <a:solidFill>
                <a:srgbClr val="4D4D4D"/>
              </a:solidFill>
              <a:latin typeface="Lato"/>
              <a:ea typeface="Lato"/>
              <a:cs typeface="Lato"/>
              <a:sym typeface="Lato"/>
            </a:endParaRPr>
          </a:p>
        </p:txBody>
      </p:sp>
      <p:sp>
        <p:nvSpPr>
          <p:cNvPr id="202" name="Google Shape;202;p30"/>
          <p:cNvSpPr txBox="1"/>
          <p:nvPr/>
        </p:nvSpPr>
        <p:spPr>
          <a:xfrm>
            <a:off x="1446825" y="2914075"/>
            <a:ext cx="6439800" cy="17475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b="1">
                <a:solidFill>
                  <a:srgbClr val="4D4D4D"/>
                </a:solidFill>
                <a:latin typeface="Lato"/>
                <a:ea typeface="Lato"/>
                <a:cs typeface="Lato"/>
                <a:sym typeface="Lato"/>
              </a:rPr>
              <a:t>Step 1:</a:t>
            </a:r>
            <a:r>
              <a:rPr lang="en">
                <a:solidFill>
                  <a:srgbClr val="4D4D4D"/>
                </a:solidFill>
                <a:latin typeface="Lato"/>
                <a:ea typeface="Lato"/>
                <a:cs typeface="Lato"/>
                <a:sym typeface="Lato"/>
              </a:rPr>
              <a:t> Past activity for </a:t>
            </a:r>
            <a:r>
              <a:rPr lang="en" b="1">
                <a:solidFill>
                  <a:srgbClr val="4D4D4D"/>
                </a:solidFill>
                <a:latin typeface="Lato"/>
                <a:ea typeface="Lato"/>
                <a:cs typeface="Lato"/>
                <a:sym typeface="Lato"/>
              </a:rPr>
              <a:t>Janet Steinberg</a:t>
            </a:r>
            <a:r>
              <a:rPr lang="en">
                <a:solidFill>
                  <a:srgbClr val="4D4D4D"/>
                </a:solidFill>
                <a:latin typeface="Lato"/>
                <a:ea typeface="Lato"/>
                <a:cs typeface="Lato"/>
                <a:sym typeface="Lato"/>
              </a:rPr>
              <a:t> showing logged activities.</a:t>
            </a:r>
            <a:endParaRPr>
              <a:solidFill>
                <a:srgbClr val="4D4D4D"/>
              </a:solidFill>
              <a:latin typeface="Lato"/>
              <a:ea typeface="Lato"/>
              <a:cs typeface="Lato"/>
              <a:sym typeface="Lato"/>
            </a:endParaRPr>
          </a:p>
          <a:p>
            <a:pPr marL="457200" lvl="0" indent="0" algn="l" rtl="0">
              <a:lnSpc>
                <a:spcPct val="150000"/>
              </a:lnSpc>
              <a:spcBef>
                <a:spcPts val="0"/>
              </a:spcBef>
              <a:spcAft>
                <a:spcPts val="0"/>
              </a:spcAft>
              <a:buNone/>
            </a:pPr>
            <a:r>
              <a:rPr lang="en" b="1">
                <a:solidFill>
                  <a:srgbClr val="4D4D4D"/>
                </a:solidFill>
                <a:latin typeface="Lato"/>
                <a:ea typeface="Lato"/>
                <a:cs typeface="Lato"/>
                <a:sym typeface="Lato"/>
              </a:rPr>
              <a:t>Step 2: </a:t>
            </a:r>
            <a:r>
              <a:rPr lang="en">
                <a:solidFill>
                  <a:srgbClr val="4D4D4D"/>
                </a:solidFill>
                <a:latin typeface="Lato"/>
                <a:ea typeface="Lato"/>
                <a:cs typeface="Lato"/>
                <a:sym typeface="Lato"/>
              </a:rPr>
              <a:t>Past activity for </a:t>
            </a:r>
            <a:r>
              <a:rPr lang="en" b="1">
                <a:solidFill>
                  <a:srgbClr val="4D4D4D"/>
                </a:solidFill>
                <a:latin typeface="Lato"/>
                <a:ea typeface="Lato"/>
                <a:cs typeface="Lato"/>
                <a:sym typeface="Lato"/>
              </a:rPr>
              <a:t>Thandiwe Bandi</a:t>
            </a:r>
            <a:r>
              <a:rPr lang="en">
                <a:solidFill>
                  <a:srgbClr val="4D4D4D"/>
                </a:solidFill>
                <a:latin typeface="Lato"/>
                <a:ea typeface="Lato"/>
                <a:cs typeface="Lato"/>
                <a:sym typeface="Lato"/>
              </a:rPr>
              <a:t> showing logged activities.</a:t>
            </a:r>
            <a:endParaRPr>
              <a:solidFill>
                <a:srgbClr val="4D4D4D"/>
              </a:solidFill>
              <a:latin typeface="Lato"/>
              <a:ea typeface="Lato"/>
              <a:cs typeface="Lato"/>
              <a:sym typeface="Lato"/>
            </a:endParaRPr>
          </a:p>
          <a:p>
            <a:pPr marL="457200" lvl="0" indent="0" algn="l" rtl="0">
              <a:lnSpc>
                <a:spcPct val="150000"/>
              </a:lnSpc>
              <a:spcBef>
                <a:spcPts val="0"/>
              </a:spcBef>
              <a:spcAft>
                <a:spcPts val="0"/>
              </a:spcAft>
              <a:buNone/>
            </a:pPr>
            <a:r>
              <a:rPr lang="en" b="1">
                <a:solidFill>
                  <a:srgbClr val="4D4D4D"/>
                </a:solidFill>
                <a:latin typeface="Lato"/>
                <a:ea typeface="Lato"/>
                <a:cs typeface="Lato"/>
                <a:sym typeface="Lato"/>
              </a:rPr>
              <a:t>Step 3:</a:t>
            </a:r>
            <a:r>
              <a:rPr lang="en">
                <a:solidFill>
                  <a:srgbClr val="4D4D4D"/>
                </a:solidFill>
                <a:latin typeface="Lato"/>
                <a:ea typeface="Lato"/>
                <a:cs typeface="Lato"/>
                <a:sym typeface="Lato"/>
              </a:rPr>
              <a:t> Past activity for </a:t>
            </a:r>
            <a:r>
              <a:rPr lang="en" b="1">
                <a:solidFill>
                  <a:srgbClr val="4D4D4D"/>
                </a:solidFill>
                <a:latin typeface="Lato"/>
                <a:ea typeface="Lato"/>
                <a:cs typeface="Lato"/>
                <a:sym typeface="Lato"/>
              </a:rPr>
              <a:t>Martha Newman</a:t>
            </a:r>
            <a:r>
              <a:rPr lang="en">
                <a:solidFill>
                  <a:srgbClr val="4D4D4D"/>
                </a:solidFill>
                <a:latin typeface="Lato"/>
                <a:ea typeface="Lato"/>
                <a:cs typeface="Lato"/>
                <a:sym typeface="Lato"/>
              </a:rPr>
              <a:t> showing logged activities.</a:t>
            </a:r>
            <a:endParaRPr>
              <a:solidFill>
                <a:srgbClr val="4D4D4D"/>
              </a:solidFill>
              <a:latin typeface="Lato"/>
              <a:ea typeface="Lato"/>
              <a:cs typeface="Lato"/>
              <a:sym typeface="Lato"/>
            </a:endParaRPr>
          </a:p>
          <a:p>
            <a:pPr marL="457200" lvl="0" indent="0" algn="l" rtl="0">
              <a:lnSpc>
                <a:spcPct val="150000"/>
              </a:lnSpc>
              <a:spcBef>
                <a:spcPts val="0"/>
              </a:spcBef>
              <a:spcAft>
                <a:spcPts val="0"/>
              </a:spcAft>
              <a:buNone/>
            </a:pPr>
            <a:r>
              <a:rPr lang="en" b="1">
                <a:solidFill>
                  <a:srgbClr val="4D4D4D"/>
                </a:solidFill>
                <a:latin typeface="Lato"/>
                <a:ea typeface="Lato"/>
                <a:cs typeface="Lato"/>
                <a:sym typeface="Lato"/>
              </a:rPr>
              <a:t>Step 4:</a:t>
            </a:r>
            <a:r>
              <a:rPr lang="en">
                <a:solidFill>
                  <a:srgbClr val="4D4D4D"/>
                </a:solidFill>
                <a:latin typeface="Lato"/>
                <a:ea typeface="Lato"/>
                <a:cs typeface="Lato"/>
                <a:sym typeface="Lato"/>
              </a:rPr>
              <a:t> Past activity for </a:t>
            </a:r>
            <a:r>
              <a:rPr lang="en" b="1">
                <a:solidFill>
                  <a:srgbClr val="4D4D4D"/>
                </a:solidFill>
                <a:latin typeface="Lato"/>
                <a:ea typeface="Lato"/>
                <a:cs typeface="Lato"/>
                <a:sym typeface="Lato"/>
              </a:rPr>
              <a:t>Denise Choi</a:t>
            </a:r>
            <a:r>
              <a:rPr lang="en">
                <a:solidFill>
                  <a:srgbClr val="4D4D4D"/>
                </a:solidFill>
                <a:latin typeface="Lato"/>
                <a:ea typeface="Lato"/>
                <a:cs typeface="Lato"/>
                <a:sym typeface="Lato"/>
              </a:rPr>
              <a:t> showing logged activities.</a:t>
            </a:r>
            <a:endParaRPr>
              <a:solidFill>
                <a:srgbClr val="4D4D4D"/>
              </a:solidFill>
            </a:endParaRPr>
          </a:p>
        </p:txBody>
      </p:sp>
      <p:sp>
        <p:nvSpPr>
          <p:cNvPr id="203" name="Google Shape;203;p30"/>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3:</a:t>
            </a:r>
            <a:r>
              <a:rPr lang="en" sz="2400">
                <a:solidFill>
                  <a:srgbClr val="434343"/>
                </a:solidFill>
                <a:latin typeface="Lato Black"/>
                <a:ea typeface="Lato Black"/>
                <a:cs typeface="Lato Black"/>
                <a:sym typeface="Lato Black"/>
              </a:rPr>
              <a:t> Continue Contact with Leads via Calls</a:t>
            </a:r>
            <a:endParaRPr sz="2400">
              <a:solidFill>
                <a:srgbClr val="FC5155"/>
              </a:solidFill>
              <a:latin typeface="Lato Black"/>
              <a:ea typeface="Lato Black"/>
              <a:cs typeface="Lato Black"/>
              <a:sym typeface="Lato Black"/>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9" name="Google Shape;209;p31"/>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3:</a:t>
            </a:r>
            <a:r>
              <a:rPr lang="en" sz="2400">
                <a:solidFill>
                  <a:srgbClr val="434343"/>
                </a:solidFill>
                <a:latin typeface="Lato Black"/>
                <a:ea typeface="Lato Black"/>
                <a:cs typeface="Lato Black"/>
                <a:sym typeface="Lato Black"/>
              </a:rPr>
              <a:t> Step 1 screenshot</a:t>
            </a:r>
            <a:endParaRPr sz="2400">
              <a:solidFill>
                <a:srgbClr val="FC5155"/>
              </a:solidFill>
              <a:latin typeface="Lato Black"/>
              <a:ea typeface="Lato Black"/>
              <a:cs typeface="Lato Black"/>
              <a:sym typeface="Lato Black"/>
            </a:endParaRPr>
          </a:p>
        </p:txBody>
      </p:sp>
      <p:pic>
        <p:nvPicPr>
          <p:cNvPr id="9" name="Picture 8">
            <a:extLst>
              <a:ext uri="{FF2B5EF4-FFF2-40B4-BE49-F238E27FC236}">
                <a16:creationId xmlns:a16="http://schemas.microsoft.com/office/drawing/2014/main" id="{74CDF265-4038-D69C-8C56-A45E7F161ABC}"/>
              </a:ext>
            </a:extLst>
          </p:cNvPr>
          <p:cNvPicPr>
            <a:picLocks noChangeAspect="1"/>
          </p:cNvPicPr>
          <p:nvPr/>
        </p:nvPicPr>
        <p:blipFill>
          <a:blip r:embed="rId3"/>
          <a:stretch>
            <a:fillRect/>
          </a:stretch>
        </p:blipFill>
        <p:spPr>
          <a:xfrm>
            <a:off x="0" y="1616327"/>
            <a:ext cx="9144000" cy="333959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2"/>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3:</a:t>
            </a:r>
            <a:r>
              <a:rPr lang="en" sz="2400">
                <a:solidFill>
                  <a:srgbClr val="434343"/>
                </a:solidFill>
                <a:latin typeface="Lato Black"/>
                <a:ea typeface="Lato Black"/>
                <a:cs typeface="Lato Black"/>
                <a:sym typeface="Lato Black"/>
              </a:rPr>
              <a:t> Step 2 screenshot</a:t>
            </a:r>
            <a:endParaRPr sz="2400">
              <a:solidFill>
                <a:srgbClr val="FC5155"/>
              </a:solidFill>
              <a:latin typeface="Lato Black"/>
              <a:ea typeface="Lato Black"/>
              <a:cs typeface="Lato Black"/>
              <a:sym typeface="Lato Black"/>
            </a:endParaRPr>
          </a:p>
        </p:txBody>
      </p:sp>
      <p:pic>
        <p:nvPicPr>
          <p:cNvPr id="9" name="Picture 8">
            <a:extLst>
              <a:ext uri="{FF2B5EF4-FFF2-40B4-BE49-F238E27FC236}">
                <a16:creationId xmlns:a16="http://schemas.microsoft.com/office/drawing/2014/main" id="{06BC8ED1-ED97-0CBC-92A4-91DBFADB8CE9}"/>
              </a:ext>
            </a:extLst>
          </p:cNvPr>
          <p:cNvPicPr>
            <a:picLocks noChangeAspect="1"/>
          </p:cNvPicPr>
          <p:nvPr/>
        </p:nvPicPr>
        <p:blipFill>
          <a:blip r:embed="rId3"/>
          <a:stretch>
            <a:fillRect/>
          </a:stretch>
        </p:blipFill>
        <p:spPr>
          <a:xfrm>
            <a:off x="0" y="1656575"/>
            <a:ext cx="9144000" cy="334482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3"/>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3:</a:t>
            </a:r>
            <a:r>
              <a:rPr lang="en" sz="2400">
                <a:solidFill>
                  <a:srgbClr val="434343"/>
                </a:solidFill>
                <a:latin typeface="Lato Black"/>
                <a:ea typeface="Lato Black"/>
                <a:cs typeface="Lato Black"/>
                <a:sym typeface="Lato Black"/>
              </a:rPr>
              <a:t> Step 3 screenshot</a:t>
            </a:r>
            <a:endParaRPr sz="2400">
              <a:solidFill>
                <a:srgbClr val="FC5155"/>
              </a:solidFill>
              <a:latin typeface="Lato Black"/>
              <a:ea typeface="Lato Black"/>
              <a:cs typeface="Lato Black"/>
              <a:sym typeface="Lato Black"/>
            </a:endParaRPr>
          </a:p>
        </p:txBody>
      </p:sp>
      <p:pic>
        <p:nvPicPr>
          <p:cNvPr id="11" name="Picture 10">
            <a:extLst>
              <a:ext uri="{FF2B5EF4-FFF2-40B4-BE49-F238E27FC236}">
                <a16:creationId xmlns:a16="http://schemas.microsoft.com/office/drawing/2014/main" id="{F5C8595B-8107-A15B-8055-253C289088F5}"/>
              </a:ext>
            </a:extLst>
          </p:cNvPr>
          <p:cNvPicPr>
            <a:picLocks noChangeAspect="1"/>
          </p:cNvPicPr>
          <p:nvPr/>
        </p:nvPicPr>
        <p:blipFill>
          <a:blip r:embed="rId3"/>
          <a:stretch>
            <a:fillRect/>
          </a:stretch>
        </p:blipFill>
        <p:spPr>
          <a:xfrm>
            <a:off x="335756" y="1594627"/>
            <a:ext cx="8472488" cy="354887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34"/>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3:</a:t>
            </a:r>
            <a:r>
              <a:rPr lang="en" sz="2400">
                <a:solidFill>
                  <a:srgbClr val="434343"/>
                </a:solidFill>
                <a:latin typeface="Lato Black"/>
                <a:ea typeface="Lato Black"/>
                <a:cs typeface="Lato Black"/>
                <a:sym typeface="Lato Black"/>
              </a:rPr>
              <a:t> Step 4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C0A93E41-8E1E-A125-244B-717D937CDC85}"/>
              </a:ext>
            </a:extLst>
          </p:cNvPr>
          <p:cNvPicPr>
            <a:picLocks noChangeAspect="1"/>
          </p:cNvPicPr>
          <p:nvPr/>
        </p:nvPicPr>
        <p:blipFill>
          <a:blip r:embed="rId3"/>
          <a:stretch>
            <a:fillRect/>
          </a:stretch>
        </p:blipFill>
        <p:spPr>
          <a:xfrm>
            <a:off x="714375" y="1548221"/>
            <a:ext cx="8115300" cy="35952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8"/>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91440" lvl="0" indent="0" algn="l" rtl="0">
              <a:spcBef>
                <a:spcPts val="0"/>
              </a:spcBef>
              <a:spcAft>
                <a:spcPts val="0"/>
              </a:spcAft>
              <a:buNone/>
            </a:pPr>
            <a:r>
              <a:rPr lang="en" sz="1600" b="1" i="1">
                <a:solidFill>
                  <a:srgbClr val="4D4D4D"/>
                </a:solidFill>
                <a:latin typeface="Lato"/>
                <a:ea typeface="Lato"/>
                <a:cs typeface="Lato"/>
                <a:sym typeface="Lato"/>
              </a:rPr>
              <a:t>After you’ve finished cleaning up the data and fixing all the errors in the spreadsheet data, insert a screenshot of all the lead data in your spreadsheet. Make sure you can see all the columns, including:</a:t>
            </a:r>
            <a:endParaRPr sz="1600" b="1" i="1">
              <a:solidFill>
                <a:srgbClr val="4D4D4D"/>
              </a:solidFill>
              <a:latin typeface="Lato"/>
              <a:ea typeface="Lato"/>
              <a:cs typeface="Lato"/>
              <a:sym typeface="Lato"/>
            </a:endParaRPr>
          </a:p>
          <a:p>
            <a:pPr marL="91440" lvl="0" indent="0" algn="l" rtl="0">
              <a:spcBef>
                <a:spcPts val="0"/>
              </a:spcBef>
              <a:spcAft>
                <a:spcPts val="0"/>
              </a:spcAft>
              <a:buNone/>
            </a:pPr>
            <a:endParaRPr sz="1600">
              <a:solidFill>
                <a:srgbClr val="4D4D4D"/>
              </a:solidFill>
              <a:latin typeface="Lato"/>
              <a:ea typeface="Lato"/>
              <a:cs typeface="Lato"/>
              <a:sym typeface="Lato"/>
            </a:endParaRPr>
          </a:p>
          <a:p>
            <a:pPr marL="914400" lvl="0" indent="0" algn="l" rtl="0">
              <a:spcBef>
                <a:spcPts val="0"/>
              </a:spcBef>
              <a:spcAft>
                <a:spcPts val="0"/>
              </a:spcAft>
              <a:buNone/>
            </a:pPr>
            <a:endParaRPr sz="1600">
              <a:solidFill>
                <a:srgbClr val="4D4D4D"/>
              </a:solidFill>
              <a:latin typeface="Lato"/>
              <a:ea typeface="Lato"/>
              <a:cs typeface="Lato"/>
              <a:sym typeface="Lato"/>
            </a:endParaRPr>
          </a:p>
          <a:p>
            <a:pPr marL="914400" lvl="0" indent="0" algn="l" rtl="0">
              <a:spcBef>
                <a:spcPts val="0"/>
              </a:spcBef>
              <a:spcAft>
                <a:spcPts val="0"/>
              </a:spcAft>
              <a:buNone/>
            </a:pPr>
            <a:endParaRPr sz="1600">
              <a:solidFill>
                <a:srgbClr val="4D4D4D"/>
              </a:solidFill>
              <a:latin typeface="Lato"/>
              <a:ea typeface="Lato"/>
              <a:cs typeface="Lato"/>
              <a:sym typeface="Lato"/>
            </a:endParaRPr>
          </a:p>
          <a:p>
            <a:pPr marL="914400" lvl="0" indent="0" algn="l" rtl="0">
              <a:spcBef>
                <a:spcPts val="0"/>
              </a:spcBef>
              <a:spcAft>
                <a:spcPts val="0"/>
              </a:spcAft>
              <a:buNone/>
            </a:pPr>
            <a:endParaRPr sz="1600">
              <a:solidFill>
                <a:srgbClr val="4D4D4D"/>
              </a:solidFill>
              <a:latin typeface="Lato"/>
              <a:ea typeface="Lato"/>
              <a:cs typeface="Lato"/>
              <a:sym typeface="Lato"/>
            </a:endParaRPr>
          </a:p>
          <a:p>
            <a:pPr marL="914400" lvl="0" indent="0" algn="l" rtl="0">
              <a:spcBef>
                <a:spcPts val="0"/>
              </a:spcBef>
              <a:spcAft>
                <a:spcPts val="0"/>
              </a:spcAft>
              <a:buNone/>
            </a:pPr>
            <a:endParaRPr sz="1600">
              <a:solidFill>
                <a:srgbClr val="4D4D4D"/>
              </a:solidFill>
              <a:latin typeface="Lato"/>
              <a:ea typeface="Lato"/>
              <a:cs typeface="Lato"/>
              <a:sym typeface="Lato"/>
            </a:endParaRPr>
          </a:p>
          <a:p>
            <a:pPr marL="0" lvl="0" indent="0" algn="l" rtl="0">
              <a:spcBef>
                <a:spcPts val="0"/>
              </a:spcBef>
              <a:spcAft>
                <a:spcPts val="0"/>
              </a:spcAft>
              <a:buNone/>
            </a:pPr>
            <a:endParaRPr sz="1800">
              <a:solidFill>
                <a:srgbClr val="434343"/>
              </a:solidFill>
              <a:latin typeface="Lato"/>
              <a:ea typeface="Lato"/>
              <a:cs typeface="Lato"/>
              <a:sym typeface="Lato"/>
            </a:endParaRPr>
          </a:p>
          <a:p>
            <a:pPr marL="91440" lvl="0" indent="0" algn="l" rtl="0">
              <a:spcBef>
                <a:spcPts val="0"/>
              </a:spcBef>
              <a:spcAft>
                <a:spcPts val="0"/>
              </a:spcAft>
              <a:buNone/>
            </a:pPr>
            <a:r>
              <a:rPr lang="en" sz="1600" b="1" i="1">
                <a:solidFill>
                  <a:srgbClr val="4D4D4D"/>
                </a:solidFill>
                <a:latin typeface="Lato"/>
                <a:ea typeface="Lato"/>
                <a:cs typeface="Lato"/>
                <a:sym typeface="Lato"/>
              </a:rPr>
              <a:t>Replace the text box on the following slide with your screenshot</a:t>
            </a:r>
            <a:endParaRPr sz="1600" b="1" i="1">
              <a:solidFill>
                <a:srgbClr val="4D4D4D"/>
              </a:solidFill>
              <a:latin typeface="Lato"/>
              <a:ea typeface="Lato"/>
              <a:cs typeface="Lato"/>
              <a:sym typeface="Lato"/>
            </a:endParaRPr>
          </a:p>
        </p:txBody>
      </p:sp>
      <p:sp>
        <p:nvSpPr>
          <p:cNvPr id="52" name="Google Shape;52;p8"/>
          <p:cNvSpPr txBox="1"/>
          <p:nvPr/>
        </p:nvSpPr>
        <p:spPr>
          <a:xfrm>
            <a:off x="1004875" y="2724150"/>
            <a:ext cx="3000000" cy="1344900"/>
          </a:xfrm>
          <a:prstGeom prst="rect">
            <a:avLst/>
          </a:prstGeom>
          <a:noFill/>
          <a:ln>
            <a:noFill/>
          </a:ln>
        </p:spPr>
        <p:txBody>
          <a:bodyPr spcFirstLastPara="1" wrap="square" lIns="91425" tIns="91425" rIns="91425" bIns="91425" anchor="t" anchorCtr="0">
            <a:noAutofit/>
          </a:bodyPr>
          <a:lstStyle/>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First Name</a:t>
            </a:r>
            <a:endParaRPr>
              <a:solidFill>
                <a:srgbClr val="4D4D4D"/>
              </a:solidFill>
              <a:latin typeface="Lato"/>
              <a:ea typeface="Lato"/>
              <a:cs typeface="Lato"/>
              <a:sym typeface="Lato"/>
            </a:endParaRPr>
          </a:p>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Last Name</a:t>
            </a:r>
            <a:endParaRPr>
              <a:solidFill>
                <a:srgbClr val="4D4D4D"/>
              </a:solidFill>
              <a:latin typeface="Lato"/>
              <a:ea typeface="Lato"/>
              <a:cs typeface="Lato"/>
              <a:sym typeface="Lato"/>
            </a:endParaRPr>
          </a:p>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Title</a:t>
            </a:r>
            <a:endParaRPr>
              <a:solidFill>
                <a:srgbClr val="4D4D4D"/>
              </a:solidFill>
              <a:latin typeface="Lato"/>
              <a:ea typeface="Lato"/>
              <a:cs typeface="Lato"/>
              <a:sym typeface="Lato"/>
            </a:endParaRPr>
          </a:p>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Company</a:t>
            </a:r>
            <a:endParaRPr>
              <a:solidFill>
                <a:srgbClr val="4D4D4D"/>
              </a:solidFill>
              <a:latin typeface="Lato"/>
              <a:ea typeface="Lato"/>
              <a:cs typeface="Lato"/>
              <a:sym typeface="Lato"/>
            </a:endParaRPr>
          </a:p>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Phone Number</a:t>
            </a:r>
            <a:endParaRPr>
              <a:solidFill>
                <a:srgbClr val="4D4D4D"/>
              </a:solidFill>
              <a:latin typeface="Lato"/>
              <a:ea typeface="Lato"/>
              <a:cs typeface="Lato"/>
              <a:sym typeface="Lato"/>
            </a:endParaRPr>
          </a:p>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Email</a:t>
            </a:r>
            <a:endParaRPr/>
          </a:p>
        </p:txBody>
      </p:sp>
      <p:sp>
        <p:nvSpPr>
          <p:cNvPr id="53" name="Google Shape;53;p8"/>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1:</a:t>
            </a:r>
            <a:r>
              <a:rPr lang="en" sz="2400">
                <a:solidFill>
                  <a:srgbClr val="434343"/>
                </a:solidFill>
                <a:latin typeface="Lato Black"/>
                <a:ea typeface="Lato Black"/>
                <a:cs typeface="Lato Black"/>
                <a:sym typeface="Lato Black"/>
              </a:rPr>
              <a:t> Structure and Download Lead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91440" marR="91440" lvl="0" indent="0" algn="ctr" rtl="0">
              <a:spcBef>
                <a:spcPts val="0"/>
              </a:spcBef>
              <a:spcAft>
                <a:spcPts val="0"/>
              </a:spcAft>
              <a:buNone/>
            </a:pPr>
            <a:r>
              <a:rPr lang="en" sz="1800" b="1" i="1">
                <a:solidFill>
                  <a:srgbClr val="434343"/>
                </a:solidFill>
                <a:latin typeface="Lato"/>
                <a:ea typeface="Lato"/>
                <a:cs typeface="Lato"/>
                <a:sym typeface="Lato"/>
              </a:rPr>
              <a:t>Insert a screenshot showing the leads marked as hot </a:t>
            </a:r>
            <a:br>
              <a:rPr lang="en" sz="1800" b="1" i="1">
                <a:solidFill>
                  <a:srgbClr val="434343"/>
                </a:solidFill>
                <a:latin typeface="Lato"/>
                <a:ea typeface="Lato"/>
                <a:cs typeface="Lato"/>
                <a:sym typeface="Lato"/>
              </a:rPr>
            </a:br>
            <a:r>
              <a:rPr lang="en" sz="1800" b="1" i="1">
                <a:solidFill>
                  <a:srgbClr val="434343"/>
                </a:solidFill>
                <a:latin typeface="Lato"/>
                <a:ea typeface="Lato"/>
                <a:cs typeface="Lato"/>
                <a:sym typeface="Lato"/>
              </a:rPr>
              <a:t>and warm on the leads list. Make sure that “Rating” is a displayed field on the leads list and that you have organized the list so that hot and warm leads appear first. The leads that appear marked as hot and warm may include leads that pre-existed in Salesforce before you imported your leads.</a:t>
            </a:r>
            <a:r>
              <a:rPr lang="en" sz="1800">
                <a:solidFill>
                  <a:srgbClr val="434343"/>
                </a:solidFill>
                <a:latin typeface="Lato"/>
                <a:ea typeface="Lato"/>
                <a:cs typeface="Lato"/>
                <a:sym typeface="Lato"/>
              </a:rPr>
              <a:t> </a:t>
            </a:r>
            <a:endParaRPr sz="1800">
              <a:solidFill>
                <a:srgbClr val="434343"/>
              </a:solidFill>
              <a:latin typeface="Lato"/>
              <a:ea typeface="Lato"/>
              <a:cs typeface="Lato"/>
              <a:sym typeface="Lato"/>
            </a:endParaRPr>
          </a:p>
        </p:txBody>
      </p:sp>
      <p:sp>
        <p:nvSpPr>
          <p:cNvPr id="233" name="Google Shape;233;p35"/>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4:</a:t>
            </a:r>
            <a:r>
              <a:rPr lang="en" sz="2400">
                <a:solidFill>
                  <a:srgbClr val="434343"/>
                </a:solidFill>
                <a:latin typeface="Lato Black"/>
                <a:ea typeface="Lato Black"/>
                <a:cs typeface="Lato Black"/>
                <a:sym typeface="Lato Black"/>
              </a:rPr>
              <a:t> Mark Leads as Hot</a:t>
            </a:r>
            <a:endParaRPr sz="2400">
              <a:solidFill>
                <a:srgbClr val="FC5155"/>
              </a:solidFill>
              <a:latin typeface="Lato Black"/>
              <a:ea typeface="Lato Black"/>
              <a:cs typeface="Lato Black"/>
              <a:sym typeface="Lato Black"/>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6"/>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4:</a:t>
            </a:r>
            <a:r>
              <a:rPr lang="en" sz="2400">
                <a:solidFill>
                  <a:srgbClr val="434343"/>
                </a:solidFill>
                <a:latin typeface="Lato Black"/>
                <a:ea typeface="Lato Black"/>
                <a:cs typeface="Lato Black"/>
                <a:sym typeface="Lato Black"/>
              </a:rPr>
              <a:t>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B75E83D4-795C-0CF4-38A7-E11DE433317F}"/>
              </a:ext>
            </a:extLst>
          </p:cNvPr>
          <p:cNvPicPr>
            <a:picLocks noChangeAspect="1"/>
          </p:cNvPicPr>
          <p:nvPr/>
        </p:nvPicPr>
        <p:blipFill>
          <a:blip r:embed="rId3"/>
          <a:stretch>
            <a:fillRect/>
          </a:stretch>
        </p:blipFill>
        <p:spPr>
          <a:xfrm>
            <a:off x="0" y="1854847"/>
            <a:ext cx="9144000" cy="143380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Insert a screenshot showing an email that can be sent to either Martha Newsom or Denise Choi. The email should include a merge field for the recipient’s first name. </a:t>
            </a:r>
            <a:endParaRPr sz="1800" b="1" i="1">
              <a:solidFill>
                <a:srgbClr val="4D4D4D"/>
              </a:solidFill>
              <a:latin typeface="Lato"/>
              <a:ea typeface="Lato"/>
              <a:cs typeface="Lato"/>
              <a:sym typeface="Lato"/>
            </a:endParaRPr>
          </a:p>
        </p:txBody>
      </p:sp>
      <p:sp>
        <p:nvSpPr>
          <p:cNvPr id="245" name="Google Shape;245;p37"/>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5:</a:t>
            </a:r>
            <a:r>
              <a:rPr lang="en" sz="2400">
                <a:solidFill>
                  <a:srgbClr val="434343"/>
                </a:solidFill>
                <a:latin typeface="Lato Black"/>
                <a:ea typeface="Lato Black"/>
                <a:cs typeface="Lato Black"/>
                <a:sym typeface="Lato Black"/>
              </a:rPr>
              <a:t> Create Email Templates</a:t>
            </a:r>
            <a:endParaRPr sz="2400">
              <a:solidFill>
                <a:srgbClr val="FC5155"/>
              </a:solidFill>
              <a:latin typeface="Lato Black"/>
              <a:ea typeface="Lato Black"/>
              <a:cs typeface="Lato Black"/>
              <a:sym typeface="Lato Black"/>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38"/>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5:</a:t>
            </a:r>
            <a:r>
              <a:rPr lang="en" sz="2400">
                <a:solidFill>
                  <a:srgbClr val="434343"/>
                </a:solidFill>
                <a:latin typeface="Lato Black"/>
                <a:ea typeface="Lato Black"/>
                <a:cs typeface="Lato Black"/>
                <a:sym typeface="Lato Black"/>
              </a:rPr>
              <a:t>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B984A1C9-7EDD-20FC-D5B6-283DF20DB1FB}"/>
              </a:ext>
            </a:extLst>
          </p:cNvPr>
          <p:cNvPicPr>
            <a:picLocks noChangeAspect="1"/>
          </p:cNvPicPr>
          <p:nvPr/>
        </p:nvPicPr>
        <p:blipFill>
          <a:blip r:embed="rId3"/>
          <a:stretch>
            <a:fillRect/>
          </a:stretch>
        </p:blipFill>
        <p:spPr>
          <a:xfrm>
            <a:off x="814387" y="1733551"/>
            <a:ext cx="6652051" cy="340994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p:nvPr/>
        </p:nvSpPr>
        <p:spPr>
          <a:xfrm>
            <a:off x="1371600" y="1782375"/>
            <a:ext cx="6515100" cy="30183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2395725" anchor="ctr" anchorCtr="0">
            <a:noAutofit/>
          </a:bodyPr>
          <a:lstStyle/>
          <a:p>
            <a:pPr marL="91440" lvl="0" indent="0" algn="l" rtl="0">
              <a:spcBef>
                <a:spcPts val="0"/>
              </a:spcBef>
              <a:spcAft>
                <a:spcPts val="0"/>
              </a:spcAft>
              <a:buNone/>
            </a:pPr>
            <a:r>
              <a:rPr lang="en" sz="1600" b="1" i="1">
                <a:solidFill>
                  <a:srgbClr val="434343"/>
                </a:solidFill>
                <a:latin typeface="Lato"/>
                <a:ea typeface="Lato"/>
                <a:cs typeface="Lato"/>
                <a:sym typeface="Lato"/>
              </a:rPr>
              <a:t>Insert screenshots on the following slides to show the updates you’ve made to each lead according to the directions below:</a:t>
            </a:r>
            <a:endParaRPr sz="1600" b="1" i="1">
              <a:solidFill>
                <a:srgbClr val="434343"/>
              </a:solidFill>
              <a:latin typeface="Lato"/>
              <a:ea typeface="Lato"/>
              <a:cs typeface="Lato"/>
              <a:sym typeface="Lato"/>
            </a:endParaRPr>
          </a:p>
        </p:txBody>
      </p:sp>
      <p:sp>
        <p:nvSpPr>
          <p:cNvPr id="257" name="Google Shape;257;p39"/>
          <p:cNvSpPr txBox="1"/>
          <p:nvPr/>
        </p:nvSpPr>
        <p:spPr>
          <a:xfrm>
            <a:off x="1460400" y="2350400"/>
            <a:ext cx="6426300" cy="24843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200" b="1">
                <a:solidFill>
                  <a:srgbClr val="434343"/>
                </a:solidFill>
                <a:latin typeface="Lato"/>
                <a:ea typeface="Lato"/>
                <a:cs typeface="Lato"/>
                <a:sym typeface="Lato"/>
              </a:rPr>
              <a:t>Step 1: Screenshot Thandiwe Bandi’s lead record page.</a:t>
            </a:r>
            <a:endParaRPr sz="1200" b="1">
              <a:solidFill>
                <a:srgbClr val="434343"/>
              </a:solidFill>
              <a:latin typeface="Lato"/>
              <a:ea typeface="Lato"/>
              <a:cs typeface="Lato"/>
              <a:sym typeface="Lato"/>
            </a:endParaRPr>
          </a:p>
          <a:p>
            <a:pPr marL="914400" lvl="1" indent="-304800" algn="l" rtl="0">
              <a:lnSpc>
                <a:spcPct val="115000"/>
              </a:lnSpc>
              <a:spcBef>
                <a:spcPts val="0"/>
              </a:spcBef>
              <a:spcAft>
                <a:spcPts val="0"/>
              </a:spcAft>
              <a:buClr>
                <a:srgbClr val="434343"/>
              </a:buClr>
              <a:buSzPts val="1200"/>
              <a:buFont typeface="Lato"/>
              <a:buChar char="○"/>
            </a:pPr>
            <a:r>
              <a:rPr lang="en" sz="1200" i="1">
                <a:solidFill>
                  <a:srgbClr val="434343"/>
                </a:solidFill>
                <a:latin typeface="Lato"/>
                <a:ea typeface="Lato"/>
                <a:cs typeface="Lato"/>
                <a:sym typeface="Lato"/>
              </a:rPr>
              <a:t>Make sure your screenshot shows the lead’s name, the note you created, and that their lead status in the lead path is updated to Closed — Not Converted. </a:t>
            </a:r>
            <a:endParaRPr sz="1200" i="1">
              <a:solidFill>
                <a:srgbClr val="434343"/>
              </a:solidFill>
              <a:latin typeface="Lato"/>
              <a:ea typeface="Lato"/>
              <a:cs typeface="Lato"/>
              <a:sym typeface="Lato"/>
            </a:endParaRPr>
          </a:p>
          <a:p>
            <a:pPr marL="457200" lvl="0" indent="0" algn="l" rtl="0">
              <a:lnSpc>
                <a:spcPct val="115000"/>
              </a:lnSpc>
              <a:spcBef>
                <a:spcPts val="0"/>
              </a:spcBef>
              <a:spcAft>
                <a:spcPts val="0"/>
              </a:spcAft>
              <a:buNone/>
            </a:pPr>
            <a:r>
              <a:rPr lang="en" sz="1200" b="1">
                <a:solidFill>
                  <a:srgbClr val="434343"/>
                </a:solidFill>
                <a:latin typeface="Lato"/>
                <a:ea typeface="Lato"/>
                <a:cs typeface="Lato"/>
                <a:sym typeface="Lato"/>
              </a:rPr>
              <a:t>Step 2:</a:t>
            </a:r>
            <a:r>
              <a:rPr lang="en" sz="1200">
                <a:solidFill>
                  <a:srgbClr val="434343"/>
                </a:solidFill>
                <a:latin typeface="Lato"/>
                <a:ea typeface="Lato"/>
                <a:cs typeface="Lato"/>
                <a:sym typeface="Lato"/>
              </a:rPr>
              <a:t> </a:t>
            </a:r>
            <a:r>
              <a:rPr lang="en" sz="1200" b="1">
                <a:solidFill>
                  <a:srgbClr val="434343"/>
                </a:solidFill>
                <a:latin typeface="Lato"/>
                <a:ea typeface="Lato"/>
                <a:cs typeface="Lato"/>
                <a:sym typeface="Lato"/>
              </a:rPr>
              <a:t>Screenshot Janet Steinberg’s lead record page.</a:t>
            </a:r>
            <a:endParaRPr sz="1200" b="1">
              <a:solidFill>
                <a:srgbClr val="434343"/>
              </a:solidFill>
              <a:latin typeface="Lato"/>
              <a:ea typeface="Lato"/>
              <a:cs typeface="Lato"/>
              <a:sym typeface="Lato"/>
            </a:endParaRPr>
          </a:p>
          <a:p>
            <a:pPr marL="914400" lvl="1" indent="-304800" algn="l" rtl="0">
              <a:lnSpc>
                <a:spcPct val="115000"/>
              </a:lnSpc>
              <a:spcBef>
                <a:spcPts val="0"/>
              </a:spcBef>
              <a:spcAft>
                <a:spcPts val="0"/>
              </a:spcAft>
              <a:buClr>
                <a:srgbClr val="434343"/>
              </a:buClr>
              <a:buSzPts val="1200"/>
              <a:buFont typeface="Lato"/>
              <a:buChar char="○"/>
            </a:pPr>
            <a:r>
              <a:rPr lang="en" sz="1200" i="1">
                <a:solidFill>
                  <a:srgbClr val="434343"/>
                </a:solidFill>
                <a:latin typeface="Lato"/>
                <a:ea typeface="Lato"/>
                <a:cs typeface="Lato"/>
                <a:sym typeface="Lato"/>
              </a:rPr>
              <a:t>Make sure your screenshot shows the lead’s name, the note you created, and that their lead status in the lead path is updated to Closed — Not Converted. </a:t>
            </a:r>
            <a:endParaRPr sz="1200" i="1">
              <a:solidFill>
                <a:srgbClr val="434343"/>
              </a:solidFill>
              <a:latin typeface="Lato"/>
              <a:ea typeface="Lato"/>
              <a:cs typeface="Lato"/>
              <a:sym typeface="Lato"/>
            </a:endParaRPr>
          </a:p>
          <a:p>
            <a:pPr marL="457200" lvl="0" indent="0" algn="l" rtl="0">
              <a:lnSpc>
                <a:spcPct val="115000"/>
              </a:lnSpc>
              <a:spcBef>
                <a:spcPts val="0"/>
              </a:spcBef>
              <a:spcAft>
                <a:spcPts val="0"/>
              </a:spcAft>
              <a:buNone/>
            </a:pPr>
            <a:r>
              <a:rPr lang="en" sz="1200" b="1">
                <a:solidFill>
                  <a:srgbClr val="434343"/>
                </a:solidFill>
                <a:latin typeface="Lato"/>
                <a:ea typeface="Lato"/>
                <a:cs typeface="Lato"/>
                <a:sym typeface="Lato"/>
              </a:rPr>
              <a:t>Step 3:</a:t>
            </a:r>
            <a:r>
              <a:rPr lang="en" sz="1200">
                <a:solidFill>
                  <a:srgbClr val="434343"/>
                </a:solidFill>
                <a:latin typeface="Lato"/>
                <a:ea typeface="Lato"/>
                <a:cs typeface="Lato"/>
                <a:sym typeface="Lato"/>
              </a:rPr>
              <a:t> </a:t>
            </a:r>
            <a:r>
              <a:rPr lang="en" sz="1200" b="1">
                <a:solidFill>
                  <a:srgbClr val="434343"/>
                </a:solidFill>
                <a:latin typeface="Lato"/>
                <a:ea typeface="Lato"/>
                <a:cs typeface="Lato"/>
                <a:sym typeface="Lato"/>
              </a:rPr>
              <a:t>Screenshot the popup after converting Martha Newman.</a:t>
            </a:r>
            <a:endParaRPr sz="1200" b="1">
              <a:solidFill>
                <a:srgbClr val="434343"/>
              </a:solidFill>
              <a:latin typeface="Lato"/>
              <a:ea typeface="Lato"/>
              <a:cs typeface="Lato"/>
              <a:sym typeface="Lato"/>
            </a:endParaRPr>
          </a:p>
          <a:p>
            <a:pPr marL="914400" lvl="1" indent="-304800" algn="l" rtl="0">
              <a:lnSpc>
                <a:spcPct val="115000"/>
              </a:lnSpc>
              <a:spcBef>
                <a:spcPts val="0"/>
              </a:spcBef>
              <a:spcAft>
                <a:spcPts val="0"/>
              </a:spcAft>
              <a:buClr>
                <a:srgbClr val="434343"/>
              </a:buClr>
              <a:buSzPts val="1200"/>
              <a:buFont typeface="Lato"/>
              <a:buChar char="○"/>
            </a:pPr>
            <a:r>
              <a:rPr lang="en" sz="1200" i="1">
                <a:solidFill>
                  <a:srgbClr val="434343"/>
                </a:solidFill>
                <a:latin typeface="Lato"/>
                <a:ea typeface="Lato"/>
                <a:cs typeface="Lato"/>
                <a:sym typeface="Lato"/>
              </a:rPr>
              <a:t>This is the popup labeled “Your lead has been converted”. Make sure that the screenshot shows the Account, Contact, and Opportunity that have been created.</a:t>
            </a:r>
            <a:endParaRPr sz="1200" i="1">
              <a:solidFill>
                <a:srgbClr val="434343"/>
              </a:solidFill>
              <a:latin typeface="Lato"/>
              <a:ea typeface="Lato"/>
              <a:cs typeface="Lato"/>
              <a:sym typeface="Lato"/>
            </a:endParaRPr>
          </a:p>
          <a:p>
            <a:pPr marL="457200" lvl="0" indent="0" algn="l" rtl="0">
              <a:lnSpc>
                <a:spcPct val="115000"/>
              </a:lnSpc>
              <a:spcBef>
                <a:spcPts val="0"/>
              </a:spcBef>
              <a:spcAft>
                <a:spcPts val="0"/>
              </a:spcAft>
              <a:buNone/>
            </a:pPr>
            <a:r>
              <a:rPr lang="en" sz="1200" b="1">
                <a:solidFill>
                  <a:srgbClr val="434343"/>
                </a:solidFill>
                <a:latin typeface="Lato"/>
                <a:ea typeface="Lato"/>
                <a:cs typeface="Lato"/>
                <a:sym typeface="Lato"/>
              </a:rPr>
              <a:t>Step 4:</a:t>
            </a:r>
            <a:r>
              <a:rPr lang="en" sz="1200">
                <a:solidFill>
                  <a:srgbClr val="434343"/>
                </a:solidFill>
                <a:latin typeface="Lato"/>
                <a:ea typeface="Lato"/>
                <a:cs typeface="Lato"/>
                <a:sym typeface="Lato"/>
              </a:rPr>
              <a:t> </a:t>
            </a:r>
            <a:r>
              <a:rPr lang="en" sz="1200" b="1">
                <a:solidFill>
                  <a:srgbClr val="434343"/>
                </a:solidFill>
                <a:latin typeface="Lato"/>
                <a:ea typeface="Lato"/>
                <a:cs typeface="Lato"/>
                <a:sym typeface="Lato"/>
              </a:rPr>
              <a:t>Screenshot the popup after converting Denise Choi.</a:t>
            </a:r>
            <a:endParaRPr sz="1200" b="1">
              <a:solidFill>
                <a:srgbClr val="434343"/>
              </a:solidFill>
              <a:latin typeface="Lato"/>
              <a:ea typeface="Lato"/>
              <a:cs typeface="Lato"/>
              <a:sym typeface="Lato"/>
            </a:endParaRPr>
          </a:p>
          <a:p>
            <a:pPr marL="914400" lvl="1" indent="-304800" algn="l" rtl="0">
              <a:lnSpc>
                <a:spcPct val="115000"/>
              </a:lnSpc>
              <a:spcBef>
                <a:spcPts val="0"/>
              </a:spcBef>
              <a:spcAft>
                <a:spcPts val="0"/>
              </a:spcAft>
              <a:buClr>
                <a:srgbClr val="434343"/>
              </a:buClr>
              <a:buSzPts val="1200"/>
              <a:buFont typeface="Lato"/>
              <a:buChar char="○"/>
            </a:pPr>
            <a:r>
              <a:rPr lang="en" sz="1200" i="1">
                <a:solidFill>
                  <a:srgbClr val="434343"/>
                </a:solidFill>
                <a:latin typeface="Lato"/>
                <a:ea typeface="Lato"/>
                <a:cs typeface="Lato"/>
                <a:sym typeface="Lato"/>
              </a:rPr>
              <a:t>Make sure to show that an Account, Contact, and Opportunity have been created.</a:t>
            </a:r>
            <a:endParaRPr sz="1200" i="1">
              <a:latin typeface="Lato"/>
              <a:ea typeface="Lato"/>
              <a:cs typeface="Lato"/>
              <a:sym typeface="Lato"/>
            </a:endParaRPr>
          </a:p>
        </p:txBody>
      </p:sp>
      <p:sp>
        <p:nvSpPr>
          <p:cNvPr id="258" name="Google Shape;258;p39"/>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6:</a:t>
            </a:r>
            <a:r>
              <a:rPr lang="en" sz="2400">
                <a:solidFill>
                  <a:srgbClr val="434343"/>
                </a:solidFill>
                <a:latin typeface="Lato Black"/>
                <a:ea typeface="Lato Black"/>
                <a:cs typeface="Lato Black"/>
                <a:sym typeface="Lato Black"/>
              </a:rPr>
              <a:t> Convert Leads</a:t>
            </a:r>
            <a:endParaRPr sz="2400">
              <a:solidFill>
                <a:srgbClr val="FC5155"/>
              </a:solidFill>
              <a:latin typeface="Lato Black"/>
              <a:ea typeface="Lato Black"/>
              <a:cs typeface="Lato Black"/>
              <a:sym typeface="Lato Black"/>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p40"/>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6:</a:t>
            </a:r>
            <a:r>
              <a:rPr lang="en" sz="2400">
                <a:solidFill>
                  <a:srgbClr val="434343"/>
                </a:solidFill>
                <a:latin typeface="Lato Black"/>
                <a:ea typeface="Lato Black"/>
                <a:cs typeface="Lato Black"/>
                <a:sym typeface="Lato Black"/>
              </a:rPr>
              <a:t> Step 1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ED4FE53B-6DB1-090E-ED65-DFEBA01A873F}"/>
              </a:ext>
            </a:extLst>
          </p:cNvPr>
          <p:cNvPicPr>
            <a:picLocks noChangeAspect="1"/>
          </p:cNvPicPr>
          <p:nvPr/>
        </p:nvPicPr>
        <p:blipFill>
          <a:blip r:embed="rId3"/>
          <a:stretch>
            <a:fillRect/>
          </a:stretch>
        </p:blipFill>
        <p:spPr>
          <a:xfrm>
            <a:off x="0" y="1823140"/>
            <a:ext cx="9144000" cy="21258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1"/>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6:</a:t>
            </a:r>
            <a:r>
              <a:rPr lang="en" sz="2400">
                <a:solidFill>
                  <a:srgbClr val="434343"/>
                </a:solidFill>
                <a:latin typeface="Lato Black"/>
                <a:ea typeface="Lato Black"/>
                <a:cs typeface="Lato Black"/>
                <a:sym typeface="Lato Black"/>
              </a:rPr>
              <a:t> Step 2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753A53EF-F19A-EC79-4285-4114B0D7DD59}"/>
              </a:ext>
            </a:extLst>
          </p:cNvPr>
          <p:cNvPicPr>
            <a:picLocks noChangeAspect="1"/>
          </p:cNvPicPr>
          <p:nvPr/>
        </p:nvPicPr>
        <p:blipFill>
          <a:blip r:embed="rId3"/>
          <a:stretch>
            <a:fillRect/>
          </a:stretch>
        </p:blipFill>
        <p:spPr>
          <a:xfrm>
            <a:off x="0" y="1767365"/>
            <a:ext cx="9144000" cy="160876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42"/>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6:</a:t>
            </a:r>
            <a:r>
              <a:rPr lang="en" sz="2400">
                <a:solidFill>
                  <a:srgbClr val="434343"/>
                </a:solidFill>
                <a:latin typeface="Lato Black"/>
                <a:ea typeface="Lato Black"/>
                <a:cs typeface="Lato Black"/>
                <a:sym typeface="Lato Black"/>
              </a:rPr>
              <a:t> Step 3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1F62D146-95F8-7AA5-25AD-D74DF9242BB8}"/>
              </a:ext>
            </a:extLst>
          </p:cNvPr>
          <p:cNvPicPr>
            <a:picLocks noChangeAspect="1"/>
          </p:cNvPicPr>
          <p:nvPr/>
        </p:nvPicPr>
        <p:blipFill>
          <a:blip r:embed="rId3"/>
          <a:stretch>
            <a:fillRect/>
          </a:stretch>
        </p:blipFill>
        <p:spPr>
          <a:xfrm>
            <a:off x="707231" y="1604147"/>
            <a:ext cx="7336632" cy="353935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43"/>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B Task 6:</a:t>
            </a:r>
            <a:r>
              <a:rPr lang="en" sz="2400">
                <a:solidFill>
                  <a:srgbClr val="434343"/>
                </a:solidFill>
                <a:latin typeface="Lato Black"/>
                <a:ea typeface="Lato Black"/>
                <a:cs typeface="Lato Black"/>
                <a:sym typeface="Lato Black"/>
              </a:rPr>
              <a:t> Step 4 screenshot</a:t>
            </a:r>
            <a:endParaRPr sz="2400">
              <a:solidFill>
                <a:srgbClr val="FC5155"/>
              </a:solidFill>
              <a:latin typeface="Lato Black"/>
              <a:ea typeface="Lato Black"/>
              <a:cs typeface="Lato Black"/>
              <a:sym typeface="Lato Black"/>
            </a:endParaRPr>
          </a:p>
        </p:txBody>
      </p:sp>
      <p:pic>
        <p:nvPicPr>
          <p:cNvPr id="3" name="Picture 2">
            <a:extLst>
              <a:ext uri="{FF2B5EF4-FFF2-40B4-BE49-F238E27FC236}">
                <a16:creationId xmlns:a16="http://schemas.microsoft.com/office/drawing/2014/main" id="{6AE29476-2B82-BD50-B9CB-F6841D101AE4}"/>
              </a:ext>
            </a:extLst>
          </p:cNvPr>
          <p:cNvPicPr>
            <a:picLocks noChangeAspect="1"/>
          </p:cNvPicPr>
          <p:nvPr/>
        </p:nvPicPr>
        <p:blipFill>
          <a:blip r:embed="rId3"/>
          <a:stretch>
            <a:fillRect/>
          </a:stretch>
        </p:blipFill>
        <p:spPr>
          <a:xfrm>
            <a:off x="477201" y="1668760"/>
            <a:ext cx="7352349" cy="34747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44" title="Decorative celebration."/>
          <p:cNvPicPr preferRelativeResize="0"/>
          <p:nvPr/>
        </p:nvPicPr>
        <p:blipFill>
          <a:blip r:embed="rId3">
            <a:alphaModFix/>
          </a:blip>
          <a:stretch>
            <a:fillRect/>
          </a:stretch>
        </p:blipFill>
        <p:spPr>
          <a:xfrm>
            <a:off x="3744750" y="1600950"/>
            <a:ext cx="1654500" cy="1654500"/>
          </a:xfrm>
          <a:prstGeom prst="rect">
            <a:avLst/>
          </a:prstGeom>
          <a:noFill/>
          <a:ln>
            <a:noFill/>
          </a:ln>
        </p:spPr>
      </p:pic>
      <p:sp>
        <p:nvSpPr>
          <p:cNvPr id="288" name="Google Shape;288;p44"/>
          <p:cNvSpPr txBox="1"/>
          <p:nvPr/>
        </p:nvSpPr>
        <p:spPr>
          <a:xfrm>
            <a:off x="1371600" y="3529250"/>
            <a:ext cx="6515100" cy="1132200"/>
          </a:xfrm>
          <a:prstGeom prst="rect">
            <a:avLst/>
          </a:prstGeom>
          <a:solidFill>
            <a:srgbClr val="FFF7E9"/>
          </a:solidFill>
          <a:ln w="28575" cap="flat" cmpd="sng">
            <a:solidFill>
              <a:srgbClr val="FFC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This is the end of this Independent Project! Great job completing all these tasks in Salesforce. Make sure you download a copy for your portfolio. </a:t>
            </a:r>
            <a:endParaRPr i="1">
              <a:solidFill>
                <a:srgbClr val="4D4D4D"/>
              </a:solidFill>
              <a:latin typeface="Lato Black"/>
              <a:ea typeface="Lato Black"/>
              <a:cs typeface="Lato Black"/>
              <a:sym typeface="Lato Black"/>
            </a:endParaRPr>
          </a:p>
          <a:p>
            <a:pPr marL="0" lvl="0" indent="0" algn="l" rtl="0">
              <a:spcBef>
                <a:spcPts val="0"/>
              </a:spcBef>
              <a:spcAft>
                <a:spcPts val="0"/>
              </a:spcAft>
              <a:buNone/>
            </a:pPr>
            <a:endParaRPr/>
          </a:p>
        </p:txBody>
      </p:sp>
      <p:sp>
        <p:nvSpPr>
          <p:cNvPr id="289" name="Google Shape;289;p44"/>
          <p:cNvSpPr txBox="1">
            <a:spLocks noGrp="1"/>
          </p:cNvSpPr>
          <p:nvPr>
            <p:ph type="title" idx="4294967295"/>
          </p:nvPr>
        </p:nvSpPr>
        <p:spPr>
          <a:xfrm>
            <a:off x="220025" y="819450"/>
            <a:ext cx="8573400" cy="653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b="1">
                <a:solidFill>
                  <a:srgbClr val="000099"/>
                </a:solidFill>
                <a:latin typeface="Lato"/>
                <a:ea typeface="Lato"/>
                <a:cs typeface="Lato"/>
                <a:sym typeface="Lato"/>
              </a:rPr>
              <a:t>You have reached the end of</a:t>
            </a:r>
            <a:r>
              <a:rPr lang="en" sz="3000" b="1">
                <a:solidFill>
                  <a:srgbClr val="FF4C4C"/>
                </a:solidFill>
                <a:latin typeface="Lato"/>
                <a:ea typeface="Lato"/>
                <a:cs typeface="Lato"/>
                <a:sym typeface="Lato"/>
              </a:rPr>
              <a:t> Part B!</a:t>
            </a:r>
            <a:endParaRPr sz="3000" b="1">
              <a:solidFill>
                <a:srgbClr val="FF4C4C"/>
              </a:solidFill>
              <a:latin typeface="Lato"/>
              <a:ea typeface="Lato"/>
              <a:cs typeface="Lato"/>
              <a:sym typeface="Lato"/>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p:nvPr/>
        </p:nvSpPr>
        <p:spPr>
          <a:xfrm>
            <a:off x="299450" y="292625"/>
            <a:ext cx="7052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434343"/>
              </a:solidFill>
              <a:latin typeface="Lato Light"/>
              <a:ea typeface="Lato Light"/>
              <a:cs typeface="Lato Light"/>
              <a:sym typeface="Lato Light"/>
            </a:endParaRPr>
          </a:p>
        </p:txBody>
      </p:sp>
      <p:sp>
        <p:nvSpPr>
          <p:cNvPr id="59" name="Google Shape;59;p9"/>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1:</a:t>
            </a:r>
            <a:r>
              <a:rPr lang="en" sz="2400">
                <a:solidFill>
                  <a:srgbClr val="434343"/>
                </a:solidFill>
                <a:latin typeface="Lato Black"/>
                <a:ea typeface="Lato Black"/>
                <a:cs typeface="Lato Black"/>
                <a:sym typeface="Lato Black"/>
              </a:rPr>
              <a:t> Screenshot</a:t>
            </a:r>
            <a:endParaRPr sz="2400">
              <a:solidFill>
                <a:srgbClr val="434343"/>
              </a:solidFill>
              <a:latin typeface="Lato Light"/>
              <a:ea typeface="Lato Light"/>
              <a:cs typeface="Lato Light"/>
              <a:sym typeface="Lato Light"/>
            </a:endParaRPr>
          </a:p>
          <a:p>
            <a:pPr marL="0" lvl="0" indent="0" algn="l" rtl="0">
              <a:spcBef>
                <a:spcPts val="0"/>
              </a:spcBef>
              <a:spcAft>
                <a:spcPts val="0"/>
              </a:spcAft>
              <a:buNone/>
            </a:pPr>
            <a:endParaRPr/>
          </a:p>
        </p:txBody>
      </p:sp>
      <p:pic>
        <p:nvPicPr>
          <p:cNvPr id="60" name="Google Shape;60;p9"/>
          <p:cNvPicPr preferRelativeResize="0"/>
          <p:nvPr/>
        </p:nvPicPr>
        <p:blipFill>
          <a:blip r:embed="rId3">
            <a:alphaModFix/>
          </a:blip>
          <a:stretch>
            <a:fillRect/>
          </a:stretch>
        </p:blipFill>
        <p:spPr>
          <a:xfrm>
            <a:off x="152399" y="1903763"/>
            <a:ext cx="8839201" cy="2020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p:nvPr/>
        </p:nvSpPr>
        <p:spPr>
          <a:xfrm>
            <a:off x="1371600" y="1783250"/>
            <a:ext cx="6515100" cy="30135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Navigate to the App launcher and open the Sales app to the </a:t>
            </a:r>
            <a:br>
              <a:rPr lang="en" sz="1800" b="1" i="1">
                <a:solidFill>
                  <a:srgbClr val="4D4D4D"/>
                </a:solidFill>
                <a:latin typeface="Lato"/>
                <a:ea typeface="Lato"/>
                <a:cs typeface="Lato"/>
                <a:sym typeface="Lato"/>
              </a:rPr>
            </a:br>
            <a:r>
              <a:rPr lang="en" sz="1800" b="1" i="1">
                <a:solidFill>
                  <a:srgbClr val="4D4D4D"/>
                </a:solidFill>
                <a:latin typeface="Lato"/>
                <a:ea typeface="Lato"/>
                <a:cs typeface="Lato"/>
                <a:sym typeface="Lato"/>
              </a:rPr>
              <a:t>Leads tab. Organize the lead list so that the most recently created leads appar first. Then, insert a screenshot to show all 10 of the leads that you’ve just uploaded on the following slide. </a:t>
            </a:r>
            <a:endParaRPr sz="1800" b="1" i="1">
              <a:solidFill>
                <a:srgbClr val="4D4D4D"/>
              </a:solidFill>
              <a:latin typeface="Lato"/>
              <a:ea typeface="Lato"/>
              <a:cs typeface="Lato"/>
              <a:sym typeface="Lato"/>
            </a:endParaRPr>
          </a:p>
        </p:txBody>
      </p:sp>
      <p:sp>
        <p:nvSpPr>
          <p:cNvPr id="66" name="Google Shape;66;p10"/>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2:</a:t>
            </a:r>
            <a:r>
              <a:rPr lang="en" sz="2400">
                <a:solidFill>
                  <a:srgbClr val="434343"/>
                </a:solidFill>
                <a:latin typeface="Lato Black"/>
                <a:ea typeface="Lato Black"/>
                <a:cs typeface="Lato Black"/>
                <a:sym typeface="Lato Black"/>
              </a:rPr>
              <a:t> Import Data in Salesforce</a:t>
            </a: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2:</a:t>
            </a:r>
            <a:r>
              <a:rPr lang="en" sz="2400">
                <a:solidFill>
                  <a:srgbClr val="434343"/>
                </a:solidFill>
                <a:latin typeface="Lato Black"/>
                <a:ea typeface="Lato Black"/>
                <a:cs typeface="Lato Black"/>
                <a:sym typeface="Lato Black"/>
              </a:rPr>
              <a:t> Screenshot</a:t>
            </a: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72" name="Google Shape;72;p11"/>
          <p:cNvPicPr preferRelativeResize="0"/>
          <p:nvPr/>
        </p:nvPicPr>
        <p:blipFill>
          <a:blip r:embed="rId3">
            <a:alphaModFix/>
          </a:blip>
          <a:stretch>
            <a:fillRect/>
          </a:stretch>
        </p:blipFill>
        <p:spPr>
          <a:xfrm>
            <a:off x="152399" y="1820263"/>
            <a:ext cx="8839202" cy="2404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965950" anchor="ctr" anchorCtr="0">
            <a:noAutofit/>
          </a:bodyPr>
          <a:lstStyle/>
          <a:p>
            <a:pPr marL="91440" lvl="0" indent="0" algn="l" rtl="0">
              <a:spcBef>
                <a:spcPts val="0"/>
              </a:spcBef>
              <a:spcAft>
                <a:spcPts val="0"/>
              </a:spcAft>
              <a:buNone/>
            </a:pPr>
            <a:r>
              <a:rPr lang="en" sz="1600" b="1" i="1">
                <a:solidFill>
                  <a:srgbClr val="4D4D4D"/>
                </a:solidFill>
                <a:latin typeface="Lato"/>
                <a:ea typeface="Lato"/>
                <a:cs typeface="Lato"/>
                <a:sym typeface="Lato"/>
              </a:rPr>
              <a:t>Insert screenshots of the Demo leads list view for each of the steps below in the following slides. Your screenshots should show that you’ve: </a:t>
            </a:r>
            <a:endParaRPr>
              <a:solidFill>
                <a:srgbClr val="4D4D4D"/>
              </a:solidFill>
              <a:latin typeface="Lato"/>
              <a:ea typeface="Lato"/>
              <a:cs typeface="Lato"/>
              <a:sym typeface="Lato"/>
            </a:endParaRPr>
          </a:p>
        </p:txBody>
      </p:sp>
      <p:sp>
        <p:nvSpPr>
          <p:cNvPr id="78" name="Google Shape;78;p12"/>
          <p:cNvSpPr txBox="1"/>
          <p:nvPr/>
        </p:nvSpPr>
        <p:spPr>
          <a:xfrm>
            <a:off x="1007500" y="2628900"/>
            <a:ext cx="6603600" cy="1829700"/>
          </a:xfrm>
          <a:prstGeom prst="rect">
            <a:avLst/>
          </a:prstGeom>
          <a:noFill/>
          <a:ln>
            <a:noFill/>
          </a:ln>
        </p:spPr>
        <p:txBody>
          <a:bodyPr spcFirstLastPara="1" wrap="square" lIns="91425" tIns="91425" rIns="91425" bIns="91425" anchor="t" anchorCtr="0">
            <a:noAutofit/>
          </a:bodyPr>
          <a:lstStyle/>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1:</a:t>
            </a:r>
            <a:r>
              <a:rPr lang="en" b="1">
                <a:solidFill>
                  <a:srgbClr val="4D4D4D"/>
                </a:solidFill>
                <a:latin typeface="Lato"/>
                <a:ea typeface="Lato"/>
                <a:cs typeface="Lato"/>
                <a:sym typeface="Lato"/>
              </a:rPr>
              <a:t> </a:t>
            </a:r>
            <a:r>
              <a:rPr lang="en">
                <a:solidFill>
                  <a:srgbClr val="4D4D4D"/>
                </a:solidFill>
                <a:latin typeface="Lato"/>
                <a:ea typeface="Lato"/>
                <a:cs typeface="Lato"/>
                <a:sym typeface="Lato"/>
              </a:rPr>
              <a:t>Created a clone of the leads view titled “Demo Leads”</a:t>
            </a:r>
            <a:endParaRPr>
              <a:solidFill>
                <a:srgbClr val="4D4D4D"/>
              </a:solidFill>
              <a:latin typeface="Lato"/>
              <a:ea typeface="Lato"/>
              <a:cs typeface="Lato"/>
              <a:sym typeface="Lato"/>
            </a:endParaRPr>
          </a:p>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2:</a:t>
            </a:r>
            <a:r>
              <a:rPr lang="en">
                <a:solidFill>
                  <a:srgbClr val="4D4D4D"/>
                </a:solidFill>
                <a:latin typeface="Lato"/>
                <a:ea typeface="Lato"/>
                <a:cs typeface="Lato"/>
                <a:sym typeface="Lato"/>
              </a:rPr>
              <a:t> Added a filter to only be able to  see leads that are open and haven’t been contacted</a:t>
            </a:r>
            <a:endParaRPr>
              <a:solidFill>
                <a:srgbClr val="4D4D4D"/>
              </a:solidFill>
              <a:latin typeface="Lato"/>
              <a:ea typeface="Lato"/>
              <a:cs typeface="Lato"/>
              <a:sym typeface="Lato"/>
            </a:endParaRPr>
          </a:p>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3:</a:t>
            </a:r>
            <a:r>
              <a:rPr lang="en">
                <a:solidFill>
                  <a:srgbClr val="4D4D4D"/>
                </a:solidFill>
                <a:latin typeface="Lato"/>
                <a:ea typeface="Lato"/>
                <a:cs typeface="Lato"/>
                <a:sym typeface="Lato"/>
              </a:rPr>
              <a:t> Made sure all noted fields are visible and in the right order</a:t>
            </a:r>
            <a:endParaRPr>
              <a:solidFill>
                <a:srgbClr val="4D4D4D"/>
              </a:solidFill>
              <a:latin typeface="Lato"/>
              <a:ea typeface="Lato"/>
              <a:cs typeface="Lato"/>
              <a:sym typeface="Lato"/>
            </a:endParaRPr>
          </a:p>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4:</a:t>
            </a:r>
            <a:r>
              <a:rPr lang="en">
                <a:solidFill>
                  <a:srgbClr val="4D4D4D"/>
                </a:solidFill>
                <a:latin typeface="Lato"/>
                <a:ea typeface="Lato"/>
                <a:cs typeface="Lato"/>
                <a:sym typeface="Lato"/>
              </a:rPr>
              <a:t> Created a separate tab for the leads.</a:t>
            </a:r>
            <a:endParaRPr>
              <a:solidFill>
                <a:srgbClr val="4D4D4D"/>
              </a:solidFill>
            </a:endParaRPr>
          </a:p>
        </p:txBody>
      </p:sp>
      <p:sp>
        <p:nvSpPr>
          <p:cNvPr id="79" name="Google Shape;79;p12"/>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3:</a:t>
            </a:r>
            <a:r>
              <a:rPr lang="en" sz="2400">
                <a:solidFill>
                  <a:srgbClr val="434343"/>
                </a:solidFill>
                <a:latin typeface="Lato Black"/>
                <a:ea typeface="Lato Black"/>
                <a:cs typeface="Lato Black"/>
                <a:sym typeface="Lato Black"/>
              </a:rPr>
              <a:t> Create a List View and Filter for Leads</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3:</a:t>
            </a:r>
            <a:r>
              <a:rPr lang="en" sz="2400">
                <a:solidFill>
                  <a:srgbClr val="434343"/>
                </a:solidFill>
                <a:latin typeface="Lato Black"/>
                <a:ea typeface="Lato Black"/>
                <a:cs typeface="Lato Black"/>
                <a:sym typeface="Lato Black"/>
              </a:rPr>
              <a:t> Step 1 screenshot</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85" name="Google Shape;85;p13"/>
          <p:cNvPicPr preferRelativeResize="0"/>
          <p:nvPr/>
        </p:nvPicPr>
        <p:blipFill>
          <a:blip r:embed="rId3">
            <a:alphaModFix/>
          </a:blip>
          <a:stretch>
            <a:fillRect/>
          </a:stretch>
        </p:blipFill>
        <p:spPr>
          <a:xfrm>
            <a:off x="0" y="1656775"/>
            <a:ext cx="8284626" cy="2278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3:</a:t>
            </a:r>
            <a:r>
              <a:rPr lang="en" sz="2400">
                <a:solidFill>
                  <a:srgbClr val="434343"/>
                </a:solidFill>
                <a:latin typeface="Lato Black"/>
                <a:ea typeface="Lato Black"/>
                <a:cs typeface="Lato Black"/>
                <a:sym typeface="Lato Black"/>
              </a:rPr>
              <a:t> Step 2 screenshot</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91" name="Google Shape;91;p14"/>
          <p:cNvPicPr preferRelativeResize="0"/>
          <p:nvPr/>
        </p:nvPicPr>
        <p:blipFill>
          <a:blip r:embed="rId3">
            <a:alphaModFix/>
          </a:blip>
          <a:stretch>
            <a:fillRect/>
          </a:stretch>
        </p:blipFill>
        <p:spPr>
          <a:xfrm>
            <a:off x="0" y="1928736"/>
            <a:ext cx="9144001" cy="237852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1466</Words>
  <Application>Microsoft Office PowerPoint</Application>
  <PresentationFormat>On-screen Show (16:9)</PresentationFormat>
  <Paragraphs>116</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Times New Roman</vt:lpstr>
      <vt:lpstr>Lato</vt:lpstr>
      <vt:lpstr>Arial</vt:lpstr>
      <vt:lpstr>Lato Black</vt:lpstr>
      <vt:lpstr>Lato Light</vt:lpstr>
      <vt:lpstr>Simple Light</vt:lpstr>
      <vt:lpstr>Lead Management in Salesforce  Independent Project: Use Salesforce to Identify Sales Prospects</vt:lpstr>
      <vt:lpstr>Part A Overview  </vt:lpstr>
      <vt:lpstr>Part A, Task 1: Structure and Download Lead Data</vt:lpstr>
      <vt:lpstr>Part A, Task 1: Screenshot </vt:lpstr>
      <vt:lpstr>Part A, Task 2: Import Data in Salesforce </vt:lpstr>
      <vt:lpstr>Part A, Task 2: Screenshot </vt:lpstr>
      <vt:lpstr>Part A, Task 3: Create a List View and Filter for Leads  </vt:lpstr>
      <vt:lpstr>Part A, Task 3: Step 1 screenshot  </vt:lpstr>
      <vt:lpstr>Part A, Task 3: Step 2 screenshot  </vt:lpstr>
      <vt:lpstr>Part A, Task 3: Step 3 screenshot  </vt:lpstr>
      <vt:lpstr>Part A, Task 3: Step 4 screenshot  </vt:lpstr>
      <vt:lpstr>Part A, Task 4: Associate Your Leads with a Campaign </vt:lpstr>
      <vt:lpstr>Part A, Task 4: Screenshot </vt:lpstr>
      <vt:lpstr>Part A, Task 5: Business Case Analysis </vt:lpstr>
      <vt:lpstr>Part A, Task 5: Written response </vt:lpstr>
      <vt:lpstr>You have reached the end of Part A! </vt:lpstr>
      <vt:lpstr>Part B Overview  </vt:lpstr>
      <vt:lpstr>Part B Task 1: Filter Leads</vt:lpstr>
      <vt:lpstr>Part B Task 1: Screenshot</vt:lpstr>
      <vt:lpstr>Part B Task 2: Initiate Contact with Leads via Email</vt:lpstr>
      <vt:lpstr>Part B Task 2: Step 1 screenshot</vt:lpstr>
      <vt:lpstr>Part B Task 2: Step 2 screenshot</vt:lpstr>
      <vt:lpstr>Part B Task 2: Step 3 screenshot</vt:lpstr>
      <vt:lpstr>Part B Task 2: Step 4 screenshot</vt:lpstr>
      <vt:lpstr>Part B Task 3: Continue Contact with Leads via Calls</vt:lpstr>
      <vt:lpstr>Part B Task 3: Step 1 screenshot</vt:lpstr>
      <vt:lpstr>Part B Task 3: Step 2 screenshot</vt:lpstr>
      <vt:lpstr>Part B Task 3: Step 3 screenshot</vt:lpstr>
      <vt:lpstr>Part B Task 3: Step 4 screenshot</vt:lpstr>
      <vt:lpstr>Part B Task 4: Mark Leads as Hot</vt:lpstr>
      <vt:lpstr>Part B Task 4: Screenshot</vt:lpstr>
      <vt:lpstr>Part B Task 5: Create Email Templates</vt:lpstr>
      <vt:lpstr>Part B Task 5: Screenshot</vt:lpstr>
      <vt:lpstr>Part B Task 6: Convert Leads</vt:lpstr>
      <vt:lpstr>Part B Task 6: Step 1 screenshot</vt:lpstr>
      <vt:lpstr>Part B Task 6: Step 2 screenshot</vt:lpstr>
      <vt:lpstr>Part B Task 6: Step 3 screenshot</vt:lpstr>
      <vt:lpstr>Part B Task 6: Step 4 screenshot</vt:lpstr>
      <vt:lpstr>You have reached the end of Part 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Management in Salesforce  Independent Project: Use Salesforce to Identify Sales Prospects</dc:title>
  <dc:creator>shaqu</dc:creator>
  <cp:lastModifiedBy>shaquanna1022@outlook.com</cp:lastModifiedBy>
  <cp:revision>9</cp:revision>
  <dcterms:modified xsi:type="dcterms:W3CDTF">2023-02-13T19:13:06Z</dcterms:modified>
</cp:coreProperties>
</file>