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73" r:id="rId3"/>
    <p:sldId id="262" r:id="rId4"/>
    <p:sldId id="274" r:id="rId5"/>
    <p:sldId id="275" r:id="rId6"/>
    <p:sldId id="276" r:id="rId7"/>
    <p:sldId id="277" r:id="rId8"/>
    <p:sldId id="280" r:id="rId9"/>
    <p:sldId id="281" r:id="rId10"/>
    <p:sldId id="284" r:id="rId11"/>
    <p:sldId id="283" r:id="rId12"/>
    <p:sldId id="282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20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477" autoAdjust="0"/>
  </p:normalViewPr>
  <p:slideViewPr>
    <p:cSldViewPr>
      <p:cViewPr varScale="1">
        <p:scale>
          <a:sx n="73" d="100"/>
          <a:sy n="73" d="100"/>
        </p:scale>
        <p:origin x="-2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23D6D-B8F2-4B0F-AB5B-9498494086CD}" type="datetimeFigureOut">
              <a:rPr lang="pt-PT" smtClean="0"/>
              <a:t>5/15/13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4C156-6F01-461F-A59A-0657B89A30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66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4C156-6F01-461F-A59A-0657B89A3014}" type="slidenum">
              <a:rPr lang="pt-PT" smtClean="0"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outubro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2010, 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wikileaks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publicou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400.000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exercito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americano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Iraque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empresarial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trocados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milhares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emails com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prejuizos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incalculáveis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trabalhadores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trocar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informacoes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valor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comercial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gigante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Podemos ver vários dados </a:t>
            </a:r>
            <a:r>
              <a:rPr lang="pt-PT" dirty="0" err="1" smtClean="0"/>
              <a:t>sensiveis</a:t>
            </a:r>
            <a:r>
              <a:rPr lang="pt-PT" dirty="0" smtClean="0"/>
              <a:t> num email bastante simples. Este</a:t>
            </a:r>
            <a:r>
              <a:rPr lang="pt-PT" baseline="0" dirty="0" smtClean="0"/>
              <a:t> email tem de ser protegido.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É essencial saber a origem</a:t>
            </a:r>
            <a:r>
              <a:rPr lang="pt-PT" baseline="0" dirty="0" smtClean="0"/>
              <a:t> do email: o cartão de cidadão permite-nos assinar os documentos como se fossem reais.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É importante validar</a:t>
            </a:r>
            <a:r>
              <a:rPr lang="pt-PT" baseline="0" dirty="0" smtClean="0"/>
              <a:t> quando é que o email foi enviado e ter a certeza disso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5/15/13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5/15/13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5/15/13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5/15/13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5/15/13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5/15/13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5/15/13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5/15/13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5/15/13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5/15/13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5/15/13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2C33-29DD-4485-B67B-B8B56C87297E}" type="datetimeFigureOut">
              <a:rPr lang="pt-PT" smtClean="0"/>
              <a:t>5/15/13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7" Type="http://schemas.openxmlformats.org/officeDocument/2006/relationships/image" Target="../media/image1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t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3095566" cy="12241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39752" y="1700808"/>
            <a:ext cx="653447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54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54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54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4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4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Email Exchange</a:t>
            </a:r>
            <a:endParaRPr lang="pt-PT" sz="54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3136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Eng. </a:t>
            </a:r>
            <a:r>
              <a:rPr lang="en-US" sz="2800" b="1" dirty="0" err="1" smtClean="0"/>
              <a:t>Gonçalo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Carito</a:t>
            </a:r>
            <a:endParaRPr lang="en-US" sz="2800" b="1" dirty="0" smtClean="0"/>
          </a:p>
          <a:p>
            <a:r>
              <a:rPr lang="en-US" sz="2800" b="1" dirty="0" smtClean="0"/>
              <a:t>Eng. Dário Nascimento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6" name="Rectangle 5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2225863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Demonstration</a:t>
            </a:r>
            <a:endParaRPr lang="en-US" sz="4800" b="1" dirty="0"/>
          </a:p>
          <a:p>
            <a:pPr algn="ctr">
              <a:lnSpc>
                <a:spcPct val="150000"/>
              </a:lnSpc>
            </a:pPr>
            <a:endParaRPr lang="en-US" sz="4800" b="1" dirty="0" smtClean="0"/>
          </a:p>
        </p:txBody>
      </p: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187624" y="4221088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Email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90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11760" y="4653136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Email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615440"/>
            <a:ext cx="6192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Provides: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Cipher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Secure Time Stamp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Signature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User Friendly Interface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Easy </a:t>
            </a:r>
            <a:r>
              <a:rPr lang="en-US" sz="2800" b="1" dirty="0" err="1" smtClean="0"/>
              <a:t>Instalation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662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544" y="1090622"/>
            <a:ext cx="8136904" cy="356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dirty="0" smtClean="0"/>
              <a:t>Thanks!</a:t>
            </a:r>
          </a:p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</a:rPr>
              <a:t>Questions &amp; Answers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ist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9" name="Rectangle 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421904" y="4820959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Email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215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Information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Breach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2" name="Picture 1" descr="wikileak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484784"/>
            <a:ext cx="2054515" cy="47418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536" y="1484784"/>
            <a:ext cx="4412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3600" b="1" dirty="0" err="1" smtClean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WikiLeaks</a:t>
            </a:r>
            <a:endParaRPr lang="pt-PT" sz="3600" b="1" dirty="0">
              <a:solidFill>
                <a:schemeClr val="tx2">
                  <a:lumMod val="75000"/>
                </a:schemeClr>
              </a:solidFill>
              <a:latin typeface="Bell Gothic Std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348880"/>
            <a:ext cx="655272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600" b="1" dirty="0" smtClean="0">
                <a:latin typeface="Bell Gothic Std Light" pitchFamily="34" charset="0"/>
              </a:rPr>
              <a:t>400 000 Top </a:t>
            </a:r>
            <a:r>
              <a:rPr lang="pt-PT" sz="2600" b="1" dirty="0" err="1" smtClean="0">
                <a:latin typeface="Bell Gothic Std Light" pitchFamily="34" charset="0"/>
              </a:rPr>
              <a:t>Secret</a:t>
            </a:r>
            <a:r>
              <a:rPr lang="pt-PT" sz="2600" b="1" dirty="0" smtClean="0">
                <a:latin typeface="Bell Gothic Std Light" pitchFamily="34" charset="0"/>
              </a:rPr>
              <a:t> USA </a:t>
            </a:r>
            <a:r>
              <a:rPr lang="pt-PT" sz="2600" b="1" dirty="0" err="1" smtClean="0">
                <a:latin typeface="Bell Gothic Std Light" pitchFamily="34" charset="0"/>
              </a:rPr>
              <a:t>Army</a:t>
            </a:r>
            <a:r>
              <a:rPr lang="pt-PT" sz="2600" b="1" dirty="0" smtClean="0">
                <a:latin typeface="Bell Gothic Std Light" pitchFamily="34" charset="0"/>
              </a:rPr>
              <a:t> </a:t>
            </a:r>
            <a:r>
              <a:rPr lang="pt-PT" sz="2600" b="1" dirty="0" err="1" smtClean="0">
                <a:latin typeface="Bell Gothic Std Light" pitchFamily="34" charset="0"/>
              </a:rPr>
              <a:t>Docs</a:t>
            </a:r>
            <a:r>
              <a:rPr lang="pt-PT" sz="2600" b="1" dirty="0" smtClean="0">
                <a:latin typeface="Bell Gothic Std Light" pitchFamily="34" charset="0"/>
              </a:rPr>
              <a:t> </a:t>
            </a:r>
            <a:endParaRPr lang="en-US" sz="2600" dirty="0"/>
          </a:p>
        </p:txBody>
      </p:sp>
      <p:sp>
        <p:nvSpPr>
          <p:cNvPr id="14" name="Rectangle 13"/>
          <p:cNvSpPr/>
          <p:nvPr/>
        </p:nvSpPr>
        <p:spPr>
          <a:xfrm>
            <a:off x="467544" y="3224589"/>
            <a:ext cx="4412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3600" b="1" dirty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S</a:t>
            </a:r>
            <a:r>
              <a:rPr lang="pt-PT" sz="3600" b="1" dirty="0" smtClean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arah Palin</a:t>
            </a:r>
            <a:endParaRPr lang="pt-PT" sz="3600" b="1" dirty="0">
              <a:solidFill>
                <a:schemeClr val="tx2">
                  <a:lumMod val="75000"/>
                </a:schemeClr>
              </a:solidFill>
              <a:latin typeface="Bell Gothic Std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536" y="4088685"/>
            <a:ext cx="65527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600" b="1" dirty="0" smtClean="0">
                <a:latin typeface="Bell Gothic Std Light" pitchFamily="34" charset="0"/>
              </a:rPr>
              <a:t>US Vice </a:t>
            </a:r>
            <a:r>
              <a:rPr lang="pt-PT" sz="2600" b="1" dirty="0" err="1" smtClean="0">
                <a:latin typeface="Bell Gothic Std Light" pitchFamily="34" charset="0"/>
              </a:rPr>
              <a:t>Presidential</a:t>
            </a:r>
            <a:r>
              <a:rPr lang="pt-PT" sz="2600" b="1" dirty="0" smtClean="0">
                <a:latin typeface="Bell Gothic Std Light" pitchFamily="34" charset="0"/>
              </a:rPr>
              <a:t> Candidate</a:t>
            </a:r>
            <a:endParaRPr lang="en-US" sz="2600" dirty="0" smtClean="0"/>
          </a:p>
          <a:p>
            <a:pPr marL="457200" indent="-457200">
              <a:buFont typeface="Arial"/>
              <a:buChar char="•"/>
            </a:pPr>
            <a:r>
              <a:rPr lang="en-US" sz="2600" b="1" dirty="0" smtClean="0">
                <a:solidFill>
                  <a:srgbClr val="FF0000"/>
                </a:solidFill>
                <a:latin typeface="Bell Gothic Std Light" pitchFamily="34" charset="0"/>
              </a:rPr>
              <a:t>Stolen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Bell Gothic Std Light" pitchFamily="34" charset="0"/>
              </a:rPr>
              <a:t> </a:t>
            </a:r>
            <a:r>
              <a:rPr lang="en-US" sz="2600" b="1" dirty="0" smtClean="0">
                <a:latin typeface="Bell Gothic Std Light" pitchFamily="34" charset="0"/>
              </a:rPr>
              <a:t>Email Account</a:t>
            </a:r>
            <a:endParaRPr lang="pt-PT" sz="2600" b="1" dirty="0" smtClean="0">
              <a:latin typeface="Bell Gothic Std Light" pitchFamily="34" charset="0"/>
            </a:endParaRPr>
          </a:p>
        </p:txBody>
      </p: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77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96752"/>
            <a:ext cx="2088232" cy="208823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I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nformation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Leaks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6" name="Picture 5" descr="c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2801490" cy="3024336"/>
          </a:xfrm>
          <a:prstGeom prst="rect">
            <a:avLst/>
          </a:prstGeom>
        </p:spPr>
      </p:pic>
      <p:pic>
        <p:nvPicPr>
          <p:cNvPr id="7" name="Picture 6" descr="comp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2808312" cy="3031700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2267744" y="2564904"/>
            <a:ext cx="4608512" cy="1512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emai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56792"/>
            <a:ext cx="1687624" cy="1872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31840" y="3356992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Contract:</a:t>
            </a:r>
          </a:p>
          <a:p>
            <a:pPr algn="ctr"/>
            <a:r>
              <a:rPr lang="en-US" sz="2400" b="1" dirty="0" smtClean="0"/>
              <a:t> 5 000 M€</a:t>
            </a:r>
            <a:endParaRPr lang="en-US" sz="2400" b="1" dirty="0"/>
          </a:p>
        </p:txBody>
      </p:sp>
      <p:pic>
        <p:nvPicPr>
          <p:cNvPr id="28" name="Picture 27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30" name="Rectangle 29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64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2088232" cy="208823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The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Solution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6" name="Picture 5" descr="c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2801490" cy="3024336"/>
          </a:xfrm>
          <a:prstGeom prst="rect">
            <a:avLst/>
          </a:prstGeom>
        </p:spPr>
      </p:pic>
      <p:pic>
        <p:nvPicPr>
          <p:cNvPr id="7" name="Picture 6" descr="comp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2808312" cy="3031700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2267744" y="2564904"/>
            <a:ext cx="4608512" cy="1512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emai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56792"/>
            <a:ext cx="1687624" cy="1872208"/>
          </a:xfrm>
          <a:prstGeom prst="rect">
            <a:avLst/>
          </a:prstGeom>
        </p:spPr>
      </p:pic>
      <p:pic>
        <p:nvPicPr>
          <p:cNvPr id="5" name="Picture 4" descr="saf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84784"/>
            <a:ext cx="2311400" cy="210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280" y="1196752"/>
            <a:ext cx="205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????</a:t>
            </a:r>
            <a:endParaRPr lang="en-US" sz="4000" b="1" dirty="0"/>
          </a:p>
        </p:txBody>
      </p: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09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Ciphering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36" y="1916832"/>
            <a:ext cx="8136904" cy="17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 smtClean="0">
                <a:latin typeface="Consolas"/>
                <a:cs typeface="Consolas"/>
              </a:rPr>
              <a:t>	I </a:t>
            </a:r>
            <a:r>
              <a:rPr lang="en-US" sz="1600" dirty="0" smtClean="0">
                <a:latin typeface="Consolas"/>
                <a:cs typeface="Consolas"/>
              </a:rPr>
              <a:t>am </a:t>
            </a:r>
            <a:r>
              <a:rPr lang="en-US" sz="1600" dirty="0">
                <a:latin typeface="Consolas"/>
                <a:cs typeface="Consolas"/>
              </a:rPr>
              <a:t>pleased to report that in 2012, </a:t>
            </a:r>
            <a:r>
              <a:rPr lang="en-US" sz="1600" b="1" dirty="0">
                <a:latin typeface="Consolas"/>
                <a:cs typeface="Consolas"/>
              </a:rPr>
              <a:t>IBM </a:t>
            </a:r>
            <a:r>
              <a:rPr lang="en-US" sz="1600" b="1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achieved </a:t>
            </a:r>
            <a:r>
              <a:rPr lang="en-US" sz="1600" dirty="0">
                <a:latin typeface="Consolas"/>
                <a:cs typeface="Consolas"/>
              </a:rPr>
              <a:t>record operating earnings per </a:t>
            </a:r>
            <a:r>
              <a:rPr lang="en-US" sz="1600" dirty="0" smtClean="0">
                <a:latin typeface="Consolas"/>
                <a:cs typeface="Consolas"/>
              </a:rPr>
              <a:t>share. </a:t>
            </a:r>
          </a:p>
          <a:p>
            <a:pPr>
              <a:lnSpc>
                <a:spcPct val="140000"/>
              </a:lnSpc>
            </a:pPr>
            <a:r>
              <a:rPr lang="en-US" sz="1600" b="1" dirty="0" smtClean="0">
                <a:latin typeface="Consolas"/>
                <a:cs typeface="Consolas"/>
              </a:rPr>
              <a:t>	Operating </a:t>
            </a:r>
            <a:r>
              <a:rPr lang="en-US" sz="1600" b="1" dirty="0">
                <a:latin typeface="Consolas"/>
                <a:cs typeface="Consolas"/>
              </a:rPr>
              <a:t>earnings per </a:t>
            </a:r>
            <a:r>
              <a:rPr lang="en-US" sz="1600" b="1" dirty="0" smtClean="0">
                <a:latin typeface="Consolas"/>
                <a:cs typeface="Consolas"/>
              </a:rPr>
              <a:t>share </a:t>
            </a:r>
            <a:r>
              <a:rPr lang="en-US" sz="1600" b="1" dirty="0">
                <a:latin typeface="Consolas"/>
                <a:cs typeface="Consolas"/>
              </a:rPr>
              <a:t>were up 13 percent, </a:t>
            </a:r>
            <a:r>
              <a:rPr lang="en-US" sz="1600" dirty="0">
                <a:latin typeface="Consolas"/>
                <a:cs typeface="Consolas"/>
              </a:rPr>
              <a:t>putting us well </a:t>
            </a:r>
            <a:r>
              <a:rPr lang="en-US" sz="1600" dirty="0" smtClean="0">
                <a:latin typeface="Consolas"/>
                <a:cs typeface="Consolas"/>
              </a:rPr>
              <a:t>on </a:t>
            </a:r>
            <a:r>
              <a:rPr lang="en-US" sz="1600" dirty="0">
                <a:latin typeface="Consolas"/>
                <a:cs typeface="Consolas"/>
              </a:rPr>
              <a:t>track to our</a:t>
            </a:r>
            <a:r>
              <a:rPr lang="en-US" sz="1600" b="1" dirty="0">
                <a:latin typeface="Consolas"/>
                <a:cs typeface="Consolas"/>
              </a:rPr>
              <a:t> 2015 Road Map </a:t>
            </a:r>
            <a:r>
              <a:rPr lang="en-US" sz="1600" dirty="0">
                <a:latin typeface="Consolas"/>
                <a:cs typeface="Consolas"/>
              </a:rPr>
              <a:t>objective of </a:t>
            </a:r>
            <a:r>
              <a:rPr lang="en-US" sz="1600" dirty="0" smtClean="0">
                <a:latin typeface="Consolas"/>
                <a:cs typeface="Consolas"/>
              </a:rPr>
              <a:t>at </a:t>
            </a:r>
            <a:r>
              <a:rPr lang="en-US" sz="1600" dirty="0">
                <a:latin typeface="Consolas"/>
                <a:cs typeface="Consolas"/>
              </a:rPr>
              <a:t>least </a:t>
            </a:r>
            <a:r>
              <a:rPr lang="en-US" sz="1600" b="1" dirty="0">
                <a:latin typeface="Consolas"/>
                <a:cs typeface="Consolas"/>
              </a:rPr>
              <a:t>$20 of operating earnings </a:t>
            </a:r>
            <a:r>
              <a:rPr lang="en-US" sz="1600" dirty="0">
                <a:latin typeface="Consolas"/>
                <a:cs typeface="Consolas"/>
              </a:rPr>
              <a:t>per share.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988840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dgfjksçflkhjbsrtjhobaieruatpohfbradlfbnlkrajdfhgbkjdnrflkgjbanerlkdfjbglkaverdfbxgçvgerosºtfwtyjsdfgkdfhgbeayrg3p48wty2wy4etffdghfshsdfhisjdfphijoidjsrthiojsdtoihjorsitdjhoitsjsmgnçaldnfghçljeqraldgkhjqekrjhlkqeralhkqearhgeadjrhfgkjeandflkgjbvsekldfjngbkjserndflkgjaedlkfjgnblsrkjdfgiouwegfgersjdfhgvksrhdfgoibrhsdfoighverkjadfbhkjershdfgiovehsrdfjghseodfhgosehogsdfhgohsefdogihdiohjsofidjghoisfdjgohijsofdigjhoifgsjhoisfjgohjfsoighjiosfjghoisj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4869160"/>
            <a:ext cx="6048672" cy="84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Ciphering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pic>
        <p:nvPicPr>
          <p:cNvPr id="17" name="Picture 16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9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Signature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52120" y="5395863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Signature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163268"/>
            <a:ext cx="3815204" cy="2146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8140" r="21034"/>
          <a:stretch/>
        </p:blipFill>
        <p:spPr>
          <a:xfrm>
            <a:off x="609600" y="1412776"/>
            <a:ext cx="2810272" cy="2638635"/>
          </a:xfrm>
          <a:prstGeom prst="rect">
            <a:avLst/>
          </a:prstGeom>
        </p:spPr>
      </p:pic>
      <p:pic>
        <p:nvPicPr>
          <p:cNvPr id="14" name="Picture 13" descr="cc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05064"/>
            <a:ext cx="2448272" cy="158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984" y="1556792"/>
            <a:ext cx="3522853" cy="2160240"/>
          </a:xfrm>
          <a:prstGeom prst="rect">
            <a:avLst/>
          </a:prstGeom>
        </p:spPr>
      </p:pic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9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Timestamp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15616" y="501317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Secure Timestamp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916832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W</a:t>
            </a:r>
            <a:r>
              <a:rPr lang="en-US" sz="2800" dirty="0" smtClean="0"/>
              <a:t>e will destroy your car </a:t>
            </a:r>
            <a:r>
              <a:rPr lang="en-US" sz="2800" b="1" dirty="0"/>
              <a:t>Tomorrow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708920"/>
            <a:ext cx="2204864" cy="2204864"/>
          </a:xfrm>
          <a:prstGeom prst="rect">
            <a:avLst/>
          </a:prstGeom>
        </p:spPr>
      </p:pic>
      <p:pic>
        <p:nvPicPr>
          <p:cNvPr id="15" name="Picture 14" descr="stamp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24944"/>
            <a:ext cx="3168352" cy="1795304"/>
          </a:xfrm>
          <a:prstGeom prst="rect">
            <a:avLst/>
          </a:prstGeom>
        </p:spPr>
      </p:pic>
      <p:pic>
        <p:nvPicPr>
          <p:cNvPr id="17" name="Picture 16" descr="ist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06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7544" y="1916832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Provides: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Cipher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Secure Time Stamp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Signature</a:t>
            </a:r>
          </a:p>
          <a:p>
            <a:endParaRPr lang="en-US" sz="2800" b="1" dirty="0"/>
          </a:p>
        </p:txBody>
      </p:sp>
      <p:pic>
        <p:nvPicPr>
          <p:cNvPr id="9" name="Picture 8" descr="emai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62" y="1340768"/>
            <a:ext cx="1363081" cy="1512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4797152"/>
            <a:ext cx="3707904" cy="1256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3356992"/>
            <a:ext cx="1661723" cy="1296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824" y="4653136"/>
            <a:ext cx="1584176" cy="1584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5229200"/>
            <a:ext cx="23042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Thunderbird</a:t>
            </a:r>
            <a:endParaRPr lang="en-US" sz="3200" b="1" i="1" dirty="0"/>
          </a:p>
        </p:txBody>
      </p:sp>
      <p:pic>
        <p:nvPicPr>
          <p:cNvPr id="12" name="Picture 11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4" name="Rectangle 13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93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1556792"/>
            <a:ext cx="8136904" cy="3288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 smtClean="0"/>
              <a:t>User Friendly Interface</a:t>
            </a:r>
            <a:endParaRPr lang="en-US" sz="2800" b="1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/>
              <a:t>Easy Install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 smtClean="0"/>
              <a:t>Mac Ox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 smtClean="0"/>
              <a:t>Secure</a:t>
            </a:r>
            <a:endParaRPr lang="en-US" sz="2800" b="1" dirty="0"/>
          </a:p>
          <a:p>
            <a:pPr>
              <a:lnSpc>
                <a:spcPct val="150000"/>
              </a:lnSpc>
            </a:pPr>
            <a:endParaRPr lang="en-US" sz="2800" b="1" dirty="0" smtClean="0"/>
          </a:p>
        </p:txBody>
      </p: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11760" y="4653136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Email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18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568</Words>
  <Application>Microsoft Macintosh PowerPoint</Application>
  <PresentationFormat>On-screen Show (4:3)</PresentationFormat>
  <Paragraphs>101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Mariana</dc:creator>
  <cp:lastModifiedBy>Dário Nascimento</cp:lastModifiedBy>
  <cp:revision>44</cp:revision>
  <dcterms:created xsi:type="dcterms:W3CDTF">2011-05-12T16:11:27Z</dcterms:created>
  <dcterms:modified xsi:type="dcterms:W3CDTF">2013-05-15T16:54:56Z</dcterms:modified>
</cp:coreProperties>
</file>