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3" r:id="rId3"/>
    <p:sldId id="262" r:id="rId4"/>
    <p:sldId id="274" r:id="rId5"/>
    <p:sldId id="285" r:id="rId6"/>
    <p:sldId id="286" r:id="rId7"/>
    <p:sldId id="275" r:id="rId8"/>
    <p:sldId id="276" r:id="rId9"/>
    <p:sldId id="277" r:id="rId10"/>
    <p:sldId id="280" r:id="rId11"/>
    <p:sldId id="281" r:id="rId12"/>
    <p:sldId id="284" r:id="rId13"/>
    <p:sldId id="287" r:id="rId14"/>
    <p:sldId id="283" r:id="rId15"/>
    <p:sldId id="282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20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8477" autoAdjust="0"/>
  </p:normalViewPr>
  <p:slideViewPr>
    <p:cSldViewPr>
      <p:cViewPr varScale="1">
        <p:scale>
          <a:sx n="73" d="100"/>
          <a:sy n="73" d="100"/>
        </p:scale>
        <p:origin x="-20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3D6D-B8F2-4B0F-AB5B-9498494086CD}" type="datetimeFigureOut">
              <a:rPr lang="pt-PT" smtClean="0"/>
              <a:t>5/27/13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4C156-6F01-461F-A59A-0657B89A301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966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Bom dia, o meu nome </a:t>
            </a:r>
            <a:r>
              <a:rPr lang="pt-PT" dirty="0" smtClean="0"/>
              <a:t>é Gonçalo</a:t>
            </a:r>
            <a:r>
              <a:rPr lang="pt-PT" baseline="0" dirty="0" smtClean="0"/>
              <a:t> e o meu colega Dário Nascimento. Somos alunos do Técnico Lisboa. Vimos apresentar-vos o nosso sistema AISS </a:t>
            </a:r>
            <a:r>
              <a:rPr lang="pt-PT" baseline="0" dirty="0" err="1" smtClean="0"/>
              <a:t>Secure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 um serviço que vos vai permitir enviar emails com segurança.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4C156-6F01-461F-A59A-0657B89A3014}" type="slidenum">
              <a:rPr lang="pt-PT" smtClean="0"/>
              <a:t>1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interface </a:t>
            </a:r>
            <a:r>
              <a:rPr lang="pt-PT" dirty="0" smtClean="0"/>
              <a:t>é simples</a:t>
            </a:r>
            <a:r>
              <a:rPr lang="pt-PT" baseline="0" dirty="0" smtClean="0"/>
              <a:t> e fácil de utilizar. Para instalar é só abrir o programa. É </a:t>
            </a:r>
            <a:r>
              <a:rPr lang="pt-PT" baseline="0" dirty="0" err="1" smtClean="0"/>
              <a:t>compativel</a:t>
            </a:r>
            <a:r>
              <a:rPr lang="pt-PT" baseline="0" dirty="0" smtClean="0"/>
              <a:t> com </a:t>
            </a:r>
            <a:r>
              <a:rPr lang="pt-PT" baseline="0" dirty="0" err="1" smtClean="0"/>
              <a:t>MacOs</a:t>
            </a:r>
            <a:r>
              <a:rPr lang="pt-PT" baseline="0" dirty="0" smtClean="0"/>
              <a:t> 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nossa aplicação garante tudo</a:t>
            </a:r>
            <a:r>
              <a:rPr lang="pt-PT" baseline="0" dirty="0" smtClean="0"/>
              <a:t> isto com uma interface simples e que além de suportar email permite a troca de dados seguros por outras plataformas como o drive, </a:t>
            </a:r>
            <a:r>
              <a:rPr lang="pt-PT" baseline="0" dirty="0" err="1" smtClean="0"/>
              <a:t>dropbox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, </a:t>
            </a:r>
            <a:r>
              <a:rPr lang="pt-PT" baseline="0" dirty="0" err="1" smtClean="0"/>
              <a:t>etc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Vantanges</a:t>
            </a:r>
            <a:r>
              <a:rPr lang="pt-PT" baseline="0" dirty="0" smtClean="0"/>
              <a:t> competitivas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13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Como podemos verificar, a interface</a:t>
            </a:r>
            <a:r>
              <a:rPr lang="pt-PT" baseline="0" dirty="0" smtClean="0"/>
              <a:t> </a:t>
            </a:r>
            <a:r>
              <a:rPr lang="pt-PT" baseline="0" dirty="0" smtClean="0"/>
              <a:t>é simples e cumpre todos os requisitos de segurança.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14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outubro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2010, 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wikileaks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publicou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400.000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exercito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missões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Iraque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candidata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vice president do EUA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atacada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comprometeram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bastante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campanha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eleitoral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principal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meio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comuincaç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assegurar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próxima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nessa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2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empresarial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trocados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milhares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emails com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prejuizos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roubo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são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incalculáveis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trabalhadores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trocar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informacoes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secretas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valor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comercial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gigante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empregado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email com o valor de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enviado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limpo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pessoa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email. Imagine 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o email de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promoção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agressiva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pingodoce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administrador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continente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soluç</a:t>
            </a:r>
            <a:r>
              <a:rPr lang="pt-PT" dirty="0" smtClean="0"/>
              <a:t>ão passa</a:t>
            </a:r>
            <a:r>
              <a:rPr lang="pt-PT" baseline="0" dirty="0" smtClean="0"/>
              <a:t> por colocar esta mensagem dentro de uma espécie de cofre que só quem tem a chave pode abrir e ver o </a:t>
            </a:r>
            <a:r>
              <a:rPr lang="pt-PT" baseline="0" dirty="0" err="1" smtClean="0"/>
              <a:t>contéudo</a:t>
            </a:r>
            <a:r>
              <a:rPr lang="pt-PT" baseline="0" dirty="0" smtClean="0"/>
              <a:t>. Isto fará com que a sua concorrência não possa ver as mensagens que troca.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Ao proteger as</a:t>
            </a:r>
            <a:r>
              <a:rPr lang="pt-PT" baseline="0" dirty="0" smtClean="0"/>
              <a:t> suas mensagens pode continuar a utilizar esta forma eficiente de comunicaç</a:t>
            </a:r>
            <a:r>
              <a:rPr lang="pt-PT" baseline="0" dirty="0" smtClean="0"/>
              <a:t>ão protegendo o seu negócio dos olhares da concorrência.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sua soluç</a:t>
            </a:r>
            <a:r>
              <a:rPr lang="pt-PT" dirty="0" smtClean="0"/>
              <a:t>ão é o AISS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Secure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Mail</a:t>
            </a:r>
            <a:r>
              <a:rPr lang="pt-PT" baseline="0" dirty="0" smtClean="0"/>
              <a:t>. Vamos ver como funciona: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6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Podemos ver vários dados </a:t>
            </a:r>
            <a:r>
              <a:rPr lang="pt-PT" dirty="0" err="1" smtClean="0"/>
              <a:t>sensiveis</a:t>
            </a:r>
            <a:r>
              <a:rPr lang="pt-PT" dirty="0" smtClean="0"/>
              <a:t> num email bastante simples. </a:t>
            </a:r>
            <a:r>
              <a:rPr lang="pt-PT" dirty="0" smtClean="0"/>
              <a:t>Vamos</a:t>
            </a:r>
            <a:r>
              <a:rPr lang="pt-PT" baseline="0" dirty="0" smtClean="0"/>
              <a:t> usar uma chave para cifrar os seus dados. Esta chave mistura os dados de forma a que apenas quem tem a chave os pode ler.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essencial saber a origem</a:t>
            </a:r>
            <a:r>
              <a:rPr lang="pt-PT" baseline="0" dirty="0" smtClean="0"/>
              <a:t> do </a:t>
            </a:r>
            <a:r>
              <a:rPr lang="pt-PT" baseline="0" dirty="0" smtClean="0"/>
              <a:t>email. Por exemplo, um documento oficial enviado pelo presidente da </a:t>
            </a:r>
            <a:r>
              <a:rPr lang="pt-PT" baseline="0" dirty="0" err="1" smtClean="0"/>
              <a:t>r</a:t>
            </a:r>
            <a:r>
              <a:rPr lang="pt-PT" baseline="0" dirty="0" err="1" smtClean="0"/>
              <a:t>épublica</a:t>
            </a:r>
            <a:r>
              <a:rPr lang="pt-PT" baseline="0" dirty="0" smtClean="0"/>
              <a:t> é sempre assinado para assegurar que foi ele que enviou e não se trata de mera piada do Ricardo </a:t>
            </a:r>
            <a:r>
              <a:rPr lang="pt-PT" baseline="0" dirty="0" err="1" smtClean="0"/>
              <a:t>Araujo</a:t>
            </a:r>
            <a:r>
              <a:rPr lang="pt-PT" baseline="0" dirty="0" smtClean="0"/>
              <a:t> Pereira. Sabia que</a:t>
            </a:r>
            <a:r>
              <a:rPr lang="pt-PT" baseline="0" dirty="0" smtClean="0"/>
              <a:t> </a:t>
            </a:r>
            <a:r>
              <a:rPr lang="pt-PT" baseline="0" dirty="0" smtClean="0"/>
              <a:t>o cartão de cidadão permite-nos assinar os </a:t>
            </a:r>
            <a:r>
              <a:rPr lang="pt-PT" baseline="0" dirty="0" smtClean="0"/>
              <a:t>documentos virtuais </a:t>
            </a:r>
            <a:r>
              <a:rPr lang="pt-PT" baseline="0" dirty="0" smtClean="0"/>
              <a:t>como se fossem </a:t>
            </a:r>
            <a:r>
              <a:rPr lang="pt-PT" baseline="0" dirty="0" smtClean="0"/>
              <a:t>reais? A nossa soluç</a:t>
            </a:r>
            <a:r>
              <a:rPr lang="pt-PT" baseline="0" dirty="0" smtClean="0"/>
              <a:t>ão apenas exige que o remetente coloque o cartão de cidadão no leitor e insira o seu PIN de autenticação.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É importante validar</a:t>
            </a:r>
            <a:r>
              <a:rPr lang="pt-PT" baseline="0" dirty="0" smtClean="0"/>
              <a:t> quando é que o email foi enviado e ter a certeza </a:t>
            </a:r>
            <a:r>
              <a:rPr lang="pt-PT" baseline="0" dirty="0" smtClean="0"/>
              <a:t>disso. Se a sua empresa disser a um cliente que ele tem de pagar at</a:t>
            </a:r>
            <a:r>
              <a:rPr lang="pt-PT" baseline="0" dirty="0" smtClean="0"/>
              <a:t>é amanhã, você vai querer comprovar que o enviou este email nesta data. Para isso contacta o nosso servidor seguro e o nosso servidor seguro carimba a hora a que a mensagem foi envida. Isto permite ao receptor ter garantias  de quando é que a mensagem foi gerada.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4EA2E-6100-45D9-8806-FA603FAB66F7}" type="slidenum">
              <a:rPr lang="pt-PT" smtClean="0"/>
              <a:t>9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2C33-29DD-4485-B67B-B8B56C87297E}" type="datetimeFigureOut">
              <a:rPr lang="pt-PT" smtClean="0"/>
              <a:t>5/27/13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9006-392F-47BE-BD58-8402E648E675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6.png"/><Relationship Id="rId10" Type="http://schemas.openxmlformats.org/officeDocument/2006/relationships/image" Target="../media/image23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.png"/><Relationship Id="rId9" Type="http://schemas.openxmlformats.org/officeDocument/2006/relationships/image" Target="../media/image9.pn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1.png"/><Relationship Id="rId9" Type="http://schemas.openxmlformats.org/officeDocument/2006/relationships/image" Target="../media/image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g"/><Relationship Id="rId7" Type="http://schemas.openxmlformats.org/officeDocument/2006/relationships/image" Target="../media/image18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3095566" cy="12241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39752" y="1700808"/>
            <a:ext cx="653447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54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54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54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313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Eng. </a:t>
            </a:r>
            <a:r>
              <a:rPr lang="en-US" sz="2800" b="1" dirty="0" err="1" smtClean="0"/>
              <a:t>Gonçalo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Carito</a:t>
            </a:r>
            <a:endParaRPr lang="en-US" sz="2800" b="1" dirty="0" smtClean="0"/>
          </a:p>
          <a:p>
            <a:r>
              <a:rPr lang="en-US" sz="2800" b="1" dirty="0" smtClean="0"/>
              <a:t>Eng. Dário Nascimento</a:t>
            </a:r>
            <a:endParaRPr lang="en-US" sz="28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6" name="Rectangle 5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 descr="mai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13925"/>
            <a:ext cx="1851379" cy="1851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544" y="1916832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Secure Time Stamp</a:t>
            </a:r>
          </a:p>
          <a:p>
            <a:endParaRPr lang="en-US" sz="2800" b="1" dirty="0" smtClean="0"/>
          </a:p>
          <a:p>
            <a:endParaRPr lang="en-US" sz="2800" b="1" dirty="0"/>
          </a:p>
        </p:txBody>
      </p:sp>
      <p:pic>
        <p:nvPicPr>
          <p:cNvPr id="9" name="Picture 8" descr="ema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2" y="1340768"/>
            <a:ext cx="1363081" cy="1512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4797152"/>
            <a:ext cx="3707904" cy="125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3356992"/>
            <a:ext cx="1661723" cy="1296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824" y="4653136"/>
            <a:ext cx="1584176" cy="1584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229200"/>
            <a:ext cx="23042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Thunderbird</a:t>
            </a:r>
            <a:endParaRPr lang="en-US" sz="3200" b="1" i="1" dirty="0"/>
          </a:p>
        </p:txBody>
      </p:sp>
      <p:pic>
        <p:nvPicPr>
          <p:cNvPr id="12" name="Picture 11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4" name="Rectangle 13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93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1556792"/>
            <a:ext cx="8136904" cy="32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User Friendly Interface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/>
              <a:t>Easy </a:t>
            </a:r>
            <a:r>
              <a:rPr lang="en-US" sz="2800" b="1" dirty="0" smtClean="0"/>
              <a:t>Install </a:t>
            </a:r>
            <a:endParaRPr lang="en-US" sz="2800" b="1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Mac Ox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 smtClean="0"/>
              <a:t>Secure</a:t>
            </a: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28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8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7544" y="222586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/>
              <a:t>Demonstration</a:t>
            </a:r>
            <a:endParaRPr lang="en-US" sz="4800" b="1" dirty="0"/>
          </a:p>
          <a:p>
            <a:pPr algn="ctr">
              <a:lnSpc>
                <a:spcPct val="150000"/>
              </a:lnSpc>
            </a:pPr>
            <a:endParaRPr lang="en-US" sz="4800" b="1" dirty="0" smtClean="0"/>
          </a:p>
        </p:txBody>
      </p: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187624" y="4221088"/>
            <a:ext cx="65344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40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32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32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3200" b="1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32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40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905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771800" y="1268760"/>
            <a:ext cx="3240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28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</a:t>
            </a:r>
            <a:r>
              <a:rPr lang="pt-PT" sz="28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MAIL</a:t>
            </a:r>
            <a:endParaRPr lang="pt-PT" sz="28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2204864"/>
            <a:ext cx="792088" cy="792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2060848"/>
            <a:ext cx="864096" cy="8640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22924" y="1412776"/>
            <a:ext cx="289754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/>
              <a:t>Outras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soluç</a:t>
            </a:r>
            <a:r>
              <a:rPr lang="en-US" sz="3200" b="1" dirty="0" err="1" smtClean="0"/>
              <a:t>ões</a:t>
            </a:r>
            <a:endParaRPr lang="en-US" sz="32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648" y="2123108"/>
            <a:ext cx="2365296" cy="8018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2060848"/>
            <a:ext cx="1107816" cy="864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63" y="3429000"/>
            <a:ext cx="1920214" cy="7920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1720" y="3356992"/>
            <a:ext cx="936104" cy="936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696" y="4653136"/>
            <a:ext cx="1095889" cy="14428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573016"/>
            <a:ext cx="792088" cy="7920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5085184"/>
            <a:ext cx="792088" cy="7920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3573016"/>
            <a:ext cx="864096" cy="8640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248" y="5085184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AISS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Mail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3" name="Picture 12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5" name="Rectangle 14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11760" y="4653136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615440"/>
            <a:ext cx="6192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Provides: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Cipher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Secure Time Stamp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Signature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User Friendly Interface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/>
              <a:t>Easy </a:t>
            </a:r>
            <a:r>
              <a:rPr lang="en-US" sz="2800" b="1" dirty="0" smtClean="0"/>
              <a:t>Installation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7662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1090622"/>
            <a:ext cx="8136904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dirty="0" smtClean="0"/>
              <a:t>Thanks!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</a:rPr>
              <a:t>Questions &amp; Answers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ist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9" name="Rectangle 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421904" y="4820959"/>
            <a:ext cx="653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36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36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28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36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15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Breach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2" name="Picture 1" descr="wikileak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484785"/>
            <a:ext cx="1372760" cy="3168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536" y="1484784"/>
            <a:ext cx="44126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200" b="1" dirty="0" err="1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WikiLeaks</a:t>
            </a:r>
            <a:endParaRPr lang="pt-PT" sz="32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528" y="2247255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400" b="1" dirty="0" smtClean="0">
                <a:latin typeface="Bell Gothic Std Light" pitchFamily="34" charset="0"/>
              </a:rPr>
              <a:t>400 000 Top </a:t>
            </a:r>
            <a:r>
              <a:rPr lang="pt-PT" sz="2400" b="1" dirty="0" err="1" smtClean="0">
                <a:latin typeface="Bell Gothic Std Light" pitchFamily="34" charset="0"/>
              </a:rPr>
              <a:t>Secret</a:t>
            </a:r>
            <a:r>
              <a:rPr lang="pt-PT" sz="2400" b="1" dirty="0" smtClean="0">
                <a:latin typeface="Bell Gothic Std Light" pitchFamily="34" charset="0"/>
              </a:rPr>
              <a:t> USA </a:t>
            </a:r>
            <a:r>
              <a:rPr lang="pt-PT" sz="2400" b="1" dirty="0" err="1" smtClean="0">
                <a:latin typeface="Bell Gothic Std Light" pitchFamily="34" charset="0"/>
              </a:rPr>
              <a:t>Army</a:t>
            </a:r>
            <a:r>
              <a:rPr lang="pt-PT" sz="2400" b="1" dirty="0" smtClean="0">
                <a:latin typeface="Bell Gothic Std Light" pitchFamily="34" charset="0"/>
              </a:rPr>
              <a:t> </a:t>
            </a:r>
            <a:r>
              <a:rPr lang="pt-PT" sz="2400" b="1" dirty="0" err="1" smtClean="0">
                <a:latin typeface="Bell Gothic Std Light" pitchFamily="34" charset="0"/>
              </a:rPr>
              <a:t>Docs</a:t>
            </a:r>
            <a:r>
              <a:rPr lang="pt-PT" sz="2400" b="1" dirty="0" smtClean="0">
                <a:latin typeface="Bell Gothic Std Light" pitchFamily="34" charset="0"/>
              </a:rPr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7544" y="3068960"/>
            <a:ext cx="44126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200" b="1" dirty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S</a:t>
            </a:r>
            <a:r>
              <a:rPr lang="pt-PT" sz="3200" b="1" dirty="0" smtClean="0">
                <a:solidFill>
                  <a:schemeClr val="tx2">
                    <a:lumMod val="75000"/>
                  </a:schemeClr>
                </a:solidFill>
                <a:latin typeface="Bell Gothic Std Light" pitchFamily="34" charset="0"/>
              </a:rPr>
              <a:t>arah Palin</a:t>
            </a:r>
            <a:endParaRPr lang="pt-PT" sz="3200" b="1" dirty="0">
              <a:solidFill>
                <a:schemeClr val="tx2">
                  <a:lumMod val="75000"/>
                </a:schemeClr>
              </a:solidFill>
              <a:latin typeface="Bell Gothic Std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3717032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400" b="1" dirty="0" smtClean="0">
                <a:latin typeface="Bell Gothic Std Light" pitchFamily="34" charset="0"/>
              </a:rPr>
              <a:t>USA </a:t>
            </a:r>
            <a:r>
              <a:rPr lang="pt-PT" sz="2400" b="1" dirty="0" smtClean="0">
                <a:latin typeface="Bell Gothic Std Light" pitchFamily="34" charset="0"/>
              </a:rPr>
              <a:t>Vice </a:t>
            </a:r>
            <a:r>
              <a:rPr lang="pt-PT" sz="2400" b="1" dirty="0" err="1" smtClean="0">
                <a:latin typeface="Bell Gothic Std Light" pitchFamily="34" charset="0"/>
              </a:rPr>
              <a:t>Presidential</a:t>
            </a:r>
            <a:r>
              <a:rPr lang="pt-PT" sz="2400" b="1" dirty="0" smtClean="0">
                <a:latin typeface="Bell Gothic Std Light" pitchFamily="34" charset="0"/>
              </a:rPr>
              <a:t> Candidate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Bell Gothic Std Light" pitchFamily="34" charset="0"/>
              </a:rPr>
              <a:t>Stolen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ell Gothic Std Light" pitchFamily="34" charset="0"/>
              </a:rPr>
              <a:t> </a:t>
            </a:r>
            <a:r>
              <a:rPr lang="en-US" sz="2400" b="1" dirty="0" smtClean="0">
                <a:latin typeface="Bell Gothic Std Light" pitchFamily="34" charset="0"/>
              </a:rPr>
              <a:t>Email Account</a:t>
            </a:r>
            <a:endParaRPr lang="pt-PT" sz="2400" b="1" dirty="0" smtClean="0">
              <a:latin typeface="Bell Gothic Std Light" pitchFamily="34" charset="0"/>
            </a:endParaRPr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331640" y="5373216"/>
            <a:ext cx="56166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latin typeface="Bell Gothic Std Light" pitchFamily="34" charset="0"/>
              </a:rPr>
              <a:t>Do you want be the next?</a:t>
            </a:r>
            <a:endParaRPr lang="en-US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77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Information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Leaks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31840" y="3356992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Contract:</a:t>
            </a:r>
          </a:p>
          <a:p>
            <a:pPr algn="ctr"/>
            <a:r>
              <a:rPr lang="en-US" sz="2400" b="1" dirty="0" smtClean="0"/>
              <a:t> 5 000 M€</a:t>
            </a:r>
            <a:endParaRPr lang="en-US" sz="2400" b="1" dirty="0"/>
          </a:p>
        </p:txBody>
      </p:sp>
      <p:pic>
        <p:nvPicPr>
          <p:cNvPr id="28" name="Picture 27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30" name="Rectangle 29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7" name="Picture 16" descr="Continen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80" y="1628800"/>
            <a:ext cx="1669716" cy="720080"/>
          </a:xfrm>
          <a:prstGeom prst="rect">
            <a:avLst/>
          </a:prstGeom>
        </p:spPr>
      </p:pic>
      <p:pic>
        <p:nvPicPr>
          <p:cNvPr id="18" name="Picture 17" descr="pingo-doce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589240"/>
            <a:ext cx="1894019" cy="720080"/>
          </a:xfrm>
          <a:prstGeom prst="rect">
            <a:avLst/>
          </a:prstGeom>
        </p:spPr>
      </p:pic>
      <p:pic>
        <p:nvPicPr>
          <p:cNvPr id="19" name="Picture 18" descr="pingo-doce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589240"/>
            <a:ext cx="1894019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2776"/>
            <a:ext cx="2088232" cy="208823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6" name="Picture 5" descr="c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84984"/>
            <a:ext cx="2801490" cy="3024336"/>
          </a:xfrm>
          <a:prstGeom prst="rect">
            <a:avLst/>
          </a:prstGeom>
        </p:spPr>
      </p:pic>
      <p:pic>
        <p:nvPicPr>
          <p:cNvPr id="7" name="Picture 6" descr="comp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2808312" cy="3031700"/>
          </a:xfrm>
          <a:prstGeom prst="rect">
            <a:avLst/>
          </a:prstGeom>
        </p:spPr>
      </p:pic>
      <p:sp>
        <p:nvSpPr>
          <p:cNvPr id="8" name="Curved Down Arrow 7"/>
          <p:cNvSpPr/>
          <p:nvPr/>
        </p:nvSpPr>
        <p:spPr>
          <a:xfrm>
            <a:off x="2267744" y="2564904"/>
            <a:ext cx="4608512" cy="1512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emai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556792"/>
            <a:ext cx="1687624" cy="1872208"/>
          </a:xfrm>
          <a:prstGeom prst="rect">
            <a:avLst/>
          </a:prstGeom>
        </p:spPr>
      </p:pic>
      <p:pic>
        <p:nvPicPr>
          <p:cNvPr id="5" name="Picture 4" descr="saf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4784"/>
            <a:ext cx="2311400" cy="210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280" y="1196752"/>
            <a:ext cx="205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????</a:t>
            </a:r>
            <a:endParaRPr lang="en-US" sz="4000" b="1" dirty="0"/>
          </a:p>
        </p:txBody>
      </p: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" name="Picture 1" descr="ke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573016"/>
            <a:ext cx="720080" cy="720080"/>
          </a:xfrm>
          <a:prstGeom prst="rect">
            <a:avLst/>
          </a:prstGeom>
        </p:spPr>
      </p:pic>
      <p:pic>
        <p:nvPicPr>
          <p:cNvPr id="22" name="Picture 21" descr="ke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93096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9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Profits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95736" y="227687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Business A</a:t>
            </a:r>
            <a:r>
              <a:rPr lang="en-US" sz="3600" b="1" dirty="0" smtClean="0">
                <a:solidFill>
                  <a:srgbClr val="008000"/>
                </a:solidFill>
              </a:rPr>
              <a:t>dvantage</a:t>
            </a:r>
          </a:p>
        </p:txBody>
      </p:sp>
      <p:pic>
        <p:nvPicPr>
          <p:cNvPr id="12" name="Picture 11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720080" cy="72008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95736" y="350100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Business </a:t>
            </a:r>
            <a:r>
              <a:rPr lang="en-US" sz="3600" b="1" dirty="0" smtClean="0">
                <a:solidFill>
                  <a:srgbClr val="008000"/>
                </a:solidFill>
              </a:rPr>
              <a:t>Security</a:t>
            </a:r>
          </a:p>
        </p:txBody>
      </p:sp>
      <p:pic>
        <p:nvPicPr>
          <p:cNvPr id="27" name="Picture 26" descr="images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501008"/>
            <a:ext cx="720080" cy="72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204" y="4365104"/>
            <a:ext cx="2431819" cy="18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The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Solution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79512" y="2250737"/>
            <a:ext cx="835292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5400" b="1" dirty="0" smtClean="0">
                <a:solidFill>
                  <a:schemeClr val="accent1">
                    <a:lumMod val="75000"/>
                  </a:schemeClr>
                </a:solidFill>
                <a:latin typeface="Hobo Std"/>
                <a:ea typeface="Times New Roman"/>
                <a:cs typeface="Times New Roman"/>
              </a:rPr>
              <a:t>AISS SECURE MAIL</a:t>
            </a:r>
            <a:endParaRPr lang="pt-PT" sz="5400" b="1" dirty="0">
              <a:solidFill>
                <a:schemeClr val="accent1">
                  <a:lumMod val="75000"/>
                </a:schemeClr>
              </a:solidFill>
              <a:latin typeface="Hobo Std"/>
              <a:ea typeface="Times New Roman"/>
              <a:cs typeface="Times New Roman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PT" sz="5400" b="1" kern="0" dirty="0">
                <a:solidFill>
                  <a:schemeClr val="accent4"/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Protected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</a:t>
            </a:r>
            <a:r>
              <a:rPr lang="pt-PT" sz="4400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Message</a:t>
            </a:r>
            <a:r>
              <a:rPr lang="pt-PT" sz="44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obo Std"/>
                <a:ea typeface="Times New Roman"/>
                <a:cs typeface="Times New Roman"/>
              </a:rPr>
              <a:t> Exchange</a:t>
            </a:r>
            <a:endParaRPr lang="pt-PT" sz="5400" b="1" kern="0" dirty="0">
              <a:solidFill>
                <a:schemeClr val="tx2">
                  <a:lumMod val="60000"/>
                  <a:lumOff val="40000"/>
                </a:schemeClr>
              </a:solidFill>
              <a:latin typeface="Cambria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66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Ciphering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36" y="1916832"/>
            <a:ext cx="8136904" cy="17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 smtClean="0">
                <a:latin typeface="Consolas"/>
                <a:cs typeface="Consolas"/>
              </a:rPr>
              <a:t>	I am </a:t>
            </a:r>
            <a:r>
              <a:rPr lang="en-US" sz="1600" dirty="0">
                <a:latin typeface="Consolas"/>
                <a:cs typeface="Consolas"/>
              </a:rPr>
              <a:t>pleased to report that in 2012, </a:t>
            </a:r>
            <a:r>
              <a:rPr lang="en-US" sz="1600" b="1" dirty="0">
                <a:latin typeface="Consolas"/>
                <a:cs typeface="Consolas"/>
              </a:rPr>
              <a:t>IBM </a:t>
            </a:r>
            <a:r>
              <a:rPr lang="en-US" sz="1600" b="1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achieved </a:t>
            </a:r>
            <a:r>
              <a:rPr lang="en-US" sz="1600" dirty="0">
                <a:latin typeface="Consolas"/>
                <a:cs typeface="Consolas"/>
              </a:rPr>
              <a:t>record operating earnings per </a:t>
            </a:r>
            <a:r>
              <a:rPr lang="en-US" sz="1600" dirty="0" smtClean="0">
                <a:latin typeface="Consolas"/>
                <a:cs typeface="Consolas"/>
              </a:rPr>
              <a:t>share. </a:t>
            </a:r>
          </a:p>
          <a:p>
            <a:pPr>
              <a:lnSpc>
                <a:spcPct val="140000"/>
              </a:lnSpc>
            </a:pPr>
            <a:r>
              <a:rPr lang="en-US" sz="1600" b="1" dirty="0" smtClean="0">
                <a:latin typeface="Consolas"/>
                <a:cs typeface="Consolas"/>
              </a:rPr>
              <a:t>	Operating </a:t>
            </a:r>
            <a:r>
              <a:rPr lang="en-US" sz="1600" b="1" dirty="0">
                <a:latin typeface="Consolas"/>
                <a:cs typeface="Consolas"/>
              </a:rPr>
              <a:t>earnings per </a:t>
            </a:r>
            <a:r>
              <a:rPr lang="en-US" sz="1600" b="1" dirty="0" smtClean="0">
                <a:latin typeface="Consolas"/>
                <a:cs typeface="Consolas"/>
              </a:rPr>
              <a:t>share </a:t>
            </a:r>
            <a:r>
              <a:rPr lang="en-US" sz="1600" b="1" dirty="0">
                <a:latin typeface="Consolas"/>
                <a:cs typeface="Consolas"/>
              </a:rPr>
              <a:t>were up 13 percent, </a:t>
            </a:r>
            <a:r>
              <a:rPr lang="en-US" sz="1600" dirty="0">
                <a:latin typeface="Consolas"/>
                <a:cs typeface="Consolas"/>
              </a:rPr>
              <a:t>putting us well </a:t>
            </a:r>
            <a:r>
              <a:rPr lang="en-US" sz="1600" dirty="0" smtClean="0">
                <a:latin typeface="Consolas"/>
                <a:cs typeface="Consolas"/>
              </a:rPr>
              <a:t>on </a:t>
            </a:r>
            <a:r>
              <a:rPr lang="en-US" sz="1600" dirty="0">
                <a:latin typeface="Consolas"/>
                <a:cs typeface="Consolas"/>
              </a:rPr>
              <a:t>track to our</a:t>
            </a:r>
            <a:r>
              <a:rPr lang="en-US" sz="1600" b="1" dirty="0">
                <a:latin typeface="Consolas"/>
                <a:cs typeface="Consolas"/>
              </a:rPr>
              <a:t> 2015 Road Map </a:t>
            </a:r>
            <a:r>
              <a:rPr lang="en-US" sz="1600" dirty="0">
                <a:latin typeface="Consolas"/>
                <a:cs typeface="Consolas"/>
              </a:rPr>
              <a:t>objective of </a:t>
            </a:r>
            <a:r>
              <a:rPr lang="en-US" sz="1600" dirty="0" smtClean="0">
                <a:latin typeface="Consolas"/>
                <a:cs typeface="Consolas"/>
              </a:rPr>
              <a:t>at </a:t>
            </a:r>
            <a:r>
              <a:rPr lang="en-US" sz="1600" dirty="0">
                <a:latin typeface="Consolas"/>
                <a:cs typeface="Consolas"/>
              </a:rPr>
              <a:t>least </a:t>
            </a:r>
            <a:r>
              <a:rPr lang="en-US" sz="1600" b="1" dirty="0">
                <a:latin typeface="Consolas"/>
                <a:cs typeface="Consolas"/>
              </a:rPr>
              <a:t>$20 of operating earnings </a:t>
            </a:r>
            <a:r>
              <a:rPr lang="en-US" sz="1600" dirty="0">
                <a:latin typeface="Consolas"/>
                <a:cs typeface="Consolas"/>
              </a:rPr>
              <a:t>per share.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98884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dgfjksçflkhjbsrtjhobaieruatpohfbradlfbnlkrajdfhgbkjdnrflkgjbanerlkdfjbglkaverdfbxgçvgerosºtfwtyjsdfgkdfhgbeayrg3p48wty2wy4etffdghfshsdfhisjdfphijoidjsrthiojsdtoihjorsitdjhoitsjsmgnçaldnfghçljeqraldgkhjqekrjhlkqeralhkqearhgeadjrhfgkjeandflkgjbvsekldfjngbkjserndflkgjaedlkfjgnblsrkjdfgiouwegfgersjdfhgvksrhdfgoibrhsdfoighverkjadfbhkjershdfgiovehsrdfjghseodfhgosehogsdfhgohsefdogihdiohjsofidjghoisfdjgohijsofdigjhoifgsjhoisfjgohjfsoighjiosfjghoisj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4869160"/>
            <a:ext cx="6048672" cy="84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Ciphering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4" name="Picture 13" descr="ke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653136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Signature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52120" y="5395863"/>
            <a:ext cx="3816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Signature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163268"/>
            <a:ext cx="3815204" cy="2146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8140" r="21034"/>
          <a:stretch/>
        </p:blipFill>
        <p:spPr>
          <a:xfrm>
            <a:off x="609600" y="1412776"/>
            <a:ext cx="2810272" cy="2638635"/>
          </a:xfrm>
          <a:prstGeom prst="rect">
            <a:avLst/>
          </a:prstGeom>
        </p:spPr>
      </p:pic>
      <p:pic>
        <p:nvPicPr>
          <p:cNvPr id="14" name="Picture 13" descr="c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005064"/>
            <a:ext cx="2448272" cy="158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1556792"/>
            <a:ext cx="3522853" cy="2160240"/>
          </a:xfrm>
          <a:prstGeom prst="rect">
            <a:avLst/>
          </a:prstGeom>
        </p:spPr>
      </p:pic>
      <p:pic>
        <p:nvPicPr>
          <p:cNvPr id="16" name="Picture 15" descr="ist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8" name="Rectangle 17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9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643" y="44685"/>
            <a:ext cx="6412565" cy="1152067"/>
            <a:chOff x="31643" y="1340829"/>
            <a:chExt cx="6412565" cy="1152067"/>
          </a:xfrm>
        </p:grpSpPr>
        <p:pic>
          <p:nvPicPr>
            <p:cNvPr id="3" name="Picture 2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3" y="1340829"/>
              <a:ext cx="6412565" cy="1152067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827584" y="1556792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Secure</a:t>
              </a:r>
              <a:r>
                <a:rPr lang="pt-PT" sz="3600" dirty="0" smtClean="0">
                  <a:solidFill>
                    <a:schemeClr val="bg1"/>
                  </a:solidFill>
                  <a:latin typeface="Berlin Sans FB"/>
                </a:rPr>
                <a:t> </a:t>
              </a:r>
              <a:r>
                <a:rPr lang="pt-PT" sz="3600" dirty="0" err="1" smtClean="0">
                  <a:solidFill>
                    <a:schemeClr val="bg1"/>
                  </a:solidFill>
                  <a:latin typeface="Berlin Sans FB"/>
                </a:rPr>
                <a:t>Timestamp</a:t>
              </a:r>
              <a:endParaRPr lang="pt-PT" sz="3600" dirty="0" smtClean="0">
                <a:solidFill>
                  <a:schemeClr val="bg1"/>
                </a:solidFill>
                <a:latin typeface="Berlin Sans FB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5616" y="5013176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C50202"/>
                </a:solidFill>
              </a:rPr>
              <a:t>Secure Timestamp</a:t>
            </a:r>
            <a:endParaRPr lang="en-US" sz="4400" b="1" u="sng" dirty="0">
              <a:solidFill>
                <a:srgbClr val="C5020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916832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You </a:t>
            </a:r>
            <a:r>
              <a:rPr lang="en-US" sz="2800" dirty="0" smtClean="0"/>
              <a:t>must pay the fee until </a:t>
            </a:r>
            <a:r>
              <a:rPr lang="en-US" sz="2800" b="1" dirty="0" smtClean="0"/>
              <a:t>Tomorrow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708920"/>
            <a:ext cx="2204864" cy="2204864"/>
          </a:xfrm>
          <a:prstGeom prst="rect">
            <a:avLst/>
          </a:prstGeom>
        </p:spPr>
      </p:pic>
      <p:pic>
        <p:nvPicPr>
          <p:cNvPr id="15" name="Picture 14" descr="stamp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3168352" cy="1795304"/>
          </a:xfrm>
          <a:prstGeom prst="rect">
            <a:avLst/>
          </a:prstGeom>
        </p:spPr>
      </p:pic>
      <p:pic>
        <p:nvPicPr>
          <p:cNvPr id="17" name="Picture 16" descr="ist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8640"/>
            <a:ext cx="2304256" cy="91121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6309320"/>
            <a:ext cx="9144000" cy="548680"/>
            <a:chOff x="0" y="6309320"/>
            <a:chExt cx="9144000" cy="548680"/>
          </a:xfrm>
        </p:grpSpPr>
        <p:sp>
          <p:nvSpPr>
            <p:cNvPr id="19" name="Rectangle 18"/>
            <p:cNvSpPr/>
            <p:nvPr/>
          </p:nvSpPr>
          <p:spPr>
            <a:xfrm>
              <a:off x="0" y="6309320"/>
              <a:ext cx="9144000" cy="548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520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AISS Secure Mail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16016" y="6381328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 err="1" smtClean="0">
                  <a:solidFill>
                    <a:srgbClr val="FFFFFF"/>
                  </a:solidFill>
                </a:rPr>
                <a:t>Gonçalo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FFFFFF"/>
                  </a:solidFill>
                </a:rPr>
                <a:t>Carito</a:t>
              </a:r>
              <a:r>
                <a:rPr lang="en-US" sz="2000" b="1" dirty="0" smtClean="0">
                  <a:solidFill>
                    <a:srgbClr val="FFFFFF"/>
                  </a:solidFill>
                </a:rPr>
                <a:t>, Dário Nascimento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6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940</Words>
  <Application>Microsoft Macintosh PowerPoint</Application>
  <PresentationFormat>On-screen Show (4:3)</PresentationFormat>
  <Paragraphs>124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Mariana</dc:creator>
  <cp:lastModifiedBy>Dário Nascimento</cp:lastModifiedBy>
  <cp:revision>51</cp:revision>
  <dcterms:created xsi:type="dcterms:W3CDTF">2011-05-12T16:11:27Z</dcterms:created>
  <dcterms:modified xsi:type="dcterms:W3CDTF">2013-05-27T21:10:17Z</dcterms:modified>
</cp:coreProperties>
</file>