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3" r:id="rId3"/>
    <p:sldId id="262" r:id="rId4"/>
    <p:sldId id="274" r:id="rId5"/>
    <p:sldId id="285" r:id="rId6"/>
    <p:sldId id="286" r:id="rId7"/>
    <p:sldId id="275" r:id="rId8"/>
    <p:sldId id="276" r:id="rId9"/>
    <p:sldId id="277" r:id="rId10"/>
    <p:sldId id="280" r:id="rId11"/>
    <p:sldId id="281" r:id="rId12"/>
    <p:sldId id="284" r:id="rId13"/>
    <p:sldId id="287" r:id="rId14"/>
    <p:sldId id="283" r:id="rId15"/>
    <p:sldId id="282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0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477" autoAdjust="0"/>
  </p:normalViewPr>
  <p:slideViewPr>
    <p:cSldViewPr>
      <p:cViewPr varScale="1">
        <p:scale>
          <a:sx n="73" d="100"/>
          <a:sy n="73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3D6D-B8F2-4B0F-AB5B-9498494086CD}" type="datetimeFigureOut">
              <a:rPr lang="pt-PT" smtClean="0"/>
              <a:t>5/28/13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C156-6F01-461F-A59A-0657B89A30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66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Bom dia, o meu nome é Gonçalo</a:t>
            </a:r>
            <a:r>
              <a:rPr lang="pt-PT" baseline="0" dirty="0" smtClean="0"/>
              <a:t> e o meu colega Dário Nascimento. Somos alunos do Técnico Lisboa. Vimos apresentar-vos o nosso sistema AISS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 um serviço que vos vai permitir enviar emails com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4C156-6F01-461F-A59A-0657B89A301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interface é simples</a:t>
            </a:r>
            <a:r>
              <a:rPr lang="pt-PT" baseline="0" dirty="0" smtClean="0"/>
              <a:t> e fácil de utilizar. Para instalar é só abrir o programa. É </a:t>
            </a:r>
            <a:r>
              <a:rPr lang="pt-PT" baseline="0" dirty="0" err="1" smtClean="0"/>
              <a:t>compativel</a:t>
            </a:r>
            <a:r>
              <a:rPr lang="pt-PT" baseline="0" dirty="0" smtClean="0"/>
              <a:t> com </a:t>
            </a:r>
            <a:r>
              <a:rPr lang="pt-PT" baseline="0" dirty="0" err="1" smtClean="0"/>
              <a:t>MacOs</a:t>
            </a:r>
            <a:r>
              <a:rPr lang="pt-PT" baseline="0" dirty="0" smtClean="0"/>
              <a:t> 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Vantanges</a:t>
            </a:r>
            <a:r>
              <a:rPr lang="pt-PT" baseline="0" dirty="0" smtClean="0"/>
              <a:t> competitivas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Como podemos verificar, a interface</a:t>
            </a:r>
            <a:r>
              <a:rPr lang="pt-PT" baseline="0" dirty="0" smtClean="0"/>
              <a:t> é simples e cumpre todos os requisitos de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outubro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2010,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wikileaks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400.000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vice president do EUA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comprometeram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campanha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eleitoral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principal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comuincação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assegurar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milhares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emails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prejuizos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incalculáveis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trabalhadores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trocar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valor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comercial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empregado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email com o valor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email. Imagine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o email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agressiva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pingodoce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solução passa</a:t>
            </a:r>
            <a:r>
              <a:rPr lang="pt-PT" baseline="0" dirty="0" smtClean="0"/>
              <a:t> por colocar esta mensagem dentro de uma espécie de cofre que só quem tem a chave pode abrir e ver o </a:t>
            </a:r>
            <a:r>
              <a:rPr lang="pt-PT" baseline="0" dirty="0" err="1" smtClean="0"/>
              <a:t>contéudo</a:t>
            </a:r>
            <a:r>
              <a:rPr lang="pt-PT" baseline="0" dirty="0" smtClean="0"/>
              <a:t>. Isto fará com que a sua concorrência não possa ver as mensagens que troca.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 proteger as</a:t>
            </a:r>
            <a:r>
              <a:rPr lang="pt-PT" baseline="0" dirty="0" smtClean="0"/>
              <a:t> suas mensagens pode continuar a utilizar esta forma eficiente de comunicação protegendo o seu negócio dos olhares da concorrência.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sua solução é o AISS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. Vamos ver como funciona: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ver vários dados </a:t>
            </a:r>
            <a:r>
              <a:rPr lang="pt-PT" dirty="0" err="1" smtClean="0"/>
              <a:t>sensiveis</a:t>
            </a:r>
            <a:r>
              <a:rPr lang="pt-PT" dirty="0" smtClean="0"/>
              <a:t> num email bastante simples. Vamos</a:t>
            </a:r>
            <a:r>
              <a:rPr lang="pt-PT" baseline="0" dirty="0" smtClean="0"/>
              <a:t> usar uma chave para cifrar os seus dados. Esta chave mistura os dados de forma a que apenas quem tem a chave os pode ler.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essencial saber a origem</a:t>
            </a:r>
            <a:r>
              <a:rPr lang="pt-PT" baseline="0" dirty="0" smtClean="0"/>
              <a:t> do email. Por exemplo, um documento oficial enviado pelo presidente da </a:t>
            </a:r>
            <a:r>
              <a:rPr lang="pt-PT" baseline="0" dirty="0" err="1" smtClean="0"/>
              <a:t>républica</a:t>
            </a:r>
            <a:r>
              <a:rPr lang="pt-PT" baseline="0" dirty="0" smtClean="0"/>
              <a:t> é sempre assinado para assegurar que foi ele que enviou e não se trata de mera piada do Ricardo </a:t>
            </a:r>
            <a:r>
              <a:rPr lang="pt-PT" baseline="0" dirty="0" err="1" smtClean="0"/>
              <a:t>Araujo</a:t>
            </a:r>
            <a:r>
              <a:rPr lang="pt-PT" baseline="0" dirty="0" smtClean="0"/>
              <a:t> Pereira. Sabia que o cartão de cidadão permite-nos assinar os documentos virtuais como se fossem reais? A nossa solução apenas exige que o remetente coloque o cartão de cidadão no leitor e insira o seu PIN de autenticação.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importante validar</a:t>
            </a:r>
            <a:r>
              <a:rPr lang="pt-PT" baseline="0" dirty="0" smtClean="0"/>
              <a:t> quando é que o email foi enviado e ter a certeza disso. Se a sua empresa disser a um cliente que ele tem de pagar até amanhã, você vai querer comprovar que o enviou este email nesta data. Para isso contacta o nosso servidor seguro e o nosso servidor seguro carimba a hora a que a mensagem foi envida. Isto permite ao receptor ter garantias  de quando é que a mensagem foi gerada.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2C33-29DD-4485-B67B-B8B56C87297E}" type="datetimeFigureOut">
              <a:rPr lang="pt-PT" smtClean="0"/>
              <a:t>5/28/13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9" Type="http://schemas.openxmlformats.org/officeDocument/2006/relationships/image" Target="../media/image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095566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6534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Eng. </a:t>
            </a:r>
            <a:r>
              <a:rPr lang="en-US" sz="2800" b="1" dirty="0" err="1" smtClean="0"/>
              <a:t>Gonçalo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Carito</a:t>
            </a:r>
            <a:endParaRPr lang="en-US" sz="2800" b="1" dirty="0" smtClean="0"/>
          </a:p>
          <a:p>
            <a:r>
              <a:rPr lang="en-US" sz="2800" b="1" dirty="0" smtClean="0"/>
              <a:t>Eng. Dário Nascimento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6" name="Rectangle 5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 descr="ma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13925"/>
            <a:ext cx="1851379" cy="1851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91683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2" y="1340768"/>
            <a:ext cx="13630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797152"/>
            <a:ext cx="3707904" cy="125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3356992"/>
            <a:ext cx="1661723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4653136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229200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Thunderbird</a:t>
            </a:r>
            <a:endParaRPr lang="en-US" sz="3200" b="1" i="1" dirty="0"/>
          </a:p>
        </p:txBody>
      </p:sp>
      <p:pic>
        <p:nvPicPr>
          <p:cNvPr id="12" name="Picture 11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4" name="Rectangle 1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9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556792"/>
            <a:ext cx="8136904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User Friendly Interface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/>
              <a:t>Easy </a:t>
            </a:r>
            <a:r>
              <a:rPr lang="en-US" sz="2800" b="1" dirty="0" smtClean="0"/>
              <a:t>Install 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Mac Ox</a:t>
            </a:r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2225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Demonstration</a:t>
            </a:r>
            <a:endParaRPr lang="en-US" sz="4800" b="1" dirty="0"/>
          </a:p>
          <a:p>
            <a:pPr algn="ctr">
              <a:lnSpc>
                <a:spcPct val="150000"/>
              </a:lnSpc>
            </a:pPr>
            <a:endParaRPr lang="en-US" sz="4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87624" y="4221088"/>
            <a:ext cx="65344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40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40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71800" y="1268760"/>
            <a:ext cx="324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28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28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204864"/>
            <a:ext cx="792088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2060848"/>
            <a:ext cx="864096" cy="8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2924" y="1412776"/>
            <a:ext cx="28975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Outras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soluções</a:t>
            </a:r>
            <a:endParaRPr lang="en-US" sz="3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2123108"/>
            <a:ext cx="2365296" cy="8018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2060848"/>
            <a:ext cx="1107816" cy="86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3" y="3429000"/>
            <a:ext cx="1920214" cy="792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720" y="3356992"/>
            <a:ext cx="936104" cy="936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696" y="4653136"/>
            <a:ext cx="1095889" cy="14428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573016"/>
            <a:ext cx="792088" cy="7920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5085184"/>
            <a:ext cx="792088" cy="7920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3573016"/>
            <a:ext cx="864096" cy="8640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5085184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15440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</a:t>
            </a:r>
            <a:r>
              <a:rPr lang="en-US" sz="2800" b="1" dirty="0" smtClean="0"/>
              <a:t>Stamp</a:t>
            </a:r>
            <a:endParaRPr lang="en-US" sz="2800" b="1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User Friendly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Easy Installation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090622"/>
            <a:ext cx="813690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 smtClean="0"/>
              <a:t>Thanks!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9" name="Rectangle 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21904" y="4820959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5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Breach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2" name="Picture 1" descr="wikilea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84785"/>
            <a:ext cx="1372760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484784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 err="1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WikiLeaks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247255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400 000 Top </a:t>
            </a:r>
            <a:r>
              <a:rPr lang="pt-PT" sz="2400" b="1" dirty="0" err="1" smtClean="0">
                <a:latin typeface="Bell Gothic Std Light" pitchFamily="34" charset="0"/>
              </a:rPr>
              <a:t>Secret</a:t>
            </a:r>
            <a:r>
              <a:rPr lang="pt-PT" sz="2400" b="1" dirty="0" smtClean="0">
                <a:latin typeface="Bell Gothic Std Light" pitchFamily="34" charset="0"/>
              </a:rPr>
              <a:t> USA </a:t>
            </a:r>
            <a:r>
              <a:rPr lang="pt-PT" sz="2400" b="1" dirty="0" err="1" smtClean="0">
                <a:latin typeface="Bell Gothic Std Light" pitchFamily="34" charset="0"/>
              </a:rPr>
              <a:t>Army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r>
              <a:rPr lang="pt-PT" sz="2400" b="1" dirty="0" err="1" smtClean="0">
                <a:latin typeface="Bell Gothic Std Light" pitchFamily="34" charset="0"/>
              </a:rPr>
              <a:t>Docs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3068960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S</a:t>
            </a:r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arah Palin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3717032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USA Vice </a:t>
            </a:r>
            <a:r>
              <a:rPr lang="pt-PT" sz="2400" b="1" dirty="0" err="1" smtClean="0">
                <a:latin typeface="Bell Gothic Std Light" pitchFamily="34" charset="0"/>
              </a:rPr>
              <a:t>Presidential</a:t>
            </a:r>
            <a:r>
              <a:rPr lang="pt-PT" sz="2400" b="1" dirty="0" smtClean="0">
                <a:latin typeface="Bell Gothic Std Light" pitchFamily="34" charset="0"/>
              </a:rPr>
              <a:t> Candidate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Bell Gothic Std Light" pitchFamily="34" charset="0"/>
              </a:rPr>
              <a:t>Stolen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ell Gothic Std Light" pitchFamily="34" charset="0"/>
              </a:rPr>
              <a:t> </a:t>
            </a:r>
            <a:r>
              <a:rPr lang="en-US" sz="2400" b="1" dirty="0" smtClean="0">
                <a:latin typeface="Bell Gothic Std Light" pitchFamily="34" charset="0"/>
              </a:rPr>
              <a:t>Email Account</a:t>
            </a:r>
            <a:endParaRPr lang="pt-PT" sz="2400" b="1" dirty="0" smtClean="0">
              <a:latin typeface="Bell Gothic Std Light" pitchFamily="34" charset="0"/>
            </a:endParaRPr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331640" y="5373216"/>
            <a:ext cx="56166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Bell Gothic Std Light" pitchFamily="34" charset="0"/>
              </a:rPr>
              <a:t>Do you want be the next?</a:t>
            </a:r>
            <a:endParaRPr lang="en-US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Leaks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335699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Contract:</a:t>
            </a:r>
          </a:p>
          <a:p>
            <a:pPr algn="ctr"/>
            <a:r>
              <a:rPr lang="en-US" sz="2400" b="1" dirty="0" smtClean="0"/>
              <a:t> 5 000 M€</a:t>
            </a:r>
            <a:endParaRPr lang="en-US" sz="2400" b="1" dirty="0"/>
          </a:p>
        </p:txBody>
      </p:sp>
      <p:pic>
        <p:nvPicPr>
          <p:cNvPr id="28" name="Picture 27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30" name="Rectangle 29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7" name="Picture 16" descr="Continen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80" y="1628800"/>
            <a:ext cx="1669716" cy="720080"/>
          </a:xfrm>
          <a:prstGeom prst="rect">
            <a:avLst/>
          </a:prstGeom>
        </p:spPr>
      </p:pic>
      <p:pic>
        <p:nvPicPr>
          <p:cNvPr id="18" name="Picture 17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9240"/>
            <a:ext cx="1894019" cy="720080"/>
          </a:xfrm>
          <a:prstGeom prst="rect">
            <a:avLst/>
          </a:prstGeom>
        </p:spPr>
      </p:pic>
      <p:pic>
        <p:nvPicPr>
          <p:cNvPr id="19" name="Picture 18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589240"/>
            <a:ext cx="189401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pic>
        <p:nvPicPr>
          <p:cNvPr id="5" name="Picture 4" descr="saf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3114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119675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????</a:t>
            </a:r>
            <a:endParaRPr lang="en-US" sz="4000" b="1" dirty="0"/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720080" cy="720080"/>
          </a:xfrm>
          <a:prstGeom prst="rect">
            <a:avLst/>
          </a:prstGeom>
        </p:spPr>
      </p:pic>
      <p:pic>
        <p:nvPicPr>
          <p:cNvPr id="22" name="Picture 2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930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Profits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95736" y="227687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A</a:t>
            </a:r>
            <a:r>
              <a:rPr lang="en-US" sz="3600" b="1" dirty="0" smtClean="0">
                <a:solidFill>
                  <a:srgbClr val="008000"/>
                </a:solidFill>
              </a:rPr>
              <a:t>dvantage</a:t>
            </a:r>
          </a:p>
        </p:txBody>
      </p:sp>
      <p:pic>
        <p:nvPicPr>
          <p:cNvPr id="12" name="Picture 11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720080" cy="72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95736" y="35010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</a:t>
            </a:r>
            <a:r>
              <a:rPr lang="en-US" sz="3600" b="1" dirty="0" smtClean="0">
                <a:solidFill>
                  <a:srgbClr val="008000"/>
                </a:solidFill>
              </a:rPr>
              <a:t>Security</a:t>
            </a:r>
          </a:p>
        </p:txBody>
      </p:sp>
      <p:pic>
        <p:nvPicPr>
          <p:cNvPr id="27" name="Picture 26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720080" cy="72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204" y="4365104"/>
            <a:ext cx="2431819" cy="18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9512" y="2250737"/>
            <a:ext cx="835292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6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Ciphering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916832"/>
            <a:ext cx="8136904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>
                <a:latin typeface="Consolas"/>
                <a:cs typeface="Consolas"/>
              </a:rPr>
              <a:t>	I am </a:t>
            </a:r>
            <a:r>
              <a:rPr lang="en-US" sz="1600" dirty="0">
                <a:latin typeface="Consolas"/>
                <a:cs typeface="Consolas"/>
              </a:rPr>
              <a:t>pleased to report that in 2012, </a:t>
            </a:r>
            <a:r>
              <a:rPr lang="en-US" sz="1600" b="1" dirty="0">
                <a:latin typeface="Consolas"/>
                <a:cs typeface="Consolas"/>
              </a:rPr>
              <a:t>IBM 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achieved </a:t>
            </a:r>
            <a:r>
              <a:rPr lang="en-US" sz="1600" dirty="0">
                <a:latin typeface="Consolas"/>
                <a:cs typeface="Consolas"/>
              </a:rPr>
              <a:t>record operating earnings per </a:t>
            </a:r>
            <a:r>
              <a:rPr lang="en-US" sz="1600" dirty="0" smtClean="0">
                <a:latin typeface="Consolas"/>
                <a:cs typeface="Consolas"/>
              </a:rPr>
              <a:t>share. 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latin typeface="Consolas"/>
                <a:cs typeface="Consolas"/>
              </a:rPr>
              <a:t>	Operating </a:t>
            </a:r>
            <a:r>
              <a:rPr lang="en-US" sz="1600" b="1" dirty="0">
                <a:latin typeface="Consolas"/>
                <a:cs typeface="Consolas"/>
              </a:rPr>
              <a:t>earnings per </a:t>
            </a:r>
            <a:r>
              <a:rPr lang="en-US" sz="1600" b="1" dirty="0" smtClean="0">
                <a:latin typeface="Consolas"/>
                <a:cs typeface="Consolas"/>
              </a:rPr>
              <a:t>share </a:t>
            </a:r>
            <a:r>
              <a:rPr lang="en-US" sz="1600" b="1" dirty="0">
                <a:latin typeface="Consolas"/>
                <a:cs typeface="Consolas"/>
              </a:rPr>
              <a:t>were up 13 percent, </a:t>
            </a:r>
            <a:r>
              <a:rPr lang="en-US" sz="1600" dirty="0">
                <a:latin typeface="Consolas"/>
                <a:cs typeface="Consolas"/>
              </a:rPr>
              <a:t>putting us well </a:t>
            </a:r>
            <a:r>
              <a:rPr lang="en-US" sz="1600" dirty="0" smtClean="0">
                <a:latin typeface="Consolas"/>
                <a:cs typeface="Consolas"/>
              </a:rPr>
              <a:t>on </a:t>
            </a:r>
            <a:r>
              <a:rPr lang="en-US" sz="1600" dirty="0">
                <a:latin typeface="Consolas"/>
                <a:cs typeface="Consolas"/>
              </a:rPr>
              <a:t>track to our</a:t>
            </a:r>
            <a:r>
              <a:rPr lang="en-US" sz="1600" b="1" dirty="0">
                <a:latin typeface="Consolas"/>
                <a:cs typeface="Consolas"/>
              </a:rPr>
              <a:t> 2015 Road Map </a:t>
            </a:r>
            <a:r>
              <a:rPr lang="en-US" sz="1600" dirty="0">
                <a:latin typeface="Consolas"/>
                <a:cs typeface="Consolas"/>
              </a:rPr>
              <a:t>objective of </a:t>
            </a:r>
            <a:r>
              <a:rPr lang="en-US" sz="1600" dirty="0" smtClean="0">
                <a:latin typeface="Consolas"/>
                <a:cs typeface="Consolas"/>
              </a:rPr>
              <a:t>at </a:t>
            </a:r>
            <a:r>
              <a:rPr lang="en-US" sz="1600" dirty="0">
                <a:latin typeface="Consolas"/>
                <a:cs typeface="Consolas"/>
              </a:rPr>
              <a:t>least </a:t>
            </a:r>
            <a:r>
              <a:rPr lang="en-US" sz="1600" b="1" dirty="0">
                <a:latin typeface="Consolas"/>
                <a:cs typeface="Consolas"/>
              </a:rPr>
              <a:t>$20 of operating earnings </a:t>
            </a:r>
            <a:r>
              <a:rPr lang="en-US" sz="1600" dirty="0">
                <a:latin typeface="Consolas"/>
                <a:cs typeface="Consolas"/>
              </a:rPr>
              <a:t>per share.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888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dgfjksçflkhjbsrtjhobaieruatpohfbradlfbnlkrajdfhgbkjdnrflkgjbanerlkdfjbglkaverdfbxgçvgerosºtfwtyjsdfgkdfhgbeayrg3p48wty2wy4etffdghfshsdfhisjdfphijoidjsrthiojsdtoihjorsitdjhoitsjsmgnçaldnfghçljeqraldgkhjqekrjhlkqeralhkqearhgeadjrhfgkjeandflkgjbvsekldfjngbkjserndflkgjaedlkfjgnblsrkjdfgiouwegfgersjdfhgvksrhdfgoibrhsdfoighverkjadfbhkjershdfgiovehsrdfjghseodfhgosehogsdfhgohsefdogihdiohjsofidjghoisfdjgohijsofdigjhoifgsjhoisfjgohjfsoighjiosfjghoisj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4869160"/>
            <a:ext cx="6048672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Ciphering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Picture 13" descr="ke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53136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Signature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2120" y="539586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Signature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63268"/>
            <a:ext cx="3815204" cy="214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140" r="21034"/>
          <a:stretch/>
        </p:blipFill>
        <p:spPr>
          <a:xfrm>
            <a:off x="609600" y="1412776"/>
            <a:ext cx="2810272" cy="2638635"/>
          </a:xfrm>
          <a:prstGeom prst="rect">
            <a:avLst/>
          </a:prstGeom>
        </p:spPr>
      </p:pic>
      <p:pic>
        <p:nvPicPr>
          <p:cNvPr id="14" name="Picture 13" descr="c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2448272" cy="158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1556792"/>
            <a:ext cx="3522853" cy="2160240"/>
          </a:xfrm>
          <a:prstGeom prst="rect">
            <a:avLst/>
          </a:prstGeom>
        </p:spPr>
      </p:pic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Timestamp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0131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Secure Timestamp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You must pay the fee until </a:t>
            </a:r>
            <a:r>
              <a:rPr lang="en-US" sz="2800" b="1" dirty="0" smtClean="0"/>
              <a:t>Tomorrow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08920"/>
            <a:ext cx="2204864" cy="2204864"/>
          </a:xfrm>
          <a:prstGeom prst="rect">
            <a:avLst/>
          </a:prstGeom>
        </p:spPr>
      </p:pic>
      <p:pic>
        <p:nvPicPr>
          <p:cNvPr id="15" name="Picture 14" descr="stam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168352" cy="1795304"/>
          </a:xfrm>
          <a:prstGeom prst="rect">
            <a:avLst/>
          </a:prstGeom>
        </p:spPr>
      </p:pic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939</Words>
  <Application>Microsoft Macintosh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Mariana</dc:creator>
  <cp:lastModifiedBy>Dário Nascimento</cp:lastModifiedBy>
  <cp:revision>52</cp:revision>
  <dcterms:created xsi:type="dcterms:W3CDTF">2011-05-12T16:11:27Z</dcterms:created>
  <dcterms:modified xsi:type="dcterms:W3CDTF">2013-05-28T07:45:05Z</dcterms:modified>
</cp:coreProperties>
</file>