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Thin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Roboto Medium"/>
      <p:regular r:id="rId25"/>
      <p:bold r:id="rId26"/>
      <p:italic r:id="rId27"/>
      <p:boldItalic r:id="rId28"/>
    </p:embeddedFont>
    <p:embeddedFont>
      <p:font typeface="Roboto Mono Light"/>
      <p:regular r:id="rId29"/>
      <p:bold r:id="rId30"/>
      <p:italic r:id="rId31"/>
      <p:boldItalic r:id="rId32"/>
    </p:embeddedFont>
    <p:embeddedFont>
      <p:font typeface="Roboto Mono Thin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bold.fntdata"/><Relationship Id="rId25" Type="http://schemas.openxmlformats.org/officeDocument/2006/relationships/font" Target="fonts/RobotoMedium-regular.fntdata"/><Relationship Id="rId28" Type="http://schemas.openxmlformats.org/officeDocument/2006/relationships/font" Target="fonts/RobotoMedium-boldItalic.fntdata"/><Relationship Id="rId27" Type="http://schemas.openxmlformats.org/officeDocument/2006/relationships/font" Target="fonts/Roboto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Light-italic.fntdata"/><Relationship Id="rId30" Type="http://schemas.openxmlformats.org/officeDocument/2006/relationships/font" Target="fonts/RobotoMonoLight-bold.fntdata"/><Relationship Id="rId11" Type="http://schemas.openxmlformats.org/officeDocument/2006/relationships/slide" Target="slides/slide6.xml"/><Relationship Id="rId33" Type="http://schemas.openxmlformats.org/officeDocument/2006/relationships/font" Target="fonts/RobotoMonoThin-regular.fntdata"/><Relationship Id="rId10" Type="http://schemas.openxmlformats.org/officeDocument/2006/relationships/slide" Target="slides/slide5.xml"/><Relationship Id="rId32" Type="http://schemas.openxmlformats.org/officeDocument/2006/relationships/font" Target="fonts/RobotoMonoLight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MonoThin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Thin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MonoThin-boldItalic.fntdata"/><Relationship Id="rId17" Type="http://schemas.openxmlformats.org/officeDocument/2006/relationships/font" Target="fonts/RobotoThin-regular.fntdata"/><Relationship Id="rId16" Type="http://schemas.openxmlformats.org/officeDocument/2006/relationships/slide" Target="slides/slide11.xml"/><Relationship Id="rId19" Type="http://schemas.openxmlformats.org/officeDocument/2006/relationships/font" Target="fonts/RobotoThin-italic.fntdata"/><Relationship Id="rId18" Type="http://schemas.openxmlformats.org/officeDocument/2006/relationships/font" Target="fonts/RobotoTh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3a73a836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3a73a836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36118dcc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36118dcc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360c7608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360c7608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360c7608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360c7608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360c7608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360c7608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36118dcc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36118dcc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36118dcc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36118dcc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36118dcc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36118dcc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36118dcc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36118dcc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3a73a836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3a73a836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-13950"/>
            <a:ext cx="9144000" cy="5157300"/>
          </a:xfrm>
          <a:prstGeom prst="rect">
            <a:avLst/>
          </a:prstGeom>
          <a:solidFill>
            <a:srgbClr val="7BCBBA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93250" y="1147725"/>
            <a:ext cx="3900500" cy="19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rros">
  <p:cSld name="CUSTOM_5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/>
        </p:nvSpPr>
        <p:spPr>
          <a:xfrm>
            <a:off x="0" y="879150"/>
            <a:ext cx="87468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Limitação de Erros e Processos de Correção: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cnicas">
  <p:cSld name="CUSTOM_6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/>
        </p:nvSpPr>
        <p:spPr>
          <a:xfrm>
            <a:off x="0" y="879150"/>
            <a:ext cx="87468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Limitações Técnicas</a:t>
            </a: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utputs">
  <p:cSld name="CUSTOM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/>
        </p:nvSpPr>
        <p:spPr>
          <a:xfrm>
            <a:off x="0" y="879150"/>
            <a:ext cx="82173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Outputs gerados/artefactos</a:t>
            </a: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onitorizacao">
  <p:cSld name="CUSTOM_1_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/>
        </p:nvSpPr>
        <p:spPr>
          <a:xfrm>
            <a:off x="0" y="879150"/>
            <a:ext cx="82173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Monitorização deste processo pela unidade de Gestão de Qualidade</a:t>
            </a: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servacoes">
  <p:cSld name="CUSTOM_4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/>
        </p:nvSpPr>
        <p:spPr>
          <a:xfrm>
            <a:off x="0" y="879150"/>
            <a:ext cx="82173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Observações: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_3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/>
        </p:nvSpPr>
        <p:spPr>
          <a:xfrm>
            <a:off x="303275" y="454925"/>
            <a:ext cx="8234100" cy="3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-Serve esta template para cada vez que precisarem de criar um processo.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MUITO IMPORTANTE 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Antes de editarem, dupliquem este documento e identifiquem o novo, de forma a que as alterações nunca sejam feitas neste!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Atenção!!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-Devem de utilizar imagens (gráficos, screenshots, </a:t>
            </a:r>
            <a:r>
              <a:rPr lang="en">
                <a:solidFill>
                  <a:srgbClr val="FF0000"/>
                </a:solidFill>
              </a:rPr>
              <a:t>referências</a:t>
            </a:r>
            <a:r>
              <a:rPr lang="en">
                <a:solidFill>
                  <a:srgbClr val="FF0000"/>
                </a:solidFill>
              </a:rPr>
              <a:t>, ilustrações) para ilustrar o melhor possível (de forma clara e inteligível) os vossos processos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-Podem acrescentar slides se necessário, podem copiar e colar o que vos interessar ou criar uma nova e aplicar-lhe um layout dos que já predefinimos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-Qualquer dúvida perguntem!! Mas antes de perguntarem tentem perceber primeiro com a ajuda do documento que o stor deu de exemplo de manual de normas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Obrigada!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cesso">
  <p:cSld name="SECTION_HEADER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4"/>
          <p:cNvSpPr txBox="1"/>
          <p:nvPr/>
        </p:nvSpPr>
        <p:spPr>
          <a:xfrm>
            <a:off x="0" y="879150"/>
            <a:ext cx="87345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Descrição do processo: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capa">
  <p:cSld name="SECTION_HEADER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5"/>
          <p:cNvSpPr/>
          <p:nvPr/>
        </p:nvSpPr>
        <p:spPr>
          <a:xfrm>
            <a:off x="-76200" y="0"/>
            <a:ext cx="3658800" cy="5143500"/>
          </a:xfrm>
          <a:prstGeom prst="rect">
            <a:avLst/>
          </a:prstGeom>
          <a:solidFill>
            <a:srgbClr val="7BCB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5"/>
          <p:cNvSpPr txBox="1"/>
          <p:nvPr/>
        </p:nvSpPr>
        <p:spPr>
          <a:xfrm>
            <a:off x="940175" y="964150"/>
            <a:ext cx="7532400" cy="3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  </a:t>
            </a:r>
            <a:endParaRPr sz="24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                 Unidade</a:t>
            </a:r>
            <a:endParaRPr sz="24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2F54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  </a:t>
            </a:r>
            <a:r>
              <a:rPr lang="en" sz="24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Coordenador</a:t>
            </a:r>
            <a:r>
              <a:rPr lang="en" sz="2400">
                <a:solidFill>
                  <a:srgbClr val="002F54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   </a:t>
            </a:r>
            <a:endParaRPr sz="2400">
              <a:solidFill>
                <a:srgbClr val="002F5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2F54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       </a:t>
            </a:r>
            <a:r>
              <a:rPr lang="en" sz="24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Status</a:t>
            </a:r>
            <a:r>
              <a:rPr lang="en" sz="2400">
                <a:solidFill>
                  <a:srgbClr val="002F54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 </a:t>
            </a:r>
            <a:endParaRPr sz="2400">
              <a:solidFill>
                <a:srgbClr val="002F5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2F54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       </a:t>
            </a:r>
            <a:r>
              <a:rPr lang="en" sz="2400">
                <a:solidFill>
                  <a:schemeClr val="lt1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Versão</a:t>
            </a:r>
            <a:r>
              <a:rPr lang="en" sz="2400">
                <a:solidFill>
                  <a:srgbClr val="002F54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   </a:t>
            </a:r>
            <a:endParaRPr sz="2400">
              <a:solidFill>
                <a:srgbClr val="002F5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2F54"/>
                </a:solidFill>
                <a:latin typeface="Roboto Medium"/>
                <a:ea typeface="Roboto Medium"/>
                <a:cs typeface="Roboto Medium"/>
                <a:sym typeface="Roboto Medium"/>
              </a:rPr>
              <a:t>   </a:t>
            </a:r>
            <a:endParaRPr sz="2400">
              <a:solidFill>
                <a:srgbClr val="002F5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 </a:t>
            </a:r>
            <a:endParaRPr sz="2400">
              <a:solidFill>
                <a:srgbClr val="002F54"/>
              </a:solidFill>
              <a:latin typeface="Roboto Mono Thin"/>
              <a:ea typeface="Roboto Mono Thin"/>
              <a:cs typeface="Roboto Mono Thin"/>
              <a:sym typeface="Roboto Mon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   </a:t>
            </a:r>
            <a:endParaRPr sz="2400">
              <a:solidFill>
                <a:srgbClr val="002F54"/>
              </a:solidFill>
              <a:latin typeface="Roboto Mono Thin"/>
              <a:ea typeface="Roboto Mono Thin"/>
              <a:cs typeface="Roboto Mono Thin"/>
              <a:sym typeface="Roboto Mon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ncoes">
  <p:cSld name="SECTION_TITLE_AND_DESCRIPTION_1_1_1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6"/>
          <p:cNvSpPr txBox="1"/>
          <p:nvPr/>
        </p:nvSpPr>
        <p:spPr>
          <a:xfrm>
            <a:off x="0" y="879150"/>
            <a:ext cx="87468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Colaboradores e respetivas funções: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puts e ativacao">
  <p:cSld name="CAPTION_ONLY_1_1_1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7"/>
          <p:cNvSpPr txBox="1"/>
          <p:nvPr/>
        </p:nvSpPr>
        <p:spPr>
          <a:xfrm>
            <a:off x="0" y="879150"/>
            <a:ext cx="87468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Inputs e Critério de Ativação</a:t>
            </a: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efas">
  <p:cSld name="CUSTOM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/>
        </p:nvSpPr>
        <p:spPr>
          <a:xfrm>
            <a:off x="0" y="879150"/>
            <a:ext cx="82173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Descrição das tarefas</a:t>
            </a: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alidacao">
  <p:cSld name="SECTION_TITLE_AND_DESCRIPTION_1_1_1_2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9"/>
          <p:cNvSpPr txBox="1"/>
          <p:nvPr/>
        </p:nvSpPr>
        <p:spPr>
          <a:xfrm>
            <a:off x="0" y="879150"/>
            <a:ext cx="87468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Validação</a:t>
            </a: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aida">
  <p:cSld name="CAPTION_ONLY_1_1_1_2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10"/>
          <p:cNvSpPr txBox="1"/>
          <p:nvPr/>
        </p:nvSpPr>
        <p:spPr>
          <a:xfrm>
            <a:off x="0" y="879150"/>
            <a:ext cx="87468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Critério de saída</a:t>
            </a: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 cap="flat" cmpd="sng" w="9525">
            <a:solidFill>
              <a:srgbClr val="002F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/>
        </p:nvSpPr>
        <p:spPr>
          <a:xfrm>
            <a:off x="1040375" y="3112875"/>
            <a:ext cx="69909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1.1 MQ_QUA_ATUAARTEFACTOS</a:t>
            </a:r>
            <a:endParaRPr sz="36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 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 			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/>
        </p:nvSpPr>
        <p:spPr>
          <a:xfrm>
            <a:off x="490350" y="1701025"/>
            <a:ext cx="81633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F54"/>
              </a:buClr>
              <a:buSzPts val="1400"/>
              <a:buFont typeface="Roboto Mono Thin"/>
              <a:buChar char="-"/>
            </a:pP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Contabilização do número de novos documentos introduzidos na lista;</a:t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F54"/>
              </a:buClr>
              <a:buSzPts val="1400"/>
              <a:buFont typeface="Roboto Mono Light"/>
              <a:buChar char="-"/>
            </a:pP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Contabilização do esforço (número de horas gastas).</a:t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/>
          <p:nvPr/>
        </p:nvSpPr>
        <p:spPr>
          <a:xfrm>
            <a:off x="490350" y="1701025"/>
            <a:ext cx="81633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O output deste processo trata-se da Tabela de Artefactos atualizada.</a:t>
            </a:r>
            <a:endParaRPr>
              <a:solidFill>
                <a:srgbClr val="002F54"/>
              </a:solidFill>
              <a:latin typeface="Roboto Mono Thin"/>
              <a:ea typeface="Roboto Mono Thin"/>
              <a:cs typeface="Roboto Mono Thin"/>
              <a:sym typeface="Roboto Mon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/>
        </p:nvSpPr>
        <p:spPr>
          <a:xfrm>
            <a:off x="3834975" y="947175"/>
            <a:ext cx="4641000" cy="22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2F54"/>
                </a:solidFill>
                <a:latin typeface="Roboto Medium"/>
                <a:ea typeface="Roboto Medium"/>
                <a:cs typeface="Roboto Medium"/>
                <a:sym typeface="Roboto Medium"/>
              </a:rPr>
              <a:t>Qualidade (QUA)</a:t>
            </a:r>
            <a:endParaRPr sz="2400">
              <a:solidFill>
                <a:srgbClr val="002F5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2F54"/>
                </a:solidFill>
                <a:latin typeface="Roboto Medium"/>
                <a:ea typeface="Roboto Medium"/>
                <a:cs typeface="Roboto Medium"/>
                <a:sym typeface="Roboto Medium"/>
              </a:rPr>
              <a:t>Bruna Almeida</a:t>
            </a:r>
            <a:endParaRPr sz="2400">
              <a:solidFill>
                <a:srgbClr val="002F5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2F54"/>
                </a:solidFill>
                <a:latin typeface="Roboto Medium"/>
                <a:ea typeface="Roboto Medium"/>
                <a:cs typeface="Roboto Medium"/>
                <a:sym typeface="Roboto Medium"/>
              </a:rPr>
              <a:t>Baselined</a:t>
            </a:r>
            <a:endParaRPr sz="2400">
              <a:solidFill>
                <a:srgbClr val="002F5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2F54"/>
                </a:solidFill>
                <a:latin typeface="Roboto Medium"/>
                <a:ea typeface="Roboto Medium"/>
                <a:cs typeface="Roboto Medium"/>
                <a:sym typeface="Roboto Medium"/>
              </a:rPr>
              <a:t>1.1</a:t>
            </a:r>
            <a:endParaRPr sz="2400">
              <a:solidFill>
                <a:srgbClr val="002F5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/>
        </p:nvSpPr>
        <p:spPr>
          <a:xfrm>
            <a:off x="490350" y="1701025"/>
            <a:ext cx="81633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Este processo permite a atualização da lista de artefactos do projeto, com o intuito de registar todo o trabalho desenvolvido pela equipa, ao longo das sprints.</a:t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/>
          <p:nvPr/>
        </p:nvSpPr>
        <p:spPr>
          <a:xfrm>
            <a:off x="490350" y="1701025"/>
            <a:ext cx="81633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Neste processo, a lista de artefactos é atualizada pela colaboradora da unidade de Qualidade, Catarina Lopo. No caso de não ser possível que cumpra a tarefa, esta é atribuída a uma outra pessoa na unidade, com um horário de esforço menor</a:t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/>
        </p:nvSpPr>
        <p:spPr>
          <a:xfrm>
            <a:off x="490350" y="1701025"/>
            <a:ext cx="81633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Assim que um novo documento desenvolvido pela equipa é colocado no GitHub, o processo é ativado.</a:t>
            </a:r>
            <a:endParaRPr>
              <a:solidFill>
                <a:srgbClr val="002F54"/>
              </a:solidFill>
              <a:latin typeface="Roboto Mono Thin"/>
              <a:ea typeface="Roboto Mono Thin"/>
              <a:cs typeface="Roboto Mono Thin"/>
              <a:sym typeface="Roboto Mon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/>
          <p:nvPr/>
        </p:nvSpPr>
        <p:spPr>
          <a:xfrm>
            <a:off x="490350" y="1701025"/>
            <a:ext cx="81633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F54"/>
              </a:buClr>
              <a:buSzPts val="1400"/>
              <a:buFont typeface="Roboto Mono Thin"/>
              <a:buChar char="-"/>
            </a:pP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Identificação de novos documentos a adicionar à lista, no gitHub;</a:t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F54"/>
              </a:buClr>
              <a:buSzPts val="1400"/>
              <a:buFont typeface="Roboto Mono Light"/>
              <a:buChar char="-"/>
            </a:pP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Introdução dos mesmos na lista de artefactos, com referência ao seu nome, data, diretório, e equipa que o desenvolveu.</a:t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/>
        </p:nvSpPr>
        <p:spPr>
          <a:xfrm>
            <a:off x="490350" y="1701025"/>
            <a:ext cx="81633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O processo é validado após o preenchimento de todos os campos da lista referentes aos novos documentos</a:t>
            </a:r>
            <a:endParaRPr>
              <a:solidFill>
                <a:srgbClr val="002F54"/>
              </a:solidFill>
              <a:latin typeface="Roboto Mono Thin"/>
              <a:ea typeface="Roboto Mono Thin"/>
              <a:cs typeface="Roboto Mono Thin"/>
              <a:sym typeface="Roboto Mon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/>
        </p:nvSpPr>
        <p:spPr>
          <a:xfrm>
            <a:off x="490350" y="1701025"/>
            <a:ext cx="81633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Após a introdução, na lista de artefactos, de todos os documentos adicionados ao GitHub, e do preenchimento de todos os parâmetros a si associados, o processo dá-se por terminado.</a:t>
            </a:r>
            <a:endParaRPr>
              <a:solidFill>
                <a:srgbClr val="002F54"/>
              </a:solidFill>
              <a:latin typeface="Roboto Mono Thin"/>
              <a:ea typeface="Roboto Mono Thin"/>
              <a:cs typeface="Roboto Mono Thin"/>
              <a:sym typeface="Roboto Mon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/>
        </p:nvSpPr>
        <p:spPr>
          <a:xfrm>
            <a:off x="490350" y="1701025"/>
            <a:ext cx="81633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F54"/>
              </a:buClr>
              <a:buSzPts val="1400"/>
              <a:buFont typeface="Roboto Mono Thin"/>
              <a:buChar char="-"/>
            </a:pP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Presença de todos os documentos desenvolvidos na lista, assim como de possíveis atualizações.</a:t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