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Thin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  <p:embeddedFont>
      <p:font typeface="Roboto Mono Light"/>
      <p:regular r:id="rId28"/>
      <p:bold r:id="rId29"/>
      <p:italic r:id="rId30"/>
      <p:boldItalic r:id="rId31"/>
    </p:embeddedFont>
    <p:embeddedFont>
      <p:font typeface="Roboto Mono Thin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RobotoMonoLight-regular.fntdata"/><Relationship Id="rId27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Light-boldItalic.fntdata"/><Relationship Id="rId30" Type="http://schemas.openxmlformats.org/officeDocument/2006/relationships/font" Target="fonts/RobotoMonoLight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Thin-bold.fntdata"/><Relationship Id="rId10" Type="http://schemas.openxmlformats.org/officeDocument/2006/relationships/slide" Target="slides/slide5.xml"/><Relationship Id="rId32" Type="http://schemas.openxmlformats.org/officeDocument/2006/relationships/font" Target="fonts/RobotoMonoThin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Thin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Thin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Thin-bold.fntdata"/><Relationship Id="rId16" Type="http://schemas.openxmlformats.org/officeDocument/2006/relationships/font" Target="fonts/RobotoThin-regular.fntdata"/><Relationship Id="rId19" Type="http://schemas.openxmlformats.org/officeDocument/2006/relationships/font" Target="fonts/RobotoThin-boldItalic.fntdata"/><Relationship Id="rId18" Type="http://schemas.openxmlformats.org/officeDocument/2006/relationships/font" Target="fonts/RobotoTh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6118dcc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36118dcc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360c7608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360c7608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360c7608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360c7608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360c7608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360c7608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36118dcc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36118dcc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6118dcc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6118dcc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6118dcc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6118dcc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6118dcc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6118dcc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3a73a836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3a73a83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-13950"/>
            <a:ext cx="9144000" cy="5157300"/>
          </a:xfrm>
          <a:prstGeom prst="rect">
            <a:avLst/>
          </a:prstGeom>
          <a:solidFill>
            <a:srgbClr val="7BC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93250" y="1147725"/>
            <a:ext cx="3900500" cy="19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rros">
  <p:cSld name="CUSTOM_5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Limitação de Erros e Processos de Correção: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nicas">
  <p:cSld name="CUSTOM_6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Limitações Técnicas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tputs">
  <p:cSld name="CUSTOM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/>
        </p:nvSpPr>
        <p:spPr>
          <a:xfrm>
            <a:off x="0" y="879150"/>
            <a:ext cx="82173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Outputs gerados/artefactos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nitorizacao">
  <p:cSld name="CUSTOM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/>
        </p:nvSpPr>
        <p:spPr>
          <a:xfrm>
            <a:off x="0" y="879150"/>
            <a:ext cx="82173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Monitorização deste processo pela unidade de Gestão de Qualidade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servacoes">
  <p:cSld name="CUSTOM_4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/>
        </p:nvSpPr>
        <p:spPr>
          <a:xfrm>
            <a:off x="0" y="879150"/>
            <a:ext cx="82173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Observações: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_3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/>
        </p:nvSpPr>
        <p:spPr>
          <a:xfrm>
            <a:off x="303275" y="454925"/>
            <a:ext cx="8234100" cy="3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-Serve esta template para cada vez que precisarem de criar um processo.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MUITO IMPORTANTE 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Antes de editarem, dupliquem este documento e identifiquem o novo, de forma a que as alterações nunca sejam feitas neste!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Atenção!!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-Devem de utilizar imagens (gráficos, screenshots, </a:t>
            </a:r>
            <a:r>
              <a:rPr lang="en">
                <a:solidFill>
                  <a:srgbClr val="FF0000"/>
                </a:solidFill>
              </a:rPr>
              <a:t>referências</a:t>
            </a:r>
            <a:r>
              <a:rPr lang="en">
                <a:solidFill>
                  <a:srgbClr val="FF0000"/>
                </a:solidFill>
              </a:rPr>
              <a:t>, ilustrações) para ilustrar o melhor possível (de forma clara e inteligível) os vossos processos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-Podem acrescentar slides se necessário, podem copiar e colar o que vos interessar ou criar uma nova e aplicar-lhe um layout dos que já predefinimos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-Qualquer dúvida perguntem!! Mas antes de perguntarem tentem perceber primeiro com a ajuda do documento que o stor deu de exemplo de manual de normas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Obrigada!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cesso">
  <p:cSld name="SECTION_HEADER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4"/>
          <p:cNvSpPr txBox="1"/>
          <p:nvPr/>
        </p:nvSpPr>
        <p:spPr>
          <a:xfrm>
            <a:off x="0" y="879150"/>
            <a:ext cx="87345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Descrição do processo: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capa">
  <p:cSld name="SECTION_HEADER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5"/>
          <p:cNvSpPr/>
          <p:nvPr/>
        </p:nvSpPr>
        <p:spPr>
          <a:xfrm>
            <a:off x="-76200" y="0"/>
            <a:ext cx="3658800" cy="5143500"/>
          </a:xfrm>
          <a:prstGeom prst="rect">
            <a:avLst/>
          </a:prstGeom>
          <a:solidFill>
            <a:srgbClr val="7BCB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5"/>
          <p:cNvSpPr txBox="1"/>
          <p:nvPr/>
        </p:nvSpPr>
        <p:spPr>
          <a:xfrm>
            <a:off x="940175" y="964150"/>
            <a:ext cx="7532400" cy="3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 </a:t>
            </a:r>
            <a:endParaRPr sz="24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                Unidade</a:t>
            </a:r>
            <a:endParaRPr sz="24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</a:t>
            </a:r>
            <a:r>
              <a:rPr lang="en" sz="24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Coordenador</a:t>
            </a: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 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     </a:t>
            </a:r>
            <a:r>
              <a:rPr lang="en" sz="24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Status</a:t>
            </a: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     </a:t>
            </a:r>
            <a:r>
              <a:rPr lang="en" sz="2400">
                <a:solidFill>
                  <a:schemeClr val="lt1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Versão</a:t>
            </a:r>
            <a:r>
              <a:rPr lang="en" sz="2400">
                <a:solidFill>
                  <a:srgbClr val="002F54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 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F54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</a:t>
            </a:r>
            <a:endParaRPr sz="2400">
              <a:solidFill>
                <a:srgbClr val="002F54"/>
              </a:solidFill>
              <a:latin typeface="Roboto Mono Thin"/>
              <a:ea typeface="Roboto Mono Thin"/>
              <a:cs typeface="Roboto Mono Thin"/>
              <a:sym typeface="Roboto Mon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   </a:t>
            </a:r>
            <a:endParaRPr sz="2400">
              <a:solidFill>
                <a:srgbClr val="002F54"/>
              </a:solidFill>
              <a:latin typeface="Roboto Mono Thin"/>
              <a:ea typeface="Roboto Mono Thin"/>
              <a:cs typeface="Roboto Mono Thin"/>
              <a:sym typeface="Roboto Mon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ncoes">
  <p:cSld name="SECTION_TITLE_AND_DESCRIPTION_1_1_1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6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Colaboradores e respetivas funções: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puts e ativacao">
  <p:cSld name="CAPTION_ONLY_1_1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7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Inputs e Critério de Ativação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efas">
  <p:cSld name="CUSTOM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/>
        </p:nvSpPr>
        <p:spPr>
          <a:xfrm>
            <a:off x="0" y="879150"/>
            <a:ext cx="82173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Descrição das tarefas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alidacao">
  <p:cSld name="SECTION_TITLE_AND_DESCRIPTION_1_1_1_2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9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Validação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aida">
  <p:cSld name="CAPTION_ONLY_1_1_1_2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10"/>
          <p:cNvSpPr txBox="1"/>
          <p:nvPr/>
        </p:nvSpPr>
        <p:spPr>
          <a:xfrm>
            <a:off x="0" y="879150"/>
            <a:ext cx="87468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Critério de saída</a:t>
            </a:r>
            <a:r>
              <a:rPr b="1" lang="en" sz="2400">
                <a:solidFill>
                  <a:srgbClr val="002F5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solidFill>
                <a:srgbClr val="002F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 cap="flat" cmpd="sng" w="9525">
            <a:solidFill>
              <a:srgbClr val="002F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/>
        </p:nvSpPr>
        <p:spPr>
          <a:xfrm>
            <a:off x="1143000" y="3112875"/>
            <a:ext cx="68010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1.1 MQ_QUA_DISTTRABALHO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 			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Solução de uma divisão de tarefas que permita um mais produtivo trabalho colaborativo da equipa</a:t>
            </a:r>
            <a:endParaRPr>
              <a:solidFill>
                <a:srgbClr val="002F54"/>
              </a:solidFill>
              <a:latin typeface="Roboto Mono Thin"/>
              <a:ea typeface="Roboto Mono Thin"/>
              <a:cs typeface="Roboto Mono Thin"/>
              <a:sym typeface="Roboto Mon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/>
        </p:nvSpPr>
        <p:spPr>
          <a:xfrm>
            <a:off x="3834975" y="947175"/>
            <a:ext cx="46410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2F54"/>
                </a:solidFill>
                <a:latin typeface="Roboto Medium"/>
                <a:ea typeface="Roboto Medium"/>
                <a:cs typeface="Roboto Medium"/>
                <a:sym typeface="Roboto Medium"/>
              </a:rPr>
              <a:t>Qualidade (QUA)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2F54"/>
                </a:solidFill>
                <a:latin typeface="Roboto Medium"/>
                <a:ea typeface="Roboto Medium"/>
                <a:cs typeface="Roboto Medium"/>
                <a:sym typeface="Roboto Medium"/>
              </a:rPr>
              <a:t>Bruna Almeida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2F54"/>
                </a:solidFill>
                <a:latin typeface="Roboto Medium"/>
                <a:ea typeface="Roboto Medium"/>
                <a:cs typeface="Roboto Medium"/>
                <a:sym typeface="Roboto Medium"/>
              </a:rPr>
              <a:t>Baselined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2F54"/>
                </a:solidFill>
                <a:latin typeface="Roboto Medium"/>
                <a:ea typeface="Roboto Medium"/>
                <a:cs typeface="Roboto Medium"/>
                <a:sym typeface="Roboto Medium"/>
              </a:rPr>
              <a:t>1.1</a:t>
            </a:r>
            <a:endParaRPr sz="2400">
              <a:solidFill>
                <a:srgbClr val="002F5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Este processo consiste na distribuição das tarefas de qualidade pelos membros da equipa.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Todos os membros da unidade de qualidade, sendo que a diretora da unidade, Bruna Almeida, se encarrega da gestão da equipa e colocação da lista de tarefas no Trello, onde posteriormente são atribuídas aos restantes colaboradores.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Este processo é ativado após a definição das tarefas a realizar na respetiva semana</a:t>
            </a: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.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- Análise das tarefas a cumprir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- Divisão destas mesmas tarefas entre colaboradores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 processo é validado quando, após a análise dos objetivos a cumprir, todos os membros da equipa estão encarregues de tarefas específicas.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 processo termina quando todas as tarefas a realizar estiverem distribuídas pelos membros da unidade de qualidade.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/>
        </p:nvSpPr>
        <p:spPr>
          <a:xfrm>
            <a:off x="490350" y="1701025"/>
            <a:ext cx="816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F54"/>
              </a:buClr>
              <a:buSzPts val="1400"/>
              <a:buFont typeface="Roboto Mono Thin"/>
              <a:buChar char="●"/>
            </a:pPr>
            <a:r>
              <a:rPr lang="en">
                <a:solidFill>
                  <a:srgbClr val="002F5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Número de horas de esforço por elemento</a:t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F5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