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D37362C-B2FB-4B86-878F-904DA40706C8}">
  <a:tblStyle styleId="{8D37362C-B2FB-4B86-878F-904DA40706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704d73e0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704d73e0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704d73e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704d73e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704d73e0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704d73e0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704d73e0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704d73e0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704d73e0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704d73e0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80888417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80888417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yout personalizado 1">
  <p:cSld name="CUSTOM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a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0" y="-13950"/>
            <a:ext cx="9144000" cy="5157300"/>
          </a:xfrm>
          <a:prstGeom prst="rect">
            <a:avLst/>
          </a:prstGeom>
          <a:solidFill>
            <a:srgbClr val="7BCBBA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" name="Google Shape;5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93250" y="1147725"/>
            <a:ext cx="3900500" cy="19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/>
          <p:nvPr/>
        </p:nvSpPr>
        <p:spPr>
          <a:xfrm>
            <a:off x="1143000" y="3112875"/>
            <a:ext cx="6801000" cy="8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Tabela de Correção de Erros - Processos</a:t>
            </a:r>
            <a:endParaRPr sz="55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rgbClr val="FFFFFF"/>
                </a:solidFill>
              </a:rPr>
              <a:t> 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	 			</a:t>
            </a:r>
            <a:endParaRPr sz="11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ela correção 1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7" name="Google Shape;57;p14"/>
          <p:cNvSpPr txBox="1"/>
          <p:nvPr/>
        </p:nvSpPr>
        <p:spPr>
          <a:xfrm>
            <a:off x="874175" y="529225"/>
            <a:ext cx="17145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Processo/Página</a:t>
            </a:r>
            <a:endParaRPr/>
          </a:p>
        </p:txBody>
      </p:sp>
      <p:sp>
        <p:nvSpPr>
          <p:cNvPr id="58" name="Google Shape;58;p14"/>
          <p:cNvSpPr txBox="1"/>
          <p:nvPr/>
        </p:nvSpPr>
        <p:spPr>
          <a:xfrm>
            <a:off x="7247750" y="453025"/>
            <a:ext cx="11718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Quem corrigiu</a:t>
            </a:r>
            <a:endParaRPr/>
          </a:p>
        </p:txBody>
      </p:sp>
      <p:sp>
        <p:nvSpPr>
          <p:cNvPr id="59" name="Google Shape;59;p14"/>
          <p:cNvSpPr txBox="1"/>
          <p:nvPr/>
        </p:nvSpPr>
        <p:spPr>
          <a:xfrm>
            <a:off x="5996700" y="453025"/>
            <a:ext cx="11532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Data da correção</a:t>
            </a:r>
            <a:endParaRPr/>
          </a:p>
        </p:txBody>
      </p:sp>
      <p:sp>
        <p:nvSpPr>
          <p:cNvPr id="60" name="Google Shape;60;p14"/>
          <p:cNvSpPr txBox="1"/>
          <p:nvPr/>
        </p:nvSpPr>
        <p:spPr>
          <a:xfrm>
            <a:off x="3264300" y="529225"/>
            <a:ext cx="22806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Erro encontrado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Google Shape;69;p16"/>
          <p:cNvGraphicFramePr/>
          <p:nvPr/>
        </p:nvGraphicFramePr>
        <p:xfrm>
          <a:off x="686375" y="42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{8D37362C-B2FB-4B86-878F-904DA40706C8}</a:tableStyleId>
              </a:tblPr>
              <a:tblGrid>
                <a:gridCol w="2041300"/>
                <a:gridCol w="3209300"/>
                <a:gridCol w="1265900"/>
                <a:gridCol w="1269550"/>
              </a:tblGrid>
              <a:tr h="683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83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1.0.MQ_ENV_AMBIENTEQUIPA</a:t>
                      </a:r>
                      <a:endParaRPr sz="13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6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9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00"/>
                        <a:t>• Detalhar de forma mais aprofundada as tarefas referentes a este processo;</a:t>
                      </a:r>
                      <a:endParaRPr sz="13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• Definir as limitações de erros e os processos de correção;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16-11-2018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Jorge Fernandes</a:t>
                      </a:r>
                      <a:endParaRPr sz="1300"/>
                    </a:p>
                  </a:txBody>
                  <a:tcPr marT="91425" marB="91425" marR="91425" marL="91425" anchor="ctr"/>
                </a:tc>
              </a:tr>
              <a:tr h="81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1.0.MQ_ENV_MANUTENÇÃO</a:t>
                      </a:r>
                      <a:endParaRPr sz="13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9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00"/>
                        <a:t>• Este processo deve ser eliminado;</a:t>
                      </a:r>
                      <a:endParaRPr sz="13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00"/>
                        <a:t>2-12-2018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Rafael Pina</a:t>
                      </a:r>
                      <a:endParaRPr sz="1300"/>
                    </a:p>
                  </a:txBody>
                  <a:tcPr marT="91425" marB="91425" marR="91425" marL="91425" anchor="ctr"/>
                </a:tc>
              </a:tr>
              <a:tr h="683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1.0.MQ_ENV_WORKSHOPS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• Este processo deve ser eliminado uma vez que não se trata de um processo;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00"/>
                        <a:t>16-11-2018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Rafael Pina</a:t>
                      </a:r>
                      <a:endParaRPr sz="13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aphicFrame>
        <p:nvGraphicFramePr>
          <p:cNvPr id="76" name="Google Shape;76;p17"/>
          <p:cNvGraphicFramePr/>
          <p:nvPr/>
        </p:nvGraphicFramePr>
        <p:xfrm>
          <a:off x="686375" y="42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{8D37362C-B2FB-4B86-878F-904DA40706C8}</a:tableStyleId>
              </a:tblPr>
              <a:tblGrid>
                <a:gridCol w="2041275"/>
                <a:gridCol w="3209325"/>
                <a:gridCol w="1265900"/>
                <a:gridCol w="1269550"/>
              </a:tblGrid>
              <a:tr h="683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83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1.0.MQ_IMP_DEBUG</a:t>
                      </a:r>
                      <a:endParaRPr sz="13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5</a:t>
                      </a:r>
                      <a:endParaRPr sz="13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3 e 7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• Não é necessária a receção de código;</a:t>
                      </a:r>
                      <a:endParaRPr sz="13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• Colocar “unidade” com letra maiúscula;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 anchor="ctr"/>
                </a:tc>
              </a:tr>
              <a:tr h="81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1.1.MQ_IMP_DISTTRABALHO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• Este processo é comum a todas as unidades. Deste modo, deixará ser se apenas um processo da unidade de Implementação;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 anchor="ctr"/>
                </a:tc>
              </a:tr>
              <a:tr h="683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1.0.MQ_PM_EXPECTATIVAS</a:t>
                      </a:r>
                      <a:endParaRPr sz="13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10</a:t>
                      </a:r>
                      <a:endParaRPr sz="13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11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• Preencher;</a:t>
                      </a:r>
                      <a:endParaRPr sz="13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• Corrigir a palavra “ARTEFATOS”;</a:t>
                      </a:r>
                      <a:endParaRPr sz="13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• Retirar “a este”;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00">
                          <a:solidFill>
                            <a:schemeClr val="dk1"/>
                          </a:solidFill>
                        </a:rPr>
                        <a:t>15-11-2018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Telma Portugal</a:t>
                      </a:r>
                      <a:endParaRPr sz="13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77" name="Google Shape;77;p17"/>
          <p:cNvSpPr txBox="1"/>
          <p:nvPr/>
        </p:nvSpPr>
        <p:spPr>
          <a:xfrm>
            <a:off x="5936975" y="1110950"/>
            <a:ext cx="12660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3-12-18</a:t>
            </a:r>
            <a:endParaRPr/>
          </a:p>
        </p:txBody>
      </p:sp>
      <p:sp>
        <p:nvSpPr>
          <p:cNvPr id="78" name="Google Shape;78;p17"/>
          <p:cNvSpPr txBox="1"/>
          <p:nvPr/>
        </p:nvSpPr>
        <p:spPr>
          <a:xfrm>
            <a:off x="7202868" y="1110950"/>
            <a:ext cx="12660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João Patrício</a:t>
            </a:r>
            <a:endParaRPr/>
          </a:p>
        </p:txBody>
      </p:sp>
      <p:sp>
        <p:nvSpPr>
          <p:cNvPr id="79" name="Google Shape;79;p17"/>
          <p:cNvSpPr txBox="1"/>
          <p:nvPr/>
        </p:nvSpPr>
        <p:spPr>
          <a:xfrm>
            <a:off x="5936975" y="1893950"/>
            <a:ext cx="12660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3-12-18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7202868" y="1893950"/>
            <a:ext cx="12660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João Patrício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aphicFrame>
        <p:nvGraphicFramePr>
          <p:cNvPr id="86" name="Google Shape;86;p18"/>
          <p:cNvGraphicFramePr/>
          <p:nvPr/>
        </p:nvGraphicFramePr>
        <p:xfrm>
          <a:off x="686375" y="42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{8D37362C-B2FB-4B86-878F-904DA40706C8}</a:tableStyleId>
              </a:tblPr>
              <a:tblGrid>
                <a:gridCol w="2041300"/>
                <a:gridCol w="3209300"/>
                <a:gridCol w="1265900"/>
                <a:gridCol w="1269550"/>
              </a:tblGrid>
              <a:tr h="683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83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1.0.MQ_PM_INTADHOC</a:t>
                      </a:r>
                      <a:endParaRPr sz="13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7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• Corrigir “vêm” por “veem”;</a:t>
                      </a:r>
                      <a:endParaRPr sz="13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• Colocar pontos finais em vez de pontos e vírgulas;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15-11-2018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00">
                          <a:solidFill>
                            <a:schemeClr val="dk1"/>
                          </a:solidFill>
                        </a:rPr>
                        <a:t>Telma Portugal</a:t>
                      </a:r>
                      <a:endParaRPr sz="1300"/>
                    </a:p>
                  </a:txBody>
                  <a:tcPr marT="91425" marB="91425" marR="91425" marL="91425" anchor="ctr"/>
                </a:tc>
              </a:tr>
              <a:tr h="81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1.0.MQ_PM_RELMETRIC</a:t>
                      </a:r>
                      <a:endParaRPr sz="13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10</a:t>
                      </a:r>
                      <a:endParaRPr sz="13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11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• Preencher esta página;</a:t>
                      </a:r>
                      <a:endParaRPr sz="13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• Corrigir “Sofware” por “Software”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00">
                          <a:solidFill>
                            <a:schemeClr val="dk1"/>
                          </a:solidFill>
                        </a:rPr>
                        <a:t>15-11-2018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00">
                          <a:solidFill>
                            <a:schemeClr val="dk1"/>
                          </a:solidFill>
                        </a:rPr>
                        <a:t>Telma Portugal</a:t>
                      </a:r>
                      <a:endParaRPr sz="1300"/>
                    </a:p>
                  </a:txBody>
                  <a:tcPr marT="91425" marB="91425" marR="91425" marL="91425" anchor="ctr"/>
                </a:tc>
              </a:tr>
              <a:tr h="683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1.1.MQ_PM_CONFLITOS</a:t>
                      </a:r>
                      <a:endParaRPr sz="13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6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• Alterar tipo de letra;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00">
                          <a:solidFill>
                            <a:schemeClr val="dk1"/>
                          </a:solidFill>
                        </a:rPr>
                        <a:t>15-11-2018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Telma Portugal</a:t>
                      </a:r>
                      <a:endParaRPr sz="13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aphicFrame>
        <p:nvGraphicFramePr>
          <p:cNvPr id="92" name="Google Shape;92;p19"/>
          <p:cNvGraphicFramePr/>
          <p:nvPr/>
        </p:nvGraphicFramePr>
        <p:xfrm>
          <a:off x="686375" y="42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{8D37362C-B2FB-4B86-878F-904DA40706C8}</a:tableStyleId>
              </a:tblPr>
              <a:tblGrid>
                <a:gridCol w="2041275"/>
                <a:gridCol w="3209325"/>
                <a:gridCol w="1265900"/>
                <a:gridCol w="1269550"/>
              </a:tblGrid>
              <a:tr h="683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83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1.1.MQ_PM_PRAZOS</a:t>
                      </a:r>
                      <a:endParaRPr sz="13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5</a:t>
                      </a:r>
                      <a:endParaRPr sz="13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9</a:t>
                      </a:r>
                      <a:endParaRPr sz="13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10 e 11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• Substituir, na linha 2, por “do produto”;</a:t>
                      </a:r>
                      <a:endParaRPr sz="13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• Preencher esta página;</a:t>
                      </a:r>
                      <a:endParaRPr sz="13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• Alterar tipo de letra;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00">
                          <a:solidFill>
                            <a:schemeClr val="dk1"/>
                          </a:solidFill>
                        </a:rPr>
                        <a:t>15-11-2018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Telma Portugal</a:t>
                      </a:r>
                      <a:endParaRPr sz="1300"/>
                    </a:p>
                  </a:txBody>
                  <a:tcPr marT="91425" marB="91425" marR="91425" marL="91425" anchor="ctr"/>
                </a:tc>
              </a:tr>
              <a:tr h="81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1.1.MQ_PM_RISCOS</a:t>
                      </a:r>
                      <a:endParaRPr sz="13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9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• A versão deste processo está errada, deve ser alterada para 1.0;</a:t>
                      </a:r>
                      <a:endParaRPr sz="13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• Preencher esta página;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00">
                          <a:solidFill>
                            <a:schemeClr val="dk1"/>
                          </a:solidFill>
                        </a:rPr>
                        <a:t>15-11-2018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00">
                          <a:solidFill>
                            <a:schemeClr val="dk1"/>
                          </a:solidFill>
                        </a:rPr>
                        <a:t>Telma Portugal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 anchor="ctr"/>
                </a:tc>
              </a:tr>
              <a:tr h="683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1.1MQ_QUA_ATUAARTEFACTOS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• Acrescentar página de Observações;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00"/>
                        <a:t>12-11-2018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Laura Graça</a:t>
                      </a:r>
                      <a:endParaRPr sz="1300"/>
                    </a:p>
                  </a:txBody>
                  <a:tcPr marT="91425" marB="91425" marR="91425" marL="91425" anchor="ctr"/>
                </a:tc>
              </a:tr>
              <a:tr h="683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1.1.MQ_QUA_DISTTRABALHO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00">
                          <a:solidFill>
                            <a:schemeClr val="dk1"/>
                          </a:solidFill>
                        </a:rPr>
                        <a:t>• Este processo é comum a todas as unidades. Deste modo, deixará ser se apenas um processo da unidade de Qualidade;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12-11-2018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Laura Graça</a:t>
                      </a:r>
                      <a:endParaRPr sz="13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aphicFrame>
        <p:nvGraphicFramePr>
          <p:cNvPr id="98" name="Google Shape;98;p20"/>
          <p:cNvGraphicFramePr/>
          <p:nvPr/>
        </p:nvGraphicFramePr>
        <p:xfrm>
          <a:off x="686375" y="42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{8D37362C-B2FB-4B86-878F-904DA40706C8}</a:tableStyleId>
              </a:tblPr>
              <a:tblGrid>
                <a:gridCol w="2041275"/>
                <a:gridCol w="3209325"/>
                <a:gridCol w="1265900"/>
                <a:gridCol w="1269550"/>
              </a:tblGrid>
              <a:tr h="683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83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chemeClr val="dk1"/>
                          </a:solidFill>
                        </a:rPr>
                        <a:t>1.1_MQ_QUA_TEMPLATESEM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chemeClr val="dk1"/>
                          </a:solidFill>
                        </a:rPr>
                        <a:t>• Corrigir a pontuação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chemeClr val="dk1"/>
                          </a:solidFill>
                        </a:rPr>
                        <a:t>• Acrescentar página de Observações;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12-11-2018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Laura Graça</a:t>
                      </a:r>
                      <a:endParaRPr sz="1300"/>
                    </a:p>
                  </a:txBody>
                  <a:tcPr marT="91425" marB="91425" marR="91425" marL="91425" anchor="ctr"/>
                </a:tc>
              </a:tr>
              <a:tr h="81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1.1.MQ_QUA_VALDOC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• Formatar todo o documento;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00"/>
                        <a:t>12-11-2018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Laura Graça</a:t>
                      </a:r>
                      <a:endParaRPr sz="1300"/>
                    </a:p>
                  </a:txBody>
                  <a:tcPr marT="91425" marB="91425" marR="91425" marL="91425" anchor="ctr"/>
                </a:tc>
              </a:tr>
              <a:tr h="683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1.1.MQ_QUA_VALPROC</a:t>
                      </a:r>
                      <a:endParaRPr sz="13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5</a:t>
                      </a:r>
                      <a:endParaRPr sz="13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6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• Colocar todo o documento com o mesmo tamanho de letra;</a:t>
                      </a:r>
                      <a:endParaRPr sz="13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• Corrigir a palavra “submetivos” por “submetidos”;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00">
                          <a:solidFill>
                            <a:schemeClr val="dk1"/>
                          </a:solidFill>
                        </a:rPr>
                        <a:t>12-11-2018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Laura Graça</a:t>
                      </a:r>
                      <a:endParaRPr sz="13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aphicFrame>
        <p:nvGraphicFramePr>
          <p:cNvPr id="104" name="Google Shape;104;p21"/>
          <p:cNvGraphicFramePr/>
          <p:nvPr/>
        </p:nvGraphicFramePr>
        <p:xfrm>
          <a:off x="686375" y="42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{8D37362C-B2FB-4B86-878F-904DA40706C8}</a:tableStyleId>
              </a:tblPr>
              <a:tblGrid>
                <a:gridCol w="2041275"/>
                <a:gridCol w="3209325"/>
                <a:gridCol w="1265900"/>
                <a:gridCol w="1269550"/>
              </a:tblGrid>
              <a:tr h="683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83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1.0.MQ_REQ_DOCUMENTO_REQUISITOS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• Colocar pontuação no documento;</a:t>
                      </a:r>
                      <a:endParaRPr sz="13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• Uniformizar a coloração do documento;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14-11-2018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Miguel Vasconcelos</a:t>
                      </a:r>
                      <a:endParaRPr sz="1300"/>
                    </a:p>
                  </a:txBody>
                  <a:tcPr marT="91425" marB="91425" marR="91425" marL="91425" anchor="ctr"/>
                </a:tc>
              </a:tr>
              <a:tr h="811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1.0.MQ_REQ_MOCKUPS</a:t>
                      </a:r>
                      <a:endParaRPr sz="13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8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• Corrigir português;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00">
                          <a:solidFill>
                            <a:schemeClr val="dk1"/>
                          </a:solidFill>
                        </a:rPr>
                        <a:t>14-11-2018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Miguel Vasconcelos</a:t>
                      </a:r>
                      <a:endParaRPr sz="1300"/>
                    </a:p>
                  </a:txBody>
                  <a:tcPr marT="91425" marB="91425" marR="91425" marL="91425" anchor="ctr"/>
                </a:tc>
              </a:tr>
              <a:tr h="683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1.1.MQ_TST_APROVACAODEPLOYMENT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• Dividir este processo;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00"/>
                        <a:t>28-11-2018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Joana Lameiras</a:t>
                      </a:r>
                      <a:endParaRPr sz="1300"/>
                    </a:p>
                  </a:txBody>
                  <a:tcPr marT="91425" marB="91425" marR="91425" marL="91425" anchor="ctr"/>
                </a:tc>
              </a:tr>
              <a:tr h="6837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1.0.MQ_TST_TESTESCODIGO</a:t>
                      </a:r>
                      <a:endParaRPr sz="13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5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00"/>
                        <a:t>• Corrigir “github” por “Github”;</a:t>
                      </a:r>
                      <a:endParaRPr sz="13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• Corrigir “repositório WeSearchers” por “repositório WeSearchers – API”;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300">
                          <a:solidFill>
                            <a:schemeClr val="dk1"/>
                          </a:solidFill>
                        </a:rPr>
                        <a:t>14</a:t>
                      </a:r>
                      <a:r>
                        <a:rPr lang="pt-BR" sz="1300">
                          <a:solidFill>
                            <a:schemeClr val="dk1"/>
                          </a:solidFill>
                        </a:rPr>
                        <a:t>-11-2018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Joana Lameiras</a:t>
                      </a:r>
                      <a:endParaRPr sz="13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