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311" r:id="rId2"/>
    <p:sldId id="258" r:id="rId3"/>
    <p:sldId id="315" r:id="rId4"/>
    <p:sldId id="276" r:id="rId5"/>
    <p:sldId id="262" r:id="rId6"/>
    <p:sldId id="312" r:id="rId7"/>
    <p:sldId id="314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5ED"/>
    <a:srgbClr val="C8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C05D-1F0C-3AA6-E5A6-E23C8A2BAA94}" v="43" dt="2022-01-23T16:37:03.482"/>
    <p1510:client id="{22CF655A-23CA-49F1-9C9D-51B2B4DECB2E}" v="1066" vWet="1105" dt="2022-01-23T16:28:30.711"/>
    <p1510:client id="{34FA3975-52C9-4A2E-890C-8976650E729E}" v="143" dt="2022-01-23T14:11:10.892"/>
    <p1510:client id="{3A73A414-1257-44A2-C35A-8C5F37D1C39B}" v="10" dt="2022-01-23T17:26:47.849"/>
    <p1510:client id="{6B42FAD2-3A5D-F30D-A411-E7278F6ED153}" v="105" dt="2022-01-23T12:02:13.501"/>
    <p1510:client id="{702EFD0B-1F6C-C866-18E5-A70059C27D1D}" v="1701" dt="2022-01-23T17:45:49.253"/>
    <p1510:client id="{81AA7A44-F786-4466-172E-F84B490F37C2}" v="63" dt="2022-01-23T17:23:27.532"/>
    <p1510:client id="{C288C754-31C9-1F51-9D72-94CD60A67FA4}" v="43" dt="2022-01-23T16:46:26.070"/>
    <p1510:client id="{D3620A8F-649D-4BD0-AE7A-3756328BF2FE}" v="26" dt="2022-01-23T14:36:02.706"/>
  </p1510:revLst>
</p1510:revInfo>
</file>

<file path=ppt/tableStyles.xml><?xml version="1.0" encoding="utf-8"?>
<a:tblStyleLst xmlns:a="http://schemas.openxmlformats.org/drawingml/2006/main" def="{0BF14A3F-0805-4A47-AFA0-D07463D8BC5E}">
  <a:tblStyle styleId="{0BF14A3F-0805-4A47-AFA0-D07463D8B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044436" y="129779"/>
            <a:ext cx="3458539" cy="330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/>
              <a:t>We4Tech</a:t>
            </a:r>
          </a:p>
        </p:txBody>
      </p:sp>
      <p:sp>
        <p:nvSpPr>
          <p:cNvPr id="39" name="Google Shape;261;p38">
            <a:extLst>
              <a:ext uri="{FF2B5EF4-FFF2-40B4-BE49-F238E27FC236}">
                <a16:creationId xmlns:a16="http://schemas.microsoft.com/office/drawing/2014/main" id="{86A5C0D3-6F8A-4C57-82B3-026A88147A58}"/>
              </a:ext>
            </a:extLst>
          </p:cNvPr>
          <p:cNvSpPr txBox="1">
            <a:spLocks/>
          </p:cNvSpPr>
          <p:nvPr/>
        </p:nvSpPr>
        <p:spPr>
          <a:xfrm>
            <a:off x="1773580" y="943938"/>
            <a:ext cx="6003523" cy="95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/>
              <a:t>       </a:t>
            </a:r>
            <a:r>
              <a:rPr lang="en-US" sz="2400" b="1" u="sng"/>
              <a:t>Track B- Analytics using Python</a:t>
            </a:r>
            <a:endParaRPr lang="en-US"/>
          </a:p>
          <a:p>
            <a:pPr algn="ctr"/>
            <a:r>
              <a:rPr lang="en-US" sz="2400" u="sng"/>
              <a:t>Non- Coders</a:t>
            </a:r>
            <a:endParaRPr lang="en-US"/>
          </a:p>
        </p:txBody>
      </p:sp>
      <p:sp>
        <p:nvSpPr>
          <p:cNvPr id="41" name="Google Shape;261;p38">
            <a:extLst>
              <a:ext uri="{FF2B5EF4-FFF2-40B4-BE49-F238E27FC236}">
                <a16:creationId xmlns:a16="http://schemas.microsoft.com/office/drawing/2014/main" id="{4396AE48-AAE0-4C02-88A9-A23DCBEEE029}"/>
              </a:ext>
            </a:extLst>
          </p:cNvPr>
          <p:cNvSpPr txBox="1">
            <a:spLocks/>
          </p:cNvSpPr>
          <p:nvPr/>
        </p:nvSpPr>
        <p:spPr>
          <a:xfrm>
            <a:off x="1970659" y="4124274"/>
            <a:ext cx="1738211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u="sng" err="1">
                <a:latin typeface="Arial"/>
                <a:cs typeface="Arial"/>
              </a:rPr>
              <a:t>Ishojit</a:t>
            </a:r>
            <a:r>
              <a:rPr lang="en-US" sz="1100" b="1" u="sng">
                <a:latin typeface="Arial"/>
                <a:cs typeface="Arial"/>
              </a:rPr>
              <a:t> Roy Choudhary</a:t>
            </a:r>
          </a:p>
          <a:p>
            <a:r>
              <a:rPr lang="en-US" sz="1100" b="1">
                <a:latin typeface="Arial"/>
                <a:cs typeface="Arial"/>
              </a:rPr>
              <a:t>                PG-2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261;p38">
            <a:extLst>
              <a:ext uri="{FF2B5EF4-FFF2-40B4-BE49-F238E27FC236}">
                <a16:creationId xmlns:a16="http://schemas.microsoft.com/office/drawing/2014/main" id="{95B0D216-BB79-4665-87EB-15D74724CBD2}"/>
              </a:ext>
            </a:extLst>
          </p:cNvPr>
          <p:cNvSpPr txBox="1">
            <a:spLocks/>
          </p:cNvSpPr>
          <p:nvPr/>
        </p:nvSpPr>
        <p:spPr>
          <a:xfrm>
            <a:off x="4083399" y="4100309"/>
            <a:ext cx="1382389" cy="4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u="sng">
                <a:latin typeface="Arial"/>
                <a:cs typeface="Arial"/>
              </a:rPr>
              <a:t>Garima Rathi</a:t>
            </a:r>
          </a:p>
          <a:p>
            <a:r>
              <a:rPr lang="en-US" sz="1200" b="1">
                <a:latin typeface="Arial"/>
                <a:cs typeface="Arial"/>
              </a:rPr>
              <a:t>       BD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Google Shape;261;p38">
            <a:extLst>
              <a:ext uri="{FF2B5EF4-FFF2-40B4-BE49-F238E27FC236}">
                <a16:creationId xmlns:a16="http://schemas.microsoft.com/office/drawing/2014/main" id="{5B39A100-24F8-4B75-A2EA-2C97292BD6CB}"/>
              </a:ext>
            </a:extLst>
          </p:cNvPr>
          <p:cNvSpPr txBox="1">
            <a:spLocks/>
          </p:cNvSpPr>
          <p:nvPr/>
        </p:nvSpPr>
        <p:spPr>
          <a:xfrm>
            <a:off x="5436760" y="4122067"/>
            <a:ext cx="1400124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261;p38">
            <a:extLst>
              <a:ext uri="{FF2B5EF4-FFF2-40B4-BE49-F238E27FC236}">
                <a16:creationId xmlns:a16="http://schemas.microsoft.com/office/drawing/2014/main" id="{72732E9A-C132-45A5-B046-7D5A46A4B1D2}"/>
              </a:ext>
            </a:extLst>
          </p:cNvPr>
          <p:cNvSpPr txBox="1">
            <a:spLocks/>
          </p:cNvSpPr>
          <p:nvPr/>
        </p:nvSpPr>
        <p:spPr>
          <a:xfrm>
            <a:off x="7362640" y="4121684"/>
            <a:ext cx="1867624" cy="58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u="sng">
                <a:latin typeface="Arial"/>
                <a:cs typeface="Arial"/>
              </a:rPr>
              <a:t>Shivang Jitendra Khare</a:t>
            </a:r>
          </a:p>
          <a:p>
            <a:pPr algn="ctr"/>
            <a:r>
              <a:rPr lang="en-US" sz="1100" b="1">
                <a:latin typeface="Arial"/>
                <a:cs typeface="Arial"/>
              </a:rPr>
              <a:t>       PG-2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261;p38">
            <a:extLst>
              <a:ext uri="{FF2B5EF4-FFF2-40B4-BE49-F238E27FC236}">
                <a16:creationId xmlns:a16="http://schemas.microsoft.com/office/drawing/2014/main" id="{D62DB782-0FED-4EFE-A399-7B87C8B747B4}"/>
              </a:ext>
            </a:extLst>
          </p:cNvPr>
          <p:cNvSpPr txBox="1">
            <a:spLocks/>
          </p:cNvSpPr>
          <p:nvPr/>
        </p:nvSpPr>
        <p:spPr>
          <a:xfrm>
            <a:off x="383153" y="4143824"/>
            <a:ext cx="1382389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u="sng">
                <a:latin typeface="Arial" panose="020B0604020202020204" pitchFamily="34" charset="0"/>
                <a:cs typeface="Arial" panose="020B0604020202020204" pitchFamily="34" charset="0"/>
              </a:rPr>
              <a:t>Sahil Samir</a:t>
            </a:r>
          </a:p>
          <a:p>
            <a:r>
              <a:rPr lang="en-US" sz="1200" b="1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    PG-2</a:t>
            </a:r>
            <a:endParaRPr lang="en-US" sz="12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261;p38">
            <a:extLst>
              <a:ext uri="{FF2B5EF4-FFF2-40B4-BE49-F238E27FC236}">
                <a16:creationId xmlns:a16="http://schemas.microsoft.com/office/drawing/2014/main" id="{79E8ED84-33ED-4563-A79D-D3305DB6D91B}"/>
              </a:ext>
            </a:extLst>
          </p:cNvPr>
          <p:cNvSpPr txBox="1">
            <a:spLocks/>
          </p:cNvSpPr>
          <p:nvPr/>
        </p:nvSpPr>
        <p:spPr>
          <a:xfrm>
            <a:off x="5719196" y="4076808"/>
            <a:ext cx="1865084" cy="4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u="sng" err="1">
                <a:latin typeface="Arial"/>
                <a:cs typeface="Arial"/>
              </a:rPr>
              <a:t>Ladi</a:t>
            </a:r>
            <a:r>
              <a:rPr lang="en-US" sz="1200" b="1" u="sng">
                <a:latin typeface="Arial"/>
                <a:cs typeface="Arial"/>
              </a:rPr>
              <a:t> Amarnath </a:t>
            </a:r>
            <a:r>
              <a:rPr lang="en-US" sz="1200" b="1" u="sng" err="1">
                <a:latin typeface="Arial"/>
                <a:cs typeface="Arial"/>
              </a:rPr>
              <a:t>Patro</a:t>
            </a:r>
            <a:endParaRPr lang="en-US" sz="1200" b="1" u="sng">
              <a:latin typeface="Arial"/>
              <a:cs typeface="Arial"/>
            </a:endParaRPr>
          </a:p>
          <a:p>
            <a:r>
              <a:rPr lang="en-US" sz="1200" b="1">
                <a:latin typeface="Arial"/>
                <a:cs typeface="Arial"/>
              </a:rPr>
              <a:t>                PG-1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BE7231-1FC4-42CE-9A08-AF5359031E41}"/>
              </a:ext>
            </a:extLst>
          </p:cNvPr>
          <p:cNvGrpSpPr/>
          <p:nvPr/>
        </p:nvGrpSpPr>
        <p:grpSpPr>
          <a:xfrm>
            <a:off x="130264" y="2060954"/>
            <a:ext cx="8939700" cy="2054805"/>
            <a:chOff x="97915" y="2039388"/>
            <a:chExt cx="8939700" cy="2054805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7F395B49-3FEC-4BF0-8382-4B3E32FB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743" y="2061688"/>
              <a:ext cx="1458813" cy="1968817"/>
            </a:xfrm>
            <a:prstGeom prst="rect">
              <a:avLst/>
            </a:prstGeom>
          </p:spPr>
        </p:pic>
        <p:pic>
          <p:nvPicPr>
            <p:cNvPr id="7" name="Picture 6" descr="A picture containing person, indoor, posing, smiling&#10;&#10;Description automatically generated">
              <a:extLst>
                <a:ext uri="{FF2B5EF4-FFF2-40B4-BE49-F238E27FC236}">
                  <a16:creationId xmlns:a16="http://schemas.microsoft.com/office/drawing/2014/main" id="{FB52F49A-6BAF-4632-AE47-F189D6122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446" r="19584"/>
            <a:stretch/>
          </p:blipFill>
          <p:spPr>
            <a:xfrm>
              <a:off x="4009376" y="2039388"/>
              <a:ext cx="1299587" cy="2037420"/>
            </a:xfrm>
            <a:prstGeom prst="rect">
              <a:avLst/>
            </a:prstGeom>
          </p:spPr>
        </p:pic>
        <p:pic>
          <p:nvPicPr>
            <p:cNvPr id="9" name="Picture 8" descr="A person in a suit&#10;&#10;Description automatically generated with low confidence">
              <a:extLst>
                <a:ext uri="{FF2B5EF4-FFF2-40B4-BE49-F238E27FC236}">
                  <a16:creationId xmlns:a16="http://schemas.microsoft.com/office/drawing/2014/main" id="{21BA75E9-4D41-4B98-A374-1E7250A31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15" y="2039388"/>
              <a:ext cx="1458813" cy="2037420"/>
            </a:xfrm>
            <a:prstGeom prst="rect">
              <a:avLst/>
            </a:prstGeom>
          </p:spPr>
        </p:pic>
        <p:pic>
          <p:nvPicPr>
            <p:cNvPr id="11" name="Picture 10" descr="A person wearing a suit and tie&#10;&#10;Description automatically generated with medium confidence">
              <a:extLst>
                <a:ext uri="{FF2B5EF4-FFF2-40B4-BE49-F238E27FC236}">
                  <a16:creationId xmlns:a16="http://schemas.microsoft.com/office/drawing/2014/main" id="{BE8D5F47-747F-4025-BCF9-8FB90177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8951" y="2039389"/>
              <a:ext cx="1689920" cy="2037420"/>
            </a:xfrm>
            <a:prstGeom prst="rect">
              <a:avLst/>
            </a:prstGeom>
          </p:spPr>
        </p:pic>
        <p:pic>
          <p:nvPicPr>
            <p:cNvPr id="14" name="Picture 13" descr="A person in a suit&#10;&#10;Description automatically generated with medium confidence">
              <a:extLst>
                <a:ext uri="{FF2B5EF4-FFF2-40B4-BE49-F238E27FC236}">
                  <a16:creationId xmlns:a16="http://schemas.microsoft.com/office/drawing/2014/main" id="{A60ADD14-5434-4E78-AEDC-DE1FB469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2698" y="2060678"/>
              <a:ext cx="1554917" cy="2033515"/>
            </a:xfrm>
            <a:prstGeom prst="rect">
              <a:avLst/>
            </a:prstGeom>
          </p:spPr>
        </p:pic>
      </p:grp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A9232BF-6B14-473D-A46B-E8B11E5DC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2401" y="419133"/>
            <a:ext cx="1662473" cy="5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2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179608" y="1254929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The Problem</a:t>
            </a: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2789337" y="1379026"/>
            <a:ext cx="6498499" cy="611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u="sng"/>
              <a:t>“Analyze customer eligibility for </a:t>
            </a:r>
            <a:r>
              <a:rPr lang="en" sz="1500" b="1" u="sng"/>
              <a:t>home loan </a:t>
            </a:r>
            <a:r>
              <a:rPr lang="en" sz="1500" u="sng"/>
              <a:t>on various factors”</a:t>
            </a:r>
            <a:endParaRPr lang="en-US" sz="1500" u="sng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0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E2FA21E-84AC-413D-A596-47F83BCA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473869"/>
            <a:ext cx="812007" cy="616744"/>
          </a:xfrm>
          <a:prstGeom prst="rect">
            <a:avLst/>
          </a:prstGeom>
        </p:spPr>
      </p:pic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176BD7C8-FFE0-4E59-BB22-4A74C185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3" y="378619"/>
            <a:ext cx="900113" cy="711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91582F-A4BC-4792-96CF-0842F3605BB2}"/>
              </a:ext>
            </a:extLst>
          </p:cNvPr>
          <p:cNvSpPr txBox="1"/>
          <p:nvPr/>
        </p:nvSpPr>
        <p:spPr>
          <a:xfrm>
            <a:off x="763792" y="3007291"/>
            <a:ext cx="30770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Applicant Income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Co-Applicant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Credit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Employment</a:t>
            </a:r>
          </a:p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1CDCA-204F-4433-A1C1-B5E14E4CE57C}"/>
              </a:ext>
            </a:extLst>
          </p:cNvPr>
          <p:cNvSpPr txBox="1"/>
          <p:nvPr/>
        </p:nvSpPr>
        <p:spPr>
          <a:xfrm>
            <a:off x="5281936" y="3007291"/>
            <a:ext cx="30770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Number of Dependents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Property Area</a:t>
            </a:r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DECAA-CEBF-4064-8A97-4B1E5FA36440}"/>
              </a:ext>
            </a:extLst>
          </p:cNvPr>
          <p:cNvSpPr/>
          <p:nvPr/>
        </p:nvSpPr>
        <p:spPr>
          <a:xfrm>
            <a:off x="1518614" y="2231529"/>
            <a:ext cx="5349541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000">
                <a:solidFill>
                  <a:schemeClr val="dk1"/>
                </a:solidFill>
                <a:latin typeface="Vidaloka"/>
                <a:sym typeface="Vidaloka"/>
              </a:rPr>
              <a:t>Factors affecting loan approval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53E03-1076-41C9-8861-6DB3620A689F}"/>
              </a:ext>
            </a:extLst>
          </p:cNvPr>
          <p:cNvSpPr txBox="1"/>
          <p:nvPr/>
        </p:nvSpPr>
        <p:spPr>
          <a:xfrm>
            <a:off x="716573" y="482111"/>
            <a:ext cx="68755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latin typeface="Vidaloka"/>
              </a:rPr>
              <a:t>Removal of Outliers &amp; Empty Heads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1B4DA51-E5A9-4130-A69E-ECEBA33B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1" y="1132376"/>
            <a:ext cx="1707906" cy="1149595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E3BB2C-28C9-43FB-ACBE-DAE46765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3" t="813" r="19437" b="3252"/>
          <a:stretch/>
        </p:blipFill>
        <p:spPr>
          <a:xfrm>
            <a:off x="2343151" y="1136015"/>
            <a:ext cx="1712581" cy="1112741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EACF3CF-902C-4148-AA1A-9F1547883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09" y="2664801"/>
            <a:ext cx="2362200" cy="1543050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ED8D8DB7-3E6A-4354-9C61-3741DE89C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11" y="2767379"/>
            <a:ext cx="2371725" cy="15430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DDB1B77-2DCF-44FB-88B0-28D69F2FDA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210" t="-7367" r="18398" b="-5691"/>
          <a:stretch/>
        </p:blipFill>
        <p:spPr>
          <a:xfrm>
            <a:off x="6908096" y="1179875"/>
            <a:ext cx="1806814" cy="1070561"/>
          </a:xfrm>
          <a:prstGeom prst="rect">
            <a:avLst/>
          </a:prstGeom>
        </p:spPr>
      </p:pic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F7FC6FC-1BD4-43E1-A9F3-A0FA07811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592" y="1156922"/>
            <a:ext cx="1651490" cy="11224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2BBC8B-F682-49E8-8184-BA56A29DA153}"/>
              </a:ext>
            </a:extLst>
          </p:cNvPr>
          <p:cNvCxnSpPr/>
          <p:nvPr/>
        </p:nvCxnSpPr>
        <p:spPr>
          <a:xfrm flipH="1">
            <a:off x="4312626" y="1206012"/>
            <a:ext cx="7326" cy="33044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75863E-B0AE-45D8-ACD7-335A77EAD0EB}"/>
              </a:ext>
            </a:extLst>
          </p:cNvPr>
          <p:cNvSpPr txBox="1"/>
          <p:nvPr/>
        </p:nvSpPr>
        <p:spPr>
          <a:xfrm>
            <a:off x="1661744" y="4299437"/>
            <a:ext cx="6550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Montserrat"/>
              </a:rPr>
              <a:t>After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580B9-D8E2-49E6-8236-3771F79AFBAB}"/>
              </a:ext>
            </a:extLst>
          </p:cNvPr>
          <p:cNvSpPr txBox="1"/>
          <p:nvPr/>
        </p:nvSpPr>
        <p:spPr>
          <a:xfrm>
            <a:off x="1800956" y="2357802"/>
            <a:ext cx="9700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Montserrat"/>
              </a:rPr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79A5D-7CC2-4ADE-A29E-6CE4FFCA43E4}"/>
              </a:ext>
            </a:extLst>
          </p:cNvPr>
          <p:cNvSpPr txBox="1"/>
          <p:nvPr/>
        </p:nvSpPr>
        <p:spPr>
          <a:xfrm>
            <a:off x="6307013" y="2357802"/>
            <a:ext cx="9700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Montserrat"/>
              </a:rPr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F6F5E-693A-497A-8528-6ACA3E850FB8}"/>
              </a:ext>
            </a:extLst>
          </p:cNvPr>
          <p:cNvSpPr txBox="1"/>
          <p:nvPr/>
        </p:nvSpPr>
        <p:spPr>
          <a:xfrm>
            <a:off x="6226417" y="4299436"/>
            <a:ext cx="9700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Montserrat"/>
              </a:rPr>
              <a:t>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056E2-EB05-4409-8A55-44EDAA22893A}"/>
              </a:ext>
            </a:extLst>
          </p:cNvPr>
          <p:cNvSpPr txBox="1"/>
          <p:nvPr/>
        </p:nvSpPr>
        <p:spPr>
          <a:xfrm>
            <a:off x="5687890" y="4537563"/>
            <a:ext cx="19665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Applicant Income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5C5FE-DD21-42A5-8CDF-F11FA187C608}"/>
              </a:ext>
            </a:extLst>
          </p:cNvPr>
          <p:cNvSpPr txBox="1"/>
          <p:nvPr/>
        </p:nvSpPr>
        <p:spPr>
          <a:xfrm>
            <a:off x="1258765" y="4607168"/>
            <a:ext cx="14609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Loan Amount</a:t>
            </a:r>
          </a:p>
        </p:txBody>
      </p:sp>
    </p:spTree>
    <p:extLst>
      <p:ext uri="{BB962C8B-B14F-4D97-AF65-F5344CB8AC3E}">
        <p14:creationId xmlns:p14="http://schemas.microsoft.com/office/powerpoint/2010/main" val="30519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 txBox="1">
            <a:spLocks noGrp="1"/>
          </p:cNvSpPr>
          <p:nvPr>
            <p:ph type="title"/>
          </p:nvPr>
        </p:nvSpPr>
        <p:spPr>
          <a:xfrm>
            <a:off x="-1150" y="280719"/>
            <a:ext cx="91596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Uni-Variate Analysis of Loan Applicants</a:t>
            </a:r>
          </a:p>
        </p:txBody>
      </p:sp>
      <p:pic>
        <p:nvPicPr>
          <p:cNvPr id="28" name="Picture 2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D1CEC97-4C13-4E76-BD8D-B9DE7526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83" y="1121490"/>
            <a:ext cx="2700451" cy="1749709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B6E2687D-E841-45A2-980A-4C80CAAB7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11" y="1123191"/>
            <a:ext cx="3611247" cy="1750852"/>
          </a:xfrm>
          <a:prstGeom prst="rect">
            <a:avLst/>
          </a:prstGeom>
        </p:spPr>
      </p:pic>
      <p:pic>
        <p:nvPicPr>
          <p:cNvPr id="30" name="Picture 30" descr="Chart, pie chart&#10;&#10;Description automatically generated">
            <a:extLst>
              <a:ext uri="{FF2B5EF4-FFF2-40B4-BE49-F238E27FC236}">
                <a16:creationId xmlns:a16="http://schemas.microsoft.com/office/drawing/2014/main" id="{B57A4A21-B3AD-4C01-A1E5-159F871F5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89" y="1121267"/>
            <a:ext cx="3015277" cy="1712726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AD608D1F-D88E-4507-B1E3-6B1C2DBA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605" y="2910443"/>
            <a:ext cx="3438721" cy="2050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64A0BF-ED39-4090-A16A-15192BE0F32D}"/>
              </a:ext>
            </a:extLst>
          </p:cNvPr>
          <p:cNvSpPr txBox="1"/>
          <p:nvPr/>
        </p:nvSpPr>
        <p:spPr>
          <a:xfrm>
            <a:off x="63794" y="2908004"/>
            <a:ext cx="58133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Montserrat"/>
              </a:rPr>
              <a:t>Inferences:</a:t>
            </a:r>
            <a:endParaRPr lang="en-US" sz="1200">
              <a:latin typeface="Montserrat"/>
            </a:endParaRPr>
          </a:p>
          <a:p>
            <a:pPr>
              <a:lnSpc>
                <a:spcPct val="150000"/>
              </a:lnSpc>
            </a:pPr>
            <a:endParaRPr lang="en-US" sz="1200" b="1">
              <a:latin typeface="Montserra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>
                <a:latin typeface="Montserrat"/>
              </a:rPr>
              <a:t>Click to </a:t>
            </a:r>
            <a:r>
              <a:rPr lang="en-US" sz="1200" b="1">
                <a:latin typeface="Montserrat"/>
              </a:rPr>
              <a:t>81.36%</a:t>
            </a:r>
            <a:r>
              <a:rPr lang="en-US" sz="1200">
                <a:latin typeface="Montserrat"/>
              </a:rPr>
              <a:t> of the applicants were </a:t>
            </a:r>
            <a:r>
              <a:rPr lang="en-US" sz="1200" b="1">
                <a:latin typeface="Montserrat"/>
              </a:rPr>
              <a:t>Male</a:t>
            </a:r>
            <a:endParaRPr lang="en-US" sz="1200">
              <a:latin typeface="Montserra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latin typeface="Montserrat"/>
              </a:rPr>
              <a:t>65.13% </a:t>
            </a:r>
            <a:r>
              <a:rPr lang="en-US" sz="1200">
                <a:latin typeface="Montserrat"/>
              </a:rPr>
              <a:t>of the applicants were </a:t>
            </a:r>
            <a:r>
              <a:rPr lang="en-US" sz="1200" b="1">
                <a:latin typeface="Montserrat"/>
              </a:rPr>
              <a:t>married</a:t>
            </a:r>
            <a:endParaRPr lang="en-US" sz="1200">
              <a:latin typeface="Montserra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latin typeface="Montserrat"/>
              </a:rPr>
              <a:t>14.03% </a:t>
            </a:r>
            <a:r>
              <a:rPr lang="en-US" sz="1200">
                <a:latin typeface="Montserrat"/>
              </a:rPr>
              <a:t>of the applicants are </a:t>
            </a:r>
            <a:r>
              <a:rPr lang="en-US" sz="1200" b="1">
                <a:latin typeface="Montserrat"/>
              </a:rPr>
              <a:t>Self-Employed</a:t>
            </a:r>
            <a:endParaRPr lang="en-US" sz="1200">
              <a:latin typeface="Montserrat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 b="1">
                <a:latin typeface="Montserrat"/>
              </a:rPr>
              <a:t>78.17% </a:t>
            </a:r>
            <a:r>
              <a:rPr lang="en-US" sz="1200">
                <a:latin typeface="Montserrat"/>
              </a:rPr>
              <a:t>of the applicants are Graduates.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200">
                <a:latin typeface="Montserrat"/>
              </a:rPr>
              <a:t>The Population of Semi-Urban was the highest.</a:t>
            </a:r>
          </a:p>
          <a:p>
            <a:pPr algn="l"/>
            <a:endParaRPr lang="en-US" sz="1200"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97164B-8C0D-4FFB-A153-E4D16DD03C76}"/>
              </a:ext>
            </a:extLst>
          </p:cNvPr>
          <p:cNvSpPr txBox="1"/>
          <p:nvPr/>
        </p:nvSpPr>
        <p:spPr>
          <a:xfrm>
            <a:off x="258446" y="3120570"/>
            <a:ext cx="3814529" cy="20390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>
                <a:latin typeface="Montserrat"/>
              </a:rPr>
              <a:t>Hypothesis Basis:</a:t>
            </a:r>
            <a:endParaRPr lang="en-US">
              <a:latin typeface="Montserrat"/>
            </a:endParaRPr>
          </a:p>
          <a:p>
            <a:endParaRPr lang="en-US" sz="1200" b="1">
              <a:latin typeface="Montserrat"/>
            </a:endParaRPr>
          </a:p>
          <a:p>
            <a:pPr marL="171450" indent="-171450" algn="just">
              <a:buChar char="•"/>
            </a:pPr>
            <a:r>
              <a:rPr lang="en-US" sz="1600">
                <a:latin typeface="Montserrat"/>
              </a:rPr>
              <a:t>Income                     </a:t>
            </a:r>
          </a:p>
          <a:p>
            <a:pPr marL="171450" indent="-171450" algn="just">
              <a:buChar char="•"/>
            </a:pPr>
            <a:r>
              <a:rPr lang="en-US" sz="1600">
                <a:latin typeface="Montserrat"/>
              </a:rPr>
              <a:t>loan amount </a:t>
            </a:r>
          </a:p>
          <a:p>
            <a:pPr marL="171450" indent="-171450" algn="just">
              <a:buChar char="•"/>
            </a:pPr>
            <a:r>
              <a:rPr lang="en-US" sz="1600">
                <a:latin typeface="Montserrat"/>
              </a:rPr>
              <a:t>repayment amount.</a:t>
            </a:r>
          </a:p>
          <a:p>
            <a:pPr marL="171450" indent="-171450" algn="just">
              <a:buChar char="•"/>
            </a:pPr>
            <a:r>
              <a:rPr lang="en-US" sz="1600">
                <a:latin typeface="Montserrat"/>
              </a:rPr>
              <a:t>Previous loan Status</a:t>
            </a:r>
          </a:p>
          <a:p>
            <a:pPr marL="171450" indent="-171450" algn="just">
              <a:buChar char="•"/>
            </a:pPr>
            <a:endParaRPr lang="en-US" sz="1050">
              <a:latin typeface="Montserrat"/>
            </a:endParaRPr>
          </a:p>
          <a:p>
            <a:pPr marL="171450" indent="-171450" algn="just">
              <a:buChar char="•"/>
            </a:pPr>
            <a:endParaRPr lang="en-US">
              <a:latin typeface="Montserrat"/>
            </a:endParaRPr>
          </a:p>
          <a:p>
            <a:pPr marL="171450" indent="-171450" algn="just">
              <a:buChar char="•"/>
            </a:pPr>
            <a:endParaRPr lang="en-US" sz="1200">
              <a:latin typeface="Montserrat"/>
            </a:endParaRPr>
          </a:p>
        </p:txBody>
      </p:sp>
      <p:pic>
        <p:nvPicPr>
          <p:cNvPr id="10" name="Picture 11" descr="Chart&#10;&#10;Description automatically generated">
            <a:extLst>
              <a:ext uri="{FF2B5EF4-FFF2-40B4-BE49-F238E27FC236}">
                <a16:creationId xmlns:a16="http://schemas.microsoft.com/office/drawing/2014/main" id="{303E5A25-5F3C-4B86-BBB5-A7C71295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1" y="981624"/>
            <a:ext cx="3784803" cy="2045294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30A62A-16F1-423A-8372-D0ECE791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84" y="979524"/>
            <a:ext cx="3784805" cy="2041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BE516-2B67-47CC-8B02-E271DE70EF04}"/>
              </a:ext>
            </a:extLst>
          </p:cNvPr>
          <p:cNvSpPr txBox="1"/>
          <p:nvPr/>
        </p:nvSpPr>
        <p:spPr>
          <a:xfrm>
            <a:off x="4070491" y="3034540"/>
            <a:ext cx="45297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Inferences:</a:t>
            </a:r>
          </a:p>
          <a:p>
            <a:endParaRPr lang="en-US" sz="1200" b="1">
              <a:latin typeface="Montserrat"/>
            </a:endParaRPr>
          </a:p>
          <a:p>
            <a:pPr marL="171450" indent="-171450" algn="just">
              <a:buChar char="•"/>
            </a:pPr>
            <a:r>
              <a:rPr lang="en-US" sz="1050">
                <a:latin typeface="Montserrat"/>
              </a:rPr>
              <a:t>Proportion of </a:t>
            </a:r>
            <a:r>
              <a:rPr lang="en-US" sz="1050" b="1">
                <a:latin typeface="Montserrat"/>
              </a:rPr>
              <a:t>male </a:t>
            </a:r>
            <a:r>
              <a:rPr lang="en-US" sz="1050">
                <a:latin typeface="Montserrat"/>
              </a:rPr>
              <a:t>and</a:t>
            </a:r>
            <a:r>
              <a:rPr lang="en-US" sz="1050" b="1">
                <a:latin typeface="Montserrat"/>
              </a:rPr>
              <a:t> female</a:t>
            </a:r>
            <a:r>
              <a:rPr lang="en-US" sz="1050">
                <a:latin typeface="Montserrat"/>
              </a:rPr>
              <a:t> is almost same for </a:t>
            </a:r>
            <a:r>
              <a:rPr lang="en-US" sz="1050" b="1">
                <a:latin typeface="Montserrat"/>
              </a:rPr>
              <a:t>approved </a:t>
            </a:r>
            <a:r>
              <a:rPr lang="en-US" sz="1050">
                <a:latin typeface="Montserrat"/>
              </a:rPr>
              <a:t>and </a:t>
            </a:r>
            <a:r>
              <a:rPr lang="en-US" sz="1050" b="1">
                <a:latin typeface="Montserrat"/>
              </a:rPr>
              <a:t>unapproved loans.</a:t>
            </a:r>
            <a:endParaRPr lang="en-US" b="1"/>
          </a:p>
          <a:p>
            <a:pPr marL="171450" indent="-171450" algn="just">
              <a:buChar char="•"/>
            </a:pPr>
            <a:r>
              <a:rPr lang="en-US" sz="1050">
                <a:latin typeface="Montserrat"/>
              </a:rPr>
              <a:t>People with </a:t>
            </a:r>
            <a:r>
              <a:rPr lang="en-US" sz="1050" b="1">
                <a:latin typeface="Montserrat"/>
              </a:rPr>
              <a:t>lower income</a:t>
            </a:r>
            <a:r>
              <a:rPr lang="en-US" sz="1050">
                <a:latin typeface="Montserrat"/>
              </a:rPr>
              <a:t> have less chances to get their loan approved.</a:t>
            </a:r>
          </a:p>
          <a:p>
            <a:pPr marL="171450" indent="-171450">
              <a:buChar char="•"/>
            </a:pPr>
            <a:r>
              <a:rPr lang="en-US" sz="1050">
                <a:latin typeface="Montserrat"/>
              </a:rPr>
              <a:t>People with </a:t>
            </a:r>
            <a:r>
              <a:rPr lang="en-US" sz="1050" b="1">
                <a:latin typeface="Montserrat"/>
              </a:rPr>
              <a:t>good Credit History</a:t>
            </a:r>
            <a:r>
              <a:rPr lang="en-US" sz="1050">
                <a:latin typeface="Montserrat"/>
              </a:rPr>
              <a:t> have higher chances of getting their loan approved.</a:t>
            </a:r>
          </a:p>
          <a:p>
            <a:pPr marL="171450" indent="-171450" algn="just">
              <a:buChar char="•"/>
            </a:pPr>
            <a:r>
              <a:rPr lang="en-US" sz="1050" b="1">
                <a:latin typeface="Montserrat"/>
                <a:cs typeface="Times New Roman"/>
              </a:rPr>
              <a:t>Semi-Urbans</a:t>
            </a:r>
            <a:r>
              <a:rPr lang="en-US" sz="1050">
                <a:latin typeface="Montserrat"/>
                <a:cs typeface="Times New Roman"/>
              </a:rPr>
              <a:t> have better chances of getting their loan approved.</a:t>
            </a:r>
            <a:endParaRPr lang="en-US" sz="1050">
              <a:latin typeface="Montserra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1B30C-E242-4FCC-98E4-433DDC682A3D}"/>
              </a:ext>
            </a:extLst>
          </p:cNvPr>
          <p:cNvSpPr txBox="1"/>
          <p:nvPr/>
        </p:nvSpPr>
        <p:spPr>
          <a:xfrm>
            <a:off x="10633" y="296382"/>
            <a:ext cx="91360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000">
                <a:latin typeface="Vidaloka"/>
              </a:rPr>
              <a:t>Bi-Variate Analysis of Loan Applicants​</a:t>
            </a:r>
            <a:endParaRPr lang="en-US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356A23-CD2A-492C-8AA9-FFFC1C8F02B3}"/>
              </a:ext>
            </a:extLst>
          </p:cNvPr>
          <p:cNvSpPr txBox="1"/>
          <p:nvPr/>
        </p:nvSpPr>
        <p:spPr>
          <a:xfrm>
            <a:off x="183412" y="37612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ontserrat"/>
              </a:rPr>
              <a:t>Analysis through Heat Map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994E91-2D85-4A6B-BC53-15DF75B62015}"/>
              </a:ext>
            </a:extLst>
          </p:cNvPr>
          <p:cNvSpPr/>
          <p:nvPr/>
        </p:nvSpPr>
        <p:spPr>
          <a:xfrm>
            <a:off x="180242" y="737087"/>
            <a:ext cx="4510372" cy="248603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latin typeface="Montserrat"/>
                <a:cs typeface="Segoe UI"/>
              </a:rPr>
              <a:t>Corelated Variables are</a:t>
            </a:r>
            <a:r>
              <a:rPr lang="en-US">
                <a:latin typeface="Montserrat"/>
                <a:cs typeface="Segoe UI"/>
              </a:rPr>
              <a:t>:​</a:t>
            </a:r>
            <a:endParaRPr lang="en-US"/>
          </a:p>
          <a:p>
            <a:r>
              <a:rPr lang="en-US">
                <a:latin typeface="Montserrat"/>
                <a:cs typeface="Segoe UI"/>
              </a:rPr>
              <a:t>​</a:t>
            </a:r>
            <a:endParaRPr lang="en-US"/>
          </a:p>
          <a:p>
            <a:pPr lvl="1">
              <a:buChar char="•"/>
            </a:pPr>
            <a:r>
              <a:rPr lang="en-US">
                <a:solidFill>
                  <a:srgbClr val="EEEEEE"/>
                </a:solidFill>
                <a:latin typeface="Montserrat"/>
                <a:cs typeface="Arial"/>
              </a:rPr>
              <a:t> Applicant Income &amp; Loan Amount</a:t>
            </a:r>
            <a:r>
              <a:rPr lang="en-US">
                <a:latin typeface="Montserrat"/>
                <a:cs typeface="Arial"/>
              </a:rPr>
              <a:t>​</a:t>
            </a:r>
            <a:endParaRPr lang="en-US"/>
          </a:p>
          <a:p>
            <a:pPr lvl="1"/>
            <a:endParaRPr lang="en-US">
              <a:latin typeface="Montserrat"/>
              <a:cs typeface="Arial"/>
            </a:endParaRPr>
          </a:p>
          <a:p>
            <a:r>
              <a:rPr lang="en-US">
                <a:latin typeface="Montserrat"/>
                <a:cs typeface="Segoe UI"/>
              </a:rPr>
              <a:t>​</a:t>
            </a:r>
            <a:endParaRPr lang="en-US"/>
          </a:p>
          <a:p>
            <a:pPr lvl="1">
              <a:buChar char="•"/>
            </a:pPr>
            <a:r>
              <a:rPr lang="en-US">
                <a:solidFill>
                  <a:srgbClr val="FF0000"/>
                </a:solidFill>
                <a:latin typeface="Montserrat"/>
                <a:cs typeface="Arial"/>
              </a:rPr>
              <a:t>  Credit History &amp; Loan Status</a:t>
            </a:r>
            <a:r>
              <a:rPr lang="en-US">
                <a:latin typeface="Montserrat"/>
                <a:cs typeface="Arial"/>
              </a:rPr>
              <a:t>​</a:t>
            </a:r>
            <a:endParaRPr lang="en-US"/>
          </a:p>
          <a:p>
            <a:pPr lvl="1"/>
            <a:endParaRPr lang="en-US">
              <a:latin typeface="Montserrat"/>
              <a:cs typeface="Arial"/>
            </a:endParaRPr>
          </a:p>
          <a:p>
            <a:r>
              <a:rPr lang="en-US">
                <a:latin typeface="Montserrat"/>
                <a:cs typeface="Segoe UI"/>
              </a:rPr>
              <a:t>​</a:t>
            </a:r>
            <a:endParaRPr lang="en-US"/>
          </a:p>
          <a:p>
            <a:pPr lvl="1">
              <a:buChar char="•"/>
            </a:pPr>
            <a:r>
              <a:rPr lang="en-US">
                <a:solidFill>
                  <a:srgbClr val="00B050"/>
                </a:solidFill>
                <a:latin typeface="Montserrat"/>
                <a:cs typeface="Arial"/>
              </a:rPr>
              <a:t> </a:t>
            </a:r>
            <a:r>
              <a:rPr lang="en-US">
                <a:solidFill>
                  <a:srgbClr val="00B0F0"/>
                </a:solidFill>
                <a:latin typeface="Montserrat"/>
                <a:cs typeface="Arial"/>
              </a:rPr>
              <a:t>Loan Amount &amp; Co-applicant Income</a:t>
            </a:r>
            <a:endParaRPr lang="en-US">
              <a:solidFill>
                <a:srgbClr val="00B0F0"/>
              </a:solidFill>
              <a:latin typeface="Arial"/>
              <a:cs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8FBD27-EB35-4397-85C6-82B35AE6A65F}"/>
              </a:ext>
            </a:extLst>
          </p:cNvPr>
          <p:cNvGrpSpPr/>
          <p:nvPr/>
        </p:nvGrpSpPr>
        <p:grpSpPr>
          <a:xfrm>
            <a:off x="4961764" y="318120"/>
            <a:ext cx="4058113" cy="3191674"/>
            <a:chOff x="4064466" y="374327"/>
            <a:chExt cx="4976086" cy="4255282"/>
          </a:xfrm>
        </p:grpSpPr>
        <p:pic>
          <p:nvPicPr>
            <p:cNvPr id="6" name="Picture 6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06734A1F-91D5-4626-B684-BE30F42F9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8" r="242" b="576"/>
            <a:stretch/>
          </p:blipFill>
          <p:spPr>
            <a:xfrm>
              <a:off x="4064466" y="374327"/>
              <a:ext cx="4976086" cy="425528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1A49326-9589-4D18-B2B0-0D208B5E69FF}"/>
                </a:ext>
              </a:extLst>
            </p:cNvPr>
            <p:cNvCxnSpPr/>
            <p:nvPr/>
          </p:nvCxnSpPr>
          <p:spPr>
            <a:xfrm>
              <a:off x="4602039" y="784712"/>
              <a:ext cx="1258764" cy="32297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261F11-DDB0-475E-9066-97B82D0B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847" y="1105632"/>
              <a:ext cx="1478570" cy="177458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557F38-35F9-492C-BAA8-639B1CAF9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784" y="1070462"/>
              <a:ext cx="2096967" cy="2665535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BB581D-EBC6-43E0-B2D2-11A39B88293A}"/>
              </a:ext>
            </a:extLst>
          </p:cNvPr>
          <p:cNvGrpSpPr/>
          <p:nvPr/>
        </p:nvGrpSpPr>
        <p:grpSpPr>
          <a:xfrm>
            <a:off x="92319" y="3638758"/>
            <a:ext cx="8443724" cy="1128138"/>
            <a:chOff x="41031" y="3276396"/>
            <a:chExt cx="5099536" cy="173961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F37CF2-8582-4159-97D5-AADBEEC80199}"/>
                </a:ext>
              </a:extLst>
            </p:cNvPr>
            <p:cNvSpPr/>
            <p:nvPr/>
          </p:nvSpPr>
          <p:spPr>
            <a:xfrm>
              <a:off x="41031" y="3281284"/>
              <a:ext cx="5099536" cy="1734725"/>
            </a:xfrm>
            <a:prstGeom prst="roundRect">
              <a:avLst/>
            </a:prstGeom>
            <a:solidFill>
              <a:schemeClr val="tx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Char char="•"/>
              </a:pPr>
              <a:endParaRPr lang="en-US" sz="1050">
                <a:ea typeface="+mn-lt"/>
                <a:cs typeface="+mn-lt"/>
              </a:endParaRPr>
            </a:p>
            <a:p>
              <a:pPr marL="285750" indent="-285750">
                <a:buChar char="•"/>
              </a:pPr>
              <a:endParaRPr lang="en-US" sz="1050">
                <a:ea typeface="+mn-lt"/>
                <a:cs typeface="+mn-lt"/>
              </a:endParaRPr>
            </a:p>
            <a:p>
              <a:pPr marL="285750" indent="-285750">
                <a:buChar char="•"/>
              </a:pPr>
              <a:endParaRPr lang="en-US" sz="1050">
                <a:ea typeface="+mn-lt"/>
                <a:cs typeface="+mn-lt"/>
              </a:endParaRPr>
            </a:p>
            <a:p>
              <a:pPr marL="285750" indent="-285750">
                <a:buChar char="•"/>
              </a:pPr>
              <a:r>
                <a:rPr lang="en-US" sz="1050">
                  <a:latin typeface="Montserrat"/>
                  <a:ea typeface="+mn-lt"/>
                  <a:cs typeface="+mn-lt"/>
                </a:rPr>
                <a:t>The strongest correlation was between </a:t>
              </a:r>
              <a:r>
                <a:rPr lang="en-US" sz="1050" b="1">
                  <a:latin typeface="Montserrat"/>
                  <a:ea typeface="+mn-lt"/>
                  <a:cs typeface="+mn-lt"/>
                </a:rPr>
                <a:t>Credit History </a:t>
              </a:r>
              <a:r>
                <a:rPr lang="en-US" sz="1050">
                  <a:latin typeface="Montserrat"/>
                  <a:ea typeface="+mn-lt"/>
                  <a:cs typeface="+mn-lt"/>
                </a:rPr>
                <a:t>and </a:t>
              </a:r>
              <a:r>
                <a:rPr lang="en-US" sz="1050" b="1">
                  <a:latin typeface="Montserrat"/>
                  <a:ea typeface="+mn-lt"/>
                  <a:cs typeface="+mn-lt"/>
                </a:rPr>
                <a:t>Loan Status.</a:t>
              </a:r>
              <a:endParaRPr lang="en-US" sz="1050">
                <a:latin typeface="Montserrat"/>
                <a:cs typeface="Arial"/>
              </a:endParaRPr>
            </a:p>
            <a:p>
              <a:pPr marL="285750" indent="-285750">
                <a:buChar char="•"/>
              </a:pPr>
              <a:r>
                <a:rPr lang="en-US" sz="1050" b="1">
                  <a:latin typeface="Montserrat"/>
                  <a:ea typeface="+mn-lt"/>
                  <a:cs typeface="+mn-lt"/>
                </a:rPr>
                <a:t>Total income </a:t>
              </a:r>
              <a:r>
                <a:rPr lang="en-US" sz="1050">
                  <a:latin typeface="Montserrat"/>
                  <a:ea typeface="+mn-lt"/>
                  <a:cs typeface="+mn-lt"/>
                </a:rPr>
                <a:t>had a good correlation with loan amount with </a:t>
              </a:r>
              <a:r>
                <a:rPr lang="en-US" sz="1050" b="1">
                  <a:latin typeface="Montserrat"/>
                  <a:ea typeface="+mn-lt"/>
                  <a:cs typeface="+mn-lt"/>
                </a:rPr>
                <a:t>.62 </a:t>
              </a:r>
              <a:r>
                <a:rPr lang="en-US" sz="1050">
                  <a:latin typeface="Montserrat"/>
                  <a:ea typeface="+mn-lt"/>
                  <a:cs typeface="+mn-lt"/>
                </a:rPr>
                <a:t>degree of correlation.</a:t>
              </a:r>
              <a:endParaRPr lang="en-US" sz="1050">
                <a:latin typeface="Montserrat"/>
                <a:cs typeface="Arial"/>
              </a:endParaRPr>
            </a:p>
            <a:p>
              <a:pPr marL="285750" indent="-285750">
                <a:buChar char="•"/>
              </a:pPr>
              <a:r>
                <a:rPr lang="en-US" sz="1050" b="1">
                  <a:latin typeface="Montserrat"/>
                  <a:ea typeface="+mn-lt"/>
                  <a:cs typeface="+mn-lt"/>
                </a:rPr>
                <a:t>Applicant Income </a:t>
              </a:r>
              <a:r>
                <a:rPr lang="en-US" sz="1050">
                  <a:latin typeface="Montserrat"/>
                  <a:ea typeface="+mn-lt"/>
                  <a:cs typeface="+mn-lt"/>
                </a:rPr>
                <a:t>also showed a fair degree of correlation with the loan amount.</a:t>
              </a:r>
              <a:endParaRPr lang="en-US" sz="1050">
                <a:latin typeface="Montserrat"/>
                <a:cs typeface="Arial"/>
              </a:endParaRPr>
            </a:p>
            <a:p>
              <a:pPr marL="285750" indent="-285750">
                <a:buChar char="•"/>
              </a:pPr>
              <a:r>
                <a:rPr lang="en-US" sz="1050" b="1">
                  <a:latin typeface="Montserrat"/>
                  <a:ea typeface="+mn-lt"/>
                  <a:cs typeface="+mn-lt"/>
                </a:rPr>
                <a:t>Co-applicant </a:t>
              </a:r>
              <a:r>
                <a:rPr lang="en-US" sz="1050">
                  <a:latin typeface="Montserrat"/>
                  <a:ea typeface="+mn-lt"/>
                  <a:cs typeface="+mn-lt"/>
                </a:rPr>
                <a:t>income had a very low correlation with the amount</a:t>
              </a:r>
              <a:r>
                <a:rPr lang="en-US">
                  <a:latin typeface="Montserrat"/>
                  <a:ea typeface="+mn-lt"/>
                  <a:cs typeface="+mn-lt"/>
                </a:rPr>
                <a:t>.</a:t>
              </a:r>
              <a:endParaRPr lang="en-US">
                <a:latin typeface="Montserrat"/>
              </a:endParaRPr>
            </a:p>
            <a:p>
              <a:endParaRPr lang="en-US">
                <a:latin typeface="Montserrat"/>
                <a:cs typeface="Segoe U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E3BF91-04D5-4C9B-AD33-762413ED90CF}"/>
                </a:ext>
              </a:extLst>
            </p:cNvPr>
            <p:cNvSpPr txBox="1"/>
            <p:nvPr/>
          </p:nvSpPr>
          <p:spPr>
            <a:xfrm>
              <a:off x="224477" y="3276396"/>
              <a:ext cx="368104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latin typeface="Montserrat"/>
                </a:rPr>
                <a:t>Inferences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6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03AF-66F0-4CB7-AD9B-18B120A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65" y="511469"/>
            <a:ext cx="3861578" cy="572700"/>
          </a:xfrm>
        </p:spPr>
        <p:txBody>
          <a:bodyPr/>
          <a:lstStyle/>
          <a:p>
            <a:r>
              <a:rPr lang="en-US"/>
              <a:t> Suggested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2BF2-C01E-487E-B7C4-25099ADF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29" y="3170498"/>
            <a:ext cx="3629076" cy="1163665"/>
          </a:xfrm>
        </p:spPr>
        <p:txBody>
          <a:bodyPr/>
          <a:lstStyle/>
          <a:p>
            <a:pPr marL="285750" indent="-171450">
              <a:buFont typeface="Wingdings"/>
              <a:buChar char="ü"/>
            </a:pPr>
            <a:r>
              <a:rPr lang="en-US" sz="1400"/>
              <a:t>Determine the </a:t>
            </a:r>
            <a:r>
              <a:rPr lang="en-US" sz="1400" b="1" u="sng"/>
              <a:t>loan amount</a:t>
            </a:r>
            <a:r>
              <a:rPr lang="en-US" sz="1400"/>
              <a:t> that one can take based on the factors such as</a:t>
            </a:r>
          </a:p>
          <a:p>
            <a:pPr marL="342900" indent="-228600">
              <a:buAutoNum type="arabicPeriod"/>
            </a:pPr>
            <a:r>
              <a:rPr lang="en-US" sz="1400" b="1" u="sng"/>
              <a:t>Credit History.</a:t>
            </a:r>
          </a:p>
          <a:p>
            <a:pPr marL="342900" indent="-228600">
              <a:buAutoNum type="arabicPeriod"/>
            </a:pPr>
            <a:r>
              <a:rPr lang="en-US" sz="1400" b="1" u="sng"/>
              <a:t>Total Income.</a:t>
            </a:r>
          </a:p>
          <a:p>
            <a:pPr marL="285750" indent="-171450">
              <a:buFont typeface="Wingdings"/>
              <a:buChar char="ü"/>
            </a:pPr>
            <a:endParaRPr lang="en-US" sz="1200"/>
          </a:p>
        </p:txBody>
      </p:sp>
      <p:pic>
        <p:nvPicPr>
          <p:cNvPr id="6" name="Graphic 6" descr="Internet Of Things with solid fill">
            <a:extLst>
              <a:ext uri="{FF2B5EF4-FFF2-40B4-BE49-F238E27FC236}">
                <a16:creationId xmlns:a16="http://schemas.microsoft.com/office/drawing/2014/main" id="{15D83B19-AA35-47D5-9739-41378A04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30" y="458666"/>
            <a:ext cx="672612" cy="672612"/>
          </a:xfrm>
          <a:prstGeom prst="rect">
            <a:avLst/>
          </a:prstGeom>
        </p:spPr>
      </p:pic>
      <p:pic>
        <p:nvPicPr>
          <p:cNvPr id="7" name="Graphic 7" descr="Ui Ux outline">
            <a:extLst>
              <a:ext uri="{FF2B5EF4-FFF2-40B4-BE49-F238E27FC236}">
                <a16:creationId xmlns:a16="http://schemas.microsoft.com/office/drawing/2014/main" id="{C7D15E3E-7CD8-41D3-9886-F3112A764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0804" y="1645024"/>
            <a:ext cx="926646" cy="920323"/>
          </a:xfrm>
          <a:prstGeom prst="rect">
            <a:avLst/>
          </a:prstGeom>
        </p:spPr>
      </p:pic>
      <p:pic>
        <p:nvPicPr>
          <p:cNvPr id="8" name="Graphic 8" descr="Loan outline">
            <a:extLst>
              <a:ext uri="{FF2B5EF4-FFF2-40B4-BE49-F238E27FC236}">
                <a16:creationId xmlns:a16="http://schemas.microsoft.com/office/drawing/2014/main" id="{0CB3946D-3D00-4AE7-8ED8-4B26B7B4A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749" y="1520367"/>
            <a:ext cx="1044076" cy="1043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A3AAF-AB9F-4206-BEB0-F40BD3C5DC4A}"/>
              </a:ext>
            </a:extLst>
          </p:cNvPr>
          <p:cNvSpPr txBox="1"/>
          <p:nvPr/>
        </p:nvSpPr>
        <p:spPr>
          <a:xfrm>
            <a:off x="108438" y="3249278"/>
            <a:ext cx="446502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ü"/>
            </a:pPr>
            <a:r>
              <a:rPr lang="en-US"/>
              <a:t>Banks should create a </a:t>
            </a:r>
            <a:r>
              <a:rPr lang="en-US" b="1"/>
              <a:t>software</a:t>
            </a:r>
            <a:r>
              <a:rPr lang="en-US"/>
              <a:t> and a feature on their mobile app that can determine the chances of </a:t>
            </a:r>
            <a:r>
              <a:rPr lang="en-US" b="1" u="sng"/>
              <a:t>loan approval based on the analysis done using data available.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Minimalist Business Slides by Slidesgo</vt:lpstr>
      <vt:lpstr>We4Tech</vt:lpstr>
      <vt:lpstr>The Problem</vt:lpstr>
      <vt:lpstr>PowerPoint Presentation</vt:lpstr>
      <vt:lpstr>Uni-Variate Analysis of Loan Applicants</vt:lpstr>
      <vt:lpstr>PowerPoint Presentation</vt:lpstr>
      <vt:lpstr>PowerPoint Presentation</vt:lpstr>
      <vt:lpstr> Suggested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We4Tech</dc:title>
  <cp:revision>4</cp:revision>
  <dcterms:modified xsi:type="dcterms:W3CDTF">2022-01-23T17:46:01Z</dcterms:modified>
</cp:coreProperties>
</file>