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297" r:id="rId4"/>
    <p:sldId id="294" r:id="rId5"/>
    <p:sldId id="287" r:id="rId6"/>
    <p:sldId id="327" r:id="rId7"/>
    <p:sldId id="288" r:id="rId8"/>
    <p:sldId id="289" r:id="rId9"/>
    <p:sldId id="290" r:id="rId10"/>
    <p:sldId id="291" r:id="rId11"/>
    <p:sldId id="292" r:id="rId12"/>
    <p:sldId id="345" r:id="rId13"/>
    <p:sldId id="273" r:id="rId14"/>
    <p:sldId id="342" r:id="rId15"/>
    <p:sldId id="272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2F7"/>
    <a:srgbClr val="EDDA5A"/>
    <a:srgbClr val="E8A962"/>
    <a:srgbClr val="54D6A8"/>
    <a:srgbClr val="4AADEE"/>
    <a:srgbClr val="E6526D"/>
    <a:srgbClr val="CF6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FB22-94E9-4639-B000-3CE57E1AB61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7CB7-1C96-453C-9D93-C63A2CFEA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9454"/>
            <a:ext cx="9144000" cy="206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074"/>
            <a:ext cx="9144000" cy="693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914400" y="3555677"/>
            <a:ext cx="2588607" cy="33550"/>
          </a:xfrm>
          <a:prstGeom prst="rect">
            <a:avLst/>
          </a:prstGeom>
          <a:solidFill>
            <a:srgbClr val="E65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8" name="矩形 17"/>
          <p:cNvSpPr/>
          <p:nvPr userDrawn="1"/>
        </p:nvSpPr>
        <p:spPr>
          <a:xfrm>
            <a:off x="3505930" y="3555677"/>
            <a:ext cx="2588607" cy="33550"/>
          </a:xfrm>
          <a:prstGeom prst="rect">
            <a:avLst/>
          </a:prstGeom>
          <a:solidFill>
            <a:srgbClr val="E8A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9" name="矩形 18"/>
          <p:cNvSpPr/>
          <p:nvPr userDrawn="1"/>
        </p:nvSpPr>
        <p:spPr>
          <a:xfrm>
            <a:off x="6097460" y="3555677"/>
            <a:ext cx="2588607" cy="33550"/>
          </a:xfrm>
          <a:prstGeom prst="rect">
            <a:avLst/>
          </a:prstGeom>
          <a:solidFill>
            <a:srgbClr val="54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20" name="矩形 19"/>
          <p:cNvSpPr/>
          <p:nvPr userDrawn="1"/>
        </p:nvSpPr>
        <p:spPr>
          <a:xfrm>
            <a:off x="8688993" y="3555677"/>
            <a:ext cx="2588607" cy="33550"/>
          </a:xfrm>
          <a:prstGeom prst="rect">
            <a:avLst/>
          </a:prstGeom>
          <a:solidFill>
            <a:srgbClr val="4A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0" y="5916796"/>
            <a:ext cx="5943895" cy="941204"/>
            <a:chOff x="0" y="8693150"/>
            <a:chExt cx="5440351" cy="652463"/>
          </a:xfrm>
        </p:grpSpPr>
        <p:sp>
          <p:nvSpPr>
            <p:cNvPr id="34" name="等腰三角形 33"/>
            <p:cNvSpPr/>
            <p:nvPr userDrawn="1"/>
          </p:nvSpPr>
          <p:spPr>
            <a:xfrm>
              <a:off x="3195971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0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>
              <a:off x="498809" y="8764009"/>
              <a:ext cx="1476748" cy="581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>
              <a:off x="1340488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>
              <a:off x="2190231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>
              <a:off x="2816866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>
              <a:off x="4523121" y="9004191"/>
              <a:ext cx="917230" cy="341422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642596" y="5926120"/>
            <a:ext cx="6575856" cy="941204"/>
            <a:chOff x="564089" y="8693150"/>
            <a:chExt cx="6018774" cy="652463"/>
          </a:xfrm>
        </p:grpSpPr>
        <p:sp>
          <p:nvSpPr>
            <p:cNvPr id="43" name="等腰三角形 42"/>
            <p:cNvSpPr/>
            <p:nvPr userDrawn="1"/>
          </p:nvSpPr>
          <p:spPr>
            <a:xfrm>
              <a:off x="3071606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>
              <a:off x="564089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>
              <a:off x="4874065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>
              <a:off x="5723807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>
              <a:off x="2591128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>
              <a:off x="4338983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>
              <a:off x="1706069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>
              <a:off x="1170987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570354"/>
            <a:ext cx="10512884" cy="5636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 userDrawn="1">
            <p:custDataLst>
              <p:tags r:id="rId1"/>
            </p:custDataLst>
          </p:nvPr>
        </p:nvSpPr>
        <p:spPr>
          <a:xfrm>
            <a:off x="2057823" y="2587925"/>
            <a:ext cx="650691" cy="8489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57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MH_Title"/>
          <p:cNvSpPr/>
          <p:nvPr userDrawn="1">
            <p:custDataLst>
              <p:tags r:id="rId2"/>
            </p:custDataLst>
          </p:nvPr>
        </p:nvSpPr>
        <p:spPr>
          <a:xfrm>
            <a:off x="2190929" y="2587925"/>
            <a:ext cx="8465132" cy="848957"/>
          </a:xfrm>
          <a:custGeom>
            <a:avLst/>
            <a:gdLst>
              <a:gd name="connsiteX0" fmla="*/ 500231 w 7124700"/>
              <a:gd name="connsiteY0" fmla="*/ 216261 h 979001"/>
              <a:gd name="connsiteX1" fmla="*/ 500231 w 7124700"/>
              <a:gd name="connsiteY1" fmla="*/ 979001 h 979001"/>
              <a:gd name="connsiteX2" fmla="*/ 0 w 7124700"/>
              <a:gd name="connsiteY2" fmla="*/ 979001 h 979001"/>
              <a:gd name="connsiteX3" fmla="*/ 1230440 w 7124700"/>
              <a:gd name="connsiteY3" fmla="*/ 0 h 979001"/>
              <a:gd name="connsiteX4" fmla="*/ 2896778 w 7124700"/>
              <a:gd name="connsiteY4" fmla="*/ 0 h 979001"/>
              <a:gd name="connsiteX5" fmla="*/ 4620162 w 7124700"/>
              <a:gd name="connsiteY5" fmla="*/ 0 h 979001"/>
              <a:gd name="connsiteX6" fmla="*/ 5458362 w 7124700"/>
              <a:gd name="connsiteY6" fmla="*/ 0 h 979001"/>
              <a:gd name="connsiteX7" fmla="*/ 6286500 w 7124700"/>
              <a:gd name="connsiteY7" fmla="*/ 0 h 979001"/>
              <a:gd name="connsiteX8" fmla="*/ 7124700 w 7124700"/>
              <a:gd name="connsiteY8" fmla="*/ 0 h 979001"/>
              <a:gd name="connsiteX9" fmla="*/ 7124700 w 7124700"/>
              <a:gd name="connsiteY9" fmla="*/ 979001 h 979001"/>
              <a:gd name="connsiteX10" fmla="*/ 6286500 w 7124700"/>
              <a:gd name="connsiteY10" fmla="*/ 979001 h 979001"/>
              <a:gd name="connsiteX11" fmla="*/ 5458362 w 7124700"/>
              <a:gd name="connsiteY11" fmla="*/ 979001 h 979001"/>
              <a:gd name="connsiteX12" fmla="*/ 4620162 w 7124700"/>
              <a:gd name="connsiteY12" fmla="*/ 979001 h 979001"/>
              <a:gd name="connsiteX13" fmla="*/ 2896778 w 7124700"/>
              <a:gd name="connsiteY13" fmla="*/ 979001 h 979001"/>
              <a:gd name="connsiteX14" fmla="*/ 2166569 w 7124700"/>
              <a:gd name="connsiteY14" fmla="*/ 979001 h 979001"/>
              <a:gd name="connsiteX15" fmla="*/ 1666338 w 7124700"/>
              <a:gd name="connsiteY15" fmla="*/ 979001 h 979001"/>
              <a:gd name="connsiteX16" fmla="*/ 1230440 w 7124700"/>
              <a:gd name="connsiteY16" fmla="*/ 979001 h 97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24700" h="979001">
                <a:moveTo>
                  <a:pt x="500231" y="216261"/>
                </a:moveTo>
                <a:lnTo>
                  <a:pt x="500231" y="979001"/>
                </a:lnTo>
                <a:lnTo>
                  <a:pt x="0" y="979001"/>
                </a:lnTo>
                <a:close/>
                <a:moveTo>
                  <a:pt x="1230440" y="0"/>
                </a:moveTo>
                <a:lnTo>
                  <a:pt x="2896778" y="0"/>
                </a:lnTo>
                <a:lnTo>
                  <a:pt x="4620162" y="0"/>
                </a:lnTo>
                <a:lnTo>
                  <a:pt x="5458362" y="0"/>
                </a:lnTo>
                <a:lnTo>
                  <a:pt x="6286500" y="0"/>
                </a:lnTo>
                <a:lnTo>
                  <a:pt x="7124700" y="0"/>
                </a:lnTo>
                <a:lnTo>
                  <a:pt x="7124700" y="979001"/>
                </a:lnTo>
                <a:lnTo>
                  <a:pt x="6286500" y="979001"/>
                </a:lnTo>
                <a:lnTo>
                  <a:pt x="5458362" y="979001"/>
                </a:lnTo>
                <a:lnTo>
                  <a:pt x="4620162" y="979001"/>
                </a:lnTo>
                <a:lnTo>
                  <a:pt x="2896778" y="979001"/>
                </a:lnTo>
                <a:lnTo>
                  <a:pt x="2166569" y="979001"/>
                </a:lnTo>
                <a:lnTo>
                  <a:pt x="1666338" y="979001"/>
                </a:lnTo>
                <a:lnTo>
                  <a:pt x="1230440" y="97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768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320" spc="6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2587925"/>
            <a:ext cx="7074658" cy="848956"/>
          </a:xfrm>
        </p:spPr>
        <p:txBody>
          <a:bodyPr wrap="square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00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>
            <p:custDataLst>
              <p:tags r:id="rId1"/>
            </p:custDataLst>
          </p:nvPr>
        </p:nvSpPr>
        <p:spPr>
          <a:xfrm rot="20063428">
            <a:off x="3649503" y="3337624"/>
            <a:ext cx="458631" cy="4193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19" name="直角三角形 18"/>
          <p:cNvSpPr/>
          <p:nvPr userDrawn="1">
            <p:custDataLst>
              <p:tags r:id="rId2"/>
            </p:custDataLst>
          </p:nvPr>
        </p:nvSpPr>
        <p:spPr>
          <a:xfrm rot="7409929">
            <a:off x="4772942" y="3873396"/>
            <a:ext cx="309961" cy="22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0" name="直角三角形 19"/>
          <p:cNvSpPr/>
          <p:nvPr userDrawn="1">
            <p:custDataLst>
              <p:tags r:id="rId3"/>
            </p:custDataLst>
          </p:nvPr>
        </p:nvSpPr>
        <p:spPr>
          <a:xfrm rot="17352356">
            <a:off x="4455966" y="4749986"/>
            <a:ext cx="204771" cy="1458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1" name="直角三角形 20"/>
          <p:cNvSpPr/>
          <p:nvPr userDrawn="1">
            <p:custDataLst>
              <p:tags r:id="rId4"/>
            </p:custDataLst>
          </p:nvPr>
        </p:nvSpPr>
        <p:spPr>
          <a:xfrm rot="17352356">
            <a:off x="4004347" y="4977197"/>
            <a:ext cx="105190" cy="575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2" name="直角三角形 21"/>
          <p:cNvSpPr/>
          <p:nvPr userDrawn="1">
            <p:custDataLst>
              <p:tags r:id="rId5"/>
            </p:custDataLst>
          </p:nvPr>
        </p:nvSpPr>
        <p:spPr>
          <a:xfrm rot="11413207">
            <a:off x="5916225" y="4190510"/>
            <a:ext cx="204771" cy="1458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3" name="直角三角形 22"/>
          <p:cNvSpPr/>
          <p:nvPr userDrawn="1">
            <p:custDataLst>
              <p:tags r:id="rId6"/>
            </p:custDataLst>
          </p:nvPr>
        </p:nvSpPr>
        <p:spPr>
          <a:xfrm rot="18287289">
            <a:off x="5602756" y="3640013"/>
            <a:ext cx="204771" cy="22300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4" name="直角三角形 23"/>
          <p:cNvSpPr/>
          <p:nvPr userDrawn="1">
            <p:custDataLst>
              <p:tags r:id="rId7"/>
            </p:custDataLst>
          </p:nvPr>
        </p:nvSpPr>
        <p:spPr>
          <a:xfrm rot="16200000">
            <a:off x="8367449" y="2494043"/>
            <a:ext cx="122020" cy="22160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5" name="直角三角形 24"/>
          <p:cNvSpPr/>
          <p:nvPr userDrawn="1">
            <p:custDataLst>
              <p:tags r:id="rId8"/>
            </p:custDataLst>
          </p:nvPr>
        </p:nvSpPr>
        <p:spPr>
          <a:xfrm rot="16200000">
            <a:off x="8389186" y="1431617"/>
            <a:ext cx="58908" cy="10659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cxnSp>
        <p:nvCxnSpPr>
          <p:cNvPr id="26" name="直接连接符 25"/>
          <p:cNvCxnSpPr/>
          <p:nvPr userDrawn="1">
            <p:custDataLst>
              <p:tags r:id="rId9"/>
            </p:custDataLst>
          </p:nvPr>
        </p:nvCxnSpPr>
        <p:spPr>
          <a:xfrm flipV="1">
            <a:off x="4109537" y="4050117"/>
            <a:ext cx="632547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0"/>
            </p:custDataLst>
          </p:nvPr>
        </p:nvCxnSpPr>
        <p:spPr>
          <a:xfrm flipV="1">
            <a:off x="3859885" y="4064142"/>
            <a:ext cx="1100996" cy="6886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1"/>
            </p:custDataLst>
          </p:nvPr>
        </p:nvCxnSpPr>
        <p:spPr>
          <a:xfrm flipV="1">
            <a:off x="7693525" y="1602727"/>
            <a:ext cx="633950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2"/>
            </p:custDataLst>
          </p:nvPr>
        </p:nvCxnSpPr>
        <p:spPr>
          <a:xfrm flipV="1">
            <a:off x="8016111" y="1334840"/>
            <a:ext cx="1100996" cy="69005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135918" y="2073109"/>
            <a:ext cx="3745615" cy="2992232"/>
          </a:xfrm>
          <a:custGeom>
            <a:avLst/>
            <a:gdLst>
              <a:gd name="connsiteX0" fmla="*/ 0 w 5437012"/>
              <a:gd name="connsiteY0" fmla="*/ 1374260 h 1374260"/>
              <a:gd name="connsiteX1" fmla="*/ 0 w 5437012"/>
              <a:gd name="connsiteY1" fmla="*/ 0 h 1374260"/>
              <a:gd name="connsiteX2" fmla="*/ 5437012 w 5437012"/>
              <a:gd name="connsiteY2" fmla="*/ 1374260 h 1374260"/>
              <a:gd name="connsiteX3" fmla="*/ 0 w 5437012"/>
              <a:gd name="connsiteY3" fmla="*/ 1374260 h 1374260"/>
              <a:gd name="connsiteX0-1" fmla="*/ 0 w 2673030"/>
              <a:gd name="connsiteY0-2" fmla="*/ 1374260 h 2538041"/>
              <a:gd name="connsiteX1-3" fmla="*/ 0 w 2673030"/>
              <a:gd name="connsiteY1-4" fmla="*/ 0 h 2538041"/>
              <a:gd name="connsiteX2-5" fmla="*/ 2673030 w 2673030"/>
              <a:gd name="connsiteY2-6" fmla="*/ 2538041 h 2538041"/>
              <a:gd name="connsiteX3-7" fmla="*/ 0 w 2673030"/>
              <a:gd name="connsiteY3-8" fmla="*/ 1374260 h 2538041"/>
              <a:gd name="connsiteX0-9" fmla="*/ 0 w 4156364"/>
              <a:gd name="connsiteY0-10" fmla="*/ 252042 h 1415823"/>
              <a:gd name="connsiteX1-11" fmla="*/ 4156364 w 4156364"/>
              <a:gd name="connsiteY1-12" fmla="*/ 0 h 1415823"/>
              <a:gd name="connsiteX2-13" fmla="*/ 2673030 w 4156364"/>
              <a:gd name="connsiteY2-14" fmla="*/ 1415823 h 1415823"/>
              <a:gd name="connsiteX3-15" fmla="*/ 0 w 4156364"/>
              <a:gd name="connsiteY3-16" fmla="*/ 252042 h 1415823"/>
              <a:gd name="connsiteX0-17" fmla="*/ 0 w 2909455"/>
              <a:gd name="connsiteY0-18" fmla="*/ 44224 h 1415823"/>
              <a:gd name="connsiteX1-19" fmla="*/ 2909455 w 2909455"/>
              <a:gd name="connsiteY1-20" fmla="*/ 0 h 1415823"/>
              <a:gd name="connsiteX2-21" fmla="*/ 1426121 w 2909455"/>
              <a:gd name="connsiteY2-22" fmla="*/ 1415823 h 1415823"/>
              <a:gd name="connsiteX3-23" fmla="*/ 0 w 2909455"/>
              <a:gd name="connsiteY3-24" fmla="*/ 44224 h 1415823"/>
              <a:gd name="connsiteX0-25" fmla="*/ 0 w 2915805"/>
              <a:gd name="connsiteY0-26" fmla="*/ 50574 h 1422173"/>
              <a:gd name="connsiteX1-27" fmla="*/ 2915805 w 2915805"/>
              <a:gd name="connsiteY1-28" fmla="*/ 0 h 1422173"/>
              <a:gd name="connsiteX2-29" fmla="*/ 1426121 w 2915805"/>
              <a:gd name="connsiteY2-30" fmla="*/ 1422173 h 1422173"/>
              <a:gd name="connsiteX3-31" fmla="*/ 0 w 2915805"/>
              <a:gd name="connsiteY3-32" fmla="*/ 50574 h 1422173"/>
              <a:gd name="connsiteX0-33" fmla="*/ 0 w 2896755"/>
              <a:gd name="connsiteY0-34" fmla="*/ 0 h 1435099"/>
              <a:gd name="connsiteX1-35" fmla="*/ 2896755 w 2896755"/>
              <a:gd name="connsiteY1-36" fmla="*/ 12926 h 1435099"/>
              <a:gd name="connsiteX2-37" fmla="*/ 1407071 w 2896755"/>
              <a:gd name="connsiteY2-38" fmla="*/ 1435099 h 1435099"/>
              <a:gd name="connsiteX3-39" fmla="*/ 0 w 2896755"/>
              <a:gd name="connsiteY3-40" fmla="*/ 0 h 1435099"/>
              <a:gd name="connsiteX0-41" fmla="*/ 0 w 2896755"/>
              <a:gd name="connsiteY0-42" fmla="*/ 0 h 1422399"/>
              <a:gd name="connsiteX1-43" fmla="*/ 2896755 w 2896755"/>
              <a:gd name="connsiteY1-44" fmla="*/ 226 h 1422399"/>
              <a:gd name="connsiteX2-45" fmla="*/ 1407071 w 2896755"/>
              <a:gd name="connsiteY2-46" fmla="*/ 1422399 h 1422399"/>
              <a:gd name="connsiteX3-47" fmla="*/ 0 w 2896755"/>
              <a:gd name="connsiteY3-48" fmla="*/ 0 h 1422399"/>
              <a:gd name="connsiteX0-49" fmla="*/ 0 w 2896755"/>
              <a:gd name="connsiteY0-50" fmla="*/ 0 h 1441449"/>
              <a:gd name="connsiteX1-51" fmla="*/ 2896755 w 2896755"/>
              <a:gd name="connsiteY1-52" fmla="*/ 226 h 1441449"/>
              <a:gd name="connsiteX2-53" fmla="*/ 1451521 w 2896755"/>
              <a:gd name="connsiteY2-54" fmla="*/ 1441449 h 1441449"/>
              <a:gd name="connsiteX3-55" fmla="*/ 0 w 2896755"/>
              <a:gd name="connsiteY3-56" fmla="*/ 0 h 1441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96755" h="1441449">
                <a:moveTo>
                  <a:pt x="0" y="0"/>
                </a:moveTo>
                <a:lnTo>
                  <a:pt x="2896755" y="226"/>
                </a:lnTo>
                <a:lnTo>
                  <a:pt x="1451521" y="144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900000" tIns="180000" rIns="900000" anchor="t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25400" dir="13500000" algn="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76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24297"/>
            <a:ext cx="10515600" cy="445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926D-3560-4502-A00F-F72C3CF0C05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253A-625D-47D3-A605-D5FF3E152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-1"/>
            <a:ext cx="1517454" cy="576001"/>
            <a:chOff x="0" y="0"/>
            <a:chExt cx="1092259" cy="41460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0" y="1"/>
              <a:ext cx="383823" cy="289129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flipV="1">
              <a:off x="183387" y="0"/>
              <a:ext cx="708436" cy="414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flipV="1">
              <a:off x="508001" y="0"/>
              <a:ext cx="584258" cy="341930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E72F7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" Target="slide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slide" Target="slide4.xml"/><Relationship Id="rId2" Type="http://schemas.openxmlformats.org/officeDocument/2006/relationships/tags" Target="../tags/tag24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鉴别闲鱼二手显卡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第十组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 139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检测真伪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7265" y="1627505"/>
            <a:ext cx="101866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鲁大师测试：显卡得分</a:t>
            </a:r>
            <a:r>
              <a:rPr lang="en-US" altLang="zh-CN" dirty="0"/>
              <a:t>17w</a:t>
            </a:r>
            <a:r>
              <a:rPr lang="zh-CN" altLang="en-US" dirty="0"/>
              <a:t>左右，略低于</a:t>
            </a:r>
            <a:r>
              <a:rPr lang="en-US" altLang="zh-CN" dirty="0"/>
              <a:t>RX588</a:t>
            </a:r>
            <a:r>
              <a:rPr lang="zh-CN" altLang="en-US" dirty="0"/>
              <a:t>平均水平，但是在可接受范围。</a:t>
            </a:r>
          </a:p>
          <a:p>
            <a:endParaRPr lang="zh-CN" altLang="en-US" dirty="0"/>
          </a:p>
          <a:p>
            <a:r>
              <a:rPr lang="zh-CN" altLang="en-US" dirty="0"/>
              <a:t>显卡烤甜甜圈测试：利用电表测量得到满载功率将近</a:t>
            </a:r>
            <a:r>
              <a:rPr lang="en-US" altLang="zh-CN" dirty="0"/>
              <a:t>400W</a:t>
            </a:r>
            <a:r>
              <a:rPr lang="zh-CN" altLang="en-US" dirty="0"/>
              <a:t>，明显高于</a:t>
            </a:r>
            <a:r>
              <a:rPr lang="en-US" altLang="zh-CN" dirty="0"/>
              <a:t>RX588</a:t>
            </a:r>
            <a:r>
              <a:rPr lang="zh-CN" altLang="en-US" dirty="0"/>
              <a:t>白金的满载功率，温度达到</a:t>
            </a:r>
            <a:r>
              <a:rPr lang="en-US" altLang="zh-CN" dirty="0"/>
              <a:t>80</a:t>
            </a:r>
            <a:r>
              <a:rPr lang="zh-CN" altLang="en-US" dirty="0"/>
              <a:t>度，尚且在正常范围。</a:t>
            </a:r>
          </a:p>
          <a:p>
            <a:endParaRPr lang="zh-CN" altLang="en-US" dirty="0"/>
          </a:p>
          <a:p>
            <a:r>
              <a:rPr lang="en-US" altLang="zh-CN" dirty="0"/>
              <a:t>3Dmark</a:t>
            </a:r>
            <a:r>
              <a:rPr lang="zh-CN" altLang="en-US" dirty="0"/>
              <a:t>测试：得分</a:t>
            </a:r>
            <a:r>
              <a:rPr lang="en-US" altLang="zh-CN" dirty="0"/>
              <a:t>12800</a:t>
            </a:r>
            <a:r>
              <a:rPr lang="zh-CN" altLang="en-US" dirty="0"/>
              <a:t>，分数明显低于正常的</a:t>
            </a:r>
            <a:r>
              <a:rPr lang="en-US" altLang="zh-CN" dirty="0"/>
              <a:t>RX588</a:t>
            </a:r>
            <a:r>
              <a:rPr lang="zh-CN" altLang="en-US" dirty="0"/>
              <a:t>白金版，略低于</a:t>
            </a:r>
            <a:r>
              <a:rPr lang="en-US" altLang="zh-CN" dirty="0"/>
              <a:t>RX488</a:t>
            </a:r>
            <a:r>
              <a:rPr lang="zh-CN" altLang="en-US" dirty="0"/>
              <a:t>超白金版，猜测是卖家利用</a:t>
            </a:r>
            <a:r>
              <a:rPr lang="en-US" altLang="zh-CN" dirty="0"/>
              <a:t>RX488</a:t>
            </a:r>
            <a:r>
              <a:rPr lang="zh-CN" altLang="en-US" dirty="0"/>
              <a:t>刷入</a:t>
            </a:r>
            <a:r>
              <a:rPr lang="en-US" altLang="zh-CN" dirty="0"/>
              <a:t>RX588</a:t>
            </a:r>
            <a:r>
              <a:rPr lang="zh-CN" altLang="en-US" dirty="0"/>
              <a:t>超白金的</a:t>
            </a:r>
            <a:r>
              <a:rPr lang="en-US" altLang="zh-CN" dirty="0"/>
              <a:t>bios</a:t>
            </a:r>
            <a:r>
              <a:rPr lang="zh-CN" altLang="en-US" dirty="0"/>
              <a:t>强行提高主频和电压，但是无法突破显卡功耗墙，使得性能不升反降。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检测真伪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6950" y="1577340"/>
            <a:ext cx="103962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RX588</a:t>
            </a:r>
            <a:r>
              <a:rPr lang="zh-CN" altLang="en-US"/>
              <a:t>和</a:t>
            </a:r>
            <a:r>
              <a:rPr lang="en-US" altLang="zh-CN"/>
              <a:t>RX488</a:t>
            </a:r>
            <a:r>
              <a:rPr lang="zh-CN" altLang="en-US"/>
              <a:t>游戏性能相差不算太大，但是就着实事求是的心态，我们有必要有责任进行游戏相关测试，数据如下：</a:t>
            </a:r>
          </a:p>
          <a:p>
            <a:endParaRPr lang="zh-CN" altLang="en-US"/>
          </a:p>
          <a:p>
            <a:r>
              <a:rPr lang="zh-CN" altLang="en-US"/>
              <a:t>古墓丽影暗影 全高特效 </a:t>
            </a:r>
            <a:r>
              <a:rPr lang="en-US" altLang="zh-CN"/>
              <a:t>1080p </a:t>
            </a:r>
            <a:r>
              <a:rPr lang="zh-CN" altLang="en-US"/>
              <a:t>平均帧数</a:t>
            </a:r>
            <a:r>
              <a:rPr lang="en-US" altLang="zh-CN"/>
              <a:t>50</a:t>
            </a:r>
            <a:r>
              <a:rPr lang="zh-CN" altLang="en-US"/>
              <a:t>帧</a:t>
            </a:r>
          </a:p>
          <a:p>
            <a:endParaRPr lang="zh-CN" altLang="en-US"/>
          </a:p>
          <a:p>
            <a:r>
              <a:rPr lang="zh-CN" altLang="en-US"/>
              <a:t>生化危机</a:t>
            </a:r>
            <a:r>
              <a:rPr lang="en-US" altLang="zh-CN"/>
              <a:t>2</a:t>
            </a:r>
            <a:r>
              <a:rPr lang="zh-CN" altLang="en-US"/>
              <a:t>重制版 全高特效 </a:t>
            </a:r>
            <a:r>
              <a:rPr lang="en-US" altLang="zh-CN"/>
              <a:t>1080p </a:t>
            </a:r>
            <a:r>
              <a:rPr lang="zh-CN" altLang="en-US"/>
              <a:t>平均帧数</a:t>
            </a:r>
            <a:r>
              <a:rPr lang="en-US" altLang="zh-CN"/>
              <a:t>54</a:t>
            </a:r>
            <a:r>
              <a:rPr lang="zh-CN" altLang="en-US"/>
              <a:t>帧</a:t>
            </a:r>
          </a:p>
          <a:p>
            <a:endParaRPr lang="zh-CN" altLang="en-US"/>
          </a:p>
          <a:p>
            <a:r>
              <a:rPr lang="zh-CN" altLang="en-US"/>
              <a:t>巫师</a:t>
            </a:r>
            <a:r>
              <a:rPr lang="en-US" altLang="zh-CN"/>
              <a:t>3</a:t>
            </a:r>
            <a:r>
              <a:rPr lang="zh-CN" altLang="en-US"/>
              <a:t>狂猎 全高特效 </a:t>
            </a:r>
            <a:r>
              <a:rPr lang="en-US" altLang="zh-CN"/>
              <a:t>1080p </a:t>
            </a:r>
            <a:r>
              <a:rPr lang="zh-CN" altLang="en-US"/>
              <a:t>平均帧数</a:t>
            </a:r>
            <a:r>
              <a:rPr lang="en-US" altLang="zh-CN"/>
              <a:t>54</a:t>
            </a:r>
            <a:r>
              <a:rPr lang="zh-CN" altLang="en-US"/>
              <a:t>帧</a:t>
            </a:r>
          </a:p>
          <a:p>
            <a:endParaRPr lang="zh-CN" altLang="en-US"/>
          </a:p>
          <a:p>
            <a:r>
              <a:rPr lang="zh-CN" altLang="en-US"/>
              <a:t>刺客信条奥德赛 全高特效 </a:t>
            </a:r>
            <a:r>
              <a:rPr lang="en-US" altLang="zh-CN"/>
              <a:t>1080p </a:t>
            </a:r>
            <a:r>
              <a:rPr lang="zh-CN" altLang="en-US"/>
              <a:t>平均帧数</a:t>
            </a:r>
            <a:r>
              <a:rPr lang="en-US" altLang="zh-CN"/>
              <a:t>52</a:t>
            </a:r>
          </a:p>
          <a:p>
            <a:endParaRPr lang="en-US" altLang="zh-CN"/>
          </a:p>
          <a:p>
            <a:r>
              <a:rPr lang="zh-CN" altLang="en-US"/>
              <a:t>鬼泣</a:t>
            </a:r>
            <a:r>
              <a:rPr lang="en-US" altLang="zh-CN"/>
              <a:t>5 </a:t>
            </a:r>
            <a:r>
              <a:rPr lang="zh-CN" altLang="en-US"/>
              <a:t>全高特效 </a:t>
            </a:r>
            <a:r>
              <a:rPr lang="en-US" altLang="zh-CN"/>
              <a:t>1080p </a:t>
            </a:r>
            <a:r>
              <a:rPr lang="zh-CN" altLang="en-US"/>
              <a:t>平均帧数</a:t>
            </a:r>
            <a:r>
              <a:rPr lang="en-US" altLang="zh-CN"/>
              <a:t>62</a:t>
            </a:r>
          </a:p>
          <a:p>
            <a:endParaRPr lang="en-US" altLang="zh-CN"/>
          </a:p>
          <a:p>
            <a:r>
              <a:rPr lang="zh-CN" altLang="en-US"/>
              <a:t>稍稍低于</a:t>
            </a:r>
            <a:r>
              <a:rPr lang="en-US" altLang="zh-CN"/>
              <a:t>RX588</a:t>
            </a:r>
            <a:r>
              <a:rPr lang="zh-CN" altLang="en-US"/>
              <a:t>平均水平，在可接受范围内，但是游戏过程中发热量一度超过了</a:t>
            </a:r>
            <a:r>
              <a:rPr lang="en-US" altLang="zh-CN"/>
              <a:t>80</a:t>
            </a:r>
            <a:r>
              <a:rPr lang="zh-CN" altLang="en-US"/>
              <a:t>度，非常不正常，疑似超频。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检测真伪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6950" y="1577340"/>
            <a:ext cx="1039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再次拆机进行查看，</a:t>
            </a:r>
            <a:r>
              <a:rPr lang="en-US" altLang="zh-CN"/>
              <a:t>RX488</a:t>
            </a:r>
            <a:r>
              <a:rPr lang="zh-CN" altLang="en-US"/>
              <a:t>和</a:t>
            </a:r>
            <a:r>
              <a:rPr lang="en-US" altLang="zh-CN"/>
              <a:t>RX588</a:t>
            </a:r>
            <a:r>
              <a:rPr lang="zh-CN" altLang="en-US"/>
              <a:t>在外观上几乎没有差别，但是蓝宝石白金版显卡和超白金版显卡有一个显不太显眼的区别：后者有</a:t>
            </a:r>
            <a:r>
              <a:rPr lang="en-US" altLang="zh-CN"/>
              <a:t>RGB</a:t>
            </a:r>
            <a:r>
              <a:rPr lang="zh-CN" altLang="en-US"/>
              <a:t>信仰灯，而前者没有。</a:t>
            </a:r>
          </a:p>
        </p:txBody>
      </p:sp>
      <p:pic>
        <p:nvPicPr>
          <p:cNvPr id="35" name="图片 34" descr="201904062102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810" y="3293745"/>
            <a:ext cx="5059680" cy="125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检测真伪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7260" y="1627505"/>
            <a:ext cx="1046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结论：小龙同学购买到的显卡，可以确定是</a:t>
            </a:r>
            <a:r>
              <a:rPr lang="zh-CN" altLang="en-US">
                <a:solidFill>
                  <a:srgbClr val="FF0000"/>
                </a:solidFill>
              </a:rPr>
              <a:t>通过刷写</a:t>
            </a:r>
            <a:r>
              <a:rPr lang="en-US" altLang="zh-CN">
                <a:solidFill>
                  <a:srgbClr val="FF0000"/>
                </a:solidFill>
              </a:rPr>
              <a:t>bios</a:t>
            </a:r>
            <a:r>
              <a:rPr lang="zh-CN" altLang="en-US">
                <a:solidFill>
                  <a:srgbClr val="FF0000"/>
                </a:solidFill>
              </a:rPr>
              <a:t>伪装成</a:t>
            </a:r>
            <a:r>
              <a:rPr lang="en-US" altLang="zh-CN">
                <a:solidFill>
                  <a:srgbClr val="FF0000"/>
                </a:solidFill>
              </a:rPr>
              <a:t>RX588</a:t>
            </a:r>
            <a:r>
              <a:rPr lang="zh-CN" altLang="en-US">
                <a:solidFill>
                  <a:srgbClr val="FF0000"/>
                </a:solidFill>
              </a:rPr>
              <a:t>白金版的</a:t>
            </a:r>
            <a:r>
              <a:rPr lang="en-US" altLang="zh-CN">
                <a:solidFill>
                  <a:srgbClr val="FF0000"/>
                </a:solidFill>
              </a:rPr>
              <a:t>RX488</a:t>
            </a:r>
            <a:r>
              <a:rPr lang="zh-CN" altLang="en-US">
                <a:solidFill>
                  <a:srgbClr val="FF0000"/>
                </a:solidFill>
              </a:rPr>
              <a:t>超白金版</a:t>
            </a:r>
            <a:r>
              <a:rPr lang="zh-CN" altLang="en-US"/>
              <a:t>，为假货产品。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购买建议</a:t>
            </a:r>
          </a:p>
        </p:txBody>
      </p:sp>
      <p:sp>
        <p:nvSpPr>
          <p:cNvPr id="39" name="MH_Number"/>
          <p:cNvSpPr/>
          <p:nvPr>
            <p:custDataLst>
              <p:tags r:id="rId3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Times New Roman" panose="02020603050405020304" pitchFamily="18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购买建议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7110" y="1567180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市面上的</a:t>
            </a:r>
            <a:r>
              <a:rPr lang="en-US" altLang="zh-CN" dirty="0"/>
              <a:t>RX588</a:t>
            </a:r>
            <a:r>
              <a:rPr lang="zh-CN" altLang="en-US" dirty="0"/>
              <a:t>，基本不会以低于</a:t>
            </a:r>
            <a:r>
              <a:rPr lang="en-US" altLang="zh-CN" dirty="0"/>
              <a:t>700</a:t>
            </a:r>
            <a:r>
              <a:rPr lang="zh-CN" altLang="en-US" dirty="0"/>
              <a:t>元的价格出现。如若购买到了，注意几点：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是否为寨卡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2.bios</a:t>
            </a:r>
            <a:r>
              <a:rPr lang="zh-CN" altLang="en-US" dirty="0">
                <a:solidFill>
                  <a:srgbClr val="FF0000"/>
                </a:solidFill>
              </a:rPr>
              <a:t>是否正常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是否为长时间工作的矿卡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4.</a:t>
            </a:r>
            <a:r>
              <a:rPr lang="zh-CN" altLang="en-US" dirty="0">
                <a:solidFill>
                  <a:srgbClr val="FF0000"/>
                </a:solidFill>
              </a:rPr>
              <a:t>是否有相对应的发票和箱说</a:t>
            </a:r>
            <a:endParaRPr lang="zh-CN" altLang="en-US" dirty="0"/>
          </a:p>
          <a:p>
            <a:r>
              <a:rPr lang="zh-CN" altLang="en-US" dirty="0"/>
              <a:t>但是能以</a:t>
            </a:r>
            <a:r>
              <a:rPr lang="en-US" altLang="zh-CN" dirty="0"/>
              <a:t>650</a:t>
            </a:r>
            <a:r>
              <a:rPr lang="zh-CN" altLang="en-US" dirty="0"/>
              <a:t>元购买到正常使用（非矿卡）且体质良好的蓝宝石</a:t>
            </a:r>
            <a:r>
              <a:rPr lang="en-US" altLang="zh-CN" dirty="0"/>
              <a:t>RX488</a:t>
            </a:r>
            <a:r>
              <a:rPr lang="zh-CN" altLang="en-US" dirty="0"/>
              <a:t>超白金版，也算是值得起价格了。</a:t>
            </a:r>
          </a:p>
          <a:p>
            <a:r>
              <a:rPr lang="zh-CN" altLang="en-US" dirty="0"/>
              <a:t>小龙同学没有拜托我们检测是否为矿卡，则我们没有继续进行测试，测试工作已全部完成。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</a:t>
            </a:r>
            <a:br>
              <a:rPr lang="en-US" altLang="zh-CN"/>
            </a:br>
            <a:r>
              <a:rPr lang="en-US" altLang="zh-CN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故事起因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小龙同学在某国际知名二手交易网站购买了一款二手显卡，以便用来认真学习和工作，但是小龙担心购买到假货，特便请我们小组的成员来帮他一把，鉴别一下该显卡的真伪及其是否值得购买。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H_Others_10"/>
          <p:cNvSpPr txBox="1"/>
          <p:nvPr>
            <p:custDataLst>
              <p:tags r:id="rId2"/>
            </p:custDataLst>
          </p:nvPr>
        </p:nvSpPr>
        <p:spPr>
          <a:xfrm>
            <a:off x="4871688" y="362309"/>
            <a:ext cx="2431749" cy="10325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zh-CN" alt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761523" y="1731734"/>
            <a:ext cx="4500590" cy="720832"/>
            <a:chOff x="761523" y="1731734"/>
            <a:chExt cx="4500590" cy="720832"/>
          </a:xfrm>
        </p:grpSpPr>
        <p:sp>
          <p:nvSpPr>
            <p:cNvPr id="17" name="MH_Others_1"/>
            <p:cNvSpPr/>
            <p:nvPr>
              <p:custDataLst>
                <p:tags r:id="rId12"/>
              </p:custDataLst>
            </p:nvPr>
          </p:nvSpPr>
          <p:spPr>
            <a:xfrm>
              <a:off x="761523" y="1800676"/>
              <a:ext cx="240969" cy="651890"/>
            </a:xfrm>
            <a:custGeom>
              <a:avLst/>
              <a:gdLst>
                <a:gd name="connsiteX0" fmla="*/ 203199 w 203199"/>
                <a:gd name="connsiteY0" fmla="*/ 0 h 210018"/>
                <a:gd name="connsiteX1" fmla="*/ 203199 w 203199"/>
                <a:gd name="connsiteY1" fmla="*/ 210018 h 210018"/>
                <a:gd name="connsiteX2" fmla="*/ 0 w 203199"/>
                <a:gd name="connsiteY2" fmla="*/ 210018 h 210018"/>
                <a:gd name="connsiteX3" fmla="*/ 0 w 203199"/>
                <a:gd name="connsiteY3" fmla="*/ 209707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99" h="210018">
                  <a:moveTo>
                    <a:pt x="203199" y="0"/>
                  </a:moveTo>
                  <a:lnTo>
                    <a:pt x="203199" y="210018"/>
                  </a:lnTo>
                  <a:lnTo>
                    <a:pt x="0" y="210018"/>
                  </a:lnTo>
                  <a:lnTo>
                    <a:pt x="0" y="20970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MH_Entry_1">
              <a:hlinkClick r:id="rId17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81723" y="1731734"/>
              <a:ext cx="4380390" cy="720830"/>
            </a:xfrm>
            <a:custGeom>
              <a:avLst/>
              <a:gdLst>
                <a:gd name="connsiteX0" fmla="*/ 228599 w 6629400"/>
                <a:gd name="connsiteY0" fmla="*/ 126626 h 362857"/>
                <a:gd name="connsiteX1" fmla="*/ 228599 w 6629400"/>
                <a:gd name="connsiteY1" fmla="*/ 362857 h 362857"/>
                <a:gd name="connsiteX2" fmla="*/ 0 w 6629400"/>
                <a:gd name="connsiteY2" fmla="*/ 362857 h 362857"/>
                <a:gd name="connsiteX3" fmla="*/ 0 w 6629400"/>
                <a:gd name="connsiteY3" fmla="*/ 362546 h 362857"/>
                <a:gd name="connsiteX4" fmla="*/ 838200 w 6629400"/>
                <a:gd name="connsiteY4" fmla="*/ 0 h 362857"/>
                <a:gd name="connsiteX5" fmla="*/ 5791200 w 6629400"/>
                <a:gd name="connsiteY5" fmla="*/ 0 h 362857"/>
                <a:gd name="connsiteX6" fmla="*/ 6629400 w 6629400"/>
                <a:gd name="connsiteY6" fmla="*/ 0 h 362857"/>
                <a:gd name="connsiteX7" fmla="*/ 6629400 w 6629400"/>
                <a:gd name="connsiteY7" fmla="*/ 362857 h 362857"/>
                <a:gd name="connsiteX8" fmla="*/ 5791200 w 6629400"/>
                <a:gd name="connsiteY8" fmla="*/ 362857 h 362857"/>
                <a:gd name="connsiteX9" fmla="*/ 838200 w 6629400"/>
                <a:gd name="connsiteY9" fmla="*/ 362857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9400" h="362857">
                  <a:moveTo>
                    <a:pt x="228599" y="126626"/>
                  </a:moveTo>
                  <a:lnTo>
                    <a:pt x="228599" y="362857"/>
                  </a:lnTo>
                  <a:lnTo>
                    <a:pt x="0" y="362857"/>
                  </a:lnTo>
                  <a:lnTo>
                    <a:pt x="0" y="362546"/>
                  </a:lnTo>
                  <a:close/>
                  <a:moveTo>
                    <a:pt x="838200" y="0"/>
                  </a:moveTo>
                  <a:lnTo>
                    <a:pt x="5791200" y="0"/>
                  </a:lnTo>
                  <a:lnTo>
                    <a:pt x="6629400" y="0"/>
                  </a:lnTo>
                  <a:lnTo>
                    <a:pt x="6629400" y="362857"/>
                  </a:lnTo>
                  <a:lnTo>
                    <a:pt x="5791200" y="362857"/>
                  </a:lnTo>
                  <a:lnTo>
                    <a:pt x="838200" y="362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6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spc="63" dirty="0">
                  <a:solidFill>
                    <a:srgbClr val="FFFFFF"/>
                  </a:solidFill>
                </a:rPr>
                <a:t>产品介绍</a:t>
              </a:r>
            </a:p>
          </p:txBody>
        </p:sp>
        <p:sp>
          <p:nvSpPr>
            <p:cNvPr id="19" name="MH_Number_1">
              <a:hlinkClick r:id="rId17" action="ppaction://hlinksldjump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33484" y="1731734"/>
              <a:ext cx="569531" cy="720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01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4"/>
            </p:custDataLst>
          </p:nvPr>
        </p:nvGrpSpPr>
        <p:grpSpPr>
          <a:xfrm>
            <a:off x="3837267" y="3407637"/>
            <a:ext cx="4500590" cy="720836"/>
            <a:chOff x="761523" y="3130432"/>
            <a:chExt cx="4500590" cy="720836"/>
          </a:xfrm>
        </p:grpSpPr>
        <p:sp>
          <p:nvSpPr>
            <p:cNvPr id="21" name="MH_Others_2"/>
            <p:cNvSpPr/>
            <p:nvPr>
              <p:custDataLst>
                <p:tags r:id="rId9"/>
              </p:custDataLst>
            </p:nvPr>
          </p:nvSpPr>
          <p:spPr>
            <a:xfrm>
              <a:off x="761523" y="3199378"/>
              <a:ext cx="240969" cy="651890"/>
            </a:xfrm>
            <a:custGeom>
              <a:avLst/>
              <a:gdLst>
                <a:gd name="connsiteX0" fmla="*/ 203199 w 203199"/>
                <a:gd name="connsiteY0" fmla="*/ 0 h 210018"/>
                <a:gd name="connsiteX1" fmla="*/ 203199 w 203199"/>
                <a:gd name="connsiteY1" fmla="*/ 210018 h 210018"/>
                <a:gd name="connsiteX2" fmla="*/ 0 w 203199"/>
                <a:gd name="connsiteY2" fmla="*/ 210018 h 210018"/>
                <a:gd name="connsiteX3" fmla="*/ 0 w 203199"/>
                <a:gd name="connsiteY3" fmla="*/ 209707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99" h="210018">
                  <a:moveTo>
                    <a:pt x="203199" y="0"/>
                  </a:moveTo>
                  <a:lnTo>
                    <a:pt x="203199" y="210018"/>
                  </a:lnTo>
                  <a:lnTo>
                    <a:pt x="0" y="210018"/>
                  </a:lnTo>
                  <a:lnTo>
                    <a:pt x="0" y="20970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MH_Entry_2">
              <a:hlinkClick r:id="rId1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81723" y="3130432"/>
              <a:ext cx="4380390" cy="720830"/>
            </a:xfrm>
            <a:custGeom>
              <a:avLst/>
              <a:gdLst>
                <a:gd name="connsiteX0" fmla="*/ 228599 w 6629400"/>
                <a:gd name="connsiteY0" fmla="*/ 126626 h 362857"/>
                <a:gd name="connsiteX1" fmla="*/ 228599 w 6629400"/>
                <a:gd name="connsiteY1" fmla="*/ 362857 h 362857"/>
                <a:gd name="connsiteX2" fmla="*/ 0 w 6629400"/>
                <a:gd name="connsiteY2" fmla="*/ 362857 h 362857"/>
                <a:gd name="connsiteX3" fmla="*/ 0 w 6629400"/>
                <a:gd name="connsiteY3" fmla="*/ 362546 h 362857"/>
                <a:gd name="connsiteX4" fmla="*/ 838200 w 6629400"/>
                <a:gd name="connsiteY4" fmla="*/ 0 h 362857"/>
                <a:gd name="connsiteX5" fmla="*/ 5791200 w 6629400"/>
                <a:gd name="connsiteY5" fmla="*/ 0 h 362857"/>
                <a:gd name="connsiteX6" fmla="*/ 6629400 w 6629400"/>
                <a:gd name="connsiteY6" fmla="*/ 0 h 362857"/>
                <a:gd name="connsiteX7" fmla="*/ 6629400 w 6629400"/>
                <a:gd name="connsiteY7" fmla="*/ 362857 h 362857"/>
                <a:gd name="connsiteX8" fmla="*/ 5791200 w 6629400"/>
                <a:gd name="connsiteY8" fmla="*/ 362857 h 362857"/>
                <a:gd name="connsiteX9" fmla="*/ 838200 w 6629400"/>
                <a:gd name="connsiteY9" fmla="*/ 362857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9400" h="362857">
                  <a:moveTo>
                    <a:pt x="228599" y="126626"/>
                  </a:moveTo>
                  <a:lnTo>
                    <a:pt x="228599" y="362857"/>
                  </a:lnTo>
                  <a:lnTo>
                    <a:pt x="0" y="362857"/>
                  </a:lnTo>
                  <a:lnTo>
                    <a:pt x="0" y="362546"/>
                  </a:lnTo>
                  <a:close/>
                  <a:moveTo>
                    <a:pt x="838200" y="0"/>
                  </a:moveTo>
                  <a:lnTo>
                    <a:pt x="5791200" y="0"/>
                  </a:lnTo>
                  <a:lnTo>
                    <a:pt x="6629400" y="0"/>
                  </a:lnTo>
                  <a:lnTo>
                    <a:pt x="6629400" y="362857"/>
                  </a:lnTo>
                  <a:lnTo>
                    <a:pt x="5791200" y="362857"/>
                  </a:lnTo>
                  <a:lnTo>
                    <a:pt x="838200" y="362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6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spc="63" dirty="0">
                  <a:solidFill>
                    <a:srgbClr val="FFFFFF"/>
                  </a:solidFill>
                </a:rPr>
                <a:t>检测真伪</a:t>
              </a:r>
            </a:p>
          </p:txBody>
        </p:sp>
        <p:sp>
          <p:nvSpPr>
            <p:cNvPr id="23" name="MH_Number_2">
              <a:hlinkClick r:id="rId18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33484" y="3130434"/>
              <a:ext cx="569531" cy="720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02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5"/>
            </p:custDataLst>
          </p:nvPr>
        </p:nvGrpSpPr>
        <p:grpSpPr>
          <a:xfrm>
            <a:off x="6575727" y="5014645"/>
            <a:ext cx="4500590" cy="720836"/>
            <a:chOff x="761523" y="4529132"/>
            <a:chExt cx="4500590" cy="720836"/>
          </a:xfrm>
        </p:grpSpPr>
        <p:sp>
          <p:nvSpPr>
            <p:cNvPr id="25" name="MH_Others_3"/>
            <p:cNvSpPr/>
            <p:nvPr>
              <p:custDataLst>
                <p:tags r:id="rId6"/>
              </p:custDataLst>
            </p:nvPr>
          </p:nvSpPr>
          <p:spPr>
            <a:xfrm>
              <a:off x="761523" y="4598078"/>
              <a:ext cx="240969" cy="651890"/>
            </a:xfrm>
            <a:custGeom>
              <a:avLst/>
              <a:gdLst>
                <a:gd name="connsiteX0" fmla="*/ 203199 w 203199"/>
                <a:gd name="connsiteY0" fmla="*/ 0 h 210018"/>
                <a:gd name="connsiteX1" fmla="*/ 203199 w 203199"/>
                <a:gd name="connsiteY1" fmla="*/ 210018 h 210018"/>
                <a:gd name="connsiteX2" fmla="*/ 0 w 203199"/>
                <a:gd name="connsiteY2" fmla="*/ 210018 h 210018"/>
                <a:gd name="connsiteX3" fmla="*/ 0 w 203199"/>
                <a:gd name="connsiteY3" fmla="*/ 209707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99" h="210018">
                  <a:moveTo>
                    <a:pt x="203199" y="0"/>
                  </a:moveTo>
                  <a:lnTo>
                    <a:pt x="203199" y="210018"/>
                  </a:lnTo>
                  <a:lnTo>
                    <a:pt x="0" y="210018"/>
                  </a:lnTo>
                  <a:lnTo>
                    <a:pt x="0" y="20970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MH_Entry_3">
              <a:hlinkClick r:id="rId18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881723" y="4529134"/>
              <a:ext cx="4380390" cy="720830"/>
            </a:xfrm>
            <a:custGeom>
              <a:avLst/>
              <a:gdLst>
                <a:gd name="connsiteX0" fmla="*/ 228599 w 6629400"/>
                <a:gd name="connsiteY0" fmla="*/ 126626 h 362857"/>
                <a:gd name="connsiteX1" fmla="*/ 228599 w 6629400"/>
                <a:gd name="connsiteY1" fmla="*/ 362857 h 362857"/>
                <a:gd name="connsiteX2" fmla="*/ 0 w 6629400"/>
                <a:gd name="connsiteY2" fmla="*/ 362857 h 362857"/>
                <a:gd name="connsiteX3" fmla="*/ 0 w 6629400"/>
                <a:gd name="connsiteY3" fmla="*/ 362546 h 362857"/>
                <a:gd name="connsiteX4" fmla="*/ 838200 w 6629400"/>
                <a:gd name="connsiteY4" fmla="*/ 0 h 362857"/>
                <a:gd name="connsiteX5" fmla="*/ 5791200 w 6629400"/>
                <a:gd name="connsiteY5" fmla="*/ 0 h 362857"/>
                <a:gd name="connsiteX6" fmla="*/ 6629400 w 6629400"/>
                <a:gd name="connsiteY6" fmla="*/ 0 h 362857"/>
                <a:gd name="connsiteX7" fmla="*/ 6629400 w 6629400"/>
                <a:gd name="connsiteY7" fmla="*/ 362857 h 362857"/>
                <a:gd name="connsiteX8" fmla="*/ 5791200 w 6629400"/>
                <a:gd name="connsiteY8" fmla="*/ 362857 h 362857"/>
                <a:gd name="connsiteX9" fmla="*/ 838200 w 6629400"/>
                <a:gd name="connsiteY9" fmla="*/ 362857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9400" h="362857">
                  <a:moveTo>
                    <a:pt x="228599" y="126626"/>
                  </a:moveTo>
                  <a:lnTo>
                    <a:pt x="228599" y="362857"/>
                  </a:lnTo>
                  <a:lnTo>
                    <a:pt x="0" y="362857"/>
                  </a:lnTo>
                  <a:lnTo>
                    <a:pt x="0" y="362546"/>
                  </a:lnTo>
                  <a:close/>
                  <a:moveTo>
                    <a:pt x="838200" y="0"/>
                  </a:moveTo>
                  <a:lnTo>
                    <a:pt x="5791200" y="0"/>
                  </a:lnTo>
                  <a:lnTo>
                    <a:pt x="6629400" y="0"/>
                  </a:lnTo>
                  <a:lnTo>
                    <a:pt x="6629400" y="362857"/>
                  </a:lnTo>
                  <a:lnTo>
                    <a:pt x="5791200" y="362857"/>
                  </a:lnTo>
                  <a:lnTo>
                    <a:pt x="838200" y="362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6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spc="63" dirty="0">
                  <a:solidFill>
                    <a:srgbClr val="FFFFFF"/>
                  </a:solidFill>
                </a:rPr>
                <a:t>购买建议</a:t>
              </a:r>
            </a:p>
          </p:txBody>
        </p:sp>
        <p:sp>
          <p:nvSpPr>
            <p:cNvPr id="27" name="MH_Number_3">
              <a:hlinkClick r:id="rId18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933484" y="4529132"/>
              <a:ext cx="569531" cy="720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03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产品介绍</a:t>
            </a:r>
          </a:p>
        </p:txBody>
      </p:sp>
      <p:sp>
        <p:nvSpPr>
          <p:cNvPr id="39" name="MH_Number"/>
          <p:cNvSpPr/>
          <p:nvPr>
            <p:custDataLst>
              <p:tags r:id="rId3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Times New Roman" panose="02020603050405020304" pitchFamily="18" charset="0"/>
              </a:rPr>
              <a:t>1</a:t>
            </a:r>
            <a:endParaRPr lang="zh-CN" altLang="en-US" sz="44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产品介绍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49325" y="1562735"/>
            <a:ext cx="99396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名称：</a:t>
            </a:r>
            <a:r>
              <a:t>蓝宝石RX 580 8G D5 白金版 OC</a:t>
            </a:r>
          </a:p>
          <a:p>
            <a:endParaRPr/>
          </a:p>
          <a:p>
            <a:r>
              <a:rPr lang="zh-CN"/>
              <a:t>定位：主流级显卡</a:t>
            </a:r>
          </a:p>
          <a:p>
            <a:endParaRPr lang="zh-CN"/>
          </a:p>
          <a:p>
            <a:r>
              <a:rPr lang="zh-CN"/>
              <a:t>卖家购买日期：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</a:p>
          <a:p>
            <a:endParaRPr lang="en-US" altLang="zh-CN"/>
          </a:p>
          <a:p>
            <a:r>
              <a:rPr lang="zh-CN" altLang="en-US"/>
              <a:t>购买价格：</a:t>
            </a:r>
            <a:r>
              <a:rPr lang="en-US" altLang="zh-CN"/>
              <a:t>650</a:t>
            </a:r>
            <a:r>
              <a:rPr lang="zh-CN" altLang="en-US"/>
              <a:t>元</a:t>
            </a:r>
          </a:p>
          <a:p>
            <a:endParaRPr lang="zh-CN" altLang="en-US"/>
          </a:p>
          <a:p>
            <a:r>
              <a:rPr lang="zh-CN" altLang="en-US"/>
              <a:t>购买地点：某鱼</a:t>
            </a:r>
          </a:p>
          <a:p>
            <a:endParaRPr lang="zh-CN" altLang="en-US"/>
          </a:p>
          <a:p>
            <a:r>
              <a:rPr lang="zh-CN" altLang="en-US"/>
              <a:t>备注：无配件，无箱说，无发票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检测真伪</a:t>
            </a:r>
          </a:p>
        </p:txBody>
      </p:sp>
      <p:sp>
        <p:nvSpPr>
          <p:cNvPr id="39" name="MH_Number"/>
          <p:cNvSpPr/>
          <p:nvPr>
            <p:custDataLst>
              <p:tags r:id="rId3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Times New Roman" panose="02020603050405020304" pitchFamily="18" charset="0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检测真伪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41070" y="1517015"/>
            <a:ext cx="103098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概述：目前市面上的</a:t>
            </a:r>
            <a:r>
              <a:rPr lang="en-US" altLang="zh-CN" dirty="0"/>
              <a:t>RX588</a:t>
            </a:r>
            <a:r>
              <a:rPr lang="zh-CN" altLang="en-US" dirty="0"/>
              <a:t>假货多数为寨卡或者为</a:t>
            </a:r>
            <a:r>
              <a:rPr lang="en-US" altLang="zh-CN" dirty="0"/>
              <a:t>RX488</a:t>
            </a:r>
            <a:r>
              <a:rPr lang="zh-CN" altLang="en-US" dirty="0"/>
              <a:t>刷</a:t>
            </a:r>
            <a:r>
              <a:rPr lang="en-US" altLang="zh-CN" dirty="0"/>
              <a:t>bios</a:t>
            </a:r>
            <a:r>
              <a:rPr lang="zh-CN" altLang="en-US" dirty="0"/>
              <a:t>得到。</a:t>
            </a:r>
          </a:p>
          <a:p>
            <a:r>
              <a:rPr lang="zh-CN" altLang="en-US" dirty="0"/>
              <a:t>寨卡是小型厂家通过回收老旧显卡再翻新后出售的显卡，虽然寿命堪忧，但是一般不会有真伪方面的问题，更不会贴牌成</a:t>
            </a:r>
            <a:r>
              <a:rPr lang="en-US" altLang="zh-CN" dirty="0"/>
              <a:t>“</a:t>
            </a:r>
            <a:r>
              <a:rPr lang="zh-CN" altLang="en-US" dirty="0"/>
              <a:t>蓝宝石</a:t>
            </a:r>
            <a:r>
              <a:rPr lang="en-US" altLang="zh-CN" dirty="0"/>
              <a:t>”</a:t>
            </a:r>
            <a:r>
              <a:rPr lang="zh-CN" altLang="en-US" dirty="0"/>
              <a:t>之类的大厂，故可排除此风险。</a:t>
            </a:r>
          </a:p>
          <a:p>
            <a:r>
              <a:rPr lang="en-US" altLang="zh-CN" dirty="0"/>
              <a:t>RX480 470 580</a:t>
            </a:r>
            <a:r>
              <a:rPr lang="zh-CN" altLang="en-US" dirty="0"/>
              <a:t>等型号外观几乎无差别，通过刷写显卡</a:t>
            </a:r>
            <a:r>
              <a:rPr lang="en-US" altLang="zh-CN" dirty="0"/>
              <a:t>bios</a:t>
            </a:r>
            <a:r>
              <a:rPr lang="zh-CN" altLang="en-US" dirty="0"/>
              <a:t>，将</a:t>
            </a:r>
            <a:r>
              <a:rPr lang="en-US" altLang="zh-CN" dirty="0"/>
              <a:t>RX488</a:t>
            </a:r>
            <a:r>
              <a:rPr lang="zh-CN" altLang="en-US" dirty="0"/>
              <a:t>伪装成</a:t>
            </a:r>
            <a:r>
              <a:rPr lang="en-US" altLang="zh-CN" dirty="0"/>
              <a:t>RX588</a:t>
            </a:r>
            <a:r>
              <a:rPr lang="zh-CN" altLang="en-US" dirty="0"/>
              <a:t>为无良卖家的惯用手法，此手法伪装后的显卡鉴别起来有一定难度，但鉴别也非逆天而行，下文着重就此种类型进行鉴别。</a:t>
            </a:r>
          </a:p>
          <a:p>
            <a:r>
              <a:rPr lang="zh-CN" altLang="en-US" dirty="0"/>
              <a:t>备注：</a:t>
            </a:r>
            <a:r>
              <a:rPr lang="en-US" altLang="zh-CN" dirty="0"/>
              <a:t>RX580 8G</a:t>
            </a:r>
            <a:r>
              <a:rPr lang="zh-CN" altLang="en-US" dirty="0"/>
              <a:t>版本下文略称为</a:t>
            </a:r>
            <a:r>
              <a:rPr lang="en-US" altLang="zh-CN" dirty="0"/>
              <a:t>RX588</a:t>
            </a:r>
            <a:r>
              <a:rPr lang="zh-CN" altLang="en-US" dirty="0"/>
              <a:t>，</a:t>
            </a:r>
            <a:r>
              <a:rPr lang="en-US" altLang="zh-CN" dirty="0"/>
              <a:t>RX480</a:t>
            </a:r>
            <a:r>
              <a:rPr lang="zh-CN" altLang="en-US" dirty="0"/>
              <a:t>同理。</a:t>
            </a:r>
          </a:p>
          <a:p>
            <a:endParaRPr lang="zh-CN" altLang="en-US" dirty="0"/>
          </a:p>
          <a:p>
            <a:r>
              <a:rPr lang="zh-CN" altLang="en-US" dirty="0"/>
              <a:t>测试环境：为了能较好地测试显卡，并能以一个较低的价格发挥出</a:t>
            </a:r>
            <a:r>
              <a:rPr lang="en-US" altLang="zh-CN" dirty="0"/>
              <a:t>RX588</a:t>
            </a:r>
            <a:r>
              <a:rPr lang="zh-CN" altLang="en-US" dirty="0"/>
              <a:t>的全部性能，配置如下：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：</a:t>
            </a:r>
            <a:r>
              <a:rPr lang="en-US" altLang="zh-CN" dirty="0"/>
              <a:t>AMD R5 1500X</a:t>
            </a:r>
          </a:p>
          <a:p>
            <a:r>
              <a:rPr lang="zh-CN" altLang="en-US" dirty="0"/>
              <a:t>主板：微星</a:t>
            </a:r>
            <a:r>
              <a:rPr lang="en-US" altLang="zh-CN" dirty="0"/>
              <a:t>B450</a:t>
            </a:r>
            <a:r>
              <a:rPr lang="zh-CN" altLang="en-US" dirty="0"/>
              <a:t>迫击炮</a:t>
            </a:r>
          </a:p>
          <a:p>
            <a:r>
              <a:rPr lang="zh-CN" altLang="en-US" dirty="0"/>
              <a:t>内存：铭瑄终结者</a:t>
            </a:r>
            <a:r>
              <a:rPr lang="en-US" altLang="zh-CN" dirty="0"/>
              <a:t>ddr4 8G 2400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固态硬盘：三星</a:t>
            </a:r>
            <a:r>
              <a:rPr lang="en-US" altLang="zh-CN" dirty="0"/>
              <a:t>PM981 256G</a:t>
            </a:r>
          </a:p>
          <a:p>
            <a:r>
              <a:rPr lang="zh-CN" altLang="en-US" dirty="0"/>
              <a:t>散热：</a:t>
            </a:r>
            <a:r>
              <a:rPr lang="en-US" altLang="zh-CN" dirty="0"/>
              <a:t>CPU</a:t>
            </a:r>
            <a:r>
              <a:rPr lang="zh-CN" altLang="en-US" dirty="0"/>
              <a:t>自带</a:t>
            </a:r>
          </a:p>
          <a:p>
            <a:r>
              <a:rPr lang="zh-CN" altLang="en-US" dirty="0"/>
              <a:t>电源：航嘉</a:t>
            </a:r>
            <a:r>
              <a:rPr lang="en-US" altLang="zh-CN" dirty="0"/>
              <a:t>500W</a:t>
            </a:r>
            <a:r>
              <a:rPr lang="zh-CN" altLang="en-US" dirty="0"/>
              <a:t>金牌</a:t>
            </a:r>
          </a:p>
          <a:p>
            <a:r>
              <a:rPr lang="zh-CN" altLang="en-US" dirty="0"/>
              <a:t>机箱：某废旧纸盒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检测真伪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4405" y="1644015"/>
            <a:ext cx="1023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GPU-Z</a:t>
            </a:r>
            <a:r>
              <a:rPr lang="zh-CN" altLang="en-US" dirty="0"/>
              <a:t>查看数据</a:t>
            </a:r>
          </a:p>
        </p:txBody>
      </p:sp>
      <p:pic>
        <p:nvPicPr>
          <p:cNvPr id="3" name="图片 2" descr="C:\Users\tsuki\Pictures\d132622762d0f70387f20f7505fa513d2797c5fc.jpgd132622762d0f70387f20f7505fa513d2797c5fc"/>
          <p:cNvPicPr>
            <a:picLocks noChangeAspect="1"/>
          </p:cNvPicPr>
          <p:nvPr/>
        </p:nvPicPr>
        <p:blipFill>
          <a:blip r:embed="rId5"/>
          <a:srcRect l="10" r="10"/>
          <a:stretch>
            <a:fillRect/>
          </a:stretch>
        </p:blipFill>
        <p:spPr>
          <a:xfrm>
            <a:off x="954405" y="2264410"/>
            <a:ext cx="3241040" cy="4029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97195" y="3956685"/>
            <a:ext cx="5935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RX588</a:t>
            </a:r>
            <a:r>
              <a:rPr lang="zh-CN" altLang="en-US"/>
              <a:t>白金版一般主频为</a:t>
            </a:r>
            <a:r>
              <a:rPr lang="en-US" altLang="zh-CN"/>
              <a:t>1366MHZ</a:t>
            </a:r>
            <a:r>
              <a:rPr lang="zh-CN" altLang="en-US"/>
              <a:t>，此处却达到了超白金版才能达到的</a:t>
            </a:r>
            <a:r>
              <a:rPr lang="en-US" altLang="zh-CN"/>
              <a:t>1411MHZ</a:t>
            </a:r>
            <a:r>
              <a:rPr lang="zh-CN" altLang="en-US"/>
              <a:t>，主频方面明显不正常。</a:t>
            </a:r>
          </a:p>
          <a:p>
            <a:r>
              <a:rPr lang="zh-CN" altLang="en-US"/>
              <a:t>可能原因：</a:t>
            </a:r>
            <a:r>
              <a:rPr lang="en-US" altLang="zh-CN"/>
              <a:t>1.</a:t>
            </a:r>
            <a:r>
              <a:rPr lang="zh-CN" altLang="en-US"/>
              <a:t>通过软件自行提高主频 </a:t>
            </a:r>
            <a:r>
              <a:rPr lang="en-US" altLang="zh-CN"/>
              <a:t>2.</a:t>
            </a:r>
            <a:r>
              <a:rPr lang="zh-CN" altLang="en-US"/>
              <a:t>刷写非原装</a:t>
            </a:r>
            <a:r>
              <a:rPr lang="en-US" altLang="zh-CN"/>
              <a:t>bios 3.</a:t>
            </a:r>
            <a:r>
              <a:rPr lang="zh-CN" altLang="en-US"/>
              <a:t>显卡硬件损坏，测试数据有误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 128"/>
          <p:cNvSpPr txBox="1"/>
          <p:nvPr>
            <p:custDataLst>
              <p:tags r:id="rId2"/>
            </p:custDataLst>
          </p:nvPr>
        </p:nvSpPr>
        <p:spPr>
          <a:xfrm>
            <a:off x="838800" y="576000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rgbClr val="5E72F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检测真伪</a:t>
            </a:r>
          </a:p>
        </p:txBody>
      </p:sp>
      <p:pic>
        <p:nvPicPr>
          <p:cNvPr id="2" name="图片 1" descr="99e186d479c32d6f197dddee7b209317"/>
          <p:cNvPicPr>
            <a:picLocks noChangeAspect="1"/>
          </p:cNvPicPr>
          <p:nvPr/>
        </p:nvPicPr>
        <p:blipFill>
          <a:blip r:embed="rId5"/>
          <a:srcRect l="-8508" t="-38528" r="4285" b="18038"/>
          <a:stretch>
            <a:fillRect/>
          </a:stretch>
        </p:blipFill>
        <p:spPr>
          <a:xfrm>
            <a:off x="229235" y="951865"/>
            <a:ext cx="6362700" cy="4241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93255" y="2275840"/>
            <a:ext cx="4728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供电口为单</a:t>
            </a:r>
            <a:r>
              <a:rPr lang="en-US" altLang="zh-CN"/>
              <a:t>8pin</a:t>
            </a:r>
            <a:r>
              <a:rPr lang="zh-CN" altLang="en-US"/>
              <a:t>供电，与</a:t>
            </a:r>
            <a:r>
              <a:rPr lang="en-US" altLang="zh-CN"/>
              <a:t>RX488</a:t>
            </a:r>
            <a:r>
              <a:rPr lang="zh-CN" altLang="en-US"/>
              <a:t>超白金版和</a:t>
            </a:r>
            <a:r>
              <a:rPr lang="en-US" altLang="zh-CN"/>
              <a:t>RX588</a:t>
            </a:r>
            <a:r>
              <a:rPr lang="zh-CN" altLang="en-US"/>
              <a:t>白金版供电口一致，与</a:t>
            </a:r>
            <a:r>
              <a:rPr lang="en-US" altLang="zh-CN"/>
              <a:t>RX588</a:t>
            </a:r>
            <a:r>
              <a:rPr lang="zh-CN" altLang="en-US"/>
              <a:t>超白金版供电口不同。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Straight Connector 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Straight Connector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Straight Connector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Straight Connector 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7"/>
  <p:tag name="KSO_WM_TEMPLATE_CATEGORY" val="custom"/>
  <p:tag name="KSO_WM_TEMPLATE_INDEX" val="160561"/>
  <p:tag name="KSO_WM_TAG_VERSION" val="1.0"/>
  <p:tag name="KSO_WM_SLIDE_ID" val="custom1605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b"/>
  <p:tag name="KSO_WM_UNIT_INDEX" val="1"/>
  <p:tag name="KSO_WM_UNIT_ID" val="custom160561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6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AUTOCOLOR" val="TRUE"/>
  <p:tag name="MH_TYPE" val="CONTENTS"/>
  <p:tag name="ID" val="626781"/>
  <p:tag name="KSO_WM_TEMPLATE_CATEGORY" val="custom"/>
  <p:tag name="KSO_WM_TEMPLATE_INDEX" val="160561"/>
  <p:tag name="KSO_WM_TAG_VERSION" val="1.0"/>
  <p:tag name="KSO_WM_SLIDE_ID" val="custom16056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OTHERS"/>
  <p:tag name="ID" val="626781"/>
  <p:tag name="KSO_WM_UNIT_TYPE" val="a"/>
  <p:tag name="KSO_WM_UNIT_INDEX" val="1"/>
  <p:tag name="KSO_WM_UNIT_ID" val="custom160561_8*a*1"/>
  <p:tag name="KSO_WM_UNIT_CLEAR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PRESET_TEXT" val="目录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1_8*i*1"/>
  <p:tag name="KSO_WM_TEMPLATE_CATEGORY" val="custom"/>
  <p:tag name="KSO_WM_TEMPLATE_INDEX" val="160561"/>
  <p:tag name="KSO_WM_UNIT_INDEX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1_8*i*8"/>
  <p:tag name="KSO_WM_TEMPLATE_CATEGORY" val="custom"/>
  <p:tag name="KSO_WM_TEMPLATE_INDEX" val="160561"/>
  <p:tag name="KSO_WM_UNIT_INDEX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1_8*i*15"/>
  <p:tag name="KSO_WM_TEMPLATE_CATEGORY" val="custom"/>
  <p:tag name="KSO_WM_TEMPLATE_INDEX" val="160561"/>
  <p:tag name="KSO_WM_UNIT_INDEX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OTHERS"/>
  <p:tag name="ID" val="626781"/>
  <p:tag name="KSO_WM_UNIT_TYPE" val="l_i"/>
  <p:tag name="KSO_WM_UNIT_INDEX" val="1_5"/>
  <p:tag name="KSO_WM_UNIT_ID" val="custom160561_8*l_i*1_5"/>
  <p:tag name="KSO_WM_UNIT_CLEAR" val="1"/>
  <p:tag name="KSO_WM_UNIT_LAYERLEVEL" val="1_1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ENTRY"/>
  <p:tag name="ID" val="626781"/>
  <p:tag name="MH_ORDER" val="3"/>
  <p:tag name="KSO_WM_UNIT_TYPE" val="l_h_f"/>
  <p:tag name="KSO_WM_UNIT_INDEX" val="1_3_1"/>
  <p:tag name="KSO_WM_UNIT_ID" val="custom160561_8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TYPE" val="OTHERS"/>
  <p:tag name="ID" val="6267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NUMBER"/>
  <p:tag name="ID" val="626781"/>
  <p:tag name="MH_ORDER" val="3"/>
  <p:tag name="KSO_WM_UNIT_TYPE" val="l_i"/>
  <p:tag name="KSO_WM_UNIT_INDEX" val="1_6"/>
  <p:tag name="KSO_WM_UNIT_ID" val="custom160561_8*l_i*1_6"/>
  <p:tag name="KSO_WM_UNIT_CLEAR" val="1"/>
  <p:tag name="KSO_WM_UNIT_LAYERLEVEL" val="1_1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OTHERS"/>
  <p:tag name="ID" val="626781"/>
  <p:tag name="KSO_WM_UNIT_TYPE" val="l_i"/>
  <p:tag name="KSO_WM_UNIT_INDEX" val="1_3"/>
  <p:tag name="KSO_WM_UNIT_ID" val="custom160561_8*l_i*1_3"/>
  <p:tag name="KSO_WM_UNIT_CLEAR" val="1"/>
  <p:tag name="KSO_WM_UNIT_LAYERLEVEL" val="1_1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ENTRY"/>
  <p:tag name="ID" val="626781"/>
  <p:tag name="MH_ORDER" val="2"/>
  <p:tag name="KSO_WM_UNIT_TYPE" val="l_h_f"/>
  <p:tag name="KSO_WM_UNIT_INDEX" val="1_2_1"/>
  <p:tag name="KSO_WM_UNIT_ID" val="custom160561_8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NUMBER"/>
  <p:tag name="ID" val="626781"/>
  <p:tag name="MH_ORDER" val="2"/>
  <p:tag name="KSO_WM_UNIT_TYPE" val="l_i"/>
  <p:tag name="KSO_WM_UNIT_INDEX" val="1_4"/>
  <p:tag name="KSO_WM_UNIT_ID" val="custom160561_8*l_i*1_4"/>
  <p:tag name="KSO_WM_UNIT_CLEAR" val="1"/>
  <p:tag name="KSO_WM_UNIT_LAYERLEVEL" val="1_1"/>
  <p:tag name="KSO_WM_DIAGRAM_GROUP_CODE" val="l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OTHERS"/>
  <p:tag name="ID" val="626781"/>
  <p:tag name="KSO_WM_UNIT_TYPE" val="l_i"/>
  <p:tag name="KSO_WM_UNIT_INDEX" val="1_1"/>
  <p:tag name="KSO_WM_UNIT_ID" val="custom160561_8*l_i*1_1"/>
  <p:tag name="KSO_WM_UNIT_CLEAR" val="1"/>
  <p:tag name="KSO_WM_UNIT_LAYERLEVEL" val="1_1"/>
  <p:tag name="KSO_WM_DIAGRAM_GROUP_CODE" val="l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ENTRY"/>
  <p:tag name="ID" val="626781"/>
  <p:tag name="MH_ORDER" val="1"/>
  <p:tag name="KSO_WM_UNIT_TYPE" val="l_h_f"/>
  <p:tag name="KSO_WM_UNIT_INDEX" val="1_1_1"/>
  <p:tag name="KSO_WM_UNIT_ID" val="custom160561_8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MH" val="20151022105848"/>
  <p:tag name="MH_LIBRARY" val="CONTENTS"/>
  <p:tag name="MH_TYPE" val="NUMBER"/>
  <p:tag name="ID" val="626781"/>
  <p:tag name="MH_ORDER" val="1"/>
  <p:tag name="KSO_WM_UNIT_TYPE" val="l_i"/>
  <p:tag name="KSO_WM_UNIT_INDEX" val="1_2"/>
  <p:tag name="KSO_WM_UNIT_ID" val="custom160561_8*l_i*1_2"/>
  <p:tag name="KSO_WM_UNIT_CLEAR" val="1"/>
  <p:tag name="KSO_WM_UNIT_LAYERLEVEL" val="1_1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TYPE" val="TITLE"/>
  <p:tag name="ID" val="6267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20*233"/>
  <p:tag name="KSO_WM_SLIDE_SIZE" val="321*115"/>
  <p:tag name="KSO_WM_DIAGRAM_GROUP_CODE" val="l1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39*132"/>
  <p:tag name="KSO_WM_SLIDE_SIZE" val="482*326"/>
  <p:tag name="KSO_WM_DIAGRAM_GROUP_CODE" val="l1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9*132"/>
  <p:tag name="KSO_WM_SLIDE_SIZE" val="322*376"/>
  <p:tag name="KSO_WM_DIAGRAM_GROUP_CODE" val="l1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24*161"/>
  <p:tag name="KSO_WM_SLIDE_SIZE" val="712*301"/>
  <p:tag name="KSO_WM_DIAGRAM_GROUP_CODE" val="l1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4*132"/>
  <p:tag name="KSO_WM_SLIDE_SIZE" val="712*376"/>
  <p:tag name="KSO_WM_DIAGRAM_GROUP_CODE" val="l1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4*132"/>
  <p:tag name="KSO_WM_SLIDE_SIZE" val="712*376"/>
  <p:tag name="KSO_WM_DIAGRAM_GROUP_CODE" val="l1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4*132"/>
  <p:tag name="KSO_WM_SLIDE_SIZE" val="712*376"/>
  <p:tag name="KSO_WM_DIAGRAM_GROUP_CODE" val="l1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19"/>
  <p:tag name="KSO_WM_SLIDE_INDEX" val="19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404*-39"/>
  <p:tag name="KSO_WM_SLIDE_SIZE" val="151*723"/>
  <p:tag name="KSO_WM_DIAGRAM_GROUP_CODE" val="m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1"/>
  <p:tag name="KSO_WM_TAG_VERSION" val="1.0"/>
  <p:tag name="KSO_WM_SLIDE_ID" val="custom160561_20"/>
  <p:tag name="KSO_WM_SLIDE_INDEX" val="20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275*-39"/>
  <p:tag name="KSO_WM_SLIDE_SIZE" val="409*723"/>
  <p:tag name="KSO_WM_DIAGRAM_GROUP_CODE" val="m1-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KSO_WM_TEMPLATE_CATEGORY" val="custom"/>
  <p:tag name="KSO_WM_TEMPLATE_INDEX" val="160561"/>
  <p:tag name="KSO_WM_TAG_VERSION" val="1.0"/>
  <p:tag name="KSO_WM_SLIDE_ID" val="custom160561_27"/>
  <p:tag name="KSO_WM_SLIDE_INDEX" val="27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551"/>
  <p:tag name="MH_LIBRARY" val="GRAPHIC"/>
  <p:tag name="MH_ORDER" val="Right Triangle 6"/>
</p:tagLst>
</file>

<file path=ppt/theme/theme1.xml><?xml version="1.0" encoding="utf-8"?>
<a:theme xmlns:a="http://schemas.openxmlformats.org/drawingml/2006/main" name="Office 主题">
  <a:themeElements>
    <a:clrScheme name="1605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D95DC"/>
      </a:accent1>
      <a:accent2>
        <a:srgbClr val="ED8699"/>
      </a:accent2>
      <a:accent3>
        <a:srgbClr val="EFC391"/>
      </a:accent3>
      <a:accent4>
        <a:srgbClr val="F2E58B"/>
      </a:accent4>
      <a:accent5>
        <a:srgbClr val="87E2C2"/>
      </a:accent5>
      <a:accent6>
        <a:srgbClr val="80C5F3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890</Words>
  <Application>Microsoft Office PowerPoint</Application>
  <PresentationFormat>宽屏</PresentationFormat>
  <Paragraphs>98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华文细黑</vt:lpstr>
      <vt:lpstr>Arial</vt:lpstr>
      <vt:lpstr>Calibri</vt:lpstr>
      <vt:lpstr>Wingdings</vt:lpstr>
      <vt:lpstr>Office 主题</vt:lpstr>
      <vt:lpstr>鉴别闲鱼二手显卡</vt:lpstr>
      <vt:lpstr>故事起因</vt:lpstr>
      <vt:lpstr>PowerPoint 演示文稿</vt:lpstr>
      <vt:lpstr>产品介绍</vt:lpstr>
      <vt:lpstr>PowerPoint 演示文稿</vt:lpstr>
      <vt:lpstr>检测真伪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购买建议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龙 行超</cp:lastModifiedBy>
  <cp:revision>202</cp:revision>
  <dcterms:created xsi:type="dcterms:W3CDTF">2015-09-19T02:16:00Z</dcterms:created>
  <dcterms:modified xsi:type="dcterms:W3CDTF">2019-04-08T08:10:47Z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  <property fmtid="{D5CDD505-2E9C-101B-9397-08002B2CF9AE}" pid="3" name="name">
    <vt:lpwstr>几何风演讲汇报模板.pptx</vt:lpwstr>
  </property>
  <property fmtid="{D5CDD505-2E9C-101B-9397-08002B2CF9AE}" pid="4" name="fileid">
    <vt:lpwstr>861698</vt:lpwstr>
  </property>
  <property fmtid="{D5CDD505-2E9C-101B-9397-08002B2CF9AE}" pid="5" name="search_tags">
    <vt:lpwstr>PPT模板</vt:lpwstr>
  </property>
</Properties>
</file>