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3" r:id="rId4"/>
    <p:sldId id="258" r:id="rId5"/>
    <p:sldId id="259" r:id="rId6"/>
    <p:sldId id="264" r:id="rId7"/>
    <p:sldId id="261" r:id="rId8"/>
    <p:sldId id="260" r:id="rId9"/>
    <p:sldId id="262" r:id="rId10"/>
    <p:sldId id="265" r:id="rId11"/>
    <p:sldId id="266" r:id="rId12"/>
    <p:sldId id="267" r:id="rId13"/>
    <p:sldId id="277" r:id="rId14"/>
    <p:sldId id="278" r:id="rId15"/>
    <p:sldId id="268" r:id="rId16"/>
    <p:sldId id="269" r:id="rId17"/>
    <p:sldId id="273" r:id="rId18"/>
    <p:sldId id="270" r:id="rId19"/>
    <p:sldId id="271" r:id="rId20"/>
    <p:sldId id="275" r:id="rId21"/>
    <p:sldId id="272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9C78E2-9848-4533-B492-DFFD51C5E6CE}">
          <p14:sldIdLst>
            <p14:sldId id="256"/>
            <p14:sldId id="257"/>
          </p14:sldIdLst>
        </p14:section>
        <p14:section name="A" id="{E8D6C63C-B08A-4023-A713-0A996D24462F}">
          <p14:sldIdLst>
            <p14:sldId id="263"/>
            <p14:sldId id="258"/>
            <p14:sldId id="259"/>
          </p14:sldIdLst>
        </p14:section>
        <p14:section name="B" id="{E275FD3A-C059-4D46-8C47-B83D74114D41}">
          <p14:sldIdLst>
            <p14:sldId id="264"/>
            <p14:sldId id="261"/>
            <p14:sldId id="260"/>
            <p14:sldId id="262"/>
            <p14:sldId id="265"/>
          </p14:sldIdLst>
        </p14:section>
        <p14:section name="C" id="{881F040B-F6BA-4ED4-89FA-81ECF8CD6AEE}">
          <p14:sldIdLst>
            <p14:sldId id="266"/>
            <p14:sldId id="267"/>
            <p14:sldId id="277"/>
            <p14:sldId id="278"/>
            <p14:sldId id="268"/>
          </p14:sldIdLst>
        </p14:section>
        <p14:section name="D" id="{F965745A-A406-4BC6-B508-55F25DA7611F}">
          <p14:sldIdLst>
            <p14:sldId id="269"/>
            <p14:sldId id="273"/>
            <p14:sldId id="270"/>
          </p14:sldIdLst>
        </p14:section>
        <p14:section name="E" id="{53DBE86B-BE65-4B2F-9838-1D12E5AE5957}">
          <p14:sldIdLst>
            <p14:sldId id="271"/>
            <p14:sldId id="275"/>
            <p14:sldId id="272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A6B46C4-1DC0-4BCB-995D-A77FE62E5C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E92A80-1307-47B8-B8D2-71E3BD3771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16114-5C60-4ED9-AD89-B4FE982F9F0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03ACCC-9069-4CE5-BF8A-2E3C894CC9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C4E11B-F3C3-47C3-86D3-221A46C0B3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3BFB8-4C45-455C-BC2E-B807CF77B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58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667DD-101B-44B0-A35E-00ACB3BFB49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A65F8-1A95-4947-AB69-B60D5823B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8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46C224-E95F-4828-B63E-EACFDEC237D6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夏铭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41ADC0-9B68-421C-A11A-41D4C2E3D2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889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C4A3-A038-46D6-8D2A-FA5D65F9FF4D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41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E875-52F9-479D-8A02-1A839E3AB319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8D01-D677-4ED2-8ECF-D3095A42736D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1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4ACD4F-B9E3-44F0-B528-7AE8A5C341F5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夏铭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41ADC0-9B68-421C-A11A-41D4C2E3D26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553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D5EC-20D1-4EBB-9EFA-76B817883EAA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98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FC9C-D4A2-4F8B-B2DD-4BE78667D104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72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EA85-BD00-42C9-AA74-A585F1F3812E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6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5F4-33A5-4287-A488-BE80E7C11D7F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0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279FB68-2DD2-4A4B-954D-916751376D8D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341ADC0-9B68-421C-A11A-41D4C2E3D2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3929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A7F5CD-70FF-4E75-8585-3D893F6CABA4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341ADC0-9B68-421C-A11A-41D4C2E3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1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9596B-85ED-4B79-848B-6E0100856753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夏铭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41ADC0-9B68-421C-A11A-41D4C2E3D2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54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90B48-C0EA-4C5B-AEE1-022CD7F17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编译原理复习卷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C5222-8112-4A8D-9EC0-00DA260C9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806298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第六题</a:t>
            </a:r>
          </a:p>
          <a:p>
            <a:r>
              <a:rPr lang="zh-CN" altLang="en-US" dirty="0"/>
              <a:t>夏铭 </a:t>
            </a:r>
            <a:r>
              <a:rPr lang="en-US" altLang="zh-CN" dirty="0"/>
              <a:t>2017141463229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5BA2237-890E-4A5B-8C74-F3B9D54B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C4F1-295F-4AAD-A6E3-C1C3DF2F5AED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757C76B3-619C-4DE1-9D2A-B58437A9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56D44AF-27F8-4EF6-8FB2-5D9BB0A9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5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D7D95-3EA3-4C1E-AC0E-50287957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8D01-D677-4ED2-8ECF-D3095A42736D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1DD79-117D-45A9-8931-D7866F65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59A7F-3162-4D6B-A95E-6E1A7A96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CD2FB8B-1513-4E8E-BD26-7B82C3CDA1DA}"/>
              </a:ext>
            </a:extLst>
          </p:cNvPr>
          <p:cNvSpPr txBox="1">
            <a:spLocks/>
          </p:cNvSpPr>
          <p:nvPr/>
        </p:nvSpPr>
        <p:spPr>
          <a:xfrm>
            <a:off x="1341120" y="1020422"/>
            <a:ext cx="4754880" cy="1747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altLang="zh-CN" sz="2800" dirty="0"/>
              <a:t>G:</a:t>
            </a:r>
          </a:p>
          <a:p>
            <a:r>
              <a:rPr lang="en-US" altLang="zh-CN" sz="2800" dirty="0"/>
              <a:t>S → </a:t>
            </a:r>
            <a:r>
              <a:rPr lang="en-US" altLang="zh-CN" sz="2800" dirty="0" err="1"/>
              <a:t>iESS</a:t>
            </a:r>
            <a:r>
              <a:rPr lang="en-US" altLang="zh-CN" sz="2800" dirty="0"/>
              <a:t>’ | a</a:t>
            </a:r>
          </a:p>
          <a:p>
            <a:r>
              <a:rPr lang="en-US" altLang="zh-CN" sz="2800" dirty="0"/>
              <a:t>S’ → </a:t>
            </a:r>
            <a:r>
              <a:rPr lang="en-US" altLang="zh-CN" sz="2800" dirty="0" err="1"/>
              <a:t>eS</a:t>
            </a:r>
            <a:r>
              <a:rPr lang="en-US" altLang="zh-CN" sz="2800" dirty="0"/>
              <a:t> | ε</a:t>
            </a:r>
          </a:p>
          <a:p>
            <a:r>
              <a:rPr lang="en-US" altLang="zh-CN" sz="2800" dirty="0"/>
              <a:t>E → b 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D59343C7-89A2-4689-BFAA-6BE1A2DBF79E}"/>
              </a:ext>
            </a:extLst>
          </p:cNvPr>
          <p:cNvSpPr txBox="1">
            <a:spLocks/>
          </p:cNvSpPr>
          <p:nvPr/>
        </p:nvSpPr>
        <p:spPr>
          <a:xfrm>
            <a:off x="5676193" y="1566233"/>
            <a:ext cx="4754880" cy="1422975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altLang="zh-CN" sz="2800" dirty="0"/>
              <a:t>FIRST(S) = {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，</a:t>
            </a:r>
            <a:r>
              <a:rPr lang="en-US" altLang="zh-CN" sz="2800" dirty="0"/>
              <a:t>a}</a:t>
            </a:r>
          </a:p>
          <a:p>
            <a:pPr marL="45720" indent="0">
              <a:buFont typeface="Corbel" pitchFamily="34" charset="0"/>
              <a:buNone/>
            </a:pPr>
            <a:r>
              <a:rPr lang="en-US" altLang="zh-CN" sz="2800" dirty="0"/>
              <a:t>FIRST(S’) = {e,</a:t>
            </a:r>
            <a:r>
              <a:rPr lang="zh-CN" altLang="en-US" sz="2800" dirty="0"/>
              <a:t> </a:t>
            </a:r>
            <a:r>
              <a:rPr lang="en-US" altLang="zh-CN" sz="2800" dirty="0"/>
              <a:t>ε}</a:t>
            </a:r>
          </a:p>
          <a:p>
            <a:pPr marL="45720" indent="0">
              <a:buFont typeface="Corbel" pitchFamily="34" charset="0"/>
              <a:buNone/>
            </a:pPr>
            <a:r>
              <a:rPr lang="en-US" altLang="zh-CN" sz="2800" dirty="0"/>
              <a:t>FIRST(E) = {b}</a:t>
            </a:r>
          </a:p>
          <a:p>
            <a:pPr marL="45720" indent="0">
              <a:buFont typeface="Corbel" pitchFamily="34" charset="0"/>
              <a:buNone/>
            </a:pP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2A9D22-1CD7-4C4A-A876-B8EAB4E1F4CC}"/>
              </a:ext>
            </a:extLst>
          </p:cNvPr>
          <p:cNvSpPr txBox="1"/>
          <p:nvPr/>
        </p:nvSpPr>
        <p:spPr>
          <a:xfrm>
            <a:off x="2307533" y="3493745"/>
            <a:ext cx="6310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Follow(E) = {</a:t>
            </a:r>
            <a:r>
              <a:rPr lang="en-US" altLang="zh-CN" sz="3600" dirty="0" err="1"/>
              <a:t>i</a:t>
            </a:r>
            <a:r>
              <a:rPr lang="en-US" altLang="zh-CN" sz="3600" dirty="0"/>
              <a:t>, a }</a:t>
            </a:r>
          </a:p>
          <a:p>
            <a:r>
              <a:rPr lang="en-US" altLang="zh-CN" sz="3600" dirty="0"/>
              <a:t>Follow(S) = {e, $}</a:t>
            </a:r>
          </a:p>
          <a:p>
            <a:r>
              <a:rPr lang="en-US" altLang="zh-CN" sz="3600" dirty="0"/>
              <a:t>Follow(E’) = {e, $}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4517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B15EF0-AB26-4459-B171-F5DCB8FA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(c) </a:t>
            </a:r>
            <a:r>
              <a:rPr lang="zh-CN" altLang="en-US" dirty="0"/>
              <a:t>文法是否为 </a:t>
            </a:r>
            <a:r>
              <a:rPr lang="en-US" altLang="zh-CN" dirty="0"/>
              <a:t>LL(1)</a:t>
            </a:r>
            <a:r>
              <a:rPr lang="zh-CN" altLang="en-US" dirty="0"/>
              <a:t>文法？</a:t>
            </a:r>
            <a:br>
              <a:rPr lang="en-US" altLang="zh-CN" dirty="0"/>
            </a:br>
            <a:r>
              <a:rPr lang="zh-CN" altLang="en-US" dirty="0"/>
              <a:t>说明原因 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4A7205-C0F5-4F9A-B686-C6B9D3386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972D35-AA68-4045-A532-F4BE39D1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5F4-33A5-4287-A488-BE80E7C11D7F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68C39D-A65F-4958-9B6F-52A2441E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BEAEF-7430-4DC9-8E61-2B3EDBCF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2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3AAAD00-D97C-40EF-9016-CAB62CEC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文法判定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2690A30-AF2E-4D04-AF9C-5864D76B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b="1" dirty="0"/>
              <a:t>LL(1)</a:t>
            </a:r>
            <a:r>
              <a:rPr lang="zh-CN" altLang="en-US" sz="3200" b="1" dirty="0"/>
              <a:t>文法定理</a:t>
            </a:r>
          </a:p>
          <a:p>
            <a:r>
              <a:rPr lang="en-US" altLang="zh-CN" sz="3200" dirty="0"/>
              <a:t>1.  A -&gt;</a:t>
            </a:r>
            <a:r>
              <a:rPr lang="el-GR" altLang="zh-CN" sz="3200" dirty="0"/>
              <a:t>α</a:t>
            </a:r>
            <a:r>
              <a:rPr lang="el-GR" altLang="zh-CN" sz="3200" baseline="-25000" dirty="0"/>
              <a:t>1</a:t>
            </a:r>
            <a:r>
              <a:rPr lang="el-GR" altLang="zh-CN" sz="3200" dirty="0"/>
              <a:t>|α</a:t>
            </a:r>
            <a:r>
              <a:rPr lang="el-GR" altLang="zh-CN" sz="3200" baseline="-25000" dirty="0"/>
              <a:t>2</a:t>
            </a:r>
            <a:r>
              <a:rPr lang="el-GR" altLang="zh-CN" sz="3200" dirty="0"/>
              <a:t>|…|α</a:t>
            </a:r>
            <a:r>
              <a:rPr lang="en-US" altLang="zh-CN" sz="3200" baseline="-25000" dirty="0"/>
              <a:t>n</a:t>
            </a:r>
            <a:r>
              <a:rPr lang="zh-CN" altLang="en-US" sz="3200" dirty="0"/>
              <a:t>，</a:t>
            </a:r>
            <a:r>
              <a:rPr lang="en-US" altLang="zh-CN" sz="3200" dirty="0"/>
              <a:t>First(</a:t>
            </a:r>
            <a:r>
              <a:rPr lang="el-GR" altLang="zh-CN" sz="3200" dirty="0"/>
              <a:t>α</a:t>
            </a:r>
            <a:r>
              <a:rPr lang="en-US" altLang="zh-CN" sz="3200" baseline="-25000" dirty="0" err="1"/>
              <a:t>i</a:t>
            </a:r>
            <a:r>
              <a:rPr lang="en-US" altLang="zh-CN" sz="3200" dirty="0"/>
              <a:t>)∩First(</a:t>
            </a:r>
            <a:r>
              <a:rPr lang="el-GR" altLang="zh-CN" sz="3200" dirty="0"/>
              <a:t>α</a:t>
            </a:r>
            <a:r>
              <a:rPr lang="en-US" altLang="zh-CN" sz="3200" baseline="-25000" dirty="0"/>
              <a:t>j</a:t>
            </a:r>
            <a:r>
              <a:rPr lang="en-US" altLang="zh-CN" sz="3200" dirty="0"/>
              <a:t>) = </a:t>
            </a:r>
            <a:r>
              <a:rPr lang="el-GR" altLang="zh-CN" sz="3200" dirty="0"/>
              <a:t>Φ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l-GR" altLang="zh-CN" sz="3200" dirty="0"/>
              <a:t> //</a:t>
            </a:r>
            <a:r>
              <a:rPr lang="zh-CN" altLang="en-US" sz="3200" dirty="0"/>
              <a:t>没有左因子，可根据下一个字符判断选哪个选项</a:t>
            </a:r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如果</a:t>
            </a:r>
            <a:r>
              <a:rPr lang="el-GR" altLang="zh-CN" sz="3200" dirty="0"/>
              <a:t>ε</a:t>
            </a:r>
            <a:r>
              <a:rPr lang="zh-CN" altLang="en-US" sz="3200" dirty="0"/>
              <a:t>属于</a:t>
            </a:r>
            <a:r>
              <a:rPr lang="en-US" altLang="zh-CN" sz="3200" dirty="0"/>
              <a:t>First(A), First(A)∩Follow(A) = </a:t>
            </a:r>
            <a:r>
              <a:rPr lang="el-GR" altLang="zh-CN" sz="3200" dirty="0"/>
              <a:t>Φ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//</a:t>
            </a:r>
            <a:r>
              <a:rPr lang="zh-CN" altLang="en-US" sz="3200" dirty="0"/>
              <a:t>可以判断</a:t>
            </a:r>
            <a:r>
              <a:rPr lang="en-US" altLang="zh-CN" sz="3200" dirty="0"/>
              <a:t>first</a:t>
            </a:r>
            <a:r>
              <a:rPr lang="zh-CN" altLang="en-US" sz="3200" dirty="0"/>
              <a:t>不匹配时，什么时候规约为</a:t>
            </a:r>
            <a:r>
              <a:rPr lang="en-US" altLang="zh-CN" sz="3200" dirty="0"/>
              <a:t>ε</a:t>
            </a:r>
            <a:endParaRPr lang="el-GR" altLang="zh-CN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0A079-8131-451C-B8A8-0069A61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D4F-B9E3-44F0-B528-7AE8A5C341F5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68B49-66F1-4A00-840B-E5FCB923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DD393-39B2-400F-B2AB-E9489A37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0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3AAAD00-D97C-40EF-9016-CAB62CEC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文法判定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1AFA409D-B408-4F96-81E0-8A5BA40E0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LR(0)</a:t>
            </a:r>
            <a:r>
              <a:rPr lang="zh-CN" altLang="en-US" dirty="0"/>
              <a:t>文法判定：</a:t>
            </a:r>
            <a:endParaRPr lang="en-US" altLang="zh-CN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BB21C8D-3A69-4CB9-BF1F-0741262952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4D4D4D"/>
                </a:solidFill>
                <a:latin typeface="华文中宋" panose="02010600040101010101" pitchFamily="2" charset="-122"/>
              </a:rPr>
              <a:t>如果文法对应的自动机中不存在移进</a:t>
            </a:r>
            <a:r>
              <a:rPr lang="en-US" altLang="zh-CN" dirty="0">
                <a:solidFill>
                  <a:srgbClr val="4D4D4D"/>
                </a:solidFill>
                <a:latin typeface="华文中宋" panose="02010600040101010101" pitchFamily="2" charset="-122"/>
              </a:rPr>
              <a:t>-</a:t>
            </a:r>
            <a:r>
              <a:rPr lang="zh-CN" altLang="en-US" dirty="0">
                <a:solidFill>
                  <a:srgbClr val="4D4D4D"/>
                </a:solidFill>
                <a:latin typeface="华文中宋" panose="02010600040101010101" pitchFamily="2" charset="-122"/>
              </a:rPr>
              <a:t>归约冲突和归约</a:t>
            </a:r>
            <a:r>
              <a:rPr lang="en-US" altLang="zh-CN" dirty="0">
                <a:solidFill>
                  <a:srgbClr val="4D4D4D"/>
                </a:solidFill>
                <a:latin typeface="华文中宋" panose="02010600040101010101" pitchFamily="2" charset="-122"/>
              </a:rPr>
              <a:t>-</a:t>
            </a:r>
            <a:r>
              <a:rPr lang="zh-CN" altLang="en-US" dirty="0">
                <a:solidFill>
                  <a:srgbClr val="4D4D4D"/>
                </a:solidFill>
                <a:latin typeface="华文中宋" panose="02010600040101010101" pitchFamily="2" charset="-122"/>
              </a:rPr>
              <a:t>归约冲突则为 </a:t>
            </a:r>
            <a:r>
              <a:rPr lang="en-US" altLang="zh-CN" dirty="0">
                <a:solidFill>
                  <a:srgbClr val="4D4D4D"/>
                </a:solidFill>
                <a:latin typeface="华文中宋" panose="02010600040101010101" pitchFamily="2" charset="-122"/>
              </a:rPr>
              <a:t>LR(0)</a:t>
            </a:r>
            <a:r>
              <a:rPr lang="zh-CN" altLang="en-US" dirty="0">
                <a:solidFill>
                  <a:srgbClr val="4D4D4D"/>
                </a:solidFill>
                <a:latin typeface="华文中宋" panose="02010600040101010101" pitchFamily="2" charset="-122"/>
              </a:rPr>
              <a:t>文法。换句话说</a:t>
            </a:r>
            <a:r>
              <a:rPr lang="en-US" altLang="zh-CN" dirty="0">
                <a:solidFill>
                  <a:srgbClr val="4D4D4D"/>
                </a:solidFill>
                <a:latin typeface="华文中宋" panose="02010600040101010101" pitchFamily="2" charset="-122"/>
              </a:rPr>
              <a:t>LR(0)</a:t>
            </a:r>
            <a:r>
              <a:rPr lang="zh-CN" altLang="en-US" dirty="0">
                <a:solidFill>
                  <a:srgbClr val="4D4D4D"/>
                </a:solidFill>
                <a:latin typeface="华文中宋" panose="02010600040101010101" pitchFamily="2" charset="-122"/>
              </a:rPr>
              <a:t>文法分析不能解决这两种冲突，范围最小。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5561AE10-8E5F-4A35-A51C-8A879EEDB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2000" dirty="0"/>
              <a:t>SLR文法判定：</a:t>
            </a:r>
            <a:endParaRPr lang="en-US" altLang="zh-CN" sz="2000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0FDA959-9C5A-4394-9E95-19E22F21F1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SLR文法不存在归约-归约冲突；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有可能存在移进-归约冲突，但是如果可以用 follow集解决则是 SLR文法。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换句话说，SLR文法分析过程可以解决归约-归约冲突，但是不一定能解决移进-归约冲突。用 follow集来处理即出现移进-归约冲突的两条产生式，如果其 follow集相交为空则为 SLR文法，反之不是。当然，如果以上两种冲突都不存在自然是了。</a:t>
            </a:r>
          </a:p>
          <a:p>
            <a:endParaRPr lang="zh-CN" altLang="en-US" sz="2800" dirty="0">
              <a:latin typeface="华文中宋" panose="02010600040101010101" pitchFamily="2" charset="-122"/>
            </a:endParaRP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0A079-8131-451C-B8A8-0069A61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D4F-B9E3-44F0-B528-7AE8A5C341F5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68B49-66F1-4A00-840B-E5FCB923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夏铭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DD393-39B2-400F-B2AB-E9489A37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9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3AAAD00-D97C-40EF-9016-CAB62CEC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文法判定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C271580-224D-4F2F-B665-9FD048298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LALR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文法判定：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69694483-3B23-42BF-98B1-9BCB058922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有个结论是合并同心集不会产生新的移进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归约冲突，但是会产生新的归约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归约冲突，如果没产生冲突就是 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LALR 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文法，反之不是。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1C9FDE7-3EF8-457B-A4C5-4904F7174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LR(1)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文法判定：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538603A7-099A-43C0-B754-5ED1AAB628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 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LR(1)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文法的范围比较大，所以文法几乎都是 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LR(1)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的，现在知道的只有当合并同心集产生了归约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归约冲突时才只属于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LR(1)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文法，而不属于其他文法。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0A079-8131-451C-B8A8-0069A61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D4F-B9E3-44F0-B528-7AE8A5C341F5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68B49-66F1-4A00-840B-E5FCB923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DD393-39B2-400F-B2AB-E9489A37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7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EFF8D-D8E1-4CFD-8BFE-6D76CA09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8D01-D677-4ED2-8ECF-D3095A42736D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46F0A-56C4-475F-9BBA-0D1AF7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夏铭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90010-6F08-4EDF-A443-1C98CC9A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A48CBFE-5DEE-4B99-8B5D-659275E11F66}"/>
              </a:ext>
            </a:extLst>
          </p:cNvPr>
          <p:cNvSpPr txBox="1">
            <a:spLocks/>
          </p:cNvSpPr>
          <p:nvPr/>
        </p:nvSpPr>
        <p:spPr>
          <a:xfrm>
            <a:off x="1032510" y="141229"/>
            <a:ext cx="4754880" cy="1747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altLang="zh-CN" sz="2800" dirty="0"/>
              <a:t>G:</a:t>
            </a:r>
          </a:p>
          <a:p>
            <a:r>
              <a:rPr lang="en-US" altLang="zh-CN" sz="2800" dirty="0"/>
              <a:t>S → </a:t>
            </a:r>
            <a:r>
              <a:rPr lang="en-US" altLang="zh-CN" sz="2800" dirty="0" err="1"/>
              <a:t>iESS</a:t>
            </a:r>
            <a:r>
              <a:rPr lang="en-US" altLang="zh-CN" sz="2800" dirty="0"/>
              <a:t>’ | a</a:t>
            </a:r>
          </a:p>
          <a:p>
            <a:r>
              <a:rPr lang="en-US" altLang="zh-CN" sz="2800" dirty="0"/>
              <a:t>S’ → </a:t>
            </a:r>
            <a:r>
              <a:rPr lang="en-US" altLang="zh-CN" sz="2800" dirty="0" err="1"/>
              <a:t>eS</a:t>
            </a:r>
            <a:r>
              <a:rPr lang="en-US" altLang="zh-CN" sz="2800" dirty="0"/>
              <a:t> | ε</a:t>
            </a:r>
          </a:p>
          <a:p>
            <a:r>
              <a:rPr lang="en-US" altLang="zh-CN" sz="2800" dirty="0"/>
              <a:t>E → b 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D2F1E58-FA8A-421B-A633-678EE24AAE51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1.  A -&gt;</a:t>
            </a:r>
            <a:r>
              <a:rPr lang="el-GR" altLang="zh-CN" sz="2800" dirty="0"/>
              <a:t>α</a:t>
            </a:r>
            <a:r>
              <a:rPr lang="el-GR" altLang="zh-CN" sz="2800" baseline="-25000" dirty="0"/>
              <a:t>1</a:t>
            </a:r>
            <a:r>
              <a:rPr lang="el-GR" altLang="zh-CN" sz="2800" dirty="0"/>
              <a:t>|α</a:t>
            </a:r>
            <a:r>
              <a:rPr lang="el-GR" altLang="zh-CN" sz="2800" baseline="-25000" dirty="0"/>
              <a:t>2</a:t>
            </a:r>
            <a:r>
              <a:rPr lang="el-GR" altLang="zh-CN" sz="2800" dirty="0"/>
              <a:t>|…|α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，</a:t>
            </a:r>
            <a:r>
              <a:rPr lang="en-US" altLang="zh-CN" sz="2800" dirty="0"/>
              <a:t>First(</a:t>
            </a:r>
            <a:r>
              <a:rPr lang="el-GR" altLang="zh-CN" sz="2800" dirty="0"/>
              <a:t>α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)∩First(</a:t>
            </a:r>
            <a:r>
              <a:rPr lang="el-GR" altLang="zh-CN" sz="2800" dirty="0"/>
              <a:t>α</a:t>
            </a:r>
            <a:r>
              <a:rPr lang="en-US" altLang="zh-CN" sz="2800" baseline="-25000" dirty="0"/>
              <a:t>j</a:t>
            </a:r>
            <a:r>
              <a:rPr lang="en-US" altLang="zh-CN" sz="2800" dirty="0"/>
              <a:t>) = </a:t>
            </a:r>
            <a:r>
              <a:rPr lang="el-GR" altLang="zh-CN" sz="2800" dirty="0"/>
              <a:t>Φ</a:t>
            </a:r>
            <a:endParaRPr lang="en-US" altLang="zh-CN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/>
              <a:t>对</a:t>
            </a:r>
            <a:r>
              <a:rPr lang="en-US" altLang="zh-CN" sz="2800" dirty="0"/>
              <a:t>S</a:t>
            </a:r>
            <a:r>
              <a:rPr lang="zh-CN" altLang="en-US" sz="2800" dirty="0"/>
              <a:t>：</a:t>
            </a:r>
            <a:r>
              <a:rPr lang="en-US" altLang="zh-CN" sz="2800" dirty="0"/>
              <a:t>FIRST(</a:t>
            </a:r>
            <a:r>
              <a:rPr lang="en-US" altLang="zh-CN" sz="2800" dirty="0" err="1"/>
              <a:t>iESS</a:t>
            </a:r>
            <a:r>
              <a:rPr lang="en-US" altLang="zh-CN" sz="2800" dirty="0"/>
              <a:t>’) = {</a:t>
            </a:r>
            <a:r>
              <a:rPr lang="en-US" altLang="zh-CN" sz="2800" dirty="0" err="1"/>
              <a:t>i</a:t>
            </a:r>
            <a:r>
              <a:rPr lang="en-US" altLang="zh-CN" sz="2800" dirty="0"/>
              <a:t>} FIRST(a) = {a}    FIRST(</a:t>
            </a:r>
            <a:r>
              <a:rPr lang="en-US" altLang="zh-CN" sz="2800" dirty="0" err="1"/>
              <a:t>iESS</a:t>
            </a:r>
            <a:r>
              <a:rPr lang="en-US" altLang="zh-CN" sz="2800" dirty="0"/>
              <a:t>’) </a:t>
            </a:r>
            <a:r>
              <a:rPr lang="zh-CN" altLang="en-US" sz="2800" dirty="0"/>
              <a:t>∩ </a:t>
            </a:r>
            <a:r>
              <a:rPr lang="en-US" altLang="zh-CN" sz="2800" dirty="0"/>
              <a:t>FIRST(a) = </a:t>
            </a:r>
            <a:r>
              <a:rPr lang="el-GR" altLang="zh-CN" sz="2800" dirty="0"/>
              <a:t>Φ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对</a:t>
            </a:r>
            <a:r>
              <a:rPr lang="en-US" altLang="zh-CN" sz="2800" dirty="0"/>
              <a:t>S’:  FIRST(</a:t>
            </a:r>
            <a:r>
              <a:rPr lang="en-US" altLang="zh-CN" sz="2800" dirty="0" err="1"/>
              <a:t>eS</a:t>
            </a:r>
            <a:r>
              <a:rPr lang="en-US" altLang="zh-CN" sz="2800" dirty="0"/>
              <a:t>) = {e} FIRST(ε) = {ε}	 FIRST(</a:t>
            </a:r>
            <a:r>
              <a:rPr lang="en-US" altLang="zh-CN" sz="2800" dirty="0" err="1"/>
              <a:t>eS</a:t>
            </a:r>
            <a:r>
              <a:rPr lang="en-US" altLang="zh-CN" sz="2800" dirty="0"/>
              <a:t>) </a:t>
            </a:r>
            <a:r>
              <a:rPr lang="zh-CN" altLang="en-US" sz="2800" dirty="0"/>
              <a:t>∩ </a:t>
            </a:r>
            <a:r>
              <a:rPr lang="en-US" altLang="zh-CN" sz="2800" dirty="0"/>
              <a:t>FIRST(ε) = </a:t>
            </a:r>
            <a:r>
              <a:rPr lang="el-GR" altLang="zh-CN" sz="2800" dirty="0"/>
              <a:t>Φ</a:t>
            </a:r>
            <a:endParaRPr lang="zh-CN" altLang="en-US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如果</a:t>
            </a:r>
            <a:r>
              <a:rPr lang="el-GR" altLang="zh-CN" sz="2800" dirty="0"/>
              <a:t>ε</a:t>
            </a:r>
            <a:r>
              <a:rPr lang="zh-CN" altLang="en-US" sz="2800" dirty="0"/>
              <a:t>属于</a:t>
            </a:r>
            <a:r>
              <a:rPr lang="en-US" altLang="zh-CN" sz="2800" dirty="0"/>
              <a:t>First(A), First(A)∩Follow(A) = </a:t>
            </a:r>
            <a:r>
              <a:rPr lang="el-GR" altLang="zh-CN" sz="2800" dirty="0"/>
              <a:t>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FIRST(S’) </a:t>
            </a:r>
            <a:r>
              <a:rPr lang="zh-CN" altLang="en-US" sz="2800" dirty="0"/>
              <a:t>∩ </a:t>
            </a:r>
            <a:r>
              <a:rPr lang="en-US" altLang="zh-CN" sz="2800" dirty="0"/>
              <a:t>FOLLOW(S’) = </a:t>
            </a:r>
            <a:r>
              <a:rPr lang="en-US" altLang="zh-CN" sz="3200" dirty="0">
                <a:solidFill>
                  <a:srgbClr val="FF0000"/>
                </a:solidFill>
              </a:rPr>
              <a:t>{e} != </a:t>
            </a:r>
            <a:r>
              <a:rPr lang="el-GR" altLang="zh-CN" sz="3200" dirty="0">
                <a:solidFill>
                  <a:srgbClr val="FF0000"/>
                </a:solidFill>
              </a:rPr>
              <a:t>Φ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414CC088-DBB3-4B6F-BDA3-74CA9CEE34E2}"/>
              </a:ext>
            </a:extLst>
          </p:cNvPr>
          <p:cNvSpPr txBox="1">
            <a:spLocks/>
          </p:cNvSpPr>
          <p:nvPr/>
        </p:nvSpPr>
        <p:spPr>
          <a:xfrm>
            <a:off x="4625741" y="776741"/>
            <a:ext cx="4754880" cy="15092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altLang="zh-CN" dirty="0"/>
              <a:t>FIRST(S) = {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a}</a:t>
            </a:r>
          </a:p>
          <a:p>
            <a:pPr marL="45720" indent="0">
              <a:buFont typeface="Corbel" pitchFamily="34" charset="0"/>
              <a:buNone/>
            </a:pPr>
            <a:r>
              <a:rPr lang="en-US" altLang="zh-CN" dirty="0"/>
              <a:t>FIRST(S’) = {e,</a:t>
            </a:r>
            <a:r>
              <a:rPr lang="zh-CN" altLang="en-US" dirty="0"/>
              <a:t> </a:t>
            </a:r>
            <a:r>
              <a:rPr lang="en-US" altLang="zh-CN" dirty="0"/>
              <a:t>ε}</a:t>
            </a:r>
          </a:p>
          <a:p>
            <a:pPr marL="45720" indent="0">
              <a:buNone/>
            </a:pPr>
            <a:r>
              <a:rPr lang="en-US" altLang="zh-CN" dirty="0"/>
              <a:t>FIRST(E) = {b}</a:t>
            </a:r>
          </a:p>
          <a:p>
            <a:pPr marL="45720" indent="0">
              <a:buFont typeface="Corbel" pitchFamily="34" charset="0"/>
              <a:buNone/>
            </a:pPr>
            <a:endParaRPr lang="zh-CN" altLang="en-US" dirty="0"/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C3802AA7-8E24-4B99-84D8-EBCA15636216}"/>
              </a:ext>
            </a:extLst>
          </p:cNvPr>
          <p:cNvSpPr txBox="1">
            <a:spLocks/>
          </p:cNvSpPr>
          <p:nvPr/>
        </p:nvSpPr>
        <p:spPr>
          <a:xfrm>
            <a:off x="8562882" y="739007"/>
            <a:ext cx="4754880" cy="1546994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altLang="zh-CN" dirty="0"/>
              <a:t>Follow(E) = {</a:t>
            </a:r>
            <a:r>
              <a:rPr lang="en-US" altLang="zh-CN" dirty="0" err="1"/>
              <a:t>i</a:t>
            </a:r>
            <a:r>
              <a:rPr lang="en-US" altLang="zh-CN" dirty="0"/>
              <a:t>, a }</a:t>
            </a:r>
          </a:p>
          <a:p>
            <a:pPr marL="45720" indent="0">
              <a:buNone/>
            </a:pPr>
            <a:r>
              <a:rPr lang="en-US" altLang="zh-CN" dirty="0"/>
              <a:t>Follow(S) = {e, $}</a:t>
            </a:r>
          </a:p>
          <a:p>
            <a:pPr marL="45720" indent="0">
              <a:buNone/>
            </a:pPr>
            <a:r>
              <a:rPr lang="en-US" altLang="zh-CN" dirty="0"/>
              <a:t>Follow(E’) = {e, $}</a:t>
            </a:r>
            <a:endParaRPr lang="zh-CN" altLang="en-US" dirty="0"/>
          </a:p>
          <a:p>
            <a:pPr marL="45720" indent="0">
              <a:buFont typeface="Corbel" pitchFamily="34" charset="0"/>
              <a:buNone/>
            </a:pPr>
            <a:endParaRPr lang="en-US" altLang="zh-CN" dirty="0"/>
          </a:p>
          <a:p>
            <a:pPr marL="45720" indent="0">
              <a:buFont typeface="Corbel" pitchFamily="34" charset="0"/>
              <a:buNone/>
            </a:pP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F9F00F-8054-4C5D-8563-CA147D5D6FF3}"/>
              </a:ext>
            </a:extLst>
          </p:cNvPr>
          <p:cNvSpPr/>
          <p:nvPr/>
        </p:nvSpPr>
        <p:spPr>
          <a:xfrm>
            <a:off x="8322431" y="5452349"/>
            <a:ext cx="3336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不是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LL(1)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43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A3B06C3-38BF-45A6-A97A-1C7D5303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(d) </a:t>
            </a:r>
            <a:r>
              <a:rPr lang="zh-CN" altLang="en-US" dirty="0"/>
              <a:t>构造文法的 </a:t>
            </a:r>
            <a:r>
              <a:rPr lang="en-US" altLang="zh-CN" dirty="0"/>
              <a:t>LL(1)</a:t>
            </a:r>
            <a:r>
              <a:rPr lang="zh-CN" altLang="en-US" dirty="0"/>
              <a:t>分析表 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43817CE-C7E4-4533-8762-63FE50178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3C362-DCE3-480F-88A4-461834ED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5F4-33A5-4287-A488-BE80E7C11D7F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800E00-D730-4DA4-9CD4-59F020A7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D06829-314B-45EA-8F83-1D15DC79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8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CDF7D91-71CD-49C2-8633-C57BF65B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如何构造</a:t>
            </a:r>
            <a:r>
              <a:rPr lang="en-US" altLang="zh-CN" dirty="0"/>
              <a:t>LL(1)</a:t>
            </a:r>
            <a:r>
              <a:rPr lang="zh-CN" altLang="en-US" dirty="0"/>
              <a:t>分析表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9D9F388-FC0F-4918-B9EB-766A7368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对每个可能的产生式 </a:t>
            </a:r>
            <a:r>
              <a:rPr lang="en-US" altLang="zh-CN" sz="2800" dirty="0"/>
              <a:t>A-&gt;</a:t>
            </a:r>
            <a:r>
              <a:rPr lang="el-GR" altLang="zh-CN" sz="2800" dirty="0"/>
              <a:t>α</a:t>
            </a:r>
          </a:p>
          <a:p>
            <a:endParaRPr lang="el-GR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对每个</a:t>
            </a:r>
            <a:r>
              <a:rPr lang="en-US" altLang="zh-CN" sz="2800" dirty="0"/>
              <a:t>a</a:t>
            </a:r>
            <a:r>
              <a:rPr lang="zh-CN" altLang="en-US" sz="2800" dirty="0"/>
              <a:t>属于</a:t>
            </a:r>
            <a:r>
              <a:rPr lang="en-US" altLang="zh-CN" sz="2800" dirty="0"/>
              <a:t>First(</a:t>
            </a:r>
            <a:r>
              <a:rPr lang="el-GR" altLang="zh-CN" sz="2800" dirty="0"/>
              <a:t>α)</a:t>
            </a:r>
            <a:r>
              <a:rPr lang="zh-CN" altLang="en-US" sz="2800" dirty="0"/>
              <a:t>，</a:t>
            </a:r>
            <a:r>
              <a:rPr lang="en-US" altLang="zh-CN" sz="2800" dirty="0"/>
              <a:t>M[</a:t>
            </a:r>
            <a:r>
              <a:rPr lang="en-US" altLang="zh-CN" sz="2800" dirty="0" err="1"/>
              <a:t>A,a</a:t>
            </a:r>
            <a:r>
              <a:rPr lang="en-US" altLang="zh-CN" sz="2800" dirty="0"/>
              <a:t>] </a:t>
            </a:r>
            <a:r>
              <a:rPr lang="zh-CN" altLang="en-US" sz="2800" dirty="0"/>
              <a:t>加上</a:t>
            </a:r>
            <a:r>
              <a:rPr lang="en-US" altLang="zh-CN" sz="2800" dirty="0"/>
              <a:t>A-&gt;</a:t>
            </a:r>
            <a:r>
              <a:rPr lang="el-GR" altLang="zh-CN" sz="2800" dirty="0"/>
              <a:t>α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如果</a:t>
            </a:r>
            <a:r>
              <a:rPr lang="el-GR" altLang="zh-CN" sz="2800" dirty="0"/>
              <a:t>ε</a:t>
            </a:r>
            <a:r>
              <a:rPr lang="zh-CN" altLang="en-US" sz="2800" dirty="0"/>
              <a:t>属于</a:t>
            </a:r>
            <a:r>
              <a:rPr lang="en-US" altLang="zh-CN" sz="2800" dirty="0"/>
              <a:t>First(</a:t>
            </a:r>
            <a:r>
              <a:rPr lang="el-GR" altLang="zh-CN" sz="2800" dirty="0"/>
              <a:t>α)</a:t>
            </a:r>
            <a:r>
              <a:rPr lang="zh-CN" altLang="el-GR" sz="2800" dirty="0"/>
              <a:t>，</a:t>
            </a:r>
            <a:r>
              <a:rPr lang="zh-CN" altLang="en-US" sz="2800" dirty="0"/>
              <a:t>每个属于</a:t>
            </a:r>
            <a:r>
              <a:rPr lang="en-US" altLang="zh-CN" sz="2800" dirty="0"/>
              <a:t>Follow(A)</a:t>
            </a:r>
            <a:r>
              <a:rPr lang="zh-CN" altLang="en-US" sz="2800" dirty="0"/>
              <a:t>的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M[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] </a:t>
            </a:r>
            <a:r>
              <a:rPr lang="zh-CN" altLang="en-US" sz="2800" dirty="0"/>
              <a:t>加上</a:t>
            </a:r>
            <a:r>
              <a:rPr lang="en-US" altLang="zh-CN" sz="2800" dirty="0"/>
              <a:t>A-&gt;</a:t>
            </a:r>
            <a:r>
              <a:rPr lang="el-GR" altLang="zh-CN" sz="2800" dirty="0"/>
              <a:t>α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BAC09-93F5-41FC-BED9-5081F174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D4F-B9E3-44F0-B528-7AE8A5C341F5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28961-1D18-4B0E-92B1-0F262A54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12CCC-C14E-43CD-BDB4-72789B6E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6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13DDD-13DC-4E4B-B6CF-9B35A976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D4F-B9E3-44F0-B528-7AE8A5C341F5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197A0-B050-4539-A364-771C8C69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DE9BC-D1D3-47DE-BC8E-4F04ACB4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F73F2CA-DB8D-4130-98FF-FF49BC7D3511}"/>
              </a:ext>
            </a:extLst>
          </p:cNvPr>
          <p:cNvSpPr txBox="1">
            <a:spLocks/>
          </p:cNvSpPr>
          <p:nvPr/>
        </p:nvSpPr>
        <p:spPr>
          <a:xfrm>
            <a:off x="1593782" y="279133"/>
            <a:ext cx="2612457" cy="2836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altLang="zh-CN" sz="2800" dirty="0"/>
              <a:t>G</a:t>
            </a:r>
            <a:r>
              <a:rPr lang="zh-CN" altLang="en-US" sz="2800" dirty="0">
                <a:sym typeface="Wingdings" panose="05000000000000000000" pitchFamily="2" charset="2"/>
              </a:rPr>
              <a:t>（展开）</a:t>
            </a:r>
            <a:endParaRPr lang="en-US" altLang="zh-CN" sz="2800" dirty="0"/>
          </a:p>
          <a:p>
            <a:r>
              <a:rPr lang="en-US" altLang="zh-CN" sz="2800" dirty="0"/>
              <a:t>S → </a:t>
            </a:r>
            <a:r>
              <a:rPr lang="en-US" altLang="zh-CN" sz="2800" dirty="0" err="1"/>
              <a:t>iESS</a:t>
            </a:r>
            <a:r>
              <a:rPr lang="en-US" altLang="zh-CN" sz="2800" dirty="0"/>
              <a:t>’</a:t>
            </a:r>
          </a:p>
          <a:p>
            <a:r>
              <a:rPr lang="en-US" altLang="zh-CN" sz="2800" dirty="0"/>
              <a:t>S → a</a:t>
            </a:r>
          </a:p>
          <a:p>
            <a:r>
              <a:rPr lang="en-US" altLang="zh-CN" sz="2800" dirty="0"/>
              <a:t>S’ → </a:t>
            </a:r>
            <a:r>
              <a:rPr lang="en-US" altLang="zh-CN" sz="2800" dirty="0" err="1"/>
              <a:t>eS</a:t>
            </a:r>
            <a:endParaRPr lang="en-US" altLang="zh-CN" sz="2800" dirty="0"/>
          </a:p>
          <a:p>
            <a:r>
              <a:rPr lang="en-US" altLang="zh-CN" sz="2800" dirty="0"/>
              <a:t>S’ → ε</a:t>
            </a:r>
          </a:p>
          <a:p>
            <a:r>
              <a:rPr lang="en-US" altLang="zh-CN" sz="2800" dirty="0"/>
              <a:t>E → b 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E305CC9A-3481-4F9B-8E24-3E51373F2EF3}"/>
              </a:ext>
            </a:extLst>
          </p:cNvPr>
          <p:cNvSpPr txBox="1">
            <a:spLocks/>
          </p:cNvSpPr>
          <p:nvPr/>
        </p:nvSpPr>
        <p:spPr>
          <a:xfrm>
            <a:off x="4625741" y="776741"/>
            <a:ext cx="4754880" cy="15092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altLang="zh-CN" sz="2800" dirty="0"/>
              <a:t>FIRST(S) = {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，</a:t>
            </a:r>
            <a:r>
              <a:rPr lang="en-US" altLang="zh-CN" sz="2800" dirty="0"/>
              <a:t>a}</a:t>
            </a:r>
          </a:p>
          <a:p>
            <a:pPr marL="45720" indent="0">
              <a:buFont typeface="Corbel" pitchFamily="34" charset="0"/>
              <a:buNone/>
            </a:pPr>
            <a:r>
              <a:rPr lang="en-US" altLang="zh-CN" sz="2800" dirty="0"/>
              <a:t>FIRST(S’) = {e,</a:t>
            </a:r>
            <a:r>
              <a:rPr lang="zh-CN" altLang="en-US" sz="2800" dirty="0"/>
              <a:t> </a:t>
            </a:r>
            <a:r>
              <a:rPr lang="en-US" altLang="zh-CN" sz="2800" dirty="0"/>
              <a:t>ε}</a:t>
            </a:r>
          </a:p>
          <a:p>
            <a:pPr marL="45720" indent="0">
              <a:buNone/>
            </a:pPr>
            <a:r>
              <a:rPr lang="en-US" altLang="zh-CN" sz="2800" dirty="0"/>
              <a:t>FIRST(E) = {b}</a:t>
            </a:r>
          </a:p>
          <a:p>
            <a:pPr marL="45720" indent="0">
              <a:buFont typeface="Corbel" pitchFamily="34" charset="0"/>
              <a:buNone/>
            </a:pPr>
            <a:endParaRPr lang="zh-CN" altLang="en-US" sz="2800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F028AD80-F382-4D37-9274-A97E88ECB845}"/>
              </a:ext>
            </a:extLst>
          </p:cNvPr>
          <p:cNvSpPr txBox="1">
            <a:spLocks/>
          </p:cNvSpPr>
          <p:nvPr/>
        </p:nvSpPr>
        <p:spPr>
          <a:xfrm>
            <a:off x="8562882" y="739007"/>
            <a:ext cx="4754880" cy="1546994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altLang="zh-CN" sz="2800" dirty="0"/>
              <a:t>Follow(E) = {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 a}</a:t>
            </a:r>
          </a:p>
          <a:p>
            <a:pPr marL="45720" indent="0">
              <a:buNone/>
            </a:pPr>
            <a:r>
              <a:rPr lang="en-US" altLang="zh-CN" sz="2800" dirty="0"/>
              <a:t>Follow(S) = {e, $}</a:t>
            </a:r>
          </a:p>
          <a:p>
            <a:pPr marL="45720" indent="0">
              <a:buNone/>
            </a:pPr>
            <a:r>
              <a:rPr lang="en-US" altLang="zh-CN" sz="2800" dirty="0"/>
              <a:t>Follow(E’) = {e, $}</a:t>
            </a:r>
            <a:endParaRPr lang="zh-CN" altLang="en-US" sz="2800" dirty="0"/>
          </a:p>
          <a:p>
            <a:pPr marL="45720" indent="0">
              <a:buFont typeface="Corbel" pitchFamily="34" charset="0"/>
              <a:buNone/>
            </a:pPr>
            <a:endParaRPr lang="en-US" altLang="zh-CN" sz="2800" dirty="0"/>
          </a:p>
          <a:p>
            <a:pPr marL="45720" indent="0">
              <a:buFont typeface="Corbel" pitchFamily="34" charset="0"/>
              <a:buNone/>
            </a:pPr>
            <a:endParaRPr lang="zh-CN" altLang="en-US" sz="28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B9573507-AEB8-4F25-B270-4AC05A8F9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36884"/>
              </p:ext>
            </p:extLst>
          </p:nvPr>
        </p:nvGraphicFramePr>
        <p:xfrm>
          <a:off x="2031999" y="3830320"/>
          <a:ext cx="812800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429583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34490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20638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52607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7301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353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b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$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1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S → </a:t>
                      </a:r>
                      <a:r>
                        <a:rPr lang="en-US" altLang="zh-CN" sz="2800" dirty="0" err="1"/>
                        <a:t>iESS</a:t>
                      </a:r>
                      <a:r>
                        <a:rPr lang="en-US" altLang="zh-CN" sz="28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S →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S’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S’ → </a:t>
                      </a:r>
                      <a:r>
                        <a:rPr lang="en-US" altLang="zh-CN" sz="2800" dirty="0" err="1"/>
                        <a:t>eS</a:t>
                      </a:r>
                      <a:endParaRPr lang="en-US" altLang="zh-CN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S’ → 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S’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E →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2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0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491EE7-5978-4104-A818-503428BD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(e) </a:t>
            </a:r>
            <a:r>
              <a:rPr lang="zh-CN" altLang="en-US" dirty="0"/>
              <a:t>给出句子 </a:t>
            </a:r>
            <a:r>
              <a:rPr lang="en-US" altLang="zh-CN" dirty="0" err="1"/>
              <a:t>ibibaea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LL(1)</a:t>
            </a:r>
            <a:r>
              <a:rPr lang="zh-CN" altLang="en-US" dirty="0"/>
              <a:t>分析过程 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251C55E-12D7-41C4-BCA9-E177B5520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6D1F6A-1C9D-4C35-B8D3-F54C1162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5F4-33A5-4287-A488-BE80E7C11D7F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27ABB-B5FE-4423-AAD0-E0FFAAD4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CBFC5-95C4-4650-8FA1-89666DD8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8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9AE13-44FB-4A25-9C5F-B8D88D0E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题目（</a:t>
            </a:r>
            <a:r>
              <a:rPr lang="en-US" altLang="zh-CN" dirty="0"/>
              <a:t>25%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D6421-64F5-462B-9147-39937553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文法如下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 → </a:t>
            </a:r>
            <a:r>
              <a:rPr lang="en-US" altLang="zh-CN" dirty="0" err="1"/>
              <a:t>iESeS</a:t>
            </a:r>
            <a:r>
              <a:rPr lang="en-US" altLang="zh-CN" dirty="0"/>
              <a:t> | </a:t>
            </a:r>
            <a:r>
              <a:rPr lang="en-US" altLang="zh-CN" dirty="0" err="1"/>
              <a:t>iES</a:t>
            </a:r>
            <a:r>
              <a:rPr lang="en-US" altLang="zh-CN" dirty="0"/>
              <a:t> | a </a:t>
            </a:r>
          </a:p>
          <a:p>
            <a:pPr marL="0" indent="0">
              <a:buNone/>
            </a:pPr>
            <a:r>
              <a:rPr lang="en-US" altLang="zh-CN" dirty="0"/>
              <a:t>E → b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r>
              <a:rPr lang="en-US" altLang="zh-CN" dirty="0"/>
              <a:t>(a) </a:t>
            </a:r>
            <a:r>
              <a:rPr lang="zh-CN" altLang="en-US" dirty="0"/>
              <a:t>提左因子 </a:t>
            </a:r>
          </a:p>
          <a:p>
            <a:r>
              <a:rPr lang="en-US" altLang="zh-CN" dirty="0"/>
              <a:t>(b) </a:t>
            </a:r>
            <a:r>
              <a:rPr lang="zh-CN" altLang="en-US" dirty="0"/>
              <a:t>构造各非终结符的</a:t>
            </a:r>
            <a:r>
              <a:rPr lang="en-US" altLang="zh-CN" dirty="0"/>
              <a:t>First</a:t>
            </a:r>
            <a:r>
              <a:rPr lang="zh-CN" altLang="en-US" dirty="0"/>
              <a:t>集和 </a:t>
            </a:r>
            <a:r>
              <a:rPr lang="en-US" altLang="zh-CN" dirty="0"/>
              <a:t>Follow</a:t>
            </a:r>
            <a:r>
              <a:rPr lang="zh-CN" altLang="en-US" dirty="0"/>
              <a:t>集 </a:t>
            </a:r>
          </a:p>
          <a:p>
            <a:r>
              <a:rPr lang="en-US" altLang="zh-CN" dirty="0"/>
              <a:t>(c) </a:t>
            </a:r>
            <a:r>
              <a:rPr lang="zh-CN" altLang="en-US" dirty="0"/>
              <a:t>文法是否为 </a:t>
            </a:r>
            <a:r>
              <a:rPr lang="en-US" altLang="zh-CN" dirty="0"/>
              <a:t>LL(1)</a:t>
            </a:r>
            <a:r>
              <a:rPr lang="zh-CN" altLang="en-US" dirty="0"/>
              <a:t>文法？说明原因 </a:t>
            </a:r>
          </a:p>
          <a:p>
            <a:r>
              <a:rPr lang="en-US" altLang="zh-CN" dirty="0"/>
              <a:t>(d) </a:t>
            </a:r>
            <a:r>
              <a:rPr lang="zh-CN" altLang="en-US" dirty="0"/>
              <a:t>构造文法的 </a:t>
            </a:r>
            <a:r>
              <a:rPr lang="en-US" altLang="zh-CN" dirty="0"/>
              <a:t>LL(1)</a:t>
            </a:r>
            <a:r>
              <a:rPr lang="zh-CN" altLang="en-US" dirty="0"/>
              <a:t>分析表 </a:t>
            </a:r>
          </a:p>
          <a:p>
            <a:r>
              <a:rPr lang="en-US" altLang="zh-CN" dirty="0"/>
              <a:t>(e) </a:t>
            </a:r>
            <a:r>
              <a:rPr lang="zh-CN" altLang="en-US" dirty="0"/>
              <a:t>给出句子 </a:t>
            </a:r>
            <a:r>
              <a:rPr lang="en-US" altLang="zh-CN" dirty="0" err="1"/>
              <a:t>ibibaea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LL(1)</a:t>
            </a:r>
            <a:r>
              <a:rPr lang="zh-CN" altLang="en-US" dirty="0"/>
              <a:t>分析过程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B83B7-A85A-4B25-8D3E-6D13D691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8D01-D677-4ED2-8ECF-D3095A42736D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0361B-F213-454C-8C51-5BF63895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03DC8-C159-4B9A-8700-6E76BCF7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4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5704B581-C515-481C-8B99-845BF61C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分析过程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24F9AF2E-6C2F-43EA-90D1-4ABEC47F8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自顶向下：推导（由开始符号开始）</a:t>
            </a:r>
            <a:endParaRPr lang="en-US" altLang="zh-CN" sz="2800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2316921C-F3CC-4DE3-BA7D-98DDD58F3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2800" dirty="0"/>
              <a:t>自底向上：规约（开始于空栈）</a:t>
            </a:r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B497E528-3F86-4883-97FB-5EEC657BBC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57586620"/>
              </p:ext>
            </p:extLst>
          </p:nvPr>
        </p:nvGraphicFramePr>
        <p:xfrm>
          <a:off x="6634163" y="2909888"/>
          <a:ext cx="4800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315850873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37190319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20627849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78164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STEP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分析栈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input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6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$0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Shift / Reduce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95834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98408-8B1F-4DB5-8947-4FCD659F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D4F-B9E3-44F0-B528-7AE8A5C341F5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5C2A8-67C4-42BD-A9E3-F4D9B181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0E360-E36F-44DC-81A7-70BFB65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22" name="表格 19">
            <a:extLst>
              <a:ext uri="{FF2B5EF4-FFF2-40B4-BE49-F238E27FC236}">
                <a16:creationId xmlns:a16="http://schemas.microsoft.com/office/drawing/2014/main" id="{7851A9CD-0D05-4D6F-B105-59D6210E39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696624"/>
              </p:ext>
            </p:extLst>
          </p:nvPr>
        </p:nvGraphicFramePr>
        <p:xfrm>
          <a:off x="1251678" y="2904595"/>
          <a:ext cx="4800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315850873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37190319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20627849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78164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STEP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分析栈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input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6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 </a:t>
                      </a:r>
                      <a:r>
                        <a:rPr lang="zh-CN" altLang="en-US" sz="2400" dirty="0"/>
                        <a:t>→ </a:t>
                      </a:r>
                      <a:r>
                        <a:rPr lang="en-US" altLang="zh-CN" sz="2400" dirty="0"/>
                        <a:t>..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95834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C5FB3AFB-98D7-4F0D-917E-9232EE3CE8BA}"/>
              </a:ext>
            </a:extLst>
          </p:cNvPr>
          <p:cNvSpPr/>
          <p:nvPr/>
        </p:nvSpPr>
        <p:spPr>
          <a:xfrm>
            <a:off x="4257869" y="4453968"/>
            <a:ext cx="33297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$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表示栈底</a:t>
            </a:r>
          </a:p>
        </p:txBody>
      </p:sp>
    </p:spTree>
    <p:extLst>
      <p:ext uri="{BB962C8B-B14F-4D97-AF65-F5344CB8AC3E}">
        <p14:creationId xmlns:p14="http://schemas.microsoft.com/office/powerpoint/2010/main" val="192339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84C1E-50D4-4AC9-8343-B99054D6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D4F-B9E3-44F0-B528-7AE8A5C341F5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26DAA-2F35-4912-B1E6-B46B3E62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841B6-6656-47A5-A9A5-314A615C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72BC464-129F-40A1-AF0F-AB336B55E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21023"/>
              </p:ext>
            </p:extLst>
          </p:nvPr>
        </p:nvGraphicFramePr>
        <p:xfrm>
          <a:off x="1637363" y="2306161"/>
          <a:ext cx="8128000" cy="85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394269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3809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35944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425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STEP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分析栈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8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ibibaea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 → </a:t>
                      </a:r>
                      <a:r>
                        <a:rPr lang="en-US" altLang="zh-CN" sz="2400" dirty="0" err="1"/>
                        <a:t>iESS</a:t>
                      </a:r>
                      <a:r>
                        <a:rPr lang="en-US" altLang="zh-CN" sz="2400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0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iESS</a:t>
                      </a:r>
                      <a:r>
                        <a:rPr lang="en-US" altLang="zh-CN" sz="2400" dirty="0"/>
                        <a:t>’$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ibibaea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MATCH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61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ESS’$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bibaea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E →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bSS</a:t>
                      </a:r>
                      <a:r>
                        <a:rPr lang="en-US" altLang="zh-CN" sz="2400" dirty="0"/>
                        <a:t>’$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bibaea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MATCH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SS’$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ibaea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 → </a:t>
                      </a:r>
                      <a:r>
                        <a:rPr lang="en-US" altLang="zh-CN" sz="2400" dirty="0" err="1"/>
                        <a:t>iESS</a:t>
                      </a:r>
                      <a:r>
                        <a:rPr lang="en-US" altLang="zh-CN" sz="2400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iESS</a:t>
                      </a:r>
                      <a:r>
                        <a:rPr lang="en-US" altLang="zh-CN" sz="2400" dirty="0"/>
                        <a:t>’ S’$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ibaea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MATCH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3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ESS’ S’$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baea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E →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bSS’</a:t>
                      </a:r>
                      <a:r>
                        <a:rPr lang="en-US" altLang="zh-CN" sz="2400" dirty="0"/>
                        <a:t> S’$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baea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MATCH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1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SS’ S’$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 →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aS’S</a:t>
                      </a:r>
                      <a:r>
                        <a:rPr lang="en-US" altLang="zh-CN" sz="2400" dirty="0"/>
                        <a:t>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MATCH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0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S’S’$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选择：</a:t>
                      </a:r>
                      <a:r>
                        <a:rPr lang="en-US" altLang="zh-CN" sz="2400" dirty="0"/>
                        <a:t>S’ → </a:t>
                      </a:r>
                      <a:r>
                        <a:rPr lang="en-US" altLang="zh-CN" sz="2400" dirty="0" err="1"/>
                        <a:t>eS</a:t>
                      </a: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6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eSS</a:t>
                      </a:r>
                      <a:r>
                        <a:rPr lang="en-US" altLang="zh-CN" sz="2400" dirty="0"/>
                        <a:t>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ea</a:t>
                      </a:r>
                      <a:r>
                        <a:rPr lang="en-US" altLang="zh-CN" sz="2400" dirty="0"/>
                        <a:t>$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MATCH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12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SS’$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 →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8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aS</a:t>
                      </a:r>
                      <a:r>
                        <a:rPr lang="en-US" altLang="zh-CN" sz="2400" dirty="0"/>
                        <a:t>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MATCH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5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S’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ACC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6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79567"/>
                  </a:ext>
                </a:extLst>
              </a:tr>
            </a:tbl>
          </a:graphicData>
        </a:graphic>
      </p:graphicFrame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2354E1B4-629A-47C9-8EC5-71ED27D82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15243"/>
              </p:ext>
            </p:extLst>
          </p:nvPr>
        </p:nvGraphicFramePr>
        <p:xfrm>
          <a:off x="1637361" y="46355"/>
          <a:ext cx="8128002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429583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34490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20638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52607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7301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353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1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 → </a:t>
                      </a:r>
                      <a:r>
                        <a:rPr lang="en-US" altLang="zh-CN" sz="2400" dirty="0" err="1"/>
                        <a:t>iESS</a:t>
                      </a:r>
                      <a:r>
                        <a:rPr lang="en-US" altLang="zh-CN" sz="2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 →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S’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S’ → </a:t>
                      </a:r>
                      <a:r>
                        <a:rPr lang="en-US" altLang="zh-CN" sz="2400" dirty="0" err="1"/>
                        <a:t>eS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S’ → 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S’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E →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2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23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84C1E-50D4-4AC9-8343-B99054D6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D4F-B9E3-44F0-B528-7AE8A5C341F5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26DAA-2F35-4912-B1E6-B46B3E62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841B6-6656-47A5-A9A5-314A615C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2354E1B4-629A-47C9-8EC5-71ED27D82758}"/>
              </a:ext>
            </a:extLst>
          </p:cNvPr>
          <p:cNvGraphicFramePr>
            <a:graphicFrameLocks noGrp="1"/>
          </p:cNvGraphicFramePr>
          <p:nvPr/>
        </p:nvGraphicFramePr>
        <p:xfrm>
          <a:off x="1637361" y="46355"/>
          <a:ext cx="8128002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429583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34490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20638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52607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7301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353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1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 → </a:t>
                      </a:r>
                      <a:r>
                        <a:rPr lang="en-US" altLang="zh-CN" dirty="0" err="1"/>
                        <a:t>iESS</a:t>
                      </a:r>
                      <a:r>
                        <a:rPr lang="en-US" altLang="zh-CN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 →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S’ → </a:t>
                      </a:r>
                      <a:r>
                        <a:rPr lang="en-US" altLang="zh-CN" dirty="0" err="1"/>
                        <a:t>eS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S’ → 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S’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 →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2963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442DEE0-AE52-4595-90B3-CE5865A80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67238"/>
              </p:ext>
            </p:extLst>
          </p:nvPr>
        </p:nvGraphicFramePr>
        <p:xfrm>
          <a:off x="1637361" y="2213292"/>
          <a:ext cx="812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394269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3809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35944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425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STEP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分析栈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8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SS’ S’$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 →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aS’S</a:t>
                      </a:r>
                      <a:r>
                        <a:rPr lang="en-US" altLang="zh-CN" sz="2400" dirty="0"/>
                        <a:t>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MATCH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0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S’S’$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选：</a:t>
                      </a:r>
                      <a:r>
                        <a:rPr lang="en-US" altLang="zh-CN" sz="2400" dirty="0"/>
                        <a:t>S’ → </a:t>
                      </a:r>
                      <a:r>
                        <a:rPr lang="en-US" altLang="zh-CN" sz="2400" dirty="0" err="1"/>
                        <a:t>eS</a:t>
                      </a: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6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eSS</a:t>
                      </a:r>
                      <a:r>
                        <a:rPr lang="en-US" altLang="zh-CN" sz="2400" dirty="0"/>
                        <a:t>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ea</a:t>
                      </a:r>
                      <a:r>
                        <a:rPr lang="en-US" altLang="zh-CN" sz="2400" dirty="0"/>
                        <a:t>$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MATCH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12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SS’$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 →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8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aS</a:t>
                      </a:r>
                      <a:r>
                        <a:rPr lang="en-US" altLang="zh-CN" sz="2400" dirty="0"/>
                        <a:t>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MATCH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5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S’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ACC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6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68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84C1E-50D4-4AC9-8343-B99054D6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D4F-B9E3-44F0-B528-7AE8A5C341F5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26DAA-2F35-4912-B1E6-B46B3E62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841B6-6656-47A5-A9A5-314A615C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2354E1B4-629A-47C9-8EC5-71ED27D82758}"/>
              </a:ext>
            </a:extLst>
          </p:cNvPr>
          <p:cNvGraphicFramePr>
            <a:graphicFrameLocks noGrp="1"/>
          </p:cNvGraphicFramePr>
          <p:nvPr/>
        </p:nvGraphicFramePr>
        <p:xfrm>
          <a:off x="1637361" y="46355"/>
          <a:ext cx="8128002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429583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34490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20638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52607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7301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353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1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 → </a:t>
                      </a:r>
                      <a:r>
                        <a:rPr lang="en-US" altLang="zh-CN" dirty="0" err="1"/>
                        <a:t>iESS</a:t>
                      </a:r>
                      <a:r>
                        <a:rPr lang="en-US" altLang="zh-CN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 →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S’ → </a:t>
                      </a:r>
                      <a:r>
                        <a:rPr lang="en-US" altLang="zh-CN" dirty="0" err="1"/>
                        <a:t>eS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S’ → 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S’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 →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2963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442DEE0-AE52-4595-90B3-CE5865A80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056"/>
              </p:ext>
            </p:extLst>
          </p:nvPr>
        </p:nvGraphicFramePr>
        <p:xfrm>
          <a:off x="1637361" y="2213292"/>
          <a:ext cx="812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394269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3809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35944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425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STEP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分析栈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8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SS’ S’$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 →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aS’S</a:t>
                      </a:r>
                      <a:r>
                        <a:rPr lang="en-US" altLang="zh-CN" sz="2400" dirty="0"/>
                        <a:t>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aea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MATCH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0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S’S’$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选：</a:t>
                      </a:r>
                      <a:r>
                        <a:rPr lang="en-US" altLang="zh-CN" sz="2400" dirty="0"/>
                        <a:t>S’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6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S’$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ea</a:t>
                      </a:r>
                      <a:r>
                        <a:rPr lang="en-US" altLang="zh-CN" sz="2400" dirty="0"/>
                        <a:t>$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S’ → </a:t>
                      </a:r>
                      <a:r>
                        <a:rPr lang="en-US" altLang="zh-CN" sz="2400" dirty="0" err="1"/>
                        <a:t>eS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12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eS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ea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8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 →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5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ACC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6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5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C123E2-2EB7-48B3-A96A-00BA4B40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(a) </a:t>
            </a:r>
            <a:r>
              <a:rPr lang="zh-CN" altLang="en-US" dirty="0"/>
              <a:t>提左因子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773FAA6-EF08-4524-BD30-BFEA2FDF0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758A9-F4D6-47DA-B23C-365565B4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8D01-D677-4ED2-8ECF-D3095A42736D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F7497-0144-4879-BE4A-3FB99A08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A2152-83F5-4D43-9746-D8D72AD8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1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99A4D-EAF5-4603-9389-D0F0D9A9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(a) </a:t>
            </a:r>
            <a:r>
              <a:rPr lang="zh-CN" altLang="en-US" dirty="0"/>
              <a:t>提左因子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EF276A-87F8-4AB9-8987-BAD12C102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0040" y="1285973"/>
            <a:ext cx="7000561" cy="307181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Why</a:t>
            </a:r>
            <a:r>
              <a:rPr lang="zh-CN" altLang="en-US" sz="2800" dirty="0"/>
              <a:t>提左因子？</a:t>
            </a:r>
            <a:endParaRPr lang="en-US" altLang="zh-CN" sz="2800" dirty="0"/>
          </a:p>
          <a:p>
            <a:r>
              <a:rPr lang="en-US" altLang="zh-CN" sz="2800" dirty="0"/>
              <a:t>If-</a:t>
            </a:r>
            <a:r>
              <a:rPr lang="en-US" altLang="zh-CN" sz="2800" dirty="0" err="1"/>
              <a:t>stmt</a:t>
            </a:r>
            <a:r>
              <a:rPr lang="en-US" altLang="zh-CN" sz="2800" dirty="0"/>
              <a:t> -&gt; </a:t>
            </a:r>
          </a:p>
          <a:p>
            <a:pPr marL="45720" indent="0">
              <a:buNone/>
            </a:pPr>
            <a:r>
              <a:rPr lang="en-US" altLang="zh-CN" sz="2800" dirty="0"/>
              <a:t>	if( exp )statement	</a:t>
            </a:r>
          </a:p>
          <a:p>
            <a:pPr marL="45720" indent="0">
              <a:buNone/>
            </a:pPr>
            <a:r>
              <a:rPr lang="en-US" altLang="zh-CN" sz="2800" dirty="0"/>
              <a:t>	|    if( exp ) statement else statement</a:t>
            </a:r>
          </a:p>
          <a:p>
            <a:r>
              <a:rPr lang="zh-CN" altLang="en-US" sz="2800" dirty="0"/>
              <a:t>这里在没有看到</a:t>
            </a:r>
            <a:r>
              <a:rPr lang="en-US" altLang="zh-CN" sz="2800" dirty="0"/>
              <a:t>else</a:t>
            </a:r>
            <a:r>
              <a:rPr lang="zh-CN" altLang="en-US" sz="2800" dirty="0"/>
              <a:t>之前根本不知道应该匹配哪一个，难以写分析函数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38BA0-1BA1-4239-94EB-0CD98A8E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D5EC-20D1-4EBB-9EFA-76B817883EAA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56DC6-ACCF-4F1B-8ACC-31B1756B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FACD53-92AE-4C4F-B32D-3556076E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1AB0147E-8FA8-4E97-AF2A-B59D33340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78129"/>
              </p:ext>
            </p:extLst>
          </p:nvPr>
        </p:nvGraphicFramePr>
        <p:xfrm>
          <a:off x="1429956" y="4693444"/>
          <a:ext cx="875268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057">
                  <a:extLst>
                    <a:ext uri="{9D8B030D-6E8A-4147-A177-3AD203B41FA5}">
                      <a16:colId xmlns:a16="http://schemas.microsoft.com/office/drawing/2014/main" val="2820466261"/>
                    </a:ext>
                  </a:extLst>
                </a:gridCol>
                <a:gridCol w="4367625">
                  <a:extLst>
                    <a:ext uri="{9D8B030D-6E8A-4147-A177-3AD203B41FA5}">
                      <a16:colId xmlns:a16="http://schemas.microsoft.com/office/drawing/2014/main" val="176405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原语法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提左因子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6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A-&gt;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δα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|δα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|…|δα</a:t>
                      </a:r>
                      <a:r>
                        <a:rPr lang="en-US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|β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|…|β</a:t>
                      </a:r>
                      <a:r>
                        <a:rPr lang="en-US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A-&gt;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A’|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|β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|…|β</a:t>
                      </a:r>
                      <a:r>
                        <a:rPr lang="en-US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A‘-&gt;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|α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|…|α</a:t>
                      </a:r>
                      <a:r>
                        <a:rPr lang="en-US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0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48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99A4D-EAF5-4603-9389-D0F0D9A9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(a) </a:t>
            </a:r>
            <a:r>
              <a:rPr lang="zh-CN" altLang="en-US" dirty="0"/>
              <a:t>提左因子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54407-C469-4244-B301-69104AE06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1371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/>
              <a:t>文法如下 </a:t>
            </a:r>
            <a:endParaRPr lang="en-US" altLang="zh-CN" dirty="0"/>
          </a:p>
          <a:p>
            <a:r>
              <a:rPr lang="en-US" altLang="zh-CN" dirty="0"/>
              <a:t>S → </a:t>
            </a:r>
            <a:r>
              <a:rPr lang="en-US" altLang="zh-CN" b="1" dirty="0" err="1"/>
              <a:t>iES</a:t>
            </a:r>
            <a:r>
              <a:rPr lang="en-US" altLang="zh-CN" dirty="0" err="1"/>
              <a:t>eS</a:t>
            </a:r>
            <a:r>
              <a:rPr lang="en-US" altLang="zh-CN" dirty="0"/>
              <a:t> | </a:t>
            </a:r>
            <a:r>
              <a:rPr lang="en-US" altLang="zh-CN" b="1" dirty="0" err="1"/>
              <a:t>iES</a:t>
            </a:r>
            <a:r>
              <a:rPr lang="en-US" altLang="zh-CN" dirty="0"/>
              <a:t> | a </a:t>
            </a:r>
          </a:p>
          <a:p>
            <a:r>
              <a:rPr lang="en-US" altLang="zh-CN" dirty="0"/>
              <a:t>E → b 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7B7B1551-953C-4378-A782-EBF2FBBA0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8763" y="329953"/>
            <a:ext cx="5503465" cy="100850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2800" dirty="0"/>
              <a:t>目的是，让</a:t>
            </a:r>
            <a:r>
              <a:rPr lang="en-US" altLang="zh-CN" sz="2800" dirty="0"/>
              <a:t>S</a:t>
            </a:r>
            <a:r>
              <a:rPr lang="zh-CN" altLang="en-US" sz="2800" dirty="0"/>
              <a:t>能根据下一个字符选产生式</a:t>
            </a:r>
            <a:endParaRPr lang="en-US" altLang="zh-CN" sz="2800" dirty="0"/>
          </a:p>
          <a:p>
            <a:pPr marL="45720" indent="0">
              <a:buNone/>
            </a:pPr>
            <a:r>
              <a:rPr lang="zh-CN" altLang="en-US" sz="2800" dirty="0"/>
              <a:t>所以，</a:t>
            </a:r>
            <a:r>
              <a:rPr lang="zh-CN" altLang="en-US" sz="2800" b="1" dirty="0">
                <a:solidFill>
                  <a:srgbClr val="FF0000"/>
                </a:solidFill>
              </a:rPr>
              <a:t>左因子要提完全！！！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38BA0-1BA1-4239-94EB-0CD98A8E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70D5EC-20D1-4EBB-9EFA-76B817883EA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Corbel" panose="020B0503020204020204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B727"/>
              </a:solidFill>
              <a:effectLst/>
              <a:uLnTx/>
              <a:uFillTx/>
              <a:latin typeface="Corbel" panose="020B0503020204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56DC6-ACCF-4F1B-8ACC-31B1756B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Corbel" panose="020B0503020204020204"/>
                <a:ea typeface="宋体" panose="02010600030101010101" pitchFamily="2" charset="-122"/>
                <a:cs typeface="+mn-cs"/>
              </a:rPr>
              <a:t>夏铭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FACD53-92AE-4C4F-B32D-3556076E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1ADC0-9B68-421C-A11A-41D4C2E3D2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Corbel" panose="020B050302020402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B727"/>
              </a:solidFill>
              <a:effectLst/>
              <a:uLnTx/>
              <a:uFillTx/>
              <a:latin typeface="Corbel" panose="020B0503020204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A2C276E-1081-46EB-9A92-BE00EB818450}"/>
              </a:ext>
            </a:extLst>
          </p:cNvPr>
          <p:cNvSpPr txBox="1">
            <a:spLocks/>
          </p:cNvSpPr>
          <p:nvPr/>
        </p:nvSpPr>
        <p:spPr>
          <a:xfrm>
            <a:off x="5281613" y="2009773"/>
            <a:ext cx="4754880" cy="174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S → </a:t>
            </a:r>
            <a:r>
              <a:rPr lang="en-US" altLang="zh-CN" sz="2800" b="1" dirty="0" err="1">
                <a:solidFill>
                  <a:srgbClr val="FF0000"/>
                </a:solidFill>
              </a:rPr>
              <a:t>iES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’ | a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S’ → </a:t>
            </a:r>
            <a:r>
              <a:rPr lang="en-US" altLang="zh-CN" dirty="0" err="1">
                <a:solidFill>
                  <a:srgbClr val="FF0000"/>
                </a:solidFill>
              </a:rPr>
              <a:t>eS</a:t>
            </a:r>
            <a:r>
              <a:rPr lang="en-US" altLang="zh-CN" dirty="0">
                <a:solidFill>
                  <a:srgbClr val="FF0000"/>
                </a:solidFill>
              </a:rPr>
              <a:t> | ε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 → b </a:t>
            </a:r>
          </a:p>
        </p:txBody>
      </p:sp>
      <p:graphicFrame>
        <p:nvGraphicFramePr>
          <p:cNvPr id="12" name="表格 9">
            <a:extLst>
              <a:ext uri="{FF2B5EF4-FFF2-40B4-BE49-F238E27FC236}">
                <a16:creationId xmlns:a16="http://schemas.microsoft.com/office/drawing/2014/main" id="{B9C6C71D-C3F4-432C-A15A-38F6D89CC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39154"/>
              </p:ext>
            </p:extLst>
          </p:nvPr>
        </p:nvGraphicFramePr>
        <p:xfrm>
          <a:off x="1429956" y="4693444"/>
          <a:ext cx="875268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057">
                  <a:extLst>
                    <a:ext uri="{9D8B030D-6E8A-4147-A177-3AD203B41FA5}">
                      <a16:colId xmlns:a16="http://schemas.microsoft.com/office/drawing/2014/main" val="2820466261"/>
                    </a:ext>
                  </a:extLst>
                </a:gridCol>
                <a:gridCol w="4367625">
                  <a:extLst>
                    <a:ext uri="{9D8B030D-6E8A-4147-A177-3AD203B41FA5}">
                      <a16:colId xmlns:a16="http://schemas.microsoft.com/office/drawing/2014/main" val="176405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原语法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提左因子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6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A-&gt;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δα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|δα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|…|δα</a:t>
                      </a:r>
                      <a:r>
                        <a:rPr lang="en-US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|β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|…|β</a:t>
                      </a:r>
                      <a:r>
                        <a:rPr lang="en-US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A-&gt;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A’|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|β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|…|β</a:t>
                      </a:r>
                      <a:r>
                        <a:rPr lang="en-US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A‘-&gt;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|α</a:t>
                      </a:r>
                      <a:r>
                        <a:rPr lang="el-GR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|…|α</a:t>
                      </a:r>
                      <a:r>
                        <a:rPr lang="en-US" altLang="zh-CN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05493"/>
                  </a:ext>
                </a:extLst>
              </a:tr>
            </a:tbl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95855447-F1AF-477F-AD7C-9C68D223E410}"/>
              </a:ext>
            </a:extLst>
          </p:cNvPr>
          <p:cNvSpPr/>
          <p:nvPr/>
        </p:nvSpPr>
        <p:spPr>
          <a:xfrm>
            <a:off x="3949148" y="2743199"/>
            <a:ext cx="1165777" cy="158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7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14C74836-AFD9-4430-9F97-68133368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(b) </a:t>
            </a:r>
            <a:r>
              <a:rPr lang="zh-CN" altLang="en-US" dirty="0"/>
              <a:t>构造各非终结符的</a:t>
            </a:r>
            <a:r>
              <a:rPr lang="en-US" altLang="zh-CN" dirty="0"/>
              <a:t>First</a:t>
            </a:r>
            <a:r>
              <a:rPr lang="zh-CN" altLang="en-US" dirty="0"/>
              <a:t>集和 </a:t>
            </a:r>
            <a:r>
              <a:rPr lang="en-US" altLang="zh-CN" dirty="0"/>
              <a:t>Follow</a:t>
            </a:r>
            <a:r>
              <a:rPr lang="zh-CN" altLang="en-US" dirty="0"/>
              <a:t>集 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A62B3DF-4793-42C3-8934-52C2BDC97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C65C7-F6E2-4512-9C8D-C42C920E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D5EC-20D1-4EBB-9EFA-76B817883EAA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BC61E-8AA0-4F4B-8E8D-8BB89C2C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8D7E1-9263-4FBF-A0D1-EC83F9FC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6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1274-3D26-4A31-AC37-2DB8D080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599803" cy="14921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B.1 </a:t>
            </a:r>
            <a:r>
              <a:rPr lang="zh-CN" altLang="en-US" dirty="0"/>
              <a:t>求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br>
              <a:rPr lang="en-US" altLang="zh-CN" dirty="0"/>
            </a:br>
            <a:r>
              <a:rPr lang="zh-CN" altLang="en-US" dirty="0"/>
              <a:t>（表示匹配语言的第一个字符的</a:t>
            </a:r>
            <a:r>
              <a:rPr lang="zh-CN" altLang="en-US"/>
              <a:t>集合）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7D35D-6B02-4CC9-819E-F7055B8C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11" y="2100263"/>
            <a:ext cx="10178322" cy="437535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2400" dirty="0"/>
              <a:t>对于 </a:t>
            </a:r>
            <a:r>
              <a:rPr lang="en-US" altLang="zh-CN" sz="2400" dirty="0"/>
              <a:t>X-&gt;X1X2…</a:t>
            </a:r>
            <a:r>
              <a:rPr lang="en-US" altLang="zh-CN" sz="2400" dirty="0" err="1"/>
              <a:t>Xn</a:t>
            </a:r>
            <a:endParaRPr lang="en-US" altLang="zh-CN" sz="2400" dirty="0"/>
          </a:p>
          <a:p>
            <a:r>
              <a:rPr lang="en-US" altLang="zh-CN" sz="2400" dirty="0"/>
              <a:t>1. First(X) </a:t>
            </a:r>
            <a:r>
              <a:rPr lang="zh-CN" altLang="en-US" sz="2400" dirty="0"/>
              <a:t>包含 </a:t>
            </a:r>
            <a:r>
              <a:rPr lang="en-US" altLang="zh-CN" sz="2400" dirty="0"/>
              <a:t>First(X1)-{</a:t>
            </a:r>
            <a:r>
              <a:rPr lang="el-GR" altLang="zh-CN" sz="2400" dirty="0"/>
              <a:t>ε}</a:t>
            </a:r>
            <a:r>
              <a:rPr lang="zh-CN" altLang="el-GR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若</a:t>
            </a:r>
            <a:r>
              <a:rPr lang="el-GR" altLang="zh-CN" sz="2400" dirty="0"/>
              <a:t>ε </a:t>
            </a:r>
            <a:r>
              <a:rPr lang="zh-CN" altLang="en-US" sz="2400" dirty="0"/>
              <a:t>属于 </a:t>
            </a:r>
            <a:r>
              <a:rPr lang="en-US" altLang="zh-CN" sz="2400" dirty="0"/>
              <a:t>First(X1)…First(Xm-1)</a:t>
            </a:r>
            <a:r>
              <a:rPr lang="zh-CN" altLang="en-US" sz="2400" dirty="0"/>
              <a:t>，</a:t>
            </a:r>
            <a:r>
              <a:rPr lang="en-US" altLang="zh-CN" sz="2400" dirty="0"/>
              <a:t>First(X)</a:t>
            </a:r>
            <a:r>
              <a:rPr lang="zh-CN" altLang="en-US" sz="2400" dirty="0"/>
              <a:t>包含</a:t>
            </a:r>
            <a:r>
              <a:rPr lang="en-US" altLang="zh-CN" sz="2400" dirty="0"/>
              <a:t>First(</a:t>
            </a:r>
            <a:r>
              <a:rPr lang="en-US" altLang="zh-CN" sz="2400" dirty="0" err="1"/>
              <a:t>Xm</a:t>
            </a:r>
            <a:r>
              <a:rPr lang="en-US" altLang="zh-CN" sz="2400" dirty="0"/>
              <a:t>)-{</a:t>
            </a:r>
            <a:r>
              <a:rPr lang="el-GR" altLang="zh-CN" sz="2400" dirty="0"/>
              <a:t>ε} </a:t>
            </a:r>
            <a:endParaRPr lang="en-US" altLang="zh-CN" sz="2400" dirty="0"/>
          </a:p>
          <a:p>
            <a:pPr marL="45720" indent="0">
              <a:buNone/>
            </a:pPr>
            <a:r>
              <a:rPr lang="en-US" altLang="zh-CN" sz="2400" dirty="0"/>
              <a:t> 	//X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…X</a:t>
            </a:r>
            <a:r>
              <a:rPr lang="en-US" altLang="zh-CN" sz="2400" baseline="-25000" dirty="0"/>
              <a:t>m-1</a:t>
            </a:r>
            <a:r>
              <a:rPr lang="zh-CN" altLang="en-US" sz="2400" dirty="0"/>
              <a:t>可能为空串的话，第一个字符可以由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m</a:t>
            </a:r>
            <a:r>
              <a:rPr lang="zh-CN" altLang="en-US" sz="2400" dirty="0"/>
              <a:t>生成</a:t>
            </a:r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若</a:t>
            </a:r>
            <a:r>
              <a:rPr lang="el-GR" altLang="zh-CN" sz="2400" dirty="0"/>
              <a:t>ε </a:t>
            </a:r>
            <a:r>
              <a:rPr lang="zh-CN" altLang="en-US" sz="2400" dirty="0"/>
              <a:t>属于 </a:t>
            </a:r>
            <a:r>
              <a:rPr lang="en-US" altLang="zh-CN" sz="2400" dirty="0"/>
              <a:t>First(X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)…First(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First(X)</a:t>
            </a:r>
            <a:r>
              <a:rPr lang="zh-CN" altLang="en-US" sz="2400" dirty="0"/>
              <a:t>包含</a:t>
            </a:r>
            <a:r>
              <a:rPr lang="el-GR" altLang="zh-CN" sz="2400" dirty="0"/>
              <a:t>ε</a:t>
            </a:r>
            <a:endParaRPr lang="en-US" altLang="zh-CN" sz="2400" dirty="0"/>
          </a:p>
          <a:p>
            <a:pPr marL="45720" indent="0" algn="r">
              <a:buNone/>
            </a:pPr>
            <a:r>
              <a:rPr lang="zh-CN" altLang="en-US" sz="2400" dirty="0"/>
              <a:t>特别地：</a:t>
            </a:r>
            <a:endParaRPr lang="en-US" altLang="zh-CN" sz="2400" dirty="0"/>
          </a:p>
          <a:p>
            <a:pPr marL="45720" indent="0" algn="r">
              <a:buNone/>
            </a:pPr>
            <a:r>
              <a:rPr lang="en-US" altLang="zh-CN" sz="2400" dirty="0"/>
              <a:t>First(ε) = {ε}</a:t>
            </a:r>
            <a:br>
              <a:rPr lang="en-US" altLang="zh-CN" sz="2400" dirty="0"/>
            </a:br>
            <a:r>
              <a:rPr lang="en-US" altLang="zh-CN" sz="2400" dirty="0"/>
              <a:t>First(T) = {T} //</a:t>
            </a:r>
            <a:r>
              <a:rPr lang="zh-CN" altLang="en-US" sz="2400" dirty="0"/>
              <a:t>终结符</a:t>
            </a:r>
            <a:endParaRPr lang="el-GR" altLang="zh-CN" sz="24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24788-940C-492E-A818-52EC1537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D5EC-20D1-4EBB-9EFA-76B817883EAA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2CBC4-E2B7-4B65-94DD-28317D35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2D85A-4D26-4573-8552-581239C3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1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1274-3D26-4A31-AC37-2DB8D080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B.1 </a:t>
            </a:r>
            <a:r>
              <a:rPr lang="zh-CN" altLang="en-US" dirty="0"/>
              <a:t>求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7D35D-6B02-4CC9-819E-F7055B8C2F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2800" dirty="0"/>
              <a:t>(a)</a:t>
            </a:r>
            <a:r>
              <a:rPr lang="zh-CN" altLang="en-US" sz="2800" dirty="0"/>
              <a:t>之后文法展开如下 </a:t>
            </a:r>
            <a:endParaRPr lang="en-US" altLang="zh-CN" sz="2800" dirty="0"/>
          </a:p>
          <a:p>
            <a:r>
              <a:rPr lang="en-US" altLang="zh-CN" sz="2800" dirty="0"/>
              <a:t>S → </a:t>
            </a:r>
            <a:r>
              <a:rPr lang="en-US" altLang="zh-CN" sz="2800" dirty="0" err="1"/>
              <a:t>iESS</a:t>
            </a:r>
            <a:r>
              <a:rPr lang="en-US" altLang="zh-CN" sz="2800" dirty="0"/>
              <a:t>’</a:t>
            </a:r>
          </a:p>
          <a:p>
            <a:r>
              <a:rPr lang="en-US" altLang="zh-CN" sz="2800" dirty="0"/>
              <a:t>S → a</a:t>
            </a:r>
          </a:p>
          <a:p>
            <a:r>
              <a:rPr lang="en-US" altLang="zh-CN" sz="2800" dirty="0"/>
              <a:t>S’ → </a:t>
            </a:r>
            <a:r>
              <a:rPr lang="en-US" altLang="zh-CN" sz="2800" dirty="0" err="1"/>
              <a:t>eS</a:t>
            </a:r>
            <a:endParaRPr lang="en-US" altLang="zh-CN" sz="2800" dirty="0"/>
          </a:p>
          <a:p>
            <a:r>
              <a:rPr lang="en-US" altLang="zh-CN" sz="2800" dirty="0"/>
              <a:t>S’ → ε</a:t>
            </a:r>
          </a:p>
          <a:p>
            <a:r>
              <a:rPr lang="en-US" altLang="zh-CN" sz="2800" dirty="0"/>
              <a:t>E → b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7D7B77-593E-4C19-811A-4E2CDAEBC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6105" y="2286000"/>
            <a:ext cx="4754880" cy="4023360"/>
          </a:xfrm>
        </p:spPr>
        <p:txBody>
          <a:bodyPr>
            <a:noAutofit/>
          </a:bodyPr>
          <a:lstStyle/>
          <a:p>
            <a:pPr marL="45720" indent="0">
              <a:buFont typeface="Corbel" pitchFamily="34" charset="0"/>
              <a:buNone/>
            </a:pPr>
            <a:r>
              <a:rPr lang="en-US" altLang="zh-CN" sz="2800" dirty="0"/>
              <a:t>PASS</a:t>
            </a:r>
            <a:r>
              <a:rPr lang="zh-CN" altLang="en-US" sz="2800" dirty="0"/>
              <a:t> </a:t>
            </a:r>
            <a:r>
              <a:rPr lang="en-US" altLang="zh-CN" sz="2800" dirty="0"/>
              <a:t>1</a:t>
            </a:r>
          </a:p>
          <a:p>
            <a:pPr marL="45720" indent="0">
              <a:buFont typeface="Corbel" pitchFamily="34" charset="0"/>
              <a:buNone/>
            </a:pPr>
            <a:r>
              <a:rPr lang="en-US" altLang="zh-CN" sz="2800" dirty="0"/>
              <a:t>FIRST(S) = {</a:t>
            </a:r>
            <a:r>
              <a:rPr lang="en-US" altLang="zh-CN" sz="2800" dirty="0" err="1"/>
              <a:t>i</a:t>
            </a:r>
            <a:r>
              <a:rPr lang="en-US" altLang="zh-CN" sz="2800" dirty="0"/>
              <a:t>}</a:t>
            </a:r>
          </a:p>
          <a:p>
            <a:pPr marL="45720" indent="0">
              <a:buFont typeface="Corbel" pitchFamily="34" charset="0"/>
              <a:buNone/>
            </a:pPr>
            <a:r>
              <a:rPr lang="en-US" altLang="zh-CN" sz="2800" dirty="0"/>
              <a:t>FIRST(S) = {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，</a:t>
            </a:r>
            <a:r>
              <a:rPr lang="en-US" altLang="zh-CN" sz="2800" dirty="0"/>
              <a:t>a}</a:t>
            </a:r>
          </a:p>
          <a:p>
            <a:pPr marL="45720" indent="0">
              <a:buFont typeface="Corbel" pitchFamily="34" charset="0"/>
              <a:buNone/>
            </a:pPr>
            <a:r>
              <a:rPr lang="en-US" altLang="zh-CN" sz="2800" dirty="0"/>
              <a:t>FIRST(S’) = {e}</a:t>
            </a:r>
          </a:p>
          <a:p>
            <a:pPr marL="45720" indent="0">
              <a:buFont typeface="Corbel" pitchFamily="34" charset="0"/>
              <a:buNone/>
            </a:pPr>
            <a:r>
              <a:rPr lang="en-US" altLang="zh-CN" sz="2800" dirty="0"/>
              <a:t>FIRST(S’) = {e,</a:t>
            </a:r>
            <a:r>
              <a:rPr lang="zh-CN" altLang="en-US" sz="2800" dirty="0"/>
              <a:t> </a:t>
            </a:r>
            <a:r>
              <a:rPr lang="en-US" altLang="zh-CN" sz="2800" dirty="0"/>
              <a:t>ε}</a:t>
            </a:r>
          </a:p>
          <a:p>
            <a:pPr marL="45720" indent="0">
              <a:buFont typeface="Corbel" pitchFamily="34" charset="0"/>
              <a:buNone/>
            </a:pPr>
            <a:r>
              <a:rPr lang="en-US" altLang="zh-CN" sz="2800" dirty="0"/>
              <a:t>FIRST(E) = {b}</a:t>
            </a:r>
          </a:p>
          <a:p>
            <a:pPr marL="45720" indent="0">
              <a:buNone/>
            </a:pPr>
            <a:endParaRPr lang="zh-CN" altLang="en-US" sz="28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24788-940C-492E-A818-52EC1537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D5EC-20D1-4EBB-9EFA-76B817883EAA}" type="datetime1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2CBC4-E2B7-4B65-94DD-28317D35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2D85A-4D26-4573-8552-581239C3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3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D6B8C49-5E76-4880-9C3E-F8673D74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B.2</a:t>
            </a:r>
            <a:r>
              <a:rPr lang="zh-CN" altLang="en-US" dirty="0"/>
              <a:t> 求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48249C7-C895-48B2-A6DE-9FA3FC719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sz="2800" dirty="0"/>
              <a:t>求</a:t>
            </a:r>
            <a:r>
              <a:rPr lang="en-US" altLang="zh-CN" sz="2800" dirty="0"/>
              <a:t>Follow</a:t>
            </a:r>
            <a:r>
              <a:rPr lang="zh-CN" altLang="en-US" sz="2800" dirty="0"/>
              <a:t>集？</a:t>
            </a:r>
          </a:p>
          <a:p>
            <a:pPr marL="45720" indent="0"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开始符</a:t>
            </a:r>
            <a:r>
              <a:rPr lang="en-US" altLang="zh-CN" sz="2800" dirty="0"/>
              <a:t>S</a:t>
            </a:r>
            <a:r>
              <a:rPr lang="zh-CN" altLang="en-US" sz="2800" dirty="0"/>
              <a:t>，</a:t>
            </a:r>
            <a:r>
              <a:rPr lang="en-US" altLang="zh-CN" sz="2800" dirty="0"/>
              <a:t>Follow(S)</a:t>
            </a:r>
            <a:r>
              <a:rPr lang="zh-CN" altLang="en-US" sz="2800" dirty="0"/>
              <a:t>包含</a:t>
            </a:r>
            <a:r>
              <a:rPr lang="en-US" altLang="zh-CN" sz="2800" dirty="0"/>
              <a:t>$(</a:t>
            </a:r>
            <a:r>
              <a:rPr lang="zh-CN" altLang="en-US" sz="2800" dirty="0"/>
              <a:t>求解时注意</a:t>
            </a:r>
            <a:r>
              <a:rPr lang="en-US" altLang="zh-CN" sz="2800" dirty="0"/>
              <a:t>$)</a:t>
            </a:r>
          </a:p>
          <a:p>
            <a:pPr marL="45720" indent="0"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当</a:t>
            </a:r>
            <a:r>
              <a:rPr lang="en-US" altLang="zh-CN" sz="2800" dirty="0"/>
              <a:t>B-&gt;</a:t>
            </a:r>
            <a:r>
              <a:rPr lang="el-GR" altLang="zh-CN" sz="2800" dirty="0"/>
              <a:t>α</a:t>
            </a:r>
            <a:r>
              <a:rPr lang="en-US" altLang="zh-CN" sz="2800" dirty="0"/>
              <a:t>A</a:t>
            </a:r>
            <a:r>
              <a:rPr lang="el-GR" altLang="zh-CN" sz="2800" dirty="0"/>
              <a:t>β</a:t>
            </a:r>
            <a:r>
              <a:rPr lang="zh-CN" altLang="el-GR" sz="2800" dirty="0"/>
              <a:t>，</a:t>
            </a:r>
            <a:r>
              <a:rPr lang="en-US" altLang="zh-CN" sz="2800" dirty="0"/>
              <a:t>Follow(A)</a:t>
            </a:r>
            <a:r>
              <a:rPr lang="zh-CN" altLang="en-US" sz="2800" dirty="0"/>
              <a:t>包含</a:t>
            </a:r>
            <a:r>
              <a:rPr lang="en-US" altLang="zh-CN" sz="2800" dirty="0"/>
              <a:t>First(</a:t>
            </a:r>
            <a:r>
              <a:rPr lang="el-GR" altLang="zh-CN" sz="2800" dirty="0"/>
              <a:t>β)-{ε}</a:t>
            </a:r>
          </a:p>
          <a:p>
            <a:pPr marL="45720" indent="0"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在以下任意一种情况下， </a:t>
            </a:r>
            <a:r>
              <a:rPr lang="en-US" altLang="zh-CN" sz="2800" dirty="0"/>
              <a:t>Follow(A)</a:t>
            </a:r>
            <a:r>
              <a:rPr lang="zh-CN" altLang="en-US" sz="2800" dirty="0"/>
              <a:t>包含</a:t>
            </a:r>
            <a:r>
              <a:rPr lang="en-US" altLang="zh-CN" sz="2800" dirty="0"/>
              <a:t>Follow(B)</a:t>
            </a:r>
          </a:p>
          <a:p>
            <a:pPr marL="274320" lvl="1" indent="0">
              <a:buNone/>
            </a:pPr>
            <a:r>
              <a:rPr lang="en-US" altLang="zh-CN" sz="2800" dirty="0"/>
              <a:t>① B-&gt;</a:t>
            </a:r>
            <a:r>
              <a:rPr lang="el-GR" altLang="zh-CN" sz="2800" dirty="0"/>
              <a:t>α</a:t>
            </a:r>
            <a:r>
              <a:rPr lang="en-US" altLang="zh-CN" sz="2800" dirty="0"/>
              <a:t>A</a:t>
            </a:r>
          </a:p>
          <a:p>
            <a:pPr marL="274320" lvl="1" indent="0">
              <a:buNone/>
            </a:pPr>
            <a:r>
              <a:rPr lang="en-US" altLang="zh-CN" sz="2800" dirty="0"/>
              <a:t>② B-&gt;</a:t>
            </a:r>
            <a:r>
              <a:rPr lang="el-GR" altLang="zh-CN" sz="2800" dirty="0"/>
              <a:t>α</a:t>
            </a:r>
            <a:r>
              <a:rPr lang="en-US" altLang="zh-CN" sz="2800" dirty="0"/>
              <a:t>A</a:t>
            </a:r>
            <a:r>
              <a:rPr lang="el-GR" altLang="zh-CN" sz="2800" dirty="0"/>
              <a:t>β, ε</a:t>
            </a:r>
            <a:r>
              <a:rPr lang="zh-CN" altLang="en-US" sz="2800" dirty="0"/>
              <a:t>属于</a:t>
            </a:r>
            <a:r>
              <a:rPr lang="en-US" altLang="zh-CN" sz="2800" dirty="0"/>
              <a:t>First(</a:t>
            </a:r>
            <a:r>
              <a:rPr lang="el-GR" altLang="zh-CN" sz="2800" dirty="0"/>
              <a:t>β)</a:t>
            </a:r>
            <a:endParaRPr lang="zh-CN" altLang="en-US" sz="28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76DAF-03C3-4968-8FBF-C15DB813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D5EC-20D1-4EBB-9EFA-76B817883EAA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9A38E-F11F-4AA4-8E29-B8CD3AD6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夏铭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7A26D-C66E-4397-9DFC-B07B0FB4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DC0-9B68-421C-A11A-41D4C2E3D2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10873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315</TotalTime>
  <Words>1890</Words>
  <Application>Microsoft Office PowerPoint</Application>
  <PresentationFormat>宽屏</PresentationFormat>
  <Paragraphs>414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华文中宋</vt:lpstr>
      <vt:lpstr>Microsoft YaHei</vt:lpstr>
      <vt:lpstr>Arial</vt:lpstr>
      <vt:lpstr>Corbel</vt:lpstr>
      <vt:lpstr>Gill Sans MT</vt:lpstr>
      <vt:lpstr>Impact</vt:lpstr>
      <vt:lpstr>徽章</vt:lpstr>
      <vt:lpstr>编译原理复习卷</vt:lpstr>
      <vt:lpstr>题目（25%）</vt:lpstr>
      <vt:lpstr>(a) 提左因子</vt:lpstr>
      <vt:lpstr>(a) 提左因子  </vt:lpstr>
      <vt:lpstr>(a) 提左因子  </vt:lpstr>
      <vt:lpstr> (b) 构造各非终结符的First集和 Follow集 </vt:lpstr>
      <vt:lpstr>B.1 求First集 （表示匹配语言的第一个字符的集合）</vt:lpstr>
      <vt:lpstr>B.1 求First集</vt:lpstr>
      <vt:lpstr>B.2 求Follow集</vt:lpstr>
      <vt:lpstr>PowerPoint 演示文稿</vt:lpstr>
      <vt:lpstr>(c) 文法是否为 LL(1)文法？ 说明原因 </vt:lpstr>
      <vt:lpstr>文法判定</vt:lpstr>
      <vt:lpstr>文法判定</vt:lpstr>
      <vt:lpstr>文法判定</vt:lpstr>
      <vt:lpstr>PowerPoint 演示文稿</vt:lpstr>
      <vt:lpstr>(d) 构造文法的 LL(1)分析表 </vt:lpstr>
      <vt:lpstr>如何构造LL(1)分析表</vt:lpstr>
      <vt:lpstr>PowerPoint 演示文稿</vt:lpstr>
      <vt:lpstr>(e) 给出句子 ibibaea 的LL(1)分析过程 </vt:lpstr>
      <vt:lpstr>分析过程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编译原理复习卷</dc:title>
  <dc:creator>夏 铭优</dc:creator>
  <cp:lastModifiedBy>夏 铭优</cp:lastModifiedBy>
  <cp:revision>29</cp:revision>
  <dcterms:created xsi:type="dcterms:W3CDTF">2019-12-15T13:55:18Z</dcterms:created>
  <dcterms:modified xsi:type="dcterms:W3CDTF">2019-12-18T02:41:03Z</dcterms:modified>
</cp:coreProperties>
</file>