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D86E7-FBD7-4881-ADF5-1A5E043A191A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307A8-C8D5-4DD2-8598-07342E4D6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15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05631-B37A-4857-BECD-FF6D6DCD1C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70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05631-B37A-4857-BECD-FF6D6DCD1C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003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8AC2-D9A2-430C-ADEC-2DDA2AD237CA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BD9F-B41B-47F4-A02B-78544E8E55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dir="u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8AC2-D9A2-430C-ADEC-2DDA2AD237CA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BD9F-B41B-47F4-A02B-78544E8E55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dir="u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8AC2-D9A2-430C-ADEC-2DDA2AD237CA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BD9F-B41B-47F4-A02B-78544E8E55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dir="u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8AC2-D9A2-430C-ADEC-2DDA2AD237CA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BD9F-B41B-47F4-A02B-78544E8E55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dir="u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8AC2-D9A2-430C-ADEC-2DDA2AD237CA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BD9F-B41B-47F4-A02B-78544E8E55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dir="u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8AC2-D9A2-430C-ADEC-2DDA2AD237CA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BD9F-B41B-47F4-A02B-78544E8E55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dir="u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8AC2-D9A2-430C-ADEC-2DDA2AD237CA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BD9F-B41B-47F4-A02B-78544E8E55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dir="u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8AC2-D9A2-430C-ADEC-2DDA2AD237CA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BD9F-B41B-47F4-A02B-78544E8E55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dir="u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8AC2-D9A2-430C-ADEC-2DDA2AD237CA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BD9F-B41B-47F4-A02B-78544E8E55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dir="u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8AC2-D9A2-430C-ADEC-2DDA2AD237CA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BD9F-B41B-47F4-A02B-78544E8E55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dir="u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8AC2-D9A2-430C-ADEC-2DDA2AD237CA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BD9F-B41B-47F4-A02B-78544E8E55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dir="u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F8AC2-D9A2-430C-ADEC-2DDA2AD237CA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5BD9F-B41B-47F4-A02B-78544E8E55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>
        <p14:prism dir="u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62050" y="114300"/>
            <a:ext cx="108549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1. Filling </a:t>
            </a:r>
            <a:r>
              <a:rPr lang="en-US" altLang="zh-CN" sz="2800" dirty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blanks with </a:t>
            </a:r>
            <a:r>
              <a:rPr lang="en-US" altLang="zh-CN" sz="2800" dirty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correct 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answers </a:t>
            </a:r>
            <a:r>
              <a:rPr lang="en-US" altLang="zh-CN" sz="2800" dirty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12 pts):</a:t>
            </a:r>
            <a:endParaRPr lang="en-US" altLang="zh-CN" sz="2800" dirty="0">
              <a:latin typeface="Times New Roman" panose="02020603050405020304" pitchFamily="18" charset="0"/>
              <a:ea typeface="方正兰亭黑_GBK" panose="02000000000000000000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 (a) 10110.11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 = (   )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10 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  <a:sym typeface="+mn-ea"/>
              </a:rPr>
              <a:t>(b) 110010.11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  <a:sym typeface="+mn-ea"/>
              </a:rPr>
              <a:t> = (   )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  <a:sym typeface="+mn-ea"/>
              </a:rPr>
              <a:t>16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 	     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  <a:sym typeface="+mn-ea"/>
              </a:rPr>
              <a:t>(c) 37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  <a:sym typeface="+mn-ea"/>
              </a:rPr>
              <a:t>10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  <a:sym typeface="+mn-ea"/>
              </a:rPr>
              <a:t>= (   )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  <a:sym typeface="+mn-ea"/>
              </a:rPr>
              <a:t>BCD</a:t>
            </a:r>
            <a:endParaRPr lang="en-US" altLang="zh-CN" sz="2800" baseline="-25000" dirty="0">
              <a:latin typeface="Times New Roman" panose="02020603050405020304" pitchFamily="18" charset="0"/>
              <a:ea typeface="方正兰亭黑_GBK" panose="02000000000000000000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  (d) 10011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 = (   )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8	                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  <a:sym typeface="+mn-ea"/>
              </a:rPr>
              <a:t>(e) A6E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  <a:sym typeface="+mn-ea"/>
              </a:rPr>
              <a:t>16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  <a:sym typeface="+mn-ea"/>
              </a:rPr>
              <a:t> = (   )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  <a:sym typeface="+mn-ea"/>
              </a:rPr>
              <a:t>2                            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  <a:sym typeface="+mn-ea"/>
              </a:rPr>
              <a:t>(f) 42.25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  <a:sym typeface="+mn-ea"/>
              </a:rPr>
              <a:t>10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  <a:sym typeface="+mn-ea"/>
              </a:rPr>
              <a:t> = (   )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  <a:sym typeface="+mn-ea"/>
              </a:rPr>
              <a:t>2</a:t>
            </a:r>
            <a:endParaRPr lang="en-US" altLang="zh-CN" sz="2800" baseline="-25000" dirty="0">
              <a:latin typeface="Times New Roman" panose="02020603050405020304" pitchFamily="18" charset="0"/>
              <a:ea typeface="方正兰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15"/>
          <p:cNvSpPr txBox="1"/>
          <p:nvPr/>
        </p:nvSpPr>
        <p:spPr>
          <a:xfrm>
            <a:off x="451293" y="1696527"/>
            <a:ext cx="1086575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2. Determine </a:t>
            </a:r>
            <a:r>
              <a:rPr lang="en-US" altLang="zh-CN" sz="2800" dirty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the sign magnitude, 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1’s </a:t>
            </a:r>
            <a:r>
              <a:rPr lang="en-US" altLang="zh-CN" sz="2800" dirty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complement, and 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2’s complement form </a:t>
            </a:r>
            <a:r>
              <a:rPr lang="en-US" altLang="zh-CN" sz="2800" dirty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for the 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each </a:t>
            </a:r>
            <a:r>
              <a:rPr lang="en-US" altLang="zh-CN" sz="2800" dirty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decimal 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number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(12 </a:t>
            </a:r>
            <a:r>
              <a:rPr lang="en-US" altLang="zh-CN" sz="2800" dirty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pts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):</a:t>
            </a:r>
            <a:endParaRPr lang="en-US" altLang="zh-CN" sz="2800" dirty="0">
              <a:latin typeface="Times New Roman" panose="02020603050405020304" pitchFamily="18" charset="0"/>
              <a:ea typeface="方正兰亭黑_GBK" panose="02000000000000000000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  (a) +13	(b) -27</a:t>
            </a:r>
            <a:r>
              <a:rPr lang="en-US" altLang="zh-CN" sz="2800" dirty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(c) -31</a:t>
            </a:r>
            <a:r>
              <a:rPr lang="en-US" altLang="zh-CN" sz="2800" dirty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(d) -93.75</a:t>
            </a:r>
          </a:p>
        </p:txBody>
      </p:sp>
      <p:sp>
        <p:nvSpPr>
          <p:cNvPr id="6" name="文本框 15"/>
          <p:cNvSpPr txBox="1"/>
          <p:nvPr/>
        </p:nvSpPr>
        <p:spPr>
          <a:xfrm>
            <a:off x="440535" y="3236209"/>
            <a:ext cx="108765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2800" dirty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Perform the indicated 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operations using 2’s complement form(12 </a:t>
            </a:r>
            <a:r>
              <a:rPr lang="en-US" altLang="zh-CN" sz="2800" dirty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pts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endParaRPr lang="en-US" altLang="zh-CN" sz="2800" dirty="0">
              <a:latin typeface="Times New Roman" panose="02020603050405020304" pitchFamily="18" charset="0"/>
              <a:ea typeface="方正兰亭黑_GBK" panose="02000000000000000000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  (a) (-110) - (84)</a:t>
            </a:r>
            <a:r>
              <a:rPr lang="en-US" altLang="zh-CN" sz="2800" dirty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) (+35) - (+15)</a:t>
            </a:r>
            <a:r>
              <a:rPr lang="en-US" altLang="zh-CN" sz="2800" dirty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) (+56) + (-27)</a:t>
            </a:r>
            <a:r>
              <a:rPr lang="en-US" altLang="zh-CN" sz="2800" dirty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) (-11) + (-24)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05460" y="4404995"/>
            <a:ext cx="1073277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  <a:sym typeface="+mn-ea"/>
              </a:rPr>
              <a:t>4. Simplify the </a:t>
            </a:r>
            <a:r>
              <a:rPr lang="en-US" altLang="zh-CN" sz="2800" dirty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  <a:sym typeface="+mn-ea"/>
              </a:rPr>
              <a:t>following using karnaugh maps 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(15 pts):</a:t>
            </a:r>
            <a:endParaRPr lang="en-US" altLang="zh-CN" sz="2800" dirty="0" smtClean="0">
              <a:latin typeface="Times New Roman" panose="02020603050405020304" pitchFamily="18" charset="0"/>
              <a:ea typeface="方正兰亭黑_GBK" panose="02000000000000000000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  <a:sym typeface="+mn-ea"/>
              </a:rPr>
              <a:t>(a) f(X, Y, Z) = X’Y’Z’+XY’Z+X’YZ’+XYZ</a:t>
            </a:r>
            <a:endParaRPr lang="en-US" altLang="zh-CN" sz="2800" dirty="0" smtClean="0">
              <a:latin typeface="Times New Roman" panose="02020603050405020304" pitchFamily="18" charset="0"/>
              <a:ea typeface="方正兰亭黑_GBK" panose="02000000000000000000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  <a:sym typeface="+mn-ea"/>
              </a:rPr>
              <a:t>(b) f(A, B, C, D) = AB’C’D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  <a:sym typeface="+mn-ea"/>
              </a:rPr>
              <a:t>+ACD’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  <a:sym typeface="+mn-ea"/>
              </a:rPr>
              <a:t>+BC’D+A’BCD’</a:t>
            </a:r>
            <a:endParaRPr lang="en-US" altLang="zh-CN" sz="2800" dirty="0" smtClean="0">
              <a:latin typeface="Times New Roman" panose="02020603050405020304" pitchFamily="18" charset="0"/>
              <a:ea typeface="方正兰亭黑_GBK" panose="02000000000000000000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  <a:sym typeface="+mn-ea"/>
              </a:rPr>
              <a:t>(c) f(a, b, c, d) = 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(0,2,3,4,5,6,8,10,11,12,13,14)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22"/>
          <p:cNvSpPr txBox="1"/>
          <p:nvPr/>
        </p:nvSpPr>
        <p:spPr>
          <a:xfrm>
            <a:off x="472799" y="4600217"/>
            <a:ext cx="1085499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方正兰亭黑_GBK" panose="02000000000000000000" pitchFamily="2" charset="-122"/>
                <a:cs typeface="Calibri" panose="020F0502020204030204" pitchFamily="34" charset="0"/>
                <a:sym typeface="+mn-ea"/>
              </a:rPr>
              <a:t>8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Calibri" panose="020F0502020204030204" pitchFamily="34" charset="0"/>
                <a:sym typeface="+mn-ea"/>
              </a:rPr>
              <a:t>.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方正兰亭黑_GBK" panose="02000000000000000000" pitchFamily="2" charset="-122"/>
                <a:cs typeface="Calibri" panose="020F0502020204030204" pitchFamily="34" charset="0"/>
                <a:sym typeface="+mn-ea"/>
              </a:rPr>
              <a:t>Design a two-bits m</a:t>
            </a:r>
            <a:r>
              <a:rPr lang="en-US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Calibri" panose="020F0502020204030204" pitchFamily="34" charset="0"/>
                <a:sym typeface="+mn-ea"/>
              </a:rPr>
              <a:t>ultiplier</a:t>
            </a:r>
            <a:r>
              <a:rPr lang="en-US" sz="2800" b="1" dirty="0" smtClean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Calibri" panose="020F0502020204030204" pitchFamily="34" charset="0"/>
                <a:sym typeface="+mn-ea"/>
              </a:rPr>
              <a:t>that multiplies two </a:t>
            </a:r>
            <a:r>
              <a:rPr lang="en-US" altLang="zh-CN" sz="2800" dirty="0">
                <a:latin typeface="Times New Roman" panose="02020603050405020304" pitchFamily="18" charset="0"/>
                <a:ea typeface="方正兰亭黑_GBK" panose="02000000000000000000" pitchFamily="2" charset="-122"/>
                <a:cs typeface="Calibri" panose="020F0502020204030204" pitchFamily="34" charset="0"/>
                <a:sym typeface="+mn-ea"/>
              </a:rPr>
              <a:t>two-bits binary 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Calibri" panose="020F0502020204030204" pitchFamily="34" charset="0"/>
                <a:sym typeface="+mn-ea"/>
              </a:rPr>
              <a:t>numbers(15 pts).</a:t>
            </a:r>
            <a:endParaRPr lang="en-US" altLang="zh-CN" sz="2800" dirty="0" smtClean="0">
              <a:latin typeface="Times New Roman" panose="02020603050405020304" pitchFamily="18" charset="0"/>
              <a:ea typeface="方正兰亭黑_GBK" panose="02000000000000000000" pitchFamily="2" charset="-122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方正兰亭黑_GBK" panose="02000000000000000000" pitchFamily="2" charset="-122"/>
                <a:cs typeface="Calibri" panose="020F0502020204030204" pitchFamily="34" charset="0"/>
                <a:sym typeface="+mn-ea"/>
              </a:rPr>
              <a:t>(a) Construct the truth table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Calibri" panose="020F0502020204030204" pitchFamily="34" charset="0"/>
                <a:sym typeface="+mn-ea"/>
              </a:rPr>
              <a:t>. </a:t>
            </a:r>
            <a:endParaRPr lang="zh-CN" altLang="zh-CN" sz="2800" dirty="0">
              <a:latin typeface="Times New Roman" panose="02020603050405020304" pitchFamily="18" charset="0"/>
              <a:ea typeface="方正兰亭黑_GBK" panose="02000000000000000000" pitchFamily="2" charset="-122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方正兰亭黑_GBK" panose="02000000000000000000" pitchFamily="2" charset="-122"/>
                <a:cs typeface="Calibri" panose="020F0502020204030204" pitchFamily="34" charset="0"/>
                <a:sym typeface="+mn-ea"/>
              </a:rPr>
              <a:t>(b) Simplify the functions using K-maps.</a:t>
            </a:r>
            <a:endParaRPr lang="zh-CN" altLang="zh-CN" sz="2800" dirty="0">
              <a:latin typeface="Times New Roman" panose="02020603050405020304" pitchFamily="18" charset="0"/>
              <a:ea typeface="方正兰亭黑_GBK" panose="02000000000000000000" pitchFamily="2" charset="-122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方正兰亭黑_GBK" panose="02000000000000000000" pitchFamily="2" charset="-122"/>
                <a:cs typeface="Calibri" panose="020F0502020204030204" pitchFamily="34" charset="0"/>
                <a:sym typeface="+mn-ea"/>
              </a:rPr>
              <a:t>(c) Draw out the logic diagram.</a:t>
            </a:r>
            <a:endParaRPr lang="en-US" altLang="zh-CN" sz="2800" dirty="0">
              <a:latin typeface="Times New Roman" panose="02020603050405020304" pitchFamily="18" charset="0"/>
              <a:ea typeface="方正兰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22"/>
          <p:cNvSpPr txBox="1"/>
          <p:nvPr/>
        </p:nvSpPr>
        <p:spPr>
          <a:xfrm>
            <a:off x="472799" y="1345722"/>
            <a:ext cx="1085499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  <a:sym typeface="+mn-ea"/>
              </a:rPr>
              <a:t>implementing each combinational logic(18 pts):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  <a:sym typeface="+mn-ea"/>
              </a:rPr>
              <a:t>(a)Use AND </a:t>
            </a:r>
            <a:r>
              <a:rPr lang="en-US" altLang="zh-CN" sz="2800" dirty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  <a:sym typeface="+mn-ea"/>
              </a:rPr>
              <a:t>gates, 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  <a:sym typeface="+mn-ea"/>
              </a:rPr>
              <a:t>OR gates and NOT gates :AB+CD’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(b)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  <a:sym typeface="+mn-ea"/>
              </a:rPr>
              <a:t>Use </a:t>
            </a:r>
            <a:r>
              <a:rPr lang="en-US" altLang="zh-CN" sz="2800" dirty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  <a:sym typeface="+mn-ea"/>
              </a:rPr>
              <a:t>only NAND 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  <a:sym typeface="+mn-ea"/>
              </a:rPr>
              <a:t>gates :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AB’C’ + A’BC + ABC’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  <a:sym typeface="+mn-ea"/>
              </a:rPr>
              <a:t>(c) Use </a:t>
            </a:r>
            <a:r>
              <a:rPr lang="en-US" altLang="zh-CN" sz="2800" dirty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  <a:sym typeface="+mn-ea"/>
              </a:rPr>
              <a:t>only 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  <a:sym typeface="+mn-ea"/>
              </a:rPr>
              <a:t>NOR gates : (C+D)(B’+C)(A+C’)</a:t>
            </a:r>
            <a:endParaRPr lang="zh-CN" altLang="en-US" sz="2800" dirty="0" smtClean="0">
              <a:latin typeface="Times New Roman" panose="02020603050405020304" pitchFamily="18" charset="0"/>
              <a:ea typeface="方正兰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22"/>
          <p:cNvSpPr txBox="1"/>
          <p:nvPr/>
        </p:nvSpPr>
        <p:spPr>
          <a:xfrm>
            <a:off x="472799" y="3245702"/>
            <a:ext cx="108549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. Use 74XX138, 3-8 decoder to implement Boolean functions(7 pts):</a:t>
            </a:r>
            <a:endParaRPr lang="en-US" altLang="zh-CN" sz="2800" b="1" dirty="0" smtClean="0">
              <a:latin typeface="Times New Roman" panose="02020603050405020304" pitchFamily="18" charset="0"/>
              <a:ea typeface="方正兰亭黑_GBK" panose="02000000000000000000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 (a) f(x, y, z) = ∑(3, 5, 6, 7)	(b) f(x, y, z) = xz+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xyz’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 (c) f(A, B, C) = ABC + A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’B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 + A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’C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’</a:t>
            </a:r>
          </a:p>
        </p:txBody>
      </p:sp>
      <p:sp>
        <p:nvSpPr>
          <p:cNvPr id="9" name="文本框 22"/>
          <p:cNvSpPr txBox="1"/>
          <p:nvPr/>
        </p:nvSpPr>
        <p:spPr>
          <a:xfrm>
            <a:off x="472883" y="333708"/>
            <a:ext cx="1086575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</a:rPr>
              <a:t>5. </a:t>
            </a:r>
            <a:r>
              <a:rPr lang="en-US" altLang="zh-CN" sz="2800" dirty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  <a:sym typeface="+mn-ea"/>
              </a:rPr>
              <a:t>Consider the expression (A+B’C+D)C, give its truth table, the standard SOP expression and the standard POS 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  <a:sym typeface="+mn-ea"/>
              </a:rPr>
              <a:t>expression(9 </a:t>
            </a:r>
            <a:r>
              <a:rPr lang="en-US" altLang="zh-CN" sz="2800" dirty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  <a:sym typeface="+mn-ea"/>
              </a:rPr>
              <a:t>pts</a:t>
            </a:r>
            <a:r>
              <a:rPr lang="en-US" altLang="zh-CN" sz="2800" dirty="0" smtClean="0">
                <a:latin typeface="Times New Roman" panose="02020603050405020304" pitchFamily="18" charset="0"/>
                <a:ea typeface="方正兰亭黑_GBK" panose="02000000000000000000" pitchFamily="2" charset="-122"/>
                <a:cs typeface="Times New Roman" panose="02020603050405020304" pitchFamily="18" charset="0"/>
                <a:sym typeface="+mn-ea"/>
              </a:rPr>
              <a:t>).</a:t>
            </a:r>
            <a:endParaRPr lang="en-US" altLang="zh-CN" sz="2800" dirty="0" smtClean="0">
              <a:latin typeface="Times New Roman" panose="02020603050405020304" pitchFamily="18" charset="0"/>
              <a:ea typeface="方正兰亭黑_GBK" panose="02000000000000000000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281</Words>
  <Application>Microsoft Office PowerPoint</Application>
  <PresentationFormat>宽屏</PresentationFormat>
  <Paragraphs>25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等线</vt:lpstr>
      <vt:lpstr>等线 Light</vt:lpstr>
      <vt:lpstr>方正兰亭黑_GBK</vt:lpstr>
      <vt:lpstr>Arial</vt:lpstr>
      <vt:lpstr>Calibri</vt:lpstr>
      <vt:lpstr>Symbol</vt:lpstr>
      <vt:lpstr>Times New Roman</vt:lpstr>
      <vt:lpstr>Wingdings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 l</dc:creator>
  <cp:lastModifiedBy>Windows 用户</cp:lastModifiedBy>
  <cp:revision>46</cp:revision>
  <dcterms:created xsi:type="dcterms:W3CDTF">2018-05-02T06:41:00Z</dcterms:created>
  <dcterms:modified xsi:type="dcterms:W3CDTF">2018-05-29T01:37:49Z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