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F116-8B07-4813-B34F-CF3295628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311-B5A5-45E7-A12E-24ED69662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F116-8B07-4813-B34F-CF3295628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311-B5A5-45E7-A12E-24ED69662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F116-8B07-4813-B34F-CF3295628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311-B5A5-45E7-A12E-24ED69662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F116-8B07-4813-B34F-CF3295628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311-B5A5-45E7-A12E-24ED69662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F116-8B07-4813-B34F-CF3295628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311-B5A5-45E7-A12E-24ED69662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F116-8B07-4813-B34F-CF3295628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311-B5A5-45E7-A12E-24ED69662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F116-8B07-4813-B34F-CF3295628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311-B5A5-45E7-A12E-24ED69662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F116-8B07-4813-B34F-CF3295628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311-B5A5-45E7-A12E-24ED69662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F116-8B07-4813-B34F-CF3295628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311-B5A5-45E7-A12E-24ED69662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F116-8B07-4813-B34F-CF3295628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311-B5A5-45E7-A12E-24ED69662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F116-8B07-4813-B34F-CF3295628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311-B5A5-45E7-A12E-24ED696621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F116-8B07-4813-B34F-CF3295628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A311-B5A5-45E7-A12E-24ED696621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88440" y="337185"/>
            <a:ext cx="8307705" cy="2162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6.</a:t>
            </a:r>
            <a:r>
              <a:rPr lang="zh-CN" altLang="en-US" sz="3200" kern="0" dirty="0" smtClean="0">
                <a:solidFill>
                  <a:srgbClr val="00B050"/>
                </a:solidFill>
                <a:latin typeface="Times" pitchFamily="2" charset="0"/>
              </a:rPr>
              <a:t>（</a:t>
            </a:r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a</a:t>
            </a:r>
            <a:r>
              <a:rPr lang="zh-CN" altLang="en-US" sz="3200" kern="0" dirty="0" smtClean="0">
                <a:solidFill>
                  <a:srgbClr val="00B050"/>
                </a:solidFill>
                <a:latin typeface="Times" pitchFamily="2" charset="0"/>
              </a:rPr>
              <a:t>）</a:t>
            </a:r>
            <a:r>
              <a:rPr lang="en-US" altLang="zh-CN" sz="3200" kern="0" dirty="0" smtClean="0">
                <a:solidFill>
                  <a:srgbClr val="073446"/>
                </a:solidFill>
                <a:latin typeface="Times" pitchFamily="2" charset="0"/>
              </a:rPr>
              <a:t> </a:t>
            </a:r>
            <a:endParaRPr lang="en-US" altLang="zh-CN" sz="3200" kern="0" dirty="0">
              <a:solidFill>
                <a:srgbClr val="073446"/>
              </a:solidFill>
              <a:latin typeface="Times" pitchFamily="2" charset="0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2400" kern="0" dirty="0">
                <a:solidFill>
                  <a:srgbClr val="073446"/>
                </a:solidFill>
              </a:rPr>
              <a:t>   </a:t>
            </a:r>
            <a:r>
              <a:rPr lang="en-US" altLang="zh-CN" sz="2400" kern="0" dirty="0" smtClean="0">
                <a:solidFill>
                  <a:srgbClr val="073446"/>
                </a:solidFill>
              </a:rPr>
              <a:t>   (1110)</a:t>
            </a:r>
            <a:r>
              <a:rPr lang="en-US" altLang="zh-CN" sz="2400" kern="0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zh-CN" sz="2400" kern="0" dirty="0" smtClean="0">
                <a:solidFill>
                  <a:srgbClr val="073446"/>
                </a:solidFill>
              </a:rPr>
              <a:t>        = </a:t>
            </a:r>
            <a:r>
              <a:rPr lang="en-US" altLang="zh-CN" sz="2400" b="1" kern="0" dirty="0" smtClean="0">
                <a:solidFill>
                  <a:srgbClr val="073446"/>
                </a:solidFill>
              </a:rPr>
              <a:t>1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>
                <a:solidFill>
                  <a:srgbClr val="073446"/>
                </a:solidFill>
                <a:sym typeface="Symbol" panose="05050102010706020507" pitchFamily="18" charset="2"/>
              </a:rPr>
              <a:t>3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>
                <a:solidFill>
                  <a:srgbClr val="07344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b="1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>
                <a:solidFill>
                  <a:srgbClr val="073446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b="1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>
                <a:solidFill>
                  <a:srgbClr val="073446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</a:t>
            </a:r>
            <a:endParaRPr lang="en-US" altLang="zh-CN" sz="2400" kern="0" dirty="0">
              <a:solidFill>
                <a:srgbClr val="073446"/>
              </a:solidFill>
              <a:sym typeface="Symbol" panose="05050102010706020507" pitchFamily="18" charset="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(in decimal)  =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8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4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0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endParaRPr lang="en-US" altLang="zh-CN" sz="2400" kern="0" dirty="0" smtClean="0">
              <a:solidFill>
                <a:srgbClr val="073446"/>
              </a:solidFill>
              <a:sym typeface="Symbol" panose="05050102010706020507" pitchFamily="18" charset="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		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  = (14)</a:t>
            </a:r>
            <a:r>
              <a:rPr lang="en-US" altLang="zh-CN" sz="2400" kern="0" baseline="-25000" dirty="0" smtClean="0">
                <a:solidFill>
                  <a:schemeClr val="accent2"/>
                </a:solidFill>
              </a:rPr>
              <a:t>10</a:t>
            </a:r>
            <a:br>
              <a:rPr lang="zh-CN" altLang="en-US" sz="2400" dirty="0"/>
            </a:br>
            <a:endParaRPr lang="en-US" altLang="zh-CN" sz="2400" kern="0" baseline="-25000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8756" y="2499043"/>
            <a:ext cx="8307387" cy="2169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6.</a:t>
            </a:r>
            <a:r>
              <a:rPr lang="zh-CN" altLang="en-US" sz="3200" kern="0" dirty="0" smtClean="0">
                <a:solidFill>
                  <a:srgbClr val="00B050"/>
                </a:solidFill>
                <a:latin typeface="Times" pitchFamily="2" charset="0"/>
              </a:rPr>
              <a:t>（</a:t>
            </a:r>
            <a:r>
              <a:rPr lang="en-US" altLang="zh-CN" sz="3200" kern="0" dirty="0">
                <a:solidFill>
                  <a:srgbClr val="00B050"/>
                </a:solidFill>
                <a:latin typeface="Times" pitchFamily="2" charset="0"/>
              </a:rPr>
              <a:t>b</a:t>
            </a:r>
            <a:r>
              <a:rPr lang="zh-CN" altLang="en-US" sz="3200" kern="0" dirty="0" smtClean="0">
                <a:solidFill>
                  <a:srgbClr val="00B050"/>
                </a:solidFill>
                <a:latin typeface="Times" pitchFamily="2" charset="0"/>
              </a:rPr>
              <a:t>）</a:t>
            </a:r>
            <a:r>
              <a:rPr lang="en-US" altLang="zh-CN" sz="3200" kern="0" dirty="0" smtClean="0">
                <a:solidFill>
                  <a:srgbClr val="073446"/>
                </a:solidFill>
                <a:latin typeface="Times" pitchFamily="2" charset="0"/>
              </a:rPr>
              <a:t> </a:t>
            </a:r>
            <a:endParaRPr lang="en-US" altLang="zh-CN" sz="3200" kern="0" dirty="0">
              <a:solidFill>
                <a:srgbClr val="073446"/>
              </a:solidFill>
              <a:latin typeface="Times" pitchFamily="2" charset="0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2400" kern="0" dirty="0">
                <a:solidFill>
                  <a:srgbClr val="073446"/>
                </a:solidFill>
              </a:rPr>
              <a:t>   </a:t>
            </a:r>
            <a:r>
              <a:rPr lang="en-US" altLang="zh-CN" sz="2400" kern="0" dirty="0" smtClean="0">
                <a:solidFill>
                  <a:srgbClr val="073446"/>
                </a:solidFill>
              </a:rPr>
              <a:t>   (1010)</a:t>
            </a:r>
            <a:r>
              <a:rPr lang="en-US" altLang="zh-CN" sz="2400" kern="0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zh-CN" sz="2400" kern="0" dirty="0" smtClean="0">
                <a:solidFill>
                  <a:srgbClr val="073446"/>
                </a:solidFill>
              </a:rPr>
              <a:t>        = </a:t>
            </a:r>
            <a:r>
              <a:rPr lang="en-US" altLang="zh-CN" sz="2400" b="1" kern="0" dirty="0" smtClean="0">
                <a:solidFill>
                  <a:srgbClr val="073446"/>
                </a:solidFill>
              </a:rPr>
              <a:t>1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>
                <a:solidFill>
                  <a:srgbClr val="073446"/>
                </a:solidFill>
                <a:sym typeface="Symbol" panose="05050102010706020507" pitchFamily="18" charset="2"/>
              </a:rPr>
              <a:t>3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+ 0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b="1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>
                <a:solidFill>
                  <a:srgbClr val="073446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b="1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>
                <a:solidFill>
                  <a:srgbClr val="073446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</a:t>
            </a:r>
            <a:endParaRPr lang="en-US" altLang="zh-CN" sz="2400" kern="0" dirty="0">
              <a:solidFill>
                <a:srgbClr val="073446"/>
              </a:solidFill>
              <a:sym typeface="Symbol" panose="05050102010706020507" pitchFamily="18" charset="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(in decimal)  =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8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0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0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endParaRPr lang="en-US" altLang="zh-CN" sz="2400" kern="0" dirty="0" smtClean="0">
              <a:solidFill>
                <a:srgbClr val="073446"/>
              </a:solidFill>
              <a:sym typeface="Symbol" panose="05050102010706020507" pitchFamily="18" charset="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		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(10)</a:t>
            </a:r>
            <a:r>
              <a:rPr lang="en-US" altLang="zh-CN" sz="2400" kern="0" baseline="-25000" dirty="0" smtClean="0">
                <a:solidFill>
                  <a:schemeClr val="accent2"/>
                </a:solidFill>
              </a:rPr>
              <a:t>10</a:t>
            </a:r>
            <a:br>
              <a:rPr lang="zh-CN" altLang="en-US" sz="2400" dirty="0"/>
            </a:br>
            <a:endParaRPr lang="en-US" altLang="zh-CN" sz="2400" kern="0" baseline="-25000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88756" y="4438700"/>
            <a:ext cx="8307387" cy="2169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6.</a:t>
            </a:r>
            <a:r>
              <a:rPr lang="zh-CN" altLang="en-US" sz="3200" kern="0" dirty="0" smtClean="0">
                <a:solidFill>
                  <a:srgbClr val="00B050"/>
                </a:solidFill>
                <a:latin typeface="Times" pitchFamily="2" charset="0"/>
              </a:rPr>
              <a:t>（</a:t>
            </a:r>
            <a:r>
              <a:rPr lang="en-US" altLang="zh-CN" sz="3200" kern="0" dirty="0">
                <a:solidFill>
                  <a:srgbClr val="00B050"/>
                </a:solidFill>
                <a:latin typeface="Times" pitchFamily="2" charset="0"/>
              </a:rPr>
              <a:t>c</a:t>
            </a:r>
            <a:r>
              <a:rPr lang="zh-CN" altLang="en-US" sz="3200" kern="0" dirty="0" smtClean="0">
                <a:solidFill>
                  <a:srgbClr val="00B050"/>
                </a:solidFill>
                <a:latin typeface="Times" pitchFamily="2" charset="0"/>
              </a:rPr>
              <a:t>）</a:t>
            </a:r>
            <a:r>
              <a:rPr lang="en-US" altLang="zh-CN" sz="3200" kern="0" dirty="0" smtClean="0">
                <a:solidFill>
                  <a:srgbClr val="073446"/>
                </a:solidFill>
                <a:latin typeface="Times" pitchFamily="2" charset="0"/>
              </a:rPr>
              <a:t> </a:t>
            </a:r>
            <a:endParaRPr lang="en-US" altLang="zh-CN" sz="3200" kern="0" dirty="0">
              <a:solidFill>
                <a:srgbClr val="073446"/>
              </a:solidFill>
              <a:latin typeface="Times" pitchFamily="2" charset="0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2400" kern="0" dirty="0">
                <a:solidFill>
                  <a:srgbClr val="073446"/>
                </a:solidFill>
              </a:rPr>
              <a:t>   </a:t>
            </a:r>
            <a:r>
              <a:rPr lang="en-US" altLang="zh-CN" sz="2400" kern="0" dirty="0" smtClean="0">
                <a:solidFill>
                  <a:srgbClr val="073446"/>
                </a:solidFill>
              </a:rPr>
              <a:t>   (11100)</a:t>
            </a:r>
            <a:r>
              <a:rPr lang="en-US" altLang="zh-CN" sz="2400" kern="0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zh-CN" sz="2400" kern="0" dirty="0" smtClean="0">
                <a:solidFill>
                  <a:srgbClr val="073446"/>
                </a:solidFill>
              </a:rPr>
              <a:t>      = </a:t>
            </a:r>
            <a:r>
              <a:rPr lang="en-US" altLang="zh-CN" sz="2400" b="1" kern="0" dirty="0" smtClean="0">
                <a:solidFill>
                  <a:srgbClr val="073446"/>
                </a:solidFill>
              </a:rPr>
              <a:t>1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4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b="1" kern="0" dirty="0" smtClean="0">
                <a:solidFill>
                  <a:srgbClr val="073446"/>
                </a:solidFill>
              </a:rPr>
              <a:t>1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3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+ 1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b="1" kern="0" dirty="0">
                <a:solidFill>
                  <a:srgbClr val="073446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1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b="1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>
                <a:solidFill>
                  <a:srgbClr val="073446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</a:t>
            </a:r>
            <a:endParaRPr lang="en-US" altLang="zh-CN" sz="2400" kern="0" dirty="0">
              <a:solidFill>
                <a:srgbClr val="073446"/>
              </a:solidFill>
              <a:sym typeface="Symbol" panose="05050102010706020507" pitchFamily="18" charset="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(in decimal)  =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16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8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4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0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+      0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endParaRPr lang="en-US" altLang="zh-CN" sz="2400" kern="0" dirty="0" smtClean="0">
              <a:solidFill>
                <a:srgbClr val="073446"/>
              </a:solidFill>
              <a:sym typeface="Symbol" panose="05050102010706020507" pitchFamily="18" charset="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		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(28)</a:t>
            </a:r>
            <a:r>
              <a:rPr lang="en-US" altLang="zh-CN" sz="2400" kern="0" baseline="-25000" dirty="0" smtClean="0">
                <a:solidFill>
                  <a:schemeClr val="accent2"/>
                </a:solidFill>
              </a:rPr>
              <a:t>10</a:t>
            </a:r>
            <a:br>
              <a:rPr lang="zh-CN" altLang="en-US" sz="2400" dirty="0"/>
            </a:br>
            <a:endParaRPr lang="en-US" altLang="zh-CN" sz="2400" kern="0" baseline="-25000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42315" y="637540"/>
            <a:ext cx="4541520" cy="3692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44.(c)   </a:t>
            </a:r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46</a:t>
            </a:r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br>
              <a:rPr lang="pt-BR" altLang="zh-CN" dirty="0"/>
            </a:br>
            <a:r>
              <a:rPr lang="en-US" altLang="zh-CN" kern="0" dirty="0" smtClean="0">
                <a:solidFill>
                  <a:srgbClr val="073446"/>
                </a:solidFill>
                <a:latin typeface="Times" pitchFamily="2" charset="0"/>
              </a:rPr>
              <a:t> </a:t>
            </a:r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sz="2400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sz="2400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r>
              <a:rPr lang="en-US" altLang="zh-CN" sz="2400" kern="0" dirty="0" smtClean="0">
                <a:solidFill>
                  <a:srgbClr val="073446"/>
                </a:solidFill>
                <a:latin typeface="Times" pitchFamily="2" charset="0"/>
              </a:rPr>
              <a:t>      </a:t>
            </a:r>
            <a:r>
              <a:rPr lang="en-US" altLang="zh-CN" sz="2800" b="1" kern="0" dirty="0" smtClean="0">
                <a:solidFill>
                  <a:srgbClr val="073446"/>
                </a:solidFill>
                <a:latin typeface="Times" pitchFamily="2" charset="0"/>
              </a:rPr>
              <a:t>(46)</a:t>
            </a:r>
            <a:r>
              <a:rPr lang="en-US" altLang="zh-CN" sz="2800" b="1" kern="0" baseline="-25000" dirty="0" smtClean="0">
                <a:solidFill>
                  <a:srgbClr val="073446"/>
                </a:solidFill>
                <a:latin typeface="Times" pitchFamily="2" charset="0"/>
              </a:rPr>
              <a:t>10</a:t>
            </a:r>
            <a:r>
              <a:rPr lang="en-US" altLang="zh-CN" sz="2800" b="1" kern="0" dirty="0" smtClean="0">
                <a:solidFill>
                  <a:srgbClr val="073446"/>
                </a:solidFill>
                <a:latin typeface="Times" pitchFamily="2" charset="0"/>
              </a:rPr>
              <a:t> = (56)</a:t>
            </a:r>
            <a:r>
              <a:rPr lang="en-US" altLang="zh-CN" sz="2800" b="1" kern="0" baseline="-25000" dirty="0" smtClean="0">
                <a:solidFill>
                  <a:srgbClr val="073446"/>
                </a:solidFill>
                <a:latin typeface="Times" pitchFamily="2" charset="0"/>
              </a:rPr>
              <a:t>8</a:t>
            </a:r>
            <a:endParaRPr lang="en-US" altLang="zh-CN" sz="2800" b="1" kern="0" baseline="-25000" dirty="0">
              <a:solidFill>
                <a:srgbClr val="073446"/>
              </a:solidFill>
              <a:latin typeface="Times" pitchFamily="2" charset="0"/>
            </a:endParaRPr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95" y="1416050"/>
            <a:ext cx="4448175" cy="177355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4" name="文本框 3"/>
          <p:cNvSpPr txBox="1"/>
          <p:nvPr/>
        </p:nvSpPr>
        <p:spPr>
          <a:xfrm>
            <a:off x="5720715" y="983615"/>
            <a:ext cx="6193155" cy="2306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45.(i)  </a:t>
            </a:r>
            <a:r>
              <a:rPr lang="en-US" altLang="zh-CN" sz="3200" kern="0" dirty="0" smtClean="0">
                <a:latin typeface="Times" pitchFamily="2" charset="0"/>
                <a:sym typeface="+mn-ea"/>
              </a:rPr>
              <a:t>8A9D</a:t>
            </a:r>
            <a:r>
              <a:rPr lang="en-US" altLang="zh-CN" sz="3200" kern="0" baseline="-25000" dirty="0" smtClean="0">
                <a:solidFill>
                  <a:schemeClr val="tx1"/>
                </a:solidFill>
                <a:uFillTx/>
                <a:latin typeface="Times" pitchFamily="2" charset="0"/>
                <a:sym typeface="+mn-ea"/>
              </a:rPr>
              <a:t>16</a:t>
            </a:r>
            <a:endParaRPr lang="en-US" altLang="zh-CN" sz="3200" kern="0" baseline="-25000" dirty="0" smtClean="0">
              <a:solidFill>
                <a:schemeClr val="tx1"/>
              </a:solidFill>
              <a:uFillTx/>
              <a:latin typeface="Times" pitchFamily="2" charset="0"/>
              <a:sym typeface="+mn-ea"/>
            </a:endParaRPr>
          </a:p>
          <a:p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100213</a:t>
            </a:r>
            <a:r>
              <a:rPr lang="en-US" altLang="zh-CN" sz="3200" kern="0" baseline="-25000" dirty="0" smtClean="0">
                <a:solidFill>
                  <a:schemeClr val="tx1"/>
                </a:solidFill>
                <a:uFillTx/>
                <a:latin typeface="Times" pitchFamily="2" charset="0"/>
              </a:rPr>
              <a:t>8</a:t>
            </a:r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 = 001 000 000 010 001 011</a:t>
            </a:r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altLang="zh-CN" sz="2400" kern="0" dirty="0">
                <a:solidFill>
                  <a:srgbClr val="073446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4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1       0       0        2       1        3</a:t>
            </a:r>
            <a:endParaRPr lang="en-US" altLang="zh-CN" sz="2400" kern="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endParaRPr lang="en-US" altLang="zh-CN" sz="2400" kern="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2315" y="4619625"/>
            <a:ext cx="4526280" cy="1938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46.(g)  </a:t>
            </a:r>
            <a:r>
              <a:rPr lang="en-US" altLang="zh-CN" sz="3200" kern="0" dirty="0" smtClean="0">
                <a:latin typeface="Times" pitchFamily="2" charset="0"/>
                <a:sym typeface="+mn-ea"/>
              </a:rPr>
              <a:t>101 100 011 001</a:t>
            </a:r>
            <a:endParaRPr lang="en-US" altLang="zh-CN" sz="3200" kern="0" baseline="-25000" dirty="0" smtClean="0">
              <a:solidFill>
                <a:schemeClr val="tx1"/>
              </a:solidFill>
              <a:uFillTx/>
              <a:latin typeface="Times" pitchFamily="2" charset="0"/>
              <a:sym typeface="+mn-ea"/>
            </a:endParaRPr>
          </a:p>
          <a:p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101 100 011 001 = 5431</a:t>
            </a:r>
            <a:r>
              <a:rPr lang="en-US" altLang="zh-CN" sz="3200" kern="0" baseline="-25000" dirty="0" smtClean="0">
                <a:solidFill>
                  <a:schemeClr val="tx1"/>
                </a:solidFill>
                <a:uFillTx/>
                <a:latin typeface="Times" pitchFamily="2" charset="0"/>
              </a:rPr>
              <a:t>8</a:t>
            </a:r>
            <a:endParaRPr lang="en-US" altLang="zh-CN" sz="3200" kern="0" baseline="-25000" dirty="0" smtClean="0">
              <a:solidFill>
                <a:schemeClr val="tx1"/>
              </a:solidFill>
              <a:uFillTx/>
              <a:latin typeface="Times" pitchFamily="2" charset="0"/>
            </a:endParaRPr>
          </a:p>
          <a:p>
            <a:r>
              <a:rPr lang="en-US" altLang="zh-CN" sz="2400" kern="0" dirty="0">
                <a:solidFill>
                  <a:srgbClr val="07344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5        4      3        1     </a:t>
            </a:r>
            <a:endParaRPr lang="en-US" altLang="zh-CN" sz="2400" kern="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08675" y="4619625"/>
            <a:ext cx="4526280" cy="1938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46.(h)  </a:t>
            </a:r>
            <a:r>
              <a:rPr lang="en-US" altLang="zh-CN" sz="3200" kern="0" dirty="0" smtClean="0">
                <a:latin typeface="Times" pitchFamily="2" charset="0"/>
                <a:sym typeface="+mn-ea"/>
              </a:rPr>
              <a:t>010 110 000 011</a:t>
            </a:r>
            <a:endParaRPr lang="en-US" altLang="zh-CN" sz="3200" kern="0" baseline="-25000" dirty="0" smtClean="0">
              <a:solidFill>
                <a:schemeClr val="tx1"/>
              </a:solidFill>
              <a:uFillTx/>
              <a:latin typeface="Times" pitchFamily="2" charset="0"/>
              <a:sym typeface="+mn-ea"/>
            </a:endParaRPr>
          </a:p>
          <a:p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010 110 000 011 = 2603</a:t>
            </a:r>
            <a:r>
              <a:rPr lang="en-US" altLang="zh-CN" sz="3200" kern="0" baseline="-25000" dirty="0" smtClean="0">
                <a:solidFill>
                  <a:schemeClr val="tx1"/>
                </a:solidFill>
                <a:uFillTx/>
                <a:latin typeface="Times" pitchFamily="2" charset="0"/>
              </a:rPr>
              <a:t>8</a:t>
            </a:r>
            <a:endParaRPr lang="en-US" altLang="zh-CN" sz="3200" kern="0" baseline="-25000" dirty="0" smtClean="0">
              <a:solidFill>
                <a:schemeClr val="tx1"/>
              </a:solidFill>
              <a:uFillTx/>
              <a:latin typeface="Times" pitchFamily="2" charset="0"/>
            </a:endParaRPr>
          </a:p>
          <a:p>
            <a:r>
              <a:rPr lang="en-US" altLang="zh-CN" sz="2400" kern="0" dirty="0">
                <a:solidFill>
                  <a:srgbClr val="07344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2        6       0       3     </a:t>
            </a:r>
            <a:endParaRPr lang="en-US" altLang="zh-CN" sz="2400" kern="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94093" y="493713"/>
            <a:ext cx="10202862" cy="2169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7.(b)</a:t>
            </a:r>
            <a:r>
              <a:rPr lang="en-US" altLang="zh-CN" sz="3200" kern="0" dirty="0" smtClean="0">
                <a:solidFill>
                  <a:srgbClr val="073446"/>
                </a:solidFill>
                <a:latin typeface="Times" pitchFamily="2" charset="0"/>
              </a:rPr>
              <a:t> </a:t>
            </a:r>
            <a:endParaRPr lang="en-US" altLang="zh-CN" sz="3200" kern="0" dirty="0">
              <a:solidFill>
                <a:srgbClr val="073446"/>
              </a:solidFill>
              <a:latin typeface="Times" pitchFamily="2" charset="0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2400" kern="0" dirty="0">
                <a:solidFill>
                  <a:srgbClr val="073446"/>
                </a:solidFill>
              </a:rPr>
              <a:t>   (</a:t>
            </a:r>
            <a:r>
              <a:rPr lang="en-US" altLang="zh-CN" sz="2400" kern="0" dirty="0" smtClean="0">
                <a:solidFill>
                  <a:srgbClr val="073446"/>
                </a:solidFill>
              </a:rPr>
              <a:t>101010.01)</a:t>
            </a:r>
            <a:r>
              <a:rPr lang="en-US" altLang="zh-CN" sz="2400" kern="0" baseline="-25000" dirty="0" smtClean="0">
                <a:solidFill>
                  <a:schemeClr val="accent2"/>
                </a:solidFill>
              </a:rPr>
              <a:t>2</a:t>
            </a:r>
            <a:r>
              <a:rPr lang="en-US" altLang="zh-CN" sz="2400" kern="0" dirty="0" smtClean="0">
                <a:solidFill>
                  <a:srgbClr val="073446"/>
                </a:solidFill>
              </a:rPr>
              <a:t> </a:t>
            </a:r>
            <a:r>
              <a:rPr lang="en-US" altLang="zh-CN" sz="2400" kern="0" dirty="0">
                <a:solidFill>
                  <a:srgbClr val="073446"/>
                </a:solidFill>
              </a:rPr>
              <a:t>= </a:t>
            </a:r>
            <a:r>
              <a:rPr lang="en-US" altLang="zh-CN" sz="2400" b="1" kern="0" dirty="0">
                <a:solidFill>
                  <a:srgbClr val="073446"/>
                </a:solidFill>
              </a:rPr>
              <a:t>1</a:t>
            </a:r>
            <a:r>
              <a:rPr lang="en-US" altLang="zh-CN" sz="2400" kern="0" dirty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>
                <a:solidFill>
                  <a:srgbClr val="073446"/>
                </a:solidFill>
                <a:sym typeface="Symbol" panose="05050102010706020507" pitchFamily="18" charset="2"/>
              </a:rPr>
              <a:t>5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+ 0</a:t>
            </a:r>
            <a:r>
              <a:rPr lang="en-US" altLang="zh-CN" sz="2400" kern="0" dirty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>
                <a:solidFill>
                  <a:srgbClr val="073446"/>
                </a:solidFill>
                <a:sym typeface="Symbol" panose="05050102010706020507" pitchFamily="18" charset="2"/>
              </a:rPr>
              <a:t>4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b="1" kern="0" dirty="0">
                <a:solidFill>
                  <a:srgbClr val="073446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kern="0" dirty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>
                <a:solidFill>
                  <a:srgbClr val="073446"/>
                </a:solidFill>
                <a:sym typeface="Symbol" panose="05050102010706020507" pitchFamily="18" charset="2"/>
              </a:rPr>
              <a:t>3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b="1" kern="0" dirty="0">
                <a:solidFill>
                  <a:srgbClr val="073446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1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b="1" kern="0" dirty="0">
                <a:solidFill>
                  <a:srgbClr val="073446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b="1" kern="0" dirty="0">
                <a:solidFill>
                  <a:srgbClr val="073446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b="1" kern="0" dirty="0">
                <a:solidFill>
                  <a:srgbClr val="073446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kern="0" dirty="0" smtClean="0">
                <a:solidFill>
                  <a:srgbClr val="07344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×</a:t>
            </a:r>
            <a:r>
              <a:rPr lang="en-US" altLang="zh-CN" sz="2400" kern="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baseline="30000" dirty="0" smtClean="0">
                <a:solidFill>
                  <a:srgbClr val="073446"/>
                </a:solidFill>
                <a:sym typeface="Symbol" panose="05050102010706020507" pitchFamily="18" charset="2"/>
              </a:rPr>
              <a:t>-2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endParaRPr lang="en-US" altLang="zh-CN" sz="2400" kern="0" dirty="0">
              <a:solidFill>
                <a:srgbClr val="073446"/>
              </a:solidFill>
              <a:sym typeface="Symbol" panose="05050102010706020507" pitchFamily="18" charset="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(in decimal)  =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32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0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8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0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0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+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¼</a:t>
            </a:r>
            <a:endParaRPr lang="en-US" altLang="zh-CN" sz="2400" kern="0" dirty="0">
              <a:solidFill>
                <a:srgbClr val="073446"/>
              </a:solidFill>
              <a:sym typeface="Symbol" panose="05050102010706020507" pitchFamily="18" charset="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		</a:t>
            </a:r>
            <a:r>
              <a:rPr lang="zh-CN" altLang="en-US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     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      = </a:t>
            </a:r>
            <a:r>
              <a:rPr lang="en-US" altLang="zh-CN" sz="2400" kern="0" dirty="0">
                <a:solidFill>
                  <a:srgbClr val="073446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kern="0" dirty="0" smtClean="0">
                <a:solidFill>
                  <a:srgbClr val="073446"/>
                </a:solidFill>
                <a:sym typeface="Symbol" panose="05050102010706020507" pitchFamily="18" charset="2"/>
              </a:rPr>
              <a:t>42.25)</a:t>
            </a:r>
            <a:r>
              <a:rPr lang="en-US" altLang="zh-CN" sz="2400" kern="0" baseline="-25000" dirty="0" smtClean="0">
                <a:solidFill>
                  <a:schemeClr val="accent2"/>
                </a:solidFill>
              </a:rPr>
              <a:t>10</a:t>
            </a:r>
            <a:br>
              <a:rPr lang="zh-CN" altLang="en-US" sz="2400" dirty="0"/>
            </a:br>
            <a:endParaRPr lang="en-US" altLang="zh-CN" sz="2400" kern="0" baseline="-25000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4410" y="2663825"/>
            <a:ext cx="10203180" cy="127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8.(g)</a:t>
            </a:r>
            <a:r>
              <a:rPr lang="en-US" altLang="zh-CN" sz="3200" kern="0" dirty="0" smtClean="0">
                <a:solidFill>
                  <a:srgbClr val="073446"/>
                </a:solidFill>
                <a:latin typeface="Times" pitchFamily="2" charset="0"/>
              </a:rPr>
              <a:t> </a:t>
            </a:r>
            <a:endParaRPr lang="en-US" altLang="zh-CN" sz="3200" kern="0" dirty="0">
              <a:solidFill>
                <a:srgbClr val="073446"/>
              </a:solidFill>
              <a:latin typeface="Times" pitchFamily="2" charset="0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  <a:defRPr/>
            </a:pP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8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- 1 = 255</a:t>
            </a:r>
            <a:r>
              <a:rPr lang="zh-CN" altLang="en-US" sz="2400" dirty="0"/>
              <a:t> </a:t>
            </a:r>
            <a:br>
              <a:rPr lang="zh-CN" altLang="en-US" sz="2400" dirty="0"/>
            </a:br>
            <a:endParaRPr lang="en-US" altLang="zh-CN" sz="2400" kern="0" baseline="-25000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4410" y="3933825"/>
            <a:ext cx="10203180" cy="2338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10.(b)</a:t>
            </a:r>
            <a:endParaRPr lang="en-US" altLang="zh-CN" sz="3200" kern="0" dirty="0" smtClean="0">
              <a:solidFill>
                <a:srgbClr val="00B050"/>
              </a:solidFill>
              <a:latin typeface="Times" pitchFamily="2" charset="0"/>
            </a:endParaRPr>
          </a:p>
          <a:p>
            <a:r>
              <a:rPr lang="en-US" altLang="zh-CN" sz="2400" dirty="0"/>
              <a:t>8 through 15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    8         9         10       11        12       13       14        15</a:t>
            </a:r>
            <a:br>
              <a:rPr lang="en-US" altLang="zh-CN" sz="2400" dirty="0"/>
            </a:br>
            <a:r>
              <a:rPr lang="en-US" altLang="zh-CN" sz="2400" dirty="0"/>
              <a:t>1000</a:t>
            </a:r>
            <a:r>
              <a:rPr lang="en-US" altLang="zh-CN" sz="2400" dirty="0" smtClean="0"/>
              <a:t>,  </a:t>
            </a:r>
            <a:r>
              <a:rPr lang="en-US" altLang="zh-CN" sz="2400" dirty="0"/>
              <a:t>1001</a:t>
            </a:r>
            <a:r>
              <a:rPr lang="en-US" altLang="zh-CN" sz="2400" dirty="0" smtClean="0"/>
              <a:t>,  </a:t>
            </a:r>
            <a:r>
              <a:rPr lang="en-US" altLang="zh-CN" sz="2400" dirty="0"/>
              <a:t>1010, </a:t>
            </a:r>
            <a:r>
              <a:rPr lang="en-US" altLang="zh-CN" sz="2400" dirty="0" smtClean="0"/>
              <a:t> 1011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 1100,  </a:t>
            </a:r>
            <a:r>
              <a:rPr lang="en-US" altLang="zh-CN" sz="2400" dirty="0"/>
              <a:t>1101, </a:t>
            </a:r>
            <a:r>
              <a:rPr lang="en-US" altLang="zh-CN" sz="2400" dirty="0" smtClean="0"/>
              <a:t> 1110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 1111 </a:t>
            </a:r>
            <a:endParaRPr lang="en-US" altLang="zh-CN" sz="2400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advTm="62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7200" y="422910"/>
            <a:ext cx="4824730" cy="62877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13.(a) </a:t>
            </a:r>
            <a:r>
              <a:rPr lang="en-US" altLang="zh-CN" sz="3200" kern="0" dirty="0" smtClean="0">
                <a:solidFill>
                  <a:srgbClr val="073446"/>
                </a:solidFill>
                <a:latin typeface="Times" pitchFamily="2" charset="0"/>
                <a:sym typeface="+mn-ea"/>
              </a:rPr>
              <a:t>15</a:t>
            </a:r>
            <a:endParaRPr lang="en-US" altLang="zh-CN" sz="3200" kern="0" dirty="0" smtClean="0">
              <a:solidFill>
                <a:srgbClr val="00B050"/>
              </a:solidFill>
              <a:latin typeface="Times" pitchFamily="2" charset="0"/>
            </a:endParaRPr>
          </a:p>
          <a:p>
            <a:br>
              <a:rPr lang="pt-BR" altLang="zh-CN" dirty="0"/>
            </a:br>
            <a:r>
              <a:rPr lang="en-US" altLang="zh-CN" kern="0" dirty="0" smtClean="0">
                <a:solidFill>
                  <a:srgbClr val="073446"/>
                </a:solidFill>
                <a:latin typeface="Times" pitchFamily="2" charset="0"/>
              </a:rPr>
              <a:t> </a:t>
            </a:r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r>
              <a:rPr lang="en-US" altLang="zh-CN" sz="2400" kern="0" dirty="0" smtClean="0">
                <a:solidFill>
                  <a:srgbClr val="073446"/>
                </a:solidFill>
                <a:latin typeface="Times" pitchFamily="2" charset="0"/>
              </a:rPr>
              <a:t>         </a:t>
            </a:r>
            <a:r>
              <a:rPr lang="en-US" altLang="zh-CN" sz="2800" kern="0" dirty="0" smtClean="0">
                <a:solidFill>
                  <a:srgbClr val="073446"/>
                </a:solidFill>
                <a:latin typeface="Times" pitchFamily="2" charset="0"/>
              </a:rPr>
              <a:t>(15)</a:t>
            </a:r>
            <a:r>
              <a:rPr lang="en-US" altLang="zh-CN" sz="2800" kern="0" baseline="-25000" dirty="0" smtClean="0">
                <a:solidFill>
                  <a:srgbClr val="073446"/>
                </a:solidFill>
                <a:latin typeface="Times" pitchFamily="2" charset="0"/>
              </a:rPr>
              <a:t>10</a:t>
            </a:r>
            <a:r>
              <a:rPr lang="en-US" altLang="zh-CN" sz="2800" kern="0" dirty="0" smtClean="0">
                <a:solidFill>
                  <a:srgbClr val="073446"/>
                </a:solidFill>
                <a:latin typeface="Times" pitchFamily="2" charset="0"/>
              </a:rPr>
              <a:t> = (1111)</a:t>
            </a:r>
            <a:r>
              <a:rPr lang="en-US" altLang="zh-CN" sz="2800" kern="0" baseline="-25000" dirty="0" smtClean="0">
                <a:solidFill>
                  <a:srgbClr val="073446"/>
                </a:solidFill>
                <a:latin typeface="Times" pitchFamily="2" charset="0"/>
              </a:rPr>
              <a:t>2</a:t>
            </a:r>
            <a:endParaRPr lang="en-US" altLang="zh-CN" sz="2800" kern="0" baseline="-2500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sz="2800" kern="0" baseline="-2500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sz="2800" kern="0" baseline="-2500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sz="2800" kern="0" baseline="-2500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sz="2800" kern="0" baseline="-2500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022" y="1290637"/>
            <a:ext cx="2809875" cy="32480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7" name="文本框 6"/>
          <p:cNvSpPr txBox="1"/>
          <p:nvPr/>
        </p:nvSpPr>
        <p:spPr>
          <a:xfrm>
            <a:off x="5281930" y="422910"/>
            <a:ext cx="5166360" cy="6277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13.(g) </a:t>
            </a:r>
            <a:r>
              <a:rPr lang="en-US" altLang="zh-CN" sz="3200" kern="0" dirty="0" smtClean="0">
                <a:solidFill>
                  <a:srgbClr val="073446"/>
                </a:solidFill>
                <a:latin typeface="Times" pitchFamily="2" charset="0"/>
                <a:sym typeface="+mn-ea"/>
              </a:rPr>
              <a:t>65</a:t>
            </a:r>
            <a:endParaRPr lang="en-US" altLang="zh-CN" sz="3200" kern="0" dirty="0" smtClean="0">
              <a:solidFill>
                <a:srgbClr val="00B050"/>
              </a:solidFill>
              <a:latin typeface="Times" pitchFamily="2" charset="0"/>
            </a:endParaRPr>
          </a:p>
          <a:p>
            <a:br>
              <a:rPr lang="pt-BR" altLang="zh-CN" dirty="0"/>
            </a:br>
            <a:r>
              <a:rPr lang="en-US" altLang="zh-CN" kern="0" dirty="0" smtClean="0">
                <a:solidFill>
                  <a:srgbClr val="073446"/>
                </a:solidFill>
                <a:latin typeface="Times" pitchFamily="2" charset="0"/>
              </a:rPr>
              <a:t> </a:t>
            </a:r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r>
              <a:rPr lang="en-US" altLang="zh-CN" sz="2400" kern="0" dirty="0" smtClean="0">
                <a:solidFill>
                  <a:srgbClr val="073446"/>
                </a:solidFill>
                <a:latin typeface="Times" pitchFamily="2" charset="0"/>
              </a:rPr>
              <a:t>       </a:t>
            </a:r>
            <a:endParaRPr lang="en-US" altLang="zh-CN" sz="2400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sz="2400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sz="2400" kern="0" dirty="0">
              <a:solidFill>
                <a:srgbClr val="073446"/>
              </a:solidFill>
              <a:latin typeface="Times" pitchFamily="2" charset="0"/>
            </a:endParaRPr>
          </a:p>
          <a:p>
            <a:r>
              <a:rPr lang="en-US" altLang="zh-CN" sz="2400" kern="0" dirty="0" smtClean="0">
                <a:solidFill>
                  <a:srgbClr val="073446"/>
                </a:solidFill>
                <a:latin typeface="Times" pitchFamily="2" charset="0"/>
              </a:rPr>
              <a:t>            </a:t>
            </a:r>
            <a:r>
              <a:rPr lang="en-US" altLang="zh-CN" sz="2800" kern="0" dirty="0" smtClean="0">
                <a:solidFill>
                  <a:srgbClr val="073446"/>
                </a:solidFill>
                <a:latin typeface="Times" pitchFamily="2" charset="0"/>
              </a:rPr>
              <a:t>(65)</a:t>
            </a:r>
            <a:r>
              <a:rPr lang="en-US" altLang="zh-CN" sz="2800" kern="0" baseline="-25000" dirty="0" smtClean="0">
                <a:solidFill>
                  <a:srgbClr val="073446"/>
                </a:solidFill>
                <a:latin typeface="Times" pitchFamily="2" charset="0"/>
              </a:rPr>
              <a:t>10</a:t>
            </a:r>
            <a:r>
              <a:rPr lang="en-US" altLang="zh-CN" sz="2800" kern="0" dirty="0" smtClean="0">
                <a:solidFill>
                  <a:srgbClr val="073446"/>
                </a:solidFill>
                <a:latin typeface="Times" pitchFamily="2" charset="0"/>
              </a:rPr>
              <a:t> = (100 0001)</a:t>
            </a:r>
            <a:r>
              <a:rPr lang="en-US" altLang="zh-CN" sz="2800" kern="0" baseline="-25000" dirty="0" smtClean="0">
                <a:solidFill>
                  <a:srgbClr val="073446"/>
                </a:solidFill>
                <a:latin typeface="Times" pitchFamily="2" charset="0"/>
              </a:rPr>
              <a:t>2</a:t>
            </a:r>
            <a:endParaRPr lang="en-US" altLang="zh-CN" sz="2800" kern="0" baseline="-25000" dirty="0">
              <a:solidFill>
                <a:srgbClr val="073446"/>
              </a:solidFill>
              <a:latin typeface="Times" pitchFamily="2" charset="0"/>
            </a:endParaRP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098" y="1021159"/>
            <a:ext cx="3004184" cy="4607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0090" y="400050"/>
            <a:ext cx="7677785" cy="2306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21.(</a:t>
            </a:r>
            <a:r>
              <a:rPr lang="en-US" altLang="zh-CN" sz="3200" kern="0" dirty="0">
                <a:solidFill>
                  <a:srgbClr val="00B050"/>
                </a:solidFill>
                <a:latin typeface="Times" pitchFamily="2" charset="0"/>
              </a:rPr>
              <a:t>e</a:t>
            </a:r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)</a:t>
            </a:r>
            <a:endParaRPr lang="en-US" altLang="zh-CN" sz="3200" kern="0" dirty="0" smtClean="0">
              <a:solidFill>
                <a:srgbClr val="00B050"/>
              </a:solidFill>
              <a:latin typeface="Times" pitchFamily="2" charset="0"/>
            </a:endParaRPr>
          </a:p>
          <a:p>
            <a:br>
              <a:rPr lang="pt-BR" altLang="zh-CN" dirty="0"/>
            </a:br>
            <a:r>
              <a:rPr lang="zh-CN" altLang="en-US" sz="2400" dirty="0" smtClean="0">
                <a:latin typeface="Arial Narrow" panose="020B0606020202030204" pitchFamily="34" charset="0"/>
              </a:rPr>
              <a:t> </a:t>
            </a:r>
            <a:r>
              <a:rPr lang="en-US" altLang="zh-CN" sz="2400" dirty="0" smtClean="0">
                <a:latin typeface="Arial Narrow" panose="020B0606020202030204" pitchFamily="34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[N]</a:t>
            </a:r>
            <a:r>
              <a:rPr lang="en-US" altLang="zh-CN" sz="280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 = </a:t>
            </a:r>
            <a:r>
              <a:rPr lang="en-US" altLang="zh-CN" sz="28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r</a:t>
            </a:r>
            <a:r>
              <a:rPr lang="en-US" altLang="zh-CN" sz="2800" baseline="30000" dirty="0" err="1">
                <a:solidFill>
                  <a:srgbClr val="FF0000"/>
                </a:solidFill>
                <a:latin typeface="Arial Narrow" panose="020B0606020202030204" pitchFamily="34" charset="0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Arial Narrow" panose="020B0606020202030204" pitchFamily="34" charset="0"/>
              </a:rPr>
              <a:t> - (N)</a:t>
            </a:r>
            <a:r>
              <a:rPr lang="en-US" altLang="zh-CN" sz="2800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r</a:t>
            </a:r>
            <a:r>
              <a:rPr lang="en-US" altLang="zh-CN" sz="2800" dirty="0" smtClean="0">
                <a:solidFill>
                  <a:srgbClr val="FF0000"/>
                </a:solidFill>
              </a:rPr>
              <a:t>   </a:t>
            </a:r>
            <a:r>
              <a:rPr lang="en-US" altLang="zh-CN" sz="2400" dirty="0" smtClean="0"/>
              <a:t>r=2,n=7;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[111 0101]</a:t>
            </a:r>
            <a:r>
              <a:rPr lang="en-US" altLang="zh-CN" sz="2400" baseline="-25000" dirty="0" smtClean="0"/>
              <a:t>2 </a:t>
            </a:r>
            <a:r>
              <a:rPr lang="en-US" altLang="zh-CN" sz="2400" dirty="0" smtClean="0"/>
              <a:t>= 2</a:t>
            </a:r>
            <a:r>
              <a:rPr lang="en-US" altLang="zh-CN" sz="2400" baseline="30000" dirty="0" smtClean="0"/>
              <a:t>7</a:t>
            </a:r>
            <a:r>
              <a:rPr lang="en-US" altLang="zh-CN" sz="2400" dirty="0" smtClean="0"/>
              <a:t>-111 0101 = 000 1010</a:t>
            </a:r>
            <a:br>
              <a:rPr lang="en-US" altLang="zh-CN" dirty="0"/>
            </a:br>
            <a:endParaRPr lang="en-US" altLang="zh-CN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/>
              <a:t>1’s complement of   111 0101   is   000 1010</a:t>
            </a:r>
            <a:r>
              <a:rPr lang="en-US" altLang="zh-CN" sz="2400" dirty="0" smtClean="0"/>
              <a:t>.</a:t>
            </a:r>
            <a:endParaRPr lang="en-US" altLang="zh-CN" sz="2400" dirty="0">
              <a:latin typeface="Arial Narrow" panose="020B0606020202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0090" y="3232150"/>
            <a:ext cx="7677785" cy="27070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22.(a)  </a:t>
            </a:r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10</a:t>
            </a:r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br>
              <a:rPr lang="pt-BR" altLang="zh-CN" dirty="0"/>
            </a:br>
            <a:r>
              <a:rPr lang="en-US" altLang="zh-CN" kern="0" dirty="0" smtClean="0">
                <a:solidFill>
                  <a:srgbClr val="073446"/>
                </a:solidFill>
                <a:latin typeface="Times" pitchFamily="2" charset="0"/>
              </a:rPr>
              <a:t> </a:t>
            </a:r>
            <a:r>
              <a:rPr lang="en-US" altLang="zh-CN" sz="2800" kern="0" dirty="0" smtClean="0">
                <a:solidFill>
                  <a:srgbClr val="073446"/>
                </a:solidFill>
                <a:latin typeface="Times" pitchFamily="2" charset="0"/>
              </a:rPr>
              <a:t>1) </a:t>
            </a:r>
            <a:r>
              <a:rPr lang="en-US" altLang="zh-CN" sz="28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[N]</a:t>
            </a:r>
            <a:r>
              <a:rPr lang="en-US" altLang="zh-CN" sz="2800" baseline="-250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 = </a:t>
            </a:r>
            <a:r>
              <a:rPr lang="en-US" altLang="zh-CN" sz="2800" dirty="0" err="1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r</a:t>
            </a:r>
            <a:r>
              <a:rPr lang="en-US" altLang="zh-CN" sz="2800" baseline="30000" dirty="0" err="1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 - (N)</a:t>
            </a:r>
            <a:r>
              <a:rPr lang="en-US" altLang="zh-CN" sz="2800" baseline="-250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r                                     </a:t>
            </a:r>
            <a:r>
              <a:rPr lang="en-US" altLang="zh-CN" sz="2800" kern="0" dirty="0" smtClean="0">
                <a:solidFill>
                  <a:srgbClr val="073446"/>
                </a:solidFill>
                <a:latin typeface="Times New Roman" panose="02020603050405020304" pitchFamily="18" charset="0"/>
                <a:sym typeface="+mn-ea"/>
              </a:rPr>
              <a:t>2)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1’s complement +1</a:t>
            </a:r>
            <a:endParaRPr lang="en-US" altLang="zh-CN" sz="2800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en-US" altLang="zh-CN" sz="28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kern="0" dirty="0">
                <a:solidFill>
                  <a:srgbClr val="073446"/>
                </a:solidFill>
                <a:latin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[10]</a:t>
            </a:r>
            <a:r>
              <a:rPr lang="en-US" altLang="zh-CN" sz="2400" baseline="-25000" dirty="0" smtClean="0">
                <a:latin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= 2</a:t>
            </a:r>
            <a:r>
              <a:rPr lang="en-US" altLang="zh-CN" sz="2400" baseline="30000" dirty="0" smtClean="0"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-10 = 10</a:t>
            </a:r>
            <a:r>
              <a:rPr lang="en-US" altLang="zh-CN" sz="2800" kern="0" dirty="0">
                <a:solidFill>
                  <a:srgbClr val="073446"/>
                </a:solidFill>
                <a:latin typeface="Times New Roman" panose="02020603050405020304" pitchFamily="18" charset="0"/>
                <a:sym typeface="+mn-ea"/>
              </a:rPr>
              <a:t>                              01+1=10</a:t>
            </a:r>
            <a:endParaRPr lang="zh-CN" altLang="en-US" sz="2800" dirty="0"/>
          </a:p>
          <a:p>
            <a:endParaRPr lang="en-US" altLang="zh-CN" kern="0" dirty="0" smtClean="0">
              <a:solidFill>
                <a:srgbClr val="073446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3890" y="468630"/>
            <a:ext cx="5458460" cy="3076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22.(g) </a:t>
            </a:r>
            <a:r>
              <a:rPr lang="en-US" altLang="zh-CN" sz="3200" dirty="0" smtClean="0">
                <a:latin typeface="Times New Roman" panose="02020603050405020304" pitchFamily="18" charset="0"/>
                <a:sym typeface="+mn-ea"/>
              </a:rPr>
              <a:t>1011 0000</a:t>
            </a:r>
            <a:endParaRPr lang="en-US" altLang="zh-CN" sz="3200" kern="0" dirty="0" smtClean="0">
              <a:solidFill>
                <a:srgbClr val="00B050"/>
              </a:solidFill>
              <a:latin typeface="Times" pitchFamily="2" charset="0"/>
            </a:endParaRPr>
          </a:p>
          <a:p>
            <a:br>
              <a:rPr lang="pt-BR" altLang="zh-CN" dirty="0"/>
            </a:br>
            <a:r>
              <a:rPr lang="en-US" altLang="zh-CN" kern="0" dirty="0" smtClean="0">
                <a:solidFill>
                  <a:srgbClr val="073446"/>
                </a:solidFill>
                <a:latin typeface="Times" pitchFamily="2" charset="0"/>
              </a:rPr>
              <a:t> </a:t>
            </a:r>
            <a:r>
              <a:rPr lang="en-US" altLang="zh-CN" sz="2800" kern="0" dirty="0" smtClean="0">
                <a:solidFill>
                  <a:srgbClr val="073446"/>
                </a:solidFill>
                <a:latin typeface="Times" pitchFamily="2" charset="0"/>
              </a:rPr>
              <a:t>1) </a:t>
            </a:r>
            <a:r>
              <a:rPr lang="en-US" altLang="zh-CN" sz="28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[N]</a:t>
            </a:r>
            <a:r>
              <a:rPr lang="en-US" altLang="zh-CN" sz="2800" baseline="-250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 = </a:t>
            </a:r>
            <a:r>
              <a:rPr lang="en-US" altLang="zh-CN" sz="2800" dirty="0" err="1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r</a:t>
            </a:r>
            <a:r>
              <a:rPr lang="en-US" altLang="zh-CN" sz="2800" baseline="30000" dirty="0" err="1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 - (N)</a:t>
            </a:r>
            <a:r>
              <a:rPr lang="en-US" altLang="zh-CN" sz="2800" baseline="-250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r</a:t>
            </a:r>
            <a:endParaRPr lang="en-US" altLang="zh-CN" sz="2800" kern="0" baseline="-25000" dirty="0" smtClean="0">
              <a:solidFill>
                <a:srgbClr val="FF0000"/>
              </a:solidFill>
              <a:latin typeface="Arial Narrow" panose="020B0606020202030204" pitchFamily="34" charset="0"/>
              <a:sym typeface="+mn-ea"/>
            </a:endParaRPr>
          </a:p>
          <a:p>
            <a:endParaRPr lang="en-US" altLang="zh-CN" sz="1400" dirty="0" smtClean="0">
              <a:sym typeface="+mn-ea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[1011 0000]</a:t>
            </a:r>
            <a:r>
              <a:rPr lang="en-US" altLang="zh-CN" sz="2400" baseline="-25000" dirty="0" smtClean="0">
                <a:latin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= 2</a:t>
            </a:r>
            <a:r>
              <a:rPr lang="en-US" altLang="zh-CN" sz="2400" baseline="30000" dirty="0" smtClean="0">
                <a:latin typeface="Times New Roman" panose="02020603050405020304" pitchFamily="18" charset="0"/>
                <a:sym typeface="+mn-ea"/>
              </a:rPr>
              <a:t>8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-1011 0000 = 0101 0000</a:t>
            </a:r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kern="0" dirty="0" smtClean="0">
                <a:solidFill>
                  <a:srgbClr val="073446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1’s complement +1</a:t>
            </a:r>
            <a:endParaRPr lang="en-US" altLang="zh-CN" sz="2800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en-US" altLang="zh-CN" sz="8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0100 1111 + 1 = 0101 0000</a:t>
            </a:r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9605" y="3209290"/>
            <a:ext cx="5474335" cy="30765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22.(h) </a:t>
            </a:r>
            <a:r>
              <a:rPr lang="en-US" altLang="zh-CN" sz="3200" dirty="0" smtClean="0">
                <a:latin typeface="Times New Roman" panose="02020603050405020304" pitchFamily="18" charset="0"/>
                <a:sym typeface="+mn-ea"/>
              </a:rPr>
              <a:t>0011 1101</a:t>
            </a:r>
            <a:endParaRPr lang="en-US" altLang="zh-CN" sz="3200" kern="0" dirty="0" smtClean="0">
              <a:solidFill>
                <a:srgbClr val="00B050"/>
              </a:solidFill>
              <a:latin typeface="Times" pitchFamily="2" charset="0"/>
            </a:endParaRPr>
          </a:p>
          <a:p>
            <a:br>
              <a:rPr lang="pt-BR" altLang="zh-CN" dirty="0"/>
            </a:br>
            <a:r>
              <a:rPr lang="en-US" altLang="zh-CN" kern="0" dirty="0" smtClean="0">
                <a:solidFill>
                  <a:srgbClr val="073446"/>
                </a:solidFill>
                <a:latin typeface="Times" pitchFamily="2" charset="0"/>
              </a:rPr>
              <a:t> </a:t>
            </a:r>
            <a:r>
              <a:rPr lang="en-US" altLang="zh-CN" sz="2800" kern="0" dirty="0" smtClean="0">
                <a:solidFill>
                  <a:srgbClr val="073446"/>
                </a:solidFill>
                <a:latin typeface="Times" pitchFamily="2" charset="0"/>
              </a:rPr>
              <a:t>1) </a:t>
            </a:r>
            <a:r>
              <a:rPr lang="en-US" altLang="zh-CN" sz="28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[N]</a:t>
            </a:r>
            <a:r>
              <a:rPr lang="en-US" altLang="zh-CN" sz="2800" baseline="-250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 = </a:t>
            </a:r>
            <a:r>
              <a:rPr lang="en-US" altLang="zh-CN" sz="2800" dirty="0" err="1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r</a:t>
            </a:r>
            <a:r>
              <a:rPr lang="en-US" altLang="zh-CN" sz="2800" baseline="30000" dirty="0" err="1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n</a:t>
            </a:r>
            <a:r>
              <a:rPr lang="en-US" altLang="zh-CN" sz="28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 - (N)</a:t>
            </a:r>
            <a:r>
              <a:rPr lang="en-US" altLang="zh-CN" sz="2800" baseline="-25000" dirty="0">
                <a:solidFill>
                  <a:srgbClr val="FF0000"/>
                </a:solidFill>
                <a:latin typeface="Arial Narrow" panose="020B0606020202030204" pitchFamily="34" charset="0"/>
                <a:sym typeface="+mn-ea"/>
              </a:rPr>
              <a:t>r</a:t>
            </a:r>
            <a:endParaRPr lang="en-US" altLang="zh-CN" sz="2800" kern="0" baseline="-25000" dirty="0" smtClean="0">
              <a:solidFill>
                <a:srgbClr val="FF0000"/>
              </a:solidFill>
              <a:latin typeface="Arial Narrow" panose="020B0606020202030204" pitchFamily="34" charset="0"/>
              <a:sym typeface="+mn-ea"/>
            </a:endParaRPr>
          </a:p>
          <a:p>
            <a:endParaRPr lang="en-US" altLang="zh-CN" sz="1400" dirty="0" smtClean="0">
              <a:sym typeface="+mn-ea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[0011 1101]</a:t>
            </a:r>
            <a:r>
              <a:rPr lang="en-US" altLang="zh-CN" sz="2400" baseline="-25000" dirty="0" smtClean="0">
                <a:latin typeface="Times New Roman" panose="02020603050405020304" pitchFamily="18" charset="0"/>
                <a:sym typeface="+mn-ea"/>
              </a:rPr>
              <a:t>2 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= 2</a:t>
            </a:r>
            <a:r>
              <a:rPr lang="en-US" altLang="zh-CN" sz="2400" baseline="30000" dirty="0" smtClean="0">
                <a:latin typeface="Times New Roman" panose="02020603050405020304" pitchFamily="18" charset="0"/>
                <a:sym typeface="+mn-ea"/>
              </a:rPr>
              <a:t>8</a:t>
            </a:r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-0011 1101 = 1100 0011</a:t>
            </a:r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kern="0" dirty="0" smtClean="0">
                <a:solidFill>
                  <a:srgbClr val="073446"/>
                </a:solidFill>
                <a:latin typeface="Times New Roman" panose="02020603050405020304" pitchFamily="18" charset="0"/>
              </a:rPr>
              <a:t>2)</a:t>
            </a:r>
            <a:r>
              <a:rPr lang="en-US" altLang="zh-CN" sz="2800" kern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1’s complement +1</a:t>
            </a:r>
            <a:endParaRPr lang="en-US" altLang="zh-CN" sz="2800" kern="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en-US" altLang="zh-CN" sz="8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1100 0010 + 1 = 1100 0011</a:t>
            </a:r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3890" y="468630"/>
            <a:ext cx="5458460" cy="2061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25.(a)  </a:t>
            </a:r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+12   n=8</a:t>
            </a:r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   </a:t>
            </a:r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1276985"/>
            <a:ext cx="4409440" cy="12287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7" name="文本框 6"/>
          <p:cNvSpPr txBox="1"/>
          <p:nvPr/>
        </p:nvSpPr>
        <p:spPr>
          <a:xfrm>
            <a:off x="5641340" y="468630"/>
            <a:ext cx="5458460" cy="20612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25.(d)  </a:t>
            </a:r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-125   n=8</a:t>
            </a:r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 </a:t>
            </a:r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20" y="1286510"/>
            <a:ext cx="5295265" cy="1219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0" name="文本框 9"/>
          <p:cNvSpPr txBox="1"/>
          <p:nvPr/>
        </p:nvSpPr>
        <p:spPr>
          <a:xfrm>
            <a:off x="643890" y="3040380"/>
            <a:ext cx="6416675" cy="13531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28.(b)  </a:t>
            </a:r>
            <a:r>
              <a:rPr lang="en-US" altLang="zh-CN" sz="3200" kern="0" dirty="0" smtClean="0">
                <a:latin typeface="Times" pitchFamily="2" charset="0"/>
                <a:sym typeface="+mn-ea"/>
              </a:rPr>
              <a:t>01110100</a:t>
            </a:r>
            <a:endParaRPr lang="en-US" altLang="zh-CN" sz="3200" kern="0" dirty="0" smtClean="0">
              <a:latin typeface="Times" pitchFamily="2" charset="0"/>
              <a:sym typeface="+mn-ea"/>
            </a:endParaRPr>
          </a:p>
          <a:p>
            <a:r>
              <a:rPr lang="en-US" altLang="zh-CN" kern="0" dirty="0" smtClean="0">
                <a:solidFill>
                  <a:srgbClr val="00B050"/>
                </a:solidFill>
                <a:latin typeface="Times" pitchFamily="2" charset="0"/>
              </a:rPr>
              <a:t> </a:t>
            </a:r>
            <a:endParaRPr lang="en-US" altLang="zh-CN" kern="0" dirty="0" smtClean="0">
              <a:solidFill>
                <a:srgbClr val="00B050"/>
              </a:solidFill>
              <a:latin typeface="Times" pitchFamily="2" charset="0"/>
            </a:endParaRPr>
          </a:p>
          <a:p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01110100 = +(1110100) = +116</a:t>
            </a:r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  </a:t>
            </a:r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2450" y="4918710"/>
            <a:ext cx="6508115" cy="13220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28.(c)  </a:t>
            </a:r>
            <a:r>
              <a:rPr lang="en-US" altLang="zh-CN" sz="3200" kern="0" dirty="0" smtClean="0">
                <a:latin typeface="Times" pitchFamily="2" charset="0"/>
                <a:sym typeface="+mn-ea"/>
              </a:rPr>
              <a:t>10111111</a:t>
            </a:r>
            <a:endParaRPr lang="en-US" altLang="zh-CN" sz="3200" kern="0" dirty="0" smtClean="0">
              <a:latin typeface="Times" pitchFamily="2" charset="0"/>
              <a:sym typeface="+mn-ea"/>
            </a:endParaRPr>
          </a:p>
          <a:p>
            <a:endParaRPr lang="en-US" altLang="zh-CN" sz="1600" kern="0" dirty="0" smtClean="0">
              <a:latin typeface="Times" pitchFamily="2" charset="0"/>
              <a:sym typeface="+mn-ea"/>
            </a:endParaRPr>
          </a:p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 </a:t>
            </a:r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10111111 = −(1000001) = −65</a:t>
            </a:r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  </a:t>
            </a:r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643890" y="3686810"/>
            <a:ext cx="7193280" cy="27997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34.(b)  </a:t>
            </a:r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01100101-11101000</a:t>
            </a:r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  <a:p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  <a:p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  <a:p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  <a:p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  <a:p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3890" y="468630"/>
            <a:ext cx="7193280" cy="2553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34.(a)  </a:t>
            </a:r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00110011-00010000</a:t>
            </a:r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   </a:t>
            </a:r>
            <a:endParaRPr lang="en-US" altLang="zh-CN" sz="2400" kern="0" dirty="0">
              <a:solidFill>
                <a:srgbClr val="07344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1365885"/>
            <a:ext cx="2519680" cy="12426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7" name="右箭头 6"/>
          <p:cNvSpPr/>
          <p:nvPr/>
        </p:nvSpPr>
        <p:spPr>
          <a:xfrm>
            <a:off x="3163570" y="1888490"/>
            <a:ext cx="517525" cy="19812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40" y="1365885"/>
            <a:ext cx="2567940" cy="16300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4457065"/>
            <a:ext cx="2321560" cy="10547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3680" y="4351020"/>
            <a:ext cx="2705735" cy="162052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1" name="右箭头 10"/>
          <p:cNvSpPr/>
          <p:nvPr/>
        </p:nvSpPr>
        <p:spPr>
          <a:xfrm>
            <a:off x="3358515" y="4885690"/>
            <a:ext cx="517525" cy="19812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43890" y="468630"/>
            <a:ext cx="6082030" cy="1938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37.(g)  </a:t>
            </a:r>
            <a:r>
              <a:rPr lang="en-US" altLang="zh-CN" sz="3200" kern="0" dirty="0" smtClean="0">
                <a:latin typeface="Times" pitchFamily="2" charset="0"/>
                <a:sym typeface="+mn-ea"/>
              </a:rPr>
              <a:t>8A9D</a:t>
            </a:r>
            <a:r>
              <a:rPr lang="en-US" altLang="zh-CN" sz="3200" kern="0" baseline="-25000" dirty="0" smtClean="0">
                <a:solidFill>
                  <a:schemeClr val="tx1"/>
                </a:solidFill>
                <a:uFillTx/>
                <a:latin typeface="Times" pitchFamily="2" charset="0"/>
                <a:sym typeface="+mn-ea"/>
              </a:rPr>
              <a:t>16</a:t>
            </a:r>
            <a:endParaRPr lang="en-US" altLang="zh-CN" sz="3200" kern="0" baseline="-25000" dirty="0" smtClean="0">
              <a:solidFill>
                <a:schemeClr val="tx1"/>
              </a:solidFill>
              <a:uFillTx/>
              <a:latin typeface="Times" pitchFamily="2" charset="0"/>
              <a:sym typeface="+mn-ea"/>
            </a:endParaRPr>
          </a:p>
          <a:p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8A9D</a:t>
            </a:r>
            <a:r>
              <a:rPr lang="en-US" altLang="zh-CN" sz="3200" kern="0" baseline="-25000" dirty="0" smtClean="0">
                <a:solidFill>
                  <a:schemeClr val="tx1"/>
                </a:solidFill>
                <a:uFillTx/>
                <a:latin typeface="Times" pitchFamily="2" charset="0"/>
              </a:rPr>
              <a:t>16</a:t>
            </a:r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 = 1000 1010 1001 1101</a:t>
            </a:r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altLang="zh-CN" sz="2400" kern="0" dirty="0">
                <a:solidFill>
                  <a:srgbClr val="073446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4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 8          A         9         D</a:t>
            </a:r>
            <a:endParaRPr lang="en-US" altLang="zh-CN" sz="2400" kern="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3890" y="3533140"/>
            <a:ext cx="6082030" cy="1938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38.(f)  </a:t>
            </a:r>
            <a:r>
              <a:rPr lang="en-US" altLang="zh-CN" sz="3200" kern="0" dirty="0" smtClean="0">
                <a:latin typeface="Times" pitchFamily="2" charset="0"/>
                <a:sym typeface="+mn-ea"/>
              </a:rPr>
              <a:t>1001 1000 0010</a:t>
            </a:r>
            <a:endParaRPr lang="en-US" altLang="zh-CN" sz="3200" kern="0" baseline="-25000" dirty="0" smtClean="0">
              <a:solidFill>
                <a:schemeClr val="tx1"/>
              </a:solidFill>
              <a:uFillTx/>
              <a:latin typeface="Times" pitchFamily="2" charset="0"/>
              <a:sym typeface="+mn-ea"/>
            </a:endParaRPr>
          </a:p>
          <a:p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1001 1000 0010 = 982</a:t>
            </a:r>
            <a:r>
              <a:rPr lang="en-US" altLang="zh-CN" sz="3200" kern="0" baseline="-25000" dirty="0" smtClean="0">
                <a:solidFill>
                  <a:schemeClr val="tx1"/>
                </a:solidFill>
                <a:uFillTx/>
                <a:latin typeface="Times" pitchFamily="2" charset="0"/>
              </a:rPr>
              <a:t>16</a:t>
            </a:r>
            <a:endParaRPr lang="en-US" altLang="zh-CN" sz="3200" kern="0" baseline="-25000" dirty="0" smtClean="0">
              <a:solidFill>
                <a:schemeClr val="tx1"/>
              </a:solidFill>
              <a:uFillTx/>
              <a:latin typeface="Times" pitchFamily="2" charset="0"/>
            </a:endParaRPr>
          </a:p>
          <a:p>
            <a:r>
              <a:rPr lang="en-US" altLang="zh-CN" sz="2400" kern="0" dirty="0">
                <a:solidFill>
                  <a:srgbClr val="073446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kern="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 9          8          2        </a:t>
            </a:r>
            <a:endParaRPr lang="en-US" altLang="zh-CN" sz="2400" kern="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42315" y="1141095"/>
            <a:ext cx="5166360" cy="406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40.(a) </a:t>
            </a:r>
            <a:r>
              <a:rPr lang="en-US" altLang="zh-CN" sz="3200" kern="0" dirty="0" smtClean="0">
                <a:solidFill>
                  <a:srgbClr val="073446"/>
                </a:solidFill>
                <a:latin typeface="Times" pitchFamily="2" charset="0"/>
                <a:sym typeface="+mn-ea"/>
              </a:rPr>
              <a:t>8</a:t>
            </a:r>
            <a:endParaRPr lang="en-US" altLang="zh-CN" sz="3200" kern="0" dirty="0" smtClean="0">
              <a:solidFill>
                <a:srgbClr val="00B050"/>
              </a:solidFill>
              <a:latin typeface="Times" pitchFamily="2" charset="0"/>
            </a:endParaRPr>
          </a:p>
          <a:p>
            <a:br>
              <a:rPr lang="pt-BR" altLang="zh-CN" dirty="0"/>
            </a:br>
            <a:r>
              <a:rPr lang="en-US" altLang="zh-CN" kern="0" dirty="0" smtClean="0">
                <a:solidFill>
                  <a:srgbClr val="073446"/>
                </a:solidFill>
                <a:latin typeface="Times" pitchFamily="2" charset="0"/>
              </a:rPr>
              <a:t> </a:t>
            </a:r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r>
              <a:rPr lang="en-US" altLang="zh-CN" sz="2400" kern="0" dirty="0" smtClean="0">
                <a:solidFill>
                  <a:srgbClr val="073446"/>
                </a:solidFill>
                <a:latin typeface="Times" pitchFamily="2" charset="0"/>
              </a:rPr>
              <a:t>         </a:t>
            </a:r>
            <a:r>
              <a:rPr lang="en-US" altLang="zh-CN" sz="2800" b="1" kern="0" dirty="0" smtClean="0">
                <a:solidFill>
                  <a:srgbClr val="073446"/>
                </a:solidFill>
                <a:latin typeface="Times" pitchFamily="2" charset="0"/>
              </a:rPr>
              <a:t>(8)</a:t>
            </a:r>
            <a:r>
              <a:rPr lang="en-US" altLang="zh-CN" sz="2800" b="1" kern="0" baseline="-25000" dirty="0" smtClean="0">
                <a:solidFill>
                  <a:srgbClr val="073446"/>
                </a:solidFill>
                <a:latin typeface="Times" pitchFamily="2" charset="0"/>
              </a:rPr>
              <a:t>10</a:t>
            </a:r>
            <a:r>
              <a:rPr lang="en-US" altLang="zh-CN" sz="2800" b="1" kern="0" dirty="0" smtClean="0">
                <a:solidFill>
                  <a:srgbClr val="073446"/>
                </a:solidFill>
                <a:latin typeface="Times" pitchFamily="2" charset="0"/>
              </a:rPr>
              <a:t> = (8)</a:t>
            </a:r>
            <a:r>
              <a:rPr lang="en-US" altLang="zh-CN" sz="2800" b="1" kern="0" baseline="-25000" dirty="0" smtClean="0">
                <a:solidFill>
                  <a:srgbClr val="073446"/>
                </a:solidFill>
                <a:latin typeface="Times" pitchFamily="2" charset="0"/>
              </a:rPr>
              <a:t>16</a:t>
            </a:r>
            <a:endParaRPr lang="en-US" altLang="zh-CN" sz="2800" b="1" kern="0" baseline="-2500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sz="2800" b="1" kern="0" baseline="-25000" dirty="0">
              <a:solidFill>
                <a:srgbClr val="073446"/>
              </a:solidFill>
              <a:latin typeface="Times" pitchFamily="2" charset="0"/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645150" y="1141095"/>
            <a:ext cx="5850890" cy="4061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3200" kern="0" dirty="0" smtClean="0">
                <a:solidFill>
                  <a:srgbClr val="00B050"/>
                </a:solidFill>
                <a:latin typeface="Times" pitchFamily="2" charset="0"/>
              </a:rPr>
              <a:t>40.(c) </a:t>
            </a:r>
            <a:r>
              <a:rPr lang="en-US" altLang="zh-CN" sz="3200" kern="0" dirty="0" smtClean="0">
                <a:solidFill>
                  <a:schemeClr val="tx1"/>
                </a:solidFill>
                <a:latin typeface="Times" pitchFamily="2" charset="0"/>
              </a:rPr>
              <a:t>33</a:t>
            </a:r>
            <a:endParaRPr lang="en-US" altLang="zh-CN" sz="3200" kern="0" dirty="0" smtClean="0">
              <a:solidFill>
                <a:schemeClr val="tx1"/>
              </a:solidFill>
              <a:latin typeface="Times" pitchFamily="2" charset="0"/>
            </a:endParaRPr>
          </a:p>
          <a:p>
            <a:br>
              <a:rPr lang="pt-BR" altLang="zh-CN" dirty="0"/>
            </a:br>
            <a:r>
              <a:rPr lang="en-US" altLang="zh-CN" kern="0" dirty="0" smtClean="0">
                <a:solidFill>
                  <a:srgbClr val="073446"/>
                </a:solidFill>
                <a:latin typeface="Times" pitchFamily="2" charset="0"/>
              </a:rPr>
              <a:t> </a:t>
            </a:r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 smtClean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endParaRPr lang="en-US" altLang="zh-CN" kern="0" dirty="0">
              <a:solidFill>
                <a:srgbClr val="073446"/>
              </a:solidFill>
              <a:latin typeface="Times" pitchFamily="2" charset="0"/>
            </a:endParaRPr>
          </a:p>
          <a:p>
            <a:r>
              <a:rPr lang="en-US" altLang="zh-CN" sz="2400" kern="0" dirty="0" smtClean="0">
                <a:solidFill>
                  <a:srgbClr val="073446"/>
                </a:solidFill>
                <a:latin typeface="Times" pitchFamily="2" charset="0"/>
              </a:rPr>
              <a:t>         </a:t>
            </a:r>
            <a:r>
              <a:rPr lang="en-US" altLang="zh-CN" sz="2800" b="1" kern="0" dirty="0" smtClean="0">
                <a:solidFill>
                  <a:srgbClr val="073446"/>
                </a:solidFill>
                <a:latin typeface="Times" pitchFamily="2" charset="0"/>
              </a:rPr>
              <a:t>(33)</a:t>
            </a:r>
            <a:r>
              <a:rPr lang="en-US" altLang="zh-CN" sz="2800" b="1" kern="0" baseline="-25000" dirty="0" smtClean="0">
                <a:solidFill>
                  <a:srgbClr val="073446"/>
                </a:solidFill>
                <a:latin typeface="Times" pitchFamily="2" charset="0"/>
              </a:rPr>
              <a:t>10</a:t>
            </a:r>
            <a:r>
              <a:rPr lang="en-US" altLang="zh-CN" sz="2800" b="1" kern="0" dirty="0" smtClean="0">
                <a:solidFill>
                  <a:srgbClr val="073446"/>
                </a:solidFill>
                <a:latin typeface="Times" pitchFamily="2" charset="0"/>
              </a:rPr>
              <a:t> = (21)</a:t>
            </a:r>
            <a:r>
              <a:rPr lang="en-US" altLang="zh-CN" sz="2800" b="1" kern="0" baseline="-25000" dirty="0" smtClean="0">
                <a:solidFill>
                  <a:srgbClr val="073446"/>
                </a:solidFill>
                <a:latin typeface="Times" pitchFamily="2" charset="0"/>
              </a:rPr>
              <a:t>16</a:t>
            </a:r>
            <a:endParaRPr lang="en-US" altLang="zh-CN" sz="2800" b="1" kern="0" baseline="-25000" dirty="0">
              <a:solidFill>
                <a:srgbClr val="073446"/>
              </a:solidFill>
              <a:latin typeface="Times" pitchFamily="2" charset="0"/>
            </a:endParaRP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8675" y="2066925"/>
            <a:ext cx="5323840" cy="2209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2225675"/>
            <a:ext cx="4152265" cy="115252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2163</Words>
  <Application>WPS 演示</Application>
  <PresentationFormat>宽屏</PresentationFormat>
  <Paragraphs>195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Times</vt:lpstr>
      <vt:lpstr>Times New Roman</vt:lpstr>
      <vt:lpstr>Symbol</vt:lpstr>
      <vt:lpstr>Arial Narrow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胜天半子</cp:lastModifiedBy>
  <cp:revision>14</cp:revision>
  <dcterms:created xsi:type="dcterms:W3CDTF">2018-03-23T01:30:00Z</dcterms:created>
  <dcterms:modified xsi:type="dcterms:W3CDTF">2018-03-24T07:39:18Z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