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1"/>
  </p:notesMasterIdLst>
  <p:sldIdLst>
    <p:sldId id="256" r:id="rId3"/>
    <p:sldId id="258" r:id="rId4"/>
    <p:sldId id="272" r:id="rId5"/>
    <p:sldId id="309" r:id="rId6"/>
    <p:sldId id="310" r:id="rId7"/>
    <p:sldId id="331" r:id="rId8"/>
    <p:sldId id="330"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32" r:id="rId24"/>
    <p:sldId id="329" r:id="rId25"/>
    <p:sldId id="333" r:id="rId26"/>
    <p:sldId id="334" r:id="rId27"/>
    <p:sldId id="335" r:id="rId28"/>
    <p:sldId id="300" r:id="rId29"/>
    <p:sldId id="30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AFC66-29F0-4D25-BB2B-0A8B25E755C2}" type="datetimeFigureOut">
              <a:rPr lang="zh-CN" altLang="en-US" smtClean="0"/>
              <a:t>2019/12/5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15769-7CAC-45A0-B99B-D20B55E8E95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29866F-40FA-43F4-B3E6-BD89B8736DF9}"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4159DF-185F-429D-AB8B-CFF16142848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59DF-185F-429D-AB8B-CFF16142848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9866F-40FA-43F4-B3E6-BD89B8736DF9}" type="datetimeFigureOut">
              <a:rPr lang="zh-CN" altLang="en-US" smtClean="0"/>
              <a:t>2019/12/5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59DF-185F-429D-AB8B-CFF16142848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6" Type="http://schemas.openxmlformats.org/officeDocument/2006/relationships/image" Target="../media/image1.jpe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slideLayout" Target="../slideLayouts/slideLayout1.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5.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image" Target="../media/image1.jpeg"/><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1.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12.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006215" y="2811234"/>
            <a:ext cx="4284980" cy="768350"/>
          </a:xfrm>
          <a:prstGeom prst="rect">
            <a:avLst/>
          </a:prstGeom>
          <a:noFill/>
        </p:spPr>
        <p:txBody>
          <a:bodyPr wrap="square" rtlCol="0">
            <a:spAutoFit/>
          </a:bodyPr>
          <a:lstStyle/>
          <a:p>
            <a:r>
              <a:rPr lang="zh-CN" altLang="en-US" sz="4400" b="1" dirty="0">
                <a:solidFill>
                  <a:schemeClr val="bg1"/>
                </a:solidFill>
                <a:effectLst>
                  <a:outerShdw blurRad="38100" dist="38100" dir="2700000" algn="tl">
                    <a:srgbClr val="000000">
                      <a:alpha val="43137"/>
                    </a:srgbClr>
                  </a:outerShdw>
                </a:effectLst>
              </a:rPr>
              <a:t>创易助学生系统</a:t>
            </a:r>
          </a:p>
        </p:txBody>
      </p:sp>
      <p:sp>
        <p:nvSpPr>
          <p:cNvPr id="6" name="文本框 5"/>
          <p:cNvSpPr txBox="1"/>
          <p:nvPr/>
        </p:nvSpPr>
        <p:spPr>
          <a:xfrm>
            <a:off x="9441815" y="5258980"/>
            <a:ext cx="4284980" cy="1938020"/>
          </a:xfrm>
          <a:prstGeom prst="rect">
            <a:avLst/>
          </a:prstGeom>
          <a:noFill/>
        </p:spPr>
        <p:txBody>
          <a:bodyPr wrap="square" rtlCol="0">
            <a:spAutoFit/>
          </a:bodyPr>
          <a:lstStyle/>
          <a:p>
            <a:r>
              <a:rPr lang="zh-CN" altLang="en-US" sz="1600" b="1" dirty="0">
                <a:solidFill>
                  <a:schemeClr val="bg1"/>
                </a:solidFill>
                <a:effectLst>
                  <a:outerShdw blurRad="38100" dist="38100" dir="2700000" algn="tl">
                    <a:srgbClr val="000000">
                      <a:alpha val="43137"/>
                    </a:srgbClr>
                  </a:outerShdw>
                </a:effectLst>
              </a:rPr>
              <a:t>龙行超 </a:t>
            </a:r>
            <a:r>
              <a:rPr lang="en-US" altLang="zh-CN" sz="1600" b="1" dirty="0">
                <a:solidFill>
                  <a:schemeClr val="bg1"/>
                </a:solidFill>
                <a:effectLst>
                  <a:outerShdw blurRad="38100" dist="38100" dir="2700000" algn="tl">
                    <a:srgbClr val="000000">
                      <a:alpha val="43137"/>
                    </a:srgbClr>
                  </a:outerShdw>
                </a:effectLst>
              </a:rPr>
              <a:t>2017141463145</a:t>
            </a:r>
          </a:p>
          <a:p>
            <a:r>
              <a:rPr lang="zh-CN" altLang="en-US" sz="1600" b="1" dirty="0">
                <a:solidFill>
                  <a:schemeClr val="bg1"/>
                </a:solidFill>
                <a:effectLst>
                  <a:outerShdw blurRad="38100" dist="38100" dir="2700000" algn="tl">
                    <a:srgbClr val="000000">
                      <a:alpha val="43137"/>
                    </a:srgbClr>
                  </a:outerShdw>
                </a:effectLst>
              </a:rPr>
              <a:t>刘昊天 </a:t>
            </a:r>
            <a:r>
              <a:rPr lang="en-US" altLang="zh-CN" sz="1600" b="1" dirty="0">
                <a:solidFill>
                  <a:schemeClr val="bg1"/>
                </a:solidFill>
                <a:effectLst>
                  <a:outerShdw blurRad="38100" dist="38100" dir="2700000" algn="tl">
                    <a:srgbClr val="000000">
                      <a:alpha val="43137"/>
                    </a:srgbClr>
                  </a:outerShdw>
                </a:effectLst>
              </a:rPr>
              <a:t>2017141463049</a:t>
            </a:r>
          </a:p>
          <a:p>
            <a:r>
              <a:rPr lang="zh-CN" altLang="en-US" sz="1600" b="1" dirty="0">
                <a:solidFill>
                  <a:schemeClr val="bg1"/>
                </a:solidFill>
                <a:effectLst>
                  <a:outerShdw blurRad="38100" dist="38100" dir="2700000" algn="tl">
                    <a:srgbClr val="000000">
                      <a:alpha val="43137"/>
                    </a:srgbClr>
                  </a:outerShdw>
                </a:effectLst>
              </a:rPr>
              <a:t>杜骏 </a:t>
            </a:r>
            <a:r>
              <a:rPr lang="en-US" altLang="zh-CN" sz="1600" b="1" dirty="0">
                <a:solidFill>
                  <a:schemeClr val="bg1"/>
                </a:solidFill>
                <a:effectLst>
                  <a:outerShdw blurRad="38100" dist="38100" dir="2700000" algn="tl">
                    <a:srgbClr val="000000">
                      <a:alpha val="43137"/>
                    </a:srgbClr>
                  </a:outerShdw>
                </a:effectLst>
              </a:rPr>
              <a:t>2016141241043</a:t>
            </a:r>
          </a:p>
          <a:p>
            <a:r>
              <a:rPr lang="zh-CN" altLang="en-US" sz="1600" b="1" dirty="0">
                <a:solidFill>
                  <a:schemeClr val="bg1"/>
                </a:solidFill>
                <a:effectLst>
                  <a:outerShdw blurRad="38100" dist="38100" dir="2700000" algn="tl">
                    <a:srgbClr val="000000">
                      <a:alpha val="43137"/>
                    </a:srgbClr>
                  </a:outerShdw>
                </a:effectLst>
              </a:rPr>
              <a:t>苟光耀</a:t>
            </a:r>
            <a:r>
              <a:rPr lang="en-US" altLang="zh-CN" sz="1600" b="1" dirty="0">
                <a:solidFill>
                  <a:schemeClr val="bg1"/>
                </a:solidFill>
                <a:effectLst>
                  <a:outerShdw blurRad="38100" dist="38100" dir="2700000" algn="tl">
                    <a:srgbClr val="000000">
                      <a:alpha val="43137"/>
                    </a:srgbClr>
                  </a:outerShdw>
                </a:effectLst>
              </a:rPr>
              <a:t>2017141463126</a:t>
            </a:r>
          </a:p>
          <a:p>
            <a:r>
              <a:rPr lang="zh-CN" altLang="en-US" sz="1600" b="1" dirty="0">
                <a:solidFill>
                  <a:schemeClr val="bg1"/>
                </a:solidFill>
                <a:effectLst>
                  <a:outerShdw blurRad="38100" dist="38100" dir="2700000" algn="tl">
                    <a:srgbClr val="000000">
                      <a:alpha val="43137"/>
                    </a:srgbClr>
                  </a:outerShdw>
                </a:effectLst>
              </a:rPr>
              <a:t>张益鸣</a:t>
            </a:r>
            <a:r>
              <a:rPr lang="en-US" altLang="zh-CN" sz="1600" b="1" dirty="0">
                <a:solidFill>
                  <a:schemeClr val="bg1"/>
                </a:solidFill>
                <a:effectLst>
                  <a:outerShdw blurRad="38100" dist="38100" dir="2700000" algn="tl">
                    <a:srgbClr val="000000">
                      <a:alpha val="43137"/>
                    </a:srgbClr>
                  </a:outerShdw>
                </a:effectLst>
              </a:rPr>
              <a:t>2017141463023</a:t>
            </a:r>
          </a:p>
          <a:p>
            <a:endParaRPr lang="en-US" altLang="zh-CN" sz="2000" b="1" dirty="0">
              <a:solidFill>
                <a:schemeClr val="bg1"/>
              </a:solidFill>
              <a:effectLst>
                <a:outerShdw blurRad="38100" dist="38100" dir="2700000" algn="tl">
                  <a:srgbClr val="000000">
                    <a:alpha val="43137"/>
                  </a:srgbClr>
                </a:outerShdw>
              </a:effectLst>
            </a:endParaRPr>
          </a:p>
          <a:p>
            <a:endParaRPr lang="zh-CN" altLang="en-US" sz="2000" b="1" dirty="0">
              <a:solidFill>
                <a:schemeClr val="bg1"/>
              </a:solidFill>
              <a:effectLst>
                <a:outerShdw blurRad="38100" dist="38100" dir="2700000" algn="tl">
                  <a:srgbClr val="000000">
                    <a:alpha val="43137"/>
                  </a:srgbClr>
                </a:outerShdw>
              </a:effectLs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功能性需求</a:t>
            </a:r>
            <a:endParaRPr lang="en-US" altLang="zh-CN" dirty="0"/>
          </a:p>
        </p:txBody>
      </p:sp>
      <p:sp>
        <p:nvSpPr>
          <p:cNvPr id="4" name="矩形 3"/>
          <p:cNvSpPr/>
          <p:nvPr/>
        </p:nvSpPr>
        <p:spPr>
          <a:xfrm>
            <a:off x="1319530" y="970915"/>
            <a:ext cx="3479800" cy="4865370"/>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活动图</a:t>
            </a:r>
          </a:p>
        </p:txBody>
      </p:sp>
      <p:pic>
        <p:nvPicPr>
          <p:cNvPr id="36" name="图片 36" descr="2ZVA9MXH~R$M`%Y8~YP]OC3"/>
          <p:cNvPicPr>
            <a:picLocks noChangeAspect="1"/>
          </p:cNvPicPr>
          <p:nvPr/>
        </p:nvPicPr>
        <p:blipFill>
          <a:blip r:embed="rId3"/>
          <a:stretch>
            <a:fillRect/>
          </a:stretch>
        </p:blipFill>
        <p:spPr>
          <a:xfrm>
            <a:off x="6601460" y="811530"/>
            <a:ext cx="2478405" cy="5183505"/>
          </a:xfrm>
          <a:prstGeom prst="rect">
            <a:avLst/>
          </a:prstGeom>
        </p:spPr>
      </p:pic>
      <p:pic>
        <p:nvPicPr>
          <p:cNvPr id="37" name="图片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132070" y="811213"/>
            <a:ext cx="5274310" cy="54349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功能性需求</a:t>
            </a:r>
            <a:endParaRPr lang="en-US" altLang="zh-CN" dirty="0"/>
          </a:p>
        </p:txBody>
      </p:sp>
      <p:sp>
        <p:nvSpPr>
          <p:cNvPr id="4" name="矩形 3"/>
          <p:cNvSpPr/>
          <p:nvPr/>
        </p:nvSpPr>
        <p:spPr>
          <a:xfrm>
            <a:off x="1319530" y="970915"/>
            <a:ext cx="2311400" cy="767080"/>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时序图</a:t>
            </a:r>
          </a:p>
        </p:txBody>
      </p:sp>
      <p:pic>
        <p:nvPicPr>
          <p:cNvPr id="38" name="图片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19530" y="1738630"/>
            <a:ext cx="9401810" cy="41294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性能需求</a:t>
            </a:r>
          </a:p>
        </p:txBody>
      </p:sp>
      <p:pic>
        <p:nvPicPr>
          <p:cNvPr id="3" name="图片 2"/>
          <p:cNvPicPr>
            <a:picLocks noChangeAspect="1"/>
          </p:cNvPicPr>
          <p:nvPr/>
        </p:nvPicPr>
        <p:blipFill>
          <a:blip r:embed="rId3"/>
          <a:stretch>
            <a:fillRect/>
          </a:stretch>
        </p:blipFill>
        <p:spPr>
          <a:xfrm>
            <a:off x="1488440" y="1102360"/>
            <a:ext cx="7909560" cy="2703195"/>
          </a:xfrm>
          <a:prstGeom prst="rect">
            <a:avLst/>
          </a:prstGeom>
        </p:spPr>
      </p:pic>
      <p:pic>
        <p:nvPicPr>
          <p:cNvPr id="5" name="图片 4"/>
          <p:cNvPicPr>
            <a:picLocks noChangeAspect="1"/>
          </p:cNvPicPr>
          <p:nvPr/>
        </p:nvPicPr>
        <p:blipFill>
          <a:blip r:embed="rId4"/>
          <a:stretch>
            <a:fillRect/>
          </a:stretch>
        </p:blipFill>
        <p:spPr>
          <a:xfrm>
            <a:off x="1543685" y="3723005"/>
            <a:ext cx="8112125" cy="2157730"/>
          </a:xfrm>
          <a:prstGeom prst="rect">
            <a:avLst/>
          </a:prstGeom>
        </p:spPr>
      </p:pic>
      <p:pic>
        <p:nvPicPr>
          <p:cNvPr id="6" name="图片 5"/>
          <p:cNvPicPr>
            <a:picLocks noChangeAspect="1"/>
          </p:cNvPicPr>
          <p:nvPr/>
        </p:nvPicPr>
        <p:blipFill>
          <a:blip r:embed="rId5"/>
          <a:stretch>
            <a:fillRect/>
          </a:stretch>
        </p:blipFill>
        <p:spPr>
          <a:xfrm>
            <a:off x="1092200" y="891540"/>
            <a:ext cx="1447165" cy="646430"/>
          </a:xfrm>
          <a:prstGeom prst="rect">
            <a:avLst/>
          </a:prstGeom>
        </p:spPr>
      </p:pic>
      <p:pic>
        <p:nvPicPr>
          <p:cNvPr id="7" name="图片 6"/>
          <p:cNvPicPr>
            <a:picLocks noChangeAspect="1"/>
          </p:cNvPicPr>
          <p:nvPr/>
        </p:nvPicPr>
        <p:blipFill>
          <a:blip r:embed="rId5"/>
          <a:stretch>
            <a:fillRect/>
          </a:stretch>
        </p:blipFill>
        <p:spPr>
          <a:xfrm>
            <a:off x="1138555" y="3487420"/>
            <a:ext cx="1447165" cy="646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安全性需求</a:t>
            </a:r>
          </a:p>
        </p:txBody>
      </p:sp>
      <p:pic>
        <p:nvPicPr>
          <p:cNvPr id="6" name="图片 5"/>
          <p:cNvPicPr>
            <a:picLocks noChangeAspect="1"/>
          </p:cNvPicPr>
          <p:nvPr/>
        </p:nvPicPr>
        <p:blipFill>
          <a:blip r:embed="rId3"/>
          <a:stretch>
            <a:fillRect/>
          </a:stretch>
        </p:blipFill>
        <p:spPr>
          <a:xfrm>
            <a:off x="1092200" y="891540"/>
            <a:ext cx="1447165" cy="646430"/>
          </a:xfrm>
          <a:prstGeom prst="rect">
            <a:avLst/>
          </a:prstGeom>
        </p:spPr>
      </p:pic>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4" name="图片 3"/>
          <p:cNvPicPr>
            <a:picLocks noChangeAspect="1"/>
          </p:cNvPicPr>
          <p:nvPr/>
        </p:nvPicPr>
        <p:blipFill>
          <a:blip r:embed="rId4"/>
          <a:stretch>
            <a:fillRect/>
          </a:stretch>
        </p:blipFill>
        <p:spPr>
          <a:xfrm>
            <a:off x="1590675" y="1537970"/>
            <a:ext cx="9697085" cy="3498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兼容性需求</a:t>
            </a:r>
          </a:p>
        </p:txBody>
      </p:sp>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3" name="图片 2"/>
          <p:cNvPicPr>
            <a:picLocks noChangeAspect="1"/>
          </p:cNvPicPr>
          <p:nvPr/>
        </p:nvPicPr>
        <p:blipFill>
          <a:blip r:embed="rId4"/>
          <a:stretch>
            <a:fillRect/>
          </a:stretch>
        </p:blipFill>
        <p:spPr>
          <a:xfrm>
            <a:off x="1819275" y="2887345"/>
            <a:ext cx="9946640" cy="1334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可靠性需求</a:t>
            </a:r>
          </a:p>
        </p:txBody>
      </p:sp>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4" name="图片 3"/>
          <p:cNvPicPr>
            <a:picLocks noChangeAspect="1"/>
          </p:cNvPicPr>
          <p:nvPr/>
        </p:nvPicPr>
        <p:blipFill>
          <a:blip r:embed="rId4"/>
          <a:stretch>
            <a:fillRect/>
          </a:stretch>
        </p:blipFill>
        <p:spPr>
          <a:xfrm>
            <a:off x="652780" y="1817370"/>
            <a:ext cx="10791825" cy="27990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环境需求</a:t>
            </a:r>
          </a:p>
        </p:txBody>
      </p:sp>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3" name="图片 2"/>
          <p:cNvPicPr>
            <a:picLocks noChangeAspect="1"/>
          </p:cNvPicPr>
          <p:nvPr/>
        </p:nvPicPr>
        <p:blipFill>
          <a:blip r:embed="rId4"/>
          <a:stretch>
            <a:fillRect/>
          </a:stretch>
        </p:blipFill>
        <p:spPr>
          <a:xfrm>
            <a:off x="1029970" y="1804670"/>
            <a:ext cx="10132060" cy="32480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易用性需求</a:t>
            </a:r>
          </a:p>
        </p:txBody>
      </p:sp>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4" name="图片 3"/>
          <p:cNvPicPr>
            <a:picLocks noChangeAspect="1"/>
          </p:cNvPicPr>
          <p:nvPr/>
        </p:nvPicPr>
        <p:blipFill>
          <a:blip r:embed="rId4"/>
          <a:stretch>
            <a:fillRect/>
          </a:stretch>
        </p:blipFill>
        <p:spPr>
          <a:xfrm>
            <a:off x="1138555" y="2137410"/>
            <a:ext cx="10363200" cy="20808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可用性需求</a:t>
            </a:r>
          </a:p>
        </p:txBody>
      </p:sp>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3" name="图片 2"/>
          <p:cNvPicPr>
            <a:picLocks noChangeAspect="1"/>
          </p:cNvPicPr>
          <p:nvPr/>
        </p:nvPicPr>
        <p:blipFill>
          <a:blip r:embed="rId4"/>
          <a:stretch>
            <a:fillRect/>
          </a:stretch>
        </p:blipFill>
        <p:spPr>
          <a:xfrm>
            <a:off x="991870" y="2159000"/>
            <a:ext cx="10208260" cy="22980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可测试性需求</a:t>
            </a:r>
          </a:p>
        </p:txBody>
      </p:sp>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4" name="图片 3"/>
          <p:cNvPicPr>
            <a:picLocks noChangeAspect="1"/>
          </p:cNvPicPr>
          <p:nvPr/>
        </p:nvPicPr>
        <p:blipFill>
          <a:blip r:embed="rId4"/>
          <a:stretch>
            <a:fillRect/>
          </a:stretch>
        </p:blipFill>
        <p:spPr>
          <a:xfrm>
            <a:off x="1374140" y="2672715"/>
            <a:ext cx="9890760" cy="1512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7464" t="43506" r="19414" b="-21554"/>
          <a:stretch>
            <a:fillRect/>
          </a:stretch>
        </p:blipFill>
        <p:spPr>
          <a:xfrm>
            <a:off x="-2341517" y="3592286"/>
            <a:ext cx="12990298" cy="4596311"/>
          </a:xfrm>
          <a:prstGeom prst="rtTriangle">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7464" t="43506" r="19414" b="-21554"/>
          <a:stretch>
            <a:fillRect/>
          </a:stretch>
        </p:blipFill>
        <p:spPr>
          <a:xfrm flipH="1" flipV="1">
            <a:off x="1507672" y="-1280160"/>
            <a:ext cx="12990298" cy="4596311"/>
          </a:xfrm>
          <a:prstGeom prst="rtTriangle">
            <a:avLst/>
          </a:prstGeom>
        </p:spPr>
      </p:pic>
      <p:sp>
        <p:nvSpPr>
          <p:cNvPr id="4" name="矩形 3"/>
          <p:cNvSpPr/>
          <p:nvPr/>
        </p:nvSpPr>
        <p:spPr>
          <a:xfrm>
            <a:off x="9308030" y="241035"/>
            <a:ext cx="2681502" cy="1015663"/>
          </a:xfrm>
          <a:prstGeom prst="rect">
            <a:avLst/>
          </a:prstGeom>
        </p:spPr>
        <p:txBody>
          <a:bodyPr wrap="square">
            <a:spAutoFit/>
          </a:bodyPr>
          <a:lstStyle/>
          <a:p>
            <a:r>
              <a:rPr lang="zh-CN" altLang="en-US" sz="6000" b="1" dirty="0">
                <a:solidFill>
                  <a:schemeClr val="bg1"/>
                </a:solidFill>
              </a:rPr>
              <a:t>目   录</a:t>
            </a:r>
          </a:p>
        </p:txBody>
      </p:sp>
      <p:sp>
        <p:nvSpPr>
          <p:cNvPr id="5" name="矩形 4"/>
          <p:cNvSpPr/>
          <p:nvPr/>
        </p:nvSpPr>
        <p:spPr>
          <a:xfrm>
            <a:off x="5293191" y="1544168"/>
            <a:ext cx="3872036" cy="368300"/>
          </a:xfrm>
          <a:prstGeom prst="rect">
            <a:avLst/>
          </a:prstGeom>
        </p:spPr>
        <p:txBody>
          <a:bodyPr wrap="square">
            <a:spAutoFit/>
          </a:bodyPr>
          <a:lstStyle/>
          <a:p>
            <a:r>
              <a:rPr lang="zh-CN" altLang="en-US" dirty="0"/>
              <a:t>项目介绍</a:t>
            </a:r>
          </a:p>
        </p:txBody>
      </p:sp>
      <p:sp>
        <p:nvSpPr>
          <p:cNvPr id="7" name="矩形 6"/>
          <p:cNvSpPr/>
          <p:nvPr/>
        </p:nvSpPr>
        <p:spPr>
          <a:xfrm>
            <a:off x="5293191" y="2546873"/>
            <a:ext cx="4211670" cy="368300"/>
          </a:xfrm>
          <a:prstGeom prst="rect">
            <a:avLst/>
          </a:prstGeom>
        </p:spPr>
        <p:txBody>
          <a:bodyPr wrap="square">
            <a:spAutoFit/>
          </a:bodyPr>
          <a:lstStyle/>
          <a:p>
            <a:r>
              <a:rPr lang="zh-CN" altLang="en-US" dirty="0"/>
              <a:t>需求分析过程</a:t>
            </a: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4258671" y="1404468"/>
            <a:ext cx="724633" cy="647700"/>
          </a:xfrm>
          <a:prstGeom prst="roundRect">
            <a:avLst/>
          </a:prstGeom>
        </p:spPr>
      </p:pic>
      <p:sp>
        <p:nvSpPr>
          <p:cNvPr id="10" name="矩形 9"/>
          <p:cNvSpPr/>
          <p:nvPr/>
        </p:nvSpPr>
        <p:spPr>
          <a:xfrm>
            <a:off x="4412920" y="1405738"/>
            <a:ext cx="682147" cy="646331"/>
          </a:xfrm>
          <a:prstGeom prst="rect">
            <a:avLst/>
          </a:prstGeom>
        </p:spPr>
        <p:txBody>
          <a:bodyPr wrap="square">
            <a:spAutoFit/>
          </a:bodyPr>
          <a:lstStyle/>
          <a:p>
            <a:r>
              <a:rPr lang="en-US" altLang="zh-CN" sz="3600" b="1" dirty="0">
                <a:solidFill>
                  <a:schemeClr val="bg1"/>
                </a:solidFill>
              </a:rPr>
              <a:t>1</a:t>
            </a:r>
            <a:endParaRPr lang="zh-CN" altLang="en-US" sz="3600" b="1" dirty="0">
              <a:solidFill>
                <a:schemeClr val="bg1"/>
              </a:solidFill>
            </a:endParaRPr>
          </a:p>
        </p:txBody>
      </p:sp>
      <p:sp>
        <p:nvSpPr>
          <p:cNvPr id="12" name="矩形 11"/>
          <p:cNvSpPr/>
          <p:nvPr/>
        </p:nvSpPr>
        <p:spPr>
          <a:xfrm>
            <a:off x="4464990" y="3186006"/>
            <a:ext cx="682147" cy="646331"/>
          </a:xfrm>
          <a:prstGeom prst="rect">
            <a:avLst/>
          </a:prstGeom>
        </p:spPr>
        <p:txBody>
          <a:bodyPr wrap="square">
            <a:spAutoFit/>
          </a:bodyPr>
          <a:lstStyle/>
          <a:p>
            <a:r>
              <a:rPr lang="en-US" altLang="zh-CN" sz="3600" b="1" dirty="0">
                <a:solidFill>
                  <a:schemeClr val="bg1"/>
                </a:solidFill>
              </a:rPr>
              <a:t>2</a:t>
            </a:r>
            <a:endParaRPr lang="zh-CN" altLang="en-US" sz="3600" b="1" dirty="0">
              <a:solidFill>
                <a:schemeClr val="bg1"/>
              </a:solidFill>
            </a:endParaRPr>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4258671" y="2408443"/>
            <a:ext cx="724633" cy="647700"/>
          </a:xfrm>
          <a:prstGeom prst="roundRect">
            <a:avLst/>
          </a:prstGeom>
        </p:spPr>
      </p:pic>
      <p:sp>
        <p:nvSpPr>
          <p:cNvPr id="14" name="矩形 13"/>
          <p:cNvSpPr/>
          <p:nvPr/>
        </p:nvSpPr>
        <p:spPr>
          <a:xfrm>
            <a:off x="4412920" y="2408443"/>
            <a:ext cx="682147" cy="645160"/>
          </a:xfrm>
          <a:prstGeom prst="rect">
            <a:avLst/>
          </a:prstGeom>
        </p:spPr>
        <p:txBody>
          <a:bodyPr wrap="square">
            <a:spAutoFit/>
          </a:bodyPr>
          <a:lstStyle/>
          <a:p>
            <a:r>
              <a:rPr lang="en-US" sz="3600" b="1" dirty="0">
                <a:solidFill>
                  <a:schemeClr val="bg1"/>
                </a:solidFill>
              </a:rPr>
              <a:t>2</a:t>
            </a:r>
          </a:p>
        </p:txBody>
      </p:sp>
      <p:sp>
        <p:nvSpPr>
          <p:cNvPr id="9" name="矩形 8"/>
          <p:cNvSpPr/>
          <p:nvPr/>
        </p:nvSpPr>
        <p:spPr>
          <a:xfrm>
            <a:off x="5293191" y="3602243"/>
            <a:ext cx="4211670" cy="368300"/>
          </a:xfrm>
          <a:prstGeom prst="rect">
            <a:avLst/>
          </a:prstGeom>
        </p:spPr>
        <p:txBody>
          <a:bodyPr wrap="square">
            <a:spAutoFit/>
          </a:bodyPr>
          <a:lstStyle/>
          <a:p>
            <a:r>
              <a:rPr lang="zh-CN" altLang="en-US" dirty="0"/>
              <a:t>需求分析过程体会</a:t>
            </a:r>
          </a:p>
        </p:txBody>
      </p:sp>
      <p:sp>
        <p:nvSpPr>
          <p:cNvPr id="15" name="矩形 14"/>
          <p:cNvSpPr/>
          <p:nvPr/>
        </p:nvSpPr>
        <p:spPr>
          <a:xfrm>
            <a:off x="4464990" y="4257886"/>
            <a:ext cx="682147" cy="646331"/>
          </a:xfrm>
          <a:prstGeom prst="rect">
            <a:avLst/>
          </a:prstGeom>
        </p:spPr>
        <p:txBody>
          <a:bodyPr wrap="square">
            <a:spAutoFit/>
          </a:bodyPr>
          <a:lstStyle/>
          <a:p>
            <a:r>
              <a:rPr lang="en-US" altLang="zh-CN" sz="3600" b="1" dirty="0">
                <a:solidFill>
                  <a:schemeClr val="bg1"/>
                </a:solidFill>
              </a:rPr>
              <a:t>2</a:t>
            </a:r>
            <a:endParaRPr lang="zh-CN" altLang="en-US" sz="3600" b="1" dirty="0">
              <a:solidFill>
                <a:schemeClr val="bg1"/>
              </a:solidFill>
            </a:endParaRPr>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4258671" y="3462543"/>
            <a:ext cx="724633" cy="647700"/>
          </a:xfrm>
          <a:prstGeom prst="roundRect">
            <a:avLst/>
          </a:prstGeom>
        </p:spPr>
      </p:pic>
      <p:sp>
        <p:nvSpPr>
          <p:cNvPr id="17" name="矩形 16"/>
          <p:cNvSpPr/>
          <p:nvPr/>
        </p:nvSpPr>
        <p:spPr>
          <a:xfrm>
            <a:off x="4418635" y="3462543"/>
            <a:ext cx="682147" cy="645160"/>
          </a:xfrm>
          <a:prstGeom prst="rect">
            <a:avLst/>
          </a:prstGeom>
        </p:spPr>
        <p:txBody>
          <a:bodyPr wrap="square">
            <a:spAutoFit/>
          </a:bodyPr>
          <a:lstStyle/>
          <a:p>
            <a:r>
              <a:rPr lang="en-US" sz="3600" b="1" dirty="0">
                <a:solidFill>
                  <a:schemeClr val="bg1"/>
                </a:solidFill>
              </a:rPr>
              <a:t>3</a:t>
            </a: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4258671" y="4545853"/>
            <a:ext cx="724633" cy="647700"/>
          </a:xfrm>
          <a:prstGeom prst="roundRect">
            <a:avLst/>
          </a:prstGeom>
        </p:spPr>
      </p:pic>
      <p:sp>
        <p:nvSpPr>
          <p:cNvPr id="11" name="矩形 10"/>
          <p:cNvSpPr/>
          <p:nvPr/>
        </p:nvSpPr>
        <p:spPr>
          <a:xfrm>
            <a:off x="4418635" y="4545853"/>
            <a:ext cx="682147" cy="645160"/>
          </a:xfrm>
          <a:prstGeom prst="rect">
            <a:avLst/>
          </a:prstGeom>
        </p:spPr>
        <p:txBody>
          <a:bodyPr wrap="square">
            <a:spAutoFit/>
          </a:bodyPr>
          <a:lstStyle/>
          <a:p>
            <a:r>
              <a:rPr lang="en-US" sz="3600" b="1" dirty="0">
                <a:solidFill>
                  <a:schemeClr val="bg1"/>
                </a:solidFill>
              </a:rPr>
              <a:t>4</a:t>
            </a:r>
          </a:p>
        </p:txBody>
      </p:sp>
      <p:sp>
        <p:nvSpPr>
          <p:cNvPr id="18" name="矩形 17"/>
          <p:cNvSpPr/>
          <p:nvPr/>
        </p:nvSpPr>
        <p:spPr>
          <a:xfrm>
            <a:off x="5362406" y="4638563"/>
            <a:ext cx="4211670" cy="368300"/>
          </a:xfrm>
          <a:prstGeom prst="rect">
            <a:avLst/>
          </a:prstGeom>
        </p:spPr>
        <p:txBody>
          <a:bodyPr wrap="square">
            <a:spAutoFit/>
          </a:bodyPr>
          <a:lstStyle/>
          <a:p>
            <a:r>
              <a:rPr lang="zh-CN" altLang="en-US" dirty="0"/>
              <a:t>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可维护性需求</a:t>
            </a:r>
          </a:p>
        </p:txBody>
      </p:sp>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3" name="图片 2"/>
          <p:cNvPicPr>
            <a:picLocks noChangeAspect="1"/>
          </p:cNvPicPr>
          <p:nvPr/>
        </p:nvPicPr>
        <p:blipFill>
          <a:blip r:embed="rId4"/>
          <a:stretch>
            <a:fillRect/>
          </a:stretch>
        </p:blipFill>
        <p:spPr>
          <a:xfrm>
            <a:off x="1552575" y="2158365"/>
            <a:ext cx="9316085" cy="26803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939405"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非功能性需求</a:t>
            </a:r>
            <a:r>
              <a:rPr lang="en-US" altLang="zh-CN" dirty="0"/>
              <a:t>——</a:t>
            </a:r>
            <a:r>
              <a:rPr lang="zh-CN" altLang="en-US" dirty="0"/>
              <a:t>数据保密性需求</a:t>
            </a:r>
          </a:p>
        </p:txBody>
      </p:sp>
      <p:pic>
        <p:nvPicPr>
          <p:cNvPr id="7" name="图片 6"/>
          <p:cNvPicPr>
            <a:picLocks noChangeAspect="1"/>
          </p:cNvPicPr>
          <p:nvPr/>
        </p:nvPicPr>
        <p:blipFill>
          <a:blip r:embed="rId3"/>
          <a:stretch>
            <a:fillRect/>
          </a:stretch>
        </p:blipFill>
        <p:spPr>
          <a:xfrm>
            <a:off x="1138555" y="3487420"/>
            <a:ext cx="1447165" cy="646430"/>
          </a:xfrm>
          <a:prstGeom prst="rect">
            <a:avLst/>
          </a:prstGeom>
        </p:spPr>
      </p:pic>
      <p:pic>
        <p:nvPicPr>
          <p:cNvPr id="4" name="图片 3"/>
          <p:cNvPicPr>
            <a:picLocks noChangeAspect="1"/>
          </p:cNvPicPr>
          <p:nvPr/>
        </p:nvPicPr>
        <p:blipFill>
          <a:blip r:embed="rId4"/>
          <a:stretch>
            <a:fillRect/>
          </a:stretch>
        </p:blipFill>
        <p:spPr>
          <a:xfrm>
            <a:off x="1429385" y="2900045"/>
            <a:ext cx="10016490" cy="14331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939405" cy="368300"/>
          </a:xfrm>
          <a:prstGeom prst="rect">
            <a:avLst/>
          </a:prstGeom>
        </p:spPr>
        <p:txBody>
          <a:bodyPr wrap="square">
            <a:spAutoFit/>
          </a:bodyPr>
          <a:lstStyle/>
          <a:p>
            <a:r>
              <a:rPr lang="zh-CN" altLang="en-US" dirty="0"/>
              <a:t>需求分析过程体会</a:t>
            </a:r>
            <a:r>
              <a:rPr lang="en-US" altLang="zh-CN" dirty="0"/>
              <a:t>——</a:t>
            </a:r>
            <a:r>
              <a:rPr lang="zh-CN" altLang="en-US" dirty="0"/>
              <a:t>获取需求</a:t>
            </a:r>
          </a:p>
        </p:txBody>
      </p:sp>
      <p:sp>
        <p:nvSpPr>
          <p:cNvPr id="8" name="文本框 7">
            <a:extLst>
              <a:ext uri="{FF2B5EF4-FFF2-40B4-BE49-F238E27FC236}">
                <a16:creationId xmlns:a16="http://schemas.microsoft.com/office/drawing/2014/main" id="{A7E7E595-E41D-4619-893E-64C02E5E4B1E}"/>
              </a:ext>
            </a:extLst>
          </p:cNvPr>
          <p:cNvSpPr txBox="1"/>
          <p:nvPr/>
        </p:nvSpPr>
        <p:spPr>
          <a:xfrm>
            <a:off x="1422400" y="2724249"/>
            <a:ext cx="10168890" cy="646331"/>
          </a:xfrm>
          <a:prstGeom prst="rect">
            <a:avLst/>
          </a:prstGeom>
          <a:noFill/>
        </p:spPr>
        <p:txBody>
          <a:bodyPr wrap="square" rtlCol="0">
            <a:spAutoFit/>
          </a:bodyPr>
          <a:lstStyle/>
          <a:p>
            <a:pPr marL="342900" indent="-342900">
              <a:buFont typeface="+mj-lt"/>
              <a:buAutoNum type="alphaLcParenR"/>
            </a:pPr>
            <a:r>
              <a:rPr lang="zh-CN" altLang="en-US" dirty="0"/>
              <a:t>内部商讨</a:t>
            </a:r>
            <a:endParaRPr lang="en-US" altLang="zh-CN" dirty="0"/>
          </a:p>
          <a:p>
            <a:pPr marL="342900" indent="-342900">
              <a:buFont typeface="+mj-lt"/>
              <a:buAutoNum type="alphaLcParenR"/>
            </a:pPr>
            <a:r>
              <a:rPr lang="zh-CN" altLang="en-US" dirty="0"/>
              <a:t>问卷调查</a:t>
            </a:r>
          </a:p>
        </p:txBody>
      </p:sp>
    </p:spTree>
    <p:extLst>
      <p:ext uri="{BB962C8B-B14F-4D97-AF65-F5344CB8AC3E}">
        <p14:creationId xmlns:p14="http://schemas.microsoft.com/office/powerpoint/2010/main" val="2988160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3</a:t>
            </a:r>
          </a:p>
        </p:txBody>
      </p:sp>
      <p:sp>
        <p:nvSpPr>
          <p:cNvPr id="72" name="矩形 71"/>
          <p:cNvSpPr/>
          <p:nvPr/>
        </p:nvSpPr>
        <p:spPr>
          <a:xfrm>
            <a:off x="1319361" y="464033"/>
            <a:ext cx="3872036" cy="368300"/>
          </a:xfrm>
          <a:prstGeom prst="rect">
            <a:avLst/>
          </a:prstGeom>
        </p:spPr>
        <p:txBody>
          <a:bodyPr wrap="square">
            <a:spAutoFit/>
          </a:bodyPr>
          <a:lstStyle/>
          <a:p>
            <a:r>
              <a:rPr lang="zh-CN" altLang="en-US" dirty="0"/>
              <a:t>需求分析过程体会</a:t>
            </a:r>
            <a:r>
              <a:rPr lang="en-US" altLang="zh-CN" dirty="0"/>
              <a:t> </a:t>
            </a:r>
            <a:endParaRPr lang="zh-CN" altLang="en-US" dirty="0"/>
          </a:p>
        </p:txBody>
      </p:sp>
      <p:cxnSp>
        <p:nvCxnSpPr>
          <p:cNvPr id="17" name="直接连接符 16"/>
          <p:cNvCxnSpPr/>
          <p:nvPr/>
        </p:nvCxnSpPr>
        <p:spPr>
          <a:xfrm>
            <a:off x="2293257" y="3441457"/>
            <a:ext cx="0" cy="1729483"/>
          </a:xfrm>
          <a:prstGeom prst="line">
            <a:avLst/>
          </a:prstGeom>
          <a:noFill/>
          <a:ln>
            <a:solidFill>
              <a:schemeClr val="accent5"/>
            </a:solidFill>
            <a:prstDash val="sysDash"/>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p:nvPr/>
        </p:nvCxnSpPr>
        <p:spPr>
          <a:xfrm>
            <a:off x="7504935" y="3142723"/>
            <a:ext cx="0" cy="2144759"/>
          </a:xfrm>
          <a:prstGeom prst="line">
            <a:avLst/>
          </a:prstGeom>
          <a:noFill/>
          <a:ln>
            <a:solidFill>
              <a:schemeClr val="accent3"/>
            </a:solidFill>
            <a:prstDash val="sysDash"/>
            <a:tailEnd type="oval" w="lg" len="lg"/>
          </a:ln>
        </p:spPr>
        <p:style>
          <a:lnRef idx="2">
            <a:schemeClr val="accent1">
              <a:shade val="50000"/>
            </a:schemeClr>
          </a:lnRef>
          <a:fillRef idx="1">
            <a:schemeClr val="accent1"/>
          </a:fillRef>
          <a:effectRef idx="0">
            <a:schemeClr val="accent1"/>
          </a:effectRef>
          <a:fontRef idx="minor">
            <a:schemeClr val="lt1"/>
          </a:fontRef>
        </p:style>
      </p:cxnSp>
      <p:grpSp>
        <p:nvGrpSpPr>
          <p:cNvPr id="3" name="组合 36"/>
          <p:cNvGrpSpPr/>
          <p:nvPr/>
        </p:nvGrpSpPr>
        <p:grpSpPr>
          <a:xfrm>
            <a:off x="2" y="3391837"/>
            <a:ext cx="12177487" cy="1711979"/>
            <a:chOff x="-1" y="3391836"/>
            <a:chExt cx="12177486" cy="1711978"/>
          </a:xfrm>
        </p:grpSpPr>
        <p:sp>
          <p:nvSpPr>
            <p:cNvPr id="4" name="任意多边形: 形状 1"/>
            <p:cNvSpPr/>
            <p:nvPr/>
          </p:nvSpPr>
          <p:spPr>
            <a:xfrm>
              <a:off x="0" y="3579814"/>
              <a:ext cx="12177485" cy="1524000"/>
            </a:xfrm>
            <a:custGeom>
              <a:avLst/>
              <a:gdLst>
                <a:gd name="connsiteX0" fmla="*/ 0 w 12177485"/>
                <a:gd name="connsiteY0" fmla="*/ 1791715 h 1791715"/>
                <a:gd name="connsiteX1" fmla="*/ 2699657 w 12177485"/>
                <a:gd name="connsiteY1" fmla="*/ 195144 h 1791715"/>
                <a:gd name="connsiteX2" fmla="*/ 6183085 w 12177485"/>
                <a:gd name="connsiteY2" fmla="*/ 1574001 h 1791715"/>
                <a:gd name="connsiteX3" fmla="*/ 9826171 w 12177485"/>
                <a:gd name="connsiteY3" fmla="*/ 20973 h 1791715"/>
                <a:gd name="connsiteX4" fmla="*/ 12177485 w 12177485"/>
                <a:gd name="connsiteY4" fmla="*/ 819258 h 17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5" h="1791715">
                  <a:moveTo>
                    <a:pt x="0" y="1791715"/>
                  </a:moveTo>
                  <a:cubicBezTo>
                    <a:pt x="834571" y="1011572"/>
                    <a:pt x="1669143" y="231430"/>
                    <a:pt x="2699657" y="195144"/>
                  </a:cubicBezTo>
                  <a:cubicBezTo>
                    <a:pt x="3730171" y="158858"/>
                    <a:pt x="4995333" y="1603029"/>
                    <a:pt x="6183085" y="1574001"/>
                  </a:cubicBezTo>
                  <a:cubicBezTo>
                    <a:pt x="7370837" y="1544973"/>
                    <a:pt x="8827104" y="146763"/>
                    <a:pt x="9826171" y="20973"/>
                  </a:cubicBezTo>
                  <a:cubicBezTo>
                    <a:pt x="10825238" y="-104818"/>
                    <a:pt x="11501361" y="357220"/>
                    <a:pt x="12177485" y="819258"/>
                  </a:cubicBezTo>
                </a:path>
              </a:pathLst>
            </a:custGeom>
            <a:noFill/>
            <a:ln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 name="任意多边形: 形状 9"/>
            <p:cNvSpPr/>
            <p:nvPr/>
          </p:nvSpPr>
          <p:spPr>
            <a:xfrm flipH="1" flipV="1">
              <a:off x="-1" y="3391836"/>
              <a:ext cx="12177485" cy="1184928"/>
            </a:xfrm>
            <a:custGeom>
              <a:avLst/>
              <a:gdLst>
                <a:gd name="connsiteX0" fmla="*/ 0 w 12177485"/>
                <a:gd name="connsiteY0" fmla="*/ 1791715 h 1791715"/>
                <a:gd name="connsiteX1" fmla="*/ 2699657 w 12177485"/>
                <a:gd name="connsiteY1" fmla="*/ 195144 h 1791715"/>
                <a:gd name="connsiteX2" fmla="*/ 6183085 w 12177485"/>
                <a:gd name="connsiteY2" fmla="*/ 1574001 h 1791715"/>
                <a:gd name="connsiteX3" fmla="*/ 9826171 w 12177485"/>
                <a:gd name="connsiteY3" fmla="*/ 20973 h 1791715"/>
                <a:gd name="connsiteX4" fmla="*/ 12177485 w 12177485"/>
                <a:gd name="connsiteY4" fmla="*/ 819258 h 17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5" h="1791715">
                  <a:moveTo>
                    <a:pt x="0" y="1791715"/>
                  </a:moveTo>
                  <a:cubicBezTo>
                    <a:pt x="834571" y="1011572"/>
                    <a:pt x="1669143" y="231430"/>
                    <a:pt x="2699657" y="195144"/>
                  </a:cubicBezTo>
                  <a:cubicBezTo>
                    <a:pt x="3730171" y="158858"/>
                    <a:pt x="4995333" y="1603029"/>
                    <a:pt x="6183085" y="1574001"/>
                  </a:cubicBezTo>
                  <a:cubicBezTo>
                    <a:pt x="7370837" y="1544973"/>
                    <a:pt x="8827104" y="146763"/>
                    <a:pt x="9826171" y="20973"/>
                  </a:cubicBezTo>
                  <a:cubicBezTo>
                    <a:pt x="10825238" y="-104818"/>
                    <a:pt x="11501361" y="357220"/>
                    <a:pt x="12177485" y="819258"/>
                  </a:cubicBezTo>
                </a:path>
              </a:pathLst>
            </a:custGeom>
            <a:noFill/>
            <a:ln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cxnSp>
        <p:nvCxnSpPr>
          <p:cNvPr id="20" name="直接连接符 19"/>
          <p:cNvCxnSpPr/>
          <p:nvPr/>
        </p:nvCxnSpPr>
        <p:spPr>
          <a:xfrm>
            <a:off x="10043885" y="2110018"/>
            <a:ext cx="0" cy="1269895"/>
          </a:xfrm>
          <a:prstGeom prst="line">
            <a:avLst/>
          </a:prstGeom>
          <a:noFill/>
          <a:ln>
            <a:solidFill>
              <a:schemeClr val="accent4"/>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a:off x="5277808" y="2110017"/>
            <a:ext cx="0" cy="2075543"/>
          </a:xfrm>
          <a:prstGeom prst="line">
            <a:avLst/>
          </a:prstGeom>
          <a:noFill/>
          <a:ln>
            <a:solidFill>
              <a:schemeClr val="accent2"/>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grpSp>
        <p:nvGrpSpPr>
          <p:cNvPr id="6" name="组合 40"/>
          <p:cNvGrpSpPr/>
          <p:nvPr/>
        </p:nvGrpSpPr>
        <p:grpSpPr>
          <a:xfrm>
            <a:off x="9645371" y="3379886"/>
            <a:ext cx="798854" cy="798855"/>
            <a:chOff x="9645376" y="3379883"/>
            <a:chExt cx="798854" cy="798854"/>
          </a:xfrm>
          <a:solidFill>
            <a:schemeClr val="tx1"/>
          </a:solidFill>
        </p:grpSpPr>
        <p:sp>
          <p:nvSpPr>
            <p:cNvPr id="11" name="泪滴形 10"/>
            <p:cNvSpPr/>
            <p:nvPr/>
          </p:nvSpPr>
          <p:spPr>
            <a:xfrm rot="8100000">
              <a:off x="9645376" y="3379883"/>
              <a:ext cx="798854" cy="798854"/>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7" name="文本框 6"/>
            <p:cNvSpPr txBox="1"/>
            <p:nvPr/>
          </p:nvSpPr>
          <p:spPr>
            <a:xfrm>
              <a:off x="9865791" y="3603501"/>
              <a:ext cx="356187" cy="461664"/>
            </a:xfrm>
            <a:prstGeom prst="rect">
              <a:avLst/>
            </a:prstGeom>
            <a:grpFill/>
          </p:spPr>
          <p:txBody>
            <a:bodyPr wrap="none" rtlCol="0">
              <a:spAutoFit/>
            </a:bodyPr>
            <a:lstStyle/>
            <a:p>
              <a:pPr algn="ctr"/>
              <a:r>
                <a:rPr lang="en-US" altLang="zh-CN" sz="2400" dirty="0">
                  <a:solidFill>
                    <a:schemeClr val="bg1"/>
                  </a:solidFill>
                  <a:cs typeface="+mn-ea"/>
                  <a:sym typeface="+mn-lt"/>
                </a:rPr>
                <a:t>5</a:t>
              </a:r>
              <a:endParaRPr lang="zh-CN" altLang="en-US" sz="2400" dirty="0">
                <a:solidFill>
                  <a:schemeClr val="bg1"/>
                </a:solidFill>
                <a:cs typeface="+mn-ea"/>
                <a:sym typeface="+mn-lt"/>
              </a:endParaRPr>
            </a:p>
          </p:txBody>
        </p:sp>
      </p:grpSp>
      <p:grpSp>
        <p:nvGrpSpPr>
          <p:cNvPr id="8" name="组合 39"/>
          <p:cNvGrpSpPr/>
          <p:nvPr/>
        </p:nvGrpSpPr>
        <p:grpSpPr>
          <a:xfrm>
            <a:off x="7152177" y="3019795"/>
            <a:ext cx="705520" cy="705520"/>
            <a:chOff x="7152175" y="3019795"/>
            <a:chExt cx="705520" cy="705520"/>
          </a:xfrm>
          <a:solidFill>
            <a:schemeClr val="tx1"/>
          </a:solidFill>
        </p:grpSpPr>
        <p:sp>
          <p:nvSpPr>
            <p:cNvPr id="12" name="泪滴形 11"/>
            <p:cNvSpPr/>
            <p:nvPr/>
          </p:nvSpPr>
          <p:spPr>
            <a:xfrm rot="8100000">
              <a:off x="7152175" y="3019795"/>
              <a:ext cx="705520" cy="70552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5" name="文本框 24"/>
            <p:cNvSpPr txBox="1"/>
            <p:nvPr/>
          </p:nvSpPr>
          <p:spPr>
            <a:xfrm>
              <a:off x="7326840" y="3152450"/>
              <a:ext cx="356187" cy="461665"/>
            </a:xfrm>
            <a:prstGeom prst="rect">
              <a:avLst/>
            </a:prstGeom>
            <a:grpFill/>
          </p:spPr>
          <p:txBody>
            <a:bodyPr wrap="none" rtlCol="0">
              <a:spAutoFit/>
            </a:bodyPr>
            <a:lstStyle/>
            <a:p>
              <a:pPr algn="ctr"/>
              <a:r>
                <a:rPr lang="en-US" altLang="zh-CN" sz="2400" dirty="0">
                  <a:solidFill>
                    <a:schemeClr val="bg1"/>
                  </a:solidFill>
                  <a:cs typeface="+mn-ea"/>
                  <a:sym typeface="+mn-lt"/>
                </a:rPr>
                <a:t>4</a:t>
              </a:r>
              <a:endParaRPr lang="zh-CN" altLang="en-US" sz="2400" dirty="0">
                <a:solidFill>
                  <a:schemeClr val="bg1"/>
                </a:solidFill>
                <a:cs typeface="+mn-ea"/>
                <a:sym typeface="+mn-lt"/>
              </a:endParaRPr>
            </a:p>
          </p:txBody>
        </p:sp>
      </p:grpSp>
      <p:grpSp>
        <p:nvGrpSpPr>
          <p:cNvPr id="9" name="组合 38"/>
          <p:cNvGrpSpPr/>
          <p:nvPr/>
        </p:nvGrpSpPr>
        <p:grpSpPr>
          <a:xfrm>
            <a:off x="4921923" y="3804857"/>
            <a:ext cx="798854" cy="798855"/>
            <a:chOff x="4921923" y="3804856"/>
            <a:chExt cx="798854" cy="798854"/>
          </a:xfrm>
          <a:solidFill>
            <a:schemeClr val="tx1"/>
          </a:solidFill>
        </p:grpSpPr>
        <p:sp>
          <p:nvSpPr>
            <p:cNvPr id="13" name="泪滴形 12"/>
            <p:cNvSpPr/>
            <p:nvPr/>
          </p:nvSpPr>
          <p:spPr>
            <a:xfrm rot="8100000">
              <a:off x="4921923" y="3804856"/>
              <a:ext cx="798854" cy="798854"/>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4" name="文本框 13"/>
            <p:cNvSpPr txBox="1"/>
            <p:nvPr/>
          </p:nvSpPr>
          <p:spPr>
            <a:xfrm>
              <a:off x="5143258" y="4002001"/>
              <a:ext cx="356187" cy="461664"/>
            </a:xfrm>
            <a:prstGeom prst="rect">
              <a:avLst/>
            </a:prstGeom>
            <a:grpFill/>
          </p:spPr>
          <p:txBody>
            <a:bodyPr wrap="none" rtlCol="0">
              <a:spAutoFit/>
            </a:bodyPr>
            <a:lstStyle/>
            <a:p>
              <a:pPr algn="ctr"/>
              <a:r>
                <a:rPr lang="en-US" altLang="zh-CN" sz="2400" dirty="0">
                  <a:solidFill>
                    <a:schemeClr val="bg1"/>
                  </a:solidFill>
                  <a:cs typeface="+mn-ea"/>
                  <a:sym typeface="+mn-lt"/>
                </a:rPr>
                <a:t>3</a:t>
              </a:r>
              <a:endParaRPr lang="zh-CN" altLang="en-US" sz="2400" dirty="0">
                <a:solidFill>
                  <a:schemeClr val="bg1"/>
                </a:solidFill>
                <a:cs typeface="+mn-ea"/>
                <a:sym typeface="+mn-lt"/>
              </a:endParaRPr>
            </a:p>
          </p:txBody>
        </p:sp>
      </p:grpSp>
      <p:grpSp>
        <p:nvGrpSpPr>
          <p:cNvPr id="15" name="组合 37"/>
          <p:cNvGrpSpPr/>
          <p:nvPr/>
        </p:nvGrpSpPr>
        <p:grpSpPr>
          <a:xfrm>
            <a:off x="1943298" y="2945031"/>
            <a:ext cx="705520" cy="705520"/>
            <a:chOff x="1943294" y="2945030"/>
            <a:chExt cx="705520" cy="705520"/>
          </a:xfrm>
          <a:solidFill>
            <a:schemeClr val="tx1"/>
          </a:solidFill>
        </p:grpSpPr>
        <p:sp>
          <p:nvSpPr>
            <p:cNvPr id="16" name="泪滴形 15"/>
            <p:cNvSpPr/>
            <p:nvPr/>
          </p:nvSpPr>
          <p:spPr>
            <a:xfrm rot="8100000">
              <a:off x="1943294" y="2945030"/>
              <a:ext cx="705520" cy="70552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文本框 18"/>
            <p:cNvSpPr txBox="1"/>
            <p:nvPr/>
          </p:nvSpPr>
          <p:spPr>
            <a:xfrm>
              <a:off x="2118442" y="3082261"/>
              <a:ext cx="356187" cy="461665"/>
            </a:xfrm>
            <a:prstGeom prst="rect">
              <a:avLst/>
            </a:prstGeom>
            <a:grpFill/>
          </p:spPr>
          <p:txBody>
            <a:bodyPr wrap="none" rtlCol="0">
              <a:spAutoFit/>
            </a:bodyPr>
            <a:lstStyle/>
            <a:p>
              <a:pPr algn="ctr"/>
              <a:r>
                <a:rPr lang="en-US" altLang="zh-CN" sz="2400" dirty="0">
                  <a:solidFill>
                    <a:schemeClr val="bg1"/>
                  </a:solidFill>
                  <a:cs typeface="+mn-ea"/>
                  <a:sym typeface="+mn-lt"/>
                </a:rPr>
                <a:t>2</a:t>
              </a:r>
              <a:endParaRPr lang="zh-CN" altLang="en-US" sz="2400" dirty="0">
                <a:solidFill>
                  <a:schemeClr val="bg1"/>
                </a:solidFill>
                <a:cs typeface="+mn-ea"/>
                <a:sym typeface="+mn-lt"/>
              </a:endParaRPr>
            </a:p>
          </p:txBody>
        </p:sp>
      </p:grpSp>
      <p:sp>
        <p:nvSpPr>
          <p:cNvPr id="21" name="矩形 20"/>
          <p:cNvSpPr/>
          <p:nvPr/>
        </p:nvSpPr>
        <p:spPr>
          <a:xfrm>
            <a:off x="2501712" y="5227918"/>
            <a:ext cx="2254762" cy="610808"/>
          </a:xfrm>
          <a:prstGeom prst="rect">
            <a:avLst/>
          </a:prstGeom>
        </p:spPr>
        <p:txBody>
          <a:bodyPr wrap="square">
            <a:spAutoFit/>
          </a:bodyPr>
          <a:lstStyle/>
          <a:p>
            <a:pPr algn="just">
              <a:lnSpc>
                <a:spcPct val="120000"/>
              </a:lnSpc>
            </a:pPr>
            <a:r>
              <a:rPr lang="zh-CN" altLang="en-US" sz="1465" dirty="0">
                <a:solidFill>
                  <a:schemeClr val="bg1">
                    <a:lumMod val="50000"/>
                  </a:schemeClr>
                </a:solidFill>
                <a:cs typeface="+mn-ea"/>
                <a:sym typeface="+mn-lt"/>
              </a:rPr>
              <a:t>乘校车前，会在工作号查看校车运行时刻表吗？</a:t>
            </a:r>
          </a:p>
        </p:txBody>
      </p:sp>
      <p:sp>
        <p:nvSpPr>
          <p:cNvPr id="29" name="矩形 28"/>
          <p:cNvSpPr/>
          <p:nvPr/>
        </p:nvSpPr>
        <p:spPr>
          <a:xfrm>
            <a:off x="5784839" y="5458967"/>
            <a:ext cx="2635951" cy="610808"/>
          </a:xfrm>
          <a:prstGeom prst="rect">
            <a:avLst/>
          </a:prstGeom>
        </p:spPr>
        <p:txBody>
          <a:bodyPr wrap="square">
            <a:spAutoFit/>
          </a:bodyPr>
          <a:lstStyle/>
          <a:p>
            <a:pPr algn="just">
              <a:lnSpc>
                <a:spcPct val="120000"/>
              </a:lnSpc>
            </a:pPr>
            <a:r>
              <a:rPr lang="zh-CN" altLang="en-US" sz="1465" dirty="0">
                <a:solidFill>
                  <a:schemeClr val="bg1">
                    <a:lumMod val="50000"/>
                  </a:schemeClr>
                </a:solidFill>
                <a:cs typeface="+mn-ea"/>
                <a:sym typeface="+mn-lt"/>
              </a:rPr>
              <a:t>是否经常上教务处或学院官方网站获取新闻、公告呢？</a:t>
            </a:r>
          </a:p>
        </p:txBody>
      </p:sp>
      <p:sp>
        <p:nvSpPr>
          <p:cNvPr id="33" name="矩形 32"/>
          <p:cNvSpPr/>
          <p:nvPr/>
        </p:nvSpPr>
        <p:spPr>
          <a:xfrm>
            <a:off x="7910788" y="1680512"/>
            <a:ext cx="2133091" cy="610808"/>
          </a:xfrm>
          <a:prstGeom prst="rect">
            <a:avLst/>
          </a:prstGeom>
        </p:spPr>
        <p:txBody>
          <a:bodyPr wrap="square">
            <a:spAutoFit/>
          </a:bodyPr>
          <a:lstStyle/>
          <a:p>
            <a:pPr>
              <a:lnSpc>
                <a:spcPct val="120000"/>
              </a:lnSpc>
            </a:pPr>
            <a:r>
              <a:rPr lang="zh-CN" altLang="en-US" sz="1465" dirty="0">
                <a:solidFill>
                  <a:schemeClr val="bg1">
                    <a:lumMod val="50000"/>
                  </a:schemeClr>
                </a:solidFill>
                <a:cs typeface="+mn-ea"/>
                <a:sym typeface="+mn-lt"/>
              </a:rPr>
              <a:t>会忘记你计划好要做的事吗？ </a:t>
            </a:r>
          </a:p>
        </p:txBody>
      </p:sp>
      <p:sp>
        <p:nvSpPr>
          <p:cNvPr id="34" name="矩形 33"/>
          <p:cNvSpPr/>
          <p:nvPr/>
        </p:nvSpPr>
        <p:spPr>
          <a:xfrm>
            <a:off x="530016" y="1525140"/>
            <a:ext cx="2350955" cy="610808"/>
          </a:xfrm>
          <a:prstGeom prst="rect">
            <a:avLst/>
          </a:prstGeom>
        </p:spPr>
        <p:txBody>
          <a:bodyPr wrap="square">
            <a:spAutoFit/>
          </a:bodyPr>
          <a:lstStyle/>
          <a:p>
            <a:pPr>
              <a:lnSpc>
                <a:spcPct val="120000"/>
              </a:lnSpc>
            </a:pPr>
            <a:r>
              <a:rPr lang="zh-CN" altLang="en-US" sz="1465" dirty="0">
                <a:solidFill>
                  <a:schemeClr val="bg1">
                    <a:lumMod val="50000"/>
                  </a:schemeClr>
                </a:solidFill>
                <a:cs typeface="+mn-ea"/>
                <a:sym typeface="+mn-lt"/>
              </a:rPr>
              <a:t>上课之前会查看课表以获取上课信息吗？</a:t>
            </a:r>
          </a:p>
        </p:txBody>
      </p:sp>
      <p:grpSp>
        <p:nvGrpSpPr>
          <p:cNvPr id="35" name="组合 39"/>
          <p:cNvGrpSpPr/>
          <p:nvPr/>
        </p:nvGrpSpPr>
        <p:grpSpPr>
          <a:xfrm>
            <a:off x="11452855" y="2746562"/>
            <a:ext cx="705520" cy="705520"/>
            <a:chOff x="7152175" y="3019795"/>
            <a:chExt cx="705520" cy="705520"/>
          </a:xfrm>
          <a:solidFill>
            <a:schemeClr val="tx1"/>
          </a:solidFill>
        </p:grpSpPr>
        <p:sp>
          <p:nvSpPr>
            <p:cNvPr id="36" name="泪滴形 35"/>
            <p:cNvSpPr/>
            <p:nvPr/>
          </p:nvSpPr>
          <p:spPr>
            <a:xfrm rot="8100000">
              <a:off x="7152175" y="3019795"/>
              <a:ext cx="705520" cy="70552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1" name="文本框 40"/>
            <p:cNvSpPr txBox="1"/>
            <p:nvPr/>
          </p:nvSpPr>
          <p:spPr>
            <a:xfrm>
              <a:off x="7326840" y="3152450"/>
              <a:ext cx="356187" cy="461665"/>
            </a:xfrm>
            <a:prstGeom prst="rect">
              <a:avLst/>
            </a:prstGeom>
            <a:grpFill/>
          </p:spPr>
          <p:txBody>
            <a:bodyPr wrap="none" rtlCol="0">
              <a:spAutoFit/>
            </a:bodyPr>
            <a:lstStyle/>
            <a:p>
              <a:pPr algn="ctr"/>
              <a:r>
                <a:rPr lang="en-US" altLang="zh-CN" sz="2400" dirty="0">
                  <a:solidFill>
                    <a:schemeClr val="bg1"/>
                  </a:solidFill>
                  <a:cs typeface="+mn-ea"/>
                  <a:sym typeface="+mn-lt"/>
                </a:rPr>
                <a:t>6</a:t>
              </a:r>
              <a:endParaRPr lang="zh-CN" altLang="en-US" sz="2400" dirty="0">
                <a:solidFill>
                  <a:schemeClr val="bg1"/>
                </a:solidFill>
                <a:cs typeface="+mn-ea"/>
                <a:sym typeface="+mn-lt"/>
              </a:endParaRPr>
            </a:p>
          </p:txBody>
        </p:sp>
      </p:grpSp>
      <p:grpSp>
        <p:nvGrpSpPr>
          <p:cNvPr id="42" name="组合 38"/>
          <p:cNvGrpSpPr/>
          <p:nvPr/>
        </p:nvGrpSpPr>
        <p:grpSpPr>
          <a:xfrm>
            <a:off x="63787" y="3288250"/>
            <a:ext cx="798854" cy="798855"/>
            <a:chOff x="4921923" y="3804856"/>
            <a:chExt cx="798854" cy="798854"/>
          </a:xfrm>
          <a:solidFill>
            <a:schemeClr val="tx1"/>
          </a:solidFill>
        </p:grpSpPr>
        <p:sp>
          <p:nvSpPr>
            <p:cNvPr id="43" name="泪滴形 42"/>
            <p:cNvSpPr/>
            <p:nvPr/>
          </p:nvSpPr>
          <p:spPr>
            <a:xfrm rot="8100000">
              <a:off x="4921923" y="3804856"/>
              <a:ext cx="798854" cy="798854"/>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4" name="文本框 43"/>
            <p:cNvSpPr txBox="1"/>
            <p:nvPr/>
          </p:nvSpPr>
          <p:spPr>
            <a:xfrm>
              <a:off x="5143258" y="4002001"/>
              <a:ext cx="356187" cy="461664"/>
            </a:xfrm>
            <a:prstGeom prst="rect">
              <a:avLst/>
            </a:prstGeom>
            <a:grpFill/>
          </p:spPr>
          <p:txBody>
            <a:bodyPr wrap="none" rtlCol="0">
              <a:spAutoFit/>
            </a:bodyPr>
            <a:lstStyle/>
            <a:p>
              <a:pPr algn="ctr"/>
              <a:r>
                <a:rPr lang="en-US" altLang="zh-CN" sz="2400" dirty="0">
                  <a:solidFill>
                    <a:schemeClr val="bg1"/>
                  </a:solidFill>
                  <a:cs typeface="+mn-ea"/>
                  <a:sym typeface="+mn-lt"/>
                </a:rPr>
                <a:t>1</a:t>
              </a:r>
              <a:endParaRPr lang="zh-CN" altLang="en-US" sz="2400" dirty="0">
                <a:solidFill>
                  <a:schemeClr val="bg1"/>
                </a:solidFill>
                <a:cs typeface="+mn-ea"/>
                <a:sym typeface="+mn-lt"/>
              </a:endParaRPr>
            </a:p>
          </p:txBody>
        </p:sp>
      </p:grpSp>
      <p:cxnSp>
        <p:nvCxnSpPr>
          <p:cNvPr id="45" name="直接连接符 44"/>
          <p:cNvCxnSpPr/>
          <p:nvPr/>
        </p:nvCxnSpPr>
        <p:spPr>
          <a:xfrm>
            <a:off x="484135" y="1504272"/>
            <a:ext cx="0" cy="2075543"/>
          </a:xfrm>
          <a:prstGeom prst="line">
            <a:avLst/>
          </a:prstGeom>
          <a:noFill/>
          <a:ln>
            <a:solidFill>
              <a:schemeClr val="accent2"/>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46" name="矩形 45"/>
          <p:cNvSpPr/>
          <p:nvPr/>
        </p:nvSpPr>
        <p:spPr>
          <a:xfrm>
            <a:off x="3178936" y="1408917"/>
            <a:ext cx="2773834" cy="610808"/>
          </a:xfrm>
          <a:prstGeom prst="rect">
            <a:avLst/>
          </a:prstGeom>
        </p:spPr>
        <p:txBody>
          <a:bodyPr wrap="square">
            <a:spAutoFit/>
          </a:bodyPr>
          <a:lstStyle/>
          <a:p>
            <a:pPr>
              <a:lnSpc>
                <a:spcPct val="120000"/>
              </a:lnSpc>
            </a:pPr>
            <a:r>
              <a:rPr lang="zh-CN" altLang="en-US" sz="1465" dirty="0">
                <a:solidFill>
                  <a:schemeClr val="bg1">
                    <a:lumMod val="50000"/>
                  </a:schemeClr>
                </a:solidFill>
                <a:cs typeface="+mn-ea"/>
                <a:sym typeface="+mn-lt"/>
              </a:rPr>
              <a:t>课程网站的作业是否每次都能想起（别人不提醒的话）</a:t>
            </a:r>
          </a:p>
        </p:txBody>
      </p:sp>
      <p:cxnSp>
        <p:nvCxnSpPr>
          <p:cNvPr id="47" name="直接连接符 46"/>
          <p:cNvCxnSpPr/>
          <p:nvPr/>
        </p:nvCxnSpPr>
        <p:spPr>
          <a:xfrm flipV="1">
            <a:off x="11808247" y="1077727"/>
            <a:ext cx="0" cy="1883996"/>
          </a:xfrm>
          <a:prstGeom prst="line">
            <a:avLst/>
          </a:prstGeom>
          <a:noFill/>
          <a:ln>
            <a:solidFill>
              <a:schemeClr val="accent3"/>
            </a:solidFill>
            <a:prstDash val="sysDash"/>
            <a:tailEnd type="oval" w="lg" len="lg"/>
          </a:ln>
        </p:spPr>
        <p:style>
          <a:lnRef idx="2">
            <a:schemeClr val="accent1">
              <a:shade val="50000"/>
            </a:schemeClr>
          </a:lnRef>
          <a:fillRef idx="1">
            <a:schemeClr val="accent1"/>
          </a:fillRef>
          <a:effectRef idx="0">
            <a:schemeClr val="accent1"/>
          </a:effectRef>
          <a:fontRef idx="minor">
            <a:schemeClr val="lt1"/>
          </a:fontRef>
        </p:style>
      </p:cxnSp>
      <p:sp>
        <p:nvSpPr>
          <p:cNvPr id="48" name="矩形 47"/>
          <p:cNvSpPr/>
          <p:nvPr/>
        </p:nvSpPr>
        <p:spPr>
          <a:xfrm>
            <a:off x="8520553" y="643424"/>
            <a:ext cx="3285060" cy="881716"/>
          </a:xfrm>
          <a:prstGeom prst="rect">
            <a:avLst/>
          </a:prstGeom>
        </p:spPr>
        <p:txBody>
          <a:bodyPr wrap="square">
            <a:spAutoFit/>
          </a:bodyPr>
          <a:lstStyle/>
          <a:p>
            <a:pPr>
              <a:lnSpc>
                <a:spcPct val="120000"/>
              </a:lnSpc>
            </a:pPr>
            <a:r>
              <a:rPr lang="zh-CN" altLang="en-US" sz="1465" dirty="0">
                <a:solidFill>
                  <a:schemeClr val="bg1">
                    <a:lumMod val="50000"/>
                  </a:schemeClr>
                </a:solidFill>
                <a:cs typeface="+mn-ea"/>
                <a:sym typeface="+mn-lt"/>
              </a:rPr>
              <a:t>想找一个与你有类似学习目标的人一起制定学习计划，共同督促，一起学习吗？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par>
                                <p:cTn id="33" presetID="22" presetClass="entr" presetSubtype="1"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par>
                                <p:cTn id="36" presetID="22" presetClass="entr" presetSubtype="4"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par>
                                <p:cTn id="39" presetID="22" presetClass="entr" presetSubtype="4"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par>
                                <p:cTn id="42" presetID="42" presetClass="entr" presetSubtype="0" fill="hold" nodeType="withEffect">
                                  <p:stCondLst>
                                    <p:cond delay="50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par>
                                <p:cTn id="52" presetID="22" presetClass="entr" presetSubtype="4"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par>
                                <p:cTn id="55" presetID="22" presetClass="entr" presetSubtype="1"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up)">
                                      <p:cBhvr>
                                        <p:cTn id="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6">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16">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939405" cy="368300"/>
          </a:xfrm>
          <a:prstGeom prst="rect">
            <a:avLst/>
          </a:prstGeom>
        </p:spPr>
        <p:txBody>
          <a:bodyPr wrap="square">
            <a:spAutoFit/>
          </a:bodyPr>
          <a:lstStyle/>
          <a:p>
            <a:r>
              <a:rPr lang="zh-CN" altLang="en-US" dirty="0"/>
              <a:t>需求分析过程体会</a:t>
            </a:r>
            <a:r>
              <a:rPr lang="en-US" altLang="zh-CN" dirty="0"/>
              <a:t>——</a:t>
            </a:r>
            <a:r>
              <a:rPr lang="zh-CN" altLang="en-US" dirty="0"/>
              <a:t>获取需求</a:t>
            </a:r>
          </a:p>
        </p:txBody>
      </p:sp>
      <p:sp>
        <p:nvSpPr>
          <p:cNvPr id="7" name="MH_Other_1">
            <a:extLst>
              <a:ext uri="{FF2B5EF4-FFF2-40B4-BE49-F238E27FC236}">
                <a16:creationId xmlns:a16="http://schemas.microsoft.com/office/drawing/2014/main" id="{85C47095-421F-4AC1-B4B9-1E2ED1885F25}"/>
              </a:ext>
            </a:extLst>
          </p:cNvPr>
          <p:cNvSpPr>
            <a:spLocks noChangeShapeType="1"/>
          </p:cNvSpPr>
          <p:nvPr>
            <p:custDataLst>
              <p:tags r:id="rId1"/>
            </p:custDataLst>
          </p:nvPr>
        </p:nvSpPr>
        <p:spPr bwMode="auto">
          <a:xfrm>
            <a:off x="6910614" y="3129734"/>
            <a:ext cx="0" cy="617539"/>
          </a:xfrm>
          <a:prstGeom prst="line">
            <a:avLst/>
          </a:prstGeom>
          <a:noFill/>
          <a:ln w="190500">
            <a:solidFill>
              <a:srgbClr val="F2F2F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atinLnBrk="1">
              <a:defRPr/>
            </a:pPr>
            <a:endParaRPr lang="zh-CN" altLang="en-US" sz="1600" b="1">
              <a:solidFill>
                <a:srgbClr val="000000"/>
              </a:solidFill>
              <a:cs typeface="+mn-ea"/>
              <a:sym typeface="+mn-lt"/>
            </a:endParaRPr>
          </a:p>
        </p:txBody>
      </p:sp>
      <p:sp>
        <p:nvSpPr>
          <p:cNvPr id="9" name="MH_Other_2">
            <a:extLst>
              <a:ext uri="{FF2B5EF4-FFF2-40B4-BE49-F238E27FC236}">
                <a16:creationId xmlns:a16="http://schemas.microsoft.com/office/drawing/2014/main" id="{7C9E6B52-908E-4819-ACB5-FAC5F7A05F68}"/>
              </a:ext>
            </a:extLst>
          </p:cNvPr>
          <p:cNvSpPr>
            <a:spLocks noChangeShapeType="1"/>
          </p:cNvSpPr>
          <p:nvPr>
            <p:custDataLst>
              <p:tags r:id="rId2"/>
            </p:custDataLst>
          </p:nvPr>
        </p:nvSpPr>
        <p:spPr bwMode="auto">
          <a:xfrm>
            <a:off x="5545365" y="3129734"/>
            <a:ext cx="0" cy="617539"/>
          </a:xfrm>
          <a:prstGeom prst="line">
            <a:avLst/>
          </a:prstGeom>
          <a:noFill/>
          <a:ln w="190500">
            <a:solidFill>
              <a:srgbClr val="F2F2F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atinLnBrk="1">
              <a:defRPr/>
            </a:pPr>
            <a:endParaRPr lang="zh-CN" altLang="en-US" sz="1600" b="1">
              <a:solidFill>
                <a:srgbClr val="000000"/>
              </a:solidFill>
              <a:cs typeface="+mn-ea"/>
              <a:sym typeface="+mn-lt"/>
            </a:endParaRPr>
          </a:p>
        </p:txBody>
      </p:sp>
      <p:sp>
        <p:nvSpPr>
          <p:cNvPr id="10" name="MH_Other_3">
            <a:extLst>
              <a:ext uri="{FF2B5EF4-FFF2-40B4-BE49-F238E27FC236}">
                <a16:creationId xmlns:a16="http://schemas.microsoft.com/office/drawing/2014/main" id="{A92428FD-E0FA-47DF-B085-B79713B5EC45}"/>
              </a:ext>
            </a:extLst>
          </p:cNvPr>
          <p:cNvSpPr>
            <a:spLocks/>
          </p:cNvSpPr>
          <p:nvPr>
            <p:custDataLst>
              <p:tags r:id="rId3"/>
            </p:custDataLst>
          </p:nvPr>
        </p:nvSpPr>
        <p:spPr bwMode="auto">
          <a:xfrm flipH="1">
            <a:off x="7226527" y="3129735"/>
            <a:ext cx="1016000" cy="1296988"/>
          </a:xfrm>
          <a:custGeom>
            <a:avLst/>
            <a:gdLst>
              <a:gd name="T0" fmla="*/ 0 w 635"/>
              <a:gd name="T1" fmla="*/ 0 h 953"/>
              <a:gd name="T2" fmla="*/ 0 w 635"/>
              <a:gd name="T3" fmla="*/ 1763712 h 953"/>
              <a:gd name="T4" fmla="*/ 935037 w 635"/>
              <a:gd name="T5" fmla="*/ 1763712 h 953"/>
              <a:gd name="T6" fmla="*/ 0 60000 65536"/>
              <a:gd name="T7" fmla="*/ 0 60000 65536"/>
              <a:gd name="T8" fmla="*/ 0 60000 65536"/>
            </a:gdLst>
            <a:ahLst/>
            <a:cxnLst>
              <a:cxn ang="T6">
                <a:pos x="T0" y="T1"/>
              </a:cxn>
              <a:cxn ang="T7">
                <a:pos x="T2" y="T3"/>
              </a:cxn>
              <a:cxn ang="T8">
                <a:pos x="T4" y="T5"/>
              </a:cxn>
            </a:cxnLst>
            <a:rect l="0" t="0" r="r" b="b"/>
            <a:pathLst>
              <a:path w="635" h="953">
                <a:moveTo>
                  <a:pt x="0" y="0"/>
                </a:moveTo>
                <a:lnTo>
                  <a:pt x="0" y="953"/>
                </a:lnTo>
                <a:lnTo>
                  <a:pt x="635" y="953"/>
                </a:lnTo>
              </a:path>
            </a:pathLst>
          </a:custGeom>
          <a:noFill/>
          <a:ln w="190500" cap="flat" cmpd="sng">
            <a:solidFill>
              <a:srgbClr val="F2F2F2"/>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atinLnBrk="1">
              <a:defRPr/>
            </a:pPr>
            <a:endParaRPr lang="zh-CN" altLang="en-US" sz="1600" b="1">
              <a:solidFill>
                <a:srgbClr val="000000"/>
              </a:solidFill>
              <a:cs typeface="+mn-ea"/>
              <a:sym typeface="+mn-lt"/>
            </a:endParaRPr>
          </a:p>
        </p:txBody>
      </p:sp>
      <p:sp>
        <p:nvSpPr>
          <p:cNvPr id="11" name="MH_Other_4">
            <a:extLst>
              <a:ext uri="{FF2B5EF4-FFF2-40B4-BE49-F238E27FC236}">
                <a16:creationId xmlns:a16="http://schemas.microsoft.com/office/drawing/2014/main" id="{19E29922-6127-4AAA-8043-220A69EEA24A}"/>
              </a:ext>
            </a:extLst>
          </p:cNvPr>
          <p:cNvSpPr>
            <a:spLocks/>
          </p:cNvSpPr>
          <p:nvPr>
            <p:custDataLst>
              <p:tags r:id="rId4"/>
            </p:custDataLst>
          </p:nvPr>
        </p:nvSpPr>
        <p:spPr bwMode="auto">
          <a:xfrm>
            <a:off x="4164240" y="3129735"/>
            <a:ext cx="1017588" cy="1296988"/>
          </a:xfrm>
          <a:custGeom>
            <a:avLst/>
            <a:gdLst>
              <a:gd name="T0" fmla="*/ 0 w 635"/>
              <a:gd name="T1" fmla="*/ 0 h 953"/>
              <a:gd name="T2" fmla="*/ 0 w 635"/>
              <a:gd name="T3" fmla="*/ 1763712 h 953"/>
              <a:gd name="T4" fmla="*/ 900113 w 635"/>
              <a:gd name="T5" fmla="*/ 1763712 h 953"/>
              <a:gd name="T6" fmla="*/ 0 60000 65536"/>
              <a:gd name="T7" fmla="*/ 0 60000 65536"/>
              <a:gd name="T8" fmla="*/ 0 60000 65536"/>
            </a:gdLst>
            <a:ahLst/>
            <a:cxnLst>
              <a:cxn ang="T6">
                <a:pos x="T0" y="T1"/>
              </a:cxn>
              <a:cxn ang="T7">
                <a:pos x="T2" y="T3"/>
              </a:cxn>
              <a:cxn ang="T8">
                <a:pos x="T4" y="T5"/>
              </a:cxn>
            </a:cxnLst>
            <a:rect l="0" t="0" r="r" b="b"/>
            <a:pathLst>
              <a:path w="635" h="953">
                <a:moveTo>
                  <a:pt x="0" y="0"/>
                </a:moveTo>
                <a:lnTo>
                  <a:pt x="0" y="953"/>
                </a:lnTo>
                <a:lnTo>
                  <a:pt x="635" y="953"/>
                </a:lnTo>
              </a:path>
            </a:pathLst>
          </a:custGeom>
          <a:noFill/>
          <a:ln w="190500" cap="flat" cmpd="sng">
            <a:solidFill>
              <a:srgbClr val="F2F2F2"/>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atinLnBrk="1">
              <a:defRPr/>
            </a:pPr>
            <a:endParaRPr lang="zh-CN" altLang="en-US" sz="1600" b="1">
              <a:solidFill>
                <a:srgbClr val="000000"/>
              </a:solidFill>
              <a:cs typeface="+mn-ea"/>
              <a:sym typeface="+mn-lt"/>
            </a:endParaRPr>
          </a:p>
        </p:txBody>
      </p:sp>
      <p:sp>
        <p:nvSpPr>
          <p:cNvPr id="12" name="MH_Other_5">
            <a:extLst>
              <a:ext uri="{FF2B5EF4-FFF2-40B4-BE49-F238E27FC236}">
                <a16:creationId xmlns:a16="http://schemas.microsoft.com/office/drawing/2014/main" id="{4B3C7D20-4A3B-41F5-873A-C8DFA1854688}"/>
              </a:ext>
            </a:extLst>
          </p:cNvPr>
          <p:cNvSpPr>
            <a:spLocks noChangeArrowheads="1"/>
          </p:cNvSpPr>
          <p:nvPr>
            <p:custDataLst>
              <p:tags r:id="rId5"/>
            </p:custDataLst>
          </p:nvPr>
        </p:nvSpPr>
        <p:spPr bwMode="auto">
          <a:xfrm>
            <a:off x="3573689" y="1940697"/>
            <a:ext cx="1187451" cy="1187451"/>
          </a:xfrm>
          <a:prstGeom prst="roundRect">
            <a:avLst>
              <a:gd name="adj" fmla="val 11764"/>
            </a:avLst>
          </a:prstGeom>
          <a:solidFill>
            <a:schemeClr val="accent2">
              <a:lumMod val="20000"/>
              <a:lumOff val="80000"/>
            </a:schemeClr>
          </a:solidFill>
          <a:ln>
            <a:noFill/>
          </a:ln>
          <a:effectLst/>
        </p:spPr>
        <p:txBody>
          <a:bodyPr wrap="none" anchor="ct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latinLnBrk="1" hangingPunct="1">
              <a:spcBef>
                <a:spcPct val="0"/>
              </a:spcBef>
              <a:buNone/>
              <a:defRPr/>
            </a:pPr>
            <a:endParaRPr lang="zh-CN" altLang="en-US" sz="1600" b="1">
              <a:solidFill>
                <a:srgbClr val="000000"/>
              </a:solidFill>
              <a:latin typeface="+mn-lt"/>
              <a:cs typeface="+mn-ea"/>
              <a:sym typeface="+mn-lt"/>
            </a:endParaRPr>
          </a:p>
        </p:txBody>
      </p:sp>
      <p:sp>
        <p:nvSpPr>
          <p:cNvPr id="13" name="MH_Other_6">
            <a:extLst>
              <a:ext uri="{FF2B5EF4-FFF2-40B4-BE49-F238E27FC236}">
                <a16:creationId xmlns:a16="http://schemas.microsoft.com/office/drawing/2014/main" id="{ABEC0633-864D-4EE2-BC03-DD070AEF3C24}"/>
              </a:ext>
            </a:extLst>
          </p:cNvPr>
          <p:cNvSpPr>
            <a:spLocks noChangeArrowheads="1"/>
          </p:cNvSpPr>
          <p:nvPr>
            <p:custDataLst>
              <p:tags r:id="rId6"/>
            </p:custDataLst>
          </p:nvPr>
        </p:nvSpPr>
        <p:spPr bwMode="auto">
          <a:xfrm>
            <a:off x="4937351" y="1940697"/>
            <a:ext cx="1187451" cy="1187451"/>
          </a:xfrm>
          <a:prstGeom prst="roundRect">
            <a:avLst>
              <a:gd name="adj" fmla="val 11764"/>
            </a:avLst>
          </a:prstGeom>
          <a:solidFill>
            <a:schemeClr val="accent3">
              <a:lumMod val="20000"/>
              <a:lumOff val="80000"/>
            </a:schemeClr>
          </a:solidFill>
          <a:ln>
            <a:noFill/>
          </a:ln>
          <a:effectLst/>
        </p:spPr>
        <p:txBody>
          <a:bodyPr wrap="none" anchor="ct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latinLnBrk="1" hangingPunct="1">
              <a:spcBef>
                <a:spcPct val="0"/>
              </a:spcBef>
              <a:buNone/>
              <a:defRPr/>
            </a:pPr>
            <a:endParaRPr lang="zh-CN" altLang="en-US" sz="1600" b="1">
              <a:solidFill>
                <a:srgbClr val="000000"/>
              </a:solidFill>
              <a:latin typeface="+mn-lt"/>
              <a:cs typeface="+mn-ea"/>
              <a:sym typeface="+mn-lt"/>
            </a:endParaRPr>
          </a:p>
        </p:txBody>
      </p:sp>
      <p:sp>
        <p:nvSpPr>
          <p:cNvPr id="14" name="MH_Other_7">
            <a:extLst>
              <a:ext uri="{FF2B5EF4-FFF2-40B4-BE49-F238E27FC236}">
                <a16:creationId xmlns:a16="http://schemas.microsoft.com/office/drawing/2014/main" id="{4837B87E-AE6B-4DA7-B260-07F2FFB2C8F6}"/>
              </a:ext>
            </a:extLst>
          </p:cNvPr>
          <p:cNvSpPr>
            <a:spLocks noChangeArrowheads="1"/>
          </p:cNvSpPr>
          <p:nvPr>
            <p:custDataLst>
              <p:tags r:id="rId7"/>
            </p:custDataLst>
          </p:nvPr>
        </p:nvSpPr>
        <p:spPr bwMode="auto">
          <a:xfrm>
            <a:off x="6301014" y="1940697"/>
            <a:ext cx="1187451" cy="1187451"/>
          </a:xfrm>
          <a:prstGeom prst="roundRect">
            <a:avLst>
              <a:gd name="adj" fmla="val 11764"/>
            </a:avLst>
          </a:prstGeom>
          <a:solidFill>
            <a:schemeClr val="accent2">
              <a:lumMod val="20000"/>
              <a:lumOff val="80000"/>
            </a:schemeClr>
          </a:solidFill>
          <a:ln>
            <a:noFill/>
          </a:ln>
          <a:effectLst/>
        </p:spPr>
        <p:txBody>
          <a:bodyPr wrap="none" anchor="ct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latinLnBrk="1" hangingPunct="1">
              <a:spcBef>
                <a:spcPct val="0"/>
              </a:spcBef>
              <a:buNone/>
              <a:defRPr/>
            </a:pPr>
            <a:endParaRPr lang="zh-CN" altLang="en-US" sz="1600" b="1">
              <a:solidFill>
                <a:srgbClr val="000000"/>
              </a:solidFill>
              <a:latin typeface="+mn-lt"/>
              <a:cs typeface="+mn-ea"/>
              <a:sym typeface="+mn-lt"/>
            </a:endParaRPr>
          </a:p>
        </p:txBody>
      </p:sp>
      <p:sp>
        <p:nvSpPr>
          <p:cNvPr id="15" name="MH_Other_8">
            <a:extLst>
              <a:ext uri="{FF2B5EF4-FFF2-40B4-BE49-F238E27FC236}">
                <a16:creationId xmlns:a16="http://schemas.microsoft.com/office/drawing/2014/main" id="{A231EFAA-652A-4268-8D51-E34B0BE26AF4}"/>
              </a:ext>
            </a:extLst>
          </p:cNvPr>
          <p:cNvSpPr>
            <a:spLocks noChangeArrowheads="1"/>
          </p:cNvSpPr>
          <p:nvPr>
            <p:custDataLst>
              <p:tags r:id="rId8"/>
            </p:custDataLst>
          </p:nvPr>
        </p:nvSpPr>
        <p:spPr bwMode="auto">
          <a:xfrm>
            <a:off x="7647214" y="1940697"/>
            <a:ext cx="1187451" cy="1187451"/>
          </a:xfrm>
          <a:prstGeom prst="roundRect">
            <a:avLst>
              <a:gd name="adj" fmla="val 11764"/>
            </a:avLst>
          </a:prstGeom>
          <a:solidFill>
            <a:schemeClr val="accent3">
              <a:lumMod val="20000"/>
              <a:lumOff val="80000"/>
            </a:schemeClr>
          </a:solidFill>
          <a:ln>
            <a:noFill/>
          </a:ln>
          <a:effectLst/>
        </p:spPr>
        <p:txBody>
          <a:bodyPr wrap="none" anchor="ct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latinLnBrk="1" hangingPunct="1">
              <a:spcBef>
                <a:spcPct val="0"/>
              </a:spcBef>
              <a:buNone/>
              <a:defRPr/>
            </a:pPr>
            <a:endParaRPr lang="zh-CN" altLang="en-US" sz="1600" b="1">
              <a:solidFill>
                <a:srgbClr val="000000"/>
              </a:solidFill>
              <a:latin typeface="+mn-lt"/>
              <a:cs typeface="+mn-ea"/>
              <a:sym typeface="+mn-lt"/>
            </a:endParaRPr>
          </a:p>
        </p:txBody>
      </p:sp>
      <p:sp>
        <p:nvSpPr>
          <p:cNvPr id="16" name="MH_SubTitle_1">
            <a:extLst>
              <a:ext uri="{FF2B5EF4-FFF2-40B4-BE49-F238E27FC236}">
                <a16:creationId xmlns:a16="http://schemas.microsoft.com/office/drawing/2014/main" id="{4BEA18CD-5ED8-4921-8571-DE704E574036}"/>
              </a:ext>
            </a:extLst>
          </p:cNvPr>
          <p:cNvSpPr>
            <a:spLocks noChangeArrowheads="1"/>
          </p:cNvSpPr>
          <p:nvPr>
            <p:custDataLst>
              <p:tags r:id="rId9"/>
            </p:custDataLst>
          </p:nvPr>
        </p:nvSpPr>
        <p:spPr bwMode="auto">
          <a:xfrm>
            <a:off x="3614966" y="1969273"/>
            <a:ext cx="1103313" cy="695325"/>
          </a:xfrm>
          <a:prstGeom prst="roundRect">
            <a:avLst>
              <a:gd name="adj" fmla="val 15806"/>
            </a:avLst>
          </a:prstGeom>
          <a:solidFill>
            <a:schemeClr val="accent2"/>
          </a:solidFill>
          <a:ln>
            <a:noFill/>
          </a:ln>
        </p:spPr>
        <p:txBody>
          <a:bodyPr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latinLnBrk="1" hangingPunct="1">
              <a:spcBef>
                <a:spcPct val="0"/>
              </a:spcBef>
              <a:buFontTx/>
              <a:buNone/>
              <a:defRPr/>
            </a:pPr>
            <a:r>
              <a:rPr lang="zh-CN" altLang="en-US" sz="1800" b="1" dirty="0">
                <a:solidFill>
                  <a:srgbClr val="FFFFFF"/>
                </a:solidFill>
                <a:latin typeface="+mn-lt"/>
                <a:ea typeface="+mn-ea"/>
                <a:cs typeface="+mn-ea"/>
                <a:sym typeface="+mn-lt"/>
              </a:rPr>
              <a:t>提醒</a:t>
            </a:r>
          </a:p>
        </p:txBody>
      </p:sp>
      <p:sp>
        <p:nvSpPr>
          <p:cNvPr id="17" name="MH_SubTitle_2">
            <a:extLst>
              <a:ext uri="{FF2B5EF4-FFF2-40B4-BE49-F238E27FC236}">
                <a16:creationId xmlns:a16="http://schemas.microsoft.com/office/drawing/2014/main" id="{D0D0B5DF-3DB1-40E4-9D9E-1E03A9E334E3}"/>
              </a:ext>
            </a:extLst>
          </p:cNvPr>
          <p:cNvSpPr>
            <a:spLocks noChangeArrowheads="1"/>
          </p:cNvSpPr>
          <p:nvPr>
            <p:custDataLst>
              <p:tags r:id="rId10"/>
            </p:custDataLst>
          </p:nvPr>
        </p:nvSpPr>
        <p:spPr bwMode="auto">
          <a:xfrm>
            <a:off x="4980214" y="1997848"/>
            <a:ext cx="1101725" cy="695325"/>
          </a:xfrm>
          <a:prstGeom prst="roundRect">
            <a:avLst>
              <a:gd name="adj" fmla="val 15806"/>
            </a:avLst>
          </a:prstGeom>
          <a:solidFill>
            <a:schemeClr val="accent3"/>
          </a:solidFill>
          <a:ln>
            <a:noFill/>
          </a:ln>
        </p:spPr>
        <p:txBody>
          <a:bodyPr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latinLnBrk="1" hangingPunct="1">
              <a:spcBef>
                <a:spcPct val="0"/>
              </a:spcBef>
              <a:buFontTx/>
              <a:buNone/>
              <a:defRPr/>
            </a:pPr>
            <a:r>
              <a:rPr lang="zh-CN" altLang="en-US" sz="1800" b="1" dirty="0">
                <a:solidFill>
                  <a:srgbClr val="FFFFFF"/>
                </a:solidFill>
                <a:latin typeface="+mn-lt"/>
                <a:ea typeface="+mn-ea"/>
                <a:cs typeface="+mn-ea"/>
                <a:sym typeface="+mn-lt"/>
              </a:rPr>
              <a:t>计划</a:t>
            </a:r>
          </a:p>
        </p:txBody>
      </p:sp>
      <p:sp>
        <p:nvSpPr>
          <p:cNvPr id="18" name="MH_SubTitle_3">
            <a:extLst>
              <a:ext uri="{FF2B5EF4-FFF2-40B4-BE49-F238E27FC236}">
                <a16:creationId xmlns:a16="http://schemas.microsoft.com/office/drawing/2014/main" id="{39C595D2-6F96-461C-8CBA-F689D81140DF}"/>
              </a:ext>
            </a:extLst>
          </p:cNvPr>
          <p:cNvSpPr>
            <a:spLocks noChangeArrowheads="1"/>
          </p:cNvSpPr>
          <p:nvPr>
            <p:custDataLst>
              <p:tags r:id="rId11"/>
            </p:custDataLst>
          </p:nvPr>
        </p:nvSpPr>
        <p:spPr bwMode="auto">
          <a:xfrm>
            <a:off x="6343878" y="1997848"/>
            <a:ext cx="1101725" cy="695325"/>
          </a:xfrm>
          <a:prstGeom prst="roundRect">
            <a:avLst>
              <a:gd name="adj" fmla="val 15806"/>
            </a:avLst>
          </a:prstGeom>
          <a:solidFill>
            <a:schemeClr val="accent2"/>
          </a:solidFill>
          <a:ln>
            <a:noFill/>
          </a:ln>
        </p:spPr>
        <p:txBody>
          <a:bodyPr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latinLnBrk="1" hangingPunct="1">
              <a:spcBef>
                <a:spcPct val="0"/>
              </a:spcBef>
              <a:buFontTx/>
              <a:buNone/>
              <a:defRPr/>
            </a:pPr>
            <a:r>
              <a:rPr lang="zh-CN" altLang="en-US" sz="1800" b="1" dirty="0">
                <a:solidFill>
                  <a:srgbClr val="FFFFFF"/>
                </a:solidFill>
                <a:latin typeface="+mn-lt"/>
                <a:ea typeface="+mn-ea"/>
                <a:cs typeface="+mn-ea"/>
                <a:sym typeface="+mn-lt"/>
              </a:rPr>
              <a:t>互动</a:t>
            </a:r>
          </a:p>
        </p:txBody>
      </p:sp>
      <p:sp>
        <p:nvSpPr>
          <p:cNvPr id="19" name="MH_SubTitle_4">
            <a:extLst>
              <a:ext uri="{FF2B5EF4-FFF2-40B4-BE49-F238E27FC236}">
                <a16:creationId xmlns:a16="http://schemas.microsoft.com/office/drawing/2014/main" id="{D96AB373-924E-4ACE-86E8-F730914A81FA}"/>
              </a:ext>
            </a:extLst>
          </p:cNvPr>
          <p:cNvSpPr>
            <a:spLocks noChangeArrowheads="1"/>
          </p:cNvSpPr>
          <p:nvPr>
            <p:custDataLst>
              <p:tags r:id="rId12"/>
            </p:custDataLst>
          </p:nvPr>
        </p:nvSpPr>
        <p:spPr bwMode="auto">
          <a:xfrm>
            <a:off x="7707540" y="1997848"/>
            <a:ext cx="1103313" cy="695325"/>
          </a:xfrm>
          <a:prstGeom prst="roundRect">
            <a:avLst>
              <a:gd name="adj" fmla="val 15806"/>
            </a:avLst>
          </a:prstGeom>
          <a:solidFill>
            <a:schemeClr val="accent3"/>
          </a:solidFill>
          <a:ln>
            <a:noFill/>
          </a:ln>
        </p:spPr>
        <p:txBody>
          <a:bodyPr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latinLnBrk="1" hangingPunct="1">
              <a:spcBef>
                <a:spcPct val="0"/>
              </a:spcBef>
              <a:buFontTx/>
              <a:buNone/>
              <a:defRPr/>
            </a:pPr>
            <a:r>
              <a:rPr lang="zh-CN" altLang="en-US" sz="1800" b="1" dirty="0">
                <a:solidFill>
                  <a:srgbClr val="FFFFFF"/>
                </a:solidFill>
                <a:latin typeface="+mn-lt"/>
                <a:ea typeface="+mn-ea"/>
                <a:cs typeface="+mn-ea"/>
                <a:sym typeface="+mn-lt"/>
              </a:rPr>
              <a:t>推送</a:t>
            </a:r>
          </a:p>
        </p:txBody>
      </p:sp>
      <p:sp>
        <p:nvSpPr>
          <p:cNvPr id="20" name="MH_Other_9">
            <a:extLst>
              <a:ext uri="{FF2B5EF4-FFF2-40B4-BE49-F238E27FC236}">
                <a16:creationId xmlns:a16="http://schemas.microsoft.com/office/drawing/2014/main" id="{50E61A3C-44F7-49D0-A0BB-8354EA55A8A3}"/>
              </a:ext>
            </a:extLst>
          </p:cNvPr>
          <p:cNvSpPr>
            <a:spLocks noChangeArrowheads="1"/>
          </p:cNvSpPr>
          <p:nvPr>
            <p:custDataLst>
              <p:tags r:id="rId13"/>
            </p:custDataLst>
          </p:nvPr>
        </p:nvSpPr>
        <p:spPr bwMode="auto">
          <a:xfrm>
            <a:off x="5159602" y="5064898"/>
            <a:ext cx="2159000" cy="576263"/>
          </a:xfrm>
          <a:prstGeom prst="ellipse">
            <a:avLst/>
          </a:prstGeom>
          <a:gradFill rotWithShape="1">
            <a:gsLst>
              <a:gs pos="0">
                <a:sysClr val="window" lastClr="FFFFFF">
                  <a:lumMod val="50000"/>
                </a:sysClr>
              </a:gs>
              <a:gs pos="100000">
                <a:sysClr val="window" lastClr="FFFFFF">
                  <a:alpha val="0"/>
                </a:sysClr>
              </a:gs>
            </a:gsLst>
            <a:path path="shape">
              <a:fillToRect l="50000" t="50000" r="50000" b="50000"/>
            </a:path>
          </a:gradFill>
          <a:ln>
            <a:noFill/>
          </a:ln>
          <a:effectLst/>
        </p:spPr>
        <p:txBody>
          <a:bodyPr wrap="none" anchor="ctr"/>
          <a:lstStyle>
            <a:lvl1pPr eaLnBrk="0" hangingPunct="0">
              <a:spcBef>
                <a:spcPct val="20000"/>
              </a:spcBef>
              <a:buChar char="•"/>
              <a:defRPr kumimoji="1" sz="3200">
                <a:solidFill>
                  <a:schemeClr val="bg1"/>
                </a:solidFill>
                <a:latin typeface="굴림" charset="-127"/>
                <a:ea typeface="굴림" charset="-127"/>
              </a:defRPr>
            </a:lvl1pPr>
            <a:lvl2pPr marL="742950" indent="-285750" eaLnBrk="0" hangingPunct="0">
              <a:spcBef>
                <a:spcPct val="20000"/>
              </a:spcBef>
              <a:buChar char="–"/>
              <a:defRPr kumimoji="1" sz="2800">
                <a:solidFill>
                  <a:schemeClr val="bg1"/>
                </a:solidFill>
                <a:latin typeface="굴림" charset="-127"/>
                <a:ea typeface="굴림" charset="-127"/>
              </a:defRPr>
            </a:lvl2pPr>
            <a:lvl3pPr marL="1143000" indent="-228600" eaLnBrk="0" hangingPunct="0">
              <a:spcBef>
                <a:spcPct val="20000"/>
              </a:spcBef>
              <a:buChar char="•"/>
              <a:defRPr kumimoji="1" sz="2400">
                <a:solidFill>
                  <a:schemeClr val="bg1"/>
                </a:solidFill>
                <a:latin typeface="굴림" charset="-127"/>
                <a:ea typeface="굴림" charset="-127"/>
              </a:defRPr>
            </a:lvl3pPr>
            <a:lvl4pPr marL="1600200" indent="-228600" eaLnBrk="0" hangingPunct="0">
              <a:spcBef>
                <a:spcPct val="20000"/>
              </a:spcBef>
              <a:buChar char="–"/>
              <a:defRPr kumimoji="1" sz="2000">
                <a:solidFill>
                  <a:schemeClr val="bg1"/>
                </a:solidFill>
                <a:latin typeface="굴림" charset="-127"/>
                <a:ea typeface="굴림" charset="-127"/>
              </a:defRPr>
            </a:lvl4pPr>
            <a:lvl5pPr marL="2057400" indent="-228600" eaLnBrk="0" hangingPunct="0">
              <a:spcBef>
                <a:spcPct val="20000"/>
              </a:spcBef>
              <a:buChar char="»"/>
              <a:defRPr kumimoji="1" sz="2000">
                <a:solidFill>
                  <a:schemeClr val="bg1"/>
                </a:solidFill>
                <a:latin typeface="굴림" charset="-127"/>
                <a:ea typeface="굴림" charset="-127"/>
              </a:defRPr>
            </a:lvl5pPr>
            <a:lvl6pPr marL="2514600" indent="-228600" eaLnBrk="0" fontAlgn="base" latinLnBrk="1" hangingPunct="0">
              <a:spcBef>
                <a:spcPct val="20000"/>
              </a:spcBef>
              <a:spcAft>
                <a:spcPct val="0"/>
              </a:spcAft>
              <a:buChar char="»"/>
              <a:defRPr kumimoji="1" sz="2000">
                <a:solidFill>
                  <a:schemeClr val="bg1"/>
                </a:solidFill>
                <a:latin typeface="굴림" charset="-127"/>
                <a:ea typeface="굴림" charset="-127"/>
              </a:defRPr>
            </a:lvl6pPr>
            <a:lvl7pPr marL="2971800" indent="-228600" eaLnBrk="0" fontAlgn="base" latinLnBrk="1" hangingPunct="0">
              <a:spcBef>
                <a:spcPct val="20000"/>
              </a:spcBef>
              <a:spcAft>
                <a:spcPct val="0"/>
              </a:spcAft>
              <a:buChar char="»"/>
              <a:defRPr kumimoji="1" sz="2000">
                <a:solidFill>
                  <a:schemeClr val="bg1"/>
                </a:solidFill>
                <a:latin typeface="굴림" charset="-127"/>
                <a:ea typeface="굴림" charset="-127"/>
              </a:defRPr>
            </a:lvl7pPr>
            <a:lvl8pPr marL="3429000" indent="-228600" eaLnBrk="0" fontAlgn="base" latinLnBrk="1" hangingPunct="0">
              <a:spcBef>
                <a:spcPct val="20000"/>
              </a:spcBef>
              <a:spcAft>
                <a:spcPct val="0"/>
              </a:spcAft>
              <a:buChar char="»"/>
              <a:defRPr kumimoji="1" sz="2000">
                <a:solidFill>
                  <a:schemeClr val="bg1"/>
                </a:solidFill>
                <a:latin typeface="굴림" charset="-127"/>
                <a:ea typeface="굴림" charset="-127"/>
              </a:defRPr>
            </a:lvl8pPr>
            <a:lvl9pPr marL="3886200" indent="-228600" eaLnBrk="0" fontAlgn="base" latinLnBrk="1" hangingPunct="0">
              <a:spcBef>
                <a:spcPct val="20000"/>
              </a:spcBef>
              <a:spcAft>
                <a:spcPct val="0"/>
              </a:spcAft>
              <a:buChar char="»"/>
              <a:defRPr kumimoji="1" sz="2000">
                <a:solidFill>
                  <a:schemeClr val="bg1"/>
                </a:solidFill>
                <a:latin typeface="굴림" charset="-127"/>
                <a:ea typeface="굴림" charset="-127"/>
              </a:defRPr>
            </a:lvl9pPr>
          </a:lstStyle>
          <a:p>
            <a:pPr eaLnBrk="1" latinLnBrk="1" hangingPunct="1">
              <a:spcBef>
                <a:spcPct val="0"/>
              </a:spcBef>
              <a:buNone/>
              <a:defRPr/>
            </a:pPr>
            <a:endParaRPr lang="ko-KR" altLang="ko-KR" sz="1800" kern="0">
              <a:solidFill>
                <a:prstClr val="black"/>
              </a:solidFill>
              <a:latin typeface="+mn-lt"/>
              <a:ea typeface="+mn-ea"/>
              <a:cs typeface="+mn-ea"/>
              <a:sym typeface="+mn-lt"/>
            </a:endParaRPr>
          </a:p>
        </p:txBody>
      </p:sp>
      <p:sp>
        <p:nvSpPr>
          <p:cNvPr id="21" name="MH_Title_1">
            <a:extLst>
              <a:ext uri="{FF2B5EF4-FFF2-40B4-BE49-F238E27FC236}">
                <a16:creationId xmlns:a16="http://schemas.microsoft.com/office/drawing/2014/main" id="{40A44F44-F4A8-47D7-B0AC-423BA35989E5}"/>
              </a:ext>
            </a:extLst>
          </p:cNvPr>
          <p:cNvSpPr>
            <a:spLocks noChangeArrowheads="1"/>
          </p:cNvSpPr>
          <p:nvPr>
            <p:custDataLst>
              <p:tags r:id="rId14"/>
            </p:custDataLst>
          </p:nvPr>
        </p:nvSpPr>
        <p:spPr bwMode="auto">
          <a:xfrm>
            <a:off x="5475516" y="3842522"/>
            <a:ext cx="1527175" cy="1525587"/>
          </a:xfrm>
          <a:prstGeom prst="ellipse">
            <a:avLst/>
          </a:prstGeom>
          <a:solidFill>
            <a:schemeClr val="accent1">
              <a:alpha val="97000"/>
            </a:schemeClr>
          </a:solidFill>
          <a:ln w="38100">
            <a:noFill/>
          </a:ln>
          <a:effectLst/>
        </p:spPr>
        <p:txBody>
          <a:bodyPr lIns="0" tIns="0" rIns="0" bIns="0" anchor="ctr">
            <a:normAutofit fontScale="70000" lnSpcReduction="20000"/>
          </a:bodyP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latinLnBrk="1" hangingPunct="1">
              <a:lnSpc>
                <a:spcPct val="130000"/>
              </a:lnSpc>
              <a:spcBef>
                <a:spcPct val="0"/>
              </a:spcBef>
              <a:buNone/>
              <a:defRPr/>
            </a:pPr>
            <a:r>
              <a:rPr lang="zh-CN" altLang="en-US" dirty="0">
                <a:solidFill>
                  <a:srgbClr val="FFFFFF"/>
                </a:solidFill>
                <a:latin typeface="+mn-lt"/>
                <a:cs typeface="+mn-ea"/>
                <a:sym typeface="+mn-lt"/>
              </a:rPr>
              <a:t>创易助学生系统</a:t>
            </a:r>
          </a:p>
        </p:txBody>
      </p:sp>
    </p:spTree>
    <p:extLst>
      <p:ext uri="{BB962C8B-B14F-4D97-AF65-F5344CB8AC3E}">
        <p14:creationId xmlns:p14="http://schemas.microsoft.com/office/powerpoint/2010/main" val="255391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5">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15">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939405" cy="368300"/>
          </a:xfrm>
          <a:prstGeom prst="rect">
            <a:avLst/>
          </a:prstGeom>
        </p:spPr>
        <p:txBody>
          <a:bodyPr wrap="square">
            <a:spAutoFit/>
          </a:bodyPr>
          <a:lstStyle/>
          <a:p>
            <a:r>
              <a:rPr lang="zh-CN" altLang="en-US" dirty="0"/>
              <a:t>需求分析过程体会</a:t>
            </a:r>
            <a:r>
              <a:rPr lang="en-US" altLang="zh-CN" dirty="0"/>
              <a:t>——</a:t>
            </a:r>
            <a:r>
              <a:rPr lang="zh-CN" altLang="en-US" dirty="0"/>
              <a:t>确认需求</a:t>
            </a:r>
          </a:p>
        </p:txBody>
      </p:sp>
      <p:cxnSp>
        <p:nvCxnSpPr>
          <p:cNvPr id="22" name="MH_Other_1">
            <a:extLst>
              <a:ext uri="{FF2B5EF4-FFF2-40B4-BE49-F238E27FC236}">
                <a16:creationId xmlns:a16="http://schemas.microsoft.com/office/drawing/2014/main" id="{A8A32494-E292-4C3D-B6FA-599886130E99}"/>
              </a:ext>
            </a:extLst>
          </p:cNvPr>
          <p:cNvCxnSpPr/>
          <p:nvPr>
            <p:custDataLst>
              <p:tags r:id="rId1"/>
            </p:custDataLst>
          </p:nvPr>
        </p:nvCxnSpPr>
        <p:spPr>
          <a:xfrm flipH="1">
            <a:off x="5625285" y="1255554"/>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23" name="MH_SubTitle_1">
            <a:extLst>
              <a:ext uri="{FF2B5EF4-FFF2-40B4-BE49-F238E27FC236}">
                <a16:creationId xmlns:a16="http://schemas.microsoft.com/office/drawing/2014/main" id="{F889E687-0653-43F8-92BA-F09A61973180}"/>
              </a:ext>
            </a:extLst>
          </p:cNvPr>
          <p:cNvSpPr txBox="1">
            <a:spLocks noChangeArrowheads="1"/>
          </p:cNvSpPr>
          <p:nvPr>
            <p:custDataLst>
              <p:tags r:id="rId2"/>
            </p:custDataLst>
          </p:nvPr>
        </p:nvSpPr>
        <p:spPr bwMode="auto">
          <a:xfrm>
            <a:off x="5463359" y="464185"/>
            <a:ext cx="1487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智能导入课表</a:t>
            </a:r>
          </a:p>
        </p:txBody>
      </p:sp>
      <p:sp>
        <p:nvSpPr>
          <p:cNvPr id="24" name="MH_SubTitle_2">
            <a:extLst>
              <a:ext uri="{FF2B5EF4-FFF2-40B4-BE49-F238E27FC236}">
                <a16:creationId xmlns:a16="http://schemas.microsoft.com/office/drawing/2014/main" id="{C7536222-F42B-439B-AD1B-D029C950DCCB}"/>
              </a:ext>
            </a:extLst>
          </p:cNvPr>
          <p:cNvSpPr txBox="1">
            <a:spLocks noChangeArrowheads="1"/>
          </p:cNvSpPr>
          <p:nvPr>
            <p:custDataLst>
              <p:tags r:id="rId3"/>
            </p:custDataLst>
          </p:nvPr>
        </p:nvSpPr>
        <p:spPr bwMode="auto">
          <a:xfrm>
            <a:off x="5512573" y="1814354"/>
            <a:ext cx="1487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便捷安排时间</a:t>
            </a:r>
          </a:p>
        </p:txBody>
      </p:sp>
      <p:sp>
        <p:nvSpPr>
          <p:cNvPr id="25" name="MH_SubTitle_3">
            <a:extLst>
              <a:ext uri="{FF2B5EF4-FFF2-40B4-BE49-F238E27FC236}">
                <a16:creationId xmlns:a16="http://schemas.microsoft.com/office/drawing/2014/main" id="{B9CC0E5E-CAFE-466A-A473-77523306BDF0}"/>
              </a:ext>
            </a:extLst>
          </p:cNvPr>
          <p:cNvSpPr txBox="1">
            <a:spLocks noChangeArrowheads="1"/>
          </p:cNvSpPr>
          <p:nvPr>
            <p:custDataLst>
              <p:tags r:id="rId4"/>
            </p:custDataLst>
          </p:nvPr>
        </p:nvSpPr>
        <p:spPr bwMode="auto">
          <a:xfrm>
            <a:off x="5491934" y="3160552"/>
            <a:ext cx="1487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贴心事务提醒</a:t>
            </a:r>
          </a:p>
        </p:txBody>
      </p:sp>
      <p:sp>
        <p:nvSpPr>
          <p:cNvPr id="26" name="MH_SubTitle_4">
            <a:extLst>
              <a:ext uri="{FF2B5EF4-FFF2-40B4-BE49-F238E27FC236}">
                <a16:creationId xmlns:a16="http://schemas.microsoft.com/office/drawing/2014/main" id="{5090FB75-7219-4751-9CE6-75A6AC4DF978}"/>
              </a:ext>
            </a:extLst>
          </p:cNvPr>
          <p:cNvSpPr txBox="1">
            <a:spLocks noChangeArrowheads="1"/>
          </p:cNvSpPr>
          <p:nvPr>
            <p:custDataLst>
              <p:tags r:id="rId5"/>
            </p:custDataLst>
          </p:nvPr>
        </p:nvSpPr>
        <p:spPr bwMode="auto">
          <a:xfrm>
            <a:off x="5491934" y="4382956"/>
            <a:ext cx="1487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全面新闻推送</a:t>
            </a:r>
          </a:p>
        </p:txBody>
      </p:sp>
      <p:cxnSp>
        <p:nvCxnSpPr>
          <p:cNvPr id="27" name="MH_Other_6">
            <a:extLst>
              <a:ext uri="{FF2B5EF4-FFF2-40B4-BE49-F238E27FC236}">
                <a16:creationId xmlns:a16="http://schemas.microsoft.com/office/drawing/2014/main" id="{39B77DC5-37DA-4B19-8C26-08B181CF62BC}"/>
              </a:ext>
            </a:extLst>
          </p:cNvPr>
          <p:cNvCxnSpPr/>
          <p:nvPr>
            <p:custDataLst>
              <p:tags r:id="rId6"/>
            </p:custDataLst>
          </p:nvPr>
        </p:nvCxnSpPr>
        <p:spPr>
          <a:xfrm flipH="1">
            <a:off x="5625285" y="2601754"/>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8" name="MH_Other_7">
            <a:extLst>
              <a:ext uri="{FF2B5EF4-FFF2-40B4-BE49-F238E27FC236}">
                <a16:creationId xmlns:a16="http://schemas.microsoft.com/office/drawing/2014/main" id="{79B94F95-1353-49FF-8E28-E6188940A9F7}"/>
              </a:ext>
            </a:extLst>
          </p:cNvPr>
          <p:cNvCxnSpPr/>
          <p:nvPr>
            <p:custDataLst>
              <p:tags r:id="rId7"/>
            </p:custDataLst>
          </p:nvPr>
        </p:nvCxnSpPr>
        <p:spPr>
          <a:xfrm flipH="1">
            <a:off x="5625285" y="3897154"/>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29" name="MH_Text_2">
            <a:extLst>
              <a:ext uri="{FF2B5EF4-FFF2-40B4-BE49-F238E27FC236}">
                <a16:creationId xmlns:a16="http://schemas.microsoft.com/office/drawing/2014/main" id="{D5821BBF-DE90-4798-AC1F-30406E5F6E42}"/>
              </a:ext>
            </a:extLst>
          </p:cNvPr>
          <p:cNvSpPr txBox="1">
            <a:spLocks noChangeArrowheads="1"/>
          </p:cNvSpPr>
          <p:nvPr>
            <p:custDataLst>
              <p:tags r:id="rId8"/>
            </p:custDataLst>
          </p:nvPr>
        </p:nvSpPr>
        <p:spPr bwMode="auto">
          <a:xfrm>
            <a:off x="7696972" y="1415892"/>
            <a:ext cx="2938463"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sz="1200" dirty="0">
                <a:solidFill>
                  <a:schemeClr val="accent1">
                    <a:lumMod val="75000"/>
                  </a:schemeClr>
                </a:solidFill>
                <a:latin typeface="+mn-lt"/>
                <a:ea typeface="+mn-ea"/>
                <a:cs typeface="+mn-ea"/>
                <a:sym typeface="+mn-lt"/>
              </a:rPr>
              <a:t> </a:t>
            </a:r>
            <a:r>
              <a:rPr lang="zh-CN" altLang="en-US" sz="1200" dirty="0">
                <a:solidFill>
                  <a:schemeClr val="accent1">
                    <a:lumMod val="75000"/>
                  </a:schemeClr>
                </a:solidFill>
                <a:latin typeface="+mn-lt"/>
                <a:ea typeface="+mn-ea"/>
                <a:cs typeface="+mn-ea"/>
                <a:sym typeface="+mn-lt"/>
              </a:rPr>
              <a:t>基础：创新的时间轴模式安排空闲</a:t>
            </a:r>
            <a:endParaRPr lang="da-DK" altLang="zh-CN" sz="1200" dirty="0">
              <a:solidFill>
                <a:schemeClr val="accent1">
                  <a:lumMod val="75000"/>
                </a:schemeClr>
              </a:solidFill>
              <a:latin typeface="+mn-lt"/>
              <a:ea typeface="+mn-ea"/>
              <a:cs typeface="+mn-ea"/>
              <a:sym typeface="+mn-lt"/>
            </a:endParaRPr>
          </a:p>
          <a:p>
            <a:pPr algn="just">
              <a:lnSpc>
                <a:spcPct val="130000"/>
              </a:lnSpc>
              <a:defRPr/>
            </a:pPr>
            <a:r>
              <a:rPr lang="da-DK" altLang="zh-CN" sz="1200" dirty="0">
                <a:solidFill>
                  <a:schemeClr val="accent1">
                    <a:lumMod val="75000"/>
                  </a:schemeClr>
                </a:solidFill>
                <a:latin typeface="+mn-lt"/>
                <a:ea typeface="+mn-ea"/>
                <a:cs typeface="+mn-ea"/>
                <a:sym typeface="+mn-lt"/>
              </a:rPr>
              <a:t> </a:t>
            </a:r>
            <a:r>
              <a:rPr lang="zh-CN" altLang="en-US" sz="1200" dirty="0">
                <a:solidFill>
                  <a:schemeClr val="accent1">
                    <a:lumMod val="75000"/>
                  </a:schemeClr>
                </a:solidFill>
                <a:latin typeface="+mn-lt"/>
                <a:ea typeface="+mn-ea"/>
                <a:cs typeface="+mn-ea"/>
                <a:sym typeface="+mn-lt"/>
              </a:rPr>
              <a:t>进阶：智能识别内容，给予用户指导</a:t>
            </a:r>
          </a:p>
        </p:txBody>
      </p:sp>
      <p:sp>
        <p:nvSpPr>
          <p:cNvPr id="30" name="MH_Text_3">
            <a:extLst>
              <a:ext uri="{FF2B5EF4-FFF2-40B4-BE49-F238E27FC236}">
                <a16:creationId xmlns:a16="http://schemas.microsoft.com/office/drawing/2014/main" id="{A937D3D3-63AB-404F-913C-EA8C48D9584D}"/>
              </a:ext>
            </a:extLst>
          </p:cNvPr>
          <p:cNvSpPr txBox="1">
            <a:spLocks noChangeArrowheads="1"/>
          </p:cNvSpPr>
          <p:nvPr>
            <p:custDataLst>
              <p:tags r:id="rId9"/>
            </p:custDataLst>
          </p:nvPr>
        </p:nvSpPr>
        <p:spPr bwMode="auto">
          <a:xfrm>
            <a:off x="7696972" y="2716055"/>
            <a:ext cx="2938463"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sz="1200" dirty="0">
                <a:solidFill>
                  <a:schemeClr val="accent1">
                    <a:lumMod val="75000"/>
                  </a:schemeClr>
                </a:solidFill>
                <a:latin typeface="+mn-lt"/>
                <a:ea typeface="+mn-ea"/>
                <a:cs typeface="+mn-ea"/>
                <a:sym typeface="+mn-lt"/>
              </a:rPr>
              <a:t> </a:t>
            </a:r>
            <a:r>
              <a:rPr lang="zh-CN" altLang="en-US" sz="1200" dirty="0">
                <a:solidFill>
                  <a:schemeClr val="accent1">
                    <a:lumMod val="75000"/>
                  </a:schemeClr>
                </a:solidFill>
                <a:latin typeface="+mn-lt"/>
                <a:ea typeface="+mn-ea"/>
                <a:cs typeface="+mn-ea"/>
                <a:sym typeface="+mn-lt"/>
              </a:rPr>
              <a:t>基础：通过邮箱提醒用户</a:t>
            </a:r>
            <a:endParaRPr lang="da-DK" altLang="zh-CN" sz="1200" dirty="0">
              <a:solidFill>
                <a:schemeClr val="accent1">
                  <a:lumMod val="75000"/>
                </a:schemeClr>
              </a:solidFill>
              <a:latin typeface="+mn-lt"/>
              <a:ea typeface="+mn-ea"/>
              <a:cs typeface="+mn-ea"/>
              <a:sym typeface="+mn-lt"/>
            </a:endParaRPr>
          </a:p>
          <a:p>
            <a:pPr algn="just">
              <a:lnSpc>
                <a:spcPct val="130000"/>
              </a:lnSpc>
              <a:defRPr/>
            </a:pPr>
            <a:r>
              <a:rPr lang="da-DK" altLang="zh-CN" sz="1200" dirty="0">
                <a:solidFill>
                  <a:schemeClr val="accent1">
                    <a:lumMod val="75000"/>
                  </a:schemeClr>
                </a:solidFill>
                <a:latin typeface="+mn-lt"/>
                <a:ea typeface="+mn-ea"/>
                <a:cs typeface="+mn-ea"/>
                <a:sym typeface="+mn-lt"/>
              </a:rPr>
              <a:t> </a:t>
            </a:r>
            <a:r>
              <a:rPr lang="zh-CN" altLang="en-US" sz="1200" dirty="0">
                <a:solidFill>
                  <a:schemeClr val="accent1">
                    <a:lumMod val="75000"/>
                  </a:schemeClr>
                </a:solidFill>
                <a:latin typeface="+mn-lt"/>
                <a:ea typeface="+mn-ea"/>
                <a:cs typeface="+mn-ea"/>
                <a:sym typeface="+mn-lt"/>
              </a:rPr>
              <a:t>进阶：依据不同事务，设置提醒时刻</a:t>
            </a:r>
          </a:p>
        </p:txBody>
      </p:sp>
      <p:sp>
        <p:nvSpPr>
          <p:cNvPr id="31" name="MH_Text_4">
            <a:extLst>
              <a:ext uri="{FF2B5EF4-FFF2-40B4-BE49-F238E27FC236}">
                <a16:creationId xmlns:a16="http://schemas.microsoft.com/office/drawing/2014/main" id="{3FA39AB9-F340-4ED2-A77E-180B0037B6AA}"/>
              </a:ext>
            </a:extLst>
          </p:cNvPr>
          <p:cNvSpPr txBox="1">
            <a:spLocks noChangeArrowheads="1"/>
          </p:cNvSpPr>
          <p:nvPr>
            <p:custDataLst>
              <p:tags r:id="rId10"/>
            </p:custDataLst>
          </p:nvPr>
        </p:nvSpPr>
        <p:spPr bwMode="auto">
          <a:xfrm>
            <a:off x="7696972" y="3979704"/>
            <a:ext cx="293846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sz="1200" dirty="0">
                <a:solidFill>
                  <a:schemeClr val="accent1">
                    <a:lumMod val="75000"/>
                  </a:schemeClr>
                </a:solidFill>
                <a:latin typeface="+mn-lt"/>
                <a:ea typeface="+mn-ea"/>
                <a:cs typeface="+mn-ea"/>
                <a:sym typeface="+mn-lt"/>
              </a:rPr>
              <a:t> </a:t>
            </a:r>
            <a:r>
              <a:rPr lang="zh-CN" altLang="en-US" sz="1200" dirty="0">
                <a:solidFill>
                  <a:schemeClr val="accent1">
                    <a:lumMod val="75000"/>
                  </a:schemeClr>
                </a:solidFill>
                <a:latin typeface="+mn-lt"/>
                <a:ea typeface="+mn-ea"/>
                <a:cs typeface="+mn-ea"/>
                <a:sym typeface="+mn-lt"/>
              </a:rPr>
              <a:t>基础：录入通知、新闻推送</a:t>
            </a:r>
            <a:endParaRPr lang="da-DK" altLang="zh-CN" sz="1200" dirty="0">
              <a:solidFill>
                <a:schemeClr val="accent1">
                  <a:lumMod val="75000"/>
                </a:schemeClr>
              </a:solidFill>
              <a:latin typeface="+mn-lt"/>
              <a:ea typeface="+mn-ea"/>
              <a:cs typeface="+mn-ea"/>
              <a:sym typeface="+mn-lt"/>
            </a:endParaRPr>
          </a:p>
          <a:p>
            <a:pPr algn="just">
              <a:lnSpc>
                <a:spcPct val="130000"/>
              </a:lnSpc>
              <a:defRPr/>
            </a:pPr>
            <a:r>
              <a:rPr lang="da-DK" altLang="zh-CN" sz="1200" dirty="0">
                <a:solidFill>
                  <a:schemeClr val="accent1">
                    <a:lumMod val="75000"/>
                  </a:schemeClr>
                </a:solidFill>
                <a:latin typeface="+mn-lt"/>
                <a:ea typeface="+mn-ea"/>
                <a:cs typeface="+mn-ea"/>
                <a:sym typeface="+mn-lt"/>
              </a:rPr>
              <a:t> </a:t>
            </a:r>
            <a:r>
              <a:rPr lang="zh-CN" altLang="en-US" sz="1200" dirty="0">
                <a:solidFill>
                  <a:schemeClr val="accent1">
                    <a:lumMod val="75000"/>
                  </a:schemeClr>
                </a:solidFill>
                <a:latin typeface="+mn-lt"/>
                <a:ea typeface="+mn-ea"/>
                <a:cs typeface="+mn-ea"/>
                <a:sym typeface="+mn-lt"/>
              </a:rPr>
              <a:t>进阶：智能优化推送内容，减少无关性</a:t>
            </a:r>
          </a:p>
        </p:txBody>
      </p:sp>
      <p:sp>
        <p:nvSpPr>
          <p:cNvPr id="32" name="MH_SubTitle_4">
            <a:extLst>
              <a:ext uri="{FF2B5EF4-FFF2-40B4-BE49-F238E27FC236}">
                <a16:creationId xmlns:a16="http://schemas.microsoft.com/office/drawing/2014/main" id="{DEE22D27-316F-428A-B4EA-1F51117FF311}"/>
              </a:ext>
            </a:extLst>
          </p:cNvPr>
          <p:cNvSpPr txBox="1">
            <a:spLocks noChangeArrowheads="1"/>
          </p:cNvSpPr>
          <p:nvPr>
            <p:custDataLst>
              <p:tags r:id="rId11"/>
            </p:custDataLst>
          </p:nvPr>
        </p:nvSpPr>
        <p:spPr bwMode="auto">
          <a:xfrm>
            <a:off x="5491934" y="5542035"/>
            <a:ext cx="1487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创意学生互动</a:t>
            </a:r>
          </a:p>
        </p:txBody>
      </p:sp>
      <p:cxnSp>
        <p:nvCxnSpPr>
          <p:cNvPr id="33" name="MH_Other_7">
            <a:extLst>
              <a:ext uri="{FF2B5EF4-FFF2-40B4-BE49-F238E27FC236}">
                <a16:creationId xmlns:a16="http://schemas.microsoft.com/office/drawing/2014/main" id="{9434047F-2C6D-439F-841E-0FEFADCB256D}"/>
              </a:ext>
            </a:extLst>
          </p:cNvPr>
          <p:cNvCxnSpPr/>
          <p:nvPr>
            <p:custDataLst>
              <p:tags r:id="rId12"/>
            </p:custDataLst>
          </p:nvPr>
        </p:nvCxnSpPr>
        <p:spPr>
          <a:xfrm flipH="1">
            <a:off x="5625285" y="5056233"/>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34" name="MH_Text_4">
            <a:extLst>
              <a:ext uri="{FF2B5EF4-FFF2-40B4-BE49-F238E27FC236}">
                <a16:creationId xmlns:a16="http://schemas.microsoft.com/office/drawing/2014/main" id="{463A14EF-5EFF-48B9-B95D-BD30CF7BA237}"/>
              </a:ext>
            </a:extLst>
          </p:cNvPr>
          <p:cNvSpPr txBox="1">
            <a:spLocks noChangeArrowheads="1"/>
          </p:cNvSpPr>
          <p:nvPr>
            <p:custDataLst>
              <p:tags r:id="rId13"/>
            </p:custDataLst>
          </p:nvPr>
        </p:nvSpPr>
        <p:spPr bwMode="auto">
          <a:xfrm>
            <a:off x="7696972" y="5138783"/>
            <a:ext cx="3830406"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sz="1200" dirty="0">
                <a:solidFill>
                  <a:schemeClr val="accent1">
                    <a:lumMod val="75000"/>
                  </a:schemeClr>
                </a:solidFill>
                <a:latin typeface="+mn-lt"/>
                <a:ea typeface="+mn-ea"/>
                <a:cs typeface="+mn-ea"/>
                <a:sym typeface="+mn-lt"/>
              </a:rPr>
              <a:t> </a:t>
            </a:r>
            <a:r>
              <a:rPr lang="zh-CN" altLang="en-US" sz="1200" dirty="0">
                <a:solidFill>
                  <a:schemeClr val="accent1">
                    <a:lumMod val="75000"/>
                  </a:schemeClr>
                </a:solidFill>
                <a:latin typeface="+mn-lt"/>
                <a:ea typeface="+mn-ea"/>
                <a:cs typeface="+mn-ea"/>
                <a:sym typeface="+mn-lt"/>
              </a:rPr>
              <a:t>基础：找到拥有相似目标的人，共制学习计划</a:t>
            </a:r>
            <a:endParaRPr lang="da-DK" altLang="zh-CN" sz="1200" dirty="0">
              <a:solidFill>
                <a:schemeClr val="accent1">
                  <a:lumMod val="75000"/>
                </a:schemeClr>
              </a:solidFill>
              <a:latin typeface="+mn-lt"/>
              <a:ea typeface="+mn-ea"/>
              <a:cs typeface="+mn-ea"/>
              <a:sym typeface="+mn-lt"/>
            </a:endParaRPr>
          </a:p>
          <a:p>
            <a:pPr algn="just">
              <a:lnSpc>
                <a:spcPct val="130000"/>
              </a:lnSpc>
              <a:defRPr/>
            </a:pPr>
            <a:r>
              <a:rPr lang="da-DK" altLang="zh-CN" sz="1200" dirty="0">
                <a:solidFill>
                  <a:schemeClr val="accent1">
                    <a:lumMod val="75000"/>
                  </a:schemeClr>
                </a:solidFill>
                <a:latin typeface="+mn-lt"/>
                <a:ea typeface="+mn-ea"/>
                <a:cs typeface="+mn-ea"/>
                <a:sym typeface="+mn-lt"/>
              </a:rPr>
              <a:t> </a:t>
            </a:r>
            <a:r>
              <a:rPr lang="zh-CN" altLang="en-US" sz="1200" dirty="0">
                <a:solidFill>
                  <a:schemeClr val="accent1">
                    <a:lumMod val="75000"/>
                  </a:schemeClr>
                </a:solidFill>
                <a:latin typeface="+mn-lt"/>
                <a:ea typeface="+mn-ea"/>
                <a:cs typeface="+mn-ea"/>
                <a:sym typeface="+mn-lt"/>
              </a:rPr>
              <a:t>进阶：补加可靠机制，督促双方学习</a:t>
            </a:r>
          </a:p>
        </p:txBody>
      </p:sp>
    </p:spTree>
    <p:extLst>
      <p:ext uri="{BB962C8B-B14F-4D97-AF65-F5344CB8AC3E}">
        <p14:creationId xmlns:p14="http://schemas.microsoft.com/office/powerpoint/2010/main" val="251262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80">
                                          <p:stCondLst>
                                            <p:cond delay="0"/>
                                          </p:stCondLst>
                                        </p:cTn>
                                        <p:tgtEl>
                                          <p:spTgt spid="23"/>
                                        </p:tgtEl>
                                      </p:cBhvr>
                                    </p:animEffect>
                                    <p:anim calcmode="lin" valueType="num">
                                      <p:cBhvr>
                                        <p:cTn id="2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9" dur="26">
                                          <p:stCondLst>
                                            <p:cond delay="650"/>
                                          </p:stCondLst>
                                        </p:cTn>
                                        <p:tgtEl>
                                          <p:spTgt spid="23"/>
                                        </p:tgtEl>
                                      </p:cBhvr>
                                      <p:to x="100000" y="60000"/>
                                    </p:animScale>
                                    <p:animScale>
                                      <p:cBhvr>
                                        <p:cTn id="30" dur="166" decel="50000">
                                          <p:stCondLst>
                                            <p:cond delay="676"/>
                                          </p:stCondLst>
                                        </p:cTn>
                                        <p:tgtEl>
                                          <p:spTgt spid="23"/>
                                        </p:tgtEl>
                                      </p:cBhvr>
                                      <p:to x="100000" y="100000"/>
                                    </p:animScale>
                                    <p:animScale>
                                      <p:cBhvr>
                                        <p:cTn id="31" dur="26">
                                          <p:stCondLst>
                                            <p:cond delay="1312"/>
                                          </p:stCondLst>
                                        </p:cTn>
                                        <p:tgtEl>
                                          <p:spTgt spid="23"/>
                                        </p:tgtEl>
                                      </p:cBhvr>
                                      <p:to x="100000" y="80000"/>
                                    </p:animScale>
                                    <p:animScale>
                                      <p:cBhvr>
                                        <p:cTn id="32" dur="166" decel="50000">
                                          <p:stCondLst>
                                            <p:cond delay="1338"/>
                                          </p:stCondLst>
                                        </p:cTn>
                                        <p:tgtEl>
                                          <p:spTgt spid="23"/>
                                        </p:tgtEl>
                                      </p:cBhvr>
                                      <p:to x="100000" y="100000"/>
                                    </p:animScale>
                                    <p:animScale>
                                      <p:cBhvr>
                                        <p:cTn id="33" dur="26">
                                          <p:stCondLst>
                                            <p:cond delay="1642"/>
                                          </p:stCondLst>
                                        </p:cTn>
                                        <p:tgtEl>
                                          <p:spTgt spid="23"/>
                                        </p:tgtEl>
                                      </p:cBhvr>
                                      <p:to x="100000" y="90000"/>
                                    </p:animScale>
                                    <p:animScale>
                                      <p:cBhvr>
                                        <p:cTn id="34" dur="166" decel="50000">
                                          <p:stCondLst>
                                            <p:cond delay="1668"/>
                                          </p:stCondLst>
                                        </p:cTn>
                                        <p:tgtEl>
                                          <p:spTgt spid="23"/>
                                        </p:tgtEl>
                                      </p:cBhvr>
                                      <p:to x="100000" y="100000"/>
                                    </p:animScale>
                                    <p:animScale>
                                      <p:cBhvr>
                                        <p:cTn id="35" dur="26">
                                          <p:stCondLst>
                                            <p:cond delay="1808"/>
                                          </p:stCondLst>
                                        </p:cTn>
                                        <p:tgtEl>
                                          <p:spTgt spid="23"/>
                                        </p:tgtEl>
                                      </p:cBhvr>
                                      <p:to x="100000" y="95000"/>
                                    </p:animScale>
                                    <p:animScale>
                                      <p:cBhvr>
                                        <p:cTn id="36" dur="166" decel="50000">
                                          <p:stCondLst>
                                            <p:cond delay="1834"/>
                                          </p:stCondLst>
                                        </p:cTn>
                                        <p:tgtEl>
                                          <p:spTgt spid="2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80">
                                          <p:stCondLst>
                                            <p:cond delay="0"/>
                                          </p:stCondLst>
                                        </p:cTn>
                                        <p:tgtEl>
                                          <p:spTgt spid="24"/>
                                        </p:tgtEl>
                                      </p:cBhvr>
                                    </p:animEffect>
                                    <p:anim calcmode="lin" valueType="num">
                                      <p:cBhvr>
                                        <p:cTn id="4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45" dur="26">
                                          <p:stCondLst>
                                            <p:cond delay="650"/>
                                          </p:stCondLst>
                                        </p:cTn>
                                        <p:tgtEl>
                                          <p:spTgt spid="24"/>
                                        </p:tgtEl>
                                      </p:cBhvr>
                                      <p:to x="100000" y="60000"/>
                                    </p:animScale>
                                    <p:animScale>
                                      <p:cBhvr>
                                        <p:cTn id="46" dur="166" decel="50000">
                                          <p:stCondLst>
                                            <p:cond delay="676"/>
                                          </p:stCondLst>
                                        </p:cTn>
                                        <p:tgtEl>
                                          <p:spTgt spid="24"/>
                                        </p:tgtEl>
                                      </p:cBhvr>
                                      <p:to x="100000" y="100000"/>
                                    </p:animScale>
                                    <p:animScale>
                                      <p:cBhvr>
                                        <p:cTn id="47" dur="26">
                                          <p:stCondLst>
                                            <p:cond delay="1312"/>
                                          </p:stCondLst>
                                        </p:cTn>
                                        <p:tgtEl>
                                          <p:spTgt spid="24"/>
                                        </p:tgtEl>
                                      </p:cBhvr>
                                      <p:to x="100000" y="80000"/>
                                    </p:animScale>
                                    <p:animScale>
                                      <p:cBhvr>
                                        <p:cTn id="48" dur="166" decel="50000">
                                          <p:stCondLst>
                                            <p:cond delay="1338"/>
                                          </p:stCondLst>
                                        </p:cTn>
                                        <p:tgtEl>
                                          <p:spTgt spid="24"/>
                                        </p:tgtEl>
                                      </p:cBhvr>
                                      <p:to x="100000" y="100000"/>
                                    </p:animScale>
                                    <p:animScale>
                                      <p:cBhvr>
                                        <p:cTn id="49" dur="26">
                                          <p:stCondLst>
                                            <p:cond delay="1642"/>
                                          </p:stCondLst>
                                        </p:cTn>
                                        <p:tgtEl>
                                          <p:spTgt spid="24"/>
                                        </p:tgtEl>
                                      </p:cBhvr>
                                      <p:to x="100000" y="90000"/>
                                    </p:animScale>
                                    <p:animScale>
                                      <p:cBhvr>
                                        <p:cTn id="50" dur="166" decel="50000">
                                          <p:stCondLst>
                                            <p:cond delay="1668"/>
                                          </p:stCondLst>
                                        </p:cTn>
                                        <p:tgtEl>
                                          <p:spTgt spid="24"/>
                                        </p:tgtEl>
                                      </p:cBhvr>
                                      <p:to x="100000" y="100000"/>
                                    </p:animScale>
                                    <p:animScale>
                                      <p:cBhvr>
                                        <p:cTn id="51" dur="26">
                                          <p:stCondLst>
                                            <p:cond delay="1808"/>
                                          </p:stCondLst>
                                        </p:cTn>
                                        <p:tgtEl>
                                          <p:spTgt spid="24"/>
                                        </p:tgtEl>
                                      </p:cBhvr>
                                      <p:to x="100000" y="95000"/>
                                    </p:animScale>
                                    <p:animScale>
                                      <p:cBhvr>
                                        <p:cTn id="52" dur="166" decel="50000">
                                          <p:stCondLst>
                                            <p:cond delay="1834"/>
                                          </p:stCondLst>
                                        </p:cTn>
                                        <p:tgtEl>
                                          <p:spTgt spid="24"/>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80">
                                          <p:stCondLst>
                                            <p:cond delay="0"/>
                                          </p:stCondLst>
                                        </p:cTn>
                                        <p:tgtEl>
                                          <p:spTgt spid="25"/>
                                        </p:tgtEl>
                                      </p:cBhvr>
                                    </p:animEffect>
                                    <p:anim calcmode="lin" valueType="num">
                                      <p:cBhvr>
                                        <p:cTn id="56"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61" dur="26">
                                          <p:stCondLst>
                                            <p:cond delay="650"/>
                                          </p:stCondLst>
                                        </p:cTn>
                                        <p:tgtEl>
                                          <p:spTgt spid="25"/>
                                        </p:tgtEl>
                                      </p:cBhvr>
                                      <p:to x="100000" y="60000"/>
                                    </p:animScale>
                                    <p:animScale>
                                      <p:cBhvr>
                                        <p:cTn id="62" dur="166" decel="50000">
                                          <p:stCondLst>
                                            <p:cond delay="676"/>
                                          </p:stCondLst>
                                        </p:cTn>
                                        <p:tgtEl>
                                          <p:spTgt spid="25"/>
                                        </p:tgtEl>
                                      </p:cBhvr>
                                      <p:to x="100000" y="100000"/>
                                    </p:animScale>
                                    <p:animScale>
                                      <p:cBhvr>
                                        <p:cTn id="63" dur="26">
                                          <p:stCondLst>
                                            <p:cond delay="1312"/>
                                          </p:stCondLst>
                                        </p:cTn>
                                        <p:tgtEl>
                                          <p:spTgt spid="25"/>
                                        </p:tgtEl>
                                      </p:cBhvr>
                                      <p:to x="100000" y="80000"/>
                                    </p:animScale>
                                    <p:animScale>
                                      <p:cBhvr>
                                        <p:cTn id="64" dur="166" decel="50000">
                                          <p:stCondLst>
                                            <p:cond delay="1338"/>
                                          </p:stCondLst>
                                        </p:cTn>
                                        <p:tgtEl>
                                          <p:spTgt spid="25"/>
                                        </p:tgtEl>
                                      </p:cBhvr>
                                      <p:to x="100000" y="100000"/>
                                    </p:animScale>
                                    <p:animScale>
                                      <p:cBhvr>
                                        <p:cTn id="65" dur="26">
                                          <p:stCondLst>
                                            <p:cond delay="1642"/>
                                          </p:stCondLst>
                                        </p:cTn>
                                        <p:tgtEl>
                                          <p:spTgt spid="25"/>
                                        </p:tgtEl>
                                      </p:cBhvr>
                                      <p:to x="100000" y="90000"/>
                                    </p:animScale>
                                    <p:animScale>
                                      <p:cBhvr>
                                        <p:cTn id="66" dur="166" decel="50000">
                                          <p:stCondLst>
                                            <p:cond delay="1668"/>
                                          </p:stCondLst>
                                        </p:cTn>
                                        <p:tgtEl>
                                          <p:spTgt spid="25"/>
                                        </p:tgtEl>
                                      </p:cBhvr>
                                      <p:to x="100000" y="100000"/>
                                    </p:animScale>
                                    <p:animScale>
                                      <p:cBhvr>
                                        <p:cTn id="67" dur="26">
                                          <p:stCondLst>
                                            <p:cond delay="1808"/>
                                          </p:stCondLst>
                                        </p:cTn>
                                        <p:tgtEl>
                                          <p:spTgt spid="25"/>
                                        </p:tgtEl>
                                      </p:cBhvr>
                                      <p:to x="100000" y="95000"/>
                                    </p:animScale>
                                    <p:animScale>
                                      <p:cBhvr>
                                        <p:cTn id="68" dur="166" decel="50000">
                                          <p:stCondLst>
                                            <p:cond delay="1834"/>
                                          </p:stCondLst>
                                        </p:cTn>
                                        <p:tgtEl>
                                          <p:spTgt spid="25"/>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80">
                                          <p:stCondLst>
                                            <p:cond delay="0"/>
                                          </p:stCondLst>
                                        </p:cTn>
                                        <p:tgtEl>
                                          <p:spTgt spid="26"/>
                                        </p:tgtEl>
                                      </p:cBhvr>
                                    </p:animEffect>
                                    <p:anim calcmode="lin" valueType="num">
                                      <p:cBhvr>
                                        <p:cTn id="72"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77" dur="26">
                                          <p:stCondLst>
                                            <p:cond delay="650"/>
                                          </p:stCondLst>
                                        </p:cTn>
                                        <p:tgtEl>
                                          <p:spTgt spid="26"/>
                                        </p:tgtEl>
                                      </p:cBhvr>
                                      <p:to x="100000" y="60000"/>
                                    </p:animScale>
                                    <p:animScale>
                                      <p:cBhvr>
                                        <p:cTn id="78" dur="166" decel="50000">
                                          <p:stCondLst>
                                            <p:cond delay="676"/>
                                          </p:stCondLst>
                                        </p:cTn>
                                        <p:tgtEl>
                                          <p:spTgt spid="26"/>
                                        </p:tgtEl>
                                      </p:cBhvr>
                                      <p:to x="100000" y="100000"/>
                                    </p:animScale>
                                    <p:animScale>
                                      <p:cBhvr>
                                        <p:cTn id="79" dur="26">
                                          <p:stCondLst>
                                            <p:cond delay="1312"/>
                                          </p:stCondLst>
                                        </p:cTn>
                                        <p:tgtEl>
                                          <p:spTgt spid="26"/>
                                        </p:tgtEl>
                                      </p:cBhvr>
                                      <p:to x="100000" y="80000"/>
                                    </p:animScale>
                                    <p:animScale>
                                      <p:cBhvr>
                                        <p:cTn id="80" dur="166" decel="50000">
                                          <p:stCondLst>
                                            <p:cond delay="1338"/>
                                          </p:stCondLst>
                                        </p:cTn>
                                        <p:tgtEl>
                                          <p:spTgt spid="26"/>
                                        </p:tgtEl>
                                      </p:cBhvr>
                                      <p:to x="100000" y="100000"/>
                                    </p:animScale>
                                    <p:animScale>
                                      <p:cBhvr>
                                        <p:cTn id="81" dur="26">
                                          <p:stCondLst>
                                            <p:cond delay="1642"/>
                                          </p:stCondLst>
                                        </p:cTn>
                                        <p:tgtEl>
                                          <p:spTgt spid="26"/>
                                        </p:tgtEl>
                                      </p:cBhvr>
                                      <p:to x="100000" y="90000"/>
                                    </p:animScale>
                                    <p:animScale>
                                      <p:cBhvr>
                                        <p:cTn id="82" dur="166" decel="50000">
                                          <p:stCondLst>
                                            <p:cond delay="1668"/>
                                          </p:stCondLst>
                                        </p:cTn>
                                        <p:tgtEl>
                                          <p:spTgt spid="26"/>
                                        </p:tgtEl>
                                      </p:cBhvr>
                                      <p:to x="100000" y="100000"/>
                                    </p:animScale>
                                    <p:animScale>
                                      <p:cBhvr>
                                        <p:cTn id="83" dur="26">
                                          <p:stCondLst>
                                            <p:cond delay="1808"/>
                                          </p:stCondLst>
                                        </p:cTn>
                                        <p:tgtEl>
                                          <p:spTgt spid="26"/>
                                        </p:tgtEl>
                                      </p:cBhvr>
                                      <p:to x="100000" y="95000"/>
                                    </p:animScale>
                                    <p:animScale>
                                      <p:cBhvr>
                                        <p:cTn id="84" dur="166" decel="50000">
                                          <p:stCondLst>
                                            <p:cond delay="1834"/>
                                          </p:stCondLst>
                                        </p:cTn>
                                        <p:tgtEl>
                                          <p:spTgt spid="26"/>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down)">
                                      <p:cBhvr>
                                        <p:cTn id="87" dur="580">
                                          <p:stCondLst>
                                            <p:cond delay="0"/>
                                          </p:stCondLst>
                                        </p:cTn>
                                        <p:tgtEl>
                                          <p:spTgt spid="27"/>
                                        </p:tgtEl>
                                      </p:cBhvr>
                                    </p:animEffect>
                                    <p:anim calcmode="lin" valueType="num">
                                      <p:cBhvr>
                                        <p:cTn id="88"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93" dur="26">
                                          <p:stCondLst>
                                            <p:cond delay="650"/>
                                          </p:stCondLst>
                                        </p:cTn>
                                        <p:tgtEl>
                                          <p:spTgt spid="27"/>
                                        </p:tgtEl>
                                      </p:cBhvr>
                                      <p:to x="100000" y="60000"/>
                                    </p:animScale>
                                    <p:animScale>
                                      <p:cBhvr>
                                        <p:cTn id="94" dur="166" decel="50000">
                                          <p:stCondLst>
                                            <p:cond delay="676"/>
                                          </p:stCondLst>
                                        </p:cTn>
                                        <p:tgtEl>
                                          <p:spTgt spid="27"/>
                                        </p:tgtEl>
                                      </p:cBhvr>
                                      <p:to x="100000" y="100000"/>
                                    </p:animScale>
                                    <p:animScale>
                                      <p:cBhvr>
                                        <p:cTn id="95" dur="26">
                                          <p:stCondLst>
                                            <p:cond delay="1312"/>
                                          </p:stCondLst>
                                        </p:cTn>
                                        <p:tgtEl>
                                          <p:spTgt spid="27"/>
                                        </p:tgtEl>
                                      </p:cBhvr>
                                      <p:to x="100000" y="80000"/>
                                    </p:animScale>
                                    <p:animScale>
                                      <p:cBhvr>
                                        <p:cTn id="96" dur="166" decel="50000">
                                          <p:stCondLst>
                                            <p:cond delay="1338"/>
                                          </p:stCondLst>
                                        </p:cTn>
                                        <p:tgtEl>
                                          <p:spTgt spid="27"/>
                                        </p:tgtEl>
                                      </p:cBhvr>
                                      <p:to x="100000" y="100000"/>
                                    </p:animScale>
                                    <p:animScale>
                                      <p:cBhvr>
                                        <p:cTn id="97" dur="26">
                                          <p:stCondLst>
                                            <p:cond delay="1642"/>
                                          </p:stCondLst>
                                        </p:cTn>
                                        <p:tgtEl>
                                          <p:spTgt spid="27"/>
                                        </p:tgtEl>
                                      </p:cBhvr>
                                      <p:to x="100000" y="90000"/>
                                    </p:animScale>
                                    <p:animScale>
                                      <p:cBhvr>
                                        <p:cTn id="98" dur="166" decel="50000">
                                          <p:stCondLst>
                                            <p:cond delay="1668"/>
                                          </p:stCondLst>
                                        </p:cTn>
                                        <p:tgtEl>
                                          <p:spTgt spid="27"/>
                                        </p:tgtEl>
                                      </p:cBhvr>
                                      <p:to x="100000" y="100000"/>
                                    </p:animScale>
                                    <p:animScale>
                                      <p:cBhvr>
                                        <p:cTn id="99" dur="26">
                                          <p:stCondLst>
                                            <p:cond delay="1808"/>
                                          </p:stCondLst>
                                        </p:cTn>
                                        <p:tgtEl>
                                          <p:spTgt spid="27"/>
                                        </p:tgtEl>
                                      </p:cBhvr>
                                      <p:to x="100000" y="95000"/>
                                    </p:animScale>
                                    <p:animScale>
                                      <p:cBhvr>
                                        <p:cTn id="100" dur="166" decel="50000">
                                          <p:stCondLst>
                                            <p:cond delay="1834"/>
                                          </p:stCondLst>
                                        </p:cTn>
                                        <p:tgtEl>
                                          <p:spTgt spid="27"/>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down)">
                                      <p:cBhvr>
                                        <p:cTn id="103" dur="580">
                                          <p:stCondLst>
                                            <p:cond delay="0"/>
                                          </p:stCondLst>
                                        </p:cTn>
                                        <p:tgtEl>
                                          <p:spTgt spid="28"/>
                                        </p:tgtEl>
                                      </p:cBhvr>
                                    </p:animEffect>
                                    <p:anim calcmode="lin" valueType="num">
                                      <p:cBhvr>
                                        <p:cTn id="10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09" dur="26">
                                          <p:stCondLst>
                                            <p:cond delay="650"/>
                                          </p:stCondLst>
                                        </p:cTn>
                                        <p:tgtEl>
                                          <p:spTgt spid="28"/>
                                        </p:tgtEl>
                                      </p:cBhvr>
                                      <p:to x="100000" y="60000"/>
                                    </p:animScale>
                                    <p:animScale>
                                      <p:cBhvr>
                                        <p:cTn id="110" dur="166" decel="50000">
                                          <p:stCondLst>
                                            <p:cond delay="676"/>
                                          </p:stCondLst>
                                        </p:cTn>
                                        <p:tgtEl>
                                          <p:spTgt spid="28"/>
                                        </p:tgtEl>
                                      </p:cBhvr>
                                      <p:to x="100000" y="100000"/>
                                    </p:animScale>
                                    <p:animScale>
                                      <p:cBhvr>
                                        <p:cTn id="111" dur="26">
                                          <p:stCondLst>
                                            <p:cond delay="1312"/>
                                          </p:stCondLst>
                                        </p:cTn>
                                        <p:tgtEl>
                                          <p:spTgt spid="28"/>
                                        </p:tgtEl>
                                      </p:cBhvr>
                                      <p:to x="100000" y="80000"/>
                                    </p:animScale>
                                    <p:animScale>
                                      <p:cBhvr>
                                        <p:cTn id="112" dur="166" decel="50000">
                                          <p:stCondLst>
                                            <p:cond delay="1338"/>
                                          </p:stCondLst>
                                        </p:cTn>
                                        <p:tgtEl>
                                          <p:spTgt spid="28"/>
                                        </p:tgtEl>
                                      </p:cBhvr>
                                      <p:to x="100000" y="100000"/>
                                    </p:animScale>
                                    <p:animScale>
                                      <p:cBhvr>
                                        <p:cTn id="113" dur="26">
                                          <p:stCondLst>
                                            <p:cond delay="1642"/>
                                          </p:stCondLst>
                                        </p:cTn>
                                        <p:tgtEl>
                                          <p:spTgt spid="28"/>
                                        </p:tgtEl>
                                      </p:cBhvr>
                                      <p:to x="100000" y="90000"/>
                                    </p:animScale>
                                    <p:animScale>
                                      <p:cBhvr>
                                        <p:cTn id="114" dur="166" decel="50000">
                                          <p:stCondLst>
                                            <p:cond delay="1668"/>
                                          </p:stCondLst>
                                        </p:cTn>
                                        <p:tgtEl>
                                          <p:spTgt spid="28"/>
                                        </p:tgtEl>
                                      </p:cBhvr>
                                      <p:to x="100000" y="100000"/>
                                    </p:animScale>
                                    <p:animScale>
                                      <p:cBhvr>
                                        <p:cTn id="115" dur="26">
                                          <p:stCondLst>
                                            <p:cond delay="1808"/>
                                          </p:stCondLst>
                                        </p:cTn>
                                        <p:tgtEl>
                                          <p:spTgt spid="28"/>
                                        </p:tgtEl>
                                      </p:cBhvr>
                                      <p:to x="100000" y="95000"/>
                                    </p:animScale>
                                    <p:animScale>
                                      <p:cBhvr>
                                        <p:cTn id="116" dur="166" decel="50000">
                                          <p:stCondLst>
                                            <p:cond delay="1834"/>
                                          </p:stCondLst>
                                        </p:cTn>
                                        <p:tgtEl>
                                          <p:spTgt spid="28"/>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down)">
                                      <p:cBhvr>
                                        <p:cTn id="119" dur="580">
                                          <p:stCondLst>
                                            <p:cond delay="0"/>
                                          </p:stCondLst>
                                        </p:cTn>
                                        <p:tgtEl>
                                          <p:spTgt spid="29"/>
                                        </p:tgtEl>
                                      </p:cBhvr>
                                    </p:animEffect>
                                    <p:anim calcmode="lin" valueType="num">
                                      <p:cBhvr>
                                        <p:cTn id="120"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25" dur="26">
                                          <p:stCondLst>
                                            <p:cond delay="650"/>
                                          </p:stCondLst>
                                        </p:cTn>
                                        <p:tgtEl>
                                          <p:spTgt spid="29"/>
                                        </p:tgtEl>
                                      </p:cBhvr>
                                      <p:to x="100000" y="60000"/>
                                    </p:animScale>
                                    <p:animScale>
                                      <p:cBhvr>
                                        <p:cTn id="126" dur="166" decel="50000">
                                          <p:stCondLst>
                                            <p:cond delay="676"/>
                                          </p:stCondLst>
                                        </p:cTn>
                                        <p:tgtEl>
                                          <p:spTgt spid="29"/>
                                        </p:tgtEl>
                                      </p:cBhvr>
                                      <p:to x="100000" y="100000"/>
                                    </p:animScale>
                                    <p:animScale>
                                      <p:cBhvr>
                                        <p:cTn id="127" dur="26">
                                          <p:stCondLst>
                                            <p:cond delay="1312"/>
                                          </p:stCondLst>
                                        </p:cTn>
                                        <p:tgtEl>
                                          <p:spTgt spid="29"/>
                                        </p:tgtEl>
                                      </p:cBhvr>
                                      <p:to x="100000" y="80000"/>
                                    </p:animScale>
                                    <p:animScale>
                                      <p:cBhvr>
                                        <p:cTn id="128" dur="166" decel="50000">
                                          <p:stCondLst>
                                            <p:cond delay="1338"/>
                                          </p:stCondLst>
                                        </p:cTn>
                                        <p:tgtEl>
                                          <p:spTgt spid="29"/>
                                        </p:tgtEl>
                                      </p:cBhvr>
                                      <p:to x="100000" y="100000"/>
                                    </p:animScale>
                                    <p:animScale>
                                      <p:cBhvr>
                                        <p:cTn id="129" dur="26">
                                          <p:stCondLst>
                                            <p:cond delay="1642"/>
                                          </p:stCondLst>
                                        </p:cTn>
                                        <p:tgtEl>
                                          <p:spTgt spid="29"/>
                                        </p:tgtEl>
                                      </p:cBhvr>
                                      <p:to x="100000" y="90000"/>
                                    </p:animScale>
                                    <p:animScale>
                                      <p:cBhvr>
                                        <p:cTn id="130" dur="166" decel="50000">
                                          <p:stCondLst>
                                            <p:cond delay="1668"/>
                                          </p:stCondLst>
                                        </p:cTn>
                                        <p:tgtEl>
                                          <p:spTgt spid="29"/>
                                        </p:tgtEl>
                                      </p:cBhvr>
                                      <p:to x="100000" y="100000"/>
                                    </p:animScale>
                                    <p:animScale>
                                      <p:cBhvr>
                                        <p:cTn id="131" dur="26">
                                          <p:stCondLst>
                                            <p:cond delay="1808"/>
                                          </p:stCondLst>
                                        </p:cTn>
                                        <p:tgtEl>
                                          <p:spTgt spid="29"/>
                                        </p:tgtEl>
                                      </p:cBhvr>
                                      <p:to x="100000" y="95000"/>
                                    </p:animScale>
                                    <p:animScale>
                                      <p:cBhvr>
                                        <p:cTn id="132" dur="166" decel="50000">
                                          <p:stCondLst>
                                            <p:cond delay="1834"/>
                                          </p:stCondLst>
                                        </p:cTn>
                                        <p:tgtEl>
                                          <p:spTgt spid="29"/>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wipe(down)">
                                      <p:cBhvr>
                                        <p:cTn id="135" dur="580">
                                          <p:stCondLst>
                                            <p:cond delay="0"/>
                                          </p:stCondLst>
                                        </p:cTn>
                                        <p:tgtEl>
                                          <p:spTgt spid="30"/>
                                        </p:tgtEl>
                                      </p:cBhvr>
                                    </p:animEffect>
                                    <p:anim calcmode="lin" valueType="num">
                                      <p:cBhvr>
                                        <p:cTn id="13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41" dur="26">
                                          <p:stCondLst>
                                            <p:cond delay="650"/>
                                          </p:stCondLst>
                                        </p:cTn>
                                        <p:tgtEl>
                                          <p:spTgt spid="30"/>
                                        </p:tgtEl>
                                      </p:cBhvr>
                                      <p:to x="100000" y="60000"/>
                                    </p:animScale>
                                    <p:animScale>
                                      <p:cBhvr>
                                        <p:cTn id="142" dur="166" decel="50000">
                                          <p:stCondLst>
                                            <p:cond delay="676"/>
                                          </p:stCondLst>
                                        </p:cTn>
                                        <p:tgtEl>
                                          <p:spTgt spid="30"/>
                                        </p:tgtEl>
                                      </p:cBhvr>
                                      <p:to x="100000" y="100000"/>
                                    </p:animScale>
                                    <p:animScale>
                                      <p:cBhvr>
                                        <p:cTn id="143" dur="26">
                                          <p:stCondLst>
                                            <p:cond delay="1312"/>
                                          </p:stCondLst>
                                        </p:cTn>
                                        <p:tgtEl>
                                          <p:spTgt spid="30"/>
                                        </p:tgtEl>
                                      </p:cBhvr>
                                      <p:to x="100000" y="80000"/>
                                    </p:animScale>
                                    <p:animScale>
                                      <p:cBhvr>
                                        <p:cTn id="144" dur="166" decel="50000">
                                          <p:stCondLst>
                                            <p:cond delay="1338"/>
                                          </p:stCondLst>
                                        </p:cTn>
                                        <p:tgtEl>
                                          <p:spTgt spid="30"/>
                                        </p:tgtEl>
                                      </p:cBhvr>
                                      <p:to x="100000" y="100000"/>
                                    </p:animScale>
                                    <p:animScale>
                                      <p:cBhvr>
                                        <p:cTn id="145" dur="26">
                                          <p:stCondLst>
                                            <p:cond delay="1642"/>
                                          </p:stCondLst>
                                        </p:cTn>
                                        <p:tgtEl>
                                          <p:spTgt spid="30"/>
                                        </p:tgtEl>
                                      </p:cBhvr>
                                      <p:to x="100000" y="90000"/>
                                    </p:animScale>
                                    <p:animScale>
                                      <p:cBhvr>
                                        <p:cTn id="146" dur="166" decel="50000">
                                          <p:stCondLst>
                                            <p:cond delay="1668"/>
                                          </p:stCondLst>
                                        </p:cTn>
                                        <p:tgtEl>
                                          <p:spTgt spid="30"/>
                                        </p:tgtEl>
                                      </p:cBhvr>
                                      <p:to x="100000" y="100000"/>
                                    </p:animScale>
                                    <p:animScale>
                                      <p:cBhvr>
                                        <p:cTn id="147" dur="26">
                                          <p:stCondLst>
                                            <p:cond delay="1808"/>
                                          </p:stCondLst>
                                        </p:cTn>
                                        <p:tgtEl>
                                          <p:spTgt spid="30"/>
                                        </p:tgtEl>
                                      </p:cBhvr>
                                      <p:to x="100000" y="95000"/>
                                    </p:animScale>
                                    <p:animScale>
                                      <p:cBhvr>
                                        <p:cTn id="148" dur="166" decel="50000">
                                          <p:stCondLst>
                                            <p:cond delay="1834"/>
                                          </p:stCondLst>
                                        </p:cTn>
                                        <p:tgtEl>
                                          <p:spTgt spid="30"/>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31"/>
                                        </p:tgtEl>
                                        <p:attrNameLst>
                                          <p:attrName>style.visibility</p:attrName>
                                        </p:attrNameLst>
                                      </p:cBhvr>
                                      <p:to>
                                        <p:strVal val="visible"/>
                                      </p:to>
                                    </p:set>
                                    <p:animEffect transition="in" filter="wipe(down)">
                                      <p:cBhvr>
                                        <p:cTn id="151" dur="580">
                                          <p:stCondLst>
                                            <p:cond delay="0"/>
                                          </p:stCondLst>
                                        </p:cTn>
                                        <p:tgtEl>
                                          <p:spTgt spid="31"/>
                                        </p:tgtEl>
                                      </p:cBhvr>
                                    </p:animEffect>
                                    <p:anim calcmode="lin" valueType="num">
                                      <p:cBhvr>
                                        <p:cTn id="152"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57" dur="26">
                                          <p:stCondLst>
                                            <p:cond delay="650"/>
                                          </p:stCondLst>
                                        </p:cTn>
                                        <p:tgtEl>
                                          <p:spTgt spid="31"/>
                                        </p:tgtEl>
                                      </p:cBhvr>
                                      <p:to x="100000" y="60000"/>
                                    </p:animScale>
                                    <p:animScale>
                                      <p:cBhvr>
                                        <p:cTn id="158" dur="166" decel="50000">
                                          <p:stCondLst>
                                            <p:cond delay="676"/>
                                          </p:stCondLst>
                                        </p:cTn>
                                        <p:tgtEl>
                                          <p:spTgt spid="31"/>
                                        </p:tgtEl>
                                      </p:cBhvr>
                                      <p:to x="100000" y="100000"/>
                                    </p:animScale>
                                    <p:animScale>
                                      <p:cBhvr>
                                        <p:cTn id="159" dur="26">
                                          <p:stCondLst>
                                            <p:cond delay="1312"/>
                                          </p:stCondLst>
                                        </p:cTn>
                                        <p:tgtEl>
                                          <p:spTgt spid="31"/>
                                        </p:tgtEl>
                                      </p:cBhvr>
                                      <p:to x="100000" y="80000"/>
                                    </p:animScale>
                                    <p:animScale>
                                      <p:cBhvr>
                                        <p:cTn id="160" dur="166" decel="50000">
                                          <p:stCondLst>
                                            <p:cond delay="1338"/>
                                          </p:stCondLst>
                                        </p:cTn>
                                        <p:tgtEl>
                                          <p:spTgt spid="31"/>
                                        </p:tgtEl>
                                      </p:cBhvr>
                                      <p:to x="100000" y="100000"/>
                                    </p:animScale>
                                    <p:animScale>
                                      <p:cBhvr>
                                        <p:cTn id="161" dur="26">
                                          <p:stCondLst>
                                            <p:cond delay="1642"/>
                                          </p:stCondLst>
                                        </p:cTn>
                                        <p:tgtEl>
                                          <p:spTgt spid="31"/>
                                        </p:tgtEl>
                                      </p:cBhvr>
                                      <p:to x="100000" y="90000"/>
                                    </p:animScale>
                                    <p:animScale>
                                      <p:cBhvr>
                                        <p:cTn id="162" dur="166" decel="50000">
                                          <p:stCondLst>
                                            <p:cond delay="1668"/>
                                          </p:stCondLst>
                                        </p:cTn>
                                        <p:tgtEl>
                                          <p:spTgt spid="31"/>
                                        </p:tgtEl>
                                      </p:cBhvr>
                                      <p:to x="100000" y="100000"/>
                                    </p:animScale>
                                    <p:animScale>
                                      <p:cBhvr>
                                        <p:cTn id="163" dur="26">
                                          <p:stCondLst>
                                            <p:cond delay="1808"/>
                                          </p:stCondLst>
                                        </p:cTn>
                                        <p:tgtEl>
                                          <p:spTgt spid="31"/>
                                        </p:tgtEl>
                                      </p:cBhvr>
                                      <p:to x="100000" y="95000"/>
                                    </p:animScale>
                                    <p:animScale>
                                      <p:cBhvr>
                                        <p:cTn id="164" dur="166" decel="50000">
                                          <p:stCondLst>
                                            <p:cond delay="1834"/>
                                          </p:stCondLst>
                                        </p:cTn>
                                        <p:tgtEl>
                                          <p:spTgt spid="31"/>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32"/>
                                        </p:tgtEl>
                                        <p:attrNameLst>
                                          <p:attrName>style.visibility</p:attrName>
                                        </p:attrNameLst>
                                      </p:cBhvr>
                                      <p:to>
                                        <p:strVal val="visible"/>
                                      </p:to>
                                    </p:set>
                                    <p:animEffect transition="in" filter="wipe(down)">
                                      <p:cBhvr>
                                        <p:cTn id="167" dur="580">
                                          <p:stCondLst>
                                            <p:cond delay="0"/>
                                          </p:stCondLst>
                                        </p:cTn>
                                        <p:tgtEl>
                                          <p:spTgt spid="32"/>
                                        </p:tgtEl>
                                      </p:cBhvr>
                                    </p:animEffect>
                                    <p:anim calcmode="lin" valueType="num">
                                      <p:cBhvr>
                                        <p:cTn id="16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73" dur="26">
                                          <p:stCondLst>
                                            <p:cond delay="650"/>
                                          </p:stCondLst>
                                        </p:cTn>
                                        <p:tgtEl>
                                          <p:spTgt spid="32"/>
                                        </p:tgtEl>
                                      </p:cBhvr>
                                      <p:to x="100000" y="60000"/>
                                    </p:animScale>
                                    <p:animScale>
                                      <p:cBhvr>
                                        <p:cTn id="174" dur="166" decel="50000">
                                          <p:stCondLst>
                                            <p:cond delay="676"/>
                                          </p:stCondLst>
                                        </p:cTn>
                                        <p:tgtEl>
                                          <p:spTgt spid="32"/>
                                        </p:tgtEl>
                                      </p:cBhvr>
                                      <p:to x="100000" y="100000"/>
                                    </p:animScale>
                                    <p:animScale>
                                      <p:cBhvr>
                                        <p:cTn id="175" dur="26">
                                          <p:stCondLst>
                                            <p:cond delay="1312"/>
                                          </p:stCondLst>
                                        </p:cTn>
                                        <p:tgtEl>
                                          <p:spTgt spid="32"/>
                                        </p:tgtEl>
                                      </p:cBhvr>
                                      <p:to x="100000" y="80000"/>
                                    </p:animScale>
                                    <p:animScale>
                                      <p:cBhvr>
                                        <p:cTn id="176" dur="166" decel="50000">
                                          <p:stCondLst>
                                            <p:cond delay="1338"/>
                                          </p:stCondLst>
                                        </p:cTn>
                                        <p:tgtEl>
                                          <p:spTgt spid="32"/>
                                        </p:tgtEl>
                                      </p:cBhvr>
                                      <p:to x="100000" y="100000"/>
                                    </p:animScale>
                                    <p:animScale>
                                      <p:cBhvr>
                                        <p:cTn id="177" dur="26">
                                          <p:stCondLst>
                                            <p:cond delay="1642"/>
                                          </p:stCondLst>
                                        </p:cTn>
                                        <p:tgtEl>
                                          <p:spTgt spid="32"/>
                                        </p:tgtEl>
                                      </p:cBhvr>
                                      <p:to x="100000" y="90000"/>
                                    </p:animScale>
                                    <p:animScale>
                                      <p:cBhvr>
                                        <p:cTn id="178" dur="166" decel="50000">
                                          <p:stCondLst>
                                            <p:cond delay="1668"/>
                                          </p:stCondLst>
                                        </p:cTn>
                                        <p:tgtEl>
                                          <p:spTgt spid="32"/>
                                        </p:tgtEl>
                                      </p:cBhvr>
                                      <p:to x="100000" y="100000"/>
                                    </p:animScale>
                                    <p:animScale>
                                      <p:cBhvr>
                                        <p:cTn id="179" dur="26">
                                          <p:stCondLst>
                                            <p:cond delay="1808"/>
                                          </p:stCondLst>
                                        </p:cTn>
                                        <p:tgtEl>
                                          <p:spTgt spid="32"/>
                                        </p:tgtEl>
                                      </p:cBhvr>
                                      <p:to x="100000" y="95000"/>
                                    </p:animScale>
                                    <p:animScale>
                                      <p:cBhvr>
                                        <p:cTn id="180" dur="166" decel="50000">
                                          <p:stCondLst>
                                            <p:cond delay="1834"/>
                                          </p:stCondLst>
                                        </p:cTn>
                                        <p:tgtEl>
                                          <p:spTgt spid="32"/>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3"/>
                                        </p:tgtEl>
                                        <p:attrNameLst>
                                          <p:attrName>style.visibility</p:attrName>
                                        </p:attrNameLst>
                                      </p:cBhvr>
                                      <p:to>
                                        <p:strVal val="visible"/>
                                      </p:to>
                                    </p:set>
                                    <p:animEffect transition="in" filter="wipe(down)">
                                      <p:cBhvr>
                                        <p:cTn id="183" dur="580">
                                          <p:stCondLst>
                                            <p:cond delay="0"/>
                                          </p:stCondLst>
                                        </p:cTn>
                                        <p:tgtEl>
                                          <p:spTgt spid="33"/>
                                        </p:tgtEl>
                                      </p:cBhvr>
                                    </p:animEffect>
                                    <p:anim calcmode="lin" valueType="num">
                                      <p:cBhvr>
                                        <p:cTn id="184"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89" dur="26">
                                          <p:stCondLst>
                                            <p:cond delay="650"/>
                                          </p:stCondLst>
                                        </p:cTn>
                                        <p:tgtEl>
                                          <p:spTgt spid="33"/>
                                        </p:tgtEl>
                                      </p:cBhvr>
                                      <p:to x="100000" y="60000"/>
                                    </p:animScale>
                                    <p:animScale>
                                      <p:cBhvr>
                                        <p:cTn id="190" dur="166" decel="50000">
                                          <p:stCondLst>
                                            <p:cond delay="676"/>
                                          </p:stCondLst>
                                        </p:cTn>
                                        <p:tgtEl>
                                          <p:spTgt spid="33"/>
                                        </p:tgtEl>
                                      </p:cBhvr>
                                      <p:to x="100000" y="100000"/>
                                    </p:animScale>
                                    <p:animScale>
                                      <p:cBhvr>
                                        <p:cTn id="191" dur="26">
                                          <p:stCondLst>
                                            <p:cond delay="1312"/>
                                          </p:stCondLst>
                                        </p:cTn>
                                        <p:tgtEl>
                                          <p:spTgt spid="33"/>
                                        </p:tgtEl>
                                      </p:cBhvr>
                                      <p:to x="100000" y="80000"/>
                                    </p:animScale>
                                    <p:animScale>
                                      <p:cBhvr>
                                        <p:cTn id="192" dur="166" decel="50000">
                                          <p:stCondLst>
                                            <p:cond delay="1338"/>
                                          </p:stCondLst>
                                        </p:cTn>
                                        <p:tgtEl>
                                          <p:spTgt spid="33"/>
                                        </p:tgtEl>
                                      </p:cBhvr>
                                      <p:to x="100000" y="100000"/>
                                    </p:animScale>
                                    <p:animScale>
                                      <p:cBhvr>
                                        <p:cTn id="193" dur="26">
                                          <p:stCondLst>
                                            <p:cond delay="1642"/>
                                          </p:stCondLst>
                                        </p:cTn>
                                        <p:tgtEl>
                                          <p:spTgt spid="33"/>
                                        </p:tgtEl>
                                      </p:cBhvr>
                                      <p:to x="100000" y="90000"/>
                                    </p:animScale>
                                    <p:animScale>
                                      <p:cBhvr>
                                        <p:cTn id="194" dur="166" decel="50000">
                                          <p:stCondLst>
                                            <p:cond delay="1668"/>
                                          </p:stCondLst>
                                        </p:cTn>
                                        <p:tgtEl>
                                          <p:spTgt spid="33"/>
                                        </p:tgtEl>
                                      </p:cBhvr>
                                      <p:to x="100000" y="100000"/>
                                    </p:animScale>
                                    <p:animScale>
                                      <p:cBhvr>
                                        <p:cTn id="195" dur="26">
                                          <p:stCondLst>
                                            <p:cond delay="1808"/>
                                          </p:stCondLst>
                                        </p:cTn>
                                        <p:tgtEl>
                                          <p:spTgt spid="33"/>
                                        </p:tgtEl>
                                      </p:cBhvr>
                                      <p:to x="100000" y="95000"/>
                                    </p:animScale>
                                    <p:animScale>
                                      <p:cBhvr>
                                        <p:cTn id="196" dur="166" decel="50000">
                                          <p:stCondLst>
                                            <p:cond delay="1834"/>
                                          </p:stCondLst>
                                        </p:cTn>
                                        <p:tgtEl>
                                          <p:spTgt spid="33"/>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34"/>
                                        </p:tgtEl>
                                        <p:attrNameLst>
                                          <p:attrName>style.visibility</p:attrName>
                                        </p:attrNameLst>
                                      </p:cBhvr>
                                      <p:to>
                                        <p:strVal val="visible"/>
                                      </p:to>
                                    </p:set>
                                    <p:animEffect transition="in" filter="wipe(down)">
                                      <p:cBhvr>
                                        <p:cTn id="199" dur="580">
                                          <p:stCondLst>
                                            <p:cond delay="0"/>
                                          </p:stCondLst>
                                        </p:cTn>
                                        <p:tgtEl>
                                          <p:spTgt spid="34"/>
                                        </p:tgtEl>
                                      </p:cBhvr>
                                    </p:animEffect>
                                    <p:anim calcmode="lin" valueType="num">
                                      <p:cBhvr>
                                        <p:cTn id="20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05" dur="26">
                                          <p:stCondLst>
                                            <p:cond delay="650"/>
                                          </p:stCondLst>
                                        </p:cTn>
                                        <p:tgtEl>
                                          <p:spTgt spid="34"/>
                                        </p:tgtEl>
                                      </p:cBhvr>
                                      <p:to x="100000" y="60000"/>
                                    </p:animScale>
                                    <p:animScale>
                                      <p:cBhvr>
                                        <p:cTn id="206" dur="166" decel="50000">
                                          <p:stCondLst>
                                            <p:cond delay="676"/>
                                          </p:stCondLst>
                                        </p:cTn>
                                        <p:tgtEl>
                                          <p:spTgt spid="34"/>
                                        </p:tgtEl>
                                      </p:cBhvr>
                                      <p:to x="100000" y="100000"/>
                                    </p:animScale>
                                    <p:animScale>
                                      <p:cBhvr>
                                        <p:cTn id="207" dur="26">
                                          <p:stCondLst>
                                            <p:cond delay="1312"/>
                                          </p:stCondLst>
                                        </p:cTn>
                                        <p:tgtEl>
                                          <p:spTgt spid="34"/>
                                        </p:tgtEl>
                                      </p:cBhvr>
                                      <p:to x="100000" y="80000"/>
                                    </p:animScale>
                                    <p:animScale>
                                      <p:cBhvr>
                                        <p:cTn id="208" dur="166" decel="50000">
                                          <p:stCondLst>
                                            <p:cond delay="1338"/>
                                          </p:stCondLst>
                                        </p:cTn>
                                        <p:tgtEl>
                                          <p:spTgt spid="34"/>
                                        </p:tgtEl>
                                      </p:cBhvr>
                                      <p:to x="100000" y="100000"/>
                                    </p:animScale>
                                    <p:animScale>
                                      <p:cBhvr>
                                        <p:cTn id="209" dur="26">
                                          <p:stCondLst>
                                            <p:cond delay="1642"/>
                                          </p:stCondLst>
                                        </p:cTn>
                                        <p:tgtEl>
                                          <p:spTgt spid="34"/>
                                        </p:tgtEl>
                                      </p:cBhvr>
                                      <p:to x="100000" y="90000"/>
                                    </p:animScale>
                                    <p:animScale>
                                      <p:cBhvr>
                                        <p:cTn id="210" dur="166" decel="50000">
                                          <p:stCondLst>
                                            <p:cond delay="1668"/>
                                          </p:stCondLst>
                                        </p:cTn>
                                        <p:tgtEl>
                                          <p:spTgt spid="34"/>
                                        </p:tgtEl>
                                      </p:cBhvr>
                                      <p:to x="100000" y="100000"/>
                                    </p:animScale>
                                    <p:animScale>
                                      <p:cBhvr>
                                        <p:cTn id="211" dur="26">
                                          <p:stCondLst>
                                            <p:cond delay="1808"/>
                                          </p:stCondLst>
                                        </p:cTn>
                                        <p:tgtEl>
                                          <p:spTgt spid="34"/>
                                        </p:tgtEl>
                                      </p:cBhvr>
                                      <p:to x="100000" y="95000"/>
                                    </p:animScale>
                                    <p:animScale>
                                      <p:cBhvr>
                                        <p:cTn id="212"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9" grpId="0"/>
      <p:bldP spid="30" grpId="0"/>
      <p:bldP spid="31" grpId="0"/>
      <p:bldP spid="32"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939405" cy="368300"/>
          </a:xfrm>
          <a:prstGeom prst="rect">
            <a:avLst/>
          </a:prstGeom>
        </p:spPr>
        <p:txBody>
          <a:bodyPr wrap="square">
            <a:spAutoFit/>
          </a:bodyPr>
          <a:lstStyle/>
          <a:p>
            <a:r>
              <a:rPr lang="zh-CN" altLang="en-US" dirty="0"/>
              <a:t>需求分析过程体会</a:t>
            </a:r>
            <a:r>
              <a:rPr lang="en-US" altLang="zh-CN" dirty="0"/>
              <a:t>——</a:t>
            </a:r>
            <a:r>
              <a:rPr lang="zh-CN" altLang="en-US" dirty="0"/>
              <a:t>建模及管理工具</a:t>
            </a:r>
          </a:p>
        </p:txBody>
      </p:sp>
      <p:sp>
        <p:nvSpPr>
          <p:cNvPr id="19" name="文本框 18">
            <a:extLst>
              <a:ext uri="{FF2B5EF4-FFF2-40B4-BE49-F238E27FC236}">
                <a16:creationId xmlns:a16="http://schemas.microsoft.com/office/drawing/2014/main" id="{07CE202C-96FC-4483-9CAC-C002B70C22F2}"/>
              </a:ext>
            </a:extLst>
          </p:cNvPr>
          <p:cNvSpPr txBox="1"/>
          <p:nvPr/>
        </p:nvSpPr>
        <p:spPr>
          <a:xfrm>
            <a:off x="1092662" y="3039450"/>
            <a:ext cx="10168890" cy="646331"/>
          </a:xfrm>
          <a:prstGeom prst="rect">
            <a:avLst/>
          </a:prstGeom>
          <a:noFill/>
        </p:spPr>
        <p:txBody>
          <a:bodyPr wrap="square" rtlCol="0">
            <a:spAutoFit/>
          </a:bodyPr>
          <a:lstStyle/>
          <a:p>
            <a:r>
              <a:rPr lang="zh-CN" altLang="en-US" dirty="0"/>
              <a:t>建模工具：</a:t>
            </a:r>
            <a:r>
              <a:rPr lang="en-US" altLang="zh-CN" dirty="0" err="1"/>
              <a:t>staruml</a:t>
            </a:r>
            <a:r>
              <a:rPr lang="zh-CN" altLang="en-US" dirty="0"/>
              <a:t>、</a:t>
            </a:r>
            <a:r>
              <a:rPr lang="en-US" altLang="zh-CN" dirty="0" err="1"/>
              <a:t>processon</a:t>
            </a:r>
            <a:r>
              <a:rPr lang="zh-CN" altLang="en-US" dirty="0"/>
              <a:t>、亿图图示</a:t>
            </a:r>
            <a:endParaRPr lang="en-US" altLang="zh-CN" dirty="0"/>
          </a:p>
          <a:p>
            <a:r>
              <a:rPr lang="zh-CN" altLang="en-US" dirty="0"/>
              <a:t>需求管理工具：亿图图示</a:t>
            </a:r>
          </a:p>
        </p:txBody>
      </p:sp>
    </p:spTree>
    <p:extLst>
      <p:ext uri="{BB962C8B-B14F-4D97-AF65-F5344CB8AC3E}">
        <p14:creationId xmlns:p14="http://schemas.microsoft.com/office/powerpoint/2010/main" val="3260223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387711" y="324333"/>
            <a:ext cx="724633" cy="647700"/>
          </a:xfrm>
          <a:prstGeom prst="roundRect">
            <a:avLst/>
          </a:prstGeom>
        </p:spPr>
      </p:pic>
      <p:sp>
        <p:nvSpPr>
          <p:cNvPr id="71" name="矩形 70"/>
          <p:cNvSpPr/>
          <p:nvPr/>
        </p:nvSpPr>
        <p:spPr>
          <a:xfrm>
            <a:off x="541960" y="325603"/>
            <a:ext cx="682147" cy="645160"/>
          </a:xfrm>
          <a:prstGeom prst="rect">
            <a:avLst/>
          </a:prstGeom>
        </p:spPr>
        <p:txBody>
          <a:bodyPr wrap="square">
            <a:spAutoFit/>
          </a:bodyPr>
          <a:lstStyle/>
          <a:p>
            <a:r>
              <a:rPr lang="en-US" altLang="zh-CN" sz="3600" b="1" dirty="0">
                <a:solidFill>
                  <a:schemeClr val="bg1"/>
                </a:solidFill>
              </a:rPr>
              <a:t>4</a:t>
            </a:r>
          </a:p>
        </p:txBody>
      </p:sp>
      <p:sp>
        <p:nvSpPr>
          <p:cNvPr id="72" name="矩形 71"/>
          <p:cNvSpPr/>
          <p:nvPr/>
        </p:nvSpPr>
        <p:spPr>
          <a:xfrm>
            <a:off x="1319361" y="464033"/>
            <a:ext cx="3872036" cy="368300"/>
          </a:xfrm>
          <a:prstGeom prst="rect">
            <a:avLst/>
          </a:prstGeom>
        </p:spPr>
        <p:txBody>
          <a:bodyPr wrap="square">
            <a:spAutoFit/>
          </a:bodyPr>
          <a:lstStyle/>
          <a:p>
            <a:r>
              <a:rPr lang="zh-CN" altLang="en-US" dirty="0"/>
              <a:t>总结</a:t>
            </a:r>
          </a:p>
        </p:txBody>
      </p:sp>
      <p:sp>
        <p:nvSpPr>
          <p:cNvPr id="4" name="文本框 3"/>
          <p:cNvSpPr txBox="1"/>
          <p:nvPr/>
        </p:nvSpPr>
        <p:spPr>
          <a:xfrm>
            <a:off x="883033" y="2906848"/>
            <a:ext cx="10168890" cy="2861310"/>
          </a:xfrm>
          <a:prstGeom prst="rect">
            <a:avLst/>
          </a:prstGeom>
          <a:noFill/>
        </p:spPr>
        <p:txBody>
          <a:bodyPr wrap="square" rtlCol="0">
            <a:spAutoFit/>
          </a:bodyPr>
          <a:lstStyle/>
          <a:p>
            <a:r>
              <a:rPr lang="zh-CN" altLang="en-US" dirty="0"/>
              <a:t>此软件是一款面向大学生日常课程、生活的软件。我们以大学生的日常需求为出发点，开发一款点对点解决当代大学生日常需求的软件。它具备一切与课表相关的功能，如导入、修改、查看、课程提醒，具备一切社交相关的功能，在社交娱乐化与假象化越来越重的二十一世纪，将社交范围锁定在大学生校园交流，既保护了学生的隐私，又提供了一个安全、愉悦的交友环境，使学生们敞开心扉，勇敢的与身边的人进行交流。他同时具备着一项很容易被人们所忽略的功能，那就是计划与安排。当懒惰二字逐渐席卷大学生校园，我们是时候为此研发出一种解决方案了，那就是这款软件。它能将淡忘于人们脑海的计划与安排真实的展现在人们眼前，提醒着昨天的安排与当下的懒惰。学生们可以将自己的安排写入计划安排一栏，在规定时间弹窗并提醒学生，同时这项功能将可选择的与学生的朋友圈进行绑定，我们未来或许会增添打卡功能，以达到大学生们互相监督，严格要求自己的目的。</a:t>
            </a:r>
          </a:p>
        </p:txBody>
      </p:sp>
      <p:sp>
        <p:nvSpPr>
          <p:cNvPr id="7" name="文本框 6">
            <a:extLst>
              <a:ext uri="{FF2B5EF4-FFF2-40B4-BE49-F238E27FC236}">
                <a16:creationId xmlns:a16="http://schemas.microsoft.com/office/drawing/2014/main" id="{9A50D7A0-A55C-4CB4-9A21-14C6480430F3}"/>
              </a:ext>
            </a:extLst>
          </p:cNvPr>
          <p:cNvSpPr txBox="1"/>
          <p:nvPr/>
        </p:nvSpPr>
        <p:spPr>
          <a:xfrm>
            <a:off x="1011555" y="1269426"/>
            <a:ext cx="10168890" cy="1200329"/>
          </a:xfrm>
          <a:prstGeom prst="rect">
            <a:avLst/>
          </a:prstGeom>
          <a:noFill/>
        </p:spPr>
        <p:txBody>
          <a:bodyPr wrap="square" rtlCol="0">
            <a:spAutoFit/>
          </a:bodyPr>
          <a:lstStyle/>
          <a:p>
            <a:r>
              <a:rPr lang="zh-CN" altLang="en-US" dirty="0"/>
              <a:t>重要性：</a:t>
            </a:r>
            <a:endParaRPr lang="en-US" altLang="zh-CN" dirty="0"/>
          </a:p>
          <a:p>
            <a:pPr marL="342900" indent="-342900">
              <a:buFont typeface="+mj-lt"/>
              <a:buAutoNum type="alphaLcParenR"/>
            </a:pPr>
            <a:r>
              <a:rPr lang="zh-CN" altLang="en-US" dirty="0"/>
              <a:t>开发明确</a:t>
            </a:r>
            <a:endParaRPr lang="en-US" altLang="zh-CN" dirty="0"/>
          </a:p>
          <a:p>
            <a:pPr marL="342900" indent="-342900">
              <a:buFont typeface="+mj-lt"/>
              <a:buAutoNum type="alphaLcParenR"/>
            </a:pPr>
            <a:r>
              <a:rPr lang="zh-CN" altLang="en-US" dirty="0"/>
              <a:t>起决策重要</a:t>
            </a:r>
            <a:endParaRPr lang="en-US" altLang="zh-CN" dirty="0"/>
          </a:p>
          <a:p>
            <a:pPr marL="342900" indent="-342900">
              <a:buFont typeface="+mj-lt"/>
              <a:buAutoNum type="alphaLcParenR"/>
            </a:pPr>
            <a:r>
              <a:rPr lang="zh-CN" altLang="en-US" dirty="0"/>
              <a:t>指明开发策略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371975" y="3119209"/>
            <a:ext cx="4284980" cy="768350"/>
          </a:xfrm>
          <a:prstGeom prst="rect">
            <a:avLst/>
          </a:prstGeom>
          <a:noFill/>
        </p:spPr>
        <p:txBody>
          <a:bodyPr wrap="square" rtlCol="0">
            <a:spAutoFit/>
          </a:bodyPr>
          <a:lstStyle/>
          <a:p>
            <a:r>
              <a:rPr lang="zh-CN" altLang="en-US" sz="4400" b="1" dirty="0">
                <a:solidFill>
                  <a:schemeClr val="bg1"/>
                </a:solidFill>
                <a:effectLst>
                  <a:outerShdw blurRad="38100" dist="38100" dir="2700000" algn="tl">
                    <a:srgbClr val="000000">
                      <a:alpha val="43137"/>
                    </a:srgbClr>
                  </a:outerShdw>
                </a:effectLst>
              </a:rPr>
              <a:t>谢谢观看！</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6331"/>
          </a:xfrm>
          <a:prstGeom prst="rect">
            <a:avLst/>
          </a:prstGeom>
        </p:spPr>
        <p:txBody>
          <a:bodyPr wrap="square">
            <a:spAutoFit/>
          </a:bodyPr>
          <a:lstStyle/>
          <a:p>
            <a:r>
              <a:rPr lang="en-US" altLang="zh-CN" sz="3600" b="1" dirty="0">
                <a:solidFill>
                  <a:schemeClr val="bg1"/>
                </a:solidFill>
              </a:rPr>
              <a:t>1</a:t>
            </a:r>
            <a:endParaRPr lang="zh-CN" altLang="en-US" sz="3600" b="1" dirty="0">
              <a:solidFill>
                <a:schemeClr val="bg1"/>
              </a:solidFill>
            </a:endParaRPr>
          </a:p>
        </p:txBody>
      </p:sp>
      <p:sp>
        <p:nvSpPr>
          <p:cNvPr id="72" name="矩形 71"/>
          <p:cNvSpPr/>
          <p:nvPr/>
        </p:nvSpPr>
        <p:spPr>
          <a:xfrm>
            <a:off x="1319361" y="464033"/>
            <a:ext cx="3872036" cy="368300"/>
          </a:xfrm>
          <a:prstGeom prst="rect">
            <a:avLst/>
          </a:prstGeom>
        </p:spPr>
        <p:txBody>
          <a:bodyPr wrap="square">
            <a:spAutoFit/>
          </a:bodyPr>
          <a:lstStyle/>
          <a:p>
            <a:r>
              <a:rPr lang="zh-CN" altLang="en-US" dirty="0"/>
              <a:t>项目介绍</a:t>
            </a:r>
            <a:r>
              <a:rPr lang="en-US" altLang="zh-CN" dirty="0"/>
              <a:t>——</a:t>
            </a:r>
            <a:r>
              <a:rPr lang="zh-CN" altLang="en-US" dirty="0"/>
              <a:t>背景</a:t>
            </a:r>
            <a:r>
              <a:rPr lang="en-US" altLang="zh-CN" dirty="0"/>
              <a:t>  </a:t>
            </a:r>
            <a:endParaRPr lang="zh-CN" altLang="en-US" dirty="0"/>
          </a:p>
        </p:txBody>
      </p:sp>
      <p:sp>
        <p:nvSpPr>
          <p:cNvPr id="80" name="矩形 79"/>
          <p:cNvSpPr/>
          <p:nvPr/>
        </p:nvSpPr>
        <p:spPr>
          <a:xfrm>
            <a:off x="1625600" y="1689100"/>
            <a:ext cx="8848090" cy="3283585"/>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当前各类功能强大的手机app与web应用层出不穷，我们的学习与生活也因此而变得越来越方便与高效。对于繁忙多样的大学生生活来说，也同样需要一款提供便利服务的应用来给予辅助。本软件的设计正是以此方向为目标，设计出一个能够在大学生的日常学习与生活中，为大学生提供关于校园中的各项事务的便利的信息获取、反馈、交流、提醒等服务的实用型软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6331"/>
          </a:xfrm>
          <a:prstGeom prst="rect">
            <a:avLst/>
          </a:prstGeom>
        </p:spPr>
        <p:txBody>
          <a:bodyPr wrap="square">
            <a:spAutoFit/>
          </a:bodyPr>
          <a:lstStyle/>
          <a:p>
            <a:r>
              <a:rPr lang="en-US" altLang="zh-CN" sz="3600" b="1" dirty="0">
                <a:solidFill>
                  <a:schemeClr val="bg1"/>
                </a:solidFill>
              </a:rPr>
              <a:t>1</a:t>
            </a:r>
            <a:endParaRPr lang="zh-CN" altLang="en-US" sz="3600" b="1" dirty="0">
              <a:solidFill>
                <a:schemeClr val="bg1"/>
              </a:solidFill>
            </a:endParaRPr>
          </a:p>
        </p:txBody>
      </p:sp>
      <p:sp>
        <p:nvSpPr>
          <p:cNvPr id="72" name="矩形 71"/>
          <p:cNvSpPr/>
          <p:nvPr/>
        </p:nvSpPr>
        <p:spPr>
          <a:xfrm>
            <a:off x="1319361" y="464033"/>
            <a:ext cx="3872036" cy="368300"/>
          </a:xfrm>
          <a:prstGeom prst="rect">
            <a:avLst/>
          </a:prstGeom>
        </p:spPr>
        <p:txBody>
          <a:bodyPr wrap="square">
            <a:spAutoFit/>
          </a:bodyPr>
          <a:lstStyle/>
          <a:p>
            <a:r>
              <a:rPr lang="zh-CN" altLang="en-US" dirty="0"/>
              <a:t>项目介绍</a:t>
            </a:r>
            <a:r>
              <a:rPr lang="en-US" altLang="zh-CN" dirty="0"/>
              <a:t>——</a:t>
            </a:r>
            <a:r>
              <a:rPr lang="zh-CN" altLang="en-US" dirty="0"/>
              <a:t>目的意义</a:t>
            </a:r>
            <a:r>
              <a:rPr lang="en-US" altLang="zh-CN" dirty="0"/>
              <a:t>  </a:t>
            </a:r>
            <a:endParaRPr lang="zh-CN" altLang="en-US" dirty="0"/>
          </a:p>
        </p:txBody>
      </p:sp>
      <p:sp>
        <p:nvSpPr>
          <p:cNvPr id="80" name="矩形 79"/>
          <p:cNvSpPr/>
          <p:nvPr/>
        </p:nvSpPr>
        <p:spPr>
          <a:xfrm>
            <a:off x="1619250" y="1312545"/>
            <a:ext cx="8848090" cy="2994025"/>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本项目的设计意在为大学生提供关于校园中的各项事务的便利的信息获取、反馈、交流、提醒等服务，提高学生学习与生活的效率与便利性。也意在老师等管理人员提供方便的线上管理方法。让读者更好地了解到本系统的功能性细节，架构，及其实现方式等内层信息，以便准确定义用户对此软件的需求。</a:t>
            </a:r>
          </a:p>
        </p:txBody>
      </p:sp>
      <p:sp>
        <p:nvSpPr>
          <p:cNvPr id="3" name="矩形 2"/>
          <p:cNvSpPr/>
          <p:nvPr/>
        </p:nvSpPr>
        <p:spPr>
          <a:xfrm>
            <a:off x="1619250" y="4916805"/>
            <a:ext cx="8848090" cy="728980"/>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预期人群：软件用户，项目评审师。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6331"/>
          </a:xfrm>
          <a:prstGeom prst="rect">
            <a:avLst/>
          </a:prstGeom>
        </p:spPr>
        <p:txBody>
          <a:bodyPr wrap="square">
            <a:spAutoFit/>
          </a:bodyPr>
          <a:lstStyle/>
          <a:p>
            <a:r>
              <a:rPr lang="en-US" altLang="zh-CN" sz="3600" b="1" dirty="0">
                <a:solidFill>
                  <a:schemeClr val="bg1"/>
                </a:solidFill>
              </a:rPr>
              <a:t>1</a:t>
            </a:r>
            <a:endParaRPr lang="zh-CN" altLang="en-US" sz="3600" b="1" dirty="0">
              <a:solidFill>
                <a:schemeClr val="bg1"/>
              </a:solidFill>
            </a:endParaRPr>
          </a:p>
        </p:txBody>
      </p:sp>
      <p:sp>
        <p:nvSpPr>
          <p:cNvPr id="72" name="矩形 71"/>
          <p:cNvSpPr/>
          <p:nvPr/>
        </p:nvSpPr>
        <p:spPr>
          <a:xfrm>
            <a:off x="1319361" y="464033"/>
            <a:ext cx="3872036" cy="368300"/>
          </a:xfrm>
          <a:prstGeom prst="rect">
            <a:avLst/>
          </a:prstGeom>
        </p:spPr>
        <p:txBody>
          <a:bodyPr wrap="square">
            <a:spAutoFit/>
          </a:bodyPr>
          <a:lstStyle/>
          <a:p>
            <a:r>
              <a:rPr lang="zh-CN" altLang="en-US" dirty="0"/>
              <a:t>项目介绍</a:t>
            </a:r>
            <a:r>
              <a:rPr lang="en-US" altLang="zh-CN" dirty="0"/>
              <a:t>——</a:t>
            </a:r>
            <a:r>
              <a:rPr lang="zh-CN" altLang="en-US" dirty="0"/>
              <a:t>简介</a:t>
            </a:r>
            <a:r>
              <a:rPr lang="en-US" altLang="zh-CN" dirty="0"/>
              <a:t>  </a:t>
            </a:r>
            <a:endParaRPr lang="zh-CN" altLang="en-US" dirty="0"/>
          </a:p>
        </p:txBody>
      </p:sp>
      <p:sp>
        <p:nvSpPr>
          <p:cNvPr id="3" name="矩形 2"/>
          <p:cNvSpPr/>
          <p:nvPr/>
        </p:nvSpPr>
        <p:spPr>
          <a:xfrm>
            <a:off x="1834515" y="1271905"/>
            <a:ext cx="8848090" cy="2489835"/>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项目是一个具有移动端app与web端应用两种形式的大学生助学软件，采用Java，JavaScript，MySQL等语言开发，具有学生的登录注册，管理员的信息管理，学生的课表管理、信息获取、设置提醒、计划安排，学生间的交流交友等多种功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8">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18">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3</a:t>
            </a:r>
          </a:p>
        </p:txBody>
      </p:sp>
      <p:sp>
        <p:nvSpPr>
          <p:cNvPr id="72" name="矩形 71"/>
          <p:cNvSpPr/>
          <p:nvPr/>
        </p:nvSpPr>
        <p:spPr>
          <a:xfrm>
            <a:off x="1319361" y="464033"/>
            <a:ext cx="3872036" cy="368300"/>
          </a:xfrm>
          <a:prstGeom prst="rect">
            <a:avLst/>
          </a:prstGeom>
        </p:spPr>
        <p:txBody>
          <a:bodyPr wrap="square">
            <a:spAutoFit/>
          </a:bodyPr>
          <a:lstStyle/>
          <a:p>
            <a:r>
              <a:rPr lang="zh-CN" altLang="en-US" dirty="0"/>
              <a:t>需求分析过程</a:t>
            </a:r>
            <a:r>
              <a:rPr lang="en-US" altLang="zh-CN" dirty="0"/>
              <a:t>——</a:t>
            </a:r>
            <a:r>
              <a:rPr lang="zh-CN" altLang="en-US" dirty="0"/>
              <a:t>分析问题</a:t>
            </a:r>
            <a:r>
              <a:rPr lang="en-US" altLang="zh-CN" dirty="0"/>
              <a:t> </a:t>
            </a:r>
            <a:endParaRPr lang="zh-CN" altLang="en-US" dirty="0"/>
          </a:p>
        </p:txBody>
      </p:sp>
      <p:cxnSp>
        <p:nvCxnSpPr>
          <p:cNvPr id="52" name="MH_Other_1"/>
          <p:cNvCxnSpPr/>
          <p:nvPr>
            <p:custDataLst>
              <p:tags r:id="rId1"/>
            </p:custDataLst>
          </p:nvPr>
        </p:nvCxnSpPr>
        <p:spPr>
          <a:xfrm>
            <a:off x="2217831" y="2800297"/>
            <a:ext cx="770645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MH_Other_2"/>
          <p:cNvSpPr/>
          <p:nvPr>
            <p:custDataLst>
              <p:tags r:id="rId2"/>
            </p:custDataLst>
          </p:nvPr>
        </p:nvSpPr>
        <p:spPr>
          <a:xfrm rot="2871886">
            <a:off x="2779468" y="2106676"/>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01</a:t>
            </a:r>
            <a:endParaRPr lang="zh-CN" altLang="en-US" sz="2400" dirty="0">
              <a:solidFill>
                <a:srgbClr val="FEFFFF"/>
              </a:solidFill>
              <a:cs typeface="+mn-ea"/>
              <a:sym typeface="+mn-lt"/>
            </a:endParaRPr>
          </a:p>
        </p:txBody>
      </p:sp>
      <p:sp>
        <p:nvSpPr>
          <p:cNvPr id="59" name="MH_Other_3"/>
          <p:cNvSpPr/>
          <p:nvPr>
            <p:custDataLst>
              <p:tags r:id="rId3"/>
            </p:custDataLst>
          </p:nvPr>
        </p:nvSpPr>
        <p:spPr>
          <a:xfrm>
            <a:off x="2487237" y="2861844"/>
            <a:ext cx="36000" cy="19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MH_SubTitle_1"/>
          <p:cNvSpPr txBox="1"/>
          <p:nvPr>
            <p:custDataLst>
              <p:tags r:id="rId4"/>
            </p:custDataLst>
          </p:nvPr>
        </p:nvSpPr>
        <p:spPr>
          <a:xfrm>
            <a:off x="2543778" y="2861844"/>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我们所掌握的技术有哪些？</a:t>
            </a:r>
          </a:p>
        </p:txBody>
      </p:sp>
      <p:sp>
        <p:nvSpPr>
          <p:cNvPr id="22" name="MH_Other_4"/>
          <p:cNvSpPr/>
          <p:nvPr>
            <p:custDataLst>
              <p:tags r:id="rId5"/>
            </p:custDataLst>
          </p:nvPr>
        </p:nvSpPr>
        <p:spPr>
          <a:xfrm rot="2871886">
            <a:off x="4329113" y="2106676"/>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02</a:t>
            </a:r>
            <a:endParaRPr lang="zh-CN" altLang="en-US" sz="2400" dirty="0">
              <a:solidFill>
                <a:srgbClr val="FEFFFF"/>
              </a:solidFill>
              <a:cs typeface="+mn-ea"/>
              <a:sym typeface="+mn-lt"/>
            </a:endParaRPr>
          </a:p>
        </p:txBody>
      </p:sp>
      <p:sp>
        <p:nvSpPr>
          <p:cNvPr id="23" name="MH_Other_5"/>
          <p:cNvSpPr/>
          <p:nvPr>
            <p:custDataLst>
              <p:tags r:id="rId6"/>
            </p:custDataLst>
          </p:nvPr>
        </p:nvSpPr>
        <p:spPr>
          <a:xfrm>
            <a:off x="4036883" y="2861844"/>
            <a:ext cx="36000" cy="19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MH_SubTitle_2"/>
          <p:cNvSpPr txBox="1"/>
          <p:nvPr>
            <p:custDataLst>
              <p:tags r:id="rId7"/>
            </p:custDataLst>
          </p:nvPr>
        </p:nvSpPr>
        <p:spPr>
          <a:xfrm>
            <a:off x="4093422" y="2861844"/>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软件预计该如何使用最好？</a:t>
            </a:r>
          </a:p>
        </p:txBody>
      </p:sp>
      <p:sp>
        <p:nvSpPr>
          <p:cNvPr id="26" name="MH_Other_6"/>
          <p:cNvSpPr/>
          <p:nvPr>
            <p:custDataLst>
              <p:tags r:id="rId8"/>
            </p:custDataLst>
          </p:nvPr>
        </p:nvSpPr>
        <p:spPr>
          <a:xfrm rot="2871886">
            <a:off x="5878759" y="2106676"/>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03</a:t>
            </a:r>
            <a:endParaRPr lang="zh-CN" altLang="en-US" sz="2400" dirty="0">
              <a:solidFill>
                <a:srgbClr val="FEFFFF"/>
              </a:solidFill>
              <a:cs typeface="+mn-ea"/>
              <a:sym typeface="+mn-lt"/>
            </a:endParaRPr>
          </a:p>
        </p:txBody>
      </p:sp>
      <p:sp>
        <p:nvSpPr>
          <p:cNvPr id="27" name="MH_Other_7"/>
          <p:cNvSpPr/>
          <p:nvPr>
            <p:custDataLst>
              <p:tags r:id="rId9"/>
            </p:custDataLst>
          </p:nvPr>
        </p:nvSpPr>
        <p:spPr>
          <a:xfrm>
            <a:off x="5586527" y="2861844"/>
            <a:ext cx="36000" cy="19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MH_SubTitle_3"/>
          <p:cNvSpPr txBox="1"/>
          <p:nvPr>
            <p:custDataLst>
              <p:tags r:id="rId10"/>
            </p:custDataLst>
          </p:nvPr>
        </p:nvSpPr>
        <p:spPr>
          <a:xfrm>
            <a:off x="5643067" y="2861844"/>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如何在现有的基础上，开发出满意的产品？</a:t>
            </a:r>
          </a:p>
        </p:txBody>
      </p:sp>
      <p:sp>
        <p:nvSpPr>
          <p:cNvPr id="30" name="MH_Other_8"/>
          <p:cNvSpPr/>
          <p:nvPr>
            <p:custDataLst>
              <p:tags r:id="rId11"/>
            </p:custDataLst>
          </p:nvPr>
        </p:nvSpPr>
        <p:spPr>
          <a:xfrm rot="2871886">
            <a:off x="7428403" y="2106676"/>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04</a:t>
            </a:r>
            <a:endParaRPr lang="zh-CN" altLang="en-US" sz="2400" dirty="0">
              <a:solidFill>
                <a:srgbClr val="FEFFFF"/>
              </a:solidFill>
              <a:cs typeface="+mn-ea"/>
              <a:sym typeface="+mn-lt"/>
            </a:endParaRPr>
          </a:p>
        </p:txBody>
      </p:sp>
      <p:sp>
        <p:nvSpPr>
          <p:cNvPr id="31" name="MH_Other_9"/>
          <p:cNvSpPr/>
          <p:nvPr>
            <p:custDataLst>
              <p:tags r:id="rId12"/>
            </p:custDataLst>
          </p:nvPr>
        </p:nvSpPr>
        <p:spPr>
          <a:xfrm>
            <a:off x="7136172" y="2861844"/>
            <a:ext cx="36000" cy="19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MH_SubTitle_4"/>
          <p:cNvSpPr txBox="1"/>
          <p:nvPr>
            <p:custDataLst>
              <p:tags r:id="rId13"/>
            </p:custDataLst>
          </p:nvPr>
        </p:nvSpPr>
        <p:spPr>
          <a:xfrm>
            <a:off x="7192713" y="2861844"/>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软件基本带有那些功能？</a:t>
            </a:r>
          </a:p>
        </p:txBody>
      </p:sp>
      <p:sp>
        <p:nvSpPr>
          <p:cNvPr id="38" name="MH_Other_10"/>
          <p:cNvSpPr/>
          <p:nvPr>
            <p:custDataLst>
              <p:tags r:id="rId14"/>
            </p:custDataLst>
          </p:nvPr>
        </p:nvSpPr>
        <p:spPr>
          <a:xfrm rot="2871886">
            <a:off x="8978048" y="2106676"/>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05</a:t>
            </a:r>
            <a:endParaRPr lang="zh-CN" altLang="en-US" sz="2400" dirty="0">
              <a:solidFill>
                <a:srgbClr val="FEFFFF"/>
              </a:solidFill>
              <a:cs typeface="+mn-ea"/>
              <a:sym typeface="+mn-lt"/>
            </a:endParaRPr>
          </a:p>
        </p:txBody>
      </p:sp>
      <p:sp>
        <p:nvSpPr>
          <p:cNvPr id="39" name="MH_Other_11"/>
          <p:cNvSpPr/>
          <p:nvPr>
            <p:custDataLst>
              <p:tags r:id="rId15"/>
            </p:custDataLst>
          </p:nvPr>
        </p:nvSpPr>
        <p:spPr>
          <a:xfrm>
            <a:off x="8685817" y="2861844"/>
            <a:ext cx="36000" cy="19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MH_SubTitle_5"/>
          <p:cNvSpPr txBox="1"/>
          <p:nvPr>
            <p:custDataLst>
              <p:tags r:id="rId16"/>
            </p:custDataLst>
          </p:nvPr>
        </p:nvSpPr>
        <p:spPr>
          <a:xfrm>
            <a:off x="8742358" y="2861844"/>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如何给这款软件加上修饰，变得更完美？</a:t>
            </a:r>
          </a:p>
        </p:txBody>
      </p:sp>
    </p:spTree>
    <p:extLst>
      <p:ext uri="{BB962C8B-B14F-4D97-AF65-F5344CB8AC3E}">
        <p14:creationId xmlns:p14="http://schemas.microsoft.com/office/powerpoint/2010/main" val="411101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p:cTn id="17" dur="500" fill="hold"/>
                                        <p:tgtEl>
                                          <p:spTgt spid="59"/>
                                        </p:tgtEl>
                                        <p:attrNameLst>
                                          <p:attrName>ppt_w</p:attrName>
                                        </p:attrNameLst>
                                      </p:cBhvr>
                                      <p:tavLst>
                                        <p:tav tm="0">
                                          <p:val>
                                            <p:fltVal val="0"/>
                                          </p:val>
                                        </p:tav>
                                        <p:tav tm="100000">
                                          <p:val>
                                            <p:strVal val="#ppt_w"/>
                                          </p:val>
                                        </p:tav>
                                      </p:tavLst>
                                    </p:anim>
                                    <p:anim calcmode="lin" valueType="num">
                                      <p:cBhvr>
                                        <p:cTn id="18" dur="500" fill="hold"/>
                                        <p:tgtEl>
                                          <p:spTgt spid="59"/>
                                        </p:tgtEl>
                                        <p:attrNameLst>
                                          <p:attrName>ppt_h</p:attrName>
                                        </p:attrNameLst>
                                      </p:cBhvr>
                                      <p:tavLst>
                                        <p:tav tm="0">
                                          <p:val>
                                            <p:fltVal val="0"/>
                                          </p:val>
                                        </p:tav>
                                        <p:tav tm="100000">
                                          <p:val>
                                            <p:strVal val="#ppt_h"/>
                                          </p:val>
                                        </p:tav>
                                      </p:tavLst>
                                    </p:anim>
                                    <p:animEffect transition="in" filter="fade">
                                      <p:cBhvr>
                                        <p:cTn id="19" dur="500"/>
                                        <p:tgtEl>
                                          <p:spTgt spid="5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animEffect transition="in" filter="fade">
                                      <p:cBhvr>
                                        <p:cTn id="24" dur="500"/>
                                        <p:tgtEl>
                                          <p:spTgt spid="6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p:cTn id="77" dur="500" fill="hold"/>
                                        <p:tgtEl>
                                          <p:spTgt spid="39"/>
                                        </p:tgtEl>
                                        <p:attrNameLst>
                                          <p:attrName>ppt_w</p:attrName>
                                        </p:attrNameLst>
                                      </p:cBhvr>
                                      <p:tavLst>
                                        <p:tav tm="0">
                                          <p:val>
                                            <p:fltVal val="0"/>
                                          </p:val>
                                        </p:tav>
                                        <p:tav tm="100000">
                                          <p:val>
                                            <p:strVal val="#ppt_w"/>
                                          </p:val>
                                        </p:tav>
                                      </p:tavLst>
                                    </p:anim>
                                    <p:anim calcmode="lin" valueType="num">
                                      <p:cBhvr>
                                        <p:cTn id="78" dur="500" fill="hold"/>
                                        <p:tgtEl>
                                          <p:spTgt spid="39"/>
                                        </p:tgtEl>
                                        <p:attrNameLst>
                                          <p:attrName>ppt_h</p:attrName>
                                        </p:attrNameLst>
                                      </p:cBhvr>
                                      <p:tavLst>
                                        <p:tav tm="0">
                                          <p:val>
                                            <p:fltVal val="0"/>
                                          </p:val>
                                        </p:tav>
                                        <p:tav tm="100000">
                                          <p:val>
                                            <p:strVal val="#ppt_h"/>
                                          </p:val>
                                        </p:tav>
                                      </p:tavLst>
                                    </p:anim>
                                    <p:animEffect transition="in" filter="fade">
                                      <p:cBhvr>
                                        <p:cTn id="79" dur="500"/>
                                        <p:tgtEl>
                                          <p:spTgt spid="3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p:cTn id="82" dur="500" fill="hold"/>
                                        <p:tgtEl>
                                          <p:spTgt spid="40"/>
                                        </p:tgtEl>
                                        <p:attrNameLst>
                                          <p:attrName>ppt_w</p:attrName>
                                        </p:attrNameLst>
                                      </p:cBhvr>
                                      <p:tavLst>
                                        <p:tav tm="0">
                                          <p:val>
                                            <p:fltVal val="0"/>
                                          </p:val>
                                        </p:tav>
                                        <p:tav tm="100000">
                                          <p:val>
                                            <p:strVal val="#ppt_w"/>
                                          </p:val>
                                        </p:tav>
                                      </p:tavLst>
                                    </p:anim>
                                    <p:anim calcmode="lin" valueType="num">
                                      <p:cBhvr>
                                        <p:cTn id="83" dur="500" fill="hold"/>
                                        <p:tgtEl>
                                          <p:spTgt spid="40"/>
                                        </p:tgtEl>
                                        <p:attrNameLst>
                                          <p:attrName>ppt_h</p:attrName>
                                        </p:attrNameLst>
                                      </p:cBhvr>
                                      <p:tavLst>
                                        <p:tav tm="0">
                                          <p:val>
                                            <p:fltVal val="0"/>
                                          </p:val>
                                        </p:tav>
                                        <p:tav tm="100000">
                                          <p:val>
                                            <p:strVal val="#ppt_h"/>
                                          </p:val>
                                        </p:tav>
                                      </p:tavLst>
                                    </p:anim>
                                    <p:animEffect transition="in" filter="fade">
                                      <p:cBhvr>
                                        <p:cTn id="8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59" grpId="0" bldLvl="0" animBg="1"/>
      <p:bldP spid="60" grpId="0"/>
      <p:bldP spid="22" grpId="0" bldLvl="0" animBg="1"/>
      <p:bldP spid="23" grpId="0" bldLvl="0" animBg="1"/>
      <p:bldP spid="24" grpId="0"/>
      <p:bldP spid="26" grpId="0" bldLvl="0" animBg="1"/>
      <p:bldP spid="27" grpId="0" bldLvl="0" animBg="1"/>
      <p:bldP spid="28" grpId="0"/>
      <p:bldP spid="30" grpId="0" bldLvl="0" animBg="1"/>
      <p:bldP spid="31" grpId="0" bldLvl="0" animBg="1"/>
      <p:bldP spid="32" grpId="0"/>
      <p:bldP spid="38" grpId="0" bldLvl="0" animBg="1"/>
      <p:bldP spid="39" grpId="0" bldLvl="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分析问题</a:t>
            </a:r>
          </a:p>
        </p:txBody>
      </p:sp>
      <p:sp>
        <p:nvSpPr>
          <p:cNvPr id="4" name="矩形 3"/>
          <p:cNvSpPr/>
          <p:nvPr/>
        </p:nvSpPr>
        <p:spPr>
          <a:xfrm>
            <a:off x="1319530" y="970915"/>
            <a:ext cx="3479800" cy="4865370"/>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系统边界图</a:t>
            </a:r>
          </a:p>
        </p:txBody>
      </p:sp>
      <p:pic>
        <p:nvPicPr>
          <p:cNvPr id="6" name="图片 5">
            <a:extLst>
              <a:ext uri="{FF2B5EF4-FFF2-40B4-BE49-F238E27FC236}">
                <a16:creationId xmlns:a16="http://schemas.microsoft.com/office/drawing/2014/main" id="{FA64A50E-D83D-4E4B-B4F9-9B3E6A662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722" y="1182019"/>
            <a:ext cx="6147616" cy="4493961"/>
          </a:xfrm>
          <a:prstGeom prst="rect">
            <a:avLst/>
          </a:prstGeom>
        </p:spPr>
      </p:pic>
    </p:spTree>
    <p:extLst>
      <p:ext uri="{BB962C8B-B14F-4D97-AF65-F5344CB8AC3E}">
        <p14:creationId xmlns:p14="http://schemas.microsoft.com/office/powerpoint/2010/main" val="105919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功能性需求</a:t>
            </a:r>
            <a:endParaRPr lang="en-US" altLang="zh-CN" dirty="0"/>
          </a:p>
        </p:txBody>
      </p:sp>
      <p:sp>
        <p:nvSpPr>
          <p:cNvPr id="4" name="矩形 3"/>
          <p:cNvSpPr/>
          <p:nvPr/>
        </p:nvSpPr>
        <p:spPr>
          <a:xfrm>
            <a:off x="1319530" y="970915"/>
            <a:ext cx="3479800" cy="548640"/>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用例图</a:t>
            </a:r>
          </a:p>
        </p:txBody>
      </p:sp>
      <p:pic>
        <p:nvPicPr>
          <p:cNvPr id="35"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35" y="1457325"/>
            <a:ext cx="5813425" cy="4665980"/>
          </a:xfrm>
          <a:prstGeom prst="rect">
            <a:avLst/>
          </a:prstGeom>
        </p:spPr>
      </p:pic>
      <p:sp>
        <p:nvSpPr>
          <p:cNvPr id="5" name="矩形 4"/>
          <p:cNvSpPr/>
          <p:nvPr/>
        </p:nvSpPr>
        <p:spPr>
          <a:xfrm>
            <a:off x="7647305" y="644525"/>
            <a:ext cx="3881755" cy="5568315"/>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用例编号：001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用例名：课表 操作</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用例描述：用户将自己的课表导入进系统</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参与者：程序的用户（学生）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前置条件：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1. 用户拥有一台PC.</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2. PC上装有此软件。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3. 此软件拥有windows系统下的文件读写权限。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4. PC运转正常。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后置条件：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1. 数据库存储用户的课程信息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2. 数据库存储用户的上课时间表。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基本路径：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1. 用户打开电脑，点击软件导入课表按钮。</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2. 跳出窗口，选择存储课程信息的pdf文件</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3. 软件获取到课表信息并存入数据库</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扩展点： </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3a. 排除pdf文件中非课程信息的其他信息</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3a1. 导入图片，识别课程信息</a:t>
            </a:r>
          </a:p>
          <a:p>
            <a:pPr lvl="0" algn="ctr">
              <a:lnSpc>
                <a:spcPct val="120000"/>
              </a:lnSpc>
              <a:defRPr/>
            </a:pPr>
            <a:r>
              <a:rPr lang="zh-CN" altLang="en-US" sz="1400" b="1" kern="0" dirty="0">
                <a:solidFill>
                  <a:sysClr val="window" lastClr="FFFFFF"/>
                </a:solidFill>
                <a:latin typeface="微软雅黑" panose="020B0503020204020204" pitchFamily="34" charset="-122"/>
                <a:ea typeface="微软雅黑" panose="020B0503020204020204" pitchFamily="34" charset="-122"/>
              </a:rPr>
              <a:t>3a2. 课程信息的纠错能力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0" y="6400800"/>
            <a:ext cx="12192000" cy="457200"/>
          </a:xfrm>
          <a:prstGeom prst="rect">
            <a:avLst/>
          </a:prstGeom>
        </p:spPr>
      </p:pic>
      <p:pic>
        <p:nvPicPr>
          <p:cNvPr id="70" name="图片 69"/>
          <p:cNvPicPr>
            <a:picLocks noChangeAspect="1"/>
          </p:cNvPicPr>
          <p:nvPr/>
        </p:nvPicPr>
        <p:blipFill rotWithShape="1">
          <a:blip r:embed="rId2">
            <a:extLst>
              <a:ext uri="{28A0092B-C50C-407E-A947-70E740481C1C}">
                <a14:useLocalDpi xmlns:a14="http://schemas.microsoft.com/office/drawing/2010/main" val="0"/>
              </a:ext>
            </a:extLst>
          </a:blip>
          <a:srcRect t="80597"/>
          <a:stretch>
            <a:fillRect/>
          </a:stretch>
        </p:blipFill>
        <p:spPr>
          <a:xfrm>
            <a:off x="256266" y="324333"/>
            <a:ext cx="724633" cy="647700"/>
          </a:xfrm>
          <a:prstGeom prst="roundRect">
            <a:avLst/>
          </a:prstGeom>
        </p:spPr>
      </p:pic>
      <p:sp>
        <p:nvSpPr>
          <p:cNvPr id="71" name="矩形 70"/>
          <p:cNvSpPr/>
          <p:nvPr/>
        </p:nvSpPr>
        <p:spPr>
          <a:xfrm>
            <a:off x="410515" y="325603"/>
            <a:ext cx="682147" cy="645160"/>
          </a:xfrm>
          <a:prstGeom prst="rect">
            <a:avLst/>
          </a:prstGeom>
        </p:spPr>
        <p:txBody>
          <a:bodyPr wrap="square">
            <a:spAutoFit/>
          </a:bodyPr>
          <a:lstStyle/>
          <a:p>
            <a:r>
              <a:rPr lang="en-US" altLang="zh-CN" sz="3600" b="1" dirty="0">
                <a:solidFill>
                  <a:schemeClr val="bg1"/>
                </a:solidFill>
              </a:rPr>
              <a:t>2</a:t>
            </a:r>
          </a:p>
        </p:txBody>
      </p:sp>
      <p:sp>
        <p:nvSpPr>
          <p:cNvPr id="72" name="矩形 71"/>
          <p:cNvSpPr/>
          <p:nvPr/>
        </p:nvSpPr>
        <p:spPr>
          <a:xfrm>
            <a:off x="1319530" y="464185"/>
            <a:ext cx="7239000" cy="368300"/>
          </a:xfrm>
          <a:prstGeom prst="rect">
            <a:avLst/>
          </a:prstGeom>
        </p:spPr>
        <p:txBody>
          <a:bodyPr wrap="square">
            <a:spAutoFit/>
          </a:bodyPr>
          <a:lstStyle/>
          <a:p>
            <a:r>
              <a:rPr lang="zh-CN" altLang="en-US" dirty="0"/>
              <a:t>需求分析过程</a:t>
            </a:r>
            <a:r>
              <a:rPr lang="en-US" altLang="zh-CN" dirty="0"/>
              <a:t>——</a:t>
            </a:r>
            <a:r>
              <a:rPr lang="zh-CN" altLang="en-US" dirty="0"/>
              <a:t>需求分析及说明</a:t>
            </a:r>
            <a:r>
              <a:rPr lang="en-US" altLang="zh-CN" dirty="0"/>
              <a:t>— </a:t>
            </a:r>
            <a:r>
              <a:rPr lang="zh-CN" altLang="en-US" dirty="0"/>
              <a:t>功能性需求</a:t>
            </a:r>
            <a:r>
              <a:rPr lang="en-US" altLang="zh-CN" dirty="0"/>
              <a:t>——</a:t>
            </a:r>
            <a:r>
              <a:rPr lang="zh-CN" altLang="en-US" dirty="0"/>
              <a:t>提醒模块为例</a:t>
            </a:r>
          </a:p>
        </p:txBody>
      </p:sp>
      <p:sp>
        <p:nvSpPr>
          <p:cNvPr id="4" name="矩形 3"/>
          <p:cNvSpPr/>
          <p:nvPr/>
        </p:nvSpPr>
        <p:spPr>
          <a:xfrm>
            <a:off x="1319530" y="970915"/>
            <a:ext cx="3479800" cy="4865370"/>
          </a:xfrm>
          <a:prstGeom prst="rect">
            <a:avLst/>
          </a:prstGeom>
          <a:solidFill>
            <a:schemeClr val="accent3"/>
          </a:solidFill>
          <a:ln w="25400" cap="flat" cmpd="sng" algn="ctr">
            <a:noFill/>
            <a:prstDash val="solid"/>
          </a:ln>
          <a:effectLst/>
        </p:spPr>
        <p:txBody>
          <a:bodyPr anchor="ctr"/>
          <a:lstStyle/>
          <a:p>
            <a:pPr lvl="0" algn="ctr">
              <a:lnSpc>
                <a:spcPct val="120000"/>
              </a:lnSpc>
              <a:defRPr/>
            </a:pPr>
            <a:r>
              <a:rPr lang="zh-CN" altLang="en-US" sz="2400" b="1" kern="0" dirty="0">
                <a:solidFill>
                  <a:sysClr val="window" lastClr="FFFFFF"/>
                </a:solidFill>
                <a:latin typeface="微软雅黑" panose="020B0503020204020204" pitchFamily="34" charset="-122"/>
                <a:ea typeface="微软雅黑" panose="020B0503020204020204" pitchFamily="34" charset="-122"/>
              </a:rPr>
              <a:t>流程图</a:t>
            </a:r>
          </a:p>
        </p:txBody>
      </p:sp>
      <p:pic>
        <p:nvPicPr>
          <p:cNvPr id="36" name="图片 36" descr="2ZVA9MXH~R$M`%Y8~YP]OC3"/>
          <p:cNvPicPr>
            <a:picLocks noChangeAspect="1"/>
          </p:cNvPicPr>
          <p:nvPr/>
        </p:nvPicPr>
        <p:blipFill>
          <a:blip r:embed="rId3"/>
          <a:stretch>
            <a:fillRect/>
          </a:stretch>
        </p:blipFill>
        <p:spPr>
          <a:xfrm>
            <a:off x="6601460" y="811530"/>
            <a:ext cx="2478405" cy="518350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9"/>
</p:tagLst>
</file>

<file path=ppt/tags/tag14.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0"/>
</p:tagLst>
</file>

<file path=ppt/tags/tag16.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1"/>
</p:tagLst>
</file>

<file path=ppt/tags/tag17.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5"/>
</p:tagLst>
</file>

<file path=ppt/tags/tag23.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6"/>
</p:tagLst>
</file>

<file path=ppt/tags/tag24.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8"/>
</p:tagLst>
</file>

<file path=ppt/tags/tag26.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SubTitle"/>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SubTitle"/>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SubTitle"/>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9"/>
</p:tagLst>
</file>

<file path=ppt/tags/tag31.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4"/>
</p:tagLst>
</file>

<file path=ppt/tags/tag37.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4"/>
</p:tagLst>
</file>

<file path=ppt/tags/tag43.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7"/>
</p:tagLst>
</file>

<file path=ppt/tags/tag44.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5.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1250</Words>
  <Application>Microsoft Office PowerPoint</Application>
  <PresentationFormat>宽屏</PresentationFormat>
  <Paragraphs>146</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28</vt:i4>
      </vt:variant>
    </vt:vector>
  </HeadingPairs>
  <TitlesOfParts>
    <vt:vector size="34" baseType="lpstr">
      <vt:lpstr>等线</vt:lpstr>
      <vt:lpstr>等线 Light</vt:lpstr>
      <vt:lpstr>微软雅黑</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龙 行超</cp:lastModifiedBy>
  <cp:revision>39</cp:revision>
  <dcterms:created xsi:type="dcterms:W3CDTF">2016-06-12T13:45:00Z</dcterms:created>
  <dcterms:modified xsi:type="dcterms:W3CDTF">2019-12-05T05:55:28Z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