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3" r:id="rId5"/>
    <p:sldId id="263" r:id="rId6"/>
    <p:sldId id="296" r:id="rId7"/>
    <p:sldId id="289" r:id="rId8"/>
    <p:sldId id="297" r:id="rId9"/>
    <p:sldId id="301" r:id="rId10"/>
    <p:sldId id="298" r:id="rId11"/>
    <p:sldId id="270" r:id="rId12"/>
    <p:sldId id="29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760"/>
    <a:srgbClr val="50BFC0"/>
    <a:srgbClr val="43308A"/>
    <a:srgbClr val="494091"/>
    <a:srgbClr val="09AAE9"/>
    <a:srgbClr val="012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CEA2B-B5EC-4CF3-8A4E-981D0B4BBD17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48BE6-A3F1-47D7-81C4-E93A96438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1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3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4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0840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8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5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8408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4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9" y="185016"/>
            <a:ext cx="10515600" cy="51117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12800"/>
            <a:ext cx="12192000" cy="590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203-D686-42EE-B414-81B4EEEA8482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96AE-F380-40A1-91E5-56168E448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886754" y="3136518"/>
            <a:ext cx="6417141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基于空间的架构模式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5195755" y="475351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</a:rPr>
              <a:t>汇报人：斗地组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4973327" y="3174124"/>
            <a:ext cx="3997345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indent="0" defTabSz="1218565" fontAlgn="ctr">
              <a:lnSpc>
                <a:spcPct val="12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CN" altLang="en-US" dirty="0">
                <a:solidFill>
                  <a:schemeClr val="bg1"/>
                </a:solidFill>
                <a:sym typeface="微软雅黑" panose="020B0503020204020204" pitchFamily="34" charset="-122"/>
              </a:rPr>
              <a:t>结构复杂、代价高，适用于负载不稳定的</a:t>
            </a:r>
            <a:r>
              <a:rPr lang="en-US" altLang="zh-CN" dirty="0">
                <a:solidFill>
                  <a:schemeClr val="bg1"/>
                </a:solidFill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sym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598592" y="2109671"/>
            <a:ext cx="274947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方正大黑简体" pitchFamily="65" charset="-122"/>
              </a:rPr>
              <a:t>模式分析</a:t>
            </a: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9758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558783" y="2290133"/>
            <a:ext cx="4983765" cy="883458"/>
            <a:chOff x="4033795" y="1144425"/>
            <a:chExt cx="3738310" cy="528163"/>
          </a:xfrm>
        </p:grpSpPr>
        <p:grpSp>
          <p:nvGrpSpPr>
            <p:cNvPr id="63" name="Group 29"/>
            <p:cNvGrpSpPr/>
            <p:nvPr/>
          </p:nvGrpSpPr>
          <p:grpSpPr>
            <a:xfrm>
              <a:off x="4399178" y="1144425"/>
              <a:ext cx="3372927" cy="528163"/>
              <a:chOff x="798970" y="1833260"/>
              <a:chExt cx="1860430" cy="528163"/>
            </a:xfrm>
          </p:grpSpPr>
          <p:sp>
            <p:nvSpPr>
              <p:cNvPr id="68" name="Text Placeholder 3"/>
              <p:cNvSpPr txBox="1"/>
              <p:nvPr/>
            </p:nvSpPr>
            <p:spPr>
              <a:xfrm>
                <a:off x="798970" y="1833260"/>
                <a:ext cx="801172" cy="1932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2100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整体灵活性</a:t>
                </a:r>
                <a:r>
                  <a:rPr lang="en-US" altLang="zh-CN" sz="2100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    </a:t>
                </a:r>
                <a:r>
                  <a:rPr lang="zh-CN" altLang="en-US" sz="2100" dirty="0">
                    <a:solidFill>
                      <a:srgbClr val="FF0000"/>
                    </a:solidFill>
                    <a:latin typeface="+mn-ea"/>
                  </a:rPr>
                  <a:t>高</a:t>
                </a:r>
                <a:endParaRPr lang="en-US" sz="21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9" name="Text Placeholder 3"/>
              <p:cNvSpPr txBox="1"/>
              <p:nvPr/>
            </p:nvSpPr>
            <p:spPr>
              <a:xfrm>
                <a:off x="798970" y="2002624"/>
                <a:ext cx="1860430" cy="35879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整体灵活性是对环境变化快速响应的能力。处理单元（应用实例）可以很快地开启或关闭，应用可以快速响应用户负载的变化。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4033795" y="1236031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8783" y="3456268"/>
            <a:ext cx="4983765" cy="769507"/>
            <a:chOff x="4033795" y="1908232"/>
            <a:chExt cx="3738310" cy="577130"/>
          </a:xfrm>
        </p:grpSpPr>
        <p:grpSp>
          <p:nvGrpSpPr>
            <p:cNvPr id="71" name="Group 29"/>
            <p:cNvGrpSpPr/>
            <p:nvPr/>
          </p:nvGrpSpPr>
          <p:grpSpPr>
            <a:xfrm>
              <a:off x="4399178" y="1908232"/>
              <a:ext cx="3372927" cy="545569"/>
              <a:chOff x="798970" y="1774776"/>
              <a:chExt cx="1860430" cy="545569"/>
            </a:xfrm>
          </p:grpSpPr>
          <p:sp>
            <p:nvSpPr>
              <p:cNvPr id="76" name="Text Placeholder 3"/>
              <p:cNvSpPr txBox="1"/>
              <p:nvPr/>
            </p:nvSpPr>
            <p:spPr>
              <a:xfrm>
                <a:off x="798970" y="1774776"/>
                <a:ext cx="689750" cy="242374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2100" dirty="0">
                    <a:solidFill>
                      <a:schemeClr val="accent3"/>
                    </a:solidFill>
                    <a:latin typeface="+mn-ea"/>
                  </a:rPr>
                  <a:t>可测试性    </a:t>
                </a:r>
                <a:r>
                  <a:rPr lang="zh-CN" altLang="en-US" sz="2100" dirty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低</a:t>
                </a:r>
                <a:endParaRPr lang="en-US" sz="2100" dirty="0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7" name="Text Placeholder 3"/>
              <p:cNvSpPr txBox="1"/>
              <p:nvPr/>
            </p:nvSpPr>
            <p:spPr>
              <a:xfrm>
                <a:off x="798970" y="2012568"/>
                <a:ext cx="1860430" cy="30777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在测试环境模拟高用户负载是很困难的，因此测试应用的可伸缩性比较困难。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58783" y="4472408"/>
            <a:ext cx="4983763" cy="771183"/>
            <a:chOff x="4033795" y="1906975"/>
            <a:chExt cx="3738309" cy="578387"/>
          </a:xfrm>
        </p:grpSpPr>
        <p:grpSp>
          <p:nvGrpSpPr>
            <p:cNvPr id="86" name="Group 29"/>
            <p:cNvGrpSpPr/>
            <p:nvPr/>
          </p:nvGrpSpPr>
          <p:grpSpPr>
            <a:xfrm>
              <a:off x="4399178" y="1906975"/>
              <a:ext cx="3372926" cy="467957"/>
              <a:chOff x="798970" y="1773519"/>
              <a:chExt cx="1860430" cy="467957"/>
            </a:xfrm>
          </p:grpSpPr>
          <p:sp>
            <p:nvSpPr>
              <p:cNvPr id="89" name="Text Placeholder 3"/>
              <p:cNvSpPr txBox="1"/>
              <p:nvPr/>
            </p:nvSpPr>
            <p:spPr>
              <a:xfrm>
                <a:off x="798970" y="1773519"/>
                <a:ext cx="466908" cy="242374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2100" dirty="0">
                    <a:solidFill>
                      <a:schemeClr val="accent2"/>
                    </a:solidFill>
                    <a:latin typeface="+mn-ea"/>
                  </a:rPr>
                  <a:t>性能    </a:t>
                </a:r>
                <a:r>
                  <a:rPr lang="zh-CN" altLang="en-US" sz="2100" dirty="0">
                    <a:solidFill>
                      <a:srgbClr val="FF0000"/>
                    </a:solidFill>
                    <a:latin typeface="+mn-ea"/>
                  </a:rPr>
                  <a:t>高</a:t>
                </a:r>
                <a:endParaRPr lang="en-US" sz="21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90" name="Text Placeholder 3"/>
              <p:cNvSpPr txBox="1"/>
              <p:nvPr/>
            </p:nvSpPr>
            <p:spPr>
              <a:xfrm>
                <a:off x="798970" y="2091435"/>
                <a:ext cx="1860430" cy="15004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数据存放在内存中加上缓存机制保证了应用的高性能。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模式分析</a:t>
            </a:r>
          </a:p>
        </p:txBody>
      </p:sp>
      <p:grpSp>
        <p:nvGrpSpPr>
          <p:cNvPr id="85" name="Group 61">
            <a:extLst>
              <a:ext uri="{FF2B5EF4-FFF2-40B4-BE49-F238E27FC236}">
                <a16:creationId xmlns:a16="http://schemas.microsoft.com/office/drawing/2014/main" id="{8466AA76-4C14-4A9E-8E63-DC1B77140033}"/>
              </a:ext>
            </a:extLst>
          </p:cNvPr>
          <p:cNvGrpSpPr/>
          <p:nvPr/>
        </p:nvGrpSpPr>
        <p:grpSpPr>
          <a:xfrm>
            <a:off x="6184232" y="2249008"/>
            <a:ext cx="4983765" cy="991951"/>
            <a:chOff x="4033795" y="1119838"/>
            <a:chExt cx="3738310" cy="598410"/>
          </a:xfrm>
        </p:grpSpPr>
        <p:grpSp>
          <p:nvGrpSpPr>
            <p:cNvPr id="87" name="Group 29">
              <a:extLst>
                <a:ext uri="{FF2B5EF4-FFF2-40B4-BE49-F238E27FC236}">
                  <a16:creationId xmlns:a16="http://schemas.microsoft.com/office/drawing/2014/main" id="{4134058B-FF84-4051-B219-CEE2E5532E64}"/>
                </a:ext>
              </a:extLst>
            </p:cNvPr>
            <p:cNvGrpSpPr/>
            <p:nvPr/>
          </p:nvGrpSpPr>
          <p:grpSpPr>
            <a:xfrm>
              <a:off x="4399178" y="1119838"/>
              <a:ext cx="3372927" cy="598410"/>
              <a:chOff x="798970" y="1808673"/>
              <a:chExt cx="1860430" cy="598410"/>
            </a:xfrm>
          </p:grpSpPr>
          <p:sp>
            <p:nvSpPr>
              <p:cNvPr id="119" name="Text Placeholder 3">
                <a:extLst>
                  <a:ext uri="{FF2B5EF4-FFF2-40B4-BE49-F238E27FC236}">
                    <a16:creationId xmlns:a16="http://schemas.microsoft.com/office/drawing/2014/main" id="{BD250E54-B0E3-44F3-B9F3-802D8EE9148E}"/>
                  </a:ext>
                </a:extLst>
              </p:cNvPr>
              <p:cNvSpPr txBox="1"/>
              <p:nvPr/>
            </p:nvSpPr>
            <p:spPr>
              <a:xfrm>
                <a:off x="798970" y="1808673"/>
                <a:ext cx="689750" cy="242374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2100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易于部署</a:t>
                </a:r>
                <a:r>
                  <a:rPr lang="en-US" altLang="zh-CN" sz="2100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    </a:t>
                </a:r>
                <a:r>
                  <a:rPr lang="zh-CN" altLang="en-US" sz="2100" dirty="0">
                    <a:solidFill>
                      <a:srgbClr val="FF0000"/>
                    </a:solidFill>
                    <a:latin typeface="+mn-ea"/>
                  </a:rPr>
                  <a:t>高</a:t>
                </a:r>
                <a:endParaRPr lang="en-US" sz="21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20" name="Text Placeholder 3">
                <a:extLst>
                  <a:ext uri="{FF2B5EF4-FFF2-40B4-BE49-F238E27FC236}">
                    <a16:creationId xmlns:a16="http://schemas.microsoft.com/office/drawing/2014/main" id="{2F75ABD9-BD57-4401-9A26-4F043E9DE46C}"/>
                  </a:ext>
                </a:extLst>
              </p:cNvPr>
              <p:cNvSpPr txBox="1"/>
              <p:nvPr/>
            </p:nvSpPr>
            <p:spPr>
              <a:xfrm>
                <a:off x="798970" y="1956961"/>
                <a:ext cx="1860430" cy="45012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尽管基于空间的架构不是低耦合且分布式的，但是它们是动态的，而且复杂的云管理工具可以轻松地将应用推送到服务器上，简化了部署。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18" name="Rectangle 63">
              <a:extLst>
                <a:ext uri="{FF2B5EF4-FFF2-40B4-BE49-F238E27FC236}">
                  <a16:creationId xmlns:a16="http://schemas.microsoft.com/office/drawing/2014/main" id="{ECE13A38-EA78-421E-93AB-E5CF5B19783C}"/>
                </a:ext>
              </a:extLst>
            </p:cNvPr>
            <p:cNvSpPr/>
            <p:nvPr/>
          </p:nvSpPr>
          <p:spPr>
            <a:xfrm>
              <a:off x="4033795" y="1236031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1" name="Group 69">
            <a:extLst>
              <a:ext uri="{FF2B5EF4-FFF2-40B4-BE49-F238E27FC236}">
                <a16:creationId xmlns:a16="http://schemas.microsoft.com/office/drawing/2014/main" id="{4FDF402C-6341-41C2-883A-183B5218546D}"/>
              </a:ext>
            </a:extLst>
          </p:cNvPr>
          <p:cNvGrpSpPr/>
          <p:nvPr/>
        </p:nvGrpSpPr>
        <p:grpSpPr>
          <a:xfrm>
            <a:off x="6184232" y="3459702"/>
            <a:ext cx="4983765" cy="769507"/>
            <a:chOff x="4033795" y="1908232"/>
            <a:chExt cx="3738310" cy="577130"/>
          </a:xfrm>
        </p:grpSpPr>
        <p:grpSp>
          <p:nvGrpSpPr>
            <p:cNvPr id="122" name="Group 29">
              <a:extLst>
                <a:ext uri="{FF2B5EF4-FFF2-40B4-BE49-F238E27FC236}">
                  <a16:creationId xmlns:a16="http://schemas.microsoft.com/office/drawing/2014/main" id="{C73B6D20-2163-4AA5-943E-D81ABD51518E}"/>
                </a:ext>
              </a:extLst>
            </p:cNvPr>
            <p:cNvGrpSpPr/>
            <p:nvPr/>
          </p:nvGrpSpPr>
          <p:grpSpPr>
            <a:xfrm>
              <a:off x="4399178" y="1908232"/>
              <a:ext cx="3372927" cy="466700"/>
              <a:chOff x="798970" y="1774776"/>
              <a:chExt cx="1860430" cy="466700"/>
            </a:xfrm>
          </p:grpSpPr>
          <p:sp>
            <p:nvSpPr>
              <p:cNvPr id="124" name="Text Placeholder 3">
                <a:extLst>
                  <a:ext uri="{FF2B5EF4-FFF2-40B4-BE49-F238E27FC236}">
                    <a16:creationId xmlns:a16="http://schemas.microsoft.com/office/drawing/2014/main" id="{72BF78B3-E167-4C9F-8A16-257707A46DB1}"/>
                  </a:ext>
                </a:extLst>
              </p:cNvPr>
              <p:cNvSpPr txBox="1"/>
              <p:nvPr/>
            </p:nvSpPr>
            <p:spPr>
              <a:xfrm>
                <a:off x="798970" y="1774776"/>
                <a:ext cx="801172" cy="242374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2100" dirty="0">
                    <a:solidFill>
                      <a:schemeClr val="accent3"/>
                    </a:solidFill>
                    <a:latin typeface="+mn-ea"/>
                  </a:rPr>
                  <a:t>开发容易度</a:t>
                </a:r>
                <a:r>
                  <a:rPr lang="en-US" altLang="zh-CN" sz="2100" dirty="0">
                    <a:solidFill>
                      <a:schemeClr val="accent3"/>
                    </a:solidFill>
                    <a:latin typeface="+mn-ea"/>
                  </a:rPr>
                  <a:t>    </a:t>
                </a:r>
                <a:r>
                  <a:rPr lang="zh-CN" altLang="en-US" sz="2100" dirty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低</a:t>
                </a:r>
                <a:endParaRPr lang="en-US" sz="2100" dirty="0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5" name="Text Placeholder 3">
                <a:extLst>
                  <a:ext uri="{FF2B5EF4-FFF2-40B4-BE49-F238E27FC236}">
                    <a16:creationId xmlns:a16="http://schemas.microsoft.com/office/drawing/2014/main" id="{BF76D618-A0E6-4DF5-B12C-FC16A0FFF6F6}"/>
                  </a:ext>
                </a:extLst>
              </p:cNvPr>
              <p:cNvSpPr txBox="1"/>
              <p:nvPr/>
            </p:nvSpPr>
            <p:spPr>
              <a:xfrm>
                <a:off x="798970" y="2091435"/>
                <a:ext cx="1860430" cy="15004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复杂的缓存和内存数据网格使得开发起来比较复杂。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23" name="Rectangle 73">
              <a:extLst>
                <a:ext uri="{FF2B5EF4-FFF2-40B4-BE49-F238E27FC236}">
                  <a16:creationId xmlns:a16="http://schemas.microsoft.com/office/drawing/2014/main" id="{A8053AAA-8D77-4C72-8FFD-EC4B65446AE9}"/>
                </a:ext>
              </a:extLst>
            </p:cNvPr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126" name="Group 82">
            <a:extLst>
              <a:ext uri="{FF2B5EF4-FFF2-40B4-BE49-F238E27FC236}">
                <a16:creationId xmlns:a16="http://schemas.microsoft.com/office/drawing/2014/main" id="{6B8CFE81-6D14-4ED3-ACAC-EAAD981BB68B}"/>
              </a:ext>
            </a:extLst>
          </p:cNvPr>
          <p:cNvGrpSpPr/>
          <p:nvPr/>
        </p:nvGrpSpPr>
        <p:grpSpPr>
          <a:xfrm>
            <a:off x="6184232" y="4472408"/>
            <a:ext cx="4983763" cy="771183"/>
            <a:chOff x="4033795" y="1906975"/>
            <a:chExt cx="3738309" cy="578387"/>
          </a:xfrm>
        </p:grpSpPr>
        <p:grpSp>
          <p:nvGrpSpPr>
            <p:cNvPr id="127" name="Group 29">
              <a:extLst>
                <a:ext uri="{FF2B5EF4-FFF2-40B4-BE49-F238E27FC236}">
                  <a16:creationId xmlns:a16="http://schemas.microsoft.com/office/drawing/2014/main" id="{39B86038-8157-479B-BE8E-DA791C7C9B27}"/>
                </a:ext>
              </a:extLst>
            </p:cNvPr>
            <p:cNvGrpSpPr/>
            <p:nvPr/>
          </p:nvGrpSpPr>
          <p:grpSpPr>
            <a:xfrm>
              <a:off x="4399178" y="1906975"/>
              <a:ext cx="3372926" cy="467957"/>
              <a:chOff x="798970" y="1773519"/>
              <a:chExt cx="1860430" cy="467957"/>
            </a:xfrm>
          </p:grpSpPr>
          <p:sp>
            <p:nvSpPr>
              <p:cNvPr id="129" name="Text Placeholder 3">
                <a:extLst>
                  <a:ext uri="{FF2B5EF4-FFF2-40B4-BE49-F238E27FC236}">
                    <a16:creationId xmlns:a16="http://schemas.microsoft.com/office/drawing/2014/main" id="{40098325-20CF-41EB-92E7-E0F8207D547F}"/>
                  </a:ext>
                </a:extLst>
              </p:cNvPr>
              <p:cNvSpPr txBox="1"/>
              <p:nvPr/>
            </p:nvSpPr>
            <p:spPr>
              <a:xfrm>
                <a:off x="798970" y="1773519"/>
                <a:ext cx="689750" cy="242374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2100" dirty="0">
                    <a:solidFill>
                      <a:schemeClr val="accent2"/>
                    </a:solidFill>
                    <a:latin typeface="+mn-ea"/>
                  </a:rPr>
                  <a:t>可伸缩性    </a:t>
                </a:r>
                <a:r>
                  <a:rPr lang="zh-CN" altLang="en-US" sz="2100" dirty="0">
                    <a:solidFill>
                      <a:srgbClr val="FF0000"/>
                    </a:solidFill>
                    <a:latin typeface="+mn-ea"/>
                  </a:rPr>
                  <a:t>高</a:t>
                </a:r>
                <a:endParaRPr lang="en-US" sz="21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30" name="Text Placeholder 3">
                <a:extLst>
                  <a:ext uri="{FF2B5EF4-FFF2-40B4-BE49-F238E27FC236}">
                    <a16:creationId xmlns:a16="http://schemas.microsoft.com/office/drawing/2014/main" id="{D1AE5A67-4D6A-4542-8592-8FA11D51AA94}"/>
                  </a:ext>
                </a:extLst>
              </p:cNvPr>
              <p:cNvSpPr txBox="1"/>
              <p:nvPr/>
            </p:nvSpPr>
            <p:spPr>
              <a:xfrm>
                <a:off x="798970" y="2091435"/>
                <a:ext cx="1860430" cy="15004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8565">
                  <a:spcBef>
                    <a:spcPct val="20000"/>
                  </a:spcBef>
                  <a:defRPr/>
                </a:pPr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（几乎）不依赖中央数据库消除了扩展的瓶颈因素。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28" name="Rectangle 87">
              <a:extLst>
                <a:ext uri="{FF2B5EF4-FFF2-40B4-BE49-F238E27FC236}">
                  <a16:creationId xmlns:a16="http://schemas.microsoft.com/office/drawing/2014/main" id="{8D35F41D-7199-432A-A4F8-EE67D478F69A}"/>
                </a:ext>
              </a:extLst>
            </p:cNvPr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233633" y="3484498"/>
            <a:ext cx="5724645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感谢您的耐心观看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25199" y="2090382"/>
            <a:ext cx="2292900" cy="2292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rgbClr val="49409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97766" y="1292779"/>
            <a:ext cx="797603" cy="797603"/>
            <a:chOff x="3529981" y="507683"/>
            <a:chExt cx="598350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2604" y="556752"/>
              <a:ext cx="537780" cy="5002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94835" y="2434041"/>
            <a:ext cx="1553630" cy="1545811"/>
            <a:chOff x="1365567" y="1811091"/>
            <a:chExt cx="1165511" cy="1159644"/>
          </a:xfrm>
        </p:grpSpPr>
        <p:sp>
          <p:nvSpPr>
            <p:cNvPr id="7" name="TextBox 34"/>
            <p:cNvSpPr txBox="1"/>
            <p:nvPr/>
          </p:nvSpPr>
          <p:spPr>
            <a:xfrm>
              <a:off x="1365567" y="1811091"/>
              <a:ext cx="1165511" cy="9926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0" b="1" baseline="12000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TextBox 24"/>
            <p:cNvSpPr txBox="1"/>
            <p:nvPr/>
          </p:nvSpPr>
          <p:spPr>
            <a:xfrm>
              <a:off x="1394425" y="2523242"/>
              <a:ext cx="1107789" cy="4474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735" baseline="12000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Franklin Gothic Book" panose="020B0503020102020204" pitchFamily="34" charset="0"/>
                  <a:ea typeface="微软雅黑" panose="020B0503020204020204" pitchFamily="34" charset="-122"/>
                </a:rPr>
                <a:t>CONTENT</a:t>
              </a:r>
              <a:endParaRPr lang="zh-CN" altLang="en-US" sz="3735" baseline="12000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373660" y="1432572"/>
            <a:ext cx="1351652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模式描述</a:t>
            </a:r>
            <a:endParaRPr lang="en-US" altLang="zh-CN" sz="22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3660" y="2436715"/>
            <a:ext cx="1351652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处理单元</a:t>
            </a:r>
            <a:endParaRPr lang="zh-CN" altLang="en-US" sz="11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4080" y="4445002"/>
            <a:ext cx="1351652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zh-CN" altLang="en-US" sz="11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43435" y="2344285"/>
            <a:ext cx="797603" cy="797603"/>
            <a:chOff x="3529981" y="507683"/>
            <a:chExt cx="598350" cy="598350"/>
          </a:xfrm>
        </p:grpSpPr>
        <p:sp>
          <p:nvSpPr>
            <p:cNvPr id="13" name="椭圆 1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3563858" y="596389"/>
              <a:ext cx="537780" cy="5002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51004" y="4333243"/>
            <a:ext cx="797603" cy="797603"/>
            <a:chOff x="3529981" y="507683"/>
            <a:chExt cx="598350" cy="598350"/>
          </a:xfrm>
        </p:grpSpPr>
        <p:sp>
          <p:nvSpPr>
            <p:cNvPr id="16" name="椭圆 15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51"/>
            <p:cNvSpPr txBox="1"/>
            <p:nvPr/>
          </p:nvSpPr>
          <p:spPr>
            <a:xfrm>
              <a:off x="3566926" y="581010"/>
              <a:ext cx="537780" cy="5002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95665" y="1240030"/>
            <a:ext cx="1001809" cy="4008273"/>
            <a:chOff x="5901014" y="1112411"/>
            <a:chExt cx="1056725" cy="4227997"/>
          </a:xfrm>
        </p:grpSpPr>
        <p:sp>
          <p:nvSpPr>
            <p:cNvPr id="19" name="弧形 18"/>
            <p:cNvSpPr/>
            <p:nvPr/>
          </p:nvSpPr>
          <p:spPr>
            <a:xfrm>
              <a:off x="5901014" y="3226592"/>
              <a:ext cx="1056724" cy="1056724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rgbClr val="4940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>
              <a:off x="5901014" y="1112411"/>
              <a:ext cx="1056724" cy="1056724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rgbClr val="4940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H="1">
              <a:off x="5901015" y="2169503"/>
              <a:ext cx="1056724" cy="1056724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rgbClr val="4940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 flipH="1">
              <a:off x="5901015" y="4283684"/>
              <a:ext cx="1056724" cy="1056724"/>
            </a:xfrm>
            <a:prstGeom prst="arc">
              <a:avLst>
                <a:gd name="adj1" fmla="val 16152732"/>
                <a:gd name="adj2" fmla="val 5201936"/>
              </a:avLst>
            </a:prstGeom>
            <a:noFill/>
            <a:ln w="9525">
              <a:solidFill>
                <a:schemeClr val="bg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rgbClr val="4940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40498" y="3346438"/>
            <a:ext cx="797603" cy="797603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Box 57"/>
            <p:cNvSpPr txBox="1"/>
            <p:nvPr/>
          </p:nvSpPr>
          <p:spPr>
            <a:xfrm>
              <a:off x="3574805" y="581026"/>
              <a:ext cx="537780" cy="5002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334079" y="3440859"/>
            <a:ext cx="1935145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虚拟化中间件</a:t>
            </a:r>
            <a:endParaRPr lang="zh-CN" altLang="en-US" sz="11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8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11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11" grpId="0"/>
          <p:bldP spid="2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5531665" y="3299734"/>
            <a:ext cx="4021409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indent="0" defTabSz="1218565" fontAlgn="ctr">
              <a:lnSpc>
                <a:spcPct val="12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CN" altLang="en-US" dirty="0">
                <a:solidFill>
                  <a:schemeClr val="bg1"/>
                </a:solidFill>
                <a:sym typeface="微软雅黑" panose="020B0503020204020204" pitchFamily="34" charset="-122"/>
              </a:rPr>
              <a:t>基于空间的架构被设计用来解决扩展性和并发问题</a:t>
            </a:r>
            <a:endParaRPr lang="en-US" altLang="zh-CN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598592" y="2109671"/>
            <a:ext cx="274947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方正大黑简体" pitchFamily="65" charset="-122"/>
              </a:rPr>
              <a:t>模式描述</a:t>
            </a: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9758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web</a:t>
            </a:r>
            <a:r>
              <a:rPr lang="zh-CN" altLang="en-US" dirty="0"/>
              <a:t>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DC1360-DDCD-4356-9F86-9471FA580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09" y="2374106"/>
            <a:ext cx="6921582" cy="2109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3"/>
          <p:cNvSpPr txBox="1"/>
          <p:nvPr/>
        </p:nvSpPr>
        <p:spPr>
          <a:xfrm>
            <a:off x="7243427" y="3031958"/>
            <a:ext cx="4250742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基于空间的架构模式将限制扩展的因素最小化，由两个主要组件</a:t>
            </a:r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处理单元和虚拟化中间件构成，用于有大量不可预测的并发用户量的应用。也叫基于云的架构，不是必须将组件部署到服务器或者</a:t>
            </a:r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上，可以在本地。</a:t>
            </a:r>
            <a:endParaRPr lang="en-US" altLang="zh-CN" sz="1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基于空间的架构模式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E29D7283-0D13-4013-8A3F-F83410053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9" y="2267622"/>
            <a:ext cx="5457825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decel="58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5772297" y="3158081"/>
            <a:ext cx="2064272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indent="0" defTabSz="1218565" fontAlgn="ctr">
              <a:lnSpc>
                <a:spcPct val="12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CN" altLang="en-US" dirty="0">
                <a:solidFill>
                  <a:schemeClr val="bg1"/>
                </a:solidFill>
                <a:sym typeface="微软雅黑" panose="020B0503020204020204" pitchFamily="34" charset="-122"/>
              </a:rPr>
              <a:t>包含业务组件和后端逻辑</a:t>
            </a:r>
            <a:endParaRPr lang="en-US" altLang="zh-CN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598592" y="2109671"/>
            <a:ext cx="274947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方正大黑简体" pitchFamily="65" charset="-122"/>
              </a:rPr>
              <a:t>处理单元</a:t>
            </a: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9758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" y="2032364"/>
            <a:ext cx="3956846" cy="3555074"/>
          </a:xfrm>
          <a:custGeom>
            <a:avLst/>
            <a:gdLst>
              <a:gd name="connsiteX0" fmla="*/ 0 w 1705100"/>
              <a:gd name="connsiteY0" fmla="*/ 0 h 2100195"/>
              <a:gd name="connsiteX1" fmla="*/ 1705100 w 1705100"/>
              <a:gd name="connsiteY1" fmla="*/ 0 h 2100195"/>
              <a:gd name="connsiteX2" fmla="*/ 1705100 w 1705100"/>
              <a:gd name="connsiteY2" fmla="*/ 2100195 h 2100195"/>
              <a:gd name="connsiteX3" fmla="*/ 0 w 1705100"/>
              <a:gd name="connsiteY3" fmla="*/ 2100195 h 210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100" h="2100195">
                <a:moveTo>
                  <a:pt x="0" y="0"/>
                </a:moveTo>
                <a:lnTo>
                  <a:pt x="1705100" y="0"/>
                </a:lnTo>
                <a:lnTo>
                  <a:pt x="1705100" y="2100195"/>
                </a:lnTo>
                <a:lnTo>
                  <a:pt x="0" y="2100195"/>
                </a:lnTo>
                <a:close/>
              </a:path>
            </a:pathLst>
          </a:custGeom>
        </p:spPr>
      </p:pic>
      <p:grpSp>
        <p:nvGrpSpPr>
          <p:cNvPr id="192" name="Group 191"/>
          <p:cNvGrpSpPr/>
          <p:nvPr/>
        </p:nvGrpSpPr>
        <p:grpSpPr>
          <a:xfrm>
            <a:off x="5083337" y="1907083"/>
            <a:ext cx="3143870" cy="943313"/>
            <a:chOff x="3812304" y="1430014"/>
            <a:chExt cx="2358517" cy="707669"/>
          </a:xfrm>
        </p:grpSpPr>
        <p:sp>
          <p:nvSpPr>
            <p:cNvPr id="104" name="矩形 31"/>
            <p:cNvSpPr/>
            <p:nvPr/>
          </p:nvSpPr>
          <p:spPr>
            <a:xfrm>
              <a:off x="3812304" y="1906021"/>
              <a:ext cx="2358517" cy="23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主要是应用程序模块。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3836537" y="1430014"/>
              <a:ext cx="1864276" cy="457200"/>
              <a:chOff x="3836537" y="1430014"/>
              <a:chExt cx="1864276" cy="457200"/>
            </a:xfrm>
          </p:grpSpPr>
          <p:sp>
            <p:nvSpPr>
              <p:cNvPr id="113" name="椭圆 35"/>
              <p:cNvSpPr/>
              <p:nvPr/>
            </p:nvSpPr>
            <p:spPr>
              <a:xfrm>
                <a:off x="3836537" y="143001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矩形 34"/>
              <p:cNvSpPr/>
              <p:nvPr/>
            </p:nvSpPr>
            <p:spPr>
              <a:xfrm>
                <a:off x="4272962" y="1518080"/>
                <a:ext cx="1427851" cy="284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8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  <a:endParaRPr lang="en-US" altLang="zh-CN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5083337" y="4033446"/>
            <a:ext cx="3143870" cy="969030"/>
            <a:chOff x="3812304" y="3025203"/>
            <a:chExt cx="2358517" cy="726962"/>
          </a:xfrm>
        </p:grpSpPr>
        <p:sp>
          <p:nvSpPr>
            <p:cNvPr id="153" name="矩形 84"/>
            <p:cNvSpPr/>
            <p:nvPr/>
          </p:nvSpPr>
          <p:spPr>
            <a:xfrm>
              <a:off x="3812304" y="3520503"/>
              <a:ext cx="2358517" cy="23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可选部件，防止异常丢失数据。</a:t>
              </a:r>
            </a:p>
          </p:txBody>
        </p:sp>
        <p:sp>
          <p:nvSpPr>
            <p:cNvPr id="155" name="矩形 86"/>
            <p:cNvSpPr/>
            <p:nvPr/>
          </p:nvSpPr>
          <p:spPr>
            <a:xfrm>
              <a:off x="4322312" y="3132562"/>
              <a:ext cx="1773290" cy="284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异步持久化转移模块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椭圆 35"/>
            <p:cNvSpPr/>
            <p:nvPr/>
          </p:nvSpPr>
          <p:spPr>
            <a:xfrm>
              <a:off x="3915559" y="3025203"/>
              <a:ext cx="457200" cy="45720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487891" y="1918116"/>
            <a:ext cx="3143870" cy="1166510"/>
            <a:chOff x="6366383" y="1438292"/>
            <a:chExt cx="2358517" cy="875111"/>
          </a:xfrm>
        </p:grpSpPr>
        <p:sp>
          <p:nvSpPr>
            <p:cNvPr id="138" name="矩形 44"/>
            <p:cNvSpPr/>
            <p:nvPr/>
          </p:nvSpPr>
          <p:spPr>
            <a:xfrm>
              <a:off x="6366383" y="1906021"/>
              <a:ext cx="2358517" cy="407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存储数据，替代数据库，可以动态添加，打破数据库瓶颈。</a:t>
              </a:r>
            </a:p>
          </p:txBody>
        </p:sp>
        <p:sp>
          <p:nvSpPr>
            <p:cNvPr id="140" name="矩形 52"/>
            <p:cNvSpPr/>
            <p:nvPr/>
          </p:nvSpPr>
          <p:spPr>
            <a:xfrm>
              <a:off x="6827041" y="1518080"/>
              <a:ext cx="1427851" cy="284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内存中数据网格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椭圆 35"/>
            <p:cNvSpPr/>
            <p:nvPr/>
          </p:nvSpPr>
          <p:spPr>
            <a:xfrm>
              <a:off x="6369841" y="1438292"/>
              <a:ext cx="457200" cy="45720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8487891" y="4033445"/>
            <a:ext cx="3143870" cy="1203262"/>
            <a:chOff x="6366383" y="3025203"/>
            <a:chExt cx="2358517" cy="902682"/>
          </a:xfrm>
        </p:grpSpPr>
        <p:sp>
          <p:nvSpPr>
            <p:cNvPr id="166" name="矩形 97"/>
            <p:cNvSpPr/>
            <p:nvPr/>
          </p:nvSpPr>
          <p:spPr>
            <a:xfrm>
              <a:off x="6366383" y="3520503"/>
              <a:ext cx="2358517" cy="407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与其余处理单元之间进行数据一致性处理。</a:t>
              </a:r>
            </a:p>
          </p:txBody>
        </p:sp>
        <p:sp>
          <p:nvSpPr>
            <p:cNvPr id="168" name="矩形 99"/>
            <p:cNvSpPr/>
            <p:nvPr/>
          </p:nvSpPr>
          <p:spPr>
            <a:xfrm>
              <a:off x="6827041" y="3132562"/>
              <a:ext cx="1427851" cy="284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数据复制引擎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椭圆 35"/>
            <p:cNvSpPr/>
            <p:nvPr/>
          </p:nvSpPr>
          <p:spPr>
            <a:xfrm>
              <a:off x="6398416" y="3025203"/>
              <a:ext cx="457200" cy="45720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处理单元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6841958" y="3170468"/>
            <a:ext cx="1997243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indent="0" defTabSz="1218565" fontAlgn="ctr">
              <a:lnSpc>
                <a:spcPct val="120000"/>
              </a:lnSpc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CN" altLang="en-US" dirty="0">
                <a:solidFill>
                  <a:schemeClr val="bg1"/>
                </a:solidFill>
                <a:sym typeface="微软雅黑" panose="020B0503020204020204" pitchFamily="34" charset="-122"/>
              </a:rPr>
              <a:t>控制器，处理管理和通信</a:t>
            </a:r>
            <a:endParaRPr lang="en-US" altLang="zh-CN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598592" y="2109671"/>
            <a:ext cx="467307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方正大黑简体" pitchFamily="65" charset="-122"/>
              </a:rPr>
              <a:t>虚拟化中间组件</a:t>
            </a: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9758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3217256"/>
            <a:ext cx="4390350" cy="1078771"/>
          </a:xfrm>
          <a:custGeom>
            <a:avLst/>
            <a:gdLst>
              <a:gd name="connsiteX0" fmla="*/ 0 w 1705100"/>
              <a:gd name="connsiteY0" fmla="*/ 0 h 2100195"/>
              <a:gd name="connsiteX1" fmla="*/ 1705100 w 1705100"/>
              <a:gd name="connsiteY1" fmla="*/ 0 h 2100195"/>
              <a:gd name="connsiteX2" fmla="*/ 1705100 w 1705100"/>
              <a:gd name="connsiteY2" fmla="*/ 2100195 h 2100195"/>
              <a:gd name="connsiteX3" fmla="*/ 0 w 1705100"/>
              <a:gd name="connsiteY3" fmla="*/ 2100195 h 210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100" h="2100195">
                <a:moveTo>
                  <a:pt x="0" y="0"/>
                </a:moveTo>
                <a:lnTo>
                  <a:pt x="1705100" y="0"/>
                </a:lnTo>
                <a:lnTo>
                  <a:pt x="1705100" y="2100195"/>
                </a:lnTo>
                <a:lnTo>
                  <a:pt x="0" y="2100195"/>
                </a:lnTo>
                <a:close/>
              </a:path>
            </a:pathLst>
          </a:custGeom>
        </p:spPr>
      </p:pic>
      <p:grpSp>
        <p:nvGrpSpPr>
          <p:cNvPr id="192" name="Group 191"/>
          <p:cNvGrpSpPr/>
          <p:nvPr/>
        </p:nvGrpSpPr>
        <p:grpSpPr>
          <a:xfrm>
            <a:off x="5083337" y="1907083"/>
            <a:ext cx="3143870" cy="1880237"/>
            <a:chOff x="3812304" y="1430014"/>
            <a:chExt cx="2358517" cy="1410545"/>
          </a:xfrm>
        </p:grpSpPr>
        <p:sp>
          <p:nvSpPr>
            <p:cNvPr id="104" name="矩形 31"/>
            <p:cNvSpPr/>
            <p:nvPr/>
          </p:nvSpPr>
          <p:spPr>
            <a:xfrm>
              <a:off x="3812304" y="1906021"/>
              <a:ext cx="2358517" cy="934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消息网格管理输入的请求和会话信息。当一个请求到达虚拟化中间件组件，消息网格组件决定哪些活动的处理组件是可以接收请求，并将其指派给某一个处理单元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3836537" y="1430014"/>
              <a:ext cx="1864276" cy="457200"/>
              <a:chOff x="3836537" y="1430014"/>
              <a:chExt cx="1864276" cy="457200"/>
            </a:xfrm>
          </p:grpSpPr>
          <p:sp>
            <p:nvSpPr>
              <p:cNvPr id="113" name="椭圆 35"/>
              <p:cNvSpPr/>
              <p:nvPr/>
            </p:nvSpPr>
            <p:spPr>
              <a:xfrm>
                <a:off x="3836537" y="143001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矩形 34"/>
              <p:cNvSpPr/>
              <p:nvPr/>
            </p:nvSpPr>
            <p:spPr>
              <a:xfrm>
                <a:off x="4272962" y="1518080"/>
                <a:ext cx="1427851" cy="284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86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消息网格</a:t>
                </a:r>
                <a:endParaRPr lang="en-US" altLang="zh-CN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5083337" y="4033443"/>
            <a:ext cx="3143870" cy="1203263"/>
            <a:chOff x="3812304" y="3025203"/>
            <a:chExt cx="2358517" cy="902683"/>
          </a:xfrm>
        </p:grpSpPr>
        <p:sp>
          <p:nvSpPr>
            <p:cNvPr id="153" name="矩形 84"/>
            <p:cNvSpPr/>
            <p:nvPr/>
          </p:nvSpPr>
          <p:spPr>
            <a:xfrm>
              <a:off x="3812304" y="3520504"/>
              <a:ext cx="2358517" cy="407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处理网格是可选的组件，用于协调和编排多个处理组件之间的分布式请求处理。</a:t>
              </a:r>
            </a:p>
          </p:txBody>
        </p:sp>
        <p:sp>
          <p:nvSpPr>
            <p:cNvPr id="155" name="矩形 86"/>
            <p:cNvSpPr/>
            <p:nvPr/>
          </p:nvSpPr>
          <p:spPr>
            <a:xfrm>
              <a:off x="4322312" y="3132562"/>
              <a:ext cx="1773290" cy="284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处理网格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椭圆 35"/>
            <p:cNvSpPr/>
            <p:nvPr/>
          </p:nvSpPr>
          <p:spPr>
            <a:xfrm>
              <a:off x="3915559" y="3025203"/>
              <a:ext cx="457200" cy="45720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487891" y="1918118"/>
            <a:ext cx="3143870" cy="1400739"/>
            <a:chOff x="6366383" y="1438292"/>
            <a:chExt cx="2358517" cy="1050828"/>
          </a:xfrm>
        </p:grpSpPr>
        <p:sp>
          <p:nvSpPr>
            <p:cNvPr id="138" name="矩形 44"/>
            <p:cNvSpPr/>
            <p:nvPr/>
          </p:nvSpPr>
          <p:spPr>
            <a:xfrm>
              <a:off x="6366383" y="1906020"/>
              <a:ext cx="2358517" cy="58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数据网格组件在数据变化时和每个处理单元的数据复制引擎交互，进行同步数据。</a:t>
              </a:r>
            </a:p>
          </p:txBody>
        </p:sp>
        <p:sp>
          <p:nvSpPr>
            <p:cNvPr id="140" name="矩形 52"/>
            <p:cNvSpPr/>
            <p:nvPr/>
          </p:nvSpPr>
          <p:spPr>
            <a:xfrm>
              <a:off x="6827041" y="1518080"/>
              <a:ext cx="1427851" cy="284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数据网格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椭圆 35"/>
            <p:cNvSpPr/>
            <p:nvPr/>
          </p:nvSpPr>
          <p:spPr>
            <a:xfrm>
              <a:off x="6369841" y="1438292"/>
              <a:ext cx="457200" cy="45720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8487891" y="4033446"/>
            <a:ext cx="3143870" cy="1437492"/>
            <a:chOff x="6366383" y="3025203"/>
            <a:chExt cx="2358517" cy="1078400"/>
          </a:xfrm>
        </p:grpSpPr>
        <p:sp>
          <p:nvSpPr>
            <p:cNvPr id="166" name="矩形 97"/>
            <p:cNvSpPr/>
            <p:nvPr/>
          </p:nvSpPr>
          <p:spPr>
            <a:xfrm>
              <a:off x="6366383" y="3520503"/>
              <a:ext cx="2358517" cy="58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配置管理器组件持续监控响应时间和用户负载，动态地开启或关闭处理单元。它是决定应用可伸缩性的重要组件。</a:t>
              </a:r>
            </a:p>
          </p:txBody>
        </p:sp>
        <p:sp>
          <p:nvSpPr>
            <p:cNvPr id="168" name="矩形 99"/>
            <p:cNvSpPr/>
            <p:nvPr/>
          </p:nvSpPr>
          <p:spPr>
            <a:xfrm>
              <a:off x="6827041" y="3132562"/>
              <a:ext cx="1427851" cy="284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管理配置器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椭圆 35"/>
            <p:cNvSpPr/>
            <p:nvPr/>
          </p:nvSpPr>
          <p:spPr>
            <a:xfrm>
              <a:off x="6398416" y="3025203"/>
              <a:ext cx="457200" cy="45720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虚拟化中间组件</a:t>
            </a:r>
          </a:p>
        </p:txBody>
      </p:sp>
    </p:spTree>
    <p:extLst>
      <p:ext uri="{BB962C8B-B14F-4D97-AF65-F5344CB8AC3E}">
        <p14:creationId xmlns:p14="http://schemas.microsoft.com/office/powerpoint/2010/main" val="18547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时尚几何年终工作总结计划PPT模板"/>
</p:tagLst>
</file>

<file path=ppt/theme/theme1.xml><?xml version="1.0" encoding="utf-8"?>
<a:theme xmlns:a="http://schemas.openxmlformats.org/drawingml/2006/main" name="下载更多PPT模板，请登陆蘑菇创意www.imogu.cn">
  <a:themeElements>
    <a:clrScheme name="自定义 3286">
      <a:dk1>
        <a:sysClr val="windowText" lastClr="000000"/>
      </a:dk1>
      <a:lt1>
        <a:sysClr val="window" lastClr="FFFFFF"/>
      </a:lt1>
      <a:dk2>
        <a:srgbClr val="43308A"/>
      </a:dk2>
      <a:lt2>
        <a:srgbClr val="50BFC0"/>
      </a:lt2>
      <a:accent1>
        <a:srgbClr val="50BFC0"/>
      </a:accent1>
      <a:accent2>
        <a:srgbClr val="43308A"/>
      </a:accent2>
      <a:accent3>
        <a:srgbClr val="50BFC0"/>
      </a:accent3>
      <a:accent4>
        <a:srgbClr val="43308A"/>
      </a:accent4>
      <a:accent5>
        <a:srgbClr val="50BFC0"/>
      </a:accent5>
      <a:accent6>
        <a:srgbClr val="43308A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485</Words>
  <Application>Microsoft Office PowerPoint</Application>
  <PresentationFormat>宽屏</PresentationFormat>
  <Paragraphs>69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Arial</vt:lpstr>
      <vt:lpstr>Arial Black</vt:lpstr>
      <vt:lpstr>Calibri</vt:lpstr>
      <vt:lpstr>Franklin Gothic Book</vt:lpstr>
      <vt:lpstr>Impact</vt:lpstr>
      <vt:lpstr>下载更多PPT模板，请登陆蘑菇创意www.imogu.cn</vt:lpstr>
      <vt:lpstr>PowerPoint 演示文稿</vt:lpstr>
      <vt:lpstr>PowerPoint 演示文稿</vt:lpstr>
      <vt:lpstr>PowerPoint 演示文稿</vt:lpstr>
      <vt:lpstr>传统web模式</vt:lpstr>
      <vt:lpstr>基于空间的架构模式</vt:lpstr>
      <vt:lpstr>PowerPoint 演示文稿</vt:lpstr>
      <vt:lpstr>处理单元</vt:lpstr>
      <vt:lpstr>PowerPoint 演示文稿</vt:lpstr>
      <vt:lpstr>虚拟化中间组件</vt:lpstr>
      <vt:lpstr>PowerPoint 演示文稿</vt:lpstr>
      <vt:lpstr>模式分析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时尚几何年终工作总结计划PPT模板</dc:title>
  <dc:creator>MICHAEL</dc:creator>
  <cp:lastModifiedBy>龙 行超</cp:lastModifiedBy>
  <cp:revision>80</cp:revision>
  <dcterms:created xsi:type="dcterms:W3CDTF">2015-05-05T08:02:00Z</dcterms:created>
  <dcterms:modified xsi:type="dcterms:W3CDTF">2019-05-07T07:04:52Z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2052-10.1.0.7113</vt:lpwstr>
  </property>
</Properties>
</file>