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0" r:id="rId6"/>
    <p:sldId id="264" r:id="rId7"/>
    <p:sldId id="267" r:id="rId8"/>
    <p:sldId id="287" r:id="rId9"/>
    <p:sldId id="288" r:id="rId10"/>
    <p:sldId id="281" r:id="rId11"/>
    <p:sldId id="265" r:id="rId12"/>
    <p:sldId id="282" r:id="rId13"/>
    <p:sldId id="283" r:id="rId14"/>
    <p:sldId id="284" r:id="rId15"/>
    <p:sldId id="285" r:id="rId16"/>
    <p:sldId id="286"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45AED3"/>
    <a:srgbClr val="21B2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FE7AC-357E-4482-8B77-757C7F409C65}" type="datetimeFigureOut">
              <a:rPr lang="zh-CN" altLang="en-US" smtClean="0"/>
              <a:t>2019/4/6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6BBE1-6C39-47D2-AF0A-13F16C01B61E}" type="slidenum">
              <a:rPr lang="zh-CN" altLang="en-US" smtClean="0"/>
              <a:t>‹#›</a:t>
            </a:fld>
            <a:endParaRPr lang="zh-CN" altLang="en-US"/>
          </a:p>
        </p:txBody>
      </p:sp>
    </p:spTree>
    <p:extLst>
      <p:ext uri="{BB962C8B-B14F-4D97-AF65-F5344CB8AC3E}">
        <p14:creationId xmlns:p14="http://schemas.microsoft.com/office/powerpoint/2010/main" val="337530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26BBE1-6C39-47D2-AF0A-13F16C01B61E}" type="slidenum">
              <a:rPr lang="zh-CN" altLang="en-US" smtClean="0"/>
              <a:t>1</a:t>
            </a:fld>
            <a:endParaRPr lang="zh-CN" altLang="en-US"/>
          </a:p>
        </p:txBody>
      </p:sp>
    </p:spTree>
    <p:extLst>
      <p:ext uri="{BB962C8B-B14F-4D97-AF65-F5344CB8AC3E}">
        <p14:creationId xmlns:p14="http://schemas.microsoft.com/office/powerpoint/2010/main" val="4178095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26BBE1-6C39-47D2-AF0A-13F16C01B61E}" type="slidenum">
              <a:rPr lang="zh-CN" altLang="en-US" smtClean="0"/>
              <a:t>10</a:t>
            </a:fld>
            <a:endParaRPr lang="zh-CN" altLang="en-US"/>
          </a:p>
        </p:txBody>
      </p:sp>
    </p:spTree>
    <p:extLst>
      <p:ext uri="{BB962C8B-B14F-4D97-AF65-F5344CB8AC3E}">
        <p14:creationId xmlns:p14="http://schemas.microsoft.com/office/powerpoint/2010/main" val="262018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11</a:t>
            </a:fld>
            <a:endParaRPr lang="zh-CN" altLang="en-US"/>
          </a:p>
        </p:txBody>
      </p:sp>
    </p:spTree>
    <p:extLst>
      <p:ext uri="{BB962C8B-B14F-4D97-AF65-F5344CB8AC3E}">
        <p14:creationId xmlns:p14="http://schemas.microsoft.com/office/powerpoint/2010/main" val="1260649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12</a:t>
            </a:fld>
            <a:endParaRPr lang="zh-CN" altLang="en-US"/>
          </a:p>
        </p:txBody>
      </p:sp>
    </p:spTree>
    <p:extLst>
      <p:ext uri="{BB962C8B-B14F-4D97-AF65-F5344CB8AC3E}">
        <p14:creationId xmlns:p14="http://schemas.microsoft.com/office/powerpoint/2010/main" val="348388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13</a:t>
            </a:fld>
            <a:endParaRPr lang="zh-CN" altLang="en-US"/>
          </a:p>
        </p:txBody>
      </p:sp>
    </p:spTree>
    <p:extLst>
      <p:ext uri="{BB962C8B-B14F-4D97-AF65-F5344CB8AC3E}">
        <p14:creationId xmlns:p14="http://schemas.microsoft.com/office/powerpoint/2010/main" val="328653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14</a:t>
            </a:fld>
            <a:endParaRPr lang="zh-CN" altLang="en-US"/>
          </a:p>
        </p:txBody>
      </p:sp>
    </p:spTree>
    <p:extLst>
      <p:ext uri="{BB962C8B-B14F-4D97-AF65-F5344CB8AC3E}">
        <p14:creationId xmlns:p14="http://schemas.microsoft.com/office/powerpoint/2010/main" val="2428428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15</a:t>
            </a:fld>
            <a:endParaRPr lang="zh-CN" altLang="en-US"/>
          </a:p>
        </p:txBody>
      </p:sp>
    </p:spTree>
    <p:extLst>
      <p:ext uri="{BB962C8B-B14F-4D97-AF65-F5344CB8AC3E}">
        <p14:creationId xmlns:p14="http://schemas.microsoft.com/office/powerpoint/2010/main" val="1426192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16</a:t>
            </a:fld>
            <a:endParaRPr lang="zh-CN" altLang="en-US"/>
          </a:p>
        </p:txBody>
      </p:sp>
    </p:spTree>
    <p:extLst>
      <p:ext uri="{BB962C8B-B14F-4D97-AF65-F5344CB8AC3E}">
        <p14:creationId xmlns:p14="http://schemas.microsoft.com/office/powerpoint/2010/main" val="217944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26BBE1-6C39-47D2-AF0A-13F16C01B61E}" type="slidenum">
              <a:rPr lang="zh-CN" altLang="en-US" smtClean="0"/>
              <a:t>2</a:t>
            </a:fld>
            <a:endParaRPr lang="zh-CN" altLang="en-US"/>
          </a:p>
        </p:txBody>
      </p:sp>
    </p:spTree>
    <p:extLst>
      <p:ext uri="{BB962C8B-B14F-4D97-AF65-F5344CB8AC3E}">
        <p14:creationId xmlns:p14="http://schemas.microsoft.com/office/powerpoint/2010/main" val="3673247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3</a:t>
            </a:fld>
            <a:endParaRPr lang="zh-CN" altLang="en-US"/>
          </a:p>
        </p:txBody>
      </p:sp>
    </p:spTree>
    <p:extLst>
      <p:ext uri="{BB962C8B-B14F-4D97-AF65-F5344CB8AC3E}">
        <p14:creationId xmlns:p14="http://schemas.microsoft.com/office/powerpoint/2010/main" val="3373048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4</a:t>
            </a:fld>
            <a:endParaRPr lang="zh-CN" altLang="en-US"/>
          </a:p>
        </p:txBody>
      </p:sp>
    </p:spTree>
    <p:extLst>
      <p:ext uri="{BB962C8B-B14F-4D97-AF65-F5344CB8AC3E}">
        <p14:creationId xmlns:p14="http://schemas.microsoft.com/office/powerpoint/2010/main" val="277615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5</a:t>
            </a:fld>
            <a:endParaRPr lang="zh-CN" altLang="en-US"/>
          </a:p>
        </p:txBody>
      </p:sp>
    </p:spTree>
    <p:extLst>
      <p:ext uri="{BB962C8B-B14F-4D97-AF65-F5344CB8AC3E}">
        <p14:creationId xmlns:p14="http://schemas.microsoft.com/office/powerpoint/2010/main" val="422555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6</a:t>
            </a:fld>
            <a:endParaRPr lang="zh-CN" altLang="en-US"/>
          </a:p>
        </p:txBody>
      </p:sp>
    </p:spTree>
    <p:extLst>
      <p:ext uri="{BB962C8B-B14F-4D97-AF65-F5344CB8AC3E}">
        <p14:creationId xmlns:p14="http://schemas.microsoft.com/office/powerpoint/2010/main" val="140112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7</a:t>
            </a:fld>
            <a:endParaRPr lang="zh-CN" altLang="en-US"/>
          </a:p>
        </p:txBody>
      </p:sp>
    </p:spTree>
    <p:extLst>
      <p:ext uri="{BB962C8B-B14F-4D97-AF65-F5344CB8AC3E}">
        <p14:creationId xmlns:p14="http://schemas.microsoft.com/office/powerpoint/2010/main" val="105169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8</a:t>
            </a:fld>
            <a:endParaRPr lang="zh-CN" altLang="en-US"/>
          </a:p>
        </p:txBody>
      </p:sp>
    </p:spTree>
    <p:extLst>
      <p:ext uri="{BB962C8B-B14F-4D97-AF65-F5344CB8AC3E}">
        <p14:creationId xmlns:p14="http://schemas.microsoft.com/office/powerpoint/2010/main" val="297442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3CF7A3-32AE-48C1-A77F-D649E0054109}" type="slidenum">
              <a:rPr lang="zh-CN" altLang="en-US" smtClean="0"/>
              <a:t>9</a:t>
            </a:fld>
            <a:endParaRPr lang="zh-CN" altLang="en-US"/>
          </a:p>
        </p:txBody>
      </p:sp>
    </p:spTree>
    <p:extLst>
      <p:ext uri="{BB962C8B-B14F-4D97-AF65-F5344CB8AC3E}">
        <p14:creationId xmlns:p14="http://schemas.microsoft.com/office/powerpoint/2010/main" val="2625931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AB940-343C-47C8-8F38-F6CC613D5D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BD56A65-EAD8-4793-A523-3E1A3C912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42DA03B0-A2D8-4CBF-A260-0762CF94256B}"/>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5" name="页脚占位符 4">
            <a:extLst>
              <a:ext uri="{FF2B5EF4-FFF2-40B4-BE49-F238E27FC236}">
                <a16:creationId xmlns:a16="http://schemas.microsoft.com/office/drawing/2014/main" id="{1EA586A4-BC79-4946-976D-3CE9FE8230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FD4461-9B90-4AD2-9D3F-7517817C2B81}"/>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27683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69A43-3B4C-45E6-8B7D-D6C299AC17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85EE51-58D7-4E55-A07E-EB57A37EED7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385B39-A9A5-4083-B613-323903D5ADFC}"/>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5" name="页脚占位符 4">
            <a:extLst>
              <a:ext uri="{FF2B5EF4-FFF2-40B4-BE49-F238E27FC236}">
                <a16:creationId xmlns:a16="http://schemas.microsoft.com/office/drawing/2014/main" id="{AE9D4145-2746-4138-89B1-7740982B24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F6FAC4-6573-4FFF-8D6E-EA22BF533BF0}"/>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220358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1497F6-9AAB-4D34-8C90-4157DD66A5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DF8DB7-35C9-4A45-B186-9A066AE63B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8602D8-D1D9-42A1-8038-242069CA04C2}"/>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5" name="页脚占位符 4">
            <a:extLst>
              <a:ext uri="{FF2B5EF4-FFF2-40B4-BE49-F238E27FC236}">
                <a16:creationId xmlns:a16="http://schemas.microsoft.com/office/drawing/2014/main" id="{79ED047C-CD93-45F8-9198-0B6FFADACB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5B6E-0EE6-4BC2-8803-A83C17BBFDA1}"/>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41764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4" name="Picture Placeholder 23"/>
          <p:cNvSpPr>
            <a:spLocks noGrp="1"/>
          </p:cNvSpPr>
          <p:nvPr>
            <p:ph type="pic" sz="quarter" idx="22" hasCustomPrompt="1"/>
          </p:nvPr>
        </p:nvSpPr>
        <p:spPr>
          <a:xfrm>
            <a:off x="1671914" y="746064"/>
            <a:ext cx="2812497" cy="6111936"/>
          </a:xfrm>
          <a:custGeom>
            <a:avLst/>
            <a:gdLst/>
            <a:ahLst/>
            <a:cxnLst/>
            <a:rect l="l" t="t" r="r" b="b"/>
            <a:pathLst>
              <a:path w="1246435" h="2708672">
                <a:moveTo>
                  <a:pt x="1188764" y="0"/>
                </a:moveTo>
                <a:lnTo>
                  <a:pt x="1246435" y="0"/>
                </a:lnTo>
                <a:lnTo>
                  <a:pt x="1246435" y="2708672"/>
                </a:lnTo>
                <a:lnTo>
                  <a:pt x="617636" y="2708672"/>
                </a:lnTo>
                <a:lnTo>
                  <a:pt x="617636" y="706934"/>
                </a:lnTo>
                <a:lnTo>
                  <a:pt x="0" y="887388"/>
                </a:lnTo>
                <a:lnTo>
                  <a:pt x="0" y="411138"/>
                </a:lnTo>
                <a:close/>
              </a:path>
            </a:pathLst>
          </a:custGeom>
          <a:pattFill prst="pct20">
            <a:fgClr>
              <a:schemeClr val="bg1">
                <a:lumMod val="50000"/>
                <a:lumOff val="50000"/>
              </a:schemeClr>
            </a:fgClr>
            <a:bgClr>
              <a:schemeClr val="bg1"/>
            </a:bgClr>
          </a:pattFill>
        </p:spPr>
        <p:txBody>
          <a:bodyPr wrap="square" anchor="ctr">
            <a:noAutofit/>
          </a:bodyPr>
          <a:lstStyle>
            <a:lvl1pPr marL="0" indent="0" algn="ctr">
              <a:buNone/>
              <a:defRPr sz="1600" baseline="0"/>
            </a:lvl1pPr>
          </a:lstStyle>
          <a:p>
            <a:r>
              <a:rPr lang="en-US"/>
              <a:t>Insert Image</a:t>
            </a:r>
            <a:endParaRPr lang="en-US" dirty="0"/>
          </a:p>
        </p:txBody>
      </p:sp>
    </p:spTree>
    <p:extLst>
      <p:ext uri="{BB962C8B-B14F-4D97-AF65-F5344CB8AC3E}">
        <p14:creationId xmlns:p14="http://schemas.microsoft.com/office/powerpoint/2010/main" val="333789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385A2-CE55-480B-9CFD-A5B8F16D12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2F0462-84BE-448C-8137-A49278B5B96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304EA0-FEF1-4665-8965-30EFAE6F67EB}"/>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5" name="页脚占位符 4">
            <a:extLst>
              <a:ext uri="{FF2B5EF4-FFF2-40B4-BE49-F238E27FC236}">
                <a16:creationId xmlns:a16="http://schemas.microsoft.com/office/drawing/2014/main" id="{C06CA255-0CA7-4A74-AEC3-FFA0A17279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B631A7-34E4-491B-9A93-D0561EA3E50B}"/>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394173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31324-1459-4162-84B9-4F217A1626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3EE966-AE56-443A-A42A-793463493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F906EF9-8767-4FEC-A07B-20321D43EC11}"/>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5" name="页脚占位符 4">
            <a:extLst>
              <a:ext uri="{FF2B5EF4-FFF2-40B4-BE49-F238E27FC236}">
                <a16:creationId xmlns:a16="http://schemas.microsoft.com/office/drawing/2014/main" id="{23E16D1C-54F8-480F-828C-76BEC23633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988FEE-3669-4DD9-B3C2-C494171A8C4E}"/>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317268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CEB78-9B2E-4725-97A8-71501FDF04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0EE136-772F-4DC8-93A2-56BC086EEAB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92E3289-B2FB-4139-B519-8634D1F1919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7E7A015-A686-4D0E-A93E-A96F7DF83944}"/>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6" name="页脚占位符 5">
            <a:extLst>
              <a:ext uri="{FF2B5EF4-FFF2-40B4-BE49-F238E27FC236}">
                <a16:creationId xmlns:a16="http://schemas.microsoft.com/office/drawing/2014/main" id="{3996063B-9FF0-4326-8623-0BAD56ED1E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40481C-164E-43F2-A57A-1B1EC3FA4B47}"/>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95466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51F92-E0DC-4C7E-8126-91A03563B6B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65A8EB-9F22-4F5B-93A2-66B629FB4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BFDAAC5-5958-4428-A156-B61B948AED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4AECA8-9C16-4932-8291-A395C39D5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CDFAB7D-CB34-4459-A918-218D1085592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DE2321E-3E26-4421-AF55-7F65FBA87BED}"/>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8" name="页脚占位符 7">
            <a:extLst>
              <a:ext uri="{FF2B5EF4-FFF2-40B4-BE49-F238E27FC236}">
                <a16:creationId xmlns:a16="http://schemas.microsoft.com/office/drawing/2014/main" id="{2CF21A31-2217-46F3-9573-42F6742621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E942C8C-797E-4E15-823C-91A3707DB998}"/>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232128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440E5-FD23-420C-B14D-0A74A0534A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7EED400-DA05-47C2-AB73-FEFFF48E1AC5}"/>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4" name="页脚占位符 3">
            <a:extLst>
              <a:ext uri="{FF2B5EF4-FFF2-40B4-BE49-F238E27FC236}">
                <a16:creationId xmlns:a16="http://schemas.microsoft.com/office/drawing/2014/main" id="{36038338-C821-4E5B-8110-26609706A3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165329-7A03-4095-B165-D46EC518FD4A}"/>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349683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CC3B66-287F-466D-B69E-599418668BD5}"/>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3" name="页脚占位符 2">
            <a:extLst>
              <a:ext uri="{FF2B5EF4-FFF2-40B4-BE49-F238E27FC236}">
                <a16:creationId xmlns:a16="http://schemas.microsoft.com/office/drawing/2014/main" id="{BA93944D-7778-4677-BDF3-7E1D13596B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2235A01-C342-4F48-9492-FDFF7D1CE929}"/>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162452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BC25C-449C-4F97-914D-35DFAA73E7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EC6BE9-771D-4F39-A706-629AE33C5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C1B9EE5-B97D-4AC0-8749-EE09D83DD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B67A50-169A-4BA5-9E8F-BB4AB7DA70C9}"/>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6" name="页脚占位符 5">
            <a:extLst>
              <a:ext uri="{FF2B5EF4-FFF2-40B4-BE49-F238E27FC236}">
                <a16:creationId xmlns:a16="http://schemas.microsoft.com/office/drawing/2014/main" id="{4A34984F-EFFC-4D67-ACB8-BEE467D49B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C6F49D-E33D-405A-BEC8-52F9799BF501}"/>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3596341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B5B2B-B663-4FDA-8299-F2D253BF2D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CD0B5F-E5A0-41E1-86CF-F8F5607CB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AFA6F7-D6A9-4204-8885-06F0F0526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C157EF-C352-4765-8B8A-8E298D328E0A}"/>
              </a:ext>
            </a:extLst>
          </p:cNvPr>
          <p:cNvSpPr>
            <a:spLocks noGrp="1"/>
          </p:cNvSpPr>
          <p:nvPr>
            <p:ph type="dt" sz="half" idx="10"/>
          </p:nvPr>
        </p:nvSpPr>
        <p:spPr/>
        <p:txBody>
          <a:bodyPr/>
          <a:lstStyle/>
          <a:p>
            <a:fld id="{302C9952-4B56-4DA1-A355-42A55CB2EA3D}" type="datetimeFigureOut">
              <a:rPr lang="zh-CN" altLang="en-US" smtClean="0"/>
              <a:t>2019/4/6</a:t>
            </a:fld>
            <a:endParaRPr lang="zh-CN" altLang="en-US"/>
          </a:p>
        </p:txBody>
      </p:sp>
      <p:sp>
        <p:nvSpPr>
          <p:cNvPr id="6" name="页脚占位符 5">
            <a:extLst>
              <a:ext uri="{FF2B5EF4-FFF2-40B4-BE49-F238E27FC236}">
                <a16:creationId xmlns:a16="http://schemas.microsoft.com/office/drawing/2014/main" id="{FA43E0A4-5454-413F-8050-656B67E75B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6FD775-8F90-4CF1-BD00-7BF1FB2C8362}"/>
              </a:ext>
            </a:extLst>
          </p:cNvPr>
          <p:cNvSpPr>
            <a:spLocks noGrp="1"/>
          </p:cNvSpPr>
          <p:nvPr>
            <p:ph type="sldNum" sz="quarter" idx="12"/>
          </p:nvPr>
        </p:nvSpPr>
        <p:spPr/>
        <p:txBody>
          <a:body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97467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8AB3D0-BFC2-42F6-9032-26C720C33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37D6A82-EF61-49BE-9B29-CFF10C9D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8B8788-5486-47FE-BF9A-F759A32AA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C9952-4B56-4DA1-A355-42A55CB2EA3D}" type="datetimeFigureOut">
              <a:rPr lang="zh-CN" altLang="en-US" smtClean="0"/>
              <a:t>2019/4/6</a:t>
            </a:fld>
            <a:endParaRPr lang="zh-CN" altLang="en-US"/>
          </a:p>
        </p:txBody>
      </p:sp>
      <p:sp>
        <p:nvSpPr>
          <p:cNvPr id="5" name="页脚占位符 4">
            <a:extLst>
              <a:ext uri="{FF2B5EF4-FFF2-40B4-BE49-F238E27FC236}">
                <a16:creationId xmlns:a16="http://schemas.microsoft.com/office/drawing/2014/main" id="{EDBC03AD-0350-4EF7-ADBC-0AE106F4F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D61EA1-825E-4E61-8B46-CCABDEA5D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EAE1F-6AAA-4DF8-8B11-F11A0A14EA54}" type="slidenum">
              <a:rPr lang="zh-CN" altLang="en-US" smtClean="0"/>
              <a:t>‹#›</a:t>
            </a:fld>
            <a:endParaRPr lang="zh-CN" altLang="en-US"/>
          </a:p>
        </p:txBody>
      </p:sp>
    </p:spTree>
    <p:extLst>
      <p:ext uri="{BB962C8B-B14F-4D97-AF65-F5344CB8AC3E}">
        <p14:creationId xmlns:p14="http://schemas.microsoft.com/office/powerpoint/2010/main" val="714629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11.xml"/><Relationship Id="rId7" Type="http://schemas.openxmlformats.org/officeDocument/2006/relationships/slide" Target="slide1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7" name="矩形 13">
            <a:extLst>
              <a:ext uri="{FF2B5EF4-FFF2-40B4-BE49-F238E27FC236}">
                <a16:creationId xmlns:a16="http://schemas.microsoft.com/office/drawing/2014/main" id="{ABDE86BC-DE59-4F2C-9261-14CE2B5CEB47}"/>
              </a:ext>
            </a:extLst>
          </p:cNvPr>
          <p:cNvSpPr/>
          <p:nvPr/>
        </p:nvSpPr>
        <p:spPr>
          <a:xfrm>
            <a:off x="4271797" y="1544483"/>
            <a:ext cx="3552395" cy="1595863"/>
          </a:xfrm>
          <a:custGeom>
            <a:avLst/>
            <a:gdLst>
              <a:gd name="connsiteX0" fmla="*/ 0 w 1177748"/>
              <a:gd name="connsiteY0" fmla="*/ 0 h 1196897"/>
              <a:gd name="connsiteX1" fmla="*/ 1177748 w 1177748"/>
              <a:gd name="connsiteY1" fmla="*/ 0 h 1196897"/>
              <a:gd name="connsiteX2" fmla="*/ 1177748 w 1177748"/>
              <a:gd name="connsiteY2" fmla="*/ 1196897 h 1196897"/>
              <a:gd name="connsiteX3" fmla="*/ 0 w 1177748"/>
              <a:gd name="connsiteY3" fmla="*/ 1196897 h 1196897"/>
              <a:gd name="connsiteX4" fmla="*/ 0 w 1177748"/>
              <a:gd name="connsiteY4" fmla="*/ 0 h 1196897"/>
              <a:gd name="connsiteX0" fmla="*/ 316523 w 1494271"/>
              <a:gd name="connsiteY0" fmla="*/ 0 h 1196897"/>
              <a:gd name="connsiteX1" fmla="*/ 1494271 w 1494271"/>
              <a:gd name="connsiteY1" fmla="*/ 0 h 1196897"/>
              <a:gd name="connsiteX2" fmla="*/ 1494271 w 1494271"/>
              <a:gd name="connsiteY2" fmla="*/ 1196897 h 1196897"/>
              <a:gd name="connsiteX3" fmla="*/ 0 w 1494271"/>
              <a:gd name="connsiteY3" fmla="*/ 1196897 h 1196897"/>
              <a:gd name="connsiteX4" fmla="*/ 316523 w 1494271"/>
              <a:gd name="connsiteY4" fmla="*/ 0 h 1196897"/>
              <a:gd name="connsiteX0" fmla="*/ 316523 w 1775624"/>
              <a:gd name="connsiteY0" fmla="*/ 0 h 1196897"/>
              <a:gd name="connsiteX1" fmla="*/ 1494271 w 1775624"/>
              <a:gd name="connsiteY1" fmla="*/ 0 h 1196897"/>
              <a:gd name="connsiteX2" fmla="*/ 1775624 w 1775624"/>
              <a:gd name="connsiteY2" fmla="*/ 1196897 h 1196897"/>
              <a:gd name="connsiteX3" fmla="*/ 0 w 1775624"/>
              <a:gd name="connsiteY3" fmla="*/ 1196897 h 1196897"/>
              <a:gd name="connsiteX4" fmla="*/ 316523 w 1775624"/>
              <a:gd name="connsiteY4" fmla="*/ 0 h 1196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5624" h="1196897">
                <a:moveTo>
                  <a:pt x="316523" y="0"/>
                </a:moveTo>
                <a:lnTo>
                  <a:pt x="1494271" y="0"/>
                </a:lnTo>
                <a:lnTo>
                  <a:pt x="1775624" y="1196897"/>
                </a:lnTo>
                <a:lnTo>
                  <a:pt x="0" y="1196897"/>
                </a:lnTo>
                <a:lnTo>
                  <a:pt x="316523" y="0"/>
                </a:lnTo>
                <a:close/>
              </a:path>
            </a:pathLst>
          </a:custGeom>
          <a:solidFill>
            <a:srgbClr val="392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a:extLst>
              <a:ext uri="{FF2B5EF4-FFF2-40B4-BE49-F238E27FC236}">
                <a16:creationId xmlns:a16="http://schemas.microsoft.com/office/drawing/2014/main" id="{B46E1C64-22B7-4B28-A951-77D9AE8486D8}"/>
              </a:ext>
            </a:extLst>
          </p:cNvPr>
          <p:cNvSpPr/>
          <p:nvPr/>
        </p:nvSpPr>
        <p:spPr>
          <a:xfrm>
            <a:off x="1871531" y="1940835"/>
            <a:ext cx="8448939" cy="2976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a:extLst>
              <a:ext uri="{FF2B5EF4-FFF2-40B4-BE49-F238E27FC236}">
                <a16:creationId xmlns:a16="http://schemas.microsoft.com/office/drawing/2014/main" id="{9F3B4C53-515F-49CC-A45F-1EFBFC623CE2}"/>
              </a:ext>
            </a:extLst>
          </p:cNvPr>
          <p:cNvSpPr/>
          <p:nvPr/>
        </p:nvSpPr>
        <p:spPr>
          <a:xfrm>
            <a:off x="2063552" y="2060848"/>
            <a:ext cx="8064896" cy="2736304"/>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a:extLst>
              <a:ext uri="{FF2B5EF4-FFF2-40B4-BE49-F238E27FC236}">
                <a16:creationId xmlns:a16="http://schemas.microsoft.com/office/drawing/2014/main" id="{09656279-07BD-46C9-B5C6-92E17007B3B1}"/>
              </a:ext>
            </a:extLst>
          </p:cNvPr>
          <p:cNvSpPr/>
          <p:nvPr/>
        </p:nvSpPr>
        <p:spPr>
          <a:xfrm>
            <a:off x="4921156" y="1544483"/>
            <a:ext cx="2349688" cy="932047"/>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矩形 10">
            <a:extLst>
              <a:ext uri="{FF2B5EF4-FFF2-40B4-BE49-F238E27FC236}">
                <a16:creationId xmlns:a16="http://schemas.microsoft.com/office/drawing/2014/main" id="{B97EF696-92D7-4C97-9123-4E1FDB39E4E7}"/>
              </a:ext>
            </a:extLst>
          </p:cNvPr>
          <p:cNvSpPr/>
          <p:nvPr/>
        </p:nvSpPr>
        <p:spPr>
          <a:xfrm>
            <a:off x="4367808" y="4581129"/>
            <a:ext cx="3456384" cy="496447"/>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TextBox 27">
            <a:extLst>
              <a:ext uri="{FF2B5EF4-FFF2-40B4-BE49-F238E27FC236}">
                <a16:creationId xmlns:a16="http://schemas.microsoft.com/office/drawing/2014/main" id="{7C64EA81-84E8-4E33-9D83-5DA180437E76}"/>
              </a:ext>
            </a:extLst>
          </p:cNvPr>
          <p:cNvSpPr txBox="1"/>
          <p:nvPr/>
        </p:nvSpPr>
        <p:spPr>
          <a:xfrm>
            <a:off x="3807498" y="4594056"/>
            <a:ext cx="5113900" cy="420564"/>
          </a:xfrm>
          <a:prstGeom prst="rect">
            <a:avLst/>
          </a:prstGeom>
          <a:noFill/>
        </p:spPr>
        <p:txBody>
          <a:bodyPr wrap="none" rtlCol="0">
            <a:spAutoFit/>
          </a:bodyPr>
          <a:lstStyle/>
          <a:p>
            <a:r>
              <a:rPr lang="zh-CN" altLang="en-US" sz="2133" b="1" dirty="0">
                <a:solidFill>
                  <a:schemeClr val="bg1"/>
                </a:solidFill>
                <a:latin typeface="微软雅黑" pitchFamily="34" charset="-122"/>
                <a:ea typeface="微软雅黑" pitchFamily="34" charset="-122"/>
              </a:rPr>
              <a:t>汇报人：斗地组 汇报时间：</a:t>
            </a:r>
            <a:r>
              <a:rPr lang="en-US" altLang="zh-CN" sz="2133" b="1" dirty="0">
                <a:solidFill>
                  <a:schemeClr val="bg1"/>
                </a:solidFill>
                <a:latin typeface="微软雅黑" pitchFamily="34" charset="-122"/>
                <a:ea typeface="微软雅黑" pitchFamily="34" charset="-122"/>
              </a:rPr>
              <a:t>2019</a:t>
            </a:r>
            <a:r>
              <a:rPr lang="zh-CN" altLang="en-US" sz="2133" b="1" dirty="0">
                <a:solidFill>
                  <a:schemeClr val="bg1"/>
                </a:solidFill>
                <a:latin typeface="微软雅黑" pitchFamily="34" charset="-122"/>
                <a:ea typeface="微软雅黑" pitchFamily="34" charset="-122"/>
              </a:rPr>
              <a:t>年</a:t>
            </a:r>
            <a:r>
              <a:rPr lang="en-US" altLang="zh-CN" sz="2133" b="1" dirty="0">
                <a:solidFill>
                  <a:schemeClr val="bg1"/>
                </a:solidFill>
                <a:latin typeface="微软雅黑" pitchFamily="34" charset="-122"/>
                <a:ea typeface="微软雅黑" pitchFamily="34" charset="-122"/>
              </a:rPr>
              <a:t>04</a:t>
            </a:r>
            <a:r>
              <a:rPr lang="zh-CN" altLang="en-US" sz="2133" b="1" dirty="0">
                <a:solidFill>
                  <a:schemeClr val="bg1"/>
                </a:solidFill>
                <a:latin typeface="微软雅黑" pitchFamily="34" charset="-122"/>
                <a:ea typeface="微软雅黑" pitchFamily="34" charset="-122"/>
              </a:rPr>
              <a:t>月</a:t>
            </a:r>
          </a:p>
        </p:txBody>
      </p:sp>
      <p:sp>
        <p:nvSpPr>
          <p:cNvPr id="13" name="矩形 12">
            <a:extLst>
              <a:ext uri="{FF2B5EF4-FFF2-40B4-BE49-F238E27FC236}">
                <a16:creationId xmlns:a16="http://schemas.microsoft.com/office/drawing/2014/main" id="{CF108173-75D2-454C-ADB0-5D8A2FE1DD35}"/>
              </a:ext>
            </a:extLst>
          </p:cNvPr>
          <p:cNvSpPr/>
          <p:nvPr/>
        </p:nvSpPr>
        <p:spPr>
          <a:xfrm>
            <a:off x="5179999" y="1399594"/>
            <a:ext cx="1933602" cy="1200329"/>
          </a:xfrm>
          <a:prstGeom prst="rect">
            <a:avLst/>
          </a:prstGeom>
        </p:spPr>
        <p:txBody>
          <a:bodyPr wrap="square">
            <a:spAutoFit/>
          </a:bodyPr>
          <a:lstStyle/>
          <a:p>
            <a:pPr>
              <a:defRPr/>
            </a:pPr>
            <a:r>
              <a:rPr lang="en-US" altLang="zh-CN" sz="7200" spc="400" dirty="0">
                <a:solidFill>
                  <a:schemeClr val="bg1"/>
                </a:solidFill>
                <a:latin typeface="Agency FB" panose="020B0503020202020204" pitchFamily="34" charset="0"/>
                <a:cs typeface="+mn-ea"/>
                <a:sym typeface="+mn-lt"/>
              </a:rPr>
              <a:t>2019</a:t>
            </a:r>
            <a:endParaRPr lang="zh-CN" altLang="en-US" sz="7200" spc="400" dirty="0">
              <a:solidFill>
                <a:schemeClr val="bg1"/>
              </a:solidFill>
              <a:latin typeface="Agency FB" panose="020B0503020202020204" pitchFamily="34" charset="0"/>
              <a:cs typeface="+mn-ea"/>
              <a:sym typeface="+mn-lt"/>
            </a:endParaRPr>
          </a:p>
        </p:txBody>
      </p:sp>
      <p:sp>
        <p:nvSpPr>
          <p:cNvPr id="14" name="TextBox 7">
            <a:extLst>
              <a:ext uri="{FF2B5EF4-FFF2-40B4-BE49-F238E27FC236}">
                <a16:creationId xmlns:a16="http://schemas.microsoft.com/office/drawing/2014/main" id="{DCE03011-218B-46BA-B0BC-D031BE3E6EB4}"/>
              </a:ext>
            </a:extLst>
          </p:cNvPr>
          <p:cNvSpPr>
            <a:spLocks noChangeArrowheads="1"/>
          </p:cNvSpPr>
          <p:nvPr/>
        </p:nvSpPr>
        <p:spPr bwMode="auto">
          <a:xfrm>
            <a:off x="1452306" y="2822244"/>
            <a:ext cx="9287387"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7200" b="1" dirty="0">
                <a:solidFill>
                  <a:schemeClr val="bg1"/>
                </a:solidFill>
                <a:latin typeface="微软雅黑" panose="020B0503020204020204" pitchFamily="34" charset="-122"/>
                <a:ea typeface="微软雅黑" panose="020B0503020204020204" pitchFamily="34" charset="-122"/>
                <a:cs typeface="+mn-ea"/>
                <a:sym typeface="+mn-lt"/>
              </a:rPr>
              <a:t>阿里云</a:t>
            </a:r>
          </a:p>
        </p:txBody>
      </p:sp>
      <p:sp>
        <p:nvSpPr>
          <p:cNvPr id="16" name="椭圆 15">
            <a:extLst>
              <a:ext uri="{FF2B5EF4-FFF2-40B4-BE49-F238E27FC236}">
                <a16:creationId xmlns:a16="http://schemas.microsoft.com/office/drawing/2014/main" id="{F0671579-0013-4E3C-939F-6FF34E535997}"/>
              </a:ext>
            </a:extLst>
          </p:cNvPr>
          <p:cNvSpPr/>
          <p:nvPr/>
        </p:nvSpPr>
        <p:spPr>
          <a:xfrm>
            <a:off x="11280576" y="5637245"/>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a:extLst>
              <a:ext uri="{FF2B5EF4-FFF2-40B4-BE49-F238E27FC236}">
                <a16:creationId xmlns:a16="http://schemas.microsoft.com/office/drawing/2014/main" id="{5762B9ED-E72A-4652-A46E-91B119910E18}"/>
              </a:ext>
            </a:extLst>
          </p:cNvPr>
          <p:cNvSpPr/>
          <p:nvPr/>
        </p:nvSpPr>
        <p:spPr>
          <a:xfrm>
            <a:off x="10032437" y="5313517"/>
            <a:ext cx="899792" cy="8997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a:extLst>
              <a:ext uri="{FF2B5EF4-FFF2-40B4-BE49-F238E27FC236}">
                <a16:creationId xmlns:a16="http://schemas.microsoft.com/office/drawing/2014/main" id="{4A47D4BC-B537-4204-BBC7-AE583C7D9945}"/>
              </a:ext>
            </a:extLst>
          </p:cNvPr>
          <p:cNvSpPr/>
          <p:nvPr/>
        </p:nvSpPr>
        <p:spPr>
          <a:xfrm>
            <a:off x="11083248" y="4434940"/>
            <a:ext cx="449896" cy="449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a:extLst>
              <a:ext uri="{FF2B5EF4-FFF2-40B4-BE49-F238E27FC236}">
                <a16:creationId xmlns:a16="http://schemas.microsoft.com/office/drawing/2014/main" id="{5694A824-2593-4167-834F-E35817E922ED}"/>
              </a:ext>
            </a:extLst>
          </p:cNvPr>
          <p:cNvSpPr/>
          <p:nvPr/>
        </p:nvSpPr>
        <p:spPr>
          <a:xfrm>
            <a:off x="1987815" y="5637245"/>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a:extLst>
              <a:ext uri="{FF2B5EF4-FFF2-40B4-BE49-F238E27FC236}">
                <a16:creationId xmlns:a16="http://schemas.microsoft.com/office/drawing/2014/main" id="{C90FC824-52C3-433D-A9AF-0D311EC6C0EB}"/>
              </a:ext>
            </a:extLst>
          </p:cNvPr>
          <p:cNvSpPr/>
          <p:nvPr/>
        </p:nvSpPr>
        <p:spPr>
          <a:xfrm>
            <a:off x="463953" y="5392511"/>
            <a:ext cx="899792" cy="8997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a:extLst>
              <a:ext uri="{FF2B5EF4-FFF2-40B4-BE49-F238E27FC236}">
                <a16:creationId xmlns:a16="http://schemas.microsoft.com/office/drawing/2014/main" id="{672802F4-D19F-496E-BABB-5E34ABB58276}"/>
              </a:ext>
            </a:extLst>
          </p:cNvPr>
          <p:cNvSpPr/>
          <p:nvPr/>
        </p:nvSpPr>
        <p:spPr>
          <a:xfrm>
            <a:off x="1115823" y="4415063"/>
            <a:ext cx="449896" cy="4498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a:extLst>
              <a:ext uri="{FF2B5EF4-FFF2-40B4-BE49-F238E27FC236}">
                <a16:creationId xmlns:a16="http://schemas.microsoft.com/office/drawing/2014/main" id="{32D17CE6-9900-4588-B633-CB470365F9E0}"/>
              </a:ext>
            </a:extLst>
          </p:cNvPr>
          <p:cNvSpPr/>
          <p:nvPr>
            <p:custDataLst>
              <p:tags r:id="rId1"/>
            </p:custDataLst>
          </p:nvPr>
        </p:nvSpPr>
        <p:spPr>
          <a:xfrm>
            <a:off x="-624114" y="-2119086"/>
            <a:ext cx="1248228"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339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250"/>
                                        <p:tgtEl>
                                          <p:spTgt spid="8"/>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250"/>
                                        <p:tgtEl>
                                          <p:spTgt spid="7"/>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250"/>
                                        <p:tgtEl>
                                          <p:spTgt spid="10"/>
                                        </p:tgtEl>
                                      </p:cBhvr>
                                    </p:animEffect>
                                  </p:childTnLst>
                                </p:cTn>
                              </p:par>
                            </p:childTnLst>
                          </p:cTn>
                        </p:par>
                        <p:par>
                          <p:cTn id="16" fill="hold">
                            <p:stCondLst>
                              <p:cond delay="75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250"/>
                                        <p:tgtEl>
                                          <p:spTgt spid="13"/>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250" fill="hold"/>
                                        <p:tgtEl>
                                          <p:spTgt spid="9"/>
                                        </p:tgtEl>
                                        <p:attrNameLst>
                                          <p:attrName>ppt_w</p:attrName>
                                        </p:attrNameLst>
                                      </p:cBhvr>
                                      <p:tavLst>
                                        <p:tav tm="0">
                                          <p:val>
                                            <p:fltVal val="0"/>
                                          </p:val>
                                        </p:tav>
                                        <p:tav tm="100000">
                                          <p:val>
                                            <p:strVal val="#ppt_w"/>
                                          </p:val>
                                        </p:tav>
                                      </p:tavLst>
                                    </p:anim>
                                    <p:anim calcmode="lin" valueType="num">
                                      <p:cBhvr>
                                        <p:cTn id="24" dur="250" fill="hold"/>
                                        <p:tgtEl>
                                          <p:spTgt spid="9"/>
                                        </p:tgtEl>
                                        <p:attrNameLst>
                                          <p:attrName>ppt_h</p:attrName>
                                        </p:attrNameLst>
                                      </p:cBhvr>
                                      <p:tavLst>
                                        <p:tav tm="0">
                                          <p:val>
                                            <p:fltVal val="0"/>
                                          </p:val>
                                        </p:tav>
                                        <p:tav tm="100000">
                                          <p:val>
                                            <p:strVal val="#ppt_h"/>
                                          </p:val>
                                        </p:tav>
                                      </p:tavLst>
                                    </p:anim>
                                    <p:animEffect transition="in" filter="fade">
                                      <p:cBhvr>
                                        <p:cTn id="25" dur="250"/>
                                        <p:tgtEl>
                                          <p:spTgt spid="9"/>
                                        </p:tgtEl>
                                      </p:cBhvr>
                                    </p:animEffect>
                                  </p:childTnLst>
                                </p:cTn>
                              </p:par>
                            </p:childTnLst>
                          </p:cTn>
                        </p:par>
                        <p:par>
                          <p:cTn id="26" fill="hold">
                            <p:stCondLst>
                              <p:cond delay="1250"/>
                            </p:stCondLst>
                            <p:childTnLst>
                              <p:par>
                                <p:cTn id="27" presetID="56" presetClass="entr" presetSubtype="0" fill="hold" grpId="0" nodeType="afterEffect">
                                  <p:stCondLst>
                                    <p:cond delay="0"/>
                                  </p:stCondLst>
                                  <p:iterate type="lt">
                                    <p:tmPct val="10000"/>
                                  </p:iterate>
                                  <p:childTnLst>
                                    <p:set>
                                      <p:cBhvr>
                                        <p:cTn id="28" dur="1" fill="hold">
                                          <p:stCondLst>
                                            <p:cond delay="0"/>
                                          </p:stCondLst>
                                        </p:cTn>
                                        <p:tgtEl>
                                          <p:spTgt spid="14"/>
                                        </p:tgtEl>
                                        <p:attrNameLst>
                                          <p:attrName>style.visibility</p:attrName>
                                        </p:attrNameLst>
                                      </p:cBhvr>
                                      <p:to>
                                        <p:strVal val="visible"/>
                                      </p:to>
                                    </p:set>
                                    <p:anim by="(-#ppt_w*2)" calcmode="lin" valueType="num">
                                      <p:cBhvr rctx="PPT">
                                        <p:cTn id="29" dur="250" autoRev="1" fill="hold">
                                          <p:stCondLst>
                                            <p:cond delay="0"/>
                                          </p:stCondLst>
                                        </p:cTn>
                                        <p:tgtEl>
                                          <p:spTgt spid="14"/>
                                        </p:tgtEl>
                                        <p:attrNameLst>
                                          <p:attrName>ppt_w</p:attrName>
                                        </p:attrNameLst>
                                      </p:cBhvr>
                                    </p:anim>
                                    <p:anim by="(#ppt_w*0.50)" calcmode="lin" valueType="num">
                                      <p:cBhvr>
                                        <p:cTn id="30" dur="250" decel="50000" autoRev="1" fill="hold">
                                          <p:stCondLst>
                                            <p:cond delay="0"/>
                                          </p:stCondLst>
                                        </p:cTn>
                                        <p:tgtEl>
                                          <p:spTgt spid="14"/>
                                        </p:tgtEl>
                                        <p:attrNameLst>
                                          <p:attrName>ppt_x</p:attrName>
                                        </p:attrNameLst>
                                      </p:cBhvr>
                                    </p:anim>
                                    <p:anim from="(-#ppt_h/2)" to="(#ppt_y)" calcmode="lin" valueType="num">
                                      <p:cBhvr>
                                        <p:cTn id="31" dur="500" fill="hold">
                                          <p:stCondLst>
                                            <p:cond delay="0"/>
                                          </p:stCondLst>
                                        </p:cTn>
                                        <p:tgtEl>
                                          <p:spTgt spid="14"/>
                                        </p:tgtEl>
                                        <p:attrNameLst>
                                          <p:attrName>ppt_y</p:attrName>
                                        </p:attrNameLst>
                                      </p:cBhvr>
                                    </p:anim>
                                    <p:animRot by="21600000">
                                      <p:cBhvr>
                                        <p:cTn id="32" dur="500" fill="hold">
                                          <p:stCondLst>
                                            <p:cond delay="0"/>
                                          </p:stCondLst>
                                        </p:cTn>
                                        <p:tgtEl>
                                          <p:spTgt spid="14"/>
                                        </p:tgtEl>
                                        <p:attrNameLst>
                                          <p:attrName>r</p:attrName>
                                        </p:attrNameLst>
                                      </p:cBhvr>
                                    </p:animRot>
                                  </p:childTnLst>
                                </p:cTn>
                              </p:par>
                            </p:childTnLst>
                          </p:cTn>
                        </p:par>
                        <p:par>
                          <p:cTn id="33" fill="hold">
                            <p:stCondLst>
                              <p:cond delay="1850"/>
                            </p:stCondLst>
                            <p:childTnLst>
                              <p:par>
                                <p:cTn id="34" presetID="36" presetClass="emph" presetSubtype="0" fill="hold" grpId="1" nodeType="afterEffect">
                                  <p:stCondLst>
                                    <p:cond delay="0"/>
                                  </p:stCondLst>
                                  <p:iterate type="lt">
                                    <p:tmPct val="10000"/>
                                  </p:iterate>
                                  <p:childTnLst>
                                    <p:animScale>
                                      <p:cBhvr>
                                        <p:cTn id="35" dur="125" autoRev="1" fill="hold">
                                          <p:stCondLst>
                                            <p:cond delay="0"/>
                                          </p:stCondLst>
                                        </p:cTn>
                                        <p:tgtEl>
                                          <p:spTgt spid="14"/>
                                        </p:tgtEl>
                                      </p:cBhvr>
                                      <p:to x="80000" y="100000"/>
                                    </p:animScale>
                                    <p:anim by="(#ppt_w*0.10)" calcmode="lin" valueType="num">
                                      <p:cBhvr>
                                        <p:cTn id="36" dur="125" autoRev="1" fill="hold">
                                          <p:stCondLst>
                                            <p:cond delay="0"/>
                                          </p:stCondLst>
                                        </p:cTn>
                                        <p:tgtEl>
                                          <p:spTgt spid="14"/>
                                        </p:tgtEl>
                                        <p:attrNameLst>
                                          <p:attrName>ppt_x</p:attrName>
                                        </p:attrNameLst>
                                      </p:cBhvr>
                                    </p:anim>
                                    <p:anim by="(-#ppt_w*0.10)" calcmode="lin" valueType="num">
                                      <p:cBhvr>
                                        <p:cTn id="37" dur="125" autoRev="1" fill="hold">
                                          <p:stCondLst>
                                            <p:cond delay="0"/>
                                          </p:stCondLst>
                                        </p:cTn>
                                        <p:tgtEl>
                                          <p:spTgt spid="14"/>
                                        </p:tgtEl>
                                        <p:attrNameLst>
                                          <p:attrName>ppt_y</p:attrName>
                                        </p:attrNameLst>
                                      </p:cBhvr>
                                    </p:anim>
                                    <p:animRot by="-480000">
                                      <p:cBhvr>
                                        <p:cTn id="38" dur="125" autoRev="1" fill="hold">
                                          <p:stCondLst>
                                            <p:cond delay="0"/>
                                          </p:stCondLst>
                                        </p:cTn>
                                        <p:tgtEl>
                                          <p:spTgt spid="14"/>
                                        </p:tgtEl>
                                        <p:attrNameLst>
                                          <p:attrName>r</p:attrName>
                                        </p:attrNameLst>
                                      </p:cBhvr>
                                    </p:animRot>
                                  </p:childTnLst>
                                </p:cTn>
                              </p:par>
                            </p:childTnLst>
                          </p:cTn>
                        </p:par>
                        <p:par>
                          <p:cTn id="39" fill="hold">
                            <p:stCondLst>
                              <p:cond delay="2150"/>
                            </p:stCondLst>
                            <p:childTnLst>
                              <p:par>
                                <p:cTn id="40" presetID="16" presetClass="entr" presetSubtype="37"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outVertical)">
                                      <p:cBhvr>
                                        <p:cTn id="42" dur="250"/>
                                        <p:tgtEl>
                                          <p:spTgt spid="11"/>
                                        </p:tgtEl>
                                      </p:cBhvr>
                                    </p:animEffect>
                                  </p:childTnLst>
                                </p:cTn>
                              </p:par>
                            </p:childTnLst>
                          </p:cTn>
                        </p:par>
                        <p:par>
                          <p:cTn id="43" fill="hold">
                            <p:stCondLst>
                              <p:cond delay="24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anim calcmode="lin" valueType="num">
                                      <p:cBhvr>
                                        <p:cTn id="47" dur="500" fill="hold"/>
                                        <p:tgtEl>
                                          <p:spTgt spid="12"/>
                                        </p:tgtEl>
                                        <p:attrNameLst>
                                          <p:attrName>ppt_x</p:attrName>
                                        </p:attrNameLst>
                                      </p:cBhvr>
                                      <p:tavLst>
                                        <p:tav tm="0">
                                          <p:val>
                                            <p:strVal val="#ppt_x"/>
                                          </p:val>
                                        </p:tav>
                                        <p:tav tm="100000">
                                          <p:val>
                                            <p:strVal val="#ppt_x"/>
                                          </p:val>
                                        </p:tav>
                                      </p:tavLst>
                                    </p:anim>
                                    <p:anim calcmode="lin" valueType="num">
                                      <p:cBhvr>
                                        <p:cTn id="48" dur="50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2900"/>
                            </p:stCondLst>
                            <p:childTnLst>
                              <p:par>
                                <p:cTn id="50" presetID="53" presetClass="entr" presetSubtype="16"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250" fill="hold"/>
                                        <p:tgtEl>
                                          <p:spTgt spid="16"/>
                                        </p:tgtEl>
                                        <p:attrNameLst>
                                          <p:attrName>ppt_w</p:attrName>
                                        </p:attrNameLst>
                                      </p:cBhvr>
                                      <p:tavLst>
                                        <p:tav tm="0">
                                          <p:val>
                                            <p:fltVal val="0"/>
                                          </p:val>
                                        </p:tav>
                                        <p:tav tm="100000">
                                          <p:val>
                                            <p:strVal val="#ppt_w"/>
                                          </p:val>
                                        </p:tav>
                                      </p:tavLst>
                                    </p:anim>
                                    <p:anim calcmode="lin" valueType="num">
                                      <p:cBhvr>
                                        <p:cTn id="53" dur="250" fill="hold"/>
                                        <p:tgtEl>
                                          <p:spTgt spid="16"/>
                                        </p:tgtEl>
                                        <p:attrNameLst>
                                          <p:attrName>ppt_h</p:attrName>
                                        </p:attrNameLst>
                                      </p:cBhvr>
                                      <p:tavLst>
                                        <p:tav tm="0">
                                          <p:val>
                                            <p:fltVal val="0"/>
                                          </p:val>
                                        </p:tav>
                                        <p:tav tm="100000">
                                          <p:val>
                                            <p:strVal val="#ppt_h"/>
                                          </p:val>
                                        </p:tav>
                                      </p:tavLst>
                                    </p:anim>
                                    <p:animEffect transition="in" filter="fade">
                                      <p:cBhvr>
                                        <p:cTn id="54" dur="250"/>
                                        <p:tgtEl>
                                          <p:spTgt spid="1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250" fill="hold"/>
                                        <p:tgtEl>
                                          <p:spTgt spid="17"/>
                                        </p:tgtEl>
                                        <p:attrNameLst>
                                          <p:attrName>ppt_w</p:attrName>
                                        </p:attrNameLst>
                                      </p:cBhvr>
                                      <p:tavLst>
                                        <p:tav tm="0">
                                          <p:val>
                                            <p:fltVal val="0"/>
                                          </p:val>
                                        </p:tav>
                                        <p:tav tm="100000">
                                          <p:val>
                                            <p:strVal val="#ppt_w"/>
                                          </p:val>
                                        </p:tav>
                                      </p:tavLst>
                                    </p:anim>
                                    <p:anim calcmode="lin" valueType="num">
                                      <p:cBhvr>
                                        <p:cTn id="58" dur="250" fill="hold"/>
                                        <p:tgtEl>
                                          <p:spTgt spid="17"/>
                                        </p:tgtEl>
                                        <p:attrNameLst>
                                          <p:attrName>ppt_h</p:attrName>
                                        </p:attrNameLst>
                                      </p:cBhvr>
                                      <p:tavLst>
                                        <p:tav tm="0">
                                          <p:val>
                                            <p:fltVal val="0"/>
                                          </p:val>
                                        </p:tav>
                                        <p:tav tm="100000">
                                          <p:val>
                                            <p:strVal val="#ppt_h"/>
                                          </p:val>
                                        </p:tav>
                                      </p:tavLst>
                                    </p:anim>
                                    <p:animEffect transition="in" filter="fade">
                                      <p:cBhvr>
                                        <p:cTn id="59" dur="250"/>
                                        <p:tgtEl>
                                          <p:spTgt spid="1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250" fill="hold"/>
                                        <p:tgtEl>
                                          <p:spTgt spid="18"/>
                                        </p:tgtEl>
                                        <p:attrNameLst>
                                          <p:attrName>ppt_w</p:attrName>
                                        </p:attrNameLst>
                                      </p:cBhvr>
                                      <p:tavLst>
                                        <p:tav tm="0">
                                          <p:val>
                                            <p:fltVal val="0"/>
                                          </p:val>
                                        </p:tav>
                                        <p:tav tm="100000">
                                          <p:val>
                                            <p:strVal val="#ppt_w"/>
                                          </p:val>
                                        </p:tav>
                                      </p:tavLst>
                                    </p:anim>
                                    <p:anim calcmode="lin" valueType="num">
                                      <p:cBhvr>
                                        <p:cTn id="63" dur="250" fill="hold"/>
                                        <p:tgtEl>
                                          <p:spTgt spid="18"/>
                                        </p:tgtEl>
                                        <p:attrNameLst>
                                          <p:attrName>ppt_h</p:attrName>
                                        </p:attrNameLst>
                                      </p:cBhvr>
                                      <p:tavLst>
                                        <p:tav tm="0">
                                          <p:val>
                                            <p:fltVal val="0"/>
                                          </p:val>
                                        </p:tav>
                                        <p:tav tm="100000">
                                          <p:val>
                                            <p:strVal val="#ppt_h"/>
                                          </p:val>
                                        </p:tav>
                                      </p:tavLst>
                                    </p:anim>
                                    <p:animEffect transition="in" filter="fade">
                                      <p:cBhvr>
                                        <p:cTn id="64" dur="25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250" fill="hold"/>
                                        <p:tgtEl>
                                          <p:spTgt spid="19"/>
                                        </p:tgtEl>
                                        <p:attrNameLst>
                                          <p:attrName>ppt_w</p:attrName>
                                        </p:attrNameLst>
                                      </p:cBhvr>
                                      <p:tavLst>
                                        <p:tav tm="0">
                                          <p:val>
                                            <p:fltVal val="0"/>
                                          </p:val>
                                        </p:tav>
                                        <p:tav tm="100000">
                                          <p:val>
                                            <p:strVal val="#ppt_w"/>
                                          </p:val>
                                        </p:tav>
                                      </p:tavLst>
                                    </p:anim>
                                    <p:anim calcmode="lin" valueType="num">
                                      <p:cBhvr>
                                        <p:cTn id="68" dur="250" fill="hold"/>
                                        <p:tgtEl>
                                          <p:spTgt spid="19"/>
                                        </p:tgtEl>
                                        <p:attrNameLst>
                                          <p:attrName>ppt_h</p:attrName>
                                        </p:attrNameLst>
                                      </p:cBhvr>
                                      <p:tavLst>
                                        <p:tav tm="0">
                                          <p:val>
                                            <p:fltVal val="0"/>
                                          </p:val>
                                        </p:tav>
                                        <p:tav tm="100000">
                                          <p:val>
                                            <p:strVal val="#ppt_h"/>
                                          </p:val>
                                        </p:tav>
                                      </p:tavLst>
                                    </p:anim>
                                    <p:animEffect transition="in" filter="fade">
                                      <p:cBhvr>
                                        <p:cTn id="69" dur="25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250" fill="hold"/>
                                        <p:tgtEl>
                                          <p:spTgt spid="20"/>
                                        </p:tgtEl>
                                        <p:attrNameLst>
                                          <p:attrName>ppt_w</p:attrName>
                                        </p:attrNameLst>
                                      </p:cBhvr>
                                      <p:tavLst>
                                        <p:tav tm="0">
                                          <p:val>
                                            <p:fltVal val="0"/>
                                          </p:val>
                                        </p:tav>
                                        <p:tav tm="100000">
                                          <p:val>
                                            <p:strVal val="#ppt_w"/>
                                          </p:val>
                                        </p:tav>
                                      </p:tavLst>
                                    </p:anim>
                                    <p:anim calcmode="lin" valueType="num">
                                      <p:cBhvr>
                                        <p:cTn id="73" dur="250" fill="hold"/>
                                        <p:tgtEl>
                                          <p:spTgt spid="20"/>
                                        </p:tgtEl>
                                        <p:attrNameLst>
                                          <p:attrName>ppt_h</p:attrName>
                                        </p:attrNameLst>
                                      </p:cBhvr>
                                      <p:tavLst>
                                        <p:tav tm="0">
                                          <p:val>
                                            <p:fltVal val="0"/>
                                          </p:val>
                                        </p:tav>
                                        <p:tav tm="100000">
                                          <p:val>
                                            <p:strVal val="#ppt_h"/>
                                          </p:val>
                                        </p:tav>
                                      </p:tavLst>
                                    </p:anim>
                                    <p:animEffect transition="in" filter="fade">
                                      <p:cBhvr>
                                        <p:cTn id="74" dur="250"/>
                                        <p:tgtEl>
                                          <p:spTgt spid="2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250" fill="hold"/>
                                        <p:tgtEl>
                                          <p:spTgt spid="21"/>
                                        </p:tgtEl>
                                        <p:attrNameLst>
                                          <p:attrName>ppt_w</p:attrName>
                                        </p:attrNameLst>
                                      </p:cBhvr>
                                      <p:tavLst>
                                        <p:tav tm="0">
                                          <p:val>
                                            <p:fltVal val="0"/>
                                          </p:val>
                                        </p:tav>
                                        <p:tav tm="100000">
                                          <p:val>
                                            <p:strVal val="#ppt_w"/>
                                          </p:val>
                                        </p:tav>
                                      </p:tavLst>
                                    </p:anim>
                                    <p:anim calcmode="lin" valueType="num">
                                      <p:cBhvr>
                                        <p:cTn id="78" dur="250" fill="hold"/>
                                        <p:tgtEl>
                                          <p:spTgt spid="21"/>
                                        </p:tgtEl>
                                        <p:attrNameLst>
                                          <p:attrName>ppt_h</p:attrName>
                                        </p:attrNameLst>
                                      </p:cBhvr>
                                      <p:tavLst>
                                        <p:tav tm="0">
                                          <p:val>
                                            <p:fltVal val="0"/>
                                          </p:val>
                                        </p:tav>
                                        <p:tav tm="100000">
                                          <p:val>
                                            <p:strVal val="#ppt_h"/>
                                          </p:val>
                                        </p:tav>
                                      </p:tavLst>
                                    </p:anim>
                                    <p:animEffect transition="in" filter="fade">
                                      <p:cBhvr>
                                        <p:cTn id="79" dur="250"/>
                                        <p:tgtEl>
                                          <p:spTgt spid="21"/>
                                        </p:tgtEl>
                                      </p:cBhvr>
                                    </p:animEffect>
                                  </p:childTnLst>
                                </p:cTn>
                              </p:par>
                            </p:childTnLst>
                          </p:cTn>
                        </p:par>
                        <p:par>
                          <p:cTn id="80" fill="hold">
                            <p:stCondLst>
                              <p:cond delay="3150"/>
                            </p:stCondLst>
                            <p:childTnLst>
                              <p:par>
                                <p:cTn id="81" presetID="1" presetClass="entr" presetSubtype="0" fill="hold" grpId="0" nodeType="afterEffect">
                                  <p:stCondLst>
                                    <p:cond delay="2200"/>
                                  </p:stCondLst>
                                  <p:childTnLst>
                                    <p:set>
                                      <p:cBhvr>
                                        <p:cTn id="8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P spid="13" grpId="0"/>
      <p:bldP spid="14" grpId="0"/>
      <p:bldP spid="14" grpId="1"/>
      <p:bldP spid="16" grpId="0" animBg="1"/>
      <p:bldP spid="17" grpId="0" animBg="1"/>
      <p:bldP spid="18" grpId="0" animBg="1"/>
      <p:bldP spid="19" grpId="0" animBg="1"/>
      <p:bldP spid="20" grpId="0" animBg="1"/>
      <p:bldP spid="21"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7" name="矩形 13">
            <a:extLst>
              <a:ext uri="{FF2B5EF4-FFF2-40B4-BE49-F238E27FC236}">
                <a16:creationId xmlns:a16="http://schemas.microsoft.com/office/drawing/2014/main" id="{ABDE86BC-DE59-4F2C-9261-14CE2B5CEB47}"/>
              </a:ext>
            </a:extLst>
          </p:cNvPr>
          <p:cNvSpPr/>
          <p:nvPr/>
        </p:nvSpPr>
        <p:spPr>
          <a:xfrm>
            <a:off x="4271797" y="1544483"/>
            <a:ext cx="3552395" cy="1595863"/>
          </a:xfrm>
          <a:custGeom>
            <a:avLst/>
            <a:gdLst>
              <a:gd name="connsiteX0" fmla="*/ 0 w 1177748"/>
              <a:gd name="connsiteY0" fmla="*/ 0 h 1196897"/>
              <a:gd name="connsiteX1" fmla="*/ 1177748 w 1177748"/>
              <a:gd name="connsiteY1" fmla="*/ 0 h 1196897"/>
              <a:gd name="connsiteX2" fmla="*/ 1177748 w 1177748"/>
              <a:gd name="connsiteY2" fmla="*/ 1196897 h 1196897"/>
              <a:gd name="connsiteX3" fmla="*/ 0 w 1177748"/>
              <a:gd name="connsiteY3" fmla="*/ 1196897 h 1196897"/>
              <a:gd name="connsiteX4" fmla="*/ 0 w 1177748"/>
              <a:gd name="connsiteY4" fmla="*/ 0 h 1196897"/>
              <a:gd name="connsiteX0" fmla="*/ 316523 w 1494271"/>
              <a:gd name="connsiteY0" fmla="*/ 0 h 1196897"/>
              <a:gd name="connsiteX1" fmla="*/ 1494271 w 1494271"/>
              <a:gd name="connsiteY1" fmla="*/ 0 h 1196897"/>
              <a:gd name="connsiteX2" fmla="*/ 1494271 w 1494271"/>
              <a:gd name="connsiteY2" fmla="*/ 1196897 h 1196897"/>
              <a:gd name="connsiteX3" fmla="*/ 0 w 1494271"/>
              <a:gd name="connsiteY3" fmla="*/ 1196897 h 1196897"/>
              <a:gd name="connsiteX4" fmla="*/ 316523 w 1494271"/>
              <a:gd name="connsiteY4" fmla="*/ 0 h 1196897"/>
              <a:gd name="connsiteX0" fmla="*/ 316523 w 1775624"/>
              <a:gd name="connsiteY0" fmla="*/ 0 h 1196897"/>
              <a:gd name="connsiteX1" fmla="*/ 1494271 w 1775624"/>
              <a:gd name="connsiteY1" fmla="*/ 0 h 1196897"/>
              <a:gd name="connsiteX2" fmla="*/ 1775624 w 1775624"/>
              <a:gd name="connsiteY2" fmla="*/ 1196897 h 1196897"/>
              <a:gd name="connsiteX3" fmla="*/ 0 w 1775624"/>
              <a:gd name="connsiteY3" fmla="*/ 1196897 h 1196897"/>
              <a:gd name="connsiteX4" fmla="*/ 316523 w 1775624"/>
              <a:gd name="connsiteY4" fmla="*/ 0 h 1196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5624" h="1196897">
                <a:moveTo>
                  <a:pt x="316523" y="0"/>
                </a:moveTo>
                <a:lnTo>
                  <a:pt x="1494271" y="0"/>
                </a:lnTo>
                <a:lnTo>
                  <a:pt x="1775624" y="1196897"/>
                </a:lnTo>
                <a:lnTo>
                  <a:pt x="0" y="1196897"/>
                </a:lnTo>
                <a:lnTo>
                  <a:pt x="316523" y="0"/>
                </a:lnTo>
                <a:close/>
              </a:path>
            </a:pathLst>
          </a:custGeom>
          <a:solidFill>
            <a:srgbClr val="392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a:extLst>
              <a:ext uri="{FF2B5EF4-FFF2-40B4-BE49-F238E27FC236}">
                <a16:creationId xmlns:a16="http://schemas.microsoft.com/office/drawing/2014/main" id="{B46E1C64-22B7-4B28-A951-77D9AE8486D8}"/>
              </a:ext>
            </a:extLst>
          </p:cNvPr>
          <p:cNvSpPr/>
          <p:nvPr/>
        </p:nvSpPr>
        <p:spPr>
          <a:xfrm>
            <a:off x="1871531" y="1940835"/>
            <a:ext cx="8448939" cy="2976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a:extLst>
              <a:ext uri="{FF2B5EF4-FFF2-40B4-BE49-F238E27FC236}">
                <a16:creationId xmlns:a16="http://schemas.microsoft.com/office/drawing/2014/main" id="{9F3B4C53-515F-49CC-A45F-1EFBFC623CE2}"/>
              </a:ext>
            </a:extLst>
          </p:cNvPr>
          <p:cNvSpPr/>
          <p:nvPr/>
        </p:nvSpPr>
        <p:spPr>
          <a:xfrm>
            <a:off x="2063552" y="2060848"/>
            <a:ext cx="8064896" cy="2736304"/>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a:extLst>
              <a:ext uri="{FF2B5EF4-FFF2-40B4-BE49-F238E27FC236}">
                <a16:creationId xmlns:a16="http://schemas.microsoft.com/office/drawing/2014/main" id="{09656279-07BD-46C9-B5C6-92E17007B3B1}"/>
              </a:ext>
            </a:extLst>
          </p:cNvPr>
          <p:cNvSpPr/>
          <p:nvPr/>
        </p:nvSpPr>
        <p:spPr>
          <a:xfrm>
            <a:off x="4921156" y="1544483"/>
            <a:ext cx="2349688" cy="932047"/>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矩形 10">
            <a:extLst>
              <a:ext uri="{FF2B5EF4-FFF2-40B4-BE49-F238E27FC236}">
                <a16:creationId xmlns:a16="http://schemas.microsoft.com/office/drawing/2014/main" id="{B97EF696-92D7-4C97-9123-4E1FDB39E4E7}"/>
              </a:ext>
            </a:extLst>
          </p:cNvPr>
          <p:cNvSpPr/>
          <p:nvPr/>
        </p:nvSpPr>
        <p:spPr>
          <a:xfrm>
            <a:off x="4367808" y="4581129"/>
            <a:ext cx="3456384" cy="496447"/>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a:extLst>
              <a:ext uri="{FF2B5EF4-FFF2-40B4-BE49-F238E27FC236}">
                <a16:creationId xmlns:a16="http://schemas.microsoft.com/office/drawing/2014/main" id="{CF108173-75D2-454C-ADB0-5D8A2FE1DD35}"/>
              </a:ext>
            </a:extLst>
          </p:cNvPr>
          <p:cNvSpPr/>
          <p:nvPr/>
        </p:nvSpPr>
        <p:spPr>
          <a:xfrm>
            <a:off x="5131838" y="1399594"/>
            <a:ext cx="2139006" cy="1200329"/>
          </a:xfrm>
          <a:prstGeom prst="rect">
            <a:avLst/>
          </a:prstGeom>
        </p:spPr>
        <p:txBody>
          <a:bodyPr wrap="square">
            <a:spAutoFit/>
          </a:bodyPr>
          <a:lstStyle/>
          <a:p>
            <a:pPr>
              <a:defRPr/>
            </a:pPr>
            <a:r>
              <a:rPr lang="en-US" altLang="zh-CN" sz="7200" spc="400" dirty="0">
                <a:solidFill>
                  <a:schemeClr val="bg1"/>
                </a:solidFill>
                <a:latin typeface="Agency FB" panose="020B0503020202020204" pitchFamily="34" charset="0"/>
                <a:cs typeface="+mn-ea"/>
                <a:sym typeface="+mn-lt"/>
              </a:rPr>
              <a:t>2019</a:t>
            </a:r>
            <a:endParaRPr lang="zh-CN" altLang="en-US" sz="7200" spc="400" dirty="0">
              <a:solidFill>
                <a:schemeClr val="bg1"/>
              </a:solidFill>
              <a:latin typeface="Agency FB" panose="020B0503020202020204" pitchFamily="34" charset="0"/>
              <a:cs typeface="+mn-ea"/>
              <a:sym typeface="+mn-lt"/>
            </a:endParaRPr>
          </a:p>
        </p:txBody>
      </p:sp>
      <p:sp>
        <p:nvSpPr>
          <p:cNvPr id="14" name="TextBox 7">
            <a:extLst>
              <a:ext uri="{FF2B5EF4-FFF2-40B4-BE49-F238E27FC236}">
                <a16:creationId xmlns:a16="http://schemas.microsoft.com/office/drawing/2014/main" id="{DCE03011-218B-46BA-B0BC-D031BE3E6EB4}"/>
              </a:ext>
            </a:extLst>
          </p:cNvPr>
          <p:cNvSpPr>
            <a:spLocks noChangeArrowheads="1"/>
          </p:cNvSpPr>
          <p:nvPr/>
        </p:nvSpPr>
        <p:spPr bwMode="auto">
          <a:xfrm>
            <a:off x="1404300" y="2875002"/>
            <a:ext cx="9287387"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7200" b="1" dirty="0">
                <a:solidFill>
                  <a:schemeClr val="bg1"/>
                </a:solidFill>
                <a:latin typeface="微软雅黑" panose="020B0503020204020204" pitchFamily="34" charset="-122"/>
                <a:ea typeface="微软雅黑" panose="020B0503020204020204" pitchFamily="34" charset="-122"/>
                <a:cs typeface="+mn-ea"/>
                <a:sym typeface="+mn-lt"/>
              </a:rPr>
              <a:t>感谢听讲</a:t>
            </a:r>
          </a:p>
        </p:txBody>
      </p:sp>
      <p:sp>
        <p:nvSpPr>
          <p:cNvPr id="16" name="椭圆 15">
            <a:extLst>
              <a:ext uri="{FF2B5EF4-FFF2-40B4-BE49-F238E27FC236}">
                <a16:creationId xmlns:a16="http://schemas.microsoft.com/office/drawing/2014/main" id="{F0671579-0013-4E3C-939F-6FF34E535997}"/>
              </a:ext>
            </a:extLst>
          </p:cNvPr>
          <p:cNvSpPr/>
          <p:nvPr/>
        </p:nvSpPr>
        <p:spPr>
          <a:xfrm>
            <a:off x="11280576" y="5637245"/>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a:extLst>
              <a:ext uri="{FF2B5EF4-FFF2-40B4-BE49-F238E27FC236}">
                <a16:creationId xmlns:a16="http://schemas.microsoft.com/office/drawing/2014/main" id="{5762B9ED-E72A-4652-A46E-91B119910E18}"/>
              </a:ext>
            </a:extLst>
          </p:cNvPr>
          <p:cNvSpPr/>
          <p:nvPr/>
        </p:nvSpPr>
        <p:spPr>
          <a:xfrm>
            <a:off x="10032437" y="5313517"/>
            <a:ext cx="899792" cy="8997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a:extLst>
              <a:ext uri="{FF2B5EF4-FFF2-40B4-BE49-F238E27FC236}">
                <a16:creationId xmlns:a16="http://schemas.microsoft.com/office/drawing/2014/main" id="{4A47D4BC-B537-4204-BBC7-AE583C7D9945}"/>
              </a:ext>
            </a:extLst>
          </p:cNvPr>
          <p:cNvSpPr/>
          <p:nvPr/>
        </p:nvSpPr>
        <p:spPr>
          <a:xfrm>
            <a:off x="11083248" y="4434940"/>
            <a:ext cx="449896" cy="449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a:extLst>
              <a:ext uri="{FF2B5EF4-FFF2-40B4-BE49-F238E27FC236}">
                <a16:creationId xmlns:a16="http://schemas.microsoft.com/office/drawing/2014/main" id="{5694A824-2593-4167-834F-E35817E922ED}"/>
              </a:ext>
            </a:extLst>
          </p:cNvPr>
          <p:cNvSpPr/>
          <p:nvPr/>
        </p:nvSpPr>
        <p:spPr>
          <a:xfrm>
            <a:off x="1987815" y="5637245"/>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a:extLst>
              <a:ext uri="{FF2B5EF4-FFF2-40B4-BE49-F238E27FC236}">
                <a16:creationId xmlns:a16="http://schemas.microsoft.com/office/drawing/2014/main" id="{C90FC824-52C3-433D-A9AF-0D311EC6C0EB}"/>
              </a:ext>
            </a:extLst>
          </p:cNvPr>
          <p:cNvSpPr/>
          <p:nvPr/>
        </p:nvSpPr>
        <p:spPr>
          <a:xfrm>
            <a:off x="463953" y="5392511"/>
            <a:ext cx="899792" cy="8997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a:extLst>
              <a:ext uri="{FF2B5EF4-FFF2-40B4-BE49-F238E27FC236}">
                <a16:creationId xmlns:a16="http://schemas.microsoft.com/office/drawing/2014/main" id="{672802F4-D19F-496E-BABB-5E34ABB58276}"/>
              </a:ext>
            </a:extLst>
          </p:cNvPr>
          <p:cNvSpPr/>
          <p:nvPr/>
        </p:nvSpPr>
        <p:spPr>
          <a:xfrm>
            <a:off x="1115823" y="4415063"/>
            <a:ext cx="449896" cy="4498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矩形 21">
            <a:extLst>
              <a:ext uri="{FF2B5EF4-FFF2-40B4-BE49-F238E27FC236}">
                <a16:creationId xmlns:a16="http://schemas.microsoft.com/office/drawing/2014/main" id="{1AD6C6F5-A69F-4120-9604-6E2A4E412D8E}"/>
              </a:ext>
            </a:extLst>
          </p:cNvPr>
          <p:cNvSpPr/>
          <p:nvPr>
            <p:custDataLst>
              <p:tags r:id="rId1"/>
            </p:custDataLst>
          </p:nvPr>
        </p:nvSpPr>
        <p:spPr>
          <a:xfrm>
            <a:off x="-624114" y="-2119086"/>
            <a:ext cx="1248228"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92831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par>
                          <p:cTn id="26" fill="hold">
                            <p:stCondLst>
                              <p:cond delay="2500"/>
                            </p:stCondLst>
                            <p:childTnLst>
                              <p:par>
                                <p:cTn id="27" presetID="56" presetClass="entr" presetSubtype="0" fill="hold" grpId="0" nodeType="afterEffect">
                                  <p:stCondLst>
                                    <p:cond delay="0"/>
                                  </p:stCondLst>
                                  <p:iterate type="lt">
                                    <p:tmPct val="10000"/>
                                  </p:iterate>
                                  <p:childTnLst>
                                    <p:set>
                                      <p:cBhvr>
                                        <p:cTn id="28" dur="1" fill="hold">
                                          <p:stCondLst>
                                            <p:cond delay="0"/>
                                          </p:stCondLst>
                                        </p:cTn>
                                        <p:tgtEl>
                                          <p:spTgt spid="14"/>
                                        </p:tgtEl>
                                        <p:attrNameLst>
                                          <p:attrName>style.visibility</p:attrName>
                                        </p:attrNameLst>
                                      </p:cBhvr>
                                      <p:to>
                                        <p:strVal val="visible"/>
                                      </p:to>
                                    </p:set>
                                    <p:anim by="(-#ppt_w*2)" calcmode="lin" valueType="num">
                                      <p:cBhvr rctx="PPT">
                                        <p:cTn id="29" dur="500" autoRev="1" fill="hold">
                                          <p:stCondLst>
                                            <p:cond delay="0"/>
                                          </p:stCondLst>
                                        </p:cTn>
                                        <p:tgtEl>
                                          <p:spTgt spid="14"/>
                                        </p:tgtEl>
                                        <p:attrNameLst>
                                          <p:attrName>ppt_w</p:attrName>
                                        </p:attrNameLst>
                                      </p:cBhvr>
                                    </p:anim>
                                    <p:anim by="(#ppt_w*0.50)" calcmode="lin" valueType="num">
                                      <p:cBhvr>
                                        <p:cTn id="30" dur="500" decel="50000" autoRev="1" fill="hold">
                                          <p:stCondLst>
                                            <p:cond delay="0"/>
                                          </p:stCondLst>
                                        </p:cTn>
                                        <p:tgtEl>
                                          <p:spTgt spid="14"/>
                                        </p:tgtEl>
                                        <p:attrNameLst>
                                          <p:attrName>ppt_x</p:attrName>
                                        </p:attrNameLst>
                                      </p:cBhvr>
                                    </p:anim>
                                    <p:anim from="(-#ppt_h/2)" to="(#ppt_y)" calcmode="lin" valueType="num">
                                      <p:cBhvr>
                                        <p:cTn id="31" dur="1000" fill="hold">
                                          <p:stCondLst>
                                            <p:cond delay="0"/>
                                          </p:stCondLst>
                                        </p:cTn>
                                        <p:tgtEl>
                                          <p:spTgt spid="14"/>
                                        </p:tgtEl>
                                        <p:attrNameLst>
                                          <p:attrName>ppt_y</p:attrName>
                                        </p:attrNameLst>
                                      </p:cBhvr>
                                    </p:anim>
                                    <p:animRot by="21600000">
                                      <p:cBhvr>
                                        <p:cTn id="32" dur="1000" fill="hold">
                                          <p:stCondLst>
                                            <p:cond delay="0"/>
                                          </p:stCondLst>
                                        </p:cTn>
                                        <p:tgtEl>
                                          <p:spTgt spid="14"/>
                                        </p:tgtEl>
                                        <p:attrNameLst>
                                          <p:attrName>r</p:attrName>
                                        </p:attrNameLst>
                                      </p:cBhvr>
                                    </p:animRot>
                                  </p:childTnLst>
                                </p:cTn>
                              </p:par>
                            </p:childTnLst>
                          </p:cTn>
                        </p:par>
                        <p:par>
                          <p:cTn id="33" fill="hold">
                            <p:stCondLst>
                              <p:cond delay="3800"/>
                            </p:stCondLst>
                            <p:childTnLst>
                              <p:par>
                                <p:cTn id="34" presetID="36" presetClass="emph" presetSubtype="0" fill="hold" grpId="1" nodeType="afterEffect">
                                  <p:stCondLst>
                                    <p:cond delay="0"/>
                                  </p:stCondLst>
                                  <p:iterate type="lt">
                                    <p:tmPct val="10000"/>
                                  </p:iterate>
                                  <p:childTnLst>
                                    <p:animScale>
                                      <p:cBhvr>
                                        <p:cTn id="35" dur="250" autoRev="1" fill="hold">
                                          <p:stCondLst>
                                            <p:cond delay="0"/>
                                          </p:stCondLst>
                                        </p:cTn>
                                        <p:tgtEl>
                                          <p:spTgt spid="14"/>
                                        </p:tgtEl>
                                      </p:cBhvr>
                                      <p:to x="80000" y="100000"/>
                                    </p:animScale>
                                    <p:anim by="(#ppt_w*0.10)" calcmode="lin" valueType="num">
                                      <p:cBhvr>
                                        <p:cTn id="36" dur="250" autoRev="1" fill="hold">
                                          <p:stCondLst>
                                            <p:cond delay="0"/>
                                          </p:stCondLst>
                                        </p:cTn>
                                        <p:tgtEl>
                                          <p:spTgt spid="14"/>
                                        </p:tgtEl>
                                        <p:attrNameLst>
                                          <p:attrName>ppt_x</p:attrName>
                                        </p:attrNameLst>
                                      </p:cBhvr>
                                    </p:anim>
                                    <p:anim by="(-#ppt_w*0.10)" calcmode="lin" valueType="num">
                                      <p:cBhvr>
                                        <p:cTn id="37" dur="250" autoRev="1" fill="hold">
                                          <p:stCondLst>
                                            <p:cond delay="0"/>
                                          </p:stCondLst>
                                        </p:cTn>
                                        <p:tgtEl>
                                          <p:spTgt spid="14"/>
                                        </p:tgtEl>
                                        <p:attrNameLst>
                                          <p:attrName>ppt_y</p:attrName>
                                        </p:attrNameLst>
                                      </p:cBhvr>
                                    </p:anim>
                                    <p:animRot by="-480000">
                                      <p:cBhvr>
                                        <p:cTn id="38" dur="250" autoRev="1" fill="hold">
                                          <p:stCondLst>
                                            <p:cond delay="0"/>
                                          </p:stCondLst>
                                        </p:cTn>
                                        <p:tgtEl>
                                          <p:spTgt spid="14"/>
                                        </p:tgtEl>
                                        <p:attrNameLst>
                                          <p:attrName>r</p:attrName>
                                        </p:attrNameLst>
                                      </p:cBhvr>
                                    </p:animRot>
                                  </p:childTnLst>
                                </p:cTn>
                              </p:par>
                            </p:childTnLst>
                          </p:cTn>
                        </p:par>
                        <p:par>
                          <p:cTn id="39" fill="hold">
                            <p:stCondLst>
                              <p:cond delay="4450"/>
                            </p:stCondLst>
                            <p:childTnLst>
                              <p:par>
                                <p:cTn id="40" presetID="16" presetClass="entr" presetSubtype="37"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outVertical)">
                                      <p:cBhvr>
                                        <p:cTn id="42" dur="500"/>
                                        <p:tgtEl>
                                          <p:spTgt spid="11"/>
                                        </p:tgtEl>
                                      </p:cBhvr>
                                    </p:animEffect>
                                  </p:childTnLst>
                                </p:cTn>
                              </p:par>
                            </p:childTnLst>
                          </p:cTn>
                        </p:par>
                        <p:par>
                          <p:cTn id="43" fill="hold">
                            <p:stCondLst>
                              <p:cond delay="4950"/>
                            </p:stCondLst>
                            <p:childTnLst>
                              <p:par>
                                <p:cTn id="44" presetID="53" presetClass="entr" presetSubtype="16"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animEffect transition="in" filter="fade">
                                      <p:cBhvr>
                                        <p:cTn id="58" dur="500"/>
                                        <p:tgtEl>
                                          <p:spTgt spid="18"/>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animEffect transition="in" filter="fade">
                                      <p:cBhvr>
                                        <p:cTn id="68" dur="500"/>
                                        <p:tgtEl>
                                          <p:spTgt spid="20"/>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Effect transition="in" filter="fade">
                                      <p:cBhvr>
                                        <p:cTn id="73" dur="500"/>
                                        <p:tgtEl>
                                          <p:spTgt spid="21"/>
                                        </p:tgtEl>
                                      </p:cBhvr>
                                    </p:animEffect>
                                  </p:childTnLst>
                                </p:cTn>
                              </p:par>
                            </p:childTnLst>
                          </p:cTn>
                        </p:par>
                        <p:par>
                          <p:cTn id="74" fill="hold">
                            <p:stCondLst>
                              <p:cond delay="5450"/>
                            </p:stCondLst>
                            <p:childTnLst>
                              <p:par>
                                <p:cTn id="75" presetID="1" presetClass="entr" presetSubtype="0" fill="hold" grpId="0" nodeType="afterEffect">
                                  <p:stCondLst>
                                    <p:cond delay="220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p:bldP spid="14" grpId="0"/>
      <p:bldP spid="14" grpId="1"/>
      <p:bldP spid="16" grpId="0" animBg="1"/>
      <p:bldP spid="17"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5"/>
          <p:cNvGrpSpPr>
            <a:grpSpLocks/>
          </p:cNvGrpSpPr>
          <p:nvPr/>
        </p:nvGrpSpPr>
        <p:grpSpPr bwMode="auto">
          <a:xfrm>
            <a:off x="479425" y="265113"/>
            <a:ext cx="6924675" cy="523875"/>
            <a:chOff x="479425" y="189579"/>
            <a:chExt cx="6924817" cy="523220"/>
          </a:xfrm>
        </p:grpSpPr>
        <p:grpSp>
          <p:nvGrpSpPr>
            <p:cNvPr id="41" name="组合 118"/>
            <p:cNvGrpSpPr>
              <a:grpSpLocks/>
            </p:cNvGrpSpPr>
            <p:nvPr/>
          </p:nvGrpSpPr>
          <p:grpSpPr bwMode="auto">
            <a:xfrm>
              <a:off x="949145" y="189579"/>
              <a:ext cx="6455097" cy="523220"/>
              <a:chOff x="2990528" y="3310853"/>
              <a:chExt cx="6455097" cy="523220"/>
            </a:xfrm>
          </p:grpSpPr>
          <p:sp>
            <p:nvSpPr>
              <p:cNvPr id="46"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00</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命名服务</a:t>
                </a:r>
                <a:r>
                  <a:rPr lang="en-US" altLang="zh-CN" dirty="0">
                    <a:solidFill>
                      <a:schemeClr val="tx1">
                        <a:lumMod val="75000"/>
                        <a:lumOff val="25000"/>
                      </a:schemeClr>
                    </a:solidFill>
                    <a:latin typeface="Agency FB" panose="020B0503020202020204" pitchFamily="34" charset="0"/>
                    <a:cs typeface="Arial" panose="020B0604020202020204" pitchFamily="34" charset="0"/>
                  </a:rPr>
                  <a:t>——</a:t>
                </a:r>
                <a:r>
                  <a:rPr lang="zh-CN" altLang="en-US" dirty="0">
                    <a:solidFill>
                      <a:schemeClr val="tx1">
                        <a:lumMod val="75000"/>
                        <a:lumOff val="25000"/>
                      </a:schemeClr>
                    </a:solidFill>
                    <a:latin typeface="Agency FB" panose="020B0503020202020204" pitchFamily="34" charset="0"/>
                    <a:cs typeface="Arial" panose="020B0604020202020204" pitchFamily="34" charset="0"/>
                  </a:rPr>
                  <a:t>女娲</a:t>
                </a:r>
              </a:p>
            </p:txBody>
          </p:sp>
          <p:cxnSp>
            <p:nvCxnSpPr>
              <p:cNvPr id="48" name="直接连接符 47"/>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
            <p:cNvGrpSpPr>
              <a:grpSpLocks/>
            </p:cNvGrpSpPr>
            <p:nvPr/>
          </p:nvGrpSpPr>
          <p:grpSpPr bwMode="auto">
            <a:xfrm>
              <a:off x="479425" y="291099"/>
              <a:ext cx="401883" cy="320180"/>
              <a:chOff x="7660015" y="1074491"/>
              <a:chExt cx="401883" cy="320180"/>
            </a:xfrm>
          </p:grpSpPr>
          <p:sp>
            <p:nvSpPr>
              <p:cNvPr id="43" name="椭圆 42"/>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4" name="椭圆 43"/>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5" name="椭圆 44"/>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113" name="直接连接符 112"/>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736D669-DE0D-454F-85B5-62B515FB2BA4}"/>
              </a:ext>
            </a:extLst>
          </p:cNvPr>
          <p:cNvSpPr/>
          <p:nvPr/>
        </p:nvSpPr>
        <p:spPr>
          <a:xfrm>
            <a:off x="2367094" y="1723954"/>
            <a:ext cx="7457812" cy="4219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28" name="文本框 27">
            <a:extLst>
              <a:ext uri="{FF2B5EF4-FFF2-40B4-BE49-F238E27FC236}">
                <a16:creationId xmlns:a16="http://schemas.microsoft.com/office/drawing/2014/main" id="{D4AC0457-B99B-4D0C-AA13-3139FC69B3EA}"/>
              </a:ext>
            </a:extLst>
          </p:cNvPr>
          <p:cNvSpPr txBox="1"/>
          <p:nvPr/>
        </p:nvSpPr>
        <p:spPr>
          <a:xfrm>
            <a:off x="2693597" y="2802725"/>
            <a:ext cx="6804806" cy="2062103"/>
          </a:xfrm>
          <a:prstGeom prst="rect">
            <a:avLst/>
          </a:prstGeom>
          <a:noFill/>
        </p:spPr>
        <p:txBody>
          <a:bodyPr wrap="square" rtlCol="0">
            <a:spAutoFit/>
          </a:bodyPr>
          <a:lstStyle/>
          <a:p>
            <a:pPr algn="ctr"/>
            <a:r>
              <a:rPr lang="zh-CN" altLang="en-US" sz="3200" dirty="0">
                <a:solidFill>
                  <a:schemeClr val="bg1">
                    <a:lumMod val="95000"/>
                  </a:schemeClr>
                </a:solidFill>
                <a:latin typeface="Agency FB" panose="020B0503020202020204" pitchFamily="34" charset="0"/>
              </a:rPr>
              <a:t>女娲系统为飞天平台提供高可用的协调服务，是整个飞天系统的一个核心服务，作用类似文件系统的树形命名空间来让分布式进程相互协同工作。</a:t>
            </a:r>
            <a:endParaRPr lang="en-US" altLang="zh-CN" sz="3200" dirty="0">
              <a:solidFill>
                <a:schemeClr val="bg1">
                  <a:lumMod val="95000"/>
                </a:schemeClr>
              </a:solidFill>
              <a:latin typeface="Agency FB" panose="020B0503020202020204" pitchFamily="34" charset="0"/>
            </a:endParaRPr>
          </a:p>
        </p:txBody>
      </p:sp>
      <p:sp>
        <p:nvSpPr>
          <p:cNvPr id="4" name="箭头: 右弧形 3">
            <a:hlinkClick r:id="rId3" action="ppaction://hlinksldjump"/>
            <a:extLst>
              <a:ext uri="{FF2B5EF4-FFF2-40B4-BE49-F238E27FC236}">
                <a16:creationId xmlns:a16="http://schemas.microsoft.com/office/drawing/2014/main" id="{8132E1FD-961C-44EE-8154-3372274EB6BF}"/>
              </a:ext>
            </a:extLst>
          </p:cNvPr>
          <p:cNvSpPr/>
          <p:nvPr/>
        </p:nvSpPr>
        <p:spPr>
          <a:xfrm>
            <a:off x="10419126" y="5654193"/>
            <a:ext cx="931178" cy="9143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0283203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5"/>
          <p:cNvGrpSpPr>
            <a:grpSpLocks/>
          </p:cNvGrpSpPr>
          <p:nvPr/>
        </p:nvGrpSpPr>
        <p:grpSpPr bwMode="auto">
          <a:xfrm>
            <a:off x="479425" y="265113"/>
            <a:ext cx="6924675" cy="523875"/>
            <a:chOff x="479425" y="189579"/>
            <a:chExt cx="6924817" cy="523220"/>
          </a:xfrm>
        </p:grpSpPr>
        <p:grpSp>
          <p:nvGrpSpPr>
            <p:cNvPr id="41" name="组合 118"/>
            <p:cNvGrpSpPr>
              <a:grpSpLocks/>
            </p:cNvGrpSpPr>
            <p:nvPr/>
          </p:nvGrpSpPr>
          <p:grpSpPr bwMode="auto">
            <a:xfrm>
              <a:off x="949145" y="189579"/>
              <a:ext cx="6455097" cy="523220"/>
              <a:chOff x="2990528" y="3310853"/>
              <a:chExt cx="6455097" cy="523220"/>
            </a:xfrm>
          </p:grpSpPr>
          <p:sp>
            <p:nvSpPr>
              <p:cNvPr id="46"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00</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远程过程调用（</a:t>
                </a:r>
                <a:r>
                  <a:rPr lang="en-US" altLang="zh-CN" dirty="0">
                    <a:solidFill>
                      <a:schemeClr val="tx1">
                        <a:lumMod val="75000"/>
                        <a:lumOff val="25000"/>
                      </a:schemeClr>
                    </a:solidFill>
                    <a:latin typeface="Agency FB" panose="020B0503020202020204" pitchFamily="34" charset="0"/>
                    <a:cs typeface="Arial" panose="020B0604020202020204" pitchFamily="34" charset="0"/>
                  </a:rPr>
                  <a:t>RPC</a:t>
                </a:r>
                <a:r>
                  <a:rPr lang="zh-CN" altLang="en-US" dirty="0">
                    <a:solidFill>
                      <a:schemeClr val="tx1">
                        <a:lumMod val="75000"/>
                        <a:lumOff val="25000"/>
                      </a:schemeClr>
                    </a:solidFill>
                    <a:latin typeface="Agency FB" panose="020B0503020202020204" pitchFamily="34" charset="0"/>
                    <a:cs typeface="Arial" panose="020B0604020202020204" pitchFamily="34" charset="0"/>
                  </a:rPr>
                  <a:t>）</a:t>
                </a:r>
                <a:r>
                  <a:rPr lang="en-US" altLang="zh-CN" dirty="0">
                    <a:solidFill>
                      <a:schemeClr val="tx1">
                        <a:lumMod val="75000"/>
                        <a:lumOff val="25000"/>
                      </a:schemeClr>
                    </a:solidFill>
                    <a:latin typeface="Agency FB" panose="020B0503020202020204" pitchFamily="34" charset="0"/>
                    <a:cs typeface="Arial" panose="020B0604020202020204" pitchFamily="34" charset="0"/>
                  </a:rPr>
                  <a:t>——</a:t>
                </a:r>
                <a:r>
                  <a:rPr lang="zh-CN" altLang="en-US" dirty="0">
                    <a:solidFill>
                      <a:schemeClr val="tx1">
                        <a:lumMod val="75000"/>
                        <a:lumOff val="25000"/>
                      </a:schemeClr>
                    </a:solidFill>
                    <a:latin typeface="Agency FB" panose="020B0503020202020204" pitchFamily="34" charset="0"/>
                    <a:cs typeface="Arial" panose="020B0604020202020204" pitchFamily="34" charset="0"/>
                  </a:rPr>
                  <a:t>夸父</a:t>
                </a:r>
              </a:p>
            </p:txBody>
          </p:sp>
          <p:cxnSp>
            <p:nvCxnSpPr>
              <p:cNvPr id="48" name="直接连接符 47"/>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
            <p:cNvGrpSpPr>
              <a:grpSpLocks/>
            </p:cNvGrpSpPr>
            <p:nvPr/>
          </p:nvGrpSpPr>
          <p:grpSpPr bwMode="auto">
            <a:xfrm>
              <a:off x="479425" y="291099"/>
              <a:ext cx="401883" cy="320180"/>
              <a:chOff x="7660015" y="1074491"/>
              <a:chExt cx="401883" cy="320180"/>
            </a:xfrm>
          </p:grpSpPr>
          <p:sp>
            <p:nvSpPr>
              <p:cNvPr id="43" name="椭圆 42"/>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4" name="椭圆 43"/>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5" name="椭圆 44"/>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113" name="直接连接符 112"/>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736D669-DE0D-454F-85B5-62B515FB2BA4}"/>
              </a:ext>
            </a:extLst>
          </p:cNvPr>
          <p:cNvSpPr/>
          <p:nvPr/>
        </p:nvSpPr>
        <p:spPr>
          <a:xfrm>
            <a:off x="2367094" y="1723954"/>
            <a:ext cx="7457812" cy="4219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28" name="文本框 27">
            <a:extLst>
              <a:ext uri="{FF2B5EF4-FFF2-40B4-BE49-F238E27FC236}">
                <a16:creationId xmlns:a16="http://schemas.microsoft.com/office/drawing/2014/main" id="{D4AC0457-B99B-4D0C-AA13-3139FC69B3EA}"/>
              </a:ext>
            </a:extLst>
          </p:cNvPr>
          <p:cNvSpPr txBox="1"/>
          <p:nvPr/>
        </p:nvSpPr>
        <p:spPr>
          <a:xfrm>
            <a:off x="2693597" y="2802725"/>
            <a:ext cx="6804806" cy="1569660"/>
          </a:xfrm>
          <a:prstGeom prst="rect">
            <a:avLst/>
          </a:prstGeom>
          <a:noFill/>
        </p:spPr>
        <p:txBody>
          <a:bodyPr wrap="square" rtlCol="0">
            <a:spAutoFit/>
          </a:bodyPr>
          <a:lstStyle/>
          <a:p>
            <a:pPr algn="ctr"/>
            <a:r>
              <a:rPr lang="zh-CN" altLang="en-US" sz="3200" dirty="0">
                <a:solidFill>
                  <a:schemeClr val="bg1">
                    <a:lumMod val="95000"/>
                  </a:schemeClr>
                </a:solidFill>
                <a:latin typeface="Agency FB" panose="020B0503020202020204" pitchFamily="34" charset="0"/>
              </a:rPr>
              <a:t>夸父是飞天平台中负责网络通信的组件，它提供了一个</a:t>
            </a:r>
            <a:r>
              <a:rPr lang="en-US" altLang="zh-CN" sz="3200" dirty="0">
                <a:solidFill>
                  <a:schemeClr val="bg1">
                    <a:lumMod val="95000"/>
                  </a:schemeClr>
                </a:solidFill>
                <a:latin typeface="Agency FB" panose="020B0503020202020204" pitchFamily="34" charset="0"/>
              </a:rPr>
              <a:t>RPC</a:t>
            </a:r>
            <a:r>
              <a:rPr lang="zh-CN" altLang="en-US" sz="3200" dirty="0">
                <a:solidFill>
                  <a:schemeClr val="bg1">
                    <a:lumMod val="95000"/>
                  </a:schemeClr>
                </a:solidFill>
                <a:latin typeface="Agency FB" panose="020B0503020202020204" pitchFamily="34" charset="0"/>
              </a:rPr>
              <a:t>接口，简化编写基于网络的分布式应用。</a:t>
            </a:r>
            <a:endParaRPr lang="en-US" altLang="zh-CN" sz="3200" dirty="0">
              <a:solidFill>
                <a:schemeClr val="bg1">
                  <a:lumMod val="95000"/>
                </a:schemeClr>
              </a:solidFill>
              <a:latin typeface="Agency FB" panose="020B0503020202020204" pitchFamily="34" charset="0"/>
            </a:endParaRPr>
          </a:p>
        </p:txBody>
      </p:sp>
      <p:sp>
        <p:nvSpPr>
          <p:cNvPr id="4" name="箭头: 右弧形 3">
            <a:hlinkClick r:id="rId3" action="ppaction://hlinksldjump"/>
            <a:extLst>
              <a:ext uri="{FF2B5EF4-FFF2-40B4-BE49-F238E27FC236}">
                <a16:creationId xmlns:a16="http://schemas.microsoft.com/office/drawing/2014/main" id="{8132E1FD-961C-44EE-8154-3372274EB6BF}"/>
              </a:ext>
            </a:extLst>
          </p:cNvPr>
          <p:cNvSpPr/>
          <p:nvPr/>
        </p:nvSpPr>
        <p:spPr>
          <a:xfrm>
            <a:off x="10419126" y="5654193"/>
            <a:ext cx="931178" cy="9143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658946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5"/>
          <p:cNvGrpSpPr>
            <a:grpSpLocks/>
          </p:cNvGrpSpPr>
          <p:nvPr/>
        </p:nvGrpSpPr>
        <p:grpSpPr bwMode="auto">
          <a:xfrm>
            <a:off x="479425" y="265113"/>
            <a:ext cx="6924675" cy="523875"/>
            <a:chOff x="479425" y="189579"/>
            <a:chExt cx="6924817" cy="523220"/>
          </a:xfrm>
        </p:grpSpPr>
        <p:grpSp>
          <p:nvGrpSpPr>
            <p:cNvPr id="41" name="组合 118"/>
            <p:cNvGrpSpPr>
              <a:grpSpLocks/>
            </p:cNvGrpSpPr>
            <p:nvPr/>
          </p:nvGrpSpPr>
          <p:grpSpPr bwMode="auto">
            <a:xfrm>
              <a:off x="949145" y="189579"/>
              <a:ext cx="6455097" cy="523220"/>
              <a:chOff x="2990528" y="3310853"/>
              <a:chExt cx="6455097" cy="523220"/>
            </a:xfrm>
          </p:grpSpPr>
          <p:sp>
            <p:nvSpPr>
              <p:cNvPr id="46"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00</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安全管理</a:t>
                </a:r>
                <a:r>
                  <a:rPr lang="en-US" altLang="zh-CN" dirty="0">
                    <a:solidFill>
                      <a:schemeClr val="tx1">
                        <a:lumMod val="75000"/>
                        <a:lumOff val="25000"/>
                      </a:schemeClr>
                    </a:solidFill>
                    <a:latin typeface="Agency FB" panose="020B0503020202020204" pitchFamily="34" charset="0"/>
                    <a:cs typeface="Arial" panose="020B0604020202020204" pitchFamily="34" charset="0"/>
                  </a:rPr>
                  <a:t>——</a:t>
                </a:r>
                <a:r>
                  <a:rPr lang="zh-CN" altLang="en-US" dirty="0">
                    <a:solidFill>
                      <a:schemeClr val="tx1">
                        <a:lumMod val="75000"/>
                        <a:lumOff val="25000"/>
                      </a:schemeClr>
                    </a:solidFill>
                    <a:latin typeface="Agency FB" panose="020B0503020202020204" pitchFamily="34" charset="0"/>
                    <a:cs typeface="Arial" panose="020B0604020202020204" pitchFamily="34" charset="0"/>
                  </a:rPr>
                  <a:t>钟馗</a:t>
                </a:r>
              </a:p>
            </p:txBody>
          </p:sp>
          <p:cxnSp>
            <p:nvCxnSpPr>
              <p:cNvPr id="48" name="直接连接符 47"/>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
            <p:cNvGrpSpPr>
              <a:grpSpLocks/>
            </p:cNvGrpSpPr>
            <p:nvPr/>
          </p:nvGrpSpPr>
          <p:grpSpPr bwMode="auto">
            <a:xfrm>
              <a:off x="479425" y="291099"/>
              <a:ext cx="401883" cy="320180"/>
              <a:chOff x="7660015" y="1074491"/>
              <a:chExt cx="401883" cy="320180"/>
            </a:xfrm>
          </p:grpSpPr>
          <p:sp>
            <p:nvSpPr>
              <p:cNvPr id="43" name="椭圆 42"/>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4" name="椭圆 43"/>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5" name="椭圆 44"/>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113" name="直接连接符 112"/>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736D669-DE0D-454F-85B5-62B515FB2BA4}"/>
              </a:ext>
            </a:extLst>
          </p:cNvPr>
          <p:cNvSpPr/>
          <p:nvPr/>
        </p:nvSpPr>
        <p:spPr>
          <a:xfrm>
            <a:off x="2367094" y="1723954"/>
            <a:ext cx="7457812" cy="4219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28" name="文本框 27">
            <a:extLst>
              <a:ext uri="{FF2B5EF4-FFF2-40B4-BE49-F238E27FC236}">
                <a16:creationId xmlns:a16="http://schemas.microsoft.com/office/drawing/2014/main" id="{D4AC0457-B99B-4D0C-AA13-3139FC69B3EA}"/>
              </a:ext>
            </a:extLst>
          </p:cNvPr>
          <p:cNvSpPr txBox="1"/>
          <p:nvPr/>
        </p:nvSpPr>
        <p:spPr>
          <a:xfrm>
            <a:off x="2693597" y="2802725"/>
            <a:ext cx="6804806" cy="2062103"/>
          </a:xfrm>
          <a:prstGeom prst="rect">
            <a:avLst/>
          </a:prstGeom>
          <a:noFill/>
        </p:spPr>
        <p:txBody>
          <a:bodyPr wrap="square" rtlCol="0">
            <a:spAutoFit/>
          </a:bodyPr>
          <a:lstStyle/>
          <a:p>
            <a:pPr algn="ctr"/>
            <a:r>
              <a:rPr lang="zh-CN" altLang="en-US" sz="3200" dirty="0">
                <a:solidFill>
                  <a:schemeClr val="bg1">
                    <a:lumMod val="95000"/>
                  </a:schemeClr>
                </a:solidFill>
                <a:latin typeface="Agency FB" panose="020B0503020202020204" pitchFamily="34" charset="0"/>
              </a:rPr>
              <a:t>飞天操作系统中安全管理的机制提供了以用户为单位的身份认证和授权，以及对集群数据资源和服务进行的访问控制。</a:t>
            </a:r>
            <a:endParaRPr lang="en-US" altLang="zh-CN" sz="3200" dirty="0">
              <a:solidFill>
                <a:schemeClr val="bg1">
                  <a:lumMod val="95000"/>
                </a:schemeClr>
              </a:solidFill>
              <a:latin typeface="Agency FB" panose="020B0503020202020204" pitchFamily="34" charset="0"/>
            </a:endParaRPr>
          </a:p>
        </p:txBody>
      </p:sp>
      <p:sp>
        <p:nvSpPr>
          <p:cNvPr id="4" name="箭头: 右弧形 3">
            <a:hlinkClick r:id="rId3" action="ppaction://hlinksldjump"/>
            <a:extLst>
              <a:ext uri="{FF2B5EF4-FFF2-40B4-BE49-F238E27FC236}">
                <a16:creationId xmlns:a16="http://schemas.microsoft.com/office/drawing/2014/main" id="{8132E1FD-961C-44EE-8154-3372274EB6BF}"/>
              </a:ext>
            </a:extLst>
          </p:cNvPr>
          <p:cNvSpPr/>
          <p:nvPr/>
        </p:nvSpPr>
        <p:spPr>
          <a:xfrm>
            <a:off x="10419126" y="5654193"/>
            <a:ext cx="931178" cy="9143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3859479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5"/>
          <p:cNvGrpSpPr>
            <a:grpSpLocks/>
          </p:cNvGrpSpPr>
          <p:nvPr/>
        </p:nvGrpSpPr>
        <p:grpSpPr bwMode="auto">
          <a:xfrm>
            <a:off x="479425" y="265113"/>
            <a:ext cx="6924675" cy="523875"/>
            <a:chOff x="479425" y="189579"/>
            <a:chExt cx="6924817" cy="523220"/>
          </a:xfrm>
        </p:grpSpPr>
        <p:grpSp>
          <p:nvGrpSpPr>
            <p:cNvPr id="41" name="组合 118"/>
            <p:cNvGrpSpPr>
              <a:grpSpLocks/>
            </p:cNvGrpSpPr>
            <p:nvPr/>
          </p:nvGrpSpPr>
          <p:grpSpPr bwMode="auto">
            <a:xfrm>
              <a:off x="949145" y="189579"/>
              <a:ext cx="6455097" cy="523220"/>
              <a:chOff x="2990528" y="3310853"/>
              <a:chExt cx="6455097" cy="523220"/>
            </a:xfrm>
          </p:grpSpPr>
          <p:sp>
            <p:nvSpPr>
              <p:cNvPr id="46"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00</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分布式文件系统</a:t>
                </a:r>
                <a:r>
                  <a:rPr lang="en-US" altLang="zh-CN" dirty="0">
                    <a:solidFill>
                      <a:schemeClr val="tx1">
                        <a:lumMod val="75000"/>
                        <a:lumOff val="25000"/>
                      </a:schemeClr>
                    </a:solidFill>
                    <a:latin typeface="Agency FB" panose="020B0503020202020204" pitchFamily="34" charset="0"/>
                    <a:cs typeface="Arial" panose="020B0604020202020204" pitchFamily="34" charset="0"/>
                  </a:rPr>
                  <a:t>——</a:t>
                </a:r>
                <a:r>
                  <a:rPr lang="zh-CN" altLang="en-US" dirty="0">
                    <a:solidFill>
                      <a:schemeClr val="tx1">
                        <a:lumMod val="75000"/>
                        <a:lumOff val="25000"/>
                      </a:schemeClr>
                    </a:solidFill>
                    <a:latin typeface="Agency FB" panose="020B0503020202020204" pitchFamily="34" charset="0"/>
                    <a:cs typeface="Arial" panose="020B0604020202020204" pitchFamily="34" charset="0"/>
                  </a:rPr>
                  <a:t>盘古</a:t>
                </a:r>
              </a:p>
            </p:txBody>
          </p:sp>
          <p:cxnSp>
            <p:nvCxnSpPr>
              <p:cNvPr id="48" name="直接连接符 47"/>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
            <p:cNvGrpSpPr>
              <a:grpSpLocks/>
            </p:cNvGrpSpPr>
            <p:nvPr/>
          </p:nvGrpSpPr>
          <p:grpSpPr bwMode="auto">
            <a:xfrm>
              <a:off x="479425" y="291099"/>
              <a:ext cx="401883" cy="320180"/>
              <a:chOff x="7660015" y="1074491"/>
              <a:chExt cx="401883" cy="320180"/>
            </a:xfrm>
          </p:grpSpPr>
          <p:sp>
            <p:nvSpPr>
              <p:cNvPr id="43" name="椭圆 42"/>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4" name="椭圆 43"/>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5" name="椭圆 44"/>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113" name="直接连接符 112"/>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736D669-DE0D-454F-85B5-62B515FB2BA4}"/>
              </a:ext>
            </a:extLst>
          </p:cNvPr>
          <p:cNvSpPr/>
          <p:nvPr/>
        </p:nvSpPr>
        <p:spPr>
          <a:xfrm>
            <a:off x="2367094" y="1723954"/>
            <a:ext cx="7457812" cy="4219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28" name="文本框 27">
            <a:extLst>
              <a:ext uri="{FF2B5EF4-FFF2-40B4-BE49-F238E27FC236}">
                <a16:creationId xmlns:a16="http://schemas.microsoft.com/office/drawing/2014/main" id="{D4AC0457-B99B-4D0C-AA13-3139FC69B3EA}"/>
              </a:ext>
            </a:extLst>
          </p:cNvPr>
          <p:cNvSpPr txBox="1"/>
          <p:nvPr/>
        </p:nvSpPr>
        <p:spPr>
          <a:xfrm>
            <a:off x="2693597" y="2248727"/>
            <a:ext cx="6953742" cy="3170099"/>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000" dirty="0">
                <a:solidFill>
                  <a:srgbClr val="C00000"/>
                </a:solidFill>
                <a:latin typeface="Agency FB" panose="020B0503020202020204" pitchFamily="34" charset="0"/>
              </a:rPr>
              <a:t>大规模</a:t>
            </a:r>
            <a:r>
              <a:rPr lang="zh-CN" altLang="en-US" sz="2000" dirty="0">
                <a:solidFill>
                  <a:schemeClr val="bg1">
                    <a:lumMod val="95000"/>
                  </a:schemeClr>
                </a:solidFill>
                <a:latin typeface="Agency FB" panose="020B0503020202020204" pitchFamily="34" charset="0"/>
              </a:rPr>
              <a:t>：能支持</a:t>
            </a:r>
            <a:r>
              <a:rPr lang="en-US" altLang="zh-CN" sz="2000" dirty="0">
                <a:solidFill>
                  <a:schemeClr val="bg1">
                    <a:lumMod val="95000"/>
                  </a:schemeClr>
                </a:solidFill>
                <a:latin typeface="Agency FB" panose="020B0503020202020204" pitchFamily="34" charset="0"/>
              </a:rPr>
              <a:t>5000</a:t>
            </a:r>
            <a:r>
              <a:rPr lang="zh-CN" altLang="en-US" sz="2000" dirty="0">
                <a:solidFill>
                  <a:schemeClr val="bg1">
                    <a:lumMod val="95000"/>
                  </a:schemeClr>
                </a:solidFill>
                <a:latin typeface="Agency FB" panose="020B0503020202020204" pitchFamily="34" charset="0"/>
              </a:rPr>
              <a:t>台规模的大集群，支持</a:t>
            </a:r>
            <a:r>
              <a:rPr lang="en-US" altLang="zh-CN" sz="2000" dirty="0">
                <a:solidFill>
                  <a:schemeClr val="bg1">
                    <a:lumMod val="95000"/>
                  </a:schemeClr>
                </a:solidFill>
                <a:latin typeface="Agency FB" panose="020B0503020202020204" pitchFamily="34" charset="0"/>
              </a:rPr>
              <a:t>10PB</a:t>
            </a:r>
            <a:r>
              <a:rPr lang="zh-CN" altLang="en-US" sz="2000" dirty="0">
                <a:solidFill>
                  <a:schemeClr val="bg1">
                    <a:lumMod val="95000"/>
                  </a:schemeClr>
                </a:solidFill>
                <a:latin typeface="Agency FB" panose="020B0503020202020204" pitchFamily="34" charset="0"/>
              </a:rPr>
              <a:t>量级的存储大小</a:t>
            </a:r>
            <a:endParaRPr lang="en-US" altLang="zh-CN" sz="2000" dirty="0">
              <a:solidFill>
                <a:schemeClr val="bg1">
                  <a:lumMod val="95000"/>
                </a:schemeClr>
              </a:solidFill>
              <a:latin typeface="Agency FB" panose="020B0503020202020204" pitchFamily="34" charset="0"/>
            </a:endParaRPr>
          </a:p>
          <a:p>
            <a:pPr marL="457200" indent="-457200">
              <a:buFont typeface="Wingdings" panose="05000000000000000000" pitchFamily="2" charset="2"/>
              <a:buChar char="Ø"/>
            </a:pPr>
            <a:r>
              <a:rPr lang="zh-CN" altLang="en-US" sz="2000" dirty="0">
                <a:solidFill>
                  <a:srgbClr val="C00000"/>
                </a:solidFill>
                <a:latin typeface="Agency FB" panose="020B0503020202020204" pitchFamily="34" charset="0"/>
              </a:rPr>
              <a:t>高可靠</a:t>
            </a:r>
            <a:r>
              <a:rPr lang="zh-CN" altLang="en-US" sz="2000" dirty="0">
                <a:solidFill>
                  <a:schemeClr val="bg1">
                    <a:lumMod val="95000"/>
                  </a:schemeClr>
                </a:solidFill>
                <a:latin typeface="Agency FB" panose="020B0503020202020204" pitchFamily="34" charset="0"/>
              </a:rPr>
              <a:t>：保证数据和元数据是持久保存并能正确访问</a:t>
            </a:r>
            <a:endParaRPr lang="en-US" altLang="zh-CN" sz="2000" dirty="0">
              <a:solidFill>
                <a:schemeClr val="bg1">
                  <a:lumMod val="95000"/>
                </a:schemeClr>
              </a:solidFill>
              <a:latin typeface="Agency FB" panose="020B0503020202020204" pitchFamily="34" charset="0"/>
            </a:endParaRPr>
          </a:p>
          <a:p>
            <a:pPr marL="457200" indent="-457200">
              <a:buFont typeface="Wingdings" panose="05000000000000000000" pitchFamily="2" charset="2"/>
              <a:buChar char="Ø"/>
            </a:pPr>
            <a:r>
              <a:rPr lang="zh-CN" altLang="en-US" sz="2000" dirty="0">
                <a:solidFill>
                  <a:srgbClr val="C00000"/>
                </a:solidFill>
                <a:latin typeface="Agency FB" panose="020B0503020202020204" pitchFamily="34" charset="0"/>
              </a:rPr>
              <a:t>高可用</a:t>
            </a:r>
            <a:r>
              <a:rPr lang="zh-CN" altLang="en-US" sz="2000" dirty="0">
                <a:solidFill>
                  <a:schemeClr val="bg1">
                    <a:lumMod val="95000"/>
                  </a:schemeClr>
                </a:solidFill>
                <a:latin typeface="Agency FB" panose="020B0503020202020204" pitchFamily="34" charset="0"/>
              </a:rPr>
              <a:t>：保证用户能不中断的访问数据，降低系统不可用时间</a:t>
            </a:r>
            <a:endParaRPr lang="en-US" altLang="zh-CN" sz="2000" dirty="0">
              <a:solidFill>
                <a:schemeClr val="bg1">
                  <a:lumMod val="95000"/>
                </a:schemeClr>
              </a:solidFill>
              <a:latin typeface="Agency FB" panose="020B0503020202020204" pitchFamily="34" charset="0"/>
            </a:endParaRPr>
          </a:p>
          <a:p>
            <a:pPr marL="457200" indent="-457200">
              <a:buFont typeface="Wingdings" panose="05000000000000000000" pitchFamily="2" charset="2"/>
              <a:buChar char="Ø"/>
            </a:pPr>
            <a:r>
              <a:rPr lang="zh-CN" altLang="en-US" sz="2000" dirty="0">
                <a:solidFill>
                  <a:srgbClr val="C00000"/>
                </a:solidFill>
                <a:latin typeface="Agency FB" panose="020B0503020202020204" pitchFamily="34" charset="0"/>
              </a:rPr>
              <a:t>高吞吐量</a:t>
            </a:r>
            <a:r>
              <a:rPr lang="zh-CN" altLang="en-US" sz="2000" dirty="0">
                <a:solidFill>
                  <a:schemeClr val="bg1">
                    <a:lumMod val="95000"/>
                  </a:schemeClr>
                </a:solidFill>
                <a:latin typeface="Agency FB" panose="020B0503020202020204" pitchFamily="34" charset="0"/>
              </a:rPr>
              <a:t>：运行系统</a:t>
            </a:r>
            <a:r>
              <a:rPr lang="en-US" altLang="zh-CN" sz="2000" dirty="0">
                <a:solidFill>
                  <a:schemeClr val="bg1">
                    <a:lumMod val="95000"/>
                  </a:schemeClr>
                </a:solidFill>
                <a:latin typeface="Agency FB" panose="020B0503020202020204" pitchFamily="34" charset="0"/>
              </a:rPr>
              <a:t>I/O</a:t>
            </a:r>
            <a:r>
              <a:rPr lang="zh-CN" altLang="en-US" sz="2000" dirty="0">
                <a:solidFill>
                  <a:schemeClr val="bg1">
                    <a:lumMod val="95000"/>
                  </a:schemeClr>
                </a:solidFill>
                <a:latin typeface="Agency FB" panose="020B0503020202020204" pitchFamily="34" charset="0"/>
              </a:rPr>
              <a:t>吞吐量随机器规模线性增长，保证响应时间</a:t>
            </a:r>
            <a:endParaRPr lang="en-US" altLang="zh-CN" sz="2000" dirty="0">
              <a:solidFill>
                <a:schemeClr val="bg1">
                  <a:lumMod val="95000"/>
                </a:schemeClr>
              </a:solidFill>
              <a:latin typeface="Agency FB" panose="020B0503020202020204" pitchFamily="34" charset="0"/>
            </a:endParaRPr>
          </a:p>
          <a:p>
            <a:pPr marL="457200" indent="-457200">
              <a:buFont typeface="Wingdings" panose="05000000000000000000" pitchFamily="2" charset="2"/>
              <a:buChar char="Ø"/>
            </a:pPr>
            <a:r>
              <a:rPr lang="zh-CN" altLang="en-US" sz="2000" dirty="0">
                <a:solidFill>
                  <a:srgbClr val="C00000"/>
                </a:solidFill>
                <a:latin typeface="Agency FB" panose="020B0503020202020204" pitchFamily="34" charset="0"/>
              </a:rPr>
              <a:t>高扩展性</a:t>
            </a:r>
            <a:r>
              <a:rPr lang="zh-CN" altLang="en-US" sz="2000" dirty="0">
                <a:solidFill>
                  <a:schemeClr val="bg1">
                    <a:lumMod val="95000"/>
                  </a:schemeClr>
                </a:solidFill>
                <a:latin typeface="Agency FB" panose="020B0503020202020204" pitchFamily="34" charset="0"/>
              </a:rPr>
              <a:t>：保证系统容量能够通过增加机器的方式得到自动扩展，下线机器存储的数据能够自动迁移到新加入的节点</a:t>
            </a:r>
            <a:endParaRPr lang="en-US" altLang="zh-CN" sz="2000" dirty="0">
              <a:solidFill>
                <a:schemeClr val="bg1">
                  <a:lumMod val="95000"/>
                </a:schemeClr>
              </a:solidFill>
              <a:latin typeface="Agency FB" panose="020B0503020202020204" pitchFamily="34" charset="0"/>
            </a:endParaRPr>
          </a:p>
        </p:txBody>
      </p:sp>
      <p:sp>
        <p:nvSpPr>
          <p:cNvPr id="4" name="箭头: 右弧形 3">
            <a:hlinkClick r:id="rId3" action="ppaction://hlinksldjump"/>
            <a:extLst>
              <a:ext uri="{FF2B5EF4-FFF2-40B4-BE49-F238E27FC236}">
                <a16:creationId xmlns:a16="http://schemas.microsoft.com/office/drawing/2014/main" id="{8132E1FD-961C-44EE-8154-3372274EB6BF}"/>
              </a:ext>
            </a:extLst>
          </p:cNvPr>
          <p:cNvSpPr/>
          <p:nvPr/>
        </p:nvSpPr>
        <p:spPr>
          <a:xfrm>
            <a:off x="10419126" y="5654193"/>
            <a:ext cx="931178" cy="9143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287893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5"/>
          <p:cNvGrpSpPr>
            <a:grpSpLocks/>
          </p:cNvGrpSpPr>
          <p:nvPr/>
        </p:nvGrpSpPr>
        <p:grpSpPr bwMode="auto">
          <a:xfrm>
            <a:off x="479425" y="265113"/>
            <a:ext cx="6924675" cy="523875"/>
            <a:chOff x="479425" y="189579"/>
            <a:chExt cx="6924817" cy="523220"/>
          </a:xfrm>
        </p:grpSpPr>
        <p:grpSp>
          <p:nvGrpSpPr>
            <p:cNvPr id="41" name="组合 118"/>
            <p:cNvGrpSpPr>
              <a:grpSpLocks/>
            </p:cNvGrpSpPr>
            <p:nvPr/>
          </p:nvGrpSpPr>
          <p:grpSpPr bwMode="auto">
            <a:xfrm>
              <a:off x="949145" y="189579"/>
              <a:ext cx="6455097" cy="523220"/>
              <a:chOff x="2990528" y="3310853"/>
              <a:chExt cx="6455097" cy="523220"/>
            </a:xfrm>
          </p:grpSpPr>
          <p:sp>
            <p:nvSpPr>
              <p:cNvPr id="46"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00</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任务调度</a:t>
                </a:r>
                <a:r>
                  <a:rPr lang="en-US" altLang="zh-CN" dirty="0">
                    <a:solidFill>
                      <a:schemeClr val="tx1">
                        <a:lumMod val="75000"/>
                        <a:lumOff val="25000"/>
                      </a:schemeClr>
                    </a:solidFill>
                    <a:latin typeface="Agency FB" panose="020B0503020202020204" pitchFamily="34" charset="0"/>
                    <a:cs typeface="Arial" panose="020B0604020202020204" pitchFamily="34" charset="0"/>
                  </a:rPr>
                  <a:t>——</a:t>
                </a:r>
                <a:r>
                  <a:rPr lang="zh-CN" altLang="en-US" dirty="0">
                    <a:solidFill>
                      <a:schemeClr val="tx1">
                        <a:lumMod val="75000"/>
                        <a:lumOff val="25000"/>
                      </a:schemeClr>
                    </a:solidFill>
                    <a:latin typeface="Agency FB" panose="020B0503020202020204" pitchFamily="34" charset="0"/>
                    <a:cs typeface="Arial" panose="020B0604020202020204" pitchFamily="34" charset="0"/>
                  </a:rPr>
                  <a:t>伏羲</a:t>
                </a:r>
              </a:p>
            </p:txBody>
          </p:sp>
          <p:cxnSp>
            <p:nvCxnSpPr>
              <p:cNvPr id="48" name="直接连接符 47"/>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
            <p:cNvGrpSpPr>
              <a:grpSpLocks/>
            </p:cNvGrpSpPr>
            <p:nvPr/>
          </p:nvGrpSpPr>
          <p:grpSpPr bwMode="auto">
            <a:xfrm>
              <a:off x="479425" y="291099"/>
              <a:ext cx="401883" cy="320180"/>
              <a:chOff x="7660015" y="1074491"/>
              <a:chExt cx="401883" cy="320180"/>
            </a:xfrm>
          </p:grpSpPr>
          <p:sp>
            <p:nvSpPr>
              <p:cNvPr id="43" name="椭圆 42"/>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4" name="椭圆 43"/>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5" name="椭圆 44"/>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113" name="直接连接符 112"/>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736D669-DE0D-454F-85B5-62B515FB2BA4}"/>
              </a:ext>
            </a:extLst>
          </p:cNvPr>
          <p:cNvSpPr/>
          <p:nvPr/>
        </p:nvSpPr>
        <p:spPr>
          <a:xfrm>
            <a:off x="2367094" y="1723954"/>
            <a:ext cx="7457812" cy="4219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28" name="文本框 27">
            <a:extLst>
              <a:ext uri="{FF2B5EF4-FFF2-40B4-BE49-F238E27FC236}">
                <a16:creationId xmlns:a16="http://schemas.microsoft.com/office/drawing/2014/main" id="{D4AC0457-B99B-4D0C-AA13-3139FC69B3EA}"/>
              </a:ext>
            </a:extLst>
          </p:cNvPr>
          <p:cNvSpPr txBox="1"/>
          <p:nvPr/>
        </p:nvSpPr>
        <p:spPr>
          <a:xfrm>
            <a:off x="2693597" y="2541115"/>
            <a:ext cx="6804806" cy="258532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rgbClr val="C00000"/>
                </a:solidFill>
                <a:latin typeface="Agency FB" panose="020B0503020202020204" pitchFamily="34" charset="0"/>
              </a:rPr>
              <a:t>在线任务调度</a:t>
            </a:r>
            <a:endParaRPr lang="en-US" altLang="zh-CN" dirty="0">
              <a:solidFill>
                <a:srgbClr val="C00000"/>
              </a:solidFill>
              <a:latin typeface="Agency FB" panose="020B0503020202020204" pitchFamily="34" charset="0"/>
            </a:endParaRPr>
          </a:p>
          <a:p>
            <a:r>
              <a:rPr lang="zh-CN" altLang="en-US" dirty="0">
                <a:solidFill>
                  <a:schemeClr val="bg1">
                    <a:lumMod val="95000"/>
                  </a:schemeClr>
                </a:solidFill>
                <a:latin typeface="Agency FB" panose="020B0503020202020204" pitchFamily="34" charset="0"/>
              </a:rPr>
              <a:t>在飞天平台上，每个具体的</a:t>
            </a:r>
            <a:r>
              <a:rPr lang="en-US" altLang="zh-CN" dirty="0">
                <a:solidFill>
                  <a:schemeClr val="bg1">
                    <a:lumMod val="95000"/>
                  </a:schemeClr>
                </a:solidFill>
                <a:latin typeface="Agency FB" panose="020B0503020202020204" pitchFamily="34" charset="0"/>
              </a:rPr>
              <a:t>service</a:t>
            </a:r>
            <a:r>
              <a:rPr lang="zh-CN" altLang="en-US" dirty="0">
                <a:solidFill>
                  <a:schemeClr val="bg1">
                    <a:lumMod val="95000"/>
                  </a:schemeClr>
                </a:solidFill>
                <a:latin typeface="Agency FB" panose="020B0503020202020204" pitchFamily="34" charset="0"/>
              </a:rPr>
              <a:t>都有一个</a:t>
            </a:r>
            <a:r>
              <a:rPr lang="en-US" altLang="zh-CN" dirty="0">
                <a:solidFill>
                  <a:schemeClr val="bg1">
                    <a:lumMod val="95000"/>
                  </a:schemeClr>
                </a:solidFill>
                <a:latin typeface="Agency FB" panose="020B0503020202020204" pitchFamily="34" charset="0"/>
              </a:rPr>
              <a:t>service master</a:t>
            </a:r>
            <a:r>
              <a:rPr lang="zh-CN" altLang="en-US" dirty="0">
                <a:solidFill>
                  <a:schemeClr val="bg1">
                    <a:lumMod val="95000"/>
                  </a:schemeClr>
                </a:solidFill>
                <a:latin typeface="Agency FB" panose="020B0503020202020204" pitchFamily="34" charset="0"/>
              </a:rPr>
              <a:t>和多个不同的角色的</a:t>
            </a:r>
            <a:r>
              <a:rPr lang="en-US" altLang="zh-CN" dirty="0">
                <a:solidFill>
                  <a:schemeClr val="bg1">
                    <a:lumMod val="95000"/>
                  </a:schemeClr>
                </a:solidFill>
                <a:latin typeface="Agency FB" panose="020B0503020202020204" pitchFamily="34" charset="0"/>
              </a:rPr>
              <a:t>service worker</a:t>
            </a:r>
            <a:r>
              <a:rPr lang="zh-CN" altLang="en-US" dirty="0">
                <a:solidFill>
                  <a:schemeClr val="bg1">
                    <a:lumMod val="95000"/>
                  </a:schemeClr>
                </a:solidFill>
                <a:latin typeface="Agency FB" panose="020B0503020202020204" pitchFamily="34" charset="0"/>
              </a:rPr>
              <a:t>，它们一起协同工作来完成整个服务的功能，每个</a:t>
            </a:r>
            <a:r>
              <a:rPr lang="en-US" altLang="zh-CN" dirty="0">
                <a:solidFill>
                  <a:schemeClr val="bg1">
                    <a:lumMod val="95000"/>
                  </a:schemeClr>
                </a:solidFill>
                <a:latin typeface="Agency FB" panose="020B0503020202020204" pitchFamily="34" charset="0"/>
              </a:rPr>
              <a:t>service worker</a:t>
            </a:r>
            <a:r>
              <a:rPr lang="zh-CN" altLang="en-US" dirty="0">
                <a:solidFill>
                  <a:schemeClr val="bg1">
                    <a:lumMod val="95000"/>
                  </a:schemeClr>
                </a:solidFill>
                <a:latin typeface="Agency FB" panose="020B0503020202020204" pitchFamily="34" charset="0"/>
              </a:rPr>
              <a:t>都有负责自己的芯片。</a:t>
            </a:r>
            <a:endParaRPr lang="en-US" altLang="zh-CN" dirty="0">
              <a:solidFill>
                <a:schemeClr val="bg1">
                  <a:lumMod val="95000"/>
                </a:schemeClr>
              </a:solidFill>
              <a:latin typeface="Agency FB" panose="020B0503020202020204" pitchFamily="34" charset="0"/>
            </a:endParaRPr>
          </a:p>
          <a:p>
            <a:pPr marL="285750" indent="-285750">
              <a:buFont typeface="Wingdings" panose="05000000000000000000" pitchFamily="2" charset="2"/>
              <a:buChar char="Ø"/>
            </a:pPr>
            <a:r>
              <a:rPr lang="zh-CN" altLang="en-US" dirty="0">
                <a:solidFill>
                  <a:srgbClr val="C00000"/>
                </a:solidFill>
                <a:latin typeface="Agency FB" panose="020B0503020202020204" pitchFamily="34" charset="0"/>
              </a:rPr>
              <a:t>离线任务调度</a:t>
            </a:r>
            <a:endParaRPr lang="en-US" altLang="zh-CN" dirty="0">
              <a:solidFill>
                <a:srgbClr val="C00000"/>
              </a:solidFill>
              <a:latin typeface="Agency FB" panose="020B0503020202020204" pitchFamily="34" charset="0"/>
            </a:endParaRPr>
          </a:p>
          <a:p>
            <a:r>
              <a:rPr lang="zh-CN" altLang="en-US" dirty="0">
                <a:solidFill>
                  <a:schemeClr val="bg1">
                    <a:lumMod val="95000"/>
                  </a:schemeClr>
                </a:solidFill>
                <a:latin typeface="Agency FB" panose="020B0503020202020204" pitchFamily="34" charset="0"/>
              </a:rPr>
              <a:t>在飞天平台上，一个离线任务（</a:t>
            </a:r>
            <a:r>
              <a:rPr lang="en-US" altLang="zh-CN" dirty="0">
                <a:solidFill>
                  <a:schemeClr val="bg1">
                    <a:lumMod val="95000"/>
                  </a:schemeClr>
                </a:solidFill>
                <a:latin typeface="Agency FB" panose="020B0503020202020204" pitchFamily="34" charset="0"/>
              </a:rPr>
              <a:t>job</a:t>
            </a:r>
            <a:r>
              <a:rPr lang="zh-CN" altLang="en-US" dirty="0">
                <a:solidFill>
                  <a:schemeClr val="bg1">
                    <a:lumMod val="95000"/>
                  </a:schemeClr>
                </a:solidFill>
                <a:latin typeface="Agency FB" panose="020B0503020202020204" pitchFamily="34" charset="0"/>
              </a:rPr>
              <a:t>）的执行过程被抽象为一个有向无环图（</a:t>
            </a:r>
            <a:r>
              <a:rPr lang="en-US" altLang="zh-CN" dirty="0">
                <a:solidFill>
                  <a:schemeClr val="bg1">
                    <a:lumMod val="95000"/>
                  </a:schemeClr>
                </a:solidFill>
                <a:latin typeface="Agency FB" panose="020B0503020202020204" pitchFamily="34" charset="0"/>
              </a:rPr>
              <a:t>DAG</a:t>
            </a:r>
            <a:r>
              <a:rPr lang="zh-CN" altLang="en-US" dirty="0">
                <a:solidFill>
                  <a:schemeClr val="bg1">
                    <a:lumMod val="95000"/>
                  </a:schemeClr>
                </a:solidFill>
                <a:latin typeface="Agency FB" panose="020B0503020202020204" pitchFamily="34" charset="0"/>
              </a:rPr>
              <a:t>）：图上每个顶点对应一个</a:t>
            </a:r>
            <a:r>
              <a:rPr lang="en-US" altLang="zh-CN" dirty="0">
                <a:solidFill>
                  <a:schemeClr val="bg1">
                    <a:lumMod val="95000"/>
                  </a:schemeClr>
                </a:solidFill>
                <a:latin typeface="Agency FB" panose="020B0503020202020204" pitchFamily="34" charset="0"/>
              </a:rPr>
              <a:t>task</a:t>
            </a:r>
            <a:r>
              <a:rPr lang="zh-CN" altLang="en-US" dirty="0">
                <a:solidFill>
                  <a:schemeClr val="bg1">
                    <a:lumMod val="95000"/>
                  </a:schemeClr>
                </a:solidFill>
                <a:latin typeface="Agency FB" panose="020B0503020202020204" pitchFamily="34" charset="0"/>
              </a:rPr>
              <a:t>，每天边对应一个</a:t>
            </a:r>
            <a:r>
              <a:rPr lang="en-US" altLang="zh-CN" dirty="0">
                <a:solidFill>
                  <a:schemeClr val="bg1">
                    <a:lumMod val="95000"/>
                  </a:schemeClr>
                </a:solidFill>
                <a:latin typeface="Agency FB" panose="020B0503020202020204" pitchFamily="34" charset="0"/>
              </a:rPr>
              <a:t>pipeline</a:t>
            </a:r>
            <a:r>
              <a:rPr lang="zh-CN" altLang="en-US" dirty="0">
                <a:solidFill>
                  <a:schemeClr val="bg1">
                    <a:lumMod val="95000"/>
                  </a:schemeClr>
                </a:solidFill>
                <a:latin typeface="Agency FB" panose="020B0503020202020204" pitchFamily="34" charset="0"/>
              </a:rPr>
              <a:t>。一个连接两个</a:t>
            </a:r>
            <a:r>
              <a:rPr lang="en-US" altLang="zh-CN" dirty="0">
                <a:solidFill>
                  <a:schemeClr val="bg1">
                    <a:lumMod val="95000"/>
                  </a:schemeClr>
                </a:solidFill>
                <a:latin typeface="Agency FB" panose="020B0503020202020204" pitchFamily="34" charset="0"/>
              </a:rPr>
              <a:t>task</a:t>
            </a:r>
            <a:r>
              <a:rPr lang="zh-CN" altLang="en-US" dirty="0">
                <a:solidFill>
                  <a:schemeClr val="bg1">
                    <a:lumMod val="95000"/>
                  </a:schemeClr>
                </a:solidFill>
                <a:latin typeface="Agency FB" panose="020B0503020202020204" pitchFamily="34" charset="0"/>
              </a:rPr>
              <a:t>的的</a:t>
            </a:r>
            <a:r>
              <a:rPr lang="en-US" altLang="zh-CN" dirty="0">
                <a:solidFill>
                  <a:schemeClr val="bg1">
                    <a:lumMod val="95000"/>
                  </a:schemeClr>
                </a:solidFill>
                <a:latin typeface="Agency FB" panose="020B0503020202020204" pitchFamily="34" charset="0"/>
              </a:rPr>
              <a:t>pipeline</a:t>
            </a:r>
            <a:r>
              <a:rPr lang="zh-CN" altLang="en-US" dirty="0">
                <a:solidFill>
                  <a:schemeClr val="bg1">
                    <a:lumMod val="95000"/>
                  </a:schemeClr>
                </a:solidFill>
                <a:latin typeface="Agency FB" panose="020B0503020202020204" pitchFamily="34" charset="0"/>
              </a:rPr>
              <a:t>表示前一个</a:t>
            </a:r>
            <a:r>
              <a:rPr lang="en-US" altLang="zh-CN" dirty="0">
                <a:solidFill>
                  <a:schemeClr val="bg1">
                    <a:lumMod val="95000"/>
                  </a:schemeClr>
                </a:solidFill>
                <a:latin typeface="Agency FB" panose="020B0503020202020204" pitchFamily="34" charset="0"/>
              </a:rPr>
              <a:t>task</a:t>
            </a:r>
            <a:r>
              <a:rPr lang="zh-CN" altLang="en-US" dirty="0">
                <a:solidFill>
                  <a:schemeClr val="bg1">
                    <a:lumMod val="95000"/>
                  </a:schemeClr>
                </a:solidFill>
                <a:latin typeface="Agency FB" panose="020B0503020202020204" pitchFamily="34" charset="0"/>
              </a:rPr>
              <a:t>的输出是后一个</a:t>
            </a:r>
            <a:r>
              <a:rPr lang="en-US" altLang="zh-CN" dirty="0">
                <a:solidFill>
                  <a:schemeClr val="bg1">
                    <a:lumMod val="95000"/>
                  </a:schemeClr>
                </a:solidFill>
                <a:latin typeface="Agency FB" panose="020B0503020202020204" pitchFamily="34" charset="0"/>
              </a:rPr>
              <a:t>task</a:t>
            </a:r>
            <a:r>
              <a:rPr lang="zh-CN" altLang="en-US" dirty="0">
                <a:solidFill>
                  <a:schemeClr val="bg1">
                    <a:lumMod val="95000"/>
                  </a:schemeClr>
                </a:solidFill>
                <a:latin typeface="Agency FB" panose="020B0503020202020204" pitchFamily="34" charset="0"/>
              </a:rPr>
              <a:t>的输入。</a:t>
            </a:r>
            <a:endParaRPr lang="en-US" altLang="zh-CN" dirty="0">
              <a:solidFill>
                <a:schemeClr val="bg1">
                  <a:lumMod val="95000"/>
                </a:schemeClr>
              </a:solidFill>
              <a:latin typeface="Agency FB" panose="020B0503020202020204" pitchFamily="34" charset="0"/>
            </a:endParaRPr>
          </a:p>
        </p:txBody>
      </p:sp>
      <p:sp>
        <p:nvSpPr>
          <p:cNvPr id="4" name="箭头: 右弧形 3">
            <a:hlinkClick r:id="rId3" action="ppaction://hlinksldjump"/>
            <a:extLst>
              <a:ext uri="{FF2B5EF4-FFF2-40B4-BE49-F238E27FC236}">
                <a16:creationId xmlns:a16="http://schemas.microsoft.com/office/drawing/2014/main" id="{8132E1FD-961C-44EE-8154-3372274EB6BF}"/>
              </a:ext>
            </a:extLst>
          </p:cNvPr>
          <p:cNvSpPr/>
          <p:nvPr/>
        </p:nvSpPr>
        <p:spPr>
          <a:xfrm>
            <a:off x="10419126" y="5654193"/>
            <a:ext cx="931178" cy="9143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404849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5"/>
          <p:cNvGrpSpPr>
            <a:grpSpLocks/>
          </p:cNvGrpSpPr>
          <p:nvPr/>
        </p:nvGrpSpPr>
        <p:grpSpPr bwMode="auto">
          <a:xfrm>
            <a:off x="479425" y="265113"/>
            <a:ext cx="6924675" cy="523875"/>
            <a:chOff x="479425" y="189579"/>
            <a:chExt cx="6924817" cy="523220"/>
          </a:xfrm>
        </p:grpSpPr>
        <p:grpSp>
          <p:nvGrpSpPr>
            <p:cNvPr id="41" name="组合 118"/>
            <p:cNvGrpSpPr>
              <a:grpSpLocks/>
            </p:cNvGrpSpPr>
            <p:nvPr/>
          </p:nvGrpSpPr>
          <p:grpSpPr bwMode="auto">
            <a:xfrm>
              <a:off x="949145" y="189579"/>
              <a:ext cx="6455097" cy="523220"/>
              <a:chOff x="2990528" y="3310853"/>
              <a:chExt cx="6455097" cy="523220"/>
            </a:xfrm>
          </p:grpSpPr>
          <p:sp>
            <p:nvSpPr>
              <p:cNvPr id="46"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00</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集群监控</a:t>
                </a:r>
                <a:r>
                  <a:rPr lang="en-US" altLang="zh-CN" dirty="0">
                    <a:solidFill>
                      <a:schemeClr val="tx1">
                        <a:lumMod val="75000"/>
                        <a:lumOff val="25000"/>
                      </a:schemeClr>
                    </a:solidFill>
                    <a:latin typeface="Agency FB" panose="020B0503020202020204" pitchFamily="34" charset="0"/>
                    <a:cs typeface="Arial" panose="020B0604020202020204" pitchFamily="34" charset="0"/>
                  </a:rPr>
                  <a:t>——</a:t>
                </a:r>
                <a:r>
                  <a:rPr lang="zh-CN" altLang="en-US" dirty="0">
                    <a:solidFill>
                      <a:schemeClr val="tx1">
                        <a:lumMod val="75000"/>
                        <a:lumOff val="25000"/>
                      </a:schemeClr>
                    </a:solidFill>
                    <a:latin typeface="Agency FB" panose="020B0503020202020204" pitchFamily="34" charset="0"/>
                    <a:cs typeface="Arial" panose="020B0604020202020204" pitchFamily="34" charset="0"/>
                  </a:rPr>
                  <a:t>神龙</a:t>
                </a:r>
              </a:p>
            </p:txBody>
          </p:sp>
          <p:cxnSp>
            <p:nvCxnSpPr>
              <p:cNvPr id="48" name="直接连接符 47"/>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
            <p:cNvGrpSpPr>
              <a:grpSpLocks/>
            </p:cNvGrpSpPr>
            <p:nvPr/>
          </p:nvGrpSpPr>
          <p:grpSpPr bwMode="auto">
            <a:xfrm>
              <a:off x="479425" y="291099"/>
              <a:ext cx="401883" cy="320180"/>
              <a:chOff x="7660015" y="1074491"/>
              <a:chExt cx="401883" cy="320180"/>
            </a:xfrm>
          </p:grpSpPr>
          <p:sp>
            <p:nvSpPr>
              <p:cNvPr id="43" name="椭圆 42"/>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4" name="椭圆 43"/>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5" name="椭圆 44"/>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113" name="直接连接符 112"/>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736D669-DE0D-454F-85B5-62B515FB2BA4}"/>
              </a:ext>
            </a:extLst>
          </p:cNvPr>
          <p:cNvSpPr/>
          <p:nvPr/>
        </p:nvSpPr>
        <p:spPr>
          <a:xfrm>
            <a:off x="2367094" y="1723954"/>
            <a:ext cx="7457812" cy="4219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28" name="文本框 27">
            <a:extLst>
              <a:ext uri="{FF2B5EF4-FFF2-40B4-BE49-F238E27FC236}">
                <a16:creationId xmlns:a16="http://schemas.microsoft.com/office/drawing/2014/main" id="{D4AC0457-B99B-4D0C-AA13-3139FC69B3EA}"/>
              </a:ext>
            </a:extLst>
          </p:cNvPr>
          <p:cNvSpPr txBox="1"/>
          <p:nvPr/>
        </p:nvSpPr>
        <p:spPr>
          <a:xfrm>
            <a:off x="2693597" y="2248727"/>
            <a:ext cx="6804806" cy="3170099"/>
          </a:xfrm>
          <a:prstGeom prst="rect">
            <a:avLst/>
          </a:prstGeom>
          <a:noFill/>
        </p:spPr>
        <p:txBody>
          <a:bodyPr wrap="square" rtlCol="0">
            <a:spAutoFit/>
          </a:bodyPr>
          <a:lstStyle/>
          <a:p>
            <a:pPr algn="ctr"/>
            <a:r>
              <a:rPr lang="zh-CN" altLang="en-US" sz="2000" dirty="0">
                <a:solidFill>
                  <a:schemeClr val="bg1">
                    <a:lumMod val="95000"/>
                  </a:schemeClr>
                </a:solidFill>
                <a:latin typeface="Agency FB" panose="020B0503020202020204" pitchFamily="34" charset="0"/>
              </a:rPr>
              <a:t>神龙是飞天平台上负责信息收集、监控和诊断的系统。由以下三部分组成：</a:t>
            </a:r>
            <a:endParaRPr lang="en-US" altLang="zh-CN" sz="2000" dirty="0">
              <a:solidFill>
                <a:schemeClr val="bg1">
                  <a:lumMod val="95000"/>
                </a:schemeClr>
              </a:solidFill>
              <a:latin typeface="Agency FB" panose="020B0503020202020204" pitchFamily="34" charset="0"/>
            </a:endParaRPr>
          </a:p>
          <a:p>
            <a:pPr marL="285750" indent="-285750">
              <a:buFont typeface="Wingdings" panose="05000000000000000000" pitchFamily="2" charset="2"/>
              <a:buChar char="Ø"/>
            </a:pPr>
            <a:r>
              <a:rPr lang="en-US" altLang="zh-CN" sz="2000" dirty="0">
                <a:solidFill>
                  <a:srgbClr val="C00000"/>
                </a:solidFill>
                <a:latin typeface="Agency FB" panose="020B0503020202020204" pitchFamily="34" charset="0"/>
              </a:rPr>
              <a:t>Master</a:t>
            </a:r>
            <a:r>
              <a:rPr lang="zh-CN" altLang="en-US" sz="2000" dirty="0">
                <a:solidFill>
                  <a:schemeClr val="bg1">
                    <a:lumMod val="95000"/>
                  </a:schemeClr>
                </a:solidFill>
                <a:latin typeface="Agency FB" panose="020B0503020202020204" pitchFamily="34" charset="0"/>
              </a:rPr>
              <a:t>：负责管理所有神龙</a:t>
            </a:r>
            <a:r>
              <a:rPr lang="en-US" altLang="zh-CN" sz="2000" dirty="0">
                <a:solidFill>
                  <a:schemeClr val="bg1">
                    <a:lumMod val="95000"/>
                  </a:schemeClr>
                </a:solidFill>
                <a:latin typeface="Agency FB" panose="020B0503020202020204" pitchFamily="34" charset="0"/>
              </a:rPr>
              <a:t>agent</a:t>
            </a:r>
            <a:r>
              <a:rPr lang="zh-CN" altLang="en-US" sz="2000" dirty="0">
                <a:solidFill>
                  <a:schemeClr val="bg1">
                    <a:lumMod val="95000"/>
                  </a:schemeClr>
                </a:solidFill>
                <a:latin typeface="Agency FB" panose="020B0503020202020204" pitchFamily="34" charset="0"/>
              </a:rPr>
              <a:t>，并对外提供统一的接口来处理神龙用户的订阅（</a:t>
            </a:r>
            <a:r>
              <a:rPr lang="en-US" altLang="zh-CN" sz="2000" dirty="0">
                <a:solidFill>
                  <a:schemeClr val="bg1">
                    <a:lumMod val="95000"/>
                  </a:schemeClr>
                </a:solidFill>
                <a:latin typeface="Agency FB" panose="020B0503020202020204" pitchFamily="34" charset="0"/>
              </a:rPr>
              <a:t>subscription</a:t>
            </a:r>
            <a:r>
              <a:rPr lang="zh-CN" altLang="en-US" sz="2000" dirty="0">
                <a:solidFill>
                  <a:schemeClr val="bg1">
                    <a:lumMod val="95000"/>
                  </a:schemeClr>
                </a:solidFill>
                <a:latin typeface="Agency FB" panose="020B0503020202020204" pitchFamily="34" charset="0"/>
              </a:rPr>
              <a:t>）请求，在集群中只有一个</a:t>
            </a:r>
            <a:r>
              <a:rPr lang="en-US" altLang="zh-CN" sz="2000" dirty="0">
                <a:solidFill>
                  <a:schemeClr val="bg1">
                    <a:lumMod val="95000"/>
                  </a:schemeClr>
                </a:solidFill>
                <a:latin typeface="Agency FB" panose="020B0503020202020204" pitchFamily="34" charset="0"/>
              </a:rPr>
              <a:t>Master</a:t>
            </a:r>
          </a:p>
          <a:p>
            <a:pPr marL="285750" indent="-285750">
              <a:buFont typeface="Wingdings" panose="05000000000000000000" pitchFamily="2" charset="2"/>
              <a:buChar char="Ø"/>
            </a:pPr>
            <a:r>
              <a:rPr lang="en-US" altLang="zh-CN" sz="2000" dirty="0">
                <a:solidFill>
                  <a:srgbClr val="C00000"/>
                </a:solidFill>
                <a:latin typeface="Agency FB" panose="020B0503020202020204" pitchFamily="34" charset="0"/>
              </a:rPr>
              <a:t>Inspector</a:t>
            </a:r>
            <a:r>
              <a:rPr lang="zh-CN" altLang="en-US" sz="2000" dirty="0">
                <a:solidFill>
                  <a:schemeClr val="bg1">
                    <a:lumMod val="95000"/>
                  </a:schemeClr>
                </a:solidFill>
                <a:latin typeface="Agency FB" panose="020B0503020202020204" pitchFamily="34" charset="0"/>
              </a:rPr>
              <a:t>：是部署在每一台机器上的进程，负责采集当前机器和进程的通用信息，并实时发送给该机器上的神龙</a:t>
            </a:r>
            <a:r>
              <a:rPr lang="en-US" altLang="zh-CN" sz="2000" dirty="0">
                <a:solidFill>
                  <a:schemeClr val="bg1">
                    <a:lumMod val="95000"/>
                  </a:schemeClr>
                </a:solidFill>
                <a:latin typeface="Agency FB" panose="020B0503020202020204" pitchFamily="34" charset="0"/>
              </a:rPr>
              <a:t>agent</a:t>
            </a:r>
          </a:p>
          <a:p>
            <a:pPr marL="285750" indent="-285750">
              <a:buFont typeface="Wingdings" panose="05000000000000000000" pitchFamily="2" charset="2"/>
              <a:buChar char="Ø"/>
            </a:pPr>
            <a:r>
              <a:rPr lang="en-US" altLang="zh-CN" sz="2000" dirty="0">
                <a:solidFill>
                  <a:srgbClr val="C00000"/>
                </a:solidFill>
                <a:latin typeface="Agency FB" panose="020B0503020202020204" pitchFamily="34" charset="0"/>
              </a:rPr>
              <a:t>Agent</a:t>
            </a:r>
            <a:r>
              <a:rPr lang="zh-CN" altLang="en-US" sz="2000" dirty="0">
                <a:solidFill>
                  <a:schemeClr val="bg1">
                    <a:lumMod val="95000"/>
                  </a:schemeClr>
                </a:solidFill>
                <a:latin typeface="Agency FB" panose="020B0503020202020204" pitchFamily="34" charset="0"/>
              </a:rPr>
              <a:t>：是部署在每台物理机器的后台（</a:t>
            </a:r>
            <a:r>
              <a:rPr lang="en-US" altLang="zh-CN" sz="2000" dirty="0">
                <a:solidFill>
                  <a:schemeClr val="bg1">
                    <a:lumMod val="95000"/>
                  </a:schemeClr>
                </a:solidFill>
                <a:latin typeface="Agency FB" panose="020B0503020202020204" pitchFamily="34" charset="0"/>
              </a:rPr>
              <a:t>Daemon</a:t>
            </a:r>
            <a:r>
              <a:rPr lang="zh-CN" altLang="en-US" sz="2000" dirty="0">
                <a:solidFill>
                  <a:schemeClr val="bg1">
                    <a:lumMod val="95000"/>
                  </a:schemeClr>
                </a:solidFill>
                <a:latin typeface="Agency FB" panose="020B0503020202020204" pitchFamily="34" charset="0"/>
              </a:rPr>
              <a:t>）程序 ，</a:t>
            </a:r>
            <a:r>
              <a:rPr lang="en-US" altLang="zh-CN" sz="2000" dirty="0">
                <a:solidFill>
                  <a:schemeClr val="bg1">
                    <a:lumMod val="95000"/>
                  </a:schemeClr>
                </a:solidFill>
                <a:latin typeface="Agency FB" panose="020B0503020202020204" pitchFamily="34" charset="0"/>
              </a:rPr>
              <a:t>agent</a:t>
            </a:r>
            <a:r>
              <a:rPr lang="zh-CN" altLang="en-US" sz="2000" dirty="0">
                <a:solidFill>
                  <a:schemeClr val="bg1">
                    <a:lumMod val="95000"/>
                  </a:schemeClr>
                </a:solidFill>
                <a:latin typeface="Agency FB" panose="020B0503020202020204" pitchFamily="34" charset="0"/>
              </a:rPr>
              <a:t>会接受来自应用的</a:t>
            </a:r>
            <a:r>
              <a:rPr lang="en-US" altLang="zh-CN" sz="2000" dirty="0">
                <a:solidFill>
                  <a:schemeClr val="bg1">
                    <a:lumMod val="95000"/>
                  </a:schemeClr>
                </a:solidFill>
                <a:latin typeface="Agency FB" panose="020B0503020202020204" pitchFamily="34" charset="0"/>
              </a:rPr>
              <a:t>Inspector</a:t>
            </a:r>
            <a:r>
              <a:rPr lang="zh-CN" altLang="en-US" sz="2000" dirty="0">
                <a:solidFill>
                  <a:schemeClr val="bg1">
                    <a:lumMod val="95000"/>
                  </a:schemeClr>
                </a:solidFill>
                <a:latin typeface="Agency FB" panose="020B0503020202020204" pitchFamily="34" charset="0"/>
              </a:rPr>
              <a:t>写入的信息</a:t>
            </a:r>
            <a:endParaRPr lang="en-US" altLang="zh-CN" sz="2000" dirty="0">
              <a:solidFill>
                <a:schemeClr val="bg1">
                  <a:lumMod val="95000"/>
                </a:schemeClr>
              </a:solidFill>
              <a:latin typeface="Agency FB" panose="020B0503020202020204" pitchFamily="34" charset="0"/>
            </a:endParaRPr>
          </a:p>
        </p:txBody>
      </p:sp>
      <p:sp>
        <p:nvSpPr>
          <p:cNvPr id="4" name="箭头: 右弧形 3">
            <a:hlinkClick r:id="rId3" action="ppaction://hlinksldjump"/>
            <a:extLst>
              <a:ext uri="{FF2B5EF4-FFF2-40B4-BE49-F238E27FC236}">
                <a16:creationId xmlns:a16="http://schemas.microsoft.com/office/drawing/2014/main" id="{8132E1FD-961C-44EE-8154-3372274EB6BF}"/>
              </a:ext>
            </a:extLst>
          </p:cNvPr>
          <p:cNvSpPr/>
          <p:nvPr/>
        </p:nvSpPr>
        <p:spPr>
          <a:xfrm>
            <a:off x="10419126" y="5654193"/>
            <a:ext cx="931178" cy="9143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399582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47" name="任意多边形 55">
            <a:extLst>
              <a:ext uri="{FF2B5EF4-FFF2-40B4-BE49-F238E27FC236}">
                <a16:creationId xmlns:a16="http://schemas.microsoft.com/office/drawing/2014/main" id="{7272F91D-2A79-494D-902A-72F34DC85702}"/>
              </a:ext>
            </a:extLst>
          </p:cNvPr>
          <p:cNvSpPr/>
          <p:nvPr/>
        </p:nvSpPr>
        <p:spPr>
          <a:xfrm>
            <a:off x="5978245" y="1528224"/>
            <a:ext cx="5053313" cy="3801552"/>
          </a:xfrm>
          <a:custGeom>
            <a:avLst/>
            <a:gdLst>
              <a:gd name="connsiteX0" fmla="*/ 1643063 w 5594668"/>
              <a:gd name="connsiteY0" fmla="*/ 0 h 6858000"/>
              <a:gd name="connsiteX1" fmla="*/ 5588950 w 5594668"/>
              <a:gd name="connsiteY1" fmla="*/ 0 h 6858000"/>
              <a:gd name="connsiteX2" fmla="*/ 5594668 w 5594668"/>
              <a:gd name="connsiteY2" fmla="*/ 23867 h 6858000"/>
              <a:gd name="connsiteX3" fmla="*/ 5594668 w 5594668"/>
              <a:gd name="connsiteY3" fmla="*/ 6858000 h 6858000"/>
              <a:gd name="connsiteX4" fmla="*/ 0 w 559466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668" h="6858000">
                <a:moveTo>
                  <a:pt x="1643063" y="0"/>
                </a:moveTo>
                <a:lnTo>
                  <a:pt x="5588950" y="0"/>
                </a:lnTo>
                <a:lnTo>
                  <a:pt x="5594668" y="23867"/>
                </a:lnTo>
                <a:lnTo>
                  <a:pt x="5594668" y="6858000"/>
                </a:lnTo>
                <a:lnTo>
                  <a:pt x="0" y="6858000"/>
                </a:lnTo>
                <a:close/>
              </a:path>
            </a:pathLst>
          </a:cu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gency FB" panose="020B0503020202020204" pitchFamily="34" charset="0"/>
            </a:endParaRPr>
          </a:p>
        </p:txBody>
      </p:sp>
      <p:grpSp>
        <p:nvGrpSpPr>
          <p:cNvPr id="48" name="组合 47">
            <a:extLst>
              <a:ext uri="{FF2B5EF4-FFF2-40B4-BE49-F238E27FC236}">
                <a16:creationId xmlns:a16="http://schemas.microsoft.com/office/drawing/2014/main" id="{0DAC5424-3AC9-4BC0-A1B7-A670DD8453B8}"/>
              </a:ext>
            </a:extLst>
          </p:cNvPr>
          <p:cNvGrpSpPr/>
          <p:nvPr/>
        </p:nvGrpSpPr>
        <p:grpSpPr>
          <a:xfrm>
            <a:off x="166353" y="151205"/>
            <a:ext cx="4864611" cy="923330"/>
            <a:chOff x="166353" y="151205"/>
            <a:chExt cx="4864611" cy="923330"/>
          </a:xfrm>
        </p:grpSpPr>
        <p:sp>
          <p:nvSpPr>
            <p:cNvPr id="49" name="文本框 48">
              <a:extLst>
                <a:ext uri="{FF2B5EF4-FFF2-40B4-BE49-F238E27FC236}">
                  <a16:creationId xmlns:a16="http://schemas.microsoft.com/office/drawing/2014/main" id="{9D5D1685-133A-4DA1-8D21-E79DBFCF5DFB}"/>
                </a:ext>
              </a:extLst>
            </p:cNvPr>
            <p:cNvSpPr txBox="1"/>
            <p:nvPr/>
          </p:nvSpPr>
          <p:spPr>
            <a:xfrm>
              <a:off x="166353" y="151205"/>
              <a:ext cx="4640943" cy="923330"/>
            </a:xfrm>
            <a:prstGeom prst="rect">
              <a:avLst/>
            </a:prstGeom>
            <a:noFill/>
          </p:spPr>
          <p:txBody>
            <a:bodyPr wrap="square" rtlCol="0">
              <a:spAutoFit/>
            </a:bodyPr>
            <a:lstStyle/>
            <a:p>
              <a:r>
                <a:rPr lang="zh-CN" altLang="en-US" sz="5400" dirty="0">
                  <a:solidFill>
                    <a:schemeClr val="tx1">
                      <a:lumMod val="75000"/>
                      <a:lumOff val="25000"/>
                    </a:schemeClr>
                  </a:solidFill>
                  <a:latin typeface="Agency FB" panose="020B0503020202020204" pitchFamily="34" charset="0"/>
                </a:rPr>
                <a:t>阿里云架构</a:t>
              </a:r>
            </a:p>
          </p:txBody>
        </p:sp>
        <p:grpSp>
          <p:nvGrpSpPr>
            <p:cNvPr id="50" name="组合 49">
              <a:extLst>
                <a:ext uri="{FF2B5EF4-FFF2-40B4-BE49-F238E27FC236}">
                  <a16:creationId xmlns:a16="http://schemas.microsoft.com/office/drawing/2014/main" id="{06B0824D-DBDD-41D4-9213-C9830D416319}"/>
                </a:ext>
              </a:extLst>
            </p:cNvPr>
            <p:cNvGrpSpPr/>
            <p:nvPr/>
          </p:nvGrpSpPr>
          <p:grpSpPr>
            <a:xfrm>
              <a:off x="4807296" y="298545"/>
              <a:ext cx="223668" cy="628650"/>
              <a:chOff x="3127216" y="547390"/>
              <a:chExt cx="223668" cy="628650"/>
            </a:xfrm>
          </p:grpSpPr>
          <p:cxnSp>
            <p:nvCxnSpPr>
              <p:cNvPr id="51" name="直接连接符 50">
                <a:extLst>
                  <a:ext uri="{FF2B5EF4-FFF2-40B4-BE49-F238E27FC236}">
                    <a16:creationId xmlns:a16="http://schemas.microsoft.com/office/drawing/2014/main" id="{ED270C50-8F08-4393-A468-991A453736A7}"/>
                  </a:ext>
                </a:extLst>
              </p:cNvPr>
              <p:cNvCxnSpPr/>
              <p:nvPr/>
            </p:nvCxnSpPr>
            <p:spPr>
              <a:xfrm flipV="1">
                <a:off x="3127216" y="547390"/>
                <a:ext cx="171450" cy="62865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BD5BA712-B170-4F44-971B-EE05FE9A80B9}"/>
                  </a:ext>
                </a:extLst>
              </p:cNvPr>
              <p:cNvCxnSpPr/>
              <p:nvPr/>
            </p:nvCxnSpPr>
            <p:spPr>
              <a:xfrm flipV="1">
                <a:off x="3246447" y="727720"/>
                <a:ext cx="104437" cy="38293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53" name="文本框 52">
            <a:extLst>
              <a:ext uri="{FF2B5EF4-FFF2-40B4-BE49-F238E27FC236}">
                <a16:creationId xmlns:a16="http://schemas.microsoft.com/office/drawing/2014/main" id="{0231D43E-B50E-48F1-A5DA-EF30914112EE}"/>
              </a:ext>
            </a:extLst>
          </p:cNvPr>
          <p:cNvSpPr txBox="1"/>
          <p:nvPr/>
        </p:nvSpPr>
        <p:spPr>
          <a:xfrm>
            <a:off x="1160442" y="2274402"/>
            <a:ext cx="1117600" cy="1446550"/>
          </a:xfrm>
          <a:prstGeom prst="rect">
            <a:avLst/>
          </a:prstGeom>
          <a:noFill/>
        </p:spPr>
        <p:txBody>
          <a:bodyPr wrap="square" rtlCol="0">
            <a:spAutoFit/>
          </a:bodyPr>
          <a:lstStyle/>
          <a:p>
            <a:r>
              <a:rPr lang="en-US" altLang="zh-CN" sz="8800" dirty="0">
                <a:solidFill>
                  <a:schemeClr val="accent1"/>
                </a:solidFill>
                <a:latin typeface="Agency FB" panose="020B0503020202020204" pitchFamily="34" charset="0"/>
              </a:rPr>
              <a:t>01</a:t>
            </a:r>
            <a:endParaRPr lang="zh-CN" altLang="en-US" sz="8800" dirty="0">
              <a:solidFill>
                <a:schemeClr val="accent1"/>
              </a:solidFill>
              <a:latin typeface="Agency FB" panose="020B0503020202020204" pitchFamily="34" charset="0"/>
            </a:endParaRPr>
          </a:p>
        </p:txBody>
      </p:sp>
      <p:grpSp>
        <p:nvGrpSpPr>
          <p:cNvPr id="54" name="组合 53">
            <a:extLst>
              <a:ext uri="{FF2B5EF4-FFF2-40B4-BE49-F238E27FC236}">
                <a16:creationId xmlns:a16="http://schemas.microsoft.com/office/drawing/2014/main" id="{69968299-6E47-43D5-9699-BF2E3E02069A}"/>
              </a:ext>
            </a:extLst>
          </p:cNvPr>
          <p:cNvGrpSpPr/>
          <p:nvPr/>
        </p:nvGrpSpPr>
        <p:grpSpPr>
          <a:xfrm>
            <a:off x="1944021" y="2432668"/>
            <a:ext cx="5739499" cy="839813"/>
            <a:chOff x="949931" y="1266599"/>
            <a:chExt cx="5739499" cy="839813"/>
          </a:xfrm>
        </p:grpSpPr>
        <p:sp>
          <p:nvSpPr>
            <p:cNvPr id="55" name="文本框 54">
              <a:extLst>
                <a:ext uri="{FF2B5EF4-FFF2-40B4-BE49-F238E27FC236}">
                  <a16:creationId xmlns:a16="http://schemas.microsoft.com/office/drawing/2014/main" id="{D1A6D625-D34F-40C8-8238-4868486938AD}"/>
                </a:ext>
              </a:extLst>
            </p:cNvPr>
            <p:cNvSpPr txBox="1"/>
            <p:nvPr/>
          </p:nvSpPr>
          <p:spPr>
            <a:xfrm>
              <a:off x="968981" y="1266599"/>
              <a:ext cx="5720449" cy="584775"/>
            </a:xfrm>
            <a:prstGeom prst="rect">
              <a:avLst/>
            </a:prstGeom>
            <a:noFill/>
          </p:spPr>
          <p:txBody>
            <a:bodyPr wrap="square" rtlCol="0">
              <a:spAutoFit/>
            </a:bodyPr>
            <a:lstStyle/>
            <a:p>
              <a:r>
                <a:rPr lang="zh-CN" altLang="en-US" sz="3200" dirty="0">
                  <a:solidFill>
                    <a:schemeClr val="tx1">
                      <a:lumMod val="75000"/>
                      <a:lumOff val="25000"/>
                    </a:schemeClr>
                  </a:solidFill>
                  <a:latin typeface="Agency FB" panose="020B0503020202020204" pitchFamily="34" charset="0"/>
                  <a:cs typeface="Arial" panose="020B0604020202020204" pitchFamily="34" charset="0"/>
                </a:rPr>
                <a:t>系统架构</a:t>
              </a:r>
            </a:p>
          </p:txBody>
        </p:sp>
        <p:sp>
          <p:nvSpPr>
            <p:cNvPr id="56" name="文本框 55">
              <a:extLst>
                <a:ext uri="{FF2B5EF4-FFF2-40B4-BE49-F238E27FC236}">
                  <a16:creationId xmlns:a16="http://schemas.microsoft.com/office/drawing/2014/main" id="{5DAE9388-3191-445A-BC95-E8FE8E2D08D8}"/>
                </a:ext>
              </a:extLst>
            </p:cNvPr>
            <p:cNvSpPr txBox="1"/>
            <p:nvPr/>
          </p:nvSpPr>
          <p:spPr>
            <a:xfrm>
              <a:off x="949931" y="1737080"/>
              <a:ext cx="5053313" cy="369332"/>
            </a:xfrm>
            <a:prstGeom prst="rect">
              <a:avLst/>
            </a:prstGeom>
            <a:noFill/>
          </p:spPr>
          <p:txBody>
            <a:bodyPr wrap="square" rtlCol="0">
              <a:spAutoFit/>
            </a:bodyPr>
            <a:lstStyle/>
            <a:p>
              <a:r>
                <a:rPr lang="en-US" altLang="zh-CN" dirty="0">
                  <a:solidFill>
                    <a:schemeClr val="bg2">
                      <a:lumMod val="50000"/>
                    </a:schemeClr>
                  </a:solidFill>
                  <a:latin typeface="Agency FB" panose="020B0503020202020204" pitchFamily="34" charset="0"/>
                  <a:cs typeface="Arial" panose="020B0604020202020204" pitchFamily="34" charset="0"/>
                </a:rPr>
                <a:t>Ali cloud system architecture</a:t>
              </a:r>
            </a:p>
          </p:txBody>
        </p:sp>
        <p:grpSp>
          <p:nvGrpSpPr>
            <p:cNvPr id="57" name="组合 56">
              <a:extLst>
                <a:ext uri="{FF2B5EF4-FFF2-40B4-BE49-F238E27FC236}">
                  <a16:creationId xmlns:a16="http://schemas.microsoft.com/office/drawing/2014/main" id="{C57ED744-EE1A-46C1-9109-A4ADCD711FFD}"/>
                </a:ext>
              </a:extLst>
            </p:cNvPr>
            <p:cNvGrpSpPr/>
            <p:nvPr/>
          </p:nvGrpSpPr>
          <p:grpSpPr>
            <a:xfrm>
              <a:off x="1060341" y="1737080"/>
              <a:ext cx="377372" cy="72572"/>
              <a:chOff x="2992211" y="2762152"/>
              <a:chExt cx="377372" cy="72572"/>
            </a:xfrm>
          </p:grpSpPr>
          <p:sp>
            <p:nvSpPr>
              <p:cNvPr id="58" name="椭圆 57">
                <a:extLst>
                  <a:ext uri="{FF2B5EF4-FFF2-40B4-BE49-F238E27FC236}">
                    <a16:creationId xmlns:a16="http://schemas.microsoft.com/office/drawing/2014/main" id="{C0C384CC-DCEC-4754-8056-23CC1485CC1E}"/>
                  </a:ext>
                </a:extLst>
              </p:cNvPr>
              <p:cNvSpPr/>
              <p:nvPr/>
            </p:nvSpPr>
            <p:spPr>
              <a:xfrm>
                <a:off x="2992211" y="2762152"/>
                <a:ext cx="72572" cy="725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59" name="椭圆 58">
                <a:extLst>
                  <a:ext uri="{FF2B5EF4-FFF2-40B4-BE49-F238E27FC236}">
                    <a16:creationId xmlns:a16="http://schemas.microsoft.com/office/drawing/2014/main" id="{412581C8-47E8-407C-A618-835627467F9B}"/>
                  </a:ext>
                </a:extLst>
              </p:cNvPr>
              <p:cNvSpPr/>
              <p:nvPr/>
            </p:nvSpPr>
            <p:spPr>
              <a:xfrm>
                <a:off x="3144611" y="2762152"/>
                <a:ext cx="72572" cy="725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60" name="椭圆 59">
                <a:extLst>
                  <a:ext uri="{FF2B5EF4-FFF2-40B4-BE49-F238E27FC236}">
                    <a16:creationId xmlns:a16="http://schemas.microsoft.com/office/drawing/2014/main" id="{4A371951-CFB3-45E5-AB6D-E73BF0F517C6}"/>
                  </a:ext>
                </a:extLst>
              </p:cNvPr>
              <p:cNvSpPr/>
              <p:nvPr/>
            </p:nvSpPr>
            <p:spPr>
              <a:xfrm>
                <a:off x="3297011" y="2762152"/>
                <a:ext cx="72572" cy="725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grpSp>
      </p:grpSp>
      <p:sp>
        <p:nvSpPr>
          <p:cNvPr id="77" name="文本框 76">
            <a:extLst>
              <a:ext uri="{FF2B5EF4-FFF2-40B4-BE49-F238E27FC236}">
                <a16:creationId xmlns:a16="http://schemas.microsoft.com/office/drawing/2014/main" id="{77A780DD-6A92-456F-88A7-D9E02F0E8F2B}"/>
              </a:ext>
            </a:extLst>
          </p:cNvPr>
          <p:cNvSpPr txBox="1"/>
          <p:nvPr/>
        </p:nvSpPr>
        <p:spPr>
          <a:xfrm>
            <a:off x="1160442" y="3831651"/>
            <a:ext cx="1206281" cy="1446550"/>
          </a:xfrm>
          <a:prstGeom prst="rect">
            <a:avLst/>
          </a:prstGeom>
          <a:noFill/>
        </p:spPr>
        <p:txBody>
          <a:bodyPr wrap="square" rtlCol="0">
            <a:spAutoFit/>
          </a:bodyPr>
          <a:lstStyle/>
          <a:p>
            <a:r>
              <a:rPr lang="en-US" altLang="zh-CN" sz="8800" dirty="0">
                <a:solidFill>
                  <a:schemeClr val="accent2"/>
                </a:solidFill>
                <a:latin typeface="Agency FB" panose="020B0503020202020204" pitchFamily="34" charset="0"/>
              </a:rPr>
              <a:t>02</a:t>
            </a:r>
            <a:endParaRPr lang="zh-CN" altLang="en-US" sz="8800" dirty="0">
              <a:solidFill>
                <a:schemeClr val="accent2"/>
              </a:solidFill>
              <a:latin typeface="Agency FB" panose="020B0503020202020204" pitchFamily="34" charset="0"/>
            </a:endParaRPr>
          </a:p>
        </p:txBody>
      </p:sp>
      <p:grpSp>
        <p:nvGrpSpPr>
          <p:cNvPr id="78" name="组合 77">
            <a:extLst>
              <a:ext uri="{FF2B5EF4-FFF2-40B4-BE49-F238E27FC236}">
                <a16:creationId xmlns:a16="http://schemas.microsoft.com/office/drawing/2014/main" id="{9D5C86B4-0D94-42B2-9F69-0250C5ABC86C}"/>
              </a:ext>
            </a:extLst>
          </p:cNvPr>
          <p:cNvGrpSpPr/>
          <p:nvPr/>
        </p:nvGrpSpPr>
        <p:grpSpPr>
          <a:xfrm>
            <a:off x="2177392" y="3989917"/>
            <a:ext cx="5720449" cy="839813"/>
            <a:chOff x="1921125" y="5431905"/>
            <a:chExt cx="5720449" cy="839813"/>
          </a:xfrm>
        </p:grpSpPr>
        <p:sp>
          <p:nvSpPr>
            <p:cNvPr id="79" name="文本框 78">
              <a:extLst>
                <a:ext uri="{FF2B5EF4-FFF2-40B4-BE49-F238E27FC236}">
                  <a16:creationId xmlns:a16="http://schemas.microsoft.com/office/drawing/2014/main" id="{C021BA39-B2A3-4AF3-9392-36311FFE3DE0}"/>
                </a:ext>
              </a:extLst>
            </p:cNvPr>
            <p:cNvSpPr txBox="1"/>
            <p:nvPr/>
          </p:nvSpPr>
          <p:spPr>
            <a:xfrm>
              <a:off x="1921125" y="5431905"/>
              <a:ext cx="5720449" cy="584775"/>
            </a:xfrm>
            <a:prstGeom prst="rect">
              <a:avLst/>
            </a:prstGeom>
            <a:noFill/>
          </p:spPr>
          <p:txBody>
            <a:bodyPr wrap="square" rtlCol="0">
              <a:spAutoFit/>
            </a:bodyPr>
            <a:lstStyle/>
            <a:p>
              <a:r>
                <a:rPr lang="zh-CN" altLang="en-US" sz="3200" dirty="0">
                  <a:solidFill>
                    <a:schemeClr val="tx1">
                      <a:lumMod val="75000"/>
                      <a:lumOff val="25000"/>
                    </a:schemeClr>
                  </a:solidFill>
                  <a:latin typeface="Agency FB" panose="020B0503020202020204" pitchFamily="34" charset="0"/>
                  <a:cs typeface="Arial" panose="020B0604020202020204" pitchFamily="34" charset="0"/>
                </a:rPr>
                <a:t>可用性战术分析</a:t>
              </a:r>
            </a:p>
          </p:txBody>
        </p:sp>
        <p:sp>
          <p:nvSpPr>
            <p:cNvPr id="80" name="文本框 79">
              <a:extLst>
                <a:ext uri="{FF2B5EF4-FFF2-40B4-BE49-F238E27FC236}">
                  <a16:creationId xmlns:a16="http://schemas.microsoft.com/office/drawing/2014/main" id="{B99679C4-18DD-4D1A-806A-94847B86FF2C}"/>
                </a:ext>
              </a:extLst>
            </p:cNvPr>
            <p:cNvSpPr txBox="1"/>
            <p:nvPr/>
          </p:nvSpPr>
          <p:spPr>
            <a:xfrm>
              <a:off x="1935095" y="5902386"/>
              <a:ext cx="5053313" cy="369332"/>
            </a:xfrm>
            <a:prstGeom prst="rect">
              <a:avLst/>
            </a:prstGeom>
            <a:noFill/>
          </p:spPr>
          <p:txBody>
            <a:bodyPr wrap="square" rtlCol="0">
              <a:spAutoFit/>
            </a:bodyPr>
            <a:lstStyle/>
            <a:p>
              <a:r>
                <a:rPr lang="en-US" altLang="zh-CN" dirty="0">
                  <a:solidFill>
                    <a:schemeClr val="bg2">
                      <a:lumMod val="50000"/>
                    </a:schemeClr>
                  </a:solidFill>
                  <a:latin typeface="Agency FB" panose="020B0503020202020204" pitchFamily="34" charset="0"/>
                  <a:cs typeface="Arial" panose="020B0604020202020204" pitchFamily="34" charset="0"/>
                </a:rPr>
                <a:t>Usability tactical analysis</a:t>
              </a:r>
            </a:p>
          </p:txBody>
        </p:sp>
        <p:grpSp>
          <p:nvGrpSpPr>
            <p:cNvPr id="81" name="组合 80">
              <a:extLst>
                <a:ext uri="{FF2B5EF4-FFF2-40B4-BE49-F238E27FC236}">
                  <a16:creationId xmlns:a16="http://schemas.microsoft.com/office/drawing/2014/main" id="{0713B3A1-F6AB-4094-9FCF-E6D29E010AFC}"/>
                </a:ext>
              </a:extLst>
            </p:cNvPr>
            <p:cNvGrpSpPr/>
            <p:nvPr/>
          </p:nvGrpSpPr>
          <p:grpSpPr>
            <a:xfrm>
              <a:off x="2045505" y="5902386"/>
              <a:ext cx="377372" cy="72572"/>
              <a:chOff x="2992211" y="2762152"/>
              <a:chExt cx="377372" cy="72572"/>
            </a:xfrm>
            <a:solidFill>
              <a:schemeClr val="tx1">
                <a:lumMod val="65000"/>
                <a:lumOff val="35000"/>
              </a:schemeClr>
            </a:solidFill>
          </p:grpSpPr>
          <p:sp>
            <p:nvSpPr>
              <p:cNvPr id="82" name="椭圆 81">
                <a:extLst>
                  <a:ext uri="{FF2B5EF4-FFF2-40B4-BE49-F238E27FC236}">
                    <a16:creationId xmlns:a16="http://schemas.microsoft.com/office/drawing/2014/main" id="{C298187A-2292-47E2-9097-969E3F697E25}"/>
                  </a:ext>
                </a:extLst>
              </p:cNvPr>
              <p:cNvSpPr/>
              <p:nvPr/>
            </p:nvSpPr>
            <p:spPr>
              <a:xfrm>
                <a:off x="2992211" y="2762152"/>
                <a:ext cx="72572" cy="72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83" name="椭圆 82">
                <a:extLst>
                  <a:ext uri="{FF2B5EF4-FFF2-40B4-BE49-F238E27FC236}">
                    <a16:creationId xmlns:a16="http://schemas.microsoft.com/office/drawing/2014/main" id="{AB384190-9F4D-435D-BEB8-026031B14AA4}"/>
                  </a:ext>
                </a:extLst>
              </p:cNvPr>
              <p:cNvSpPr/>
              <p:nvPr/>
            </p:nvSpPr>
            <p:spPr>
              <a:xfrm>
                <a:off x="3144611" y="2762152"/>
                <a:ext cx="72572" cy="72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84" name="椭圆 83">
                <a:extLst>
                  <a:ext uri="{FF2B5EF4-FFF2-40B4-BE49-F238E27FC236}">
                    <a16:creationId xmlns:a16="http://schemas.microsoft.com/office/drawing/2014/main" id="{34E5EC02-887E-444E-A446-387B6D85D4DB}"/>
                  </a:ext>
                </a:extLst>
              </p:cNvPr>
              <p:cNvSpPr/>
              <p:nvPr/>
            </p:nvSpPr>
            <p:spPr>
              <a:xfrm>
                <a:off x="3297011" y="2762152"/>
                <a:ext cx="72572" cy="72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grpSp>
      </p:grpSp>
    </p:spTree>
    <p:extLst>
      <p:ext uri="{BB962C8B-B14F-4D97-AF65-F5344CB8AC3E}">
        <p14:creationId xmlns:p14="http://schemas.microsoft.com/office/powerpoint/2010/main" val="3605950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4200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2000">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14:bounceEnd="52000">
                                          <p:cBhvr additive="base">
                                            <p:cTn id="13" dur="500" fill="hold"/>
                                            <p:tgtEl>
                                              <p:spTgt spid="48"/>
                                            </p:tgtEl>
                                            <p:attrNameLst>
                                              <p:attrName>ppt_x</p:attrName>
                                            </p:attrNameLst>
                                          </p:cBhvr>
                                          <p:tavLst>
                                            <p:tav tm="0">
                                              <p:val>
                                                <p:strVal val="0-#ppt_w/2"/>
                                              </p:val>
                                            </p:tav>
                                            <p:tav tm="100000">
                                              <p:val>
                                                <p:strVal val="#ppt_x"/>
                                              </p:val>
                                            </p:tav>
                                          </p:tavLst>
                                        </p:anim>
                                        <p:anim calcmode="lin" valueType="num" p14:bounceEnd="52000">
                                          <p:cBhvr additive="base">
                                            <p:cTn id="1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6"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strVal val="(6*min(max(#ppt_w*#ppt_h,.3),1)-7.4)/-.7*#ppt_w"/>
                                              </p:val>
                                            </p:tav>
                                            <p:tav tm="100000">
                                              <p:val>
                                                <p:strVal val="#ppt_w"/>
                                              </p:val>
                                            </p:tav>
                                          </p:tavLst>
                                        </p:anim>
                                        <p:anim calcmode="lin" valueType="num">
                                          <p:cBhvr>
                                            <p:cTn id="20" dur="500" fill="hold"/>
                                            <p:tgtEl>
                                              <p:spTgt spid="53"/>
                                            </p:tgtEl>
                                            <p:attrNameLst>
                                              <p:attrName>ppt_h</p:attrName>
                                            </p:attrNameLst>
                                          </p:cBhvr>
                                          <p:tavLst>
                                            <p:tav tm="0">
                                              <p:val>
                                                <p:strVal val="(6*min(max(#ppt_w*#ppt_h,.3),1)-7.4)/-.7*#ppt_h"/>
                                              </p:val>
                                            </p:tav>
                                            <p:tav tm="100000">
                                              <p:val>
                                                <p:strVal val="#ppt_h"/>
                                              </p:val>
                                            </p:tav>
                                          </p:tavLst>
                                        </p:anim>
                                        <p:anim calcmode="lin" valueType="num">
                                          <p:cBhvr>
                                            <p:cTn id="21" dur="500" fill="hold"/>
                                            <p:tgtEl>
                                              <p:spTgt spid="53"/>
                                            </p:tgtEl>
                                            <p:attrNameLst>
                                              <p:attrName>ppt_x</p:attrName>
                                            </p:attrNameLst>
                                          </p:cBhvr>
                                          <p:tavLst>
                                            <p:tav tm="0">
                                              <p:val>
                                                <p:fltVal val="0.5"/>
                                              </p:val>
                                            </p:tav>
                                            <p:tav tm="100000">
                                              <p:val>
                                                <p:strVal val="#ppt_x"/>
                                              </p:val>
                                            </p:tav>
                                          </p:tavLst>
                                        </p:anim>
                                        <p:anim calcmode="lin" valueType="num">
                                          <p:cBhvr>
                                            <p:cTn id="22" dur="500" fill="hold"/>
                                            <p:tgtEl>
                                              <p:spTgt spid="53"/>
                                            </p:tgtEl>
                                            <p:attrNameLst>
                                              <p:attrName>ppt_y</p:attrName>
                                            </p:attrNameLst>
                                          </p:cBhvr>
                                          <p:tavLst>
                                            <p:tav tm="0">
                                              <p:val>
                                                <p:strVal val="1+(6*min(max(#ppt_w*#ppt_h,.3),1)-7.4)/-.7*#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36"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anim calcmode="lin" valueType="num">
                                          <p:cBhvr>
                                            <p:cTn id="32" dur="500" fill="hold"/>
                                            <p:tgtEl>
                                              <p:spTgt spid="77"/>
                                            </p:tgtEl>
                                            <p:attrNameLst>
                                              <p:attrName>ppt_w</p:attrName>
                                            </p:attrNameLst>
                                          </p:cBhvr>
                                          <p:tavLst>
                                            <p:tav tm="0">
                                              <p:val>
                                                <p:strVal val="(6*min(max(#ppt_w*#ppt_h,.3),1)-7.4)/-.7*#ppt_w"/>
                                              </p:val>
                                            </p:tav>
                                            <p:tav tm="100000">
                                              <p:val>
                                                <p:strVal val="#ppt_w"/>
                                              </p:val>
                                            </p:tav>
                                          </p:tavLst>
                                        </p:anim>
                                        <p:anim calcmode="lin" valueType="num">
                                          <p:cBhvr>
                                            <p:cTn id="33" dur="500" fill="hold"/>
                                            <p:tgtEl>
                                              <p:spTgt spid="77"/>
                                            </p:tgtEl>
                                            <p:attrNameLst>
                                              <p:attrName>ppt_h</p:attrName>
                                            </p:attrNameLst>
                                          </p:cBhvr>
                                          <p:tavLst>
                                            <p:tav tm="0">
                                              <p:val>
                                                <p:strVal val="(6*min(max(#ppt_w*#ppt_h,.3),1)-7.4)/-.7*#ppt_h"/>
                                              </p:val>
                                            </p:tav>
                                            <p:tav tm="100000">
                                              <p:val>
                                                <p:strVal val="#ppt_h"/>
                                              </p:val>
                                            </p:tav>
                                          </p:tavLst>
                                        </p:anim>
                                        <p:anim calcmode="lin" valueType="num">
                                          <p:cBhvr>
                                            <p:cTn id="34" dur="500" fill="hold"/>
                                            <p:tgtEl>
                                              <p:spTgt spid="77"/>
                                            </p:tgtEl>
                                            <p:attrNameLst>
                                              <p:attrName>ppt_x</p:attrName>
                                            </p:attrNameLst>
                                          </p:cBhvr>
                                          <p:tavLst>
                                            <p:tav tm="0">
                                              <p:val>
                                                <p:fltVal val="0.5"/>
                                              </p:val>
                                            </p:tav>
                                            <p:tav tm="100000">
                                              <p:val>
                                                <p:strVal val="#ppt_x"/>
                                              </p:val>
                                            </p:tav>
                                          </p:tavLst>
                                        </p:anim>
                                        <p:anim calcmode="lin" valueType="num">
                                          <p:cBhvr>
                                            <p:cTn id="35" dur="500" fill="hold"/>
                                            <p:tgtEl>
                                              <p:spTgt spid="77"/>
                                            </p:tgtEl>
                                            <p:attrNameLst>
                                              <p:attrName>ppt_y</p:attrName>
                                            </p:attrNameLst>
                                          </p:cBhvr>
                                          <p:tavLst>
                                            <p:tav tm="0">
                                              <p:val>
                                                <p:strVal val="1+(6*min(max(#ppt_w*#ppt_h,.3),1)-7.4)/-.7*#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wipe(down)">
                                          <p:cBhvr>
                                            <p:cTn id="4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3" grpId="0"/>
          <p:bldP spid="7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4200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0-#ppt_w/2"/>
                                              </p:val>
                                            </p:tav>
                                            <p:tav tm="100000">
                                              <p:val>
                                                <p:strVal val="#ppt_x"/>
                                              </p:val>
                                            </p:tav>
                                          </p:tavLst>
                                        </p:anim>
                                        <p:anim calcmode="lin" valueType="num">
                                          <p:cBhvr additive="base">
                                            <p:cTn id="1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6"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strVal val="(6*min(max(#ppt_w*#ppt_h,.3),1)-7.4)/-.7*#ppt_w"/>
                                              </p:val>
                                            </p:tav>
                                            <p:tav tm="100000">
                                              <p:val>
                                                <p:strVal val="#ppt_w"/>
                                              </p:val>
                                            </p:tav>
                                          </p:tavLst>
                                        </p:anim>
                                        <p:anim calcmode="lin" valueType="num">
                                          <p:cBhvr>
                                            <p:cTn id="20" dur="500" fill="hold"/>
                                            <p:tgtEl>
                                              <p:spTgt spid="53"/>
                                            </p:tgtEl>
                                            <p:attrNameLst>
                                              <p:attrName>ppt_h</p:attrName>
                                            </p:attrNameLst>
                                          </p:cBhvr>
                                          <p:tavLst>
                                            <p:tav tm="0">
                                              <p:val>
                                                <p:strVal val="(6*min(max(#ppt_w*#ppt_h,.3),1)-7.4)/-.7*#ppt_h"/>
                                              </p:val>
                                            </p:tav>
                                            <p:tav tm="100000">
                                              <p:val>
                                                <p:strVal val="#ppt_h"/>
                                              </p:val>
                                            </p:tav>
                                          </p:tavLst>
                                        </p:anim>
                                        <p:anim calcmode="lin" valueType="num">
                                          <p:cBhvr>
                                            <p:cTn id="21" dur="500" fill="hold"/>
                                            <p:tgtEl>
                                              <p:spTgt spid="53"/>
                                            </p:tgtEl>
                                            <p:attrNameLst>
                                              <p:attrName>ppt_x</p:attrName>
                                            </p:attrNameLst>
                                          </p:cBhvr>
                                          <p:tavLst>
                                            <p:tav tm="0">
                                              <p:val>
                                                <p:fltVal val="0.5"/>
                                              </p:val>
                                            </p:tav>
                                            <p:tav tm="100000">
                                              <p:val>
                                                <p:strVal val="#ppt_x"/>
                                              </p:val>
                                            </p:tav>
                                          </p:tavLst>
                                        </p:anim>
                                        <p:anim calcmode="lin" valueType="num">
                                          <p:cBhvr>
                                            <p:cTn id="22" dur="500" fill="hold"/>
                                            <p:tgtEl>
                                              <p:spTgt spid="53"/>
                                            </p:tgtEl>
                                            <p:attrNameLst>
                                              <p:attrName>ppt_y</p:attrName>
                                            </p:attrNameLst>
                                          </p:cBhvr>
                                          <p:tavLst>
                                            <p:tav tm="0">
                                              <p:val>
                                                <p:strVal val="1+(6*min(max(#ppt_w*#ppt_h,.3),1)-7.4)/-.7*#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36"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p:cTn id="32" dur="500" fill="hold"/>
                                            <p:tgtEl>
                                              <p:spTgt spid="61"/>
                                            </p:tgtEl>
                                            <p:attrNameLst>
                                              <p:attrName>ppt_w</p:attrName>
                                            </p:attrNameLst>
                                          </p:cBhvr>
                                          <p:tavLst>
                                            <p:tav tm="0">
                                              <p:val>
                                                <p:strVal val="(6*min(max(#ppt_w*#ppt_h,.3),1)-7.4)/-.7*#ppt_w"/>
                                              </p:val>
                                            </p:tav>
                                            <p:tav tm="100000">
                                              <p:val>
                                                <p:strVal val="#ppt_w"/>
                                              </p:val>
                                            </p:tav>
                                          </p:tavLst>
                                        </p:anim>
                                        <p:anim calcmode="lin" valueType="num">
                                          <p:cBhvr>
                                            <p:cTn id="33" dur="500" fill="hold"/>
                                            <p:tgtEl>
                                              <p:spTgt spid="61"/>
                                            </p:tgtEl>
                                            <p:attrNameLst>
                                              <p:attrName>ppt_h</p:attrName>
                                            </p:attrNameLst>
                                          </p:cBhvr>
                                          <p:tavLst>
                                            <p:tav tm="0">
                                              <p:val>
                                                <p:strVal val="(6*min(max(#ppt_w*#ppt_h,.3),1)-7.4)/-.7*#ppt_h"/>
                                              </p:val>
                                            </p:tav>
                                            <p:tav tm="100000">
                                              <p:val>
                                                <p:strVal val="#ppt_h"/>
                                              </p:val>
                                            </p:tav>
                                          </p:tavLst>
                                        </p:anim>
                                        <p:anim calcmode="lin" valueType="num">
                                          <p:cBhvr>
                                            <p:cTn id="34" dur="500" fill="hold"/>
                                            <p:tgtEl>
                                              <p:spTgt spid="61"/>
                                            </p:tgtEl>
                                            <p:attrNameLst>
                                              <p:attrName>ppt_x</p:attrName>
                                            </p:attrNameLst>
                                          </p:cBhvr>
                                          <p:tavLst>
                                            <p:tav tm="0">
                                              <p:val>
                                                <p:fltVal val="0.5"/>
                                              </p:val>
                                            </p:tav>
                                            <p:tav tm="100000">
                                              <p:val>
                                                <p:strVal val="#ppt_x"/>
                                              </p:val>
                                            </p:tav>
                                          </p:tavLst>
                                        </p:anim>
                                        <p:anim calcmode="lin" valueType="num">
                                          <p:cBhvr>
                                            <p:cTn id="35" dur="500" fill="hold"/>
                                            <p:tgtEl>
                                              <p:spTgt spid="61"/>
                                            </p:tgtEl>
                                            <p:attrNameLst>
                                              <p:attrName>ppt_y</p:attrName>
                                            </p:attrNameLst>
                                          </p:cBhvr>
                                          <p:tavLst>
                                            <p:tav tm="0">
                                              <p:val>
                                                <p:strVal val="1+(6*min(max(#ppt_w*#ppt_h,.3),1)-7.4)/-.7*#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down)">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36"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6*min(max(#ppt_w*#ppt_h,.3),1)-7.4)/-.7*#ppt_w"/>
                                              </p:val>
                                            </p:tav>
                                            <p:tav tm="100000">
                                              <p:val>
                                                <p:strVal val="#ppt_w"/>
                                              </p:val>
                                            </p:tav>
                                          </p:tavLst>
                                        </p:anim>
                                        <p:anim calcmode="lin" valueType="num">
                                          <p:cBhvr>
                                            <p:cTn id="46" dur="500" fill="hold"/>
                                            <p:tgtEl>
                                              <p:spTgt spid="69"/>
                                            </p:tgtEl>
                                            <p:attrNameLst>
                                              <p:attrName>ppt_h</p:attrName>
                                            </p:attrNameLst>
                                          </p:cBhvr>
                                          <p:tavLst>
                                            <p:tav tm="0">
                                              <p:val>
                                                <p:strVal val="(6*min(max(#ppt_w*#ppt_h,.3),1)-7.4)/-.7*#ppt_h"/>
                                              </p:val>
                                            </p:tav>
                                            <p:tav tm="100000">
                                              <p:val>
                                                <p:strVal val="#ppt_h"/>
                                              </p:val>
                                            </p:tav>
                                          </p:tavLst>
                                        </p:anim>
                                        <p:anim calcmode="lin" valueType="num">
                                          <p:cBhvr>
                                            <p:cTn id="47" dur="500" fill="hold"/>
                                            <p:tgtEl>
                                              <p:spTgt spid="69"/>
                                            </p:tgtEl>
                                            <p:attrNameLst>
                                              <p:attrName>ppt_x</p:attrName>
                                            </p:attrNameLst>
                                          </p:cBhvr>
                                          <p:tavLst>
                                            <p:tav tm="0">
                                              <p:val>
                                                <p:fltVal val="0.5"/>
                                              </p:val>
                                            </p:tav>
                                            <p:tav tm="100000">
                                              <p:val>
                                                <p:strVal val="#ppt_x"/>
                                              </p:val>
                                            </p:tav>
                                          </p:tavLst>
                                        </p:anim>
                                        <p:anim calcmode="lin" valueType="num">
                                          <p:cBhvr>
                                            <p:cTn id="48"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down)">
                                          <p:cBhvr>
                                            <p:cTn id="53" dur="500"/>
                                            <p:tgtEl>
                                              <p:spTgt spid="70"/>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36" fill="hold" grpId="0" nodeType="clickEffect">
                                      <p:stCondLst>
                                        <p:cond delay="0"/>
                                      </p:stCondLst>
                                      <p:childTnLst>
                                        <p:set>
                                          <p:cBhvr>
                                            <p:cTn id="57" dur="1" fill="hold">
                                              <p:stCondLst>
                                                <p:cond delay="0"/>
                                              </p:stCondLst>
                                            </p:cTn>
                                            <p:tgtEl>
                                              <p:spTgt spid="77"/>
                                            </p:tgtEl>
                                            <p:attrNameLst>
                                              <p:attrName>style.visibility</p:attrName>
                                            </p:attrNameLst>
                                          </p:cBhvr>
                                          <p:to>
                                            <p:strVal val="visible"/>
                                          </p:to>
                                        </p:set>
                                        <p:anim calcmode="lin" valueType="num">
                                          <p:cBhvr>
                                            <p:cTn id="58" dur="500" fill="hold"/>
                                            <p:tgtEl>
                                              <p:spTgt spid="77"/>
                                            </p:tgtEl>
                                            <p:attrNameLst>
                                              <p:attrName>ppt_w</p:attrName>
                                            </p:attrNameLst>
                                          </p:cBhvr>
                                          <p:tavLst>
                                            <p:tav tm="0">
                                              <p:val>
                                                <p:strVal val="(6*min(max(#ppt_w*#ppt_h,.3),1)-7.4)/-.7*#ppt_w"/>
                                              </p:val>
                                            </p:tav>
                                            <p:tav tm="100000">
                                              <p:val>
                                                <p:strVal val="#ppt_w"/>
                                              </p:val>
                                            </p:tav>
                                          </p:tavLst>
                                        </p:anim>
                                        <p:anim calcmode="lin" valueType="num">
                                          <p:cBhvr>
                                            <p:cTn id="59" dur="500" fill="hold"/>
                                            <p:tgtEl>
                                              <p:spTgt spid="77"/>
                                            </p:tgtEl>
                                            <p:attrNameLst>
                                              <p:attrName>ppt_h</p:attrName>
                                            </p:attrNameLst>
                                          </p:cBhvr>
                                          <p:tavLst>
                                            <p:tav tm="0">
                                              <p:val>
                                                <p:strVal val="(6*min(max(#ppt_w*#ppt_h,.3),1)-7.4)/-.7*#ppt_h"/>
                                              </p:val>
                                            </p:tav>
                                            <p:tav tm="100000">
                                              <p:val>
                                                <p:strVal val="#ppt_h"/>
                                              </p:val>
                                            </p:tav>
                                          </p:tavLst>
                                        </p:anim>
                                        <p:anim calcmode="lin" valueType="num">
                                          <p:cBhvr>
                                            <p:cTn id="60" dur="500" fill="hold"/>
                                            <p:tgtEl>
                                              <p:spTgt spid="77"/>
                                            </p:tgtEl>
                                            <p:attrNameLst>
                                              <p:attrName>ppt_x</p:attrName>
                                            </p:attrNameLst>
                                          </p:cBhvr>
                                          <p:tavLst>
                                            <p:tav tm="0">
                                              <p:val>
                                                <p:fltVal val="0.5"/>
                                              </p:val>
                                            </p:tav>
                                            <p:tav tm="100000">
                                              <p:val>
                                                <p:strVal val="#ppt_x"/>
                                              </p:val>
                                            </p:tav>
                                          </p:tavLst>
                                        </p:anim>
                                        <p:anim calcmode="lin" valueType="num">
                                          <p:cBhvr>
                                            <p:cTn id="61" dur="500" fill="hold"/>
                                            <p:tgtEl>
                                              <p:spTgt spid="77"/>
                                            </p:tgtEl>
                                            <p:attrNameLst>
                                              <p:attrName>ppt_y</p:attrName>
                                            </p:attrNameLst>
                                          </p:cBhvr>
                                          <p:tavLst>
                                            <p:tav tm="0">
                                              <p:val>
                                                <p:strVal val="1+(6*min(max(#ppt_w*#ppt_h,.3),1)-7.4)/-.7*#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down)">
                                          <p:cBhvr>
                                            <p:cTn id="66" dur="500"/>
                                            <p:tgtEl>
                                              <p:spTgt spid="78"/>
                                            </p:tgtEl>
                                          </p:cBhvr>
                                        </p:animEffect>
                                      </p:childTnLst>
                                    </p:cTn>
                                  </p:par>
                                </p:childTnLst>
                              </p:cTn>
                            </p:par>
                            <p:par>
                              <p:cTn id="67" fill="hold">
                                <p:stCondLst>
                                  <p:cond delay="500"/>
                                </p:stCondLst>
                                <p:childTnLst>
                                  <p:par>
                                    <p:cTn id="68" presetID="1" presetClass="entr" presetSubtype="0" fill="hold" grpId="0" nodeType="afterEffect">
                                      <p:stCondLst>
                                        <p:cond delay="2200"/>
                                      </p:stCondLst>
                                      <p:childTnLst>
                                        <p:set>
                                          <p:cBhvr>
                                            <p:cTn id="6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3" grpId="0"/>
          <p:bldP spid="61" grpId="0"/>
          <p:bldP spid="69" grpId="0"/>
          <p:bldP spid="77" grpId="0"/>
          <p:bldP spid="40"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p:cNvSpPr>
          <p:nvPr/>
        </p:nvSpPr>
        <p:spPr bwMode="auto">
          <a:xfrm>
            <a:off x="5463323" y="2967335"/>
            <a:ext cx="4811689"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r>
              <a:rPr lang="zh-CN" altLang="en-US" sz="6000" dirty="0">
                <a:solidFill>
                  <a:schemeClr val="tx1">
                    <a:lumMod val="75000"/>
                    <a:lumOff val="25000"/>
                  </a:schemeClr>
                </a:solidFill>
                <a:latin typeface="Agency FB" panose="020B0503020202020204" pitchFamily="34" charset="0"/>
                <a:cs typeface="Arial" panose="020B0604020202020204" pitchFamily="34" charset="0"/>
              </a:rPr>
              <a:t>系统架构</a:t>
            </a:r>
          </a:p>
        </p:txBody>
      </p:sp>
      <p:pic>
        <p:nvPicPr>
          <p:cNvPr id="2" name="图片占位符 1"/>
          <p:cNvPicPr>
            <a:picLocks noGrp="1" noChangeAspect="1"/>
          </p:cNvPicPr>
          <p:nvPr>
            <p:ph type="pic" sz="quarter" idx="22"/>
          </p:nvPr>
        </p:nvPicPr>
        <p:blipFill>
          <a:blip r:embed="rId4">
            <a:extLst>
              <a:ext uri="{28A0092B-C50C-407E-A947-70E740481C1C}">
                <a14:useLocalDpi xmlns:a14="http://schemas.microsoft.com/office/drawing/2010/main" val="0"/>
              </a:ext>
            </a:extLst>
          </a:blip>
          <a:stretch>
            <a:fillRect/>
          </a:stretch>
        </p:blipFill>
        <p:spPr>
          <a:xfrm>
            <a:off x="1376482" y="1171980"/>
            <a:ext cx="2497704" cy="4514040"/>
          </a:xfrm>
        </p:spPr>
      </p:pic>
      <p:sp>
        <p:nvSpPr>
          <p:cNvPr id="7" name="矩形 6">
            <a:extLst>
              <a:ext uri="{FF2B5EF4-FFF2-40B4-BE49-F238E27FC236}">
                <a16:creationId xmlns:a16="http://schemas.microsoft.com/office/drawing/2014/main" id="{03C9EAC8-F6C7-49AA-8663-66F993279192}"/>
              </a:ext>
            </a:extLst>
          </p:cNvPr>
          <p:cNvSpPr/>
          <p:nvPr>
            <p:custDataLst>
              <p:tags r:id="rId1"/>
            </p:custDataLst>
          </p:nvPr>
        </p:nvSpPr>
        <p:spPr>
          <a:xfrm>
            <a:off x="-624114" y="-2119086"/>
            <a:ext cx="1248228"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08303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5"/>
          <p:cNvGrpSpPr>
            <a:grpSpLocks/>
          </p:cNvGrpSpPr>
          <p:nvPr/>
        </p:nvGrpSpPr>
        <p:grpSpPr bwMode="auto">
          <a:xfrm>
            <a:off x="479425" y="265113"/>
            <a:ext cx="6924675" cy="523875"/>
            <a:chOff x="479425" y="189579"/>
            <a:chExt cx="6924817" cy="523220"/>
          </a:xfrm>
        </p:grpSpPr>
        <p:grpSp>
          <p:nvGrpSpPr>
            <p:cNvPr id="41" name="组合 118"/>
            <p:cNvGrpSpPr>
              <a:grpSpLocks/>
            </p:cNvGrpSpPr>
            <p:nvPr/>
          </p:nvGrpSpPr>
          <p:grpSpPr bwMode="auto">
            <a:xfrm>
              <a:off x="949145" y="189579"/>
              <a:ext cx="6455097" cy="523220"/>
              <a:chOff x="2990528" y="3310853"/>
              <a:chExt cx="6455097" cy="523220"/>
            </a:xfrm>
          </p:grpSpPr>
          <p:sp>
            <p:nvSpPr>
              <p:cNvPr id="46"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01</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122"/>
              <p:cNvSpPr txBox="1">
                <a:spLocks noChangeArrowheads="1"/>
              </p:cNvSpPr>
              <p:nvPr/>
            </p:nvSpPr>
            <p:spPr bwMode="auto">
              <a:xfrm>
                <a:off x="3865245" y="3310853"/>
                <a:ext cx="5580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tx1">
                        <a:lumMod val="75000"/>
                        <a:lumOff val="25000"/>
                      </a:schemeClr>
                    </a:solidFill>
                    <a:latin typeface="Arial" panose="020B0604020202020204" pitchFamily="34" charset="0"/>
                    <a:cs typeface="Arial" panose="020B0604020202020204" pitchFamily="34" charset="0"/>
                  </a:rPr>
                  <a:t>系统框架图</a:t>
                </a:r>
                <a:endParaRPr lang="en-US" altLang="zh-CN"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48" name="直接连接符 47"/>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
            <p:cNvGrpSpPr>
              <a:grpSpLocks/>
            </p:cNvGrpSpPr>
            <p:nvPr/>
          </p:nvGrpSpPr>
          <p:grpSpPr bwMode="auto">
            <a:xfrm>
              <a:off x="479425" y="291099"/>
              <a:ext cx="401883" cy="320180"/>
              <a:chOff x="7660015" y="1074491"/>
              <a:chExt cx="401883" cy="320180"/>
            </a:xfrm>
          </p:grpSpPr>
          <p:sp>
            <p:nvSpPr>
              <p:cNvPr id="43" name="椭圆 42"/>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4" name="椭圆 43"/>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5" name="椭圆 44"/>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113" name="直接连接符 112"/>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57206387-BAB1-452E-B212-3D1F1AEE1600}"/>
              </a:ext>
            </a:extLst>
          </p:cNvPr>
          <p:cNvSpPr/>
          <p:nvPr>
            <p:custDataLst>
              <p:tags r:id="rId1"/>
            </p:custDataLst>
          </p:nvPr>
        </p:nvSpPr>
        <p:spPr>
          <a:xfrm>
            <a:off x="-624114" y="-2119086"/>
            <a:ext cx="1248228"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图片 49">
            <a:extLst>
              <a:ext uri="{FF2B5EF4-FFF2-40B4-BE49-F238E27FC236}">
                <a16:creationId xmlns:a16="http://schemas.microsoft.com/office/drawing/2014/main" id="{AC8D7347-3B8C-41E0-ABCB-96CF1B6D2E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037" y="1551975"/>
            <a:ext cx="9157925" cy="4722250"/>
          </a:xfrm>
          <a:prstGeom prst="rect">
            <a:avLst/>
          </a:prstGeom>
        </p:spPr>
      </p:pic>
    </p:spTree>
    <p:extLst>
      <p:ext uri="{BB962C8B-B14F-4D97-AF65-F5344CB8AC3E}">
        <p14:creationId xmlns:p14="http://schemas.microsoft.com/office/powerpoint/2010/main" val="20056804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20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2200"/>
                            </p:stCondLst>
                            <p:childTnLst>
                              <p:par>
                                <p:cTn id="8" presetID="10" presetClass="entr" presetSubtype="0" fill="hold" nodeType="after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5"/>
          <p:cNvGrpSpPr>
            <a:grpSpLocks/>
          </p:cNvGrpSpPr>
          <p:nvPr/>
        </p:nvGrpSpPr>
        <p:grpSpPr bwMode="auto">
          <a:xfrm>
            <a:off x="479425" y="265113"/>
            <a:ext cx="6924675" cy="523875"/>
            <a:chOff x="479425" y="189579"/>
            <a:chExt cx="6924817" cy="523220"/>
          </a:xfrm>
        </p:grpSpPr>
        <p:grpSp>
          <p:nvGrpSpPr>
            <p:cNvPr id="41" name="组合 118"/>
            <p:cNvGrpSpPr>
              <a:grpSpLocks/>
            </p:cNvGrpSpPr>
            <p:nvPr/>
          </p:nvGrpSpPr>
          <p:grpSpPr bwMode="auto">
            <a:xfrm>
              <a:off x="949145" y="189579"/>
              <a:ext cx="6455097" cy="523220"/>
              <a:chOff x="2990528" y="3310853"/>
              <a:chExt cx="6455097" cy="523220"/>
            </a:xfrm>
          </p:grpSpPr>
          <p:sp>
            <p:nvSpPr>
              <p:cNvPr id="46"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02</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四层结构</a:t>
                </a:r>
              </a:p>
            </p:txBody>
          </p:sp>
          <p:cxnSp>
            <p:nvCxnSpPr>
              <p:cNvPr id="48" name="直接连接符 47"/>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
            <p:cNvGrpSpPr>
              <a:grpSpLocks/>
            </p:cNvGrpSpPr>
            <p:nvPr/>
          </p:nvGrpSpPr>
          <p:grpSpPr bwMode="auto">
            <a:xfrm>
              <a:off x="479425" y="291099"/>
              <a:ext cx="401883" cy="320180"/>
              <a:chOff x="7660015" y="1074491"/>
              <a:chExt cx="401883" cy="320180"/>
            </a:xfrm>
          </p:grpSpPr>
          <p:sp>
            <p:nvSpPr>
              <p:cNvPr id="43" name="椭圆 42"/>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4" name="椭圆 43"/>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45" name="椭圆 44"/>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113" name="直接连接符 112"/>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670983" y="1241394"/>
            <a:ext cx="1733550" cy="1855163"/>
            <a:chOff x="820520" y="4280382"/>
            <a:chExt cx="1733550" cy="1855163"/>
          </a:xfrm>
        </p:grpSpPr>
        <p:grpSp>
          <p:nvGrpSpPr>
            <p:cNvPr id="31" name="组合 30"/>
            <p:cNvGrpSpPr/>
            <p:nvPr/>
          </p:nvGrpSpPr>
          <p:grpSpPr>
            <a:xfrm>
              <a:off x="820520" y="4280382"/>
              <a:ext cx="1733550" cy="1855163"/>
              <a:chOff x="2793984" y="3596911"/>
              <a:chExt cx="1733550" cy="1855163"/>
            </a:xfrm>
            <a:solidFill>
              <a:srgbClr val="22648E"/>
            </a:solidFill>
            <a:effectLst>
              <a:outerShdw blurRad="50800" dist="38100" dir="2700000" algn="tl" rotWithShape="0">
                <a:prstClr val="black">
                  <a:alpha val="20000"/>
                </a:prstClr>
              </a:outerShdw>
            </a:effectLst>
          </p:grpSpPr>
          <p:sp>
            <p:nvSpPr>
              <p:cNvPr id="33" name="等腰三角形 16"/>
              <p:cNvSpPr/>
              <p:nvPr/>
            </p:nvSpPr>
            <p:spPr>
              <a:xfrm rot="10274629">
                <a:off x="2885950" y="4412027"/>
                <a:ext cx="527122" cy="1040047"/>
              </a:xfrm>
              <a:custGeom>
                <a:avLst/>
                <a:gdLst>
                  <a:gd name="connsiteX0" fmla="*/ 0 w 514350"/>
                  <a:gd name="connsiteY0" fmla="*/ 914400 h 914400"/>
                  <a:gd name="connsiteX1" fmla="*/ 257175 w 514350"/>
                  <a:gd name="connsiteY1" fmla="*/ 0 h 914400"/>
                  <a:gd name="connsiteX2" fmla="*/ 514350 w 514350"/>
                  <a:gd name="connsiteY2" fmla="*/ 914400 h 914400"/>
                  <a:gd name="connsiteX3" fmla="*/ 0 w 514350"/>
                  <a:gd name="connsiteY3" fmla="*/ 914400 h 914400"/>
                  <a:gd name="connsiteX0" fmla="*/ 0 w 544020"/>
                  <a:gd name="connsiteY0" fmla="*/ 914400 h 1034618"/>
                  <a:gd name="connsiteX1" fmla="*/ 257175 w 544020"/>
                  <a:gd name="connsiteY1" fmla="*/ 0 h 1034618"/>
                  <a:gd name="connsiteX2" fmla="*/ 544020 w 544020"/>
                  <a:gd name="connsiteY2" fmla="*/ 1034618 h 1034618"/>
                  <a:gd name="connsiteX3" fmla="*/ 0 w 544020"/>
                  <a:gd name="connsiteY3" fmla="*/ 914400 h 1034618"/>
                  <a:gd name="connsiteX0" fmla="*/ 0 w 516983"/>
                  <a:gd name="connsiteY0" fmla="*/ 914400 h 1043304"/>
                  <a:gd name="connsiteX1" fmla="*/ 257175 w 516983"/>
                  <a:gd name="connsiteY1" fmla="*/ 0 h 1043304"/>
                  <a:gd name="connsiteX2" fmla="*/ 516983 w 516983"/>
                  <a:gd name="connsiteY2" fmla="*/ 1043304 h 1043304"/>
                  <a:gd name="connsiteX3" fmla="*/ 0 w 516983"/>
                  <a:gd name="connsiteY3" fmla="*/ 914400 h 1043304"/>
                  <a:gd name="connsiteX0" fmla="*/ 0 w 516983"/>
                  <a:gd name="connsiteY0" fmla="*/ 914400 h 1043304"/>
                  <a:gd name="connsiteX1" fmla="*/ 257175 w 516983"/>
                  <a:gd name="connsiteY1" fmla="*/ 0 h 1043304"/>
                  <a:gd name="connsiteX2" fmla="*/ 516983 w 516983"/>
                  <a:gd name="connsiteY2" fmla="*/ 1043304 h 1043304"/>
                  <a:gd name="connsiteX3" fmla="*/ 0 w 516983"/>
                  <a:gd name="connsiteY3" fmla="*/ 914400 h 1043304"/>
                  <a:gd name="connsiteX0" fmla="*/ 0 w 527122"/>
                  <a:gd name="connsiteY0" fmla="*/ 914400 h 1040047"/>
                  <a:gd name="connsiteX1" fmla="*/ 257175 w 527122"/>
                  <a:gd name="connsiteY1" fmla="*/ 0 h 1040047"/>
                  <a:gd name="connsiteX2" fmla="*/ 527122 w 527122"/>
                  <a:gd name="connsiteY2" fmla="*/ 1040047 h 1040047"/>
                  <a:gd name="connsiteX3" fmla="*/ 0 w 527122"/>
                  <a:gd name="connsiteY3" fmla="*/ 914400 h 1040047"/>
                </a:gdLst>
                <a:ahLst/>
                <a:cxnLst>
                  <a:cxn ang="0">
                    <a:pos x="connsiteX0" y="connsiteY0"/>
                  </a:cxn>
                  <a:cxn ang="0">
                    <a:pos x="connsiteX1" y="connsiteY1"/>
                  </a:cxn>
                  <a:cxn ang="0">
                    <a:pos x="connsiteX2" y="connsiteY2"/>
                  </a:cxn>
                  <a:cxn ang="0">
                    <a:pos x="connsiteX3" y="connsiteY3"/>
                  </a:cxn>
                </a:cxnLst>
                <a:rect l="l" t="t" r="r" b="b"/>
                <a:pathLst>
                  <a:path w="527122" h="1040047">
                    <a:moveTo>
                      <a:pt x="0" y="914400"/>
                    </a:moveTo>
                    <a:lnTo>
                      <a:pt x="257175" y="0"/>
                    </a:lnTo>
                    <a:cubicBezTo>
                      <a:pt x="343778" y="347768"/>
                      <a:pt x="515620" y="877318"/>
                      <a:pt x="527122" y="1040047"/>
                    </a:cubicBezTo>
                    <a:lnTo>
                      <a:pt x="0" y="914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34" name="椭圆 33"/>
              <p:cNvSpPr/>
              <p:nvPr/>
            </p:nvSpPr>
            <p:spPr>
              <a:xfrm>
                <a:off x="2793984" y="3596911"/>
                <a:ext cx="1733550" cy="14493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grpSp>
        <p:sp>
          <p:nvSpPr>
            <p:cNvPr id="32" name="文本框 31"/>
            <p:cNvSpPr txBox="1"/>
            <p:nvPr/>
          </p:nvSpPr>
          <p:spPr>
            <a:xfrm>
              <a:off x="1120514" y="4500242"/>
              <a:ext cx="1056206" cy="1015663"/>
            </a:xfrm>
            <a:prstGeom prst="rect">
              <a:avLst/>
            </a:prstGeom>
            <a:noFill/>
          </p:spPr>
          <p:txBody>
            <a:bodyPr wrap="square" rtlCol="0">
              <a:spAutoFit/>
            </a:bodyPr>
            <a:lstStyle/>
            <a:p>
              <a:pPr algn="ctr"/>
              <a:r>
                <a:rPr lang="en-US" altLang="zh-CN" sz="6000" b="1" dirty="0">
                  <a:solidFill>
                    <a:schemeClr val="bg1"/>
                  </a:solidFill>
                  <a:latin typeface="Agency FB" panose="020B0503020202020204" pitchFamily="34" charset="0"/>
                </a:rPr>
                <a:t>01</a:t>
              </a:r>
              <a:endParaRPr lang="zh-CN" altLang="en-US" sz="6000" b="1" dirty="0">
                <a:solidFill>
                  <a:schemeClr val="bg1"/>
                </a:solidFill>
                <a:latin typeface="Agency FB" panose="020B0503020202020204" pitchFamily="34" charset="0"/>
              </a:endParaRPr>
            </a:p>
          </p:txBody>
        </p:sp>
      </p:grpSp>
      <p:grpSp>
        <p:nvGrpSpPr>
          <p:cNvPr id="35" name="组合 34"/>
          <p:cNvGrpSpPr/>
          <p:nvPr/>
        </p:nvGrpSpPr>
        <p:grpSpPr>
          <a:xfrm>
            <a:off x="7162910" y="1241394"/>
            <a:ext cx="1733550" cy="1855163"/>
            <a:chOff x="2660955" y="3550670"/>
            <a:chExt cx="1733550" cy="1855163"/>
          </a:xfrm>
        </p:grpSpPr>
        <p:grpSp>
          <p:nvGrpSpPr>
            <p:cNvPr id="36" name="组合 35"/>
            <p:cNvGrpSpPr/>
            <p:nvPr/>
          </p:nvGrpSpPr>
          <p:grpSpPr>
            <a:xfrm>
              <a:off x="2660955" y="3550670"/>
              <a:ext cx="1733550" cy="1855163"/>
              <a:chOff x="2793984" y="3596911"/>
              <a:chExt cx="1733550" cy="1855163"/>
            </a:xfrm>
            <a:solidFill>
              <a:srgbClr val="393836"/>
            </a:solidFill>
            <a:effectLst>
              <a:outerShdw blurRad="50800" dist="38100" dir="2700000" algn="tl" rotWithShape="0">
                <a:prstClr val="black">
                  <a:alpha val="20000"/>
                </a:prstClr>
              </a:outerShdw>
            </a:effectLst>
          </p:grpSpPr>
          <p:sp>
            <p:nvSpPr>
              <p:cNvPr id="38" name="等腰三角形 16"/>
              <p:cNvSpPr/>
              <p:nvPr/>
            </p:nvSpPr>
            <p:spPr>
              <a:xfrm rot="10274629">
                <a:off x="2885950" y="4412027"/>
                <a:ext cx="527122" cy="1040047"/>
              </a:xfrm>
              <a:custGeom>
                <a:avLst/>
                <a:gdLst>
                  <a:gd name="connsiteX0" fmla="*/ 0 w 514350"/>
                  <a:gd name="connsiteY0" fmla="*/ 914400 h 914400"/>
                  <a:gd name="connsiteX1" fmla="*/ 257175 w 514350"/>
                  <a:gd name="connsiteY1" fmla="*/ 0 h 914400"/>
                  <a:gd name="connsiteX2" fmla="*/ 514350 w 514350"/>
                  <a:gd name="connsiteY2" fmla="*/ 914400 h 914400"/>
                  <a:gd name="connsiteX3" fmla="*/ 0 w 514350"/>
                  <a:gd name="connsiteY3" fmla="*/ 914400 h 914400"/>
                  <a:gd name="connsiteX0" fmla="*/ 0 w 544020"/>
                  <a:gd name="connsiteY0" fmla="*/ 914400 h 1034618"/>
                  <a:gd name="connsiteX1" fmla="*/ 257175 w 544020"/>
                  <a:gd name="connsiteY1" fmla="*/ 0 h 1034618"/>
                  <a:gd name="connsiteX2" fmla="*/ 544020 w 544020"/>
                  <a:gd name="connsiteY2" fmla="*/ 1034618 h 1034618"/>
                  <a:gd name="connsiteX3" fmla="*/ 0 w 544020"/>
                  <a:gd name="connsiteY3" fmla="*/ 914400 h 1034618"/>
                  <a:gd name="connsiteX0" fmla="*/ 0 w 516983"/>
                  <a:gd name="connsiteY0" fmla="*/ 914400 h 1043304"/>
                  <a:gd name="connsiteX1" fmla="*/ 257175 w 516983"/>
                  <a:gd name="connsiteY1" fmla="*/ 0 h 1043304"/>
                  <a:gd name="connsiteX2" fmla="*/ 516983 w 516983"/>
                  <a:gd name="connsiteY2" fmla="*/ 1043304 h 1043304"/>
                  <a:gd name="connsiteX3" fmla="*/ 0 w 516983"/>
                  <a:gd name="connsiteY3" fmla="*/ 914400 h 1043304"/>
                  <a:gd name="connsiteX0" fmla="*/ 0 w 516983"/>
                  <a:gd name="connsiteY0" fmla="*/ 914400 h 1043304"/>
                  <a:gd name="connsiteX1" fmla="*/ 257175 w 516983"/>
                  <a:gd name="connsiteY1" fmla="*/ 0 h 1043304"/>
                  <a:gd name="connsiteX2" fmla="*/ 516983 w 516983"/>
                  <a:gd name="connsiteY2" fmla="*/ 1043304 h 1043304"/>
                  <a:gd name="connsiteX3" fmla="*/ 0 w 516983"/>
                  <a:gd name="connsiteY3" fmla="*/ 914400 h 1043304"/>
                  <a:gd name="connsiteX0" fmla="*/ 0 w 527122"/>
                  <a:gd name="connsiteY0" fmla="*/ 914400 h 1040047"/>
                  <a:gd name="connsiteX1" fmla="*/ 257175 w 527122"/>
                  <a:gd name="connsiteY1" fmla="*/ 0 h 1040047"/>
                  <a:gd name="connsiteX2" fmla="*/ 527122 w 527122"/>
                  <a:gd name="connsiteY2" fmla="*/ 1040047 h 1040047"/>
                  <a:gd name="connsiteX3" fmla="*/ 0 w 527122"/>
                  <a:gd name="connsiteY3" fmla="*/ 914400 h 1040047"/>
                </a:gdLst>
                <a:ahLst/>
                <a:cxnLst>
                  <a:cxn ang="0">
                    <a:pos x="connsiteX0" y="connsiteY0"/>
                  </a:cxn>
                  <a:cxn ang="0">
                    <a:pos x="connsiteX1" y="connsiteY1"/>
                  </a:cxn>
                  <a:cxn ang="0">
                    <a:pos x="connsiteX2" y="connsiteY2"/>
                  </a:cxn>
                  <a:cxn ang="0">
                    <a:pos x="connsiteX3" y="connsiteY3"/>
                  </a:cxn>
                </a:cxnLst>
                <a:rect l="l" t="t" r="r" b="b"/>
                <a:pathLst>
                  <a:path w="527122" h="1040047">
                    <a:moveTo>
                      <a:pt x="0" y="914400"/>
                    </a:moveTo>
                    <a:lnTo>
                      <a:pt x="257175" y="0"/>
                    </a:lnTo>
                    <a:cubicBezTo>
                      <a:pt x="343778" y="347768"/>
                      <a:pt x="515620" y="877318"/>
                      <a:pt x="527122" y="1040047"/>
                    </a:cubicBezTo>
                    <a:lnTo>
                      <a:pt x="0" y="914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39" name="椭圆 38"/>
              <p:cNvSpPr/>
              <p:nvPr/>
            </p:nvSpPr>
            <p:spPr>
              <a:xfrm>
                <a:off x="2793984" y="3596911"/>
                <a:ext cx="1733550" cy="14493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grpSp>
        <p:sp>
          <p:nvSpPr>
            <p:cNvPr id="37" name="文本框 36"/>
            <p:cNvSpPr txBox="1"/>
            <p:nvPr/>
          </p:nvSpPr>
          <p:spPr>
            <a:xfrm>
              <a:off x="2981734" y="3762513"/>
              <a:ext cx="1056206" cy="1015663"/>
            </a:xfrm>
            <a:prstGeom prst="rect">
              <a:avLst/>
            </a:prstGeom>
            <a:noFill/>
          </p:spPr>
          <p:txBody>
            <a:bodyPr wrap="square" rtlCol="0">
              <a:spAutoFit/>
            </a:bodyPr>
            <a:lstStyle/>
            <a:p>
              <a:pPr algn="ctr"/>
              <a:r>
                <a:rPr lang="en-US" altLang="zh-CN" sz="6000" b="1" dirty="0">
                  <a:solidFill>
                    <a:schemeClr val="bg1"/>
                  </a:solidFill>
                  <a:latin typeface="Agency FB" panose="020B0503020202020204" pitchFamily="34" charset="0"/>
                </a:rPr>
                <a:t>02</a:t>
              </a:r>
              <a:endParaRPr lang="zh-CN" altLang="en-US" sz="6000" b="1" dirty="0">
                <a:solidFill>
                  <a:schemeClr val="bg1"/>
                </a:solidFill>
                <a:latin typeface="Agency FB" panose="020B0503020202020204" pitchFamily="34" charset="0"/>
              </a:endParaRPr>
            </a:p>
          </p:txBody>
        </p:sp>
      </p:grpSp>
      <p:grpSp>
        <p:nvGrpSpPr>
          <p:cNvPr id="49" name="组合 48"/>
          <p:cNvGrpSpPr/>
          <p:nvPr/>
        </p:nvGrpSpPr>
        <p:grpSpPr>
          <a:xfrm>
            <a:off x="1684338" y="4029742"/>
            <a:ext cx="1733550" cy="1855163"/>
            <a:chOff x="4501390" y="2820958"/>
            <a:chExt cx="1733550" cy="1855163"/>
          </a:xfrm>
        </p:grpSpPr>
        <p:grpSp>
          <p:nvGrpSpPr>
            <p:cNvPr id="50" name="组合 49"/>
            <p:cNvGrpSpPr/>
            <p:nvPr/>
          </p:nvGrpSpPr>
          <p:grpSpPr>
            <a:xfrm>
              <a:off x="4501390" y="2820958"/>
              <a:ext cx="1733550" cy="1855163"/>
              <a:chOff x="2793984" y="3596911"/>
              <a:chExt cx="1733550" cy="1855163"/>
            </a:xfrm>
            <a:solidFill>
              <a:srgbClr val="22648E"/>
            </a:solidFill>
            <a:effectLst>
              <a:outerShdw blurRad="50800" dist="38100" dir="2700000" algn="tl" rotWithShape="0">
                <a:prstClr val="black">
                  <a:alpha val="20000"/>
                </a:prstClr>
              </a:outerShdw>
            </a:effectLst>
          </p:grpSpPr>
          <p:sp>
            <p:nvSpPr>
              <p:cNvPr id="52" name="等腰三角形 16"/>
              <p:cNvSpPr/>
              <p:nvPr/>
            </p:nvSpPr>
            <p:spPr>
              <a:xfrm rot="10274629">
                <a:off x="2885950" y="4412027"/>
                <a:ext cx="527122" cy="1040047"/>
              </a:xfrm>
              <a:custGeom>
                <a:avLst/>
                <a:gdLst>
                  <a:gd name="connsiteX0" fmla="*/ 0 w 514350"/>
                  <a:gd name="connsiteY0" fmla="*/ 914400 h 914400"/>
                  <a:gd name="connsiteX1" fmla="*/ 257175 w 514350"/>
                  <a:gd name="connsiteY1" fmla="*/ 0 h 914400"/>
                  <a:gd name="connsiteX2" fmla="*/ 514350 w 514350"/>
                  <a:gd name="connsiteY2" fmla="*/ 914400 h 914400"/>
                  <a:gd name="connsiteX3" fmla="*/ 0 w 514350"/>
                  <a:gd name="connsiteY3" fmla="*/ 914400 h 914400"/>
                  <a:gd name="connsiteX0" fmla="*/ 0 w 544020"/>
                  <a:gd name="connsiteY0" fmla="*/ 914400 h 1034618"/>
                  <a:gd name="connsiteX1" fmla="*/ 257175 w 544020"/>
                  <a:gd name="connsiteY1" fmla="*/ 0 h 1034618"/>
                  <a:gd name="connsiteX2" fmla="*/ 544020 w 544020"/>
                  <a:gd name="connsiteY2" fmla="*/ 1034618 h 1034618"/>
                  <a:gd name="connsiteX3" fmla="*/ 0 w 544020"/>
                  <a:gd name="connsiteY3" fmla="*/ 914400 h 1034618"/>
                  <a:gd name="connsiteX0" fmla="*/ 0 w 516983"/>
                  <a:gd name="connsiteY0" fmla="*/ 914400 h 1043304"/>
                  <a:gd name="connsiteX1" fmla="*/ 257175 w 516983"/>
                  <a:gd name="connsiteY1" fmla="*/ 0 h 1043304"/>
                  <a:gd name="connsiteX2" fmla="*/ 516983 w 516983"/>
                  <a:gd name="connsiteY2" fmla="*/ 1043304 h 1043304"/>
                  <a:gd name="connsiteX3" fmla="*/ 0 w 516983"/>
                  <a:gd name="connsiteY3" fmla="*/ 914400 h 1043304"/>
                  <a:gd name="connsiteX0" fmla="*/ 0 w 516983"/>
                  <a:gd name="connsiteY0" fmla="*/ 914400 h 1043304"/>
                  <a:gd name="connsiteX1" fmla="*/ 257175 w 516983"/>
                  <a:gd name="connsiteY1" fmla="*/ 0 h 1043304"/>
                  <a:gd name="connsiteX2" fmla="*/ 516983 w 516983"/>
                  <a:gd name="connsiteY2" fmla="*/ 1043304 h 1043304"/>
                  <a:gd name="connsiteX3" fmla="*/ 0 w 516983"/>
                  <a:gd name="connsiteY3" fmla="*/ 914400 h 1043304"/>
                  <a:gd name="connsiteX0" fmla="*/ 0 w 527122"/>
                  <a:gd name="connsiteY0" fmla="*/ 914400 h 1040047"/>
                  <a:gd name="connsiteX1" fmla="*/ 257175 w 527122"/>
                  <a:gd name="connsiteY1" fmla="*/ 0 h 1040047"/>
                  <a:gd name="connsiteX2" fmla="*/ 527122 w 527122"/>
                  <a:gd name="connsiteY2" fmla="*/ 1040047 h 1040047"/>
                  <a:gd name="connsiteX3" fmla="*/ 0 w 527122"/>
                  <a:gd name="connsiteY3" fmla="*/ 914400 h 1040047"/>
                </a:gdLst>
                <a:ahLst/>
                <a:cxnLst>
                  <a:cxn ang="0">
                    <a:pos x="connsiteX0" y="connsiteY0"/>
                  </a:cxn>
                  <a:cxn ang="0">
                    <a:pos x="connsiteX1" y="connsiteY1"/>
                  </a:cxn>
                  <a:cxn ang="0">
                    <a:pos x="connsiteX2" y="connsiteY2"/>
                  </a:cxn>
                  <a:cxn ang="0">
                    <a:pos x="connsiteX3" y="connsiteY3"/>
                  </a:cxn>
                </a:cxnLst>
                <a:rect l="l" t="t" r="r" b="b"/>
                <a:pathLst>
                  <a:path w="527122" h="1040047">
                    <a:moveTo>
                      <a:pt x="0" y="914400"/>
                    </a:moveTo>
                    <a:lnTo>
                      <a:pt x="257175" y="0"/>
                    </a:lnTo>
                    <a:cubicBezTo>
                      <a:pt x="343778" y="347768"/>
                      <a:pt x="515620" y="877318"/>
                      <a:pt x="527122" y="1040047"/>
                    </a:cubicBezTo>
                    <a:lnTo>
                      <a:pt x="0" y="914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53" name="椭圆 52"/>
              <p:cNvSpPr/>
              <p:nvPr/>
            </p:nvSpPr>
            <p:spPr>
              <a:xfrm>
                <a:off x="2793984" y="3596911"/>
                <a:ext cx="1733550" cy="14493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grpSp>
        <p:sp>
          <p:nvSpPr>
            <p:cNvPr id="51" name="文本框 50"/>
            <p:cNvSpPr txBox="1"/>
            <p:nvPr/>
          </p:nvSpPr>
          <p:spPr>
            <a:xfrm>
              <a:off x="4840062" y="3032801"/>
              <a:ext cx="1056206" cy="1015663"/>
            </a:xfrm>
            <a:prstGeom prst="rect">
              <a:avLst/>
            </a:prstGeom>
            <a:noFill/>
          </p:spPr>
          <p:txBody>
            <a:bodyPr wrap="square" rtlCol="0">
              <a:spAutoFit/>
            </a:bodyPr>
            <a:lstStyle/>
            <a:p>
              <a:pPr algn="ctr"/>
              <a:r>
                <a:rPr lang="en-US" altLang="zh-CN" sz="6000" b="1" dirty="0">
                  <a:solidFill>
                    <a:schemeClr val="bg1"/>
                  </a:solidFill>
                  <a:latin typeface="Agency FB" panose="020B0503020202020204" pitchFamily="34" charset="0"/>
                </a:rPr>
                <a:t>03</a:t>
              </a:r>
              <a:endParaRPr lang="zh-CN" altLang="en-US" sz="6000" b="1" dirty="0">
                <a:solidFill>
                  <a:schemeClr val="bg1"/>
                </a:solidFill>
                <a:latin typeface="Agency FB" panose="020B0503020202020204" pitchFamily="34" charset="0"/>
              </a:endParaRPr>
            </a:p>
          </p:txBody>
        </p:sp>
      </p:grpSp>
      <p:grpSp>
        <p:nvGrpSpPr>
          <p:cNvPr id="54" name="组合 53"/>
          <p:cNvGrpSpPr/>
          <p:nvPr/>
        </p:nvGrpSpPr>
        <p:grpSpPr>
          <a:xfrm>
            <a:off x="7178784" y="4029742"/>
            <a:ext cx="1733550" cy="1855163"/>
            <a:chOff x="6341825" y="2091246"/>
            <a:chExt cx="1733550" cy="1855163"/>
          </a:xfrm>
        </p:grpSpPr>
        <p:grpSp>
          <p:nvGrpSpPr>
            <p:cNvPr id="55" name="组合 54"/>
            <p:cNvGrpSpPr/>
            <p:nvPr/>
          </p:nvGrpSpPr>
          <p:grpSpPr>
            <a:xfrm>
              <a:off x="6341825" y="2091246"/>
              <a:ext cx="1733550" cy="1855163"/>
              <a:chOff x="2793984" y="3596911"/>
              <a:chExt cx="1733550" cy="1855163"/>
            </a:xfrm>
            <a:solidFill>
              <a:srgbClr val="393836"/>
            </a:solidFill>
            <a:effectLst>
              <a:outerShdw blurRad="50800" dist="38100" dir="2700000" algn="tl" rotWithShape="0">
                <a:prstClr val="black">
                  <a:alpha val="20000"/>
                </a:prstClr>
              </a:outerShdw>
            </a:effectLst>
          </p:grpSpPr>
          <p:sp>
            <p:nvSpPr>
              <p:cNvPr id="57" name="等腰三角形 16"/>
              <p:cNvSpPr/>
              <p:nvPr/>
            </p:nvSpPr>
            <p:spPr>
              <a:xfrm rot="10274629">
                <a:off x="2885950" y="4412027"/>
                <a:ext cx="527122" cy="1040047"/>
              </a:xfrm>
              <a:custGeom>
                <a:avLst/>
                <a:gdLst>
                  <a:gd name="connsiteX0" fmla="*/ 0 w 514350"/>
                  <a:gd name="connsiteY0" fmla="*/ 914400 h 914400"/>
                  <a:gd name="connsiteX1" fmla="*/ 257175 w 514350"/>
                  <a:gd name="connsiteY1" fmla="*/ 0 h 914400"/>
                  <a:gd name="connsiteX2" fmla="*/ 514350 w 514350"/>
                  <a:gd name="connsiteY2" fmla="*/ 914400 h 914400"/>
                  <a:gd name="connsiteX3" fmla="*/ 0 w 514350"/>
                  <a:gd name="connsiteY3" fmla="*/ 914400 h 914400"/>
                  <a:gd name="connsiteX0" fmla="*/ 0 w 544020"/>
                  <a:gd name="connsiteY0" fmla="*/ 914400 h 1034618"/>
                  <a:gd name="connsiteX1" fmla="*/ 257175 w 544020"/>
                  <a:gd name="connsiteY1" fmla="*/ 0 h 1034618"/>
                  <a:gd name="connsiteX2" fmla="*/ 544020 w 544020"/>
                  <a:gd name="connsiteY2" fmla="*/ 1034618 h 1034618"/>
                  <a:gd name="connsiteX3" fmla="*/ 0 w 544020"/>
                  <a:gd name="connsiteY3" fmla="*/ 914400 h 1034618"/>
                  <a:gd name="connsiteX0" fmla="*/ 0 w 516983"/>
                  <a:gd name="connsiteY0" fmla="*/ 914400 h 1043304"/>
                  <a:gd name="connsiteX1" fmla="*/ 257175 w 516983"/>
                  <a:gd name="connsiteY1" fmla="*/ 0 h 1043304"/>
                  <a:gd name="connsiteX2" fmla="*/ 516983 w 516983"/>
                  <a:gd name="connsiteY2" fmla="*/ 1043304 h 1043304"/>
                  <a:gd name="connsiteX3" fmla="*/ 0 w 516983"/>
                  <a:gd name="connsiteY3" fmla="*/ 914400 h 1043304"/>
                  <a:gd name="connsiteX0" fmla="*/ 0 w 516983"/>
                  <a:gd name="connsiteY0" fmla="*/ 914400 h 1043304"/>
                  <a:gd name="connsiteX1" fmla="*/ 257175 w 516983"/>
                  <a:gd name="connsiteY1" fmla="*/ 0 h 1043304"/>
                  <a:gd name="connsiteX2" fmla="*/ 516983 w 516983"/>
                  <a:gd name="connsiteY2" fmla="*/ 1043304 h 1043304"/>
                  <a:gd name="connsiteX3" fmla="*/ 0 w 516983"/>
                  <a:gd name="connsiteY3" fmla="*/ 914400 h 1043304"/>
                  <a:gd name="connsiteX0" fmla="*/ 0 w 527122"/>
                  <a:gd name="connsiteY0" fmla="*/ 914400 h 1040047"/>
                  <a:gd name="connsiteX1" fmla="*/ 257175 w 527122"/>
                  <a:gd name="connsiteY1" fmla="*/ 0 h 1040047"/>
                  <a:gd name="connsiteX2" fmla="*/ 527122 w 527122"/>
                  <a:gd name="connsiteY2" fmla="*/ 1040047 h 1040047"/>
                  <a:gd name="connsiteX3" fmla="*/ 0 w 527122"/>
                  <a:gd name="connsiteY3" fmla="*/ 914400 h 1040047"/>
                </a:gdLst>
                <a:ahLst/>
                <a:cxnLst>
                  <a:cxn ang="0">
                    <a:pos x="connsiteX0" y="connsiteY0"/>
                  </a:cxn>
                  <a:cxn ang="0">
                    <a:pos x="connsiteX1" y="connsiteY1"/>
                  </a:cxn>
                  <a:cxn ang="0">
                    <a:pos x="connsiteX2" y="connsiteY2"/>
                  </a:cxn>
                  <a:cxn ang="0">
                    <a:pos x="connsiteX3" y="connsiteY3"/>
                  </a:cxn>
                </a:cxnLst>
                <a:rect l="l" t="t" r="r" b="b"/>
                <a:pathLst>
                  <a:path w="527122" h="1040047">
                    <a:moveTo>
                      <a:pt x="0" y="914400"/>
                    </a:moveTo>
                    <a:lnTo>
                      <a:pt x="257175" y="0"/>
                    </a:lnTo>
                    <a:cubicBezTo>
                      <a:pt x="343778" y="347768"/>
                      <a:pt x="515620" y="877318"/>
                      <a:pt x="527122" y="1040047"/>
                    </a:cubicBezTo>
                    <a:lnTo>
                      <a:pt x="0" y="914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58" name="椭圆 57"/>
              <p:cNvSpPr/>
              <p:nvPr/>
            </p:nvSpPr>
            <p:spPr>
              <a:xfrm>
                <a:off x="2793984" y="3596911"/>
                <a:ext cx="1733550" cy="14493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grpSp>
        <p:sp>
          <p:nvSpPr>
            <p:cNvPr id="56" name="文本框 55"/>
            <p:cNvSpPr txBox="1"/>
            <p:nvPr/>
          </p:nvSpPr>
          <p:spPr>
            <a:xfrm>
              <a:off x="6710332" y="2303089"/>
              <a:ext cx="1056206" cy="1015663"/>
            </a:xfrm>
            <a:prstGeom prst="rect">
              <a:avLst/>
            </a:prstGeom>
            <a:noFill/>
          </p:spPr>
          <p:txBody>
            <a:bodyPr wrap="square" rtlCol="0">
              <a:spAutoFit/>
            </a:bodyPr>
            <a:lstStyle/>
            <a:p>
              <a:pPr algn="ctr"/>
              <a:r>
                <a:rPr lang="en-US" altLang="zh-CN" sz="6000" b="1" dirty="0">
                  <a:solidFill>
                    <a:schemeClr val="bg1"/>
                  </a:solidFill>
                  <a:latin typeface="Agency FB" panose="020B0503020202020204" pitchFamily="34" charset="0"/>
                </a:rPr>
                <a:t>04</a:t>
              </a:r>
              <a:endParaRPr lang="zh-CN" altLang="en-US" sz="6000" b="1" dirty="0">
                <a:solidFill>
                  <a:schemeClr val="bg1"/>
                </a:solidFill>
                <a:latin typeface="Agency FB" panose="020B0503020202020204" pitchFamily="34" charset="0"/>
              </a:endParaRPr>
            </a:p>
          </p:txBody>
        </p:sp>
      </p:grpSp>
      <p:grpSp>
        <p:nvGrpSpPr>
          <p:cNvPr id="64" name="组合 63"/>
          <p:cNvGrpSpPr/>
          <p:nvPr/>
        </p:nvGrpSpPr>
        <p:grpSpPr>
          <a:xfrm>
            <a:off x="2148486" y="2751353"/>
            <a:ext cx="3947514" cy="659688"/>
            <a:chOff x="1183723" y="5866541"/>
            <a:chExt cx="3947514" cy="659688"/>
          </a:xfrm>
        </p:grpSpPr>
        <p:sp>
          <p:nvSpPr>
            <p:cNvPr id="65" name="文本框 64"/>
            <p:cNvSpPr txBox="1"/>
            <p:nvPr/>
          </p:nvSpPr>
          <p:spPr>
            <a:xfrm>
              <a:off x="1183723" y="5866541"/>
              <a:ext cx="2048547" cy="307777"/>
            </a:xfrm>
            <a:prstGeom prst="rect">
              <a:avLst/>
            </a:prstGeom>
            <a:noFill/>
          </p:spPr>
          <p:txBody>
            <a:bodyPr wrap="square" rtlCol="0">
              <a:spAutoFit/>
            </a:bodyPr>
            <a:lstStyle/>
            <a:p>
              <a:r>
                <a:rPr lang="zh-CN" altLang="en-US" sz="1400" b="1" dirty="0">
                  <a:solidFill>
                    <a:schemeClr val="tx1">
                      <a:lumMod val="75000"/>
                      <a:lumOff val="25000"/>
                    </a:schemeClr>
                  </a:solidFill>
                  <a:latin typeface="Agency FB" panose="020B0503020202020204" pitchFamily="34" charset="0"/>
                  <a:cs typeface="Arial" panose="020B0604020202020204" pitchFamily="34" charset="0"/>
                </a:rPr>
                <a:t>分布式系统底层服务</a:t>
              </a:r>
            </a:p>
          </p:txBody>
        </p:sp>
        <p:sp>
          <p:nvSpPr>
            <p:cNvPr id="66" name="矩形 65"/>
            <p:cNvSpPr/>
            <p:nvPr/>
          </p:nvSpPr>
          <p:spPr>
            <a:xfrm>
              <a:off x="1183725" y="6095342"/>
              <a:ext cx="3947512" cy="430887"/>
            </a:xfrm>
            <a:prstGeom prst="rect">
              <a:avLst/>
            </a:prstGeom>
          </p:spPr>
          <p:txBody>
            <a:bodyPr wrap="square">
              <a:spAutoFit/>
            </a:bodyPr>
            <a:lstStyle/>
            <a:p>
              <a:r>
                <a:rPr lang="zh-CN" altLang="en-US" sz="1100" dirty="0">
                  <a:solidFill>
                    <a:schemeClr val="tx1">
                      <a:lumMod val="75000"/>
                      <a:lumOff val="25000"/>
                    </a:schemeClr>
                  </a:solidFill>
                  <a:latin typeface="Agency FB" panose="020B0503020202020204" pitchFamily="34" charset="0"/>
                  <a:cs typeface="Arial" panose="020B0604020202020204" pitchFamily="34" charset="0"/>
                </a:rPr>
                <a:t>主要提供分布式环境下所需的协调服务（</a:t>
              </a:r>
              <a:r>
                <a:rPr lang="zh-CN" altLang="en-US" sz="1100" dirty="0">
                  <a:solidFill>
                    <a:schemeClr val="tx1">
                      <a:lumMod val="75000"/>
                      <a:lumOff val="25000"/>
                    </a:schemeClr>
                  </a:solidFill>
                  <a:latin typeface="Agency FB" panose="020B0503020202020204" pitchFamily="34" charset="0"/>
                  <a:cs typeface="Arial" panose="020B0604020202020204" pitchFamily="34" charset="0"/>
                  <a:hlinkClick r:id="rId3" action="ppaction://hlinksldjump"/>
                </a:rPr>
                <a:t>女娲</a:t>
              </a:r>
              <a:r>
                <a:rPr lang="zh-CN" altLang="en-US" sz="1100" dirty="0">
                  <a:solidFill>
                    <a:schemeClr val="tx1">
                      <a:lumMod val="75000"/>
                      <a:lumOff val="25000"/>
                    </a:schemeClr>
                  </a:solidFill>
                  <a:latin typeface="Agency FB" panose="020B0503020202020204" pitchFamily="34" charset="0"/>
                  <a:cs typeface="Arial" panose="020B0604020202020204" pitchFamily="34" charset="0"/>
                </a:rPr>
                <a:t>）、远程调用（</a:t>
              </a:r>
              <a:r>
                <a:rPr lang="zh-CN" altLang="en-US" sz="1100" dirty="0">
                  <a:solidFill>
                    <a:schemeClr val="tx1">
                      <a:lumMod val="75000"/>
                      <a:lumOff val="25000"/>
                    </a:schemeClr>
                  </a:solidFill>
                  <a:latin typeface="Agency FB" panose="020B0503020202020204" pitchFamily="34" charset="0"/>
                  <a:cs typeface="Arial" panose="020B0604020202020204" pitchFamily="34" charset="0"/>
                  <a:hlinkClick r:id="rId4" action="ppaction://hlinksldjump"/>
                </a:rPr>
                <a:t>夸父</a:t>
              </a:r>
              <a:r>
                <a:rPr lang="zh-CN" altLang="en-US" sz="1100" dirty="0">
                  <a:solidFill>
                    <a:schemeClr val="tx1">
                      <a:lumMod val="75000"/>
                      <a:lumOff val="25000"/>
                    </a:schemeClr>
                  </a:solidFill>
                  <a:latin typeface="Agency FB" panose="020B0503020202020204" pitchFamily="34" charset="0"/>
                  <a:cs typeface="Arial" panose="020B0604020202020204" pitchFamily="34" charset="0"/>
                </a:rPr>
                <a:t>）、以及提供系统安全的</a:t>
              </a:r>
              <a:r>
                <a:rPr lang="zh-CN" altLang="en-US" sz="1100" dirty="0">
                  <a:solidFill>
                    <a:schemeClr val="tx1">
                      <a:lumMod val="75000"/>
                      <a:lumOff val="25000"/>
                    </a:schemeClr>
                  </a:solidFill>
                  <a:latin typeface="Agency FB" panose="020B0503020202020204" pitchFamily="34" charset="0"/>
                  <a:cs typeface="Arial" panose="020B0604020202020204" pitchFamily="34" charset="0"/>
                  <a:hlinkClick r:id="rId5" action="ppaction://hlinksldjump"/>
                </a:rPr>
                <a:t>钟馗</a:t>
              </a:r>
              <a:r>
                <a:rPr lang="zh-CN" altLang="en-US" sz="1100" dirty="0">
                  <a:solidFill>
                    <a:schemeClr val="tx1">
                      <a:lumMod val="75000"/>
                      <a:lumOff val="25000"/>
                    </a:schemeClr>
                  </a:solidFill>
                  <a:latin typeface="Agency FB" panose="020B0503020202020204" pitchFamily="34" charset="0"/>
                  <a:cs typeface="Arial" panose="020B0604020202020204" pitchFamily="34" charset="0"/>
                </a:rPr>
                <a:t>模块。</a:t>
              </a:r>
            </a:p>
          </p:txBody>
        </p:sp>
      </p:grpSp>
      <p:grpSp>
        <p:nvGrpSpPr>
          <p:cNvPr id="67" name="组合 66"/>
          <p:cNvGrpSpPr/>
          <p:nvPr/>
        </p:nvGrpSpPr>
        <p:grpSpPr>
          <a:xfrm>
            <a:off x="7698337" y="2774108"/>
            <a:ext cx="3947513" cy="828965"/>
            <a:chOff x="3082082" y="5159584"/>
            <a:chExt cx="3947513" cy="828965"/>
          </a:xfrm>
        </p:grpSpPr>
        <p:sp>
          <p:nvSpPr>
            <p:cNvPr id="68" name="文本框 67"/>
            <p:cNvSpPr txBox="1"/>
            <p:nvPr/>
          </p:nvSpPr>
          <p:spPr>
            <a:xfrm>
              <a:off x="3082082" y="5159584"/>
              <a:ext cx="2048547" cy="307777"/>
            </a:xfrm>
            <a:prstGeom prst="rect">
              <a:avLst/>
            </a:prstGeom>
            <a:noFill/>
          </p:spPr>
          <p:txBody>
            <a:bodyPr wrap="square" rtlCol="0">
              <a:spAutoFit/>
            </a:bodyPr>
            <a:lstStyle/>
            <a:p>
              <a:r>
                <a:rPr lang="zh-CN" altLang="en-US" sz="1400" b="1" dirty="0">
                  <a:solidFill>
                    <a:schemeClr val="tx1">
                      <a:lumMod val="75000"/>
                      <a:lumOff val="25000"/>
                    </a:schemeClr>
                  </a:solidFill>
                  <a:latin typeface="Agency FB" panose="020B0503020202020204" pitchFamily="34" charset="0"/>
                  <a:cs typeface="Arial" panose="020B0604020202020204" pitchFamily="34" charset="0"/>
                  <a:hlinkClick r:id="rId6" action="ppaction://hlinksldjump"/>
                </a:rPr>
                <a:t>分布式文件系统</a:t>
              </a:r>
              <a:endParaRPr lang="zh-CN" altLang="en-US" sz="14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69" name="矩形 68"/>
            <p:cNvSpPr/>
            <p:nvPr/>
          </p:nvSpPr>
          <p:spPr>
            <a:xfrm>
              <a:off x="3082083" y="5388385"/>
              <a:ext cx="3947512" cy="600164"/>
            </a:xfrm>
            <a:prstGeom prst="rect">
              <a:avLst/>
            </a:prstGeom>
          </p:spPr>
          <p:txBody>
            <a:bodyPr wrap="square">
              <a:spAutoFit/>
            </a:bodyPr>
            <a:lstStyle/>
            <a:p>
              <a:r>
                <a:rPr lang="zh-CN" altLang="en-US" sz="1100" dirty="0">
                  <a:solidFill>
                    <a:schemeClr val="tx1">
                      <a:lumMod val="75000"/>
                      <a:lumOff val="25000"/>
                    </a:schemeClr>
                  </a:solidFill>
                  <a:latin typeface="Agency FB" panose="020B0503020202020204" pitchFamily="34" charset="0"/>
                  <a:cs typeface="Arial" panose="020B0604020202020204" pitchFamily="34" charset="0"/>
                </a:rPr>
                <a:t>主要提供一个海量的、可靠的、可扩展的数据存储服务，将集群中各个节点的存储能力聚集起来，并且能够自动屏蔽软硬件故障，为用户提供不间断的数据访问服务。</a:t>
              </a:r>
            </a:p>
          </p:txBody>
        </p:sp>
      </p:grpSp>
      <p:grpSp>
        <p:nvGrpSpPr>
          <p:cNvPr id="70" name="组合 69"/>
          <p:cNvGrpSpPr/>
          <p:nvPr/>
        </p:nvGrpSpPr>
        <p:grpSpPr>
          <a:xfrm>
            <a:off x="2192048" y="5572477"/>
            <a:ext cx="3901362" cy="659688"/>
            <a:chOff x="4894800" y="4439893"/>
            <a:chExt cx="3901362" cy="659688"/>
          </a:xfrm>
        </p:grpSpPr>
        <p:sp>
          <p:nvSpPr>
            <p:cNvPr id="71" name="文本框 70"/>
            <p:cNvSpPr txBox="1"/>
            <p:nvPr/>
          </p:nvSpPr>
          <p:spPr>
            <a:xfrm>
              <a:off x="4894800" y="4439893"/>
              <a:ext cx="2048547" cy="307777"/>
            </a:xfrm>
            <a:prstGeom prst="rect">
              <a:avLst/>
            </a:prstGeom>
            <a:noFill/>
          </p:spPr>
          <p:txBody>
            <a:bodyPr wrap="square" rtlCol="0">
              <a:spAutoFit/>
            </a:bodyPr>
            <a:lstStyle/>
            <a:p>
              <a:r>
                <a:rPr lang="zh-CN" altLang="en-US" sz="1400" b="1" dirty="0">
                  <a:solidFill>
                    <a:schemeClr val="tx1">
                      <a:lumMod val="75000"/>
                      <a:lumOff val="25000"/>
                    </a:schemeClr>
                  </a:solidFill>
                  <a:latin typeface="Agency FB" panose="020B0503020202020204" pitchFamily="34" charset="0"/>
                  <a:cs typeface="Arial" panose="020B0604020202020204" pitchFamily="34" charset="0"/>
                  <a:hlinkClick r:id="rId7" action="ppaction://hlinksldjump"/>
                </a:rPr>
                <a:t>任务调度</a:t>
              </a:r>
              <a:endParaRPr lang="zh-CN" altLang="en-US" sz="14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72" name="矩形 71"/>
            <p:cNvSpPr/>
            <p:nvPr/>
          </p:nvSpPr>
          <p:spPr>
            <a:xfrm>
              <a:off x="4894802" y="4668694"/>
              <a:ext cx="3901360" cy="430887"/>
            </a:xfrm>
            <a:prstGeom prst="rect">
              <a:avLst/>
            </a:prstGeom>
          </p:spPr>
          <p:txBody>
            <a:bodyPr wrap="square">
              <a:spAutoFit/>
            </a:bodyPr>
            <a:lstStyle/>
            <a:p>
              <a:r>
                <a:rPr lang="zh-CN" altLang="en-US" sz="1100" dirty="0">
                  <a:solidFill>
                    <a:schemeClr val="tx1">
                      <a:lumMod val="75000"/>
                      <a:lumOff val="25000"/>
                    </a:schemeClr>
                  </a:solidFill>
                  <a:latin typeface="Agency FB" panose="020B0503020202020204" pitchFamily="34" charset="0"/>
                  <a:cs typeface="Arial" panose="020B0604020202020204" pitchFamily="34" charset="0"/>
                </a:rPr>
                <a:t>为集群系统中的任务提供调度服务，同时支持强调响应速度的在线服务和强调处理数据吞吐量的离线任务。</a:t>
              </a:r>
            </a:p>
          </p:txBody>
        </p:sp>
      </p:grpSp>
      <p:grpSp>
        <p:nvGrpSpPr>
          <p:cNvPr id="73" name="组合 72"/>
          <p:cNvGrpSpPr/>
          <p:nvPr/>
        </p:nvGrpSpPr>
        <p:grpSpPr>
          <a:xfrm>
            <a:off x="7744488" y="5521203"/>
            <a:ext cx="3901362" cy="828965"/>
            <a:chOff x="6793229" y="3658907"/>
            <a:chExt cx="3901362" cy="828965"/>
          </a:xfrm>
        </p:grpSpPr>
        <p:sp>
          <p:nvSpPr>
            <p:cNvPr id="74" name="文本框 73"/>
            <p:cNvSpPr txBox="1"/>
            <p:nvPr/>
          </p:nvSpPr>
          <p:spPr>
            <a:xfrm>
              <a:off x="6793229" y="3658907"/>
              <a:ext cx="2048547" cy="307777"/>
            </a:xfrm>
            <a:prstGeom prst="rect">
              <a:avLst/>
            </a:prstGeom>
            <a:noFill/>
          </p:spPr>
          <p:txBody>
            <a:bodyPr wrap="square" rtlCol="0">
              <a:spAutoFit/>
            </a:bodyPr>
            <a:lstStyle/>
            <a:p>
              <a:r>
                <a:rPr lang="zh-CN" altLang="en-US" sz="1400" b="1" dirty="0">
                  <a:solidFill>
                    <a:schemeClr val="tx1">
                      <a:lumMod val="75000"/>
                      <a:lumOff val="25000"/>
                    </a:schemeClr>
                  </a:solidFill>
                  <a:latin typeface="Agency FB" panose="020B0503020202020204" pitchFamily="34" charset="0"/>
                  <a:cs typeface="Arial" panose="020B0604020202020204" pitchFamily="34" charset="0"/>
                  <a:hlinkClick r:id="rId8" action="ppaction://hlinksldjump"/>
                </a:rPr>
                <a:t>集群监控和部署</a:t>
              </a:r>
              <a:endParaRPr lang="zh-CN" altLang="en-US" sz="1400" b="1" dirty="0">
                <a:solidFill>
                  <a:schemeClr val="tx1">
                    <a:lumMod val="75000"/>
                    <a:lumOff val="25000"/>
                  </a:schemeClr>
                </a:solidFill>
                <a:latin typeface="Agency FB" panose="020B0503020202020204" pitchFamily="34" charset="0"/>
                <a:cs typeface="Arial" panose="020B0604020202020204" pitchFamily="34" charset="0"/>
              </a:endParaRPr>
            </a:p>
          </p:txBody>
        </p:sp>
        <p:sp>
          <p:nvSpPr>
            <p:cNvPr id="75" name="矩形 74"/>
            <p:cNvSpPr/>
            <p:nvPr/>
          </p:nvSpPr>
          <p:spPr>
            <a:xfrm>
              <a:off x="6793231" y="3887708"/>
              <a:ext cx="3901360" cy="600164"/>
            </a:xfrm>
            <a:prstGeom prst="rect">
              <a:avLst/>
            </a:prstGeom>
          </p:spPr>
          <p:txBody>
            <a:bodyPr wrap="square">
              <a:spAutoFit/>
            </a:bodyPr>
            <a:lstStyle/>
            <a:p>
              <a:r>
                <a:rPr lang="zh-CN" altLang="en-US" sz="1100" dirty="0">
                  <a:solidFill>
                    <a:schemeClr val="tx1">
                      <a:lumMod val="75000"/>
                      <a:lumOff val="25000"/>
                    </a:schemeClr>
                  </a:solidFill>
                  <a:latin typeface="Agency FB" panose="020B0503020202020204" pitchFamily="34" charset="0"/>
                  <a:cs typeface="Arial" panose="020B0604020202020204" pitchFamily="34" charset="0"/>
                </a:rPr>
                <a:t>对集群的状态和事件进行监控，对异常事件产生警报和记录，为运维人员提供整个飞天系统以及上层应用的部署和配置管理，支持在线集群系扩容和应用服务的在线升级。</a:t>
              </a:r>
            </a:p>
          </p:txBody>
        </p:sp>
      </p:grpSp>
    </p:spTree>
    <p:extLst>
      <p:ext uri="{BB962C8B-B14F-4D97-AF65-F5344CB8AC3E}">
        <p14:creationId xmlns:p14="http://schemas.microsoft.com/office/powerpoint/2010/main" val="333196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750"/>
                                        <p:tgtEl>
                                          <p:spTgt spid="64"/>
                                        </p:tgtEl>
                                      </p:cBhvr>
                                    </p:animEffect>
                                  </p:childTnLst>
                                </p:cTn>
                              </p:par>
                            </p:childTnLst>
                          </p:cTn>
                        </p:par>
                        <p:par>
                          <p:cTn id="13" fill="hold">
                            <p:stCondLst>
                              <p:cond delay="1250"/>
                            </p:stCondLst>
                            <p:childTnLst>
                              <p:par>
                                <p:cTn id="14" presetID="23" presetClass="entr" presetSubtype="16"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p:cTn id="16" dur="500" fill="hold"/>
                                        <p:tgtEl>
                                          <p:spTgt spid="35"/>
                                        </p:tgtEl>
                                        <p:attrNameLst>
                                          <p:attrName>ppt_w</p:attrName>
                                        </p:attrNameLst>
                                      </p:cBhvr>
                                      <p:tavLst>
                                        <p:tav tm="0">
                                          <p:val>
                                            <p:fltVal val="0"/>
                                          </p:val>
                                        </p:tav>
                                        <p:tav tm="100000">
                                          <p:val>
                                            <p:strVal val="#ppt_w"/>
                                          </p:val>
                                        </p:tav>
                                      </p:tavLst>
                                    </p:anim>
                                    <p:anim calcmode="lin" valueType="num">
                                      <p:cBhvr>
                                        <p:cTn id="17" dur="500" fill="hold"/>
                                        <p:tgtEl>
                                          <p:spTgt spid="35"/>
                                        </p:tgtEl>
                                        <p:attrNameLst>
                                          <p:attrName>ppt_h</p:attrName>
                                        </p:attrNameLst>
                                      </p:cBhvr>
                                      <p:tavLst>
                                        <p:tav tm="0">
                                          <p:val>
                                            <p:fltVal val="0"/>
                                          </p:val>
                                        </p:tav>
                                        <p:tav tm="100000">
                                          <p:val>
                                            <p:strVal val="#ppt_h"/>
                                          </p:val>
                                        </p:tav>
                                      </p:tavLst>
                                    </p:anim>
                                  </p:childTnLst>
                                </p:cTn>
                              </p:par>
                            </p:childTnLst>
                          </p:cTn>
                        </p:par>
                        <p:par>
                          <p:cTn id="18" fill="hold">
                            <p:stCondLst>
                              <p:cond delay="1750"/>
                            </p:stCondLst>
                            <p:childTnLst>
                              <p:par>
                                <p:cTn id="19" presetID="22" presetClass="entr" presetSubtype="8" fill="hold"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750"/>
                                        <p:tgtEl>
                                          <p:spTgt spid="67"/>
                                        </p:tgtEl>
                                      </p:cBhvr>
                                    </p:animEffect>
                                  </p:childTnLst>
                                </p:cTn>
                              </p:par>
                            </p:childTnLst>
                          </p:cTn>
                        </p:par>
                        <p:par>
                          <p:cTn id="22" fill="hold">
                            <p:stCondLst>
                              <p:cond delay="2500"/>
                            </p:stCondLst>
                            <p:childTnLst>
                              <p:par>
                                <p:cTn id="23" presetID="23" presetClass="entr" presetSubtype="16"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left)">
                                      <p:cBhvr>
                                        <p:cTn id="30" dur="750"/>
                                        <p:tgtEl>
                                          <p:spTgt spid="70"/>
                                        </p:tgtEl>
                                      </p:cBhvr>
                                    </p:animEffect>
                                  </p:childTnLst>
                                </p:cTn>
                              </p:par>
                            </p:childTnLst>
                          </p:cTn>
                        </p:par>
                        <p:par>
                          <p:cTn id="31" fill="hold">
                            <p:stCondLst>
                              <p:cond delay="3750"/>
                            </p:stCondLst>
                            <p:childTnLst>
                              <p:par>
                                <p:cTn id="32" presetID="23" presetClass="entr" presetSubtype="16"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p:cTn id="34" dur="500" fill="hold"/>
                                        <p:tgtEl>
                                          <p:spTgt spid="54"/>
                                        </p:tgtEl>
                                        <p:attrNameLst>
                                          <p:attrName>ppt_w</p:attrName>
                                        </p:attrNameLst>
                                      </p:cBhvr>
                                      <p:tavLst>
                                        <p:tav tm="0">
                                          <p:val>
                                            <p:fltVal val="0"/>
                                          </p:val>
                                        </p:tav>
                                        <p:tav tm="100000">
                                          <p:val>
                                            <p:strVal val="#ppt_w"/>
                                          </p:val>
                                        </p:tav>
                                      </p:tavLst>
                                    </p:anim>
                                    <p:anim calcmode="lin" valueType="num">
                                      <p:cBhvr>
                                        <p:cTn id="35" dur="500" fill="hold"/>
                                        <p:tgtEl>
                                          <p:spTgt spid="54"/>
                                        </p:tgtEl>
                                        <p:attrNameLst>
                                          <p:attrName>ppt_h</p:attrName>
                                        </p:attrNameLst>
                                      </p:cBhvr>
                                      <p:tavLst>
                                        <p:tav tm="0">
                                          <p:val>
                                            <p:fltVal val="0"/>
                                          </p:val>
                                        </p:tav>
                                        <p:tav tm="100000">
                                          <p:val>
                                            <p:strVal val="#ppt_h"/>
                                          </p:val>
                                        </p:tav>
                                      </p:tavLst>
                                    </p:anim>
                                  </p:childTnLst>
                                </p:cTn>
                              </p:par>
                            </p:childTnLst>
                          </p:cTn>
                        </p:par>
                        <p:par>
                          <p:cTn id="36" fill="hold">
                            <p:stCondLst>
                              <p:cond delay="4250"/>
                            </p:stCondLst>
                            <p:childTnLst>
                              <p:par>
                                <p:cTn id="37" presetID="22" presetClass="entr" presetSubtype="8"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left)">
                                      <p:cBhvr>
                                        <p:cTn id="39" dur="7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1"/>
          <p:cNvSpPr>
            <a:spLocks/>
          </p:cNvSpPr>
          <p:nvPr/>
        </p:nvSpPr>
        <p:spPr bwMode="auto">
          <a:xfrm>
            <a:off x="6096000" y="2967334"/>
            <a:ext cx="5480807"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r>
              <a:rPr lang="zh-CN" altLang="en-US" sz="6000" dirty="0">
                <a:solidFill>
                  <a:schemeClr val="tx1">
                    <a:lumMod val="75000"/>
                    <a:lumOff val="25000"/>
                  </a:schemeClr>
                </a:solidFill>
                <a:latin typeface="Agency FB" panose="020B0503020202020204" pitchFamily="34" charset="0"/>
                <a:cs typeface="Arial" panose="020B0604020202020204" pitchFamily="34" charset="0"/>
              </a:rPr>
              <a:t>可用性战术分析</a:t>
            </a:r>
          </a:p>
        </p:txBody>
      </p:sp>
      <p:pic>
        <p:nvPicPr>
          <p:cNvPr id="4" name="图片占位符 3"/>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tretch>
            <a:fillRect/>
          </a:stretch>
        </p:blipFill>
        <p:spPr>
          <a:xfrm>
            <a:off x="1205051" y="715161"/>
            <a:ext cx="3450839" cy="5427677"/>
          </a:xfrm>
          <a:custGeom>
            <a:avLst/>
            <a:gdLst/>
            <a:ahLst/>
            <a:cxnLst/>
            <a:rect l="l" t="t" r="r" b="b"/>
            <a:pathLst>
              <a:path w="1945928" h="2747739">
                <a:moveTo>
                  <a:pt x="965522" y="0"/>
                </a:moveTo>
                <a:cubicBezTo>
                  <a:pt x="1115591" y="0"/>
                  <a:pt x="1247366" y="17673"/>
                  <a:pt x="1360847" y="53020"/>
                </a:cubicBezTo>
                <a:cubicBezTo>
                  <a:pt x="1474329" y="88367"/>
                  <a:pt x="1569517" y="139526"/>
                  <a:pt x="1646411" y="206499"/>
                </a:cubicBezTo>
                <a:cubicBezTo>
                  <a:pt x="1723306" y="273472"/>
                  <a:pt x="1781287" y="355637"/>
                  <a:pt x="1820354" y="452996"/>
                </a:cubicBezTo>
                <a:cubicBezTo>
                  <a:pt x="1859421" y="550354"/>
                  <a:pt x="1878955" y="661045"/>
                  <a:pt x="1878955" y="785068"/>
                </a:cubicBezTo>
                <a:cubicBezTo>
                  <a:pt x="1878955" y="879326"/>
                  <a:pt x="1864072" y="969553"/>
                  <a:pt x="1834307" y="1055749"/>
                </a:cubicBezTo>
                <a:cubicBezTo>
                  <a:pt x="1804541" y="1141946"/>
                  <a:pt x="1761753" y="1227832"/>
                  <a:pt x="1705942" y="1313408"/>
                </a:cubicBezTo>
                <a:cubicBezTo>
                  <a:pt x="1650132" y="1398984"/>
                  <a:pt x="1581919" y="1486421"/>
                  <a:pt x="1501304" y="1575718"/>
                </a:cubicBezTo>
                <a:cubicBezTo>
                  <a:pt x="1420689" y="1665014"/>
                  <a:pt x="1330151" y="1759892"/>
                  <a:pt x="1229692" y="1860351"/>
                </a:cubicBezTo>
                <a:lnTo>
                  <a:pt x="879946" y="2264048"/>
                </a:lnTo>
                <a:lnTo>
                  <a:pt x="1945928" y="2264048"/>
                </a:lnTo>
                <a:lnTo>
                  <a:pt x="1945928" y="2747739"/>
                </a:lnTo>
                <a:lnTo>
                  <a:pt x="55811" y="2747739"/>
                </a:lnTo>
                <a:lnTo>
                  <a:pt x="55811" y="2338462"/>
                </a:lnTo>
                <a:lnTo>
                  <a:pt x="926455" y="1423169"/>
                </a:lnTo>
                <a:cubicBezTo>
                  <a:pt x="1041797" y="1291704"/>
                  <a:pt x="1124272" y="1179153"/>
                  <a:pt x="1173882" y="1085515"/>
                </a:cubicBezTo>
                <a:cubicBezTo>
                  <a:pt x="1223491" y="991877"/>
                  <a:pt x="1248296" y="910332"/>
                  <a:pt x="1248296" y="840879"/>
                </a:cubicBezTo>
                <a:cubicBezTo>
                  <a:pt x="1248296" y="724297"/>
                  <a:pt x="1222871" y="635620"/>
                  <a:pt x="1172021" y="574849"/>
                </a:cubicBezTo>
                <a:cubicBezTo>
                  <a:pt x="1121172" y="514077"/>
                  <a:pt x="1047378" y="483691"/>
                  <a:pt x="950640" y="483691"/>
                </a:cubicBezTo>
                <a:cubicBezTo>
                  <a:pt x="902270" y="483691"/>
                  <a:pt x="858242" y="494543"/>
                  <a:pt x="818555" y="516248"/>
                </a:cubicBezTo>
                <a:cubicBezTo>
                  <a:pt x="778867" y="537952"/>
                  <a:pt x="745071" y="568027"/>
                  <a:pt x="717165" y="606475"/>
                </a:cubicBezTo>
                <a:cubicBezTo>
                  <a:pt x="689260" y="644922"/>
                  <a:pt x="667556" y="689880"/>
                  <a:pt x="652053" y="741350"/>
                </a:cubicBezTo>
                <a:cubicBezTo>
                  <a:pt x="636550" y="792820"/>
                  <a:pt x="628799" y="848940"/>
                  <a:pt x="628799" y="909712"/>
                </a:cubicBezTo>
                <a:lnTo>
                  <a:pt x="0" y="909712"/>
                </a:lnTo>
                <a:cubicBezTo>
                  <a:pt x="0" y="785688"/>
                  <a:pt x="23254" y="668486"/>
                  <a:pt x="69763" y="558105"/>
                </a:cubicBezTo>
                <a:cubicBezTo>
                  <a:pt x="116272" y="447725"/>
                  <a:pt x="182004" y="350986"/>
                  <a:pt x="266960" y="267891"/>
                </a:cubicBezTo>
                <a:cubicBezTo>
                  <a:pt x="351917" y="184795"/>
                  <a:pt x="453616" y="119372"/>
                  <a:pt x="572058" y="71623"/>
                </a:cubicBezTo>
                <a:cubicBezTo>
                  <a:pt x="690500" y="23875"/>
                  <a:pt x="821655" y="0"/>
                  <a:pt x="965522" y="0"/>
                </a:cubicBezTo>
                <a:close/>
              </a:path>
            </a:pathLst>
          </a:custGeom>
        </p:spPr>
      </p:pic>
    </p:spTree>
    <p:extLst>
      <p:ext uri="{BB962C8B-B14F-4D97-AF65-F5344CB8AC3E}">
        <p14:creationId xmlns:p14="http://schemas.microsoft.com/office/powerpoint/2010/main" val="1114572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5"/>
          <p:cNvGrpSpPr>
            <a:grpSpLocks/>
          </p:cNvGrpSpPr>
          <p:nvPr/>
        </p:nvGrpSpPr>
        <p:grpSpPr bwMode="auto">
          <a:xfrm>
            <a:off x="479425" y="265113"/>
            <a:ext cx="6924675" cy="523875"/>
            <a:chOff x="479425" y="189579"/>
            <a:chExt cx="6924817" cy="523220"/>
          </a:xfrm>
        </p:grpSpPr>
        <p:grpSp>
          <p:nvGrpSpPr>
            <p:cNvPr id="18" name="组合 118"/>
            <p:cNvGrpSpPr>
              <a:grpSpLocks/>
            </p:cNvGrpSpPr>
            <p:nvPr/>
          </p:nvGrpSpPr>
          <p:grpSpPr bwMode="auto">
            <a:xfrm>
              <a:off x="949145" y="189579"/>
              <a:ext cx="6455097" cy="523220"/>
              <a:chOff x="2990528" y="3310853"/>
              <a:chExt cx="6455097" cy="523220"/>
            </a:xfrm>
          </p:grpSpPr>
          <p:sp>
            <p:nvSpPr>
              <p:cNvPr id="28"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01</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错误检测</a:t>
                </a:r>
              </a:p>
            </p:txBody>
          </p:sp>
          <p:cxnSp>
            <p:nvCxnSpPr>
              <p:cNvPr id="30" name="直接连接符 29"/>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4"/>
            <p:cNvGrpSpPr>
              <a:grpSpLocks/>
            </p:cNvGrpSpPr>
            <p:nvPr/>
          </p:nvGrpSpPr>
          <p:grpSpPr bwMode="auto">
            <a:xfrm>
              <a:off x="479425" y="291099"/>
              <a:ext cx="401883" cy="320180"/>
              <a:chOff x="7660015" y="1074491"/>
              <a:chExt cx="401883" cy="320180"/>
            </a:xfrm>
          </p:grpSpPr>
          <p:sp>
            <p:nvSpPr>
              <p:cNvPr id="20" name="椭圆 19"/>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26" name="椭圆 25"/>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27" name="椭圆 26"/>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31" name="直接连接符 30"/>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2038690" y="1921289"/>
            <a:ext cx="8356970" cy="369332"/>
            <a:chOff x="7253941" y="5164764"/>
            <a:chExt cx="4618415" cy="202962"/>
          </a:xfrm>
        </p:grpSpPr>
        <p:sp>
          <p:nvSpPr>
            <p:cNvPr id="49" name="椭圆 48"/>
            <p:cNvSpPr/>
            <p:nvPr/>
          </p:nvSpPr>
          <p:spPr>
            <a:xfrm>
              <a:off x="7253941" y="5234495"/>
              <a:ext cx="63500" cy="63500"/>
            </a:xfrm>
            <a:prstGeom prst="ellipse">
              <a:avLst/>
            </a:prstGeom>
            <a:solidFill>
              <a:srgbClr val="39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50" name="矩形 49"/>
            <p:cNvSpPr/>
            <p:nvPr/>
          </p:nvSpPr>
          <p:spPr>
            <a:xfrm>
              <a:off x="7317441" y="5164764"/>
              <a:ext cx="4554915" cy="202962"/>
            </a:xfrm>
            <a:prstGeom prst="rect">
              <a:avLst/>
            </a:prstGeom>
          </p:spPr>
          <p:txBody>
            <a:bodyPr wrap="square">
              <a:spAutoFit/>
            </a:bodyPr>
            <a:lstStyle/>
            <a:p>
              <a:r>
                <a:rPr lang="en-US" altLang="zh-CN" dirty="0">
                  <a:solidFill>
                    <a:schemeClr val="tx1">
                      <a:lumMod val="85000"/>
                      <a:lumOff val="15000"/>
                    </a:schemeClr>
                  </a:solidFill>
                  <a:latin typeface="Agency FB" panose="020B0503020202020204" pitchFamily="34" charset="0"/>
                  <a:cs typeface="Arial" panose="020B0604020202020204" pitchFamily="34" charset="0"/>
                </a:rPr>
                <a:t>Monitor</a:t>
              </a:r>
              <a:r>
                <a:rPr lang="zh-CN" altLang="en-US" dirty="0">
                  <a:solidFill>
                    <a:schemeClr val="tx1">
                      <a:lumMod val="85000"/>
                      <a:lumOff val="15000"/>
                    </a:schemeClr>
                  </a:solidFill>
                  <a:latin typeface="Agency FB" panose="020B0503020202020204" pitchFamily="34" charset="0"/>
                  <a:cs typeface="Arial" panose="020B0604020202020204" pitchFamily="34" charset="0"/>
                </a:rPr>
                <a:t>：神龙系统，对每台设备进行检测，这采用了</a:t>
              </a:r>
              <a:r>
                <a:rPr lang="en-US" altLang="zh-CN" dirty="0">
                  <a:solidFill>
                    <a:schemeClr val="tx1">
                      <a:lumMod val="85000"/>
                      <a:lumOff val="15000"/>
                    </a:schemeClr>
                  </a:solidFill>
                  <a:latin typeface="Agency FB" panose="020B0503020202020204" pitchFamily="34" charset="0"/>
                  <a:cs typeface="Arial" panose="020B0604020202020204" pitchFamily="34" charset="0"/>
                </a:rPr>
                <a:t>Monitor</a:t>
              </a:r>
              <a:r>
                <a:rPr lang="zh-CN" altLang="en-US" dirty="0">
                  <a:solidFill>
                    <a:schemeClr val="tx1">
                      <a:lumMod val="85000"/>
                      <a:lumOff val="15000"/>
                    </a:schemeClr>
                  </a:solidFill>
                  <a:latin typeface="Agency FB" panose="020B0503020202020204" pitchFamily="34" charset="0"/>
                  <a:cs typeface="Arial" panose="020B0604020202020204" pitchFamily="34" charset="0"/>
                </a:rPr>
                <a:t>策略。</a:t>
              </a:r>
              <a:endParaRPr lang="en-US" altLang="zh-CN" dirty="0">
                <a:solidFill>
                  <a:schemeClr val="tx1">
                    <a:lumMod val="85000"/>
                    <a:lumOff val="15000"/>
                  </a:schemeClr>
                </a:solidFill>
                <a:latin typeface="Agency FB" panose="020B0503020202020204" pitchFamily="34" charset="0"/>
                <a:cs typeface="Arial" panose="020B0604020202020204" pitchFamily="34" charset="0"/>
              </a:endParaRPr>
            </a:p>
          </p:txBody>
        </p:sp>
      </p:grpSp>
      <p:cxnSp>
        <p:nvCxnSpPr>
          <p:cNvPr id="58" name="直接连接符 57"/>
          <p:cNvCxnSpPr>
            <a:cxnSpLocks/>
          </p:cNvCxnSpPr>
          <p:nvPr/>
        </p:nvCxnSpPr>
        <p:spPr>
          <a:xfrm>
            <a:off x="2236314" y="2657784"/>
            <a:ext cx="7572117" cy="0"/>
          </a:xfrm>
          <a:prstGeom prst="line">
            <a:avLst/>
          </a:prstGeom>
          <a:ln w="12700">
            <a:solidFill>
              <a:srgbClr val="393836"/>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a:cxnSpLocks/>
          </p:cNvCxnSpPr>
          <p:nvPr/>
        </p:nvCxnSpPr>
        <p:spPr>
          <a:xfrm>
            <a:off x="2236314" y="4093238"/>
            <a:ext cx="7572117" cy="0"/>
          </a:xfrm>
          <a:prstGeom prst="line">
            <a:avLst/>
          </a:prstGeom>
          <a:ln w="12700">
            <a:solidFill>
              <a:srgbClr val="393836"/>
            </a:solidFill>
            <a:prstDash val="dash"/>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413111C-886E-4F4A-BE79-9CBE1AB2D730}"/>
              </a:ext>
            </a:extLst>
          </p:cNvPr>
          <p:cNvSpPr/>
          <p:nvPr>
            <p:custDataLst>
              <p:tags r:id="rId1"/>
            </p:custDataLst>
          </p:nvPr>
        </p:nvSpPr>
        <p:spPr>
          <a:xfrm>
            <a:off x="-624114" y="-2119086"/>
            <a:ext cx="1248228"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517DA3E7-3399-46EA-A856-298281741137}"/>
              </a:ext>
            </a:extLst>
          </p:cNvPr>
          <p:cNvGrpSpPr/>
          <p:nvPr/>
        </p:nvGrpSpPr>
        <p:grpSpPr>
          <a:xfrm>
            <a:off x="2038690" y="3102112"/>
            <a:ext cx="8356970" cy="338553"/>
            <a:chOff x="7253941" y="5173221"/>
            <a:chExt cx="4618415" cy="186048"/>
          </a:xfrm>
        </p:grpSpPr>
        <p:sp>
          <p:nvSpPr>
            <p:cNvPr id="42" name="椭圆 41">
              <a:extLst>
                <a:ext uri="{FF2B5EF4-FFF2-40B4-BE49-F238E27FC236}">
                  <a16:creationId xmlns:a16="http://schemas.microsoft.com/office/drawing/2014/main" id="{8FFE8D15-0FAB-4BB4-B62C-50979E8AA72F}"/>
                </a:ext>
              </a:extLst>
            </p:cNvPr>
            <p:cNvSpPr/>
            <p:nvPr/>
          </p:nvSpPr>
          <p:spPr>
            <a:xfrm>
              <a:off x="7253941" y="5234495"/>
              <a:ext cx="63500" cy="63500"/>
            </a:xfrm>
            <a:prstGeom prst="ellipse">
              <a:avLst/>
            </a:prstGeom>
            <a:solidFill>
              <a:srgbClr val="39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43" name="矩形 42">
              <a:extLst>
                <a:ext uri="{FF2B5EF4-FFF2-40B4-BE49-F238E27FC236}">
                  <a16:creationId xmlns:a16="http://schemas.microsoft.com/office/drawing/2014/main" id="{3FA1240D-94B9-4D3C-8B86-C82B988FA2A7}"/>
                </a:ext>
              </a:extLst>
            </p:cNvPr>
            <p:cNvSpPr/>
            <p:nvPr/>
          </p:nvSpPr>
          <p:spPr>
            <a:xfrm>
              <a:off x="7317441" y="5173221"/>
              <a:ext cx="4554915" cy="186048"/>
            </a:xfrm>
            <a:prstGeom prst="rect">
              <a:avLst/>
            </a:prstGeom>
          </p:spPr>
          <p:txBody>
            <a:bodyPr wrap="square">
              <a:spAutoFit/>
            </a:bodyPr>
            <a:lstStyle/>
            <a:p>
              <a:r>
                <a:rPr lang="en-US" altLang="zh-CN" sz="1600" dirty="0">
                  <a:solidFill>
                    <a:schemeClr val="tx1">
                      <a:lumMod val="85000"/>
                      <a:lumOff val="15000"/>
                    </a:schemeClr>
                  </a:solidFill>
                  <a:latin typeface="Agency FB" panose="020B0503020202020204" pitchFamily="34" charset="0"/>
                  <a:cs typeface="Arial" panose="020B0604020202020204" pitchFamily="34" charset="0"/>
                </a:rPr>
                <a:t>Exception detection</a:t>
              </a:r>
              <a:r>
                <a:rPr lang="zh-CN" altLang="en-US" sz="1600" dirty="0">
                  <a:solidFill>
                    <a:schemeClr val="tx1">
                      <a:lumMod val="85000"/>
                      <a:lumOff val="15000"/>
                    </a:schemeClr>
                  </a:solidFill>
                  <a:latin typeface="Agency FB" panose="020B0503020202020204" pitchFamily="34" charset="0"/>
                  <a:cs typeface="Arial" panose="020B0604020202020204" pitchFamily="34" charset="0"/>
                </a:rPr>
                <a:t>：神龙系统会对产生的异常进行检测和记录，使用了</a:t>
              </a:r>
              <a:r>
                <a:rPr lang="en-US" altLang="zh-CN" sz="1600" dirty="0">
                  <a:solidFill>
                    <a:schemeClr val="tx1">
                      <a:lumMod val="85000"/>
                      <a:lumOff val="15000"/>
                    </a:schemeClr>
                  </a:solidFill>
                  <a:latin typeface="Agency FB" panose="020B0503020202020204" pitchFamily="34" charset="0"/>
                  <a:cs typeface="Arial" panose="020B0604020202020204" pitchFamily="34" charset="0"/>
                </a:rPr>
                <a:t>exception detection</a:t>
              </a:r>
              <a:r>
                <a:rPr lang="zh-CN" altLang="en-US" sz="1600" dirty="0">
                  <a:solidFill>
                    <a:schemeClr val="tx1">
                      <a:lumMod val="85000"/>
                      <a:lumOff val="15000"/>
                    </a:schemeClr>
                  </a:solidFill>
                  <a:latin typeface="Agency FB" panose="020B0503020202020204" pitchFamily="34" charset="0"/>
                  <a:cs typeface="Arial" panose="020B0604020202020204" pitchFamily="34" charset="0"/>
                </a:rPr>
                <a:t>策略。</a:t>
              </a:r>
            </a:p>
          </p:txBody>
        </p:sp>
      </p:grpSp>
      <p:grpSp>
        <p:nvGrpSpPr>
          <p:cNvPr id="44" name="组合 43">
            <a:extLst>
              <a:ext uri="{FF2B5EF4-FFF2-40B4-BE49-F238E27FC236}">
                <a16:creationId xmlns:a16="http://schemas.microsoft.com/office/drawing/2014/main" id="{245DD3B4-4029-4517-8047-F59840FF8D59}"/>
              </a:ext>
            </a:extLst>
          </p:cNvPr>
          <p:cNvGrpSpPr/>
          <p:nvPr/>
        </p:nvGrpSpPr>
        <p:grpSpPr>
          <a:xfrm>
            <a:off x="2038690" y="4680516"/>
            <a:ext cx="8356970" cy="646332"/>
            <a:chOff x="7253941" y="5120403"/>
            <a:chExt cx="4618415" cy="355184"/>
          </a:xfrm>
        </p:grpSpPr>
        <p:sp>
          <p:nvSpPr>
            <p:cNvPr id="45" name="椭圆 44">
              <a:extLst>
                <a:ext uri="{FF2B5EF4-FFF2-40B4-BE49-F238E27FC236}">
                  <a16:creationId xmlns:a16="http://schemas.microsoft.com/office/drawing/2014/main" id="{805D18E2-73B0-49A8-98EF-DDDF88468BCA}"/>
                </a:ext>
              </a:extLst>
            </p:cNvPr>
            <p:cNvSpPr/>
            <p:nvPr/>
          </p:nvSpPr>
          <p:spPr>
            <a:xfrm>
              <a:off x="7253941" y="5234495"/>
              <a:ext cx="63500" cy="63500"/>
            </a:xfrm>
            <a:prstGeom prst="ellipse">
              <a:avLst/>
            </a:prstGeom>
            <a:solidFill>
              <a:srgbClr val="39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46" name="矩形 45">
              <a:extLst>
                <a:ext uri="{FF2B5EF4-FFF2-40B4-BE49-F238E27FC236}">
                  <a16:creationId xmlns:a16="http://schemas.microsoft.com/office/drawing/2014/main" id="{95460B2A-675D-4A3C-9279-AF3F5AF065AF}"/>
                </a:ext>
              </a:extLst>
            </p:cNvPr>
            <p:cNvSpPr/>
            <p:nvPr/>
          </p:nvSpPr>
          <p:spPr>
            <a:xfrm>
              <a:off x="7317441" y="5120403"/>
              <a:ext cx="4554915" cy="355184"/>
            </a:xfrm>
            <a:prstGeom prst="rect">
              <a:avLst/>
            </a:prstGeom>
          </p:spPr>
          <p:txBody>
            <a:bodyPr wrap="square">
              <a:spAutoFit/>
            </a:bodyPr>
            <a:lstStyle/>
            <a:p>
              <a:r>
                <a:rPr lang="en-US" altLang="zh-CN" dirty="0">
                  <a:solidFill>
                    <a:schemeClr val="tx1">
                      <a:lumMod val="85000"/>
                      <a:lumOff val="15000"/>
                    </a:schemeClr>
                  </a:solidFill>
                  <a:latin typeface="Agency FB" panose="020B0503020202020204" pitchFamily="34" charset="0"/>
                  <a:cs typeface="Arial" panose="020B0604020202020204" pitchFamily="34" charset="0"/>
                </a:rPr>
                <a:t>Heartbeat</a:t>
              </a:r>
              <a:r>
                <a:rPr lang="zh-CN" altLang="en-US" dirty="0">
                  <a:solidFill>
                    <a:schemeClr val="tx1">
                      <a:lumMod val="85000"/>
                      <a:lumOff val="15000"/>
                    </a:schemeClr>
                  </a:solidFill>
                  <a:latin typeface="Agency FB" panose="020B0503020202020204" pitchFamily="34" charset="0"/>
                  <a:cs typeface="Arial" panose="020B0604020202020204" pitchFamily="34" charset="0"/>
                </a:rPr>
                <a:t>：在神龙系统中，每个组件发出一个心跳信息，并做出相应处理，运用了</a:t>
              </a:r>
              <a:r>
                <a:rPr lang="en-US" altLang="zh-CN" dirty="0">
                  <a:solidFill>
                    <a:schemeClr val="tx1">
                      <a:lumMod val="85000"/>
                      <a:lumOff val="15000"/>
                    </a:schemeClr>
                  </a:solidFill>
                  <a:latin typeface="Agency FB" panose="020B0503020202020204" pitchFamily="34" charset="0"/>
                  <a:cs typeface="Arial" panose="020B0604020202020204" pitchFamily="34" charset="0"/>
                </a:rPr>
                <a:t>heartbeat</a:t>
              </a:r>
              <a:r>
                <a:rPr lang="zh-CN" altLang="en-US" dirty="0">
                  <a:solidFill>
                    <a:schemeClr val="tx1">
                      <a:lumMod val="85000"/>
                      <a:lumOff val="15000"/>
                    </a:schemeClr>
                  </a:solidFill>
                  <a:latin typeface="Agency FB" panose="020B0503020202020204" pitchFamily="34" charset="0"/>
                  <a:cs typeface="Arial" panose="020B0604020202020204" pitchFamily="34" charset="0"/>
                </a:rPr>
                <a:t>策略。</a:t>
              </a:r>
            </a:p>
          </p:txBody>
        </p:sp>
      </p:grpSp>
    </p:spTree>
    <p:extLst>
      <p:ext uri="{BB962C8B-B14F-4D97-AF65-F5344CB8AC3E}">
        <p14:creationId xmlns:p14="http://schemas.microsoft.com/office/powerpoint/2010/main" val="20902390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up)">
                                      <p:cBhvr>
                                        <p:cTn id="8" dur="500"/>
                                        <p:tgtEl>
                                          <p:spTgt spid="39"/>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1500"/>
                            </p:stCondLst>
                            <p:childTnLst>
                              <p:par>
                                <p:cTn id="18" presetID="1" presetClass="entr" presetSubtype="0" fill="hold" grpId="0" nodeType="afterEffect">
                                  <p:stCondLst>
                                    <p:cond delay="2200"/>
                                  </p:stCondLst>
                                  <p:childTnLst>
                                    <p:set>
                                      <p:cBhvr>
                                        <p:cTn id="19" dur="1" fill="hold">
                                          <p:stCondLst>
                                            <p:cond delay="0"/>
                                          </p:stCondLst>
                                        </p:cTn>
                                        <p:tgtEl>
                                          <p:spTgt spid="40"/>
                                        </p:tgtEl>
                                        <p:attrNameLst>
                                          <p:attrName>style.visibility</p:attrName>
                                        </p:attrNameLst>
                                      </p:cBhvr>
                                      <p:to>
                                        <p:strVal val="visible"/>
                                      </p:to>
                                    </p:set>
                                  </p:childTnLst>
                                </p:cTn>
                              </p:par>
                            </p:childTnLst>
                          </p:cTn>
                        </p:par>
                        <p:par>
                          <p:cTn id="20" fill="hold">
                            <p:stCondLst>
                              <p:cond delay="3700"/>
                            </p:stCondLst>
                            <p:childTnLst>
                              <p:par>
                                <p:cTn id="21" presetID="1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p:tgtEl>
                                          <p:spTgt spid="41"/>
                                        </p:tgtEl>
                                        <p:attrNameLst>
                                          <p:attrName>ppt_y</p:attrName>
                                        </p:attrNameLst>
                                      </p:cBhvr>
                                      <p:tavLst>
                                        <p:tav tm="0">
                                          <p:val>
                                            <p:strVal val="#ppt_y+#ppt_h*1.125000"/>
                                          </p:val>
                                        </p:tav>
                                        <p:tav tm="100000">
                                          <p:val>
                                            <p:strVal val="#ppt_y"/>
                                          </p:val>
                                        </p:tav>
                                      </p:tavLst>
                                    </p:anim>
                                    <p:animEffect transition="in" filter="wipe(up)">
                                      <p:cBhvr>
                                        <p:cTn id="24" dur="500"/>
                                        <p:tgtEl>
                                          <p:spTgt spid="41"/>
                                        </p:tgtEl>
                                      </p:cBhvr>
                                    </p:animEffect>
                                  </p:childTnLst>
                                </p:cTn>
                              </p:par>
                            </p:childTnLst>
                          </p:cTn>
                        </p:par>
                        <p:par>
                          <p:cTn id="25" fill="hold">
                            <p:stCondLst>
                              <p:cond delay="4200"/>
                            </p:stCondLst>
                            <p:childTnLst>
                              <p:par>
                                <p:cTn id="26" presetID="12" presetClass="entr" presetSubtype="4"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p:tgtEl>
                                          <p:spTgt spid="44"/>
                                        </p:tgtEl>
                                        <p:attrNameLst>
                                          <p:attrName>ppt_y</p:attrName>
                                        </p:attrNameLst>
                                      </p:cBhvr>
                                      <p:tavLst>
                                        <p:tav tm="0">
                                          <p:val>
                                            <p:strVal val="#ppt_y+#ppt_h*1.125000"/>
                                          </p:val>
                                        </p:tav>
                                        <p:tav tm="100000">
                                          <p:val>
                                            <p:strVal val="#ppt_y"/>
                                          </p:val>
                                        </p:tav>
                                      </p:tavLst>
                                    </p:anim>
                                    <p:animEffect transition="in" filter="wipe(up)">
                                      <p:cBhvr>
                                        <p:cTn id="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5"/>
          <p:cNvGrpSpPr>
            <a:grpSpLocks/>
          </p:cNvGrpSpPr>
          <p:nvPr/>
        </p:nvGrpSpPr>
        <p:grpSpPr bwMode="auto">
          <a:xfrm>
            <a:off x="479425" y="265113"/>
            <a:ext cx="6924675" cy="523875"/>
            <a:chOff x="479425" y="189579"/>
            <a:chExt cx="6924817" cy="523220"/>
          </a:xfrm>
        </p:grpSpPr>
        <p:grpSp>
          <p:nvGrpSpPr>
            <p:cNvPr id="18" name="组合 118"/>
            <p:cNvGrpSpPr>
              <a:grpSpLocks/>
            </p:cNvGrpSpPr>
            <p:nvPr/>
          </p:nvGrpSpPr>
          <p:grpSpPr bwMode="auto">
            <a:xfrm>
              <a:off x="949145" y="189579"/>
              <a:ext cx="6455097" cy="523220"/>
              <a:chOff x="2990528" y="3310853"/>
              <a:chExt cx="6455097" cy="523220"/>
            </a:xfrm>
          </p:grpSpPr>
          <p:sp>
            <p:nvSpPr>
              <p:cNvPr id="28"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02</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错误恢复</a:t>
                </a:r>
              </a:p>
            </p:txBody>
          </p:sp>
          <p:cxnSp>
            <p:nvCxnSpPr>
              <p:cNvPr id="30" name="直接连接符 29"/>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4"/>
            <p:cNvGrpSpPr>
              <a:grpSpLocks/>
            </p:cNvGrpSpPr>
            <p:nvPr/>
          </p:nvGrpSpPr>
          <p:grpSpPr bwMode="auto">
            <a:xfrm>
              <a:off x="479425" y="291099"/>
              <a:ext cx="401883" cy="320180"/>
              <a:chOff x="7660015" y="1074491"/>
              <a:chExt cx="401883" cy="320180"/>
            </a:xfrm>
          </p:grpSpPr>
          <p:sp>
            <p:nvSpPr>
              <p:cNvPr id="20" name="椭圆 19"/>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26" name="椭圆 25"/>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27" name="椭圆 26"/>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31" name="直接连接符 30"/>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2038690" y="1782790"/>
            <a:ext cx="8356970" cy="646332"/>
            <a:chOff x="7253941" y="5088653"/>
            <a:chExt cx="4618415" cy="355184"/>
          </a:xfrm>
        </p:grpSpPr>
        <p:sp>
          <p:nvSpPr>
            <p:cNvPr id="49" name="椭圆 48"/>
            <p:cNvSpPr/>
            <p:nvPr/>
          </p:nvSpPr>
          <p:spPr>
            <a:xfrm>
              <a:off x="7253941" y="5234495"/>
              <a:ext cx="63500" cy="63500"/>
            </a:xfrm>
            <a:prstGeom prst="ellipse">
              <a:avLst/>
            </a:prstGeom>
            <a:solidFill>
              <a:srgbClr val="39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50" name="矩形 49"/>
            <p:cNvSpPr/>
            <p:nvPr/>
          </p:nvSpPr>
          <p:spPr>
            <a:xfrm>
              <a:off x="7317441" y="5088653"/>
              <a:ext cx="4554915" cy="355184"/>
            </a:xfrm>
            <a:prstGeom prst="rect">
              <a:avLst/>
            </a:prstGeom>
          </p:spPr>
          <p:txBody>
            <a:bodyPr wrap="square">
              <a:spAutoFit/>
            </a:bodyPr>
            <a:lstStyle/>
            <a:p>
              <a:r>
                <a:rPr lang="en-US" altLang="zh-CN" dirty="0">
                  <a:solidFill>
                    <a:schemeClr val="tx1">
                      <a:lumMod val="85000"/>
                      <a:lumOff val="15000"/>
                    </a:schemeClr>
                  </a:solidFill>
                  <a:latin typeface="Agency FB" panose="020B0503020202020204" pitchFamily="34" charset="0"/>
                  <a:cs typeface="Arial" panose="020B0604020202020204" pitchFamily="34" charset="0"/>
                </a:rPr>
                <a:t>Redundancy</a:t>
              </a:r>
              <a:r>
                <a:rPr lang="zh-CN" altLang="en-US" dirty="0">
                  <a:solidFill>
                    <a:schemeClr val="tx1">
                      <a:lumMod val="85000"/>
                      <a:lumOff val="15000"/>
                    </a:schemeClr>
                  </a:solidFill>
                  <a:latin typeface="Agency FB" panose="020B0503020202020204" pitchFamily="34" charset="0"/>
                  <a:cs typeface="Arial" panose="020B0604020202020204" pitchFamily="34" charset="0"/>
                </a:rPr>
                <a:t>：飞天系统中利用了冗余进行错误预防，包括</a:t>
              </a:r>
              <a:r>
                <a:rPr lang="en-US" altLang="zh-CN" dirty="0">
                  <a:solidFill>
                    <a:schemeClr val="tx1">
                      <a:lumMod val="85000"/>
                      <a:lumOff val="15000"/>
                    </a:schemeClr>
                  </a:solidFill>
                  <a:latin typeface="Agency FB" panose="020B0503020202020204" pitchFamily="34" charset="0"/>
                  <a:cs typeface="Arial" panose="020B0604020202020204" pitchFamily="34" charset="0"/>
                </a:rPr>
                <a:t>Active redundancy</a:t>
              </a:r>
              <a:r>
                <a:rPr lang="zh-CN" altLang="en-US" dirty="0">
                  <a:solidFill>
                    <a:schemeClr val="tx1">
                      <a:lumMod val="85000"/>
                      <a:lumOff val="15000"/>
                    </a:schemeClr>
                  </a:solidFill>
                  <a:latin typeface="Agency FB" panose="020B0503020202020204" pitchFamily="34" charset="0"/>
                  <a:cs typeface="Arial" panose="020B0604020202020204" pitchFamily="34" charset="0"/>
                </a:rPr>
                <a:t>、</a:t>
              </a:r>
              <a:r>
                <a:rPr lang="en-US" altLang="zh-CN" dirty="0">
                  <a:solidFill>
                    <a:schemeClr val="tx1">
                      <a:lumMod val="85000"/>
                      <a:lumOff val="15000"/>
                    </a:schemeClr>
                  </a:solidFill>
                  <a:latin typeface="Agency FB" panose="020B0503020202020204" pitchFamily="34" charset="0"/>
                  <a:cs typeface="Arial" panose="020B0604020202020204" pitchFamily="34" charset="0"/>
                </a:rPr>
                <a:t>Passive redundancy</a:t>
              </a:r>
              <a:r>
                <a:rPr lang="zh-CN" altLang="en-US" dirty="0">
                  <a:solidFill>
                    <a:schemeClr val="tx1">
                      <a:lumMod val="85000"/>
                      <a:lumOff val="15000"/>
                    </a:schemeClr>
                  </a:solidFill>
                  <a:latin typeface="Agency FB" panose="020B0503020202020204" pitchFamily="34" charset="0"/>
                  <a:cs typeface="Arial" panose="020B0604020202020204" pitchFamily="34" charset="0"/>
                </a:rPr>
                <a:t>、</a:t>
              </a:r>
              <a:r>
                <a:rPr lang="en-US" altLang="zh-CN" dirty="0">
                  <a:solidFill>
                    <a:schemeClr val="tx1">
                      <a:lumMod val="85000"/>
                      <a:lumOff val="15000"/>
                    </a:schemeClr>
                  </a:solidFill>
                  <a:latin typeface="Agency FB" panose="020B0503020202020204" pitchFamily="34" charset="0"/>
                  <a:cs typeface="Arial" panose="020B0604020202020204" pitchFamily="34" charset="0"/>
                </a:rPr>
                <a:t>Spare</a:t>
              </a:r>
              <a:r>
                <a:rPr lang="zh-CN" altLang="en-US" dirty="0">
                  <a:solidFill>
                    <a:schemeClr val="tx1">
                      <a:lumMod val="85000"/>
                      <a:lumOff val="15000"/>
                    </a:schemeClr>
                  </a:solidFill>
                  <a:latin typeface="Agency FB" panose="020B0503020202020204" pitchFamily="34" charset="0"/>
                  <a:cs typeface="Arial" panose="020B0604020202020204" pitchFamily="34" charset="0"/>
                </a:rPr>
                <a:t>三种策略。</a:t>
              </a:r>
              <a:endParaRPr lang="en-US" altLang="zh-CN" dirty="0">
                <a:solidFill>
                  <a:schemeClr val="tx1">
                    <a:lumMod val="85000"/>
                    <a:lumOff val="15000"/>
                  </a:schemeClr>
                </a:solidFill>
                <a:latin typeface="Agency FB" panose="020B0503020202020204" pitchFamily="34" charset="0"/>
                <a:cs typeface="Arial" panose="020B0604020202020204" pitchFamily="34" charset="0"/>
              </a:endParaRPr>
            </a:p>
          </p:txBody>
        </p:sp>
      </p:grpSp>
      <p:cxnSp>
        <p:nvCxnSpPr>
          <p:cNvPr id="58" name="直接连接符 57"/>
          <p:cNvCxnSpPr>
            <a:cxnSpLocks/>
          </p:cNvCxnSpPr>
          <p:nvPr/>
        </p:nvCxnSpPr>
        <p:spPr>
          <a:xfrm>
            <a:off x="2236314" y="2657784"/>
            <a:ext cx="7572117" cy="0"/>
          </a:xfrm>
          <a:prstGeom prst="line">
            <a:avLst/>
          </a:prstGeom>
          <a:ln w="12700">
            <a:solidFill>
              <a:srgbClr val="393836"/>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a:cxnSpLocks/>
          </p:cNvCxnSpPr>
          <p:nvPr/>
        </p:nvCxnSpPr>
        <p:spPr>
          <a:xfrm>
            <a:off x="2236314" y="4093238"/>
            <a:ext cx="7572117" cy="0"/>
          </a:xfrm>
          <a:prstGeom prst="line">
            <a:avLst/>
          </a:prstGeom>
          <a:ln w="12700">
            <a:solidFill>
              <a:srgbClr val="393836"/>
            </a:solidFill>
            <a:prstDash val="dash"/>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413111C-886E-4F4A-BE79-9CBE1AB2D730}"/>
              </a:ext>
            </a:extLst>
          </p:cNvPr>
          <p:cNvSpPr/>
          <p:nvPr>
            <p:custDataLst>
              <p:tags r:id="rId1"/>
            </p:custDataLst>
          </p:nvPr>
        </p:nvSpPr>
        <p:spPr>
          <a:xfrm>
            <a:off x="-624114" y="-2119086"/>
            <a:ext cx="1248228"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517DA3E7-3399-46EA-A856-298281741137}"/>
              </a:ext>
            </a:extLst>
          </p:cNvPr>
          <p:cNvGrpSpPr/>
          <p:nvPr/>
        </p:nvGrpSpPr>
        <p:grpSpPr>
          <a:xfrm>
            <a:off x="2038690" y="2978125"/>
            <a:ext cx="8356970" cy="584776"/>
            <a:chOff x="7253941" y="5105084"/>
            <a:chExt cx="4618415" cy="321357"/>
          </a:xfrm>
        </p:grpSpPr>
        <p:sp>
          <p:nvSpPr>
            <p:cNvPr id="42" name="椭圆 41">
              <a:extLst>
                <a:ext uri="{FF2B5EF4-FFF2-40B4-BE49-F238E27FC236}">
                  <a16:creationId xmlns:a16="http://schemas.microsoft.com/office/drawing/2014/main" id="{8FFE8D15-0FAB-4BB4-B62C-50979E8AA72F}"/>
                </a:ext>
              </a:extLst>
            </p:cNvPr>
            <p:cNvSpPr/>
            <p:nvPr/>
          </p:nvSpPr>
          <p:spPr>
            <a:xfrm>
              <a:off x="7253941" y="5234495"/>
              <a:ext cx="63500" cy="63500"/>
            </a:xfrm>
            <a:prstGeom prst="ellipse">
              <a:avLst/>
            </a:prstGeom>
            <a:solidFill>
              <a:srgbClr val="39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43" name="矩形 42">
              <a:extLst>
                <a:ext uri="{FF2B5EF4-FFF2-40B4-BE49-F238E27FC236}">
                  <a16:creationId xmlns:a16="http://schemas.microsoft.com/office/drawing/2014/main" id="{3FA1240D-94B9-4D3C-8B86-C82B988FA2A7}"/>
                </a:ext>
              </a:extLst>
            </p:cNvPr>
            <p:cNvSpPr/>
            <p:nvPr/>
          </p:nvSpPr>
          <p:spPr>
            <a:xfrm>
              <a:off x="7317441" y="5105084"/>
              <a:ext cx="4554915" cy="321357"/>
            </a:xfrm>
            <a:prstGeom prst="rect">
              <a:avLst/>
            </a:prstGeom>
          </p:spPr>
          <p:txBody>
            <a:bodyPr wrap="square">
              <a:spAutoFit/>
            </a:bodyPr>
            <a:lstStyle/>
            <a:p>
              <a:r>
                <a:rPr lang="en-US" altLang="zh-CN" sz="1600" dirty="0">
                  <a:solidFill>
                    <a:schemeClr val="tx1">
                      <a:lumMod val="85000"/>
                      <a:lumOff val="15000"/>
                    </a:schemeClr>
                  </a:solidFill>
                  <a:latin typeface="Agency FB" panose="020B0503020202020204" pitchFamily="34" charset="0"/>
                  <a:cs typeface="Arial" panose="020B0604020202020204" pitchFamily="34" charset="0"/>
                </a:rPr>
                <a:t>Exception handling</a:t>
              </a:r>
              <a:r>
                <a:rPr lang="zh-CN" altLang="en-US" sz="1600" dirty="0">
                  <a:solidFill>
                    <a:schemeClr val="tx1">
                      <a:lumMod val="85000"/>
                      <a:lumOff val="15000"/>
                    </a:schemeClr>
                  </a:solidFill>
                  <a:latin typeface="Agency FB" panose="020B0503020202020204" pitchFamily="34" charset="0"/>
                  <a:cs typeface="Arial" panose="020B0604020202020204" pitchFamily="34" charset="0"/>
                </a:rPr>
                <a:t>：神龙系统对检测出来的异常进行记录，然后进行处理，利用了</a:t>
              </a:r>
              <a:r>
                <a:rPr lang="en-US" altLang="zh-CN" sz="1600" dirty="0">
                  <a:solidFill>
                    <a:schemeClr val="tx1">
                      <a:lumMod val="85000"/>
                      <a:lumOff val="15000"/>
                    </a:schemeClr>
                  </a:solidFill>
                  <a:latin typeface="Agency FB" panose="020B0503020202020204" pitchFamily="34" charset="0"/>
                  <a:cs typeface="Arial" panose="020B0604020202020204" pitchFamily="34" charset="0"/>
                </a:rPr>
                <a:t>Exception handling</a:t>
              </a:r>
              <a:r>
                <a:rPr lang="zh-CN" altLang="en-US" sz="1600" dirty="0">
                  <a:solidFill>
                    <a:schemeClr val="tx1">
                      <a:lumMod val="85000"/>
                      <a:lumOff val="15000"/>
                    </a:schemeClr>
                  </a:solidFill>
                  <a:latin typeface="Agency FB" panose="020B0503020202020204" pitchFamily="34" charset="0"/>
                  <a:cs typeface="Arial" panose="020B0604020202020204" pitchFamily="34" charset="0"/>
                </a:rPr>
                <a:t>策略。</a:t>
              </a:r>
            </a:p>
          </p:txBody>
        </p:sp>
      </p:grpSp>
      <p:grpSp>
        <p:nvGrpSpPr>
          <p:cNvPr id="44" name="组合 43">
            <a:extLst>
              <a:ext uri="{FF2B5EF4-FFF2-40B4-BE49-F238E27FC236}">
                <a16:creationId xmlns:a16="http://schemas.microsoft.com/office/drawing/2014/main" id="{245DD3B4-4029-4517-8047-F59840FF8D59}"/>
              </a:ext>
            </a:extLst>
          </p:cNvPr>
          <p:cNvGrpSpPr/>
          <p:nvPr/>
        </p:nvGrpSpPr>
        <p:grpSpPr>
          <a:xfrm>
            <a:off x="2038690" y="4680516"/>
            <a:ext cx="8356970" cy="646332"/>
            <a:chOff x="7253941" y="5120403"/>
            <a:chExt cx="4618415" cy="355184"/>
          </a:xfrm>
        </p:grpSpPr>
        <p:sp>
          <p:nvSpPr>
            <p:cNvPr id="45" name="椭圆 44">
              <a:extLst>
                <a:ext uri="{FF2B5EF4-FFF2-40B4-BE49-F238E27FC236}">
                  <a16:creationId xmlns:a16="http://schemas.microsoft.com/office/drawing/2014/main" id="{805D18E2-73B0-49A8-98EF-DDDF88468BCA}"/>
                </a:ext>
              </a:extLst>
            </p:cNvPr>
            <p:cNvSpPr/>
            <p:nvPr/>
          </p:nvSpPr>
          <p:spPr>
            <a:xfrm>
              <a:off x="7253941" y="5234495"/>
              <a:ext cx="63500" cy="63500"/>
            </a:xfrm>
            <a:prstGeom prst="ellipse">
              <a:avLst/>
            </a:prstGeom>
            <a:solidFill>
              <a:srgbClr val="39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46" name="矩形 45">
              <a:extLst>
                <a:ext uri="{FF2B5EF4-FFF2-40B4-BE49-F238E27FC236}">
                  <a16:creationId xmlns:a16="http://schemas.microsoft.com/office/drawing/2014/main" id="{95460B2A-675D-4A3C-9279-AF3F5AF065AF}"/>
                </a:ext>
              </a:extLst>
            </p:cNvPr>
            <p:cNvSpPr/>
            <p:nvPr/>
          </p:nvSpPr>
          <p:spPr>
            <a:xfrm>
              <a:off x="7317441" y="5120403"/>
              <a:ext cx="4554915" cy="355184"/>
            </a:xfrm>
            <a:prstGeom prst="rect">
              <a:avLst/>
            </a:prstGeom>
          </p:spPr>
          <p:txBody>
            <a:bodyPr wrap="square">
              <a:spAutoFit/>
            </a:bodyPr>
            <a:lstStyle/>
            <a:p>
              <a:r>
                <a:rPr lang="en-US" altLang="zh-CN" dirty="0">
                  <a:solidFill>
                    <a:schemeClr val="tx1">
                      <a:lumMod val="85000"/>
                      <a:lumOff val="15000"/>
                    </a:schemeClr>
                  </a:solidFill>
                  <a:latin typeface="Agency FB" panose="020B0503020202020204" pitchFamily="34" charset="0"/>
                  <a:cs typeface="Arial" panose="020B0604020202020204" pitchFamily="34" charset="0"/>
                </a:rPr>
                <a:t>Rollback</a:t>
              </a:r>
              <a:r>
                <a:rPr lang="zh-CN" altLang="en-US" dirty="0">
                  <a:solidFill>
                    <a:schemeClr val="tx1">
                      <a:lumMod val="85000"/>
                      <a:lumOff val="15000"/>
                    </a:schemeClr>
                  </a:solidFill>
                  <a:latin typeface="Agency FB" panose="020B0503020202020204" pitchFamily="34" charset="0"/>
                  <a:cs typeface="Arial" panose="020B0604020202020204" pitchFamily="34" charset="0"/>
                </a:rPr>
                <a:t>：飞天系统在对正在进行的操作发生错误，采用的是回退策略，也就是说，该操作被记录为无效。</a:t>
              </a:r>
            </a:p>
          </p:txBody>
        </p:sp>
      </p:grpSp>
    </p:spTree>
    <p:extLst>
      <p:ext uri="{BB962C8B-B14F-4D97-AF65-F5344CB8AC3E}">
        <p14:creationId xmlns:p14="http://schemas.microsoft.com/office/powerpoint/2010/main" val="3514430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up)">
                                      <p:cBhvr>
                                        <p:cTn id="8" dur="500"/>
                                        <p:tgtEl>
                                          <p:spTgt spid="39"/>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1500"/>
                            </p:stCondLst>
                            <p:childTnLst>
                              <p:par>
                                <p:cTn id="18" presetID="1" presetClass="entr" presetSubtype="0" fill="hold" grpId="0" nodeType="afterEffect">
                                  <p:stCondLst>
                                    <p:cond delay="2200"/>
                                  </p:stCondLst>
                                  <p:childTnLst>
                                    <p:set>
                                      <p:cBhvr>
                                        <p:cTn id="19" dur="1" fill="hold">
                                          <p:stCondLst>
                                            <p:cond delay="0"/>
                                          </p:stCondLst>
                                        </p:cTn>
                                        <p:tgtEl>
                                          <p:spTgt spid="40"/>
                                        </p:tgtEl>
                                        <p:attrNameLst>
                                          <p:attrName>style.visibility</p:attrName>
                                        </p:attrNameLst>
                                      </p:cBhvr>
                                      <p:to>
                                        <p:strVal val="visible"/>
                                      </p:to>
                                    </p:set>
                                  </p:childTnLst>
                                </p:cTn>
                              </p:par>
                            </p:childTnLst>
                          </p:cTn>
                        </p:par>
                        <p:par>
                          <p:cTn id="20" fill="hold">
                            <p:stCondLst>
                              <p:cond delay="3700"/>
                            </p:stCondLst>
                            <p:childTnLst>
                              <p:par>
                                <p:cTn id="21" presetID="1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p:tgtEl>
                                          <p:spTgt spid="41"/>
                                        </p:tgtEl>
                                        <p:attrNameLst>
                                          <p:attrName>ppt_y</p:attrName>
                                        </p:attrNameLst>
                                      </p:cBhvr>
                                      <p:tavLst>
                                        <p:tav tm="0">
                                          <p:val>
                                            <p:strVal val="#ppt_y+#ppt_h*1.125000"/>
                                          </p:val>
                                        </p:tav>
                                        <p:tav tm="100000">
                                          <p:val>
                                            <p:strVal val="#ppt_y"/>
                                          </p:val>
                                        </p:tav>
                                      </p:tavLst>
                                    </p:anim>
                                    <p:animEffect transition="in" filter="wipe(up)">
                                      <p:cBhvr>
                                        <p:cTn id="24" dur="500"/>
                                        <p:tgtEl>
                                          <p:spTgt spid="41"/>
                                        </p:tgtEl>
                                      </p:cBhvr>
                                    </p:animEffect>
                                  </p:childTnLst>
                                </p:cTn>
                              </p:par>
                            </p:childTnLst>
                          </p:cTn>
                        </p:par>
                        <p:par>
                          <p:cTn id="25" fill="hold">
                            <p:stCondLst>
                              <p:cond delay="4200"/>
                            </p:stCondLst>
                            <p:childTnLst>
                              <p:par>
                                <p:cTn id="26" presetID="12" presetClass="entr" presetSubtype="4"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p:tgtEl>
                                          <p:spTgt spid="44"/>
                                        </p:tgtEl>
                                        <p:attrNameLst>
                                          <p:attrName>ppt_y</p:attrName>
                                        </p:attrNameLst>
                                      </p:cBhvr>
                                      <p:tavLst>
                                        <p:tav tm="0">
                                          <p:val>
                                            <p:strVal val="#ppt_y+#ppt_h*1.125000"/>
                                          </p:val>
                                        </p:tav>
                                        <p:tav tm="100000">
                                          <p:val>
                                            <p:strVal val="#ppt_y"/>
                                          </p:val>
                                        </p:tav>
                                      </p:tavLst>
                                    </p:anim>
                                    <p:animEffect transition="in" filter="wipe(up)">
                                      <p:cBhvr>
                                        <p:cTn id="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5"/>
          <p:cNvGrpSpPr>
            <a:grpSpLocks/>
          </p:cNvGrpSpPr>
          <p:nvPr/>
        </p:nvGrpSpPr>
        <p:grpSpPr bwMode="auto">
          <a:xfrm>
            <a:off x="479425" y="265113"/>
            <a:ext cx="6924675" cy="523875"/>
            <a:chOff x="479425" y="189579"/>
            <a:chExt cx="6924817" cy="523220"/>
          </a:xfrm>
        </p:grpSpPr>
        <p:grpSp>
          <p:nvGrpSpPr>
            <p:cNvPr id="18" name="组合 118"/>
            <p:cNvGrpSpPr>
              <a:grpSpLocks/>
            </p:cNvGrpSpPr>
            <p:nvPr/>
          </p:nvGrpSpPr>
          <p:grpSpPr bwMode="auto">
            <a:xfrm>
              <a:off x="949145" y="189579"/>
              <a:ext cx="6455097" cy="523220"/>
              <a:chOff x="2990528" y="3310853"/>
              <a:chExt cx="6455097" cy="523220"/>
            </a:xfrm>
          </p:grpSpPr>
          <p:sp>
            <p:nvSpPr>
              <p:cNvPr id="28" name="文本框 120"/>
              <p:cNvSpPr txBox="1">
                <a:spLocks noChangeArrowheads="1"/>
              </p:cNvSpPr>
              <p:nvPr/>
            </p:nvSpPr>
            <p:spPr bwMode="auto">
              <a:xfrm>
                <a:off x="2990528" y="3310853"/>
                <a:ext cx="10895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tx1">
                        <a:lumMod val="75000"/>
                        <a:lumOff val="25000"/>
                      </a:schemeClr>
                    </a:solidFill>
                    <a:latin typeface="Arial" panose="020B0604020202020204" pitchFamily="34" charset="0"/>
                    <a:cs typeface="Arial" panose="020B0604020202020204" pitchFamily="34" charset="0"/>
                  </a:rPr>
                  <a:t>03</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文本框 122"/>
              <p:cNvSpPr txBox="1">
                <a:spLocks noChangeArrowheads="1"/>
              </p:cNvSpPr>
              <p:nvPr/>
            </p:nvSpPr>
            <p:spPr bwMode="auto">
              <a:xfrm>
                <a:off x="3865245" y="3310853"/>
                <a:ext cx="5580380" cy="47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zh-CN" altLang="en-US" dirty="0">
                    <a:solidFill>
                      <a:schemeClr val="tx1">
                        <a:lumMod val="75000"/>
                        <a:lumOff val="25000"/>
                      </a:schemeClr>
                    </a:solidFill>
                    <a:latin typeface="Agency FB" panose="020B0503020202020204" pitchFamily="34" charset="0"/>
                    <a:cs typeface="Arial" panose="020B0604020202020204" pitchFamily="34" charset="0"/>
                  </a:rPr>
                  <a:t>错误预防</a:t>
                </a:r>
              </a:p>
            </p:txBody>
          </p:sp>
          <p:cxnSp>
            <p:nvCxnSpPr>
              <p:cNvPr id="30" name="直接连接符 29"/>
              <p:cNvCxnSpPr/>
              <p:nvPr/>
            </p:nvCxnSpPr>
            <p:spPr>
              <a:xfrm>
                <a:off x="3725746" y="3428181"/>
                <a:ext cx="0" cy="280636"/>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4"/>
            <p:cNvGrpSpPr>
              <a:grpSpLocks/>
            </p:cNvGrpSpPr>
            <p:nvPr/>
          </p:nvGrpSpPr>
          <p:grpSpPr bwMode="auto">
            <a:xfrm>
              <a:off x="479425" y="291099"/>
              <a:ext cx="401883" cy="320180"/>
              <a:chOff x="7660015" y="1074491"/>
              <a:chExt cx="401883" cy="320180"/>
            </a:xfrm>
          </p:grpSpPr>
          <p:sp>
            <p:nvSpPr>
              <p:cNvPr id="20" name="椭圆 19"/>
              <p:cNvSpPr/>
              <p:nvPr/>
            </p:nvSpPr>
            <p:spPr>
              <a:xfrm>
                <a:off x="7866394" y="1144207"/>
                <a:ext cx="195267" cy="1950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26" name="椭圆 25"/>
              <p:cNvSpPr/>
              <p:nvPr/>
            </p:nvSpPr>
            <p:spPr>
              <a:xfrm>
                <a:off x="7660015" y="1278975"/>
                <a:ext cx="115890" cy="1157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sp>
            <p:nvSpPr>
              <p:cNvPr id="27" name="椭圆 26"/>
              <p:cNvSpPr/>
              <p:nvPr/>
            </p:nvSpPr>
            <p:spPr>
              <a:xfrm>
                <a:off x="7710816" y="1074444"/>
                <a:ext cx="93665" cy="935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endParaRPr>
              </a:p>
            </p:txBody>
          </p:sp>
        </p:grpSp>
      </p:grpSp>
      <p:cxnSp>
        <p:nvCxnSpPr>
          <p:cNvPr id="31" name="直接连接符 30"/>
          <p:cNvCxnSpPr/>
          <p:nvPr/>
        </p:nvCxnSpPr>
        <p:spPr>
          <a:xfrm>
            <a:off x="479425" y="914400"/>
            <a:ext cx="11233150"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2038690" y="2649640"/>
            <a:ext cx="8356970" cy="646332"/>
            <a:chOff x="7253941" y="5085573"/>
            <a:chExt cx="4618415" cy="355184"/>
          </a:xfrm>
        </p:grpSpPr>
        <p:sp>
          <p:nvSpPr>
            <p:cNvPr id="49" name="椭圆 48"/>
            <p:cNvSpPr/>
            <p:nvPr/>
          </p:nvSpPr>
          <p:spPr>
            <a:xfrm>
              <a:off x="7253941" y="5234495"/>
              <a:ext cx="63500" cy="63500"/>
            </a:xfrm>
            <a:prstGeom prst="ellipse">
              <a:avLst/>
            </a:prstGeom>
            <a:solidFill>
              <a:srgbClr val="39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50" name="矩形 49"/>
            <p:cNvSpPr/>
            <p:nvPr/>
          </p:nvSpPr>
          <p:spPr>
            <a:xfrm>
              <a:off x="7317441" y="5085573"/>
              <a:ext cx="4554915" cy="355184"/>
            </a:xfrm>
            <a:prstGeom prst="rect">
              <a:avLst/>
            </a:prstGeom>
          </p:spPr>
          <p:txBody>
            <a:bodyPr wrap="square">
              <a:spAutoFit/>
            </a:bodyPr>
            <a:lstStyle/>
            <a:p>
              <a:r>
                <a:rPr lang="en-US" altLang="zh-CN" dirty="0">
                  <a:solidFill>
                    <a:schemeClr val="tx1">
                      <a:lumMod val="85000"/>
                      <a:lumOff val="15000"/>
                    </a:schemeClr>
                  </a:solidFill>
                  <a:latin typeface="Agency FB" panose="020B0503020202020204" pitchFamily="34" charset="0"/>
                  <a:cs typeface="Arial" panose="020B0604020202020204" pitchFamily="34" charset="0"/>
                </a:rPr>
                <a:t>Transactions</a:t>
              </a:r>
              <a:r>
                <a:rPr lang="zh-CN" altLang="en-US" dirty="0">
                  <a:solidFill>
                    <a:schemeClr val="tx1">
                      <a:lumMod val="85000"/>
                      <a:lumOff val="15000"/>
                    </a:schemeClr>
                  </a:solidFill>
                  <a:latin typeface="Agency FB" panose="020B0503020202020204" pitchFamily="34" charset="0"/>
                  <a:cs typeface="Arial" panose="020B0604020202020204" pitchFamily="34" charset="0"/>
                </a:rPr>
                <a:t>：飞天系统，将任务形象为有向无环图，如果某个部分错误，将会撤销整个任务，是用</a:t>
              </a:r>
              <a:r>
                <a:rPr lang="en-US" altLang="zh-CN" dirty="0">
                  <a:solidFill>
                    <a:schemeClr val="tx1">
                      <a:lumMod val="85000"/>
                      <a:lumOff val="15000"/>
                    </a:schemeClr>
                  </a:solidFill>
                  <a:latin typeface="Agency FB" panose="020B0503020202020204" pitchFamily="34" charset="0"/>
                  <a:cs typeface="Arial" panose="020B0604020202020204" pitchFamily="34" charset="0"/>
                </a:rPr>
                <a:t>Transactions</a:t>
              </a:r>
              <a:r>
                <a:rPr lang="zh-CN" altLang="en-US" dirty="0">
                  <a:solidFill>
                    <a:schemeClr val="tx1">
                      <a:lumMod val="85000"/>
                      <a:lumOff val="15000"/>
                    </a:schemeClr>
                  </a:solidFill>
                  <a:latin typeface="Agency FB" panose="020B0503020202020204" pitchFamily="34" charset="0"/>
                  <a:cs typeface="Arial" panose="020B0604020202020204" pitchFamily="34" charset="0"/>
                </a:rPr>
                <a:t>策略。</a:t>
              </a:r>
              <a:endParaRPr lang="en-US" altLang="zh-CN" dirty="0">
                <a:solidFill>
                  <a:schemeClr val="tx1">
                    <a:lumMod val="85000"/>
                    <a:lumOff val="15000"/>
                  </a:schemeClr>
                </a:solidFill>
                <a:latin typeface="Agency FB" panose="020B0503020202020204" pitchFamily="34" charset="0"/>
                <a:cs typeface="Arial" panose="020B0604020202020204" pitchFamily="34" charset="0"/>
              </a:endParaRPr>
            </a:p>
          </p:txBody>
        </p:sp>
      </p:grpSp>
      <p:cxnSp>
        <p:nvCxnSpPr>
          <p:cNvPr id="58" name="直接连接符 57"/>
          <p:cNvCxnSpPr>
            <a:cxnSpLocks/>
          </p:cNvCxnSpPr>
          <p:nvPr/>
        </p:nvCxnSpPr>
        <p:spPr>
          <a:xfrm>
            <a:off x="2236314" y="3530239"/>
            <a:ext cx="7572117" cy="0"/>
          </a:xfrm>
          <a:prstGeom prst="line">
            <a:avLst/>
          </a:prstGeom>
          <a:ln w="12700">
            <a:solidFill>
              <a:srgbClr val="393836"/>
            </a:solidFill>
            <a:prstDash val="dash"/>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413111C-886E-4F4A-BE79-9CBE1AB2D730}"/>
              </a:ext>
            </a:extLst>
          </p:cNvPr>
          <p:cNvSpPr/>
          <p:nvPr>
            <p:custDataLst>
              <p:tags r:id="rId1"/>
            </p:custDataLst>
          </p:nvPr>
        </p:nvSpPr>
        <p:spPr>
          <a:xfrm>
            <a:off x="-624114" y="-2119086"/>
            <a:ext cx="1248228" cy="682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517DA3E7-3399-46EA-A856-298281741137}"/>
              </a:ext>
            </a:extLst>
          </p:cNvPr>
          <p:cNvGrpSpPr/>
          <p:nvPr/>
        </p:nvGrpSpPr>
        <p:grpSpPr>
          <a:xfrm>
            <a:off x="2038690" y="3974567"/>
            <a:ext cx="8356970" cy="584774"/>
            <a:chOff x="7253941" y="5173221"/>
            <a:chExt cx="4618415" cy="321356"/>
          </a:xfrm>
        </p:grpSpPr>
        <p:sp>
          <p:nvSpPr>
            <p:cNvPr id="42" name="椭圆 41">
              <a:extLst>
                <a:ext uri="{FF2B5EF4-FFF2-40B4-BE49-F238E27FC236}">
                  <a16:creationId xmlns:a16="http://schemas.microsoft.com/office/drawing/2014/main" id="{8FFE8D15-0FAB-4BB4-B62C-50979E8AA72F}"/>
                </a:ext>
              </a:extLst>
            </p:cNvPr>
            <p:cNvSpPr/>
            <p:nvPr/>
          </p:nvSpPr>
          <p:spPr>
            <a:xfrm>
              <a:off x="7253941" y="5234495"/>
              <a:ext cx="63500" cy="63500"/>
            </a:xfrm>
            <a:prstGeom prst="ellipse">
              <a:avLst/>
            </a:prstGeom>
            <a:solidFill>
              <a:srgbClr val="39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43" name="矩形 42">
              <a:extLst>
                <a:ext uri="{FF2B5EF4-FFF2-40B4-BE49-F238E27FC236}">
                  <a16:creationId xmlns:a16="http://schemas.microsoft.com/office/drawing/2014/main" id="{3FA1240D-94B9-4D3C-8B86-C82B988FA2A7}"/>
                </a:ext>
              </a:extLst>
            </p:cNvPr>
            <p:cNvSpPr/>
            <p:nvPr/>
          </p:nvSpPr>
          <p:spPr>
            <a:xfrm>
              <a:off x="7317441" y="5173221"/>
              <a:ext cx="4554915" cy="321356"/>
            </a:xfrm>
            <a:prstGeom prst="rect">
              <a:avLst/>
            </a:prstGeom>
          </p:spPr>
          <p:txBody>
            <a:bodyPr wrap="square">
              <a:spAutoFit/>
            </a:bodyPr>
            <a:lstStyle/>
            <a:p>
              <a:r>
                <a:rPr lang="en-US" altLang="zh-CN" sz="1600" dirty="0">
                  <a:solidFill>
                    <a:schemeClr val="tx1">
                      <a:lumMod val="85000"/>
                      <a:lumOff val="15000"/>
                    </a:schemeClr>
                  </a:solidFill>
                  <a:latin typeface="Agency FB" panose="020B0503020202020204" pitchFamily="34" charset="0"/>
                  <a:cs typeface="Arial" panose="020B0604020202020204" pitchFamily="34" charset="0"/>
                </a:rPr>
                <a:t>Predictive model</a:t>
              </a:r>
              <a:r>
                <a:rPr lang="zh-CN" altLang="en-US" sz="1600" dirty="0">
                  <a:solidFill>
                    <a:schemeClr val="tx1">
                      <a:lumMod val="85000"/>
                      <a:lumOff val="15000"/>
                    </a:schemeClr>
                  </a:solidFill>
                  <a:latin typeface="Agency FB" panose="020B0503020202020204" pitchFamily="34" charset="0"/>
                  <a:cs typeface="Arial" panose="020B0604020202020204" pitchFamily="34" charset="0"/>
                </a:rPr>
                <a:t>：神龙系统对各种错误进行记录，这些记录便用于预测模型中，以阻止相同错误再次发生。</a:t>
              </a:r>
            </a:p>
          </p:txBody>
        </p:sp>
      </p:grpSp>
    </p:spTree>
    <p:extLst>
      <p:ext uri="{BB962C8B-B14F-4D97-AF65-F5344CB8AC3E}">
        <p14:creationId xmlns:p14="http://schemas.microsoft.com/office/powerpoint/2010/main" val="869675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ppt_y</p:attrName>
                                        </p:attrNameLst>
                                      </p:cBhvr>
                                      <p:tavLst>
                                        <p:tav tm="0">
                                          <p:val>
                                            <p:strVal val="#ppt_y+#ppt_h*1.125000"/>
                                          </p:val>
                                        </p:tav>
                                        <p:tav tm="100000">
                                          <p:val>
                                            <p:strVal val="#ppt_y"/>
                                          </p:val>
                                        </p:tav>
                                      </p:tavLst>
                                    </p:anim>
                                    <p:animEffect transition="in" filter="wipe(up)">
                                      <p:cBhvr>
                                        <p:cTn id="8" dur="500"/>
                                        <p:tgtEl>
                                          <p:spTgt spid="39"/>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par>
                          <p:cTn id="13" fill="hold">
                            <p:stCondLst>
                              <p:cond delay="1000"/>
                            </p:stCondLst>
                            <p:childTnLst>
                              <p:par>
                                <p:cTn id="14" presetID="1" presetClass="entr" presetSubtype="0" fill="hold" grpId="0" nodeType="afterEffect">
                                  <p:stCondLst>
                                    <p:cond delay="2200"/>
                                  </p:stCondLst>
                                  <p:childTnLst>
                                    <p:set>
                                      <p:cBhvr>
                                        <p:cTn id="15" dur="1" fill="hold">
                                          <p:stCondLst>
                                            <p:cond delay="0"/>
                                          </p:stCondLst>
                                        </p:cTn>
                                        <p:tgtEl>
                                          <p:spTgt spid="40"/>
                                        </p:tgtEl>
                                        <p:attrNameLst>
                                          <p:attrName>style.visibility</p:attrName>
                                        </p:attrNameLst>
                                      </p:cBhvr>
                                      <p:to>
                                        <p:strVal val="visible"/>
                                      </p:to>
                                    </p:set>
                                  </p:childTnLst>
                                </p:cTn>
                              </p:par>
                            </p:childTnLst>
                          </p:cTn>
                        </p:par>
                        <p:par>
                          <p:cTn id="16" fill="hold">
                            <p:stCondLst>
                              <p:cond delay="3200"/>
                            </p:stCondLst>
                            <p:childTnLst>
                              <p:par>
                                <p:cTn id="17" presetID="1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p:tgtEl>
                                          <p:spTgt spid="41"/>
                                        </p:tgtEl>
                                        <p:attrNameLst>
                                          <p:attrName>ppt_y</p:attrName>
                                        </p:attrNameLst>
                                      </p:cBhvr>
                                      <p:tavLst>
                                        <p:tav tm="0">
                                          <p:val>
                                            <p:strVal val="#ppt_y+#ppt_h*1.125000"/>
                                          </p:val>
                                        </p:tav>
                                        <p:tav tm="100000">
                                          <p:val>
                                            <p:strVal val="#ppt_y"/>
                                          </p:val>
                                        </p:tav>
                                      </p:tavLst>
                                    </p:anim>
                                    <p:animEffect transition="in" filter="wipe(up)">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56"/>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xewbvcoy"/>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xewbvcoy"/>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xewbvcoy"/>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xewbvcoy"/>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xewbvcoy"/>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xewbvcoy"/>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xewbvcoy"/>
</p:tagLst>
</file>

<file path=ppt/theme/theme1.xml><?xml version="1.0" encoding="utf-8"?>
<a:theme xmlns:a="http://schemas.openxmlformats.org/drawingml/2006/main" name="Office 主题​​">
  <a:themeElements>
    <a:clrScheme name="F-.17.7.11.1">
      <a:dk1>
        <a:sysClr val="windowText" lastClr="000000"/>
      </a:dk1>
      <a:lt1>
        <a:sysClr val="window" lastClr="FFFFFF"/>
      </a:lt1>
      <a:dk2>
        <a:srgbClr val="44546A"/>
      </a:dk2>
      <a:lt2>
        <a:srgbClr val="E7E6E6"/>
      </a:lt2>
      <a:accent1>
        <a:srgbClr val="21B2C8"/>
      </a:accent1>
      <a:accent2>
        <a:srgbClr val="45AED3"/>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890</Words>
  <Application>Microsoft Office PowerPoint</Application>
  <PresentationFormat>宽屏</PresentationFormat>
  <Paragraphs>88</Paragraphs>
  <Slides>16</Slides>
  <Notes>16</Notes>
  <HiddenSlides>6</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微软雅黑</vt:lpstr>
      <vt:lpstr>Agency FB</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156</dc:title>
  <dc:creator>Administrator</dc:creator>
  <cp:lastModifiedBy>龙 行超</cp:lastModifiedBy>
  <cp:revision>51</cp:revision>
  <dcterms:created xsi:type="dcterms:W3CDTF">2017-07-11T07:31:22Z</dcterms:created>
  <dcterms:modified xsi:type="dcterms:W3CDTF">2019-04-06T12:46:41Z</dcterms:modified>
</cp:coreProperties>
</file>