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78" r:id="rId2"/>
  </p:sldMasterIdLst>
  <p:notesMasterIdLst>
    <p:notesMasterId r:id="rId95"/>
  </p:notesMasterIdLst>
  <p:handoutMasterIdLst>
    <p:handoutMasterId r:id="rId96"/>
  </p:handoutMasterIdLst>
  <p:sldIdLst>
    <p:sldId id="851" r:id="rId3"/>
    <p:sldId id="1190" r:id="rId4"/>
    <p:sldId id="1228" r:id="rId5"/>
    <p:sldId id="1290" r:id="rId6"/>
    <p:sldId id="1289" r:id="rId7"/>
    <p:sldId id="1249" r:id="rId8"/>
    <p:sldId id="1292" r:id="rId9"/>
    <p:sldId id="1293" r:id="rId10"/>
    <p:sldId id="1294" r:id="rId11"/>
    <p:sldId id="1295" r:id="rId12"/>
    <p:sldId id="1296" r:id="rId13"/>
    <p:sldId id="1297" r:id="rId14"/>
    <p:sldId id="1298" r:id="rId15"/>
    <p:sldId id="1299" r:id="rId16"/>
    <p:sldId id="1300" r:id="rId17"/>
    <p:sldId id="1301" r:id="rId18"/>
    <p:sldId id="1302" r:id="rId19"/>
    <p:sldId id="1303" r:id="rId20"/>
    <p:sldId id="1304" r:id="rId21"/>
    <p:sldId id="1305" r:id="rId22"/>
    <p:sldId id="1306" r:id="rId23"/>
    <p:sldId id="1307" r:id="rId24"/>
    <p:sldId id="1309" r:id="rId25"/>
    <p:sldId id="1310" r:id="rId26"/>
    <p:sldId id="1311" r:id="rId27"/>
    <p:sldId id="1312" r:id="rId28"/>
    <p:sldId id="1313" r:id="rId29"/>
    <p:sldId id="1314" r:id="rId30"/>
    <p:sldId id="1315" r:id="rId31"/>
    <p:sldId id="1316" r:id="rId32"/>
    <p:sldId id="1317" r:id="rId33"/>
    <p:sldId id="1318" r:id="rId34"/>
    <p:sldId id="1319" r:id="rId35"/>
    <p:sldId id="1320" r:id="rId36"/>
    <p:sldId id="1321" r:id="rId37"/>
    <p:sldId id="1322" r:id="rId38"/>
    <p:sldId id="1323" r:id="rId39"/>
    <p:sldId id="1324" r:id="rId40"/>
    <p:sldId id="1325" r:id="rId41"/>
    <p:sldId id="1326" r:id="rId42"/>
    <p:sldId id="1327" r:id="rId43"/>
    <p:sldId id="1328" r:id="rId44"/>
    <p:sldId id="1329" r:id="rId45"/>
    <p:sldId id="1330" r:id="rId46"/>
    <p:sldId id="1331" r:id="rId47"/>
    <p:sldId id="1332" r:id="rId48"/>
    <p:sldId id="1333" r:id="rId49"/>
    <p:sldId id="1334" r:id="rId50"/>
    <p:sldId id="1335" r:id="rId51"/>
    <p:sldId id="1336" r:id="rId52"/>
    <p:sldId id="1337" r:id="rId53"/>
    <p:sldId id="1338" r:id="rId54"/>
    <p:sldId id="1339" r:id="rId55"/>
    <p:sldId id="1340" r:id="rId56"/>
    <p:sldId id="1341" r:id="rId57"/>
    <p:sldId id="1342" r:id="rId58"/>
    <p:sldId id="1343" r:id="rId59"/>
    <p:sldId id="1344" r:id="rId60"/>
    <p:sldId id="1308" r:id="rId61"/>
    <p:sldId id="1345" r:id="rId62"/>
    <p:sldId id="1346" r:id="rId63"/>
    <p:sldId id="1347" r:id="rId64"/>
    <p:sldId id="1348" r:id="rId65"/>
    <p:sldId id="1349" r:id="rId66"/>
    <p:sldId id="1350" r:id="rId67"/>
    <p:sldId id="1351" r:id="rId68"/>
    <p:sldId id="1352" r:id="rId69"/>
    <p:sldId id="1353" r:id="rId70"/>
    <p:sldId id="1354" r:id="rId71"/>
    <p:sldId id="1358" r:id="rId72"/>
    <p:sldId id="1355" r:id="rId73"/>
    <p:sldId id="1361" r:id="rId74"/>
    <p:sldId id="1357" r:id="rId75"/>
    <p:sldId id="1356" r:id="rId76"/>
    <p:sldId id="1359" r:id="rId77"/>
    <p:sldId id="1360" r:id="rId78"/>
    <p:sldId id="1362" r:id="rId79"/>
    <p:sldId id="1363" r:id="rId80"/>
    <p:sldId id="1364" r:id="rId81"/>
    <p:sldId id="1366" r:id="rId82"/>
    <p:sldId id="1369" r:id="rId83"/>
    <p:sldId id="1370" r:id="rId84"/>
    <p:sldId id="1371" r:id="rId85"/>
    <p:sldId id="1372" r:id="rId86"/>
    <p:sldId id="1373" r:id="rId87"/>
    <p:sldId id="1367" r:id="rId88"/>
    <p:sldId id="1368" r:id="rId89"/>
    <p:sldId id="1365" r:id="rId90"/>
    <p:sldId id="1374" r:id="rId91"/>
    <p:sldId id="1375" r:id="rId92"/>
    <p:sldId id="1376" r:id="rId93"/>
    <p:sldId id="1377" r:id="rId94"/>
  </p:sldIdLst>
  <p:sldSz cx="9144000" cy="6858000" type="screen4x3"/>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rgbClr val="3366CC"/>
        </a:solidFill>
        <a:latin typeface="楷体_GB2312" pitchFamily="49" charset="-122"/>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rgbClr val="3366CC"/>
        </a:solidFill>
        <a:latin typeface="楷体_GB2312" pitchFamily="49" charset="-122"/>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rgbClr val="3366CC"/>
        </a:solidFill>
        <a:latin typeface="楷体_GB2312" pitchFamily="49" charset="-122"/>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rgbClr val="3366CC"/>
        </a:solidFill>
        <a:latin typeface="楷体_GB2312" pitchFamily="49" charset="-122"/>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rgbClr val="3366CC"/>
        </a:solidFill>
        <a:latin typeface="楷体_GB2312" pitchFamily="49" charset="-122"/>
        <a:ea typeface="宋体" panose="02010600030101010101" pitchFamily="2" charset="-122"/>
        <a:cs typeface="+mn-cs"/>
      </a:defRPr>
    </a:lvl5pPr>
    <a:lvl6pPr marL="2286000" algn="l" defTabSz="914400" rtl="0" eaLnBrk="1" latinLnBrk="0" hangingPunct="1">
      <a:defRPr kern="1200">
        <a:solidFill>
          <a:srgbClr val="3366CC"/>
        </a:solidFill>
        <a:latin typeface="楷体_GB2312" pitchFamily="49" charset="-122"/>
        <a:ea typeface="宋体" panose="02010600030101010101" pitchFamily="2" charset="-122"/>
        <a:cs typeface="+mn-cs"/>
      </a:defRPr>
    </a:lvl6pPr>
    <a:lvl7pPr marL="2743200" algn="l" defTabSz="914400" rtl="0" eaLnBrk="1" latinLnBrk="0" hangingPunct="1">
      <a:defRPr kern="1200">
        <a:solidFill>
          <a:srgbClr val="3366CC"/>
        </a:solidFill>
        <a:latin typeface="楷体_GB2312" pitchFamily="49" charset="-122"/>
        <a:ea typeface="宋体" panose="02010600030101010101" pitchFamily="2" charset="-122"/>
        <a:cs typeface="+mn-cs"/>
      </a:defRPr>
    </a:lvl7pPr>
    <a:lvl8pPr marL="3200400" algn="l" defTabSz="914400" rtl="0" eaLnBrk="1" latinLnBrk="0" hangingPunct="1">
      <a:defRPr kern="1200">
        <a:solidFill>
          <a:srgbClr val="3366CC"/>
        </a:solidFill>
        <a:latin typeface="楷体_GB2312" pitchFamily="49" charset="-122"/>
        <a:ea typeface="宋体" panose="02010600030101010101" pitchFamily="2" charset="-122"/>
        <a:cs typeface="+mn-cs"/>
      </a:defRPr>
    </a:lvl8pPr>
    <a:lvl9pPr marL="3657600" algn="l" defTabSz="914400" rtl="0" eaLnBrk="1" latinLnBrk="0" hangingPunct="1">
      <a:defRPr kern="1200">
        <a:solidFill>
          <a:srgbClr val="3366CC"/>
        </a:solidFill>
        <a:latin typeface="楷体_GB2312" pitchFamily="49"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064">
          <p15:clr>
            <a:srgbClr val="A4A3A4"/>
          </p15:clr>
        </p15:guide>
        <p15:guide id="2" pos="29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17" autoAdjust="0"/>
  </p:normalViewPr>
  <p:slideViewPr>
    <p:cSldViewPr>
      <p:cViewPr varScale="1">
        <p:scale>
          <a:sx n="68" d="100"/>
          <a:sy n="68" d="100"/>
        </p:scale>
        <p:origin x="1446" y="66"/>
      </p:cViewPr>
      <p:guideLst>
        <p:guide orient="horz" pos="2064"/>
        <p:guide pos="2952"/>
      </p:guideLst>
    </p:cSldViewPr>
  </p:slideViewPr>
  <p:notesTextViewPr>
    <p:cViewPr>
      <p:scale>
        <a:sx n="1" d="1"/>
        <a:sy n="1" d="1"/>
      </p:scale>
      <p:origin x="0" y="0"/>
    </p:cViewPr>
  </p:notesTextViewPr>
  <p:notesViewPr>
    <p:cSldViewPr>
      <p:cViewPr varScale="1">
        <p:scale>
          <a:sx n="85" d="100"/>
          <a:sy n="85" d="100"/>
        </p:scale>
        <p:origin x="3168" y="90"/>
      </p:cViewPr>
      <p:guideLst/>
    </p:cSldViewPr>
  </p:notesViewPr>
  <p:gridSpacing cx="76197" cy="76197"/>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wmf"/><Relationship Id="rId4" Type="http://schemas.openxmlformats.org/officeDocument/2006/relationships/image" Target="../media/image10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52.wmf"/><Relationship Id="rId18" Type="http://schemas.openxmlformats.org/officeDocument/2006/relationships/image" Target="../media/image57.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51.wmf"/><Relationship Id="rId17" Type="http://schemas.openxmlformats.org/officeDocument/2006/relationships/image" Target="../media/image56.wmf"/><Relationship Id="rId2" Type="http://schemas.openxmlformats.org/officeDocument/2006/relationships/image" Target="../media/image41.wmf"/><Relationship Id="rId16" Type="http://schemas.openxmlformats.org/officeDocument/2006/relationships/image" Target="../media/image55.wmf"/><Relationship Id="rId1" Type="http://schemas.openxmlformats.org/officeDocument/2006/relationships/image" Target="../media/image40.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54.wmf"/><Relationship Id="rId10" Type="http://schemas.openxmlformats.org/officeDocument/2006/relationships/image" Target="../media/image49.wmf"/><Relationship Id="rId19" Type="http://schemas.openxmlformats.org/officeDocument/2006/relationships/image" Target="../media/image58.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69C1-92DD-4011-96FF-6C6B82077FAC}" type="datetime1">
              <a:rPr lang="en-US" altLang="zh-CN" smtClean="0"/>
              <a:pPr/>
              <a:t>9/18/2016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9D0E9A-3E5C-4104-9BF3-A77D1C7745E3}" type="slidenum">
              <a:rPr lang="zh-CN" altLang="en-US" smtClean="0"/>
              <a:pPr/>
              <a:t>‹#›</a:t>
            </a:fld>
            <a:endParaRPr lang="zh-CN" altLang="en-US"/>
          </a:p>
        </p:txBody>
      </p:sp>
    </p:spTree>
    <p:extLst>
      <p:ext uri="{BB962C8B-B14F-4D97-AF65-F5344CB8AC3E}">
        <p14:creationId xmlns:p14="http://schemas.microsoft.com/office/powerpoint/2010/main" val="3470600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89750441-5BB6-4A65-A591-9ADFE75E7F18}" type="datetime1">
              <a:rPr lang="en-US" altLang="zh-CN" smtClean="0"/>
              <a:pPr/>
              <a:t>9/18/2016</a:t>
            </a:fld>
            <a:endParaRPr lang="en-US" altLang="zh-CN" sz="1200">
              <a:solidFill>
                <a:schemeClr val="tx1"/>
              </a:solidFill>
              <a:latin typeface="Arial" panose="020B0604020202020204" pitchFamily="34" charset="0"/>
            </a:endParaRPr>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sp>
      <p:sp>
        <p:nvSpPr>
          <p:cNvPr id="3077" name="Rectangle 5"/>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en-US" altLang="zh-CN"/>
              <a:t>Click to edit Master text styles</a:t>
            </a:r>
            <a:endParaRPr lang="zh-CN" altLang="en-US"/>
          </a:p>
          <a:p>
            <a:pPr>
              <a:buFontTx/>
              <a:buNone/>
            </a:pPr>
            <a:r>
              <a:rPr lang="en-US" altLang="zh-CN"/>
              <a:t>Second level</a:t>
            </a:r>
            <a:endParaRPr lang="zh-CN" altLang="en-US"/>
          </a:p>
          <a:p>
            <a:pPr>
              <a:buFontTx/>
              <a:buNone/>
            </a:pPr>
            <a:r>
              <a:rPr lang="en-US" altLang="zh-CN"/>
              <a:t>Third level</a:t>
            </a:r>
            <a:endParaRPr lang="zh-CN" altLang="en-US"/>
          </a:p>
          <a:p>
            <a:pPr>
              <a:buFontTx/>
              <a:buNone/>
            </a:pPr>
            <a:r>
              <a:rPr lang="en-US" altLang="zh-CN"/>
              <a:t>Fourth level</a:t>
            </a:r>
            <a:endParaRPr lang="zh-CN" altLang="en-US"/>
          </a:p>
          <a:p>
            <a:pPr>
              <a:buFontTx/>
              <a:buNone/>
            </a:pPr>
            <a:r>
              <a:rPr lang="en-US" altLang="zh-CN"/>
              <a:t>Fifth level</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E23C4393-3306-4E94-B6C8-AA24551CD2E1}" type="slidenum">
              <a:rPr lang="en-US" altLang="zh-CN"/>
              <a:pPr/>
              <a:t>‹#›</a:t>
            </a:fld>
            <a:endParaRPr lang="en-US" altLang="zh-CN" sz="1200">
              <a:solidFill>
                <a:schemeClr val="tx1"/>
              </a:solidFill>
              <a:latin typeface="Arial" panose="020B0604020202020204" pitchFamily="34" charset="0"/>
            </a:endParaRPr>
          </a:p>
        </p:txBody>
      </p:sp>
    </p:spTree>
    <p:extLst>
      <p:ext uri="{BB962C8B-B14F-4D97-AF65-F5344CB8AC3E}">
        <p14:creationId xmlns:p14="http://schemas.microsoft.com/office/powerpoint/2010/main" val="4072663586"/>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4466E53-B719-4E5F-AEDC-6C65D0657F7F}" type="datetime1">
              <a:rPr lang="zh-CN" altLang="en-US" smtClean="0"/>
              <a:pPr/>
              <a:t>2016/9/18</a:t>
            </a:fld>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p:txBody>
          <a:bodyPr/>
          <a:lstStyle>
            <a:lvl1pPr>
              <a:defRPr/>
            </a:lvl1pPr>
          </a:lstStyle>
          <a:p>
            <a:fld id="{2A8C919D-5D4B-47F4-9336-382D8FC10E7F}"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77852486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9C14A9D-C11F-4B1A-963E-523485CFBB79}" type="datetime1">
              <a:rPr lang="zh-CN" altLang="en-US" smtClean="0"/>
              <a:pPr/>
              <a:t>2016/9/18</a:t>
            </a:fld>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p:txBody>
          <a:bodyPr/>
          <a:lstStyle>
            <a:lvl1pPr>
              <a:defRPr/>
            </a:lvl1pPr>
          </a:lstStyle>
          <a:p>
            <a:fld id="{DD4B3F81-64BE-4A3F-BDA7-DF892B71F519}"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29470723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0"/>
            <a:ext cx="2001837"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0"/>
            <a:ext cx="5854700" cy="6400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9B43FDC-2F8F-4D91-8B7E-F6ABCF60C1AB}" type="datetime1">
              <a:rPr lang="zh-CN" altLang="en-US" smtClean="0"/>
              <a:pPr/>
              <a:t>2016/9/18</a:t>
            </a:fld>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p:txBody>
          <a:bodyPr/>
          <a:lstStyle>
            <a:lvl1pPr>
              <a:defRPr/>
            </a:lvl1pPr>
          </a:lstStyle>
          <a:p>
            <a:fld id="{ABE6B025-676F-4DAA-BB81-E3203F73A4FA}"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75507842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98230705-DB46-430B-9218-64A1C3AACFC3}" type="datetime1">
              <a:rPr lang="zh-CN" altLang="en-US" smtClean="0"/>
              <a:pPr/>
              <a:t>2016/9/18</a:t>
            </a:fld>
            <a:endParaRPr lang="en-US" altLang="zh-CN" sz="1800">
              <a:solidFill>
                <a:srgbClr val="3366CC"/>
              </a:solidFill>
              <a:latin typeface="楷体_GB2312" pitchFamily="49" charset="-122"/>
            </a:endParaRPr>
          </a:p>
        </p:txBody>
      </p:sp>
      <p:sp>
        <p:nvSpPr>
          <p:cNvPr id="3" name="灯片编号占位符 2"/>
          <p:cNvSpPr>
            <a:spLocks noGrp="1"/>
          </p:cNvSpPr>
          <p:nvPr>
            <p:ph type="sldNum" sz="quarter" idx="11"/>
          </p:nvPr>
        </p:nvSpPr>
        <p:spPr/>
        <p:txBody>
          <a:bodyPr/>
          <a:lstStyle/>
          <a:p>
            <a:fld id="{65717687-6A57-4636-9248-F53176441886}" type="slidenum">
              <a:rPr lang="zh-CN" altLang="en-US" smtClean="0"/>
              <a:pPr/>
              <a:t>‹#›</a:t>
            </a:fld>
            <a:endParaRPr lang="en-US" altLang="zh-CN" sz="1800" dirty="0">
              <a:solidFill>
                <a:srgbClr val="3366CC"/>
              </a:solidFill>
              <a:latin typeface="楷体_GB2312" pitchFamily="49" charset="-122"/>
            </a:endParaRPr>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533582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914400"/>
            <a:ext cx="70866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9913" y="1812925"/>
            <a:ext cx="3867150" cy="4840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589463" y="1812925"/>
            <a:ext cx="3868737" cy="4840288"/>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fld id="{AE87DDCA-3128-4757-AB4D-C88AD282C5FB}" type="datetime1">
              <a:rPr lang="zh-CN" altLang="en-US"/>
              <a:pPr>
                <a:defRPr/>
              </a:pPr>
              <a:t>2016/9/18</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CFA6D688-0427-44BB-9F8D-2F35FAECDED1}" type="slidenum">
              <a:rPr lang="en-US" altLang="zh-CN"/>
              <a:pPr/>
              <a:t>‹#›</a:t>
            </a:fld>
            <a:endParaRPr lang="en-US" altLang="zh-CN"/>
          </a:p>
        </p:txBody>
      </p:sp>
    </p:spTree>
    <p:extLst>
      <p:ext uri="{BB962C8B-B14F-4D97-AF65-F5344CB8AC3E}">
        <p14:creationId xmlns:p14="http://schemas.microsoft.com/office/powerpoint/2010/main" val="21897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r>
              <a:rPr lang="zh-CN" altLang="en-US"/>
              <a:t>述聘人：</a:t>
            </a:r>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p:txBody>
          <a:bodyPr/>
          <a:lstStyle>
            <a:lvl1pPr>
              <a:defRPr/>
            </a:lvl1pPr>
          </a:lstStyle>
          <a:p>
            <a:fld id="{18FECCB3-6176-46E4-BDBE-F505356E101A}"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22420740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r>
              <a:rPr lang="zh-CN" altLang="en-US"/>
              <a:t>述聘人：</a:t>
            </a:r>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p:txBody>
          <a:bodyPr/>
          <a:lstStyle>
            <a:lvl1pPr>
              <a:defRPr/>
            </a:lvl1pPr>
          </a:lstStyle>
          <a:p>
            <a:fld id="{405831DA-161E-46E0-A6A7-752A78020730}"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130909970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r>
              <a:rPr lang="zh-CN" altLang="en-US"/>
              <a:t>述聘人：</a:t>
            </a:r>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p:txBody>
          <a:bodyPr/>
          <a:lstStyle>
            <a:lvl1pPr>
              <a:defRPr/>
            </a:lvl1pPr>
          </a:lstStyle>
          <a:p>
            <a:fld id="{9ED6D2F2-5BF4-4CFA-A5D5-69B7C9C14A3A}"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142755688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lvl1pPr>
          </a:lstStyle>
          <a:p>
            <a:r>
              <a:rPr lang="zh-CN" altLang="en-US"/>
              <a:t>述聘人：</a:t>
            </a:r>
            <a:endParaRPr lang="en-US" altLang="zh-CN" sz="1800">
              <a:solidFill>
                <a:srgbClr val="3366CC"/>
              </a:solidFill>
              <a:latin typeface="楷体_GB2312" pitchFamily="49" charset="-122"/>
            </a:endParaRPr>
          </a:p>
        </p:txBody>
      </p:sp>
      <p:sp>
        <p:nvSpPr>
          <p:cNvPr id="7" name="灯片编号占位符 6"/>
          <p:cNvSpPr>
            <a:spLocks noGrp="1"/>
          </p:cNvSpPr>
          <p:nvPr>
            <p:ph type="sldNum" sz="quarter" idx="12"/>
          </p:nvPr>
        </p:nvSpPr>
        <p:spPr/>
        <p:txBody>
          <a:bodyPr/>
          <a:lstStyle>
            <a:lvl1pPr>
              <a:defRPr/>
            </a:lvl1pPr>
          </a:lstStyle>
          <a:p>
            <a:fld id="{6E908082-0B22-4E0A-B8F8-B9466ABFE9E6}"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27504664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8" name="页脚占位符 7"/>
          <p:cNvSpPr>
            <a:spLocks noGrp="1"/>
          </p:cNvSpPr>
          <p:nvPr>
            <p:ph type="ftr" sz="quarter" idx="11"/>
          </p:nvPr>
        </p:nvSpPr>
        <p:spPr>
          <a:xfrm>
            <a:off x="3124200" y="6245225"/>
            <a:ext cx="2895600" cy="476250"/>
          </a:xfrm>
          <a:prstGeom prst="rect">
            <a:avLst/>
          </a:prstGeom>
        </p:spPr>
        <p:txBody>
          <a:bodyPr/>
          <a:lstStyle>
            <a:lvl1pPr>
              <a:defRPr/>
            </a:lvl1pPr>
          </a:lstStyle>
          <a:p>
            <a:r>
              <a:rPr lang="zh-CN" altLang="en-US"/>
              <a:t>述聘人：</a:t>
            </a:r>
            <a:endParaRPr lang="en-US" altLang="zh-CN" sz="1800">
              <a:solidFill>
                <a:srgbClr val="3366CC"/>
              </a:solidFill>
              <a:latin typeface="楷体_GB2312" pitchFamily="49" charset="-122"/>
            </a:endParaRPr>
          </a:p>
        </p:txBody>
      </p:sp>
      <p:sp>
        <p:nvSpPr>
          <p:cNvPr id="9" name="灯片编号占位符 8"/>
          <p:cNvSpPr>
            <a:spLocks noGrp="1"/>
          </p:cNvSpPr>
          <p:nvPr>
            <p:ph type="sldNum" sz="quarter" idx="12"/>
          </p:nvPr>
        </p:nvSpPr>
        <p:spPr/>
        <p:txBody>
          <a:bodyPr/>
          <a:lstStyle>
            <a:lvl1pPr>
              <a:defRPr/>
            </a:lvl1pPr>
          </a:lstStyle>
          <a:p>
            <a:fld id="{9B30EB8D-1E98-4E00-AED6-EBBCE0E46B33}"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408667237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a:lvl1pPr>
          </a:lstStyle>
          <a:p>
            <a:r>
              <a:rPr lang="zh-CN" altLang="en-US"/>
              <a:t>述聘人：</a:t>
            </a:r>
            <a:endParaRPr lang="en-US" altLang="zh-CN" sz="1800">
              <a:solidFill>
                <a:srgbClr val="3366CC"/>
              </a:solidFill>
              <a:latin typeface="楷体_GB2312" pitchFamily="49" charset="-122"/>
            </a:endParaRPr>
          </a:p>
        </p:txBody>
      </p:sp>
      <p:sp>
        <p:nvSpPr>
          <p:cNvPr id="5" name="灯片编号占位符 4"/>
          <p:cNvSpPr>
            <a:spLocks noGrp="1"/>
          </p:cNvSpPr>
          <p:nvPr>
            <p:ph type="sldNum" sz="quarter" idx="12"/>
          </p:nvPr>
        </p:nvSpPr>
        <p:spPr/>
        <p:txBody>
          <a:bodyPr/>
          <a:lstStyle>
            <a:lvl1pPr>
              <a:defRPr/>
            </a:lvl1pPr>
          </a:lstStyle>
          <a:p>
            <a:fld id="{DF854B47-6DD3-460F-94A0-D4788F967C6B}"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4263857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5539662-F107-4BBD-A041-A657A3639E8A}" type="datetime1">
              <a:rPr lang="zh-CN" altLang="en-US" smtClean="0"/>
              <a:pPr/>
              <a:t>2016/9/18</a:t>
            </a:fld>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a:xfrm>
            <a:off x="6628270" y="6476880"/>
            <a:ext cx="1981200" cy="244475"/>
          </a:xfrm>
        </p:spPr>
        <p:txBody>
          <a:bodyPr/>
          <a:lstStyle>
            <a:lvl1pPr>
              <a:defRPr/>
            </a:lvl1pPr>
          </a:lstStyle>
          <a:p>
            <a:fld id="{3B533B36-F770-4B30-93FE-E42DF7D9A219}"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1518485491"/>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3" name="页脚占位符 2"/>
          <p:cNvSpPr>
            <a:spLocks noGrp="1"/>
          </p:cNvSpPr>
          <p:nvPr>
            <p:ph type="ftr" sz="quarter" idx="11"/>
          </p:nvPr>
        </p:nvSpPr>
        <p:spPr>
          <a:xfrm>
            <a:off x="3124200" y="6245225"/>
            <a:ext cx="2895600" cy="476250"/>
          </a:xfrm>
          <a:prstGeom prst="rect">
            <a:avLst/>
          </a:prstGeom>
        </p:spPr>
        <p:txBody>
          <a:bodyPr/>
          <a:lstStyle>
            <a:lvl1pPr>
              <a:defRPr/>
            </a:lvl1pPr>
          </a:lstStyle>
          <a:p>
            <a:r>
              <a:rPr lang="zh-CN" altLang="en-US"/>
              <a:t>述聘人：</a:t>
            </a:r>
            <a:endParaRPr lang="en-US" altLang="zh-CN" sz="1800">
              <a:solidFill>
                <a:srgbClr val="3366CC"/>
              </a:solidFill>
              <a:latin typeface="楷体_GB2312" pitchFamily="49" charset="-122"/>
            </a:endParaRPr>
          </a:p>
        </p:txBody>
      </p:sp>
      <p:sp>
        <p:nvSpPr>
          <p:cNvPr id="4" name="灯片编号占位符 3"/>
          <p:cNvSpPr>
            <a:spLocks noGrp="1"/>
          </p:cNvSpPr>
          <p:nvPr>
            <p:ph type="sldNum" sz="quarter" idx="12"/>
          </p:nvPr>
        </p:nvSpPr>
        <p:spPr/>
        <p:txBody>
          <a:bodyPr/>
          <a:lstStyle>
            <a:lvl1pPr>
              <a:defRPr/>
            </a:lvl1pPr>
          </a:lstStyle>
          <a:p>
            <a:fld id="{5D7067DC-D306-4948-85D3-26766D8BFDF8}"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172028868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lvl1pPr>
          </a:lstStyle>
          <a:p>
            <a:r>
              <a:rPr lang="zh-CN" altLang="en-US"/>
              <a:t>述聘人：</a:t>
            </a:r>
            <a:endParaRPr lang="en-US" altLang="zh-CN" sz="1800">
              <a:solidFill>
                <a:srgbClr val="3366CC"/>
              </a:solidFill>
              <a:latin typeface="楷体_GB2312" pitchFamily="49" charset="-122"/>
            </a:endParaRPr>
          </a:p>
        </p:txBody>
      </p:sp>
      <p:sp>
        <p:nvSpPr>
          <p:cNvPr id="7" name="灯片编号占位符 6"/>
          <p:cNvSpPr>
            <a:spLocks noGrp="1"/>
          </p:cNvSpPr>
          <p:nvPr>
            <p:ph type="sldNum" sz="quarter" idx="12"/>
          </p:nvPr>
        </p:nvSpPr>
        <p:spPr/>
        <p:txBody>
          <a:bodyPr/>
          <a:lstStyle>
            <a:lvl1pPr>
              <a:defRPr/>
            </a:lvl1pPr>
          </a:lstStyle>
          <a:p>
            <a:fld id="{057A1FAB-2720-4430-9B94-0146F8DF9932}"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247359392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7" name="灯片编号占位符 6"/>
          <p:cNvSpPr>
            <a:spLocks noGrp="1"/>
          </p:cNvSpPr>
          <p:nvPr>
            <p:ph type="sldNum" sz="quarter" idx="12"/>
          </p:nvPr>
        </p:nvSpPr>
        <p:spPr/>
        <p:txBody>
          <a:bodyPr/>
          <a:lstStyle>
            <a:lvl1pPr>
              <a:defRPr/>
            </a:lvl1pPr>
          </a:lstStyle>
          <a:p>
            <a:fld id="{C800799D-580B-4F0D-940F-030D3B27FE47}"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342745516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r>
              <a:rPr lang="zh-CN" altLang="en-US"/>
              <a:t>述聘人：</a:t>
            </a:r>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p:txBody>
          <a:bodyPr/>
          <a:lstStyle>
            <a:lvl1pPr>
              <a:defRPr/>
            </a:lvl1pPr>
          </a:lstStyle>
          <a:p>
            <a:fld id="{E2B2211D-2BAB-48DA-86B0-17DC69B12A84}"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1110182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p:txBody>
          <a:bodyPr/>
          <a:lstStyle>
            <a:lvl1pPr>
              <a:defRPr/>
            </a:lvl1pPr>
          </a:lstStyle>
          <a:p>
            <a:fld id="{F39B2DA8-1660-4F89-ACC1-A1BBCE752AF3}"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72354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F6C937B-BA25-49B7-A969-66714406D9A9}" type="datetime1">
              <a:rPr lang="zh-CN" altLang="en-US" smtClean="0"/>
              <a:pPr/>
              <a:t>2016/9/18</a:t>
            </a:fld>
            <a:endParaRPr lang="en-US" altLang="zh-CN" sz="1800">
              <a:solidFill>
                <a:srgbClr val="3366CC"/>
              </a:solidFill>
              <a:latin typeface="楷体_GB2312" pitchFamily="49" charset="-122"/>
            </a:endParaRPr>
          </a:p>
        </p:txBody>
      </p:sp>
      <p:sp>
        <p:nvSpPr>
          <p:cNvPr id="6" name="灯片编号占位符 5"/>
          <p:cNvSpPr>
            <a:spLocks noGrp="1"/>
          </p:cNvSpPr>
          <p:nvPr>
            <p:ph type="sldNum" sz="quarter" idx="12"/>
          </p:nvPr>
        </p:nvSpPr>
        <p:spPr/>
        <p:txBody>
          <a:bodyPr/>
          <a:lstStyle>
            <a:lvl1pPr>
              <a:defRPr/>
            </a:lvl1pPr>
          </a:lstStyle>
          <a:p>
            <a:fld id="{17EB97EF-0DF6-4958-B535-A1A39D8A3316}"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322977000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43000"/>
            <a:ext cx="39243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43000"/>
            <a:ext cx="39243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1DA2005-8C42-42CB-ACC9-F4BFB0D18E2C}" type="datetime1">
              <a:rPr lang="zh-CN" altLang="en-US" smtClean="0"/>
              <a:pPr/>
              <a:t>2016/9/18</a:t>
            </a:fld>
            <a:endParaRPr lang="en-US" altLang="zh-CN" sz="1800">
              <a:solidFill>
                <a:srgbClr val="3366CC"/>
              </a:solidFill>
              <a:latin typeface="楷体_GB2312" pitchFamily="49" charset="-122"/>
            </a:endParaRPr>
          </a:p>
        </p:txBody>
      </p:sp>
      <p:sp>
        <p:nvSpPr>
          <p:cNvPr id="7" name="灯片编号占位符 6"/>
          <p:cNvSpPr>
            <a:spLocks noGrp="1"/>
          </p:cNvSpPr>
          <p:nvPr>
            <p:ph type="sldNum" sz="quarter" idx="12"/>
          </p:nvPr>
        </p:nvSpPr>
        <p:spPr/>
        <p:txBody>
          <a:bodyPr/>
          <a:lstStyle>
            <a:lvl1pPr>
              <a:defRPr/>
            </a:lvl1pPr>
          </a:lstStyle>
          <a:p>
            <a:fld id="{8B813AB9-30CE-4A7C-8246-9C238DBC2B0D}"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8788201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27A4AEB-130B-4CD3-ACCD-0DDF34C1D984}" type="datetime1">
              <a:rPr lang="zh-CN" altLang="en-US" smtClean="0"/>
              <a:pPr/>
              <a:t>2016/9/18</a:t>
            </a:fld>
            <a:endParaRPr lang="en-US" altLang="zh-CN" sz="1800">
              <a:solidFill>
                <a:srgbClr val="3366CC"/>
              </a:solidFill>
              <a:latin typeface="楷体_GB2312" pitchFamily="49" charset="-122"/>
            </a:endParaRPr>
          </a:p>
        </p:txBody>
      </p:sp>
      <p:sp>
        <p:nvSpPr>
          <p:cNvPr id="9" name="灯片编号占位符 8"/>
          <p:cNvSpPr>
            <a:spLocks noGrp="1"/>
          </p:cNvSpPr>
          <p:nvPr>
            <p:ph type="sldNum" sz="quarter" idx="12"/>
          </p:nvPr>
        </p:nvSpPr>
        <p:spPr/>
        <p:txBody>
          <a:bodyPr/>
          <a:lstStyle>
            <a:lvl1pPr>
              <a:defRPr/>
            </a:lvl1pPr>
          </a:lstStyle>
          <a:p>
            <a:fld id="{E79E43A3-088A-42A5-A574-DBF641783E9A}"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19692551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90D1446F-C85A-4472-879D-1111AF6130F2}" type="datetime1">
              <a:rPr lang="zh-CN" altLang="en-US" smtClean="0"/>
              <a:pPr/>
              <a:t>2016/9/18</a:t>
            </a:fld>
            <a:endParaRPr lang="en-US" altLang="zh-CN" sz="1800">
              <a:solidFill>
                <a:srgbClr val="3366CC"/>
              </a:solidFill>
              <a:latin typeface="楷体_GB2312" pitchFamily="49" charset="-122"/>
            </a:endParaRPr>
          </a:p>
        </p:txBody>
      </p:sp>
      <p:sp>
        <p:nvSpPr>
          <p:cNvPr id="5" name="灯片编号占位符 4"/>
          <p:cNvSpPr>
            <a:spLocks noGrp="1"/>
          </p:cNvSpPr>
          <p:nvPr>
            <p:ph type="sldNum" sz="quarter" idx="12"/>
          </p:nvPr>
        </p:nvSpPr>
        <p:spPr/>
        <p:txBody>
          <a:bodyPr/>
          <a:lstStyle>
            <a:lvl1pPr>
              <a:defRPr/>
            </a:lvl1pPr>
          </a:lstStyle>
          <a:p>
            <a:fld id="{78784E27-6158-46D6-8CA9-D28A3C6A2A5D}"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39012694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C8900E4-8471-4284-88F6-9DB7E44FF49B}" type="datetime1">
              <a:rPr lang="zh-CN" altLang="en-US" smtClean="0"/>
              <a:pPr/>
              <a:t>2016/9/18</a:t>
            </a:fld>
            <a:endParaRPr lang="en-US" altLang="zh-CN" sz="1800">
              <a:solidFill>
                <a:srgbClr val="3366CC"/>
              </a:solidFill>
              <a:latin typeface="楷体_GB2312" pitchFamily="49" charset="-122"/>
            </a:endParaRPr>
          </a:p>
        </p:txBody>
      </p:sp>
      <p:sp>
        <p:nvSpPr>
          <p:cNvPr id="4" name="灯片编号占位符 3"/>
          <p:cNvSpPr>
            <a:spLocks noGrp="1"/>
          </p:cNvSpPr>
          <p:nvPr>
            <p:ph type="sldNum" sz="quarter" idx="12"/>
          </p:nvPr>
        </p:nvSpPr>
        <p:spPr/>
        <p:txBody>
          <a:bodyPr/>
          <a:lstStyle>
            <a:lvl1pPr>
              <a:defRPr/>
            </a:lvl1pPr>
          </a:lstStyle>
          <a:p>
            <a:fld id="{C1AE086B-7165-4344-A573-DEAAC3699C15}"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26477420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E5A57FF-7C6B-4E9C-90A0-0F43F35CCBB6}" type="datetime1">
              <a:rPr lang="zh-CN" altLang="en-US" smtClean="0"/>
              <a:pPr/>
              <a:t>2016/9/18</a:t>
            </a:fld>
            <a:endParaRPr lang="en-US" altLang="zh-CN" sz="1800">
              <a:solidFill>
                <a:srgbClr val="3366CC"/>
              </a:solidFill>
              <a:latin typeface="楷体_GB2312" pitchFamily="49" charset="-122"/>
            </a:endParaRPr>
          </a:p>
        </p:txBody>
      </p:sp>
      <p:sp>
        <p:nvSpPr>
          <p:cNvPr id="7" name="灯片编号占位符 6"/>
          <p:cNvSpPr>
            <a:spLocks noGrp="1"/>
          </p:cNvSpPr>
          <p:nvPr>
            <p:ph type="sldNum" sz="quarter" idx="12"/>
          </p:nvPr>
        </p:nvSpPr>
        <p:spPr/>
        <p:txBody>
          <a:bodyPr/>
          <a:lstStyle>
            <a:lvl1pPr>
              <a:defRPr/>
            </a:lvl1pPr>
          </a:lstStyle>
          <a:p>
            <a:fld id="{09B57B31-2F05-46E3-8C23-0CCB806A6DB1}"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306732624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874F9D7-FB53-4C15-95C8-75CD75102314}" type="datetime1">
              <a:rPr lang="zh-CN" altLang="en-US" smtClean="0"/>
              <a:pPr/>
              <a:t>2016/9/18</a:t>
            </a:fld>
            <a:endParaRPr lang="en-US" altLang="zh-CN" sz="1800">
              <a:solidFill>
                <a:srgbClr val="3366CC"/>
              </a:solidFill>
              <a:latin typeface="楷体_GB2312" pitchFamily="49" charset="-122"/>
            </a:endParaRPr>
          </a:p>
        </p:txBody>
      </p:sp>
      <p:sp>
        <p:nvSpPr>
          <p:cNvPr id="7" name="灯片编号占位符 6"/>
          <p:cNvSpPr>
            <a:spLocks noGrp="1"/>
          </p:cNvSpPr>
          <p:nvPr>
            <p:ph type="sldNum" sz="quarter" idx="12"/>
          </p:nvPr>
        </p:nvSpPr>
        <p:spPr/>
        <p:txBody>
          <a:bodyPr/>
          <a:lstStyle>
            <a:lvl1pPr>
              <a:defRPr/>
            </a:lvl1pPr>
          </a:lstStyle>
          <a:p>
            <a:fld id="{E54422F6-840C-4398-B29A-7E8217492E71}" type="slidenum">
              <a:rPr lang="zh-CN" altLang="en-US"/>
              <a:pPr/>
              <a:t>‹#›</a:t>
            </a:fld>
            <a:endParaRPr lang="en-US" altLang="zh-CN" sz="1800">
              <a:solidFill>
                <a:srgbClr val="3366CC"/>
              </a:solidFill>
              <a:latin typeface="楷体_GB2312" pitchFamily="49" charset="-122"/>
            </a:endParaRPr>
          </a:p>
        </p:txBody>
      </p:sp>
    </p:spTree>
    <p:extLst>
      <p:ext uri="{BB962C8B-B14F-4D97-AF65-F5344CB8AC3E}">
        <p14:creationId xmlns:p14="http://schemas.microsoft.com/office/powerpoint/2010/main" val="28672279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74675" y="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sym typeface="Verdana" panose="020B0604030504040204" pitchFamily="34" charset="0"/>
              </a:rPr>
              <a:t>单击此处编辑母版标题样式</a:t>
            </a:r>
          </a:p>
        </p:txBody>
      </p:sp>
      <p:sp>
        <p:nvSpPr>
          <p:cNvPr id="1027" name="Rectangle 3"/>
          <p:cNvSpPr>
            <a:spLocks noGrp="1" noChangeArrowheads="1"/>
          </p:cNvSpPr>
          <p:nvPr>
            <p:ph type="body" idx="1"/>
          </p:nvPr>
        </p:nvSpPr>
        <p:spPr bwMode="auto">
          <a:xfrm>
            <a:off x="566738" y="11430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Verdana" panose="020B0604030504040204" pitchFamily="34" charset="0"/>
              </a:rPr>
              <a:t>单击此处编辑母版文本样式</a:t>
            </a:r>
          </a:p>
          <a:p>
            <a:pPr lvl="1"/>
            <a:r>
              <a:rPr lang="zh-CN" altLang="zh-CN" smtClean="0">
                <a:sym typeface="Verdana" panose="020B0604030504040204" pitchFamily="34" charset="0"/>
              </a:rPr>
              <a:t>第二级</a:t>
            </a:r>
          </a:p>
          <a:p>
            <a:pPr lvl="2"/>
            <a:r>
              <a:rPr lang="zh-CN" altLang="zh-CN" smtClean="0">
                <a:sym typeface="Verdana" panose="020B0604030504040204" pitchFamily="34" charset="0"/>
              </a:rPr>
              <a:t>第三级</a:t>
            </a:r>
          </a:p>
          <a:p>
            <a:pPr lvl="3"/>
            <a:r>
              <a:rPr lang="zh-CN" altLang="zh-CN" smtClean="0">
                <a:sym typeface="Verdana" panose="020B0604030504040204" pitchFamily="34" charset="0"/>
              </a:rPr>
              <a:t>第四级</a:t>
            </a:r>
          </a:p>
          <a:p>
            <a:pPr lvl="4"/>
            <a:r>
              <a:rPr lang="zh-CN" altLang="zh-CN" smtClean="0">
                <a:sym typeface="Verdana" panose="020B0604030504040204" pitchFamily="34" charset="0"/>
              </a:rPr>
              <a:t>第五级</a:t>
            </a:r>
          </a:p>
        </p:txBody>
      </p:sp>
      <p:sp>
        <p:nvSpPr>
          <p:cNvPr id="1028" name="AutoShape 4"/>
          <p:cNvSpPr>
            <a:spLocks noChangeArrowheads="1"/>
          </p:cNvSpPr>
          <p:nvPr/>
        </p:nvSpPr>
        <p:spPr bwMode="auto">
          <a:xfrm>
            <a:off x="609600" y="914400"/>
            <a:ext cx="7958138" cy="109538"/>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bevel/>
            <a:headEnd/>
            <a:tailEnd/>
          </a:ln>
        </p:spPr>
        <p:txBody>
          <a:bodyPr/>
          <a:lstStyle/>
          <a:p>
            <a:endParaRPr lang="zh-CN" altLang="zh-CN">
              <a:solidFill>
                <a:srgbClr val="000000"/>
              </a:solidFill>
              <a:ea typeface="楷体_GB2312" pitchFamily="49" charset="-122"/>
            </a:endParaRPr>
          </a:p>
        </p:txBody>
      </p:sp>
      <p:sp>
        <p:nvSpPr>
          <p:cNvPr id="1029" name="Line 5"/>
          <p:cNvSpPr>
            <a:spLocks noChangeShapeType="1"/>
          </p:cNvSpPr>
          <p:nvPr/>
        </p:nvSpPr>
        <p:spPr bwMode="auto">
          <a:xfrm flipV="1">
            <a:off x="609600" y="6477000"/>
            <a:ext cx="7924800" cy="0"/>
          </a:xfrm>
          <a:prstGeom prst="line">
            <a:avLst/>
          </a:prstGeom>
          <a:noFill/>
          <a:ln w="3175" cmpd="sng">
            <a:solidFill>
              <a:schemeClr val="accent2"/>
            </a:solidFill>
            <a:bevel/>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ea typeface="楷体_GB2312" pitchFamily="49" charset="-122"/>
            </a:endParaRPr>
          </a:p>
        </p:txBody>
      </p:sp>
      <p:sp>
        <p:nvSpPr>
          <p:cNvPr id="1030" name="Rectangle 6"/>
          <p:cNvSpPr>
            <a:spLocks noGrp="1" noChangeArrowheads="1"/>
          </p:cNvSpPr>
          <p:nvPr>
            <p:ph type="dt" sz="half" idx="2"/>
          </p:nvPr>
        </p:nvSpPr>
        <p:spPr bwMode="auto">
          <a:xfrm>
            <a:off x="609600" y="6461125"/>
            <a:ext cx="1981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mn-lt"/>
                <a:sym typeface="Verdana" panose="020B0604030504040204" pitchFamily="34" charset="0"/>
              </a:defRPr>
            </a:lvl1pPr>
          </a:lstStyle>
          <a:p>
            <a:fld id="{BED3B51D-ACF7-4C15-B82C-E86219307B8F}" type="datetime1">
              <a:rPr lang="zh-CN" altLang="en-US" smtClean="0"/>
              <a:pPr/>
              <a:t>2016/9/18</a:t>
            </a:fld>
            <a:endParaRPr lang="en-US" altLang="zh-CN" sz="1800">
              <a:solidFill>
                <a:srgbClr val="3366CC"/>
              </a:solidFill>
              <a:latin typeface="楷体_GB2312" pitchFamily="49" charset="-122"/>
            </a:endParaRPr>
          </a:p>
        </p:txBody>
      </p:sp>
      <p:sp>
        <p:nvSpPr>
          <p:cNvPr id="1032" name="Rectangle 8"/>
          <p:cNvSpPr>
            <a:spLocks noGrp="1" noChangeArrowheads="1"/>
          </p:cNvSpPr>
          <p:nvPr>
            <p:ph type="sldNum" sz="quarter" idx="4"/>
          </p:nvPr>
        </p:nvSpPr>
        <p:spPr bwMode="auto">
          <a:xfrm>
            <a:off x="6628270" y="6484325"/>
            <a:ext cx="198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mn-lt"/>
                <a:sym typeface="Verdana" panose="020B0604030504040204" pitchFamily="34" charset="0"/>
              </a:defRPr>
            </a:lvl1pPr>
          </a:lstStyle>
          <a:p>
            <a:fld id="{65717687-6A57-4636-9248-F53176441886}" type="slidenum">
              <a:rPr lang="zh-CN" altLang="en-US"/>
              <a:pPr/>
              <a:t>‹#›</a:t>
            </a:fld>
            <a:endParaRPr lang="en-US" altLang="zh-CN" sz="1800" dirty="0">
              <a:solidFill>
                <a:srgbClr val="3366CC"/>
              </a:solidFill>
              <a:latin typeface="楷体_GB2312" pitchFamily="49" charset="-122"/>
            </a:endParaRPr>
          </a:p>
        </p:txBody>
      </p:sp>
      <p:pic>
        <p:nvPicPr>
          <p:cNvPr id="1033" name="Picture 16"/>
          <p:cNvPicPr>
            <a:picLocks noChangeAspect="1" noChangeArrowheads="1"/>
          </p:cNvPicPr>
          <p:nvPr/>
        </p:nvPicPr>
        <p:blipFill>
          <a:blip r:embed="rId15" cstate="print">
            <a:lum bright="48000" contrast="-56000"/>
            <a:extLst>
              <a:ext uri="{28A0092B-C50C-407E-A947-70E740481C1C}">
                <a14:useLocalDpi xmlns:a14="http://schemas.microsoft.com/office/drawing/2010/main" val="0"/>
              </a:ext>
            </a:extLst>
          </a:blip>
          <a:srcRect/>
          <a:stretch>
            <a:fillRect/>
          </a:stretch>
        </p:blipFill>
        <p:spPr bwMode="auto">
          <a:xfrm>
            <a:off x="8074025" y="115888"/>
            <a:ext cx="890588" cy="893762"/>
          </a:xfrm>
          <a:prstGeom prst="rect">
            <a:avLst/>
          </a:prstGeom>
          <a:solidFill>
            <a:srgbClr val="CCCCCC"/>
          </a:solidFill>
          <a:ln>
            <a:noFill/>
          </a:ln>
          <a:extLst>
            <a:ext uri="{91240B29-F687-4F45-9708-019B960494DF}">
              <a14:hiddenLine xmlns:a14="http://schemas.microsoft.com/office/drawing/2010/main" w="9525" cmpd="sng">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801" r:id="rId12"/>
    <p:sldLayoutId id="2147483802" r:id="rId13"/>
  </p:sldLayoutIdLst>
  <p:transition/>
  <p:timing>
    <p:tnLst>
      <p:par>
        <p:cTn id="1" dur="indefinite" restart="never" nodeType="tmRoot"/>
      </p:par>
    </p:tnLst>
  </p:timing>
  <p:hf hdr="0"/>
  <p:txStyles>
    <p:title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p:titleStyle>
    <p:bodyStyle>
      <a:lvl1pPr marL="469900" indent="-469900" algn="l" defTabSz="0"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sym typeface="Verdana" panose="020B0604030504040204" pitchFamily="34" charset="0"/>
        </a:defRPr>
      </a:lvl1pPr>
      <a:lvl2pPr marL="908050" indent="-436563" algn="l" defTabSz="0"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sym typeface="Verdana" panose="020B0604030504040204" pitchFamily="34" charset="0"/>
        </a:defRPr>
      </a:lvl2pPr>
      <a:lvl3pPr marL="1304925" indent="-395288" algn="l" defTabSz="0"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sym typeface="Verdana" panose="020B0604030504040204" pitchFamily="34" charset="0"/>
        </a:defRPr>
      </a:lvl3pPr>
      <a:lvl4pPr marL="1693863" indent="-385763" algn="l" defTabSz="0"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sym typeface="Verdana" panose="020B0604030504040204" pitchFamily="34" charset="0"/>
        </a:defRPr>
      </a:lvl4pPr>
      <a:lvl5pPr marL="2093913" indent="-398463" algn="l" defTabSz="0"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sym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sym typeface="Verdana" panose="020B0604030504040204" pitchFamily="34" charset="0"/>
              </a:rPr>
              <a:t>单击此处编辑母版标题样式</a:t>
            </a:r>
          </a:p>
        </p:txBody>
      </p:sp>
      <p:sp>
        <p:nvSpPr>
          <p:cNvPr id="2051"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Verdana" panose="020B0604030504040204" pitchFamily="34" charset="0"/>
              </a:rPr>
              <a:t>单击此处编辑母版文本样式</a:t>
            </a:r>
          </a:p>
          <a:p>
            <a:pPr lvl="1"/>
            <a:r>
              <a:rPr lang="zh-CN" altLang="zh-CN" smtClean="0">
                <a:sym typeface="Verdana" panose="020B0604030504040204" pitchFamily="34" charset="0"/>
              </a:rPr>
              <a:t>第二级</a:t>
            </a:r>
          </a:p>
          <a:p>
            <a:pPr lvl="2"/>
            <a:r>
              <a:rPr lang="zh-CN" altLang="zh-CN" smtClean="0">
                <a:sym typeface="Verdana" panose="020B0604030504040204" pitchFamily="34" charset="0"/>
              </a:rPr>
              <a:t>第三级</a:t>
            </a:r>
          </a:p>
          <a:p>
            <a:pPr lvl="3"/>
            <a:r>
              <a:rPr lang="zh-CN" altLang="zh-CN" smtClean="0">
                <a:sym typeface="Verdana" panose="020B0604030504040204" pitchFamily="34" charset="0"/>
              </a:rPr>
              <a:t>第四级</a:t>
            </a:r>
          </a:p>
          <a:p>
            <a:pPr lvl="4"/>
            <a:r>
              <a:rPr lang="zh-CN" altLang="zh-CN" smtClean="0">
                <a:sym typeface="Verdana" panose="020B0604030504040204" pitchFamily="34" charset="0"/>
              </a:rPr>
              <a:t>第五级</a:t>
            </a:r>
          </a:p>
        </p:txBody>
      </p:sp>
      <p:sp>
        <p:nvSpPr>
          <p:cNvPr id="2052"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bevel/>
            <a:headEnd/>
            <a:tailEnd/>
          </a:ln>
        </p:spPr>
        <p:txBody>
          <a:bodyPr/>
          <a:lstStyle/>
          <a:p>
            <a:endParaRPr lang="zh-CN" altLang="zh-CN">
              <a:solidFill>
                <a:srgbClr val="000000"/>
              </a:solidFill>
              <a:sym typeface="Verdana" panose="020B0604030504040204" pitchFamily="34" charset="0"/>
            </a:endParaRPr>
          </a:p>
        </p:txBody>
      </p:sp>
      <p:sp>
        <p:nvSpPr>
          <p:cNvPr id="2053" name="Line 5"/>
          <p:cNvSpPr>
            <a:spLocks noChangeShapeType="1"/>
          </p:cNvSpPr>
          <p:nvPr/>
        </p:nvSpPr>
        <p:spPr bwMode="auto">
          <a:xfrm flipV="1">
            <a:off x="609600" y="6477000"/>
            <a:ext cx="7924800" cy="0"/>
          </a:xfrm>
          <a:prstGeom prst="line">
            <a:avLst/>
          </a:prstGeom>
          <a:noFill/>
          <a:ln w="3175" cmpd="sng">
            <a:solidFill>
              <a:schemeClr val="accent2"/>
            </a:solidFill>
            <a:bevel/>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Verdana" panose="020B0604030504040204" pitchFamily="34" charset="0"/>
            </a:endParaRPr>
          </a:p>
        </p:txBody>
      </p:sp>
      <p:sp>
        <p:nvSpPr>
          <p:cNvPr id="2054"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mn-lt"/>
                <a:sym typeface="Verdana" panose="020B0604030504040204" pitchFamily="34" charset="0"/>
              </a:defRPr>
            </a:lvl1pPr>
          </a:lstStyle>
          <a:p>
            <a:fld id="{7DD7747A-382F-4837-B978-EB214349A01A}" type="datetime1">
              <a:rPr lang="zh-CN" altLang="en-US"/>
              <a:pPr/>
              <a:t>2016/9/18</a:t>
            </a:fld>
            <a:endParaRPr lang="en-US" altLang="zh-CN" sz="1800">
              <a:solidFill>
                <a:srgbClr val="3366CC"/>
              </a:solidFill>
              <a:latin typeface="楷体_GB2312" pitchFamily="49" charset="-122"/>
            </a:endParaRPr>
          </a:p>
        </p:txBody>
      </p:sp>
      <p:sp>
        <p:nvSpPr>
          <p:cNvPr id="2056"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mn-lt"/>
                <a:sym typeface="Verdana" panose="020B0604030504040204" pitchFamily="34" charset="0"/>
              </a:defRPr>
            </a:lvl1pPr>
          </a:lstStyle>
          <a:p>
            <a:fld id="{8FCD4805-E6AC-4CFB-84EE-ED8CDD031AA4}" type="slidenum">
              <a:rPr lang="zh-CN" altLang="en-US"/>
              <a:pPr/>
              <a:t>‹#›</a:t>
            </a:fld>
            <a:endParaRPr lang="en-US" altLang="zh-CN" sz="1800" dirty="0">
              <a:solidFill>
                <a:srgbClr val="3366CC"/>
              </a:solidFill>
              <a:latin typeface="楷体_GB2312" pitchFamily="49" charset="-122"/>
            </a:endParaRPr>
          </a:p>
        </p:txBody>
      </p:sp>
      <p:pic>
        <p:nvPicPr>
          <p:cNvPr id="2057" name="Picture 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hf sldNum="0" hdr="0"/>
  <p:txStyles>
    <p:title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p:titleStyle>
    <p:bodyStyle>
      <a:lvl1pPr marL="469900" indent="-469900" algn="l" defTabSz="0"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sym typeface="Verdana" panose="020B0604030504040204" pitchFamily="34" charset="0"/>
        </a:defRPr>
      </a:lvl1pPr>
      <a:lvl2pPr marL="908050" indent="-436563" algn="l" defTabSz="0"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sym typeface="Verdana" panose="020B0604030504040204" pitchFamily="34" charset="0"/>
        </a:defRPr>
      </a:lvl2pPr>
      <a:lvl3pPr marL="1304925" indent="-395288" algn="l" defTabSz="0"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sym typeface="Verdana" panose="020B0604030504040204" pitchFamily="34" charset="0"/>
        </a:defRPr>
      </a:lvl3pPr>
      <a:lvl4pPr marL="1693863" indent="-385763" algn="l" defTabSz="0"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sym typeface="Verdana" panose="020B0604030504040204" pitchFamily="34" charset="0"/>
        </a:defRPr>
      </a:lvl4pPr>
      <a:lvl5pPr marL="2093913" indent="-398463" algn="l" defTabSz="0"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sym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18" Type="http://schemas.openxmlformats.org/officeDocument/2006/relationships/image" Target="../media/image12.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 Type="http://schemas.openxmlformats.org/officeDocument/2006/relationships/slideLayout" Target="../slideLayouts/slideLayout13.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8.wmf"/><Relationship Id="rId19" Type="http://schemas.openxmlformats.org/officeDocument/2006/relationships/oleObject" Target="../embeddings/oleObject9.bin"/><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 Id="rId22" Type="http://schemas.openxmlformats.org/officeDocument/2006/relationships/image" Target="../media/image14.wmf"/></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3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3" Type="http://schemas.openxmlformats.org/officeDocument/2006/relationships/oleObject" Target="../embeddings/oleObject20.bin"/><Relationship Id="rId18" Type="http://schemas.openxmlformats.org/officeDocument/2006/relationships/image" Target="../media/image47.wmf"/><Relationship Id="rId26" Type="http://schemas.openxmlformats.org/officeDocument/2006/relationships/image" Target="../media/image51.wmf"/><Relationship Id="rId39" Type="http://schemas.openxmlformats.org/officeDocument/2006/relationships/oleObject" Target="../embeddings/oleObject33.bin"/><Relationship Id="rId21" Type="http://schemas.openxmlformats.org/officeDocument/2006/relationships/oleObject" Target="../embeddings/oleObject24.bin"/><Relationship Id="rId34" Type="http://schemas.openxmlformats.org/officeDocument/2006/relationships/image" Target="../media/image55.wmf"/><Relationship Id="rId42" Type="http://schemas.openxmlformats.org/officeDocument/2006/relationships/image" Target="../media/image59.jpg"/><Relationship Id="rId7" Type="http://schemas.openxmlformats.org/officeDocument/2006/relationships/oleObject" Target="../embeddings/oleObject17.bin"/><Relationship Id="rId2" Type="http://schemas.openxmlformats.org/officeDocument/2006/relationships/slideLayout" Target="../slideLayouts/slideLayout13.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28.bin"/><Relationship Id="rId41" Type="http://schemas.openxmlformats.org/officeDocument/2006/relationships/oleObject" Target="../embeddings/oleObject34.bin"/><Relationship Id="rId1" Type="http://schemas.openxmlformats.org/officeDocument/2006/relationships/vmlDrawing" Target="../drawings/vmlDrawing5.vml"/><Relationship Id="rId6" Type="http://schemas.openxmlformats.org/officeDocument/2006/relationships/image" Target="../media/image41.wmf"/><Relationship Id="rId11" Type="http://schemas.openxmlformats.org/officeDocument/2006/relationships/oleObject" Target="../embeddings/oleObject19.bin"/><Relationship Id="rId24" Type="http://schemas.openxmlformats.org/officeDocument/2006/relationships/image" Target="../media/image50.wmf"/><Relationship Id="rId32" Type="http://schemas.openxmlformats.org/officeDocument/2006/relationships/image" Target="../media/image54.wmf"/><Relationship Id="rId37" Type="http://schemas.openxmlformats.org/officeDocument/2006/relationships/oleObject" Target="../embeddings/oleObject32.bin"/><Relationship Id="rId40" Type="http://schemas.openxmlformats.org/officeDocument/2006/relationships/image" Target="../media/image58.w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image" Target="../media/image52.wmf"/><Relationship Id="rId36" Type="http://schemas.openxmlformats.org/officeDocument/2006/relationships/image" Target="../media/image56.wmf"/><Relationship Id="rId10" Type="http://schemas.openxmlformats.org/officeDocument/2006/relationships/image" Target="../media/image43.wmf"/><Relationship Id="rId19" Type="http://schemas.openxmlformats.org/officeDocument/2006/relationships/oleObject" Target="../embeddings/oleObject23.bin"/><Relationship Id="rId31" Type="http://schemas.openxmlformats.org/officeDocument/2006/relationships/oleObject" Target="../embeddings/oleObject29.bin"/><Relationship Id="rId4" Type="http://schemas.openxmlformats.org/officeDocument/2006/relationships/image" Target="../media/image40.wmf"/><Relationship Id="rId9" Type="http://schemas.openxmlformats.org/officeDocument/2006/relationships/oleObject" Target="../embeddings/oleObject18.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oleObject" Target="../embeddings/oleObject27.bin"/><Relationship Id="rId30" Type="http://schemas.openxmlformats.org/officeDocument/2006/relationships/image" Target="../media/image53.wmf"/><Relationship Id="rId35" Type="http://schemas.openxmlformats.org/officeDocument/2006/relationships/oleObject" Target="../embeddings/oleObject31.bin"/><Relationship Id="rId8" Type="http://schemas.openxmlformats.org/officeDocument/2006/relationships/image" Target="../media/image42.wmf"/><Relationship Id="rId3" Type="http://schemas.openxmlformats.org/officeDocument/2006/relationships/oleObject" Target="../embeddings/oleObject15.bin"/><Relationship Id="rId12" Type="http://schemas.openxmlformats.org/officeDocument/2006/relationships/image" Target="../media/image44.wmf"/><Relationship Id="rId17" Type="http://schemas.openxmlformats.org/officeDocument/2006/relationships/oleObject" Target="../embeddings/oleObject22.bin"/><Relationship Id="rId25" Type="http://schemas.openxmlformats.org/officeDocument/2006/relationships/oleObject" Target="../embeddings/oleObject26.bin"/><Relationship Id="rId33" Type="http://schemas.openxmlformats.org/officeDocument/2006/relationships/oleObject" Target="../embeddings/oleObject30.bin"/><Relationship Id="rId38" Type="http://schemas.openxmlformats.org/officeDocument/2006/relationships/image" Target="../media/image57.wmf"/></Relationships>
</file>

<file path=ppt/slides/_rels/slide59.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64.wmf"/><Relationship Id="rId2" Type="http://schemas.openxmlformats.org/officeDocument/2006/relationships/slideLayout" Target="../slideLayouts/slideLayout13.xml"/><Relationship Id="rId16" Type="http://schemas.openxmlformats.org/officeDocument/2006/relationships/image" Target="../media/image66.wmf"/><Relationship Id="rId1" Type="http://schemas.openxmlformats.org/officeDocument/2006/relationships/vmlDrawing" Target="../drawings/vmlDrawing6.vml"/><Relationship Id="rId6" Type="http://schemas.openxmlformats.org/officeDocument/2006/relationships/image" Target="../media/image61.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38.bin"/><Relationship Id="rId14" Type="http://schemas.openxmlformats.org/officeDocument/2006/relationships/image" Target="../media/image6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67.wmf"/><Relationship Id="rId4" Type="http://schemas.openxmlformats.org/officeDocument/2006/relationships/oleObject" Target="../embeddings/oleObject42.bin"/></Relationships>
</file>

<file path=ppt/slides/_rels/slide6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69.wmf"/><Relationship Id="rId5" Type="http://schemas.openxmlformats.org/officeDocument/2006/relationships/oleObject" Target="../embeddings/oleObject44.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46.bin"/></Relationships>
</file>

<file path=ppt/slides/_rels/slide63.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73.wmf"/><Relationship Id="rId5" Type="http://schemas.openxmlformats.org/officeDocument/2006/relationships/oleObject" Target="../embeddings/oleObject48.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50.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76.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81.wmf"/><Relationship Id="rId2" Type="http://schemas.openxmlformats.org/officeDocument/2006/relationships/slideLayout" Target="../slideLayouts/slideLayout13.xml"/><Relationship Id="rId16" Type="http://schemas.openxmlformats.org/officeDocument/2006/relationships/image" Target="../media/image83.wmf"/><Relationship Id="rId1" Type="http://schemas.openxmlformats.org/officeDocument/2006/relationships/vmlDrawing" Target="../drawings/vmlDrawing11.vml"/><Relationship Id="rId6" Type="http://schemas.openxmlformats.org/officeDocument/2006/relationships/image" Target="../media/image78.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55.bin"/><Relationship Id="rId14" Type="http://schemas.openxmlformats.org/officeDocument/2006/relationships/image" Target="../media/image82.wmf"/></Relationships>
</file>

<file path=ppt/slides/_rels/slide6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85.wmf"/><Relationship Id="rId5" Type="http://schemas.openxmlformats.org/officeDocument/2006/relationships/oleObject" Target="../embeddings/oleObject60.bin"/><Relationship Id="rId4" Type="http://schemas.openxmlformats.org/officeDocument/2006/relationships/image" Target="../media/image8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88.wmf"/><Relationship Id="rId5" Type="http://schemas.openxmlformats.org/officeDocument/2006/relationships/oleObject" Target="../embeddings/oleObject63.bin"/><Relationship Id="rId4" Type="http://schemas.openxmlformats.org/officeDocument/2006/relationships/image" Target="../media/image87.wmf"/></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4.png"/><Relationship Id="rId7" Type="http://schemas.openxmlformats.org/officeDocument/2006/relationships/image" Target="../media/image90.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65.bin"/><Relationship Id="rId5" Type="http://schemas.openxmlformats.org/officeDocument/2006/relationships/image" Target="../media/image89.wmf"/><Relationship Id="rId4" Type="http://schemas.openxmlformats.org/officeDocument/2006/relationships/oleObject" Target="../embeddings/oleObject64.bin"/><Relationship Id="rId9" Type="http://schemas.openxmlformats.org/officeDocument/2006/relationships/image" Target="../media/image91.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96.wmf"/><Relationship Id="rId3" Type="http://schemas.openxmlformats.org/officeDocument/2006/relationships/image" Target="../media/image4.png"/><Relationship Id="rId7" Type="http://schemas.openxmlformats.org/officeDocument/2006/relationships/image" Target="../media/image93.wmf"/><Relationship Id="rId12"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68.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94.wmf"/><Relationship Id="rId14" Type="http://schemas.openxmlformats.org/officeDocument/2006/relationships/image" Target="../media/image97.jpg"/></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4.png"/><Relationship Id="rId7" Type="http://schemas.openxmlformats.org/officeDocument/2006/relationships/image" Target="../media/image99.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73.bin"/><Relationship Id="rId11" Type="http://schemas.openxmlformats.org/officeDocument/2006/relationships/image" Target="../media/image101.wmf"/><Relationship Id="rId5" Type="http://schemas.openxmlformats.org/officeDocument/2006/relationships/image" Target="../media/image98.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100.wmf"/></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image" Target="../media/image4.png"/><Relationship Id="rId7" Type="http://schemas.openxmlformats.org/officeDocument/2006/relationships/image" Target="../media/image103.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77.bin"/><Relationship Id="rId5" Type="http://schemas.openxmlformats.org/officeDocument/2006/relationships/image" Target="../media/image102.wmf"/><Relationship Id="rId4" Type="http://schemas.openxmlformats.org/officeDocument/2006/relationships/oleObject" Target="../embeddings/oleObject76.bin"/><Relationship Id="rId9" Type="http://schemas.openxmlformats.org/officeDocument/2006/relationships/image" Target="../media/image104.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109.wmf"/><Relationship Id="rId3" Type="http://schemas.openxmlformats.org/officeDocument/2006/relationships/oleObject" Target="../embeddings/oleObject79.bin"/><Relationship Id="rId7" Type="http://schemas.openxmlformats.org/officeDocument/2006/relationships/image" Target="../media/image4.png"/><Relationship Id="rId12" Type="http://schemas.openxmlformats.org/officeDocument/2006/relationships/oleObject" Target="../embeddings/oleObject83.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106.wmf"/><Relationship Id="rId11" Type="http://schemas.openxmlformats.org/officeDocument/2006/relationships/image" Target="../media/image108.wmf"/><Relationship Id="rId5" Type="http://schemas.openxmlformats.org/officeDocument/2006/relationships/oleObject" Target="../embeddings/oleObject80.bin"/><Relationship Id="rId10" Type="http://schemas.openxmlformats.org/officeDocument/2006/relationships/oleObject" Target="../embeddings/oleObject82.bin"/><Relationship Id="rId4" Type="http://schemas.openxmlformats.org/officeDocument/2006/relationships/image" Target="../media/image105.wmf"/><Relationship Id="rId9" Type="http://schemas.openxmlformats.org/officeDocument/2006/relationships/image" Target="../media/image10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1.w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85.bin"/><Relationship Id="rId5" Type="http://schemas.openxmlformats.org/officeDocument/2006/relationships/image" Target="../media/image110.wmf"/><Relationship Id="rId4" Type="http://schemas.openxmlformats.org/officeDocument/2006/relationships/oleObject" Target="../embeddings/oleObject84.bin"/></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3.wmf"/><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oleObject" Target="../embeddings/oleObject87.bin"/><Relationship Id="rId5" Type="http://schemas.openxmlformats.org/officeDocument/2006/relationships/image" Target="../media/image112.wmf"/><Relationship Id="rId4" Type="http://schemas.openxmlformats.org/officeDocument/2006/relationships/oleObject" Target="../embeddings/oleObject86.bin"/></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5.wmf"/><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89.bin"/><Relationship Id="rId5" Type="http://schemas.openxmlformats.org/officeDocument/2006/relationships/image" Target="../media/image114.wmf"/><Relationship Id="rId4" Type="http://schemas.openxmlformats.org/officeDocument/2006/relationships/oleObject" Target="../embeddings/oleObject88.bin"/></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image" Target="../media/image116.wmf"/><Relationship Id="rId4" Type="http://schemas.openxmlformats.org/officeDocument/2006/relationships/oleObject" Target="../embeddings/oleObject90.bin"/></Relationships>
</file>

<file path=ppt/slides/_rels/slide86.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image" Target="../media/image4.png"/><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121.wmf"/><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118.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image" Target="../media/image122.wmf"/><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94.bin"/><Relationship Id="rId14" Type="http://schemas.openxmlformats.org/officeDocument/2006/relationships/oleObject" Target="../embeddings/oleObject96.bin"/></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124.wmf"/><Relationship Id="rId5" Type="http://schemas.openxmlformats.org/officeDocument/2006/relationships/oleObject" Target="../embeddings/oleObject98.bin"/><Relationship Id="rId4" Type="http://schemas.openxmlformats.org/officeDocument/2006/relationships/image" Target="../media/image1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2"/>
          <p:cNvSpPr>
            <a:spLocks noGrp="1"/>
          </p:cNvSpPr>
          <p:nvPr>
            <p:ph type="dt" sz="half" idx="10"/>
          </p:nvPr>
        </p:nvSpPr>
        <p:spPr>
          <a:xfrm>
            <a:off x="609600" y="6461125"/>
            <a:ext cx="1981200" cy="320675"/>
          </a:xfrm>
        </p:spPr>
        <p:txBody>
          <a:bodyPr/>
          <a:lstStyle/>
          <a:p>
            <a:fld id="{946FEBE7-0E80-4F21-80B1-DFD23CBA1681}" type="datetime1">
              <a:rPr lang="zh-CN" altLang="en-US" smtClean="0"/>
              <a:pPr/>
              <a:t>2016/9/18</a:t>
            </a:fld>
            <a:endParaRPr lang="en-US" altLang="zh-CN" sz="1800" dirty="0">
              <a:solidFill>
                <a:srgbClr val="3366CC"/>
              </a:solidFill>
              <a:latin typeface="楷体_GB2312" pitchFamily="49" charset="-122"/>
            </a:endParaRPr>
          </a:p>
        </p:txBody>
      </p:sp>
      <p:sp>
        <p:nvSpPr>
          <p:cNvPr id="40" name="灯片编号占位符 4"/>
          <p:cNvSpPr>
            <a:spLocks noGrp="1"/>
          </p:cNvSpPr>
          <p:nvPr>
            <p:ph type="sldNum" sz="quarter" idx="11"/>
          </p:nvPr>
        </p:nvSpPr>
        <p:spPr>
          <a:xfrm>
            <a:off x="6553200" y="6477000"/>
            <a:ext cx="1981200" cy="244475"/>
          </a:xfrm>
        </p:spPr>
        <p:txBody>
          <a:bodyPr/>
          <a:lstStyle/>
          <a:p>
            <a:fld id="{866B7C2B-B868-4090-9044-514DA0280959}" type="slidenum">
              <a:rPr lang="zh-CN" altLang="en-US"/>
              <a:pPr/>
              <a:t>1</a:t>
            </a:fld>
            <a:endParaRPr lang="en-US" altLang="zh-CN" sz="1800" dirty="0">
              <a:solidFill>
                <a:srgbClr val="3366CC"/>
              </a:solidFill>
              <a:latin typeface="楷体_GB2312" pitchFamily="49" charset="-122"/>
            </a:endParaRPr>
          </a:p>
        </p:txBody>
      </p:sp>
      <p:sp>
        <p:nvSpPr>
          <p:cNvPr id="5122" name="灯片编号占位符 5"/>
          <p:cNvSpPr>
            <a:spLocks noGrp="1" noChangeArrowheads="1"/>
          </p:cNvSpPr>
          <p:nvPr/>
        </p:nvSpPr>
        <p:spPr bwMode="auto">
          <a:xfrm>
            <a:off x="6553200" y="6477000"/>
            <a:ext cx="198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5123" name="Rectangle 2"/>
          <p:cNvSpPr>
            <a:spLocks noGrp="1" noChangeArrowheads="1"/>
          </p:cNvSpPr>
          <p:nvPr>
            <p:ph type="title"/>
          </p:nvPr>
        </p:nvSpPr>
        <p:spPr>
          <a:xfrm>
            <a:off x="609600" y="0"/>
            <a:ext cx="8001000" cy="838200"/>
          </a:xfrm>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目</a:t>
            </a:r>
            <a:r>
              <a:rPr lang="en-US" altLang="zh-CN" b="1"/>
              <a:t>	</a:t>
            </a:r>
            <a:r>
              <a:rPr lang="zh-CN" altLang="en-US" b="1"/>
              <a:t>录</a:t>
            </a:r>
            <a:endParaRPr lang="zh-CN" altLang="en-US"/>
          </a:p>
        </p:txBody>
      </p:sp>
      <p:sp>
        <p:nvSpPr>
          <p:cNvPr id="5124" name="Rectangle 3"/>
          <p:cNvSpPr>
            <a:spLocks noChangeArrowheads="1"/>
          </p:cNvSpPr>
          <p:nvPr/>
        </p:nvSpPr>
        <p:spPr bwMode="auto">
          <a:xfrm>
            <a:off x="0" y="0"/>
            <a:ext cx="9144000" cy="1066800"/>
          </a:xfrm>
          <a:prstGeom prst="rect">
            <a:avLst/>
          </a:prstGeom>
          <a:solidFill>
            <a:srgbClr val="A50021"/>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lvl1pPr indent="176213">
              <a:defRPr>
                <a:solidFill>
                  <a:srgbClr val="3366CC"/>
                </a:solidFill>
                <a:latin typeface="楷体_GB2312" pitchFamily="49" charset="-122"/>
                <a:ea typeface="宋体" panose="02010600030101010101" pitchFamily="2" charset="-122"/>
              </a:defRPr>
            </a:lvl1pPr>
            <a:lvl2pPr>
              <a:defRPr>
                <a:solidFill>
                  <a:srgbClr val="3366CC"/>
                </a:solidFill>
                <a:latin typeface="楷体_GB2312" pitchFamily="49" charset="-122"/>
                <a:ea typeface="宋体" panose="02010600030101010101" pitchFamily="2" charset="-122"/>
              </a:defRPr>
            </a:lvl2pPr>
            <a:lvl3pPr>
              <a:defRPr>
                <a:solidFill>
                  <a:srgbClr val="3366CC"/>
                </a:solidFill>
                <a:latin typeface="楷体_GB2312" pitchFamily="49" charset="-122"/>
                <a:ea typeface="宋体" panose="02010600030101010101" pitchFamily="2" charset="-122"/>
              </a:defRPr>
            </a:lvl3pPr>
            <a:lvl4pPr>
              <a:defRPr>
                <a:solidFill>
                  <a:srgbClr val="3366CC"/>
                </a:solidFill>
                <a:latin typeface="楷体_GB2312" pitchFamily="49" charset="-122"/>
                <a:ea typeface="宋体" panose="02010600030101010101" pitchFamily="2" charset="-122"/>
              </a:defRPr>
            </a:lvl4pPr>
            <a:lvl5pPr>
              <a:defRPr>
                <a:solidFill>
                  <a:srgbClr val="3366CC"/>
                </a:solidFill>
                <a:latin typeface="楷体_GB2312" pitchFamily="49" charset="-122"/>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9pPr>
          </a:lstStyle>
          <a:p>
            <a:r>
              <a:rPr lang="zh-CN" altLang="en-US" sz="3800" b="1" dirty="0" smtClean="0">
                <a:solidFill>
                  <a:schemeClr val="bg1"/>
                </a:solidFill>
                <a:latin typeface="楷体" panose="02010609060101010101" pitchFamily="49" charset="-122"/>
                <a:ea typeface="楷体" panose="02010609060101010101" pitchFamily="49" charset="-122"/>
                <a:sym typeface="楷体" panose="02010609060101010101" pitchFamily="49" charset="-122"/>
              </a:rPr>
              <a:t>第二章 资金的时间价值和等值计算</a:t>
            </a:r>
            <a:endParaRPr lang="zh-CN" altLang="en-US" sz="3800" b="1" dirty="0">
              <a:solidFill>
                <a:schemeClr val="bg1"/>
              </a:solidFill>
              <a:latin typeface="楷体" panose="02010609060101010101" pitchFamily="49" charset="-122"/>
              <a:ea typeface="楷体" panose="02010609060101010101" pitchFamily="49" charset="-122"/>
              <a:sym typeface="楷体" panose="02010609060101010101" pitchFamily="49" charset="-122"/>
            </a:endParaRPr>
          </a:p>
        </p:txBody>
      </p:sp>
      <p:sp>
        <p:nvSpPr>
          <p:cNvPr id="5125" name="AutoShape 46"/>
          <p:cNvSpPr>
            <a:spLocks noChangeArrowheads="1"/>
          </p:cNvSpPr>
          <p:nvPr/>
        </p:nvSpPr>
        <p:spPr bwMode="auto">
          <a:xfrm rot="5400000">
            <a:off x="-2422526" y="1474788"/>
            <a:ext cx="4824413" cy="4770438"/>
          </a:xfrm>
          <a:custGeom>
            <a:avLst/>
            <a:gdLst>
              <a:gd name="T0" fmla="*/ 10800 w 21600"/>
              <a:gd name="T1" fmla="*/ 0 h 21600"/>
              <a:gd name="T2" fmla="*/ 162 w 21600"/>
              <a:gd name="T3" fmla="*/ 10638 h 21600"/>
              <a:gd name="T4" fmla="*/ 10800 w 21600"/>
              <a:gd name="T5" fmla="*/ 322 h 21600"/>
              <a:gd name="T6" fmla="*/ 21438 w 21600"/>
              <a:gd name="T7" fmla="*/ 106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0F0F0"/>
              </a:gs>
              <a:gs pos="50000">
                <a:srgbClr val="DDDDDD"/>
              </a:gs>
              <a:gs pos="100000">
                <a:srgbClr val="F0F0F0"/>
              </a:gs>
            </a:gsLst>
            <a:lin ang="0" scaled="1"/>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26" name="AutoShape 47"/>
          <p:cNvSpPr>
            <a:spLocks noChangeArrowheads="1"/>
          </p:cNvSpPr>
          <p:nvPr/>
        </p:nvSpPr>
        <p:spPr bwMode="auto">
          <a:xfrm rot="5400000" flipH="1">
            <a:off x="-2016125" y="1909763"/>
            <a:ext cx="4032250" cy="3930650"/>
          </a:xfrm>
          <a:custGeom>
            <a:avLst/>
            <a:gdLst>
              <a:gd name="T0" fmla="*/ 10800 w 21600"/>
              <a:gd name="T1" fmla="*/ 0 h 21600"/>
              <a:gd name="T2" fmla="*/ 5372 w 21600"/>
              <a:gd name="T3" fmla="*/ 10800 h 21600"/>
              <a:gd name="T4" fmla="*/ 10800 w 21600"/>
              <a:gd name="T5" fmla="*/ 10744 h 21600"/>
              <a:gd name="T6" fmla="*/ 16228 w 21600"/>
              <a:gd name="T7" fmla="*/ 108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336699"/>
              </a:gs>
              <a:gs pos="100000">
                <a:srgbClr val="FFFFFF"/>
              </a:gs>
            </a:gsLst>
            <a:lin ang="5400000" scaled="1"/>
          </a:gradFill>
          <a:ln>
            <a:noFill/>
          </a:ln>
          <a:extLst>
            <a:ext uri="{91240B29-F687-4F45-9708-019B960494DF}">
              <a14:hiddenLine xmlns:a14="http://schemas.microsoft.com/office/drawing/2010/main" w="0" cmpd="sng">
                <a:solidFill>
                  <a:srgbClr val="000000"/>
                </a:solidFill>
                <a:miter lim="800000"/>
                <a:headEnd/>
                <a:tailEnd/>
              </a14:hiddenLine>
            </a:ext>
          </a:extLst>
        </p:spPr>
        <p:txBody>
          <a:bodyPr wrap="none" anchor="ctr"/>
          <a:lstStyle/>
          <a:p>
            <a:pPr algn="ctr"/>
            <a:endParaRPr lang="zh-CN" altLang="zh-CN">
              <a:solidFill>
                <a:srgbClr val="000000"/>
              </a:solidFill>
            </a:endParaRPr>
          </a:p>
        </p:txBody>
      </p:sp>
      <p:sp>
        <p:nvSpPr>
          <p:cNvPr id="5128" name="AutoShape 51"/>
          <p:cNvSpPr>
            <a:spLocks noChangeArrowheads="1"/>
          </p:cNvSpPr>
          <p:nvPr/>
        </p:nvSpPr>
        <p:spPr bwMode="auto">
          <a:xfrm>
            <a:off x="2133708" y="2184415"/>
            <a:ext cx="6462713" cy="863600"/>
          </a:xfrm>
          <a:prstGeom prst="roundRect">
            <a:avLst>
              <a:gd name="adj" fmla="val 50000"/>
            </a:avLst>
          </a:prstGeom>
          <a:noFill/>
          <a:ln w="28575" cmpd="sng">
            <a:solidFill>
              <a:schemeClr val="bg2"/>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marL="469900" indent="-469900">
              <a:defRPr>
                <a:solidFill>
                  <a:srgbClr val="3366CC"/>
                </a:solidFill>
                <a:latin typeface="楷体_GB2312" pitchFamily="49" charset="-122"/>
                <a:ea typeface="宋体" panose="02010600030101010101" pitchFamily="2" charset="-122"/>
              </a:defRPr>
            </a:lvl1pPr>
            <a:lvl2pPr>
              <a:defRPr>
                <a:solidFill>
                  <a:srgbClr val="3366CC"/>
                </a:solidFill>
                <a:latin typeface="楷体_GB2312" pitchFamily="49" charset="-122"/>
                <a:ea typeface="宋体" panose="02010600030101010101" pitchFamily="2" charset="-122"/>
              </a:defRPr>
            </a:lvl2pPr>
            <a:lvl3pPr>
              <a:defRPr>
                <a:solidFill>
                  <a:srgbClr val="3366CC"/>
                </a:solidFill>
                <a:latin typeface="楷体_GB2312" pitchFamily="49" charset="-122"/>
                <a:ea typeface="宋体" panose="02010600030101010101" pitchFamily="2" charset="-122"/>
              </a:defRPr>
            </a:lvl3pPr>
            <a:lvl4pPr>
              <a:defRPr>
                <a:solidFill>
                  <a:srgbClr val="3366CC"/>
                </a:solidFill>
                <a:latin typeface="楷体_GB2312" pitchFamily="49" charset="-122"/>
                <a:ea typeface="宋体" panose="02010600030101010101" pitchFamily="2" charset="-122"/>
              </a:defRPr>
            </a:lvl4pPr>
            <a:lvl5pPr>
              <a:defRPr>
                <a:solidFill>
                  <a:srgbClr val="3366CC"/>
                </a:solidFill>
                <a:latin typeface="楷体_GB2312" pitchFamily="49" charset="-122"/>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9pPr>
          </a:lstStyle>
          <a:p>
            <a:pPr>
              <a:lnSpc>
                <a:spcPct val="120000"/>
              </a:lnSpc>
              <a:spcBef>
                <a:spcPct val="30000"/>
              </a:spcBef>
              <a:buClr>
                <a:schemeClr val="accent2"/>
              </a:buClr>
            </a:pPr>
            <a:r>
              <a:rPr lang="zh-CN" altLang="en-US" sz="2800" b="1" dirty="0" smtClean="0">
                <a:solidFill>
                  <a:srgbClr val="FF0000"/>
                </a:solidFill>
                <a:latin typeface="楷体" panose="02010609060101010101" pitchFamily="49" charset="-122"/>
                <a:ea typeface="楷体" panose="02010609060101010101" pitchFamily="49" charset="-122"/>
                <a:sym typeface="楷体" panose="02010609060101010101" pitchFamily="49" charset="-122"/>
              </a:rPr>
              <a:t>第一节 资金的时间价值</a:t>
            </a:r>
            <a:endParaRPr lang="en-US" altLang="zh-CN" sz="2800" b="1" dirty="0" smtClean="0">
              <a:solidFill>
                <a:srgbClr val="FF0000"/>
              </a:solidFill>
              <a:latin typeface="楷体" panose="02010609060101010101" pitchFamily="49" charset="-122"/>
              <a:ea typeface="楷体" panose="02010609060101010101" pitchFamily="49" charset="-122"/>
              <a:sym typeface="楷体" panose="02010609060101010101" pitchFamily="49" charset="-122"/>
            </a:endParaRPr>
          </a:p>
          <a:p>
            <a:pPr>
              <a:lnSpc>
                <a:spcPct val="120000"/>
              </a:lnSpc>
              <a:spcBef>
                <a:spcPct val="30000"/>
              </a:spcBef>
              <a:buClr>
                <a:schemeClr val="accent2"/>
              </a:buClr>
            </a:pPr>
            <a:r>
              <a:rPr lang="zh-CN" altLang="en-US" sz="2000" dirty="0" smtClean="0">
                <a:solidFill>
                  <a:schemeClr val="tx1"/>
                </a:solidFill>
                <a:latin typeface="楷体" panose="02010609060101010101" pitchFamily="49" charset="-122"/>
                <a:ea typeface="楷体" panose="02010609060101010101" pitchFamily="49" charset="-122"/>
              </a:rPr>
              <a:t>（</a:t>
            </a:r>
            <a:r>
              <a:rPr lang="en-US" altLang="zh-CN" sz="2000" dirty="0" smtClean="0">
                <a:solidFill>
                  <a:schemeClr val="tx1"/>
                </a:solidFill>
                <a:latin typeface="楷体" panose="02010609060101010101" pitchFamily="49" charset="-122"/>
                <a:ea typeface="楷体" panose="02010609060101010101" pitchFamily="49" charset="-122"/>
              </a:rPr>
              <a:t>Time Value of Money</a:t>
            </a:r>
            <a:r>
              <a:rPr lang="zh-CN" altLang="en-US" sz="2000" dirty="0" smtClean="0">
                <a:solidFill>
                  <a:schemeClr val="tx1"/>
                </a:solidFill>
                <a:latin typeface="楷体" panose="02010609060101010101" pitchFamily="49" charset="-122"/>
                <a:ea typeface="楷体" panose="02010609060101010101" pitchFamily="49" charset="-122"/>
              </a:rPr>
              <a:t>）</a:t>
            </a:r>
            <a:r>
              <a:rPr lang="en-US" altLang="zh-CN" sz="2000" dirty="0" smtClean="0">
                <a:solidFill>
                  <a:schemeClr val="tx1"/>
                </a:solidFill>
                <a:latin typeface="楷体" panose="02010609060101010101" pitchFamily="49" charset="-122"/>
                <a:ea typeface="楷体" panose="02010609060101010101" pitchFamily="49" charset="-122"/>
              </a:rPr>
              <a:t> </a:t>
            </a:r>
            <a:endParaRPr lang="en-US" altLang="zh-CN" sz="2000" b="1" dirty="0">
              <a:solidFill>
                <a:srgbClr val="FF0000"/>
              </a:solidFill>
              <a:latin typeface="楷体" panose="02010609060101010101" pitchFamily="49" charset="-122"/>
              <a:ea typeface="楷体" panose="02010609060101010101" pitchFamily="49" charset="-122"/>
              <a:sym typeface="楷体" panose="02010609060101010101" pitchFamily="49" charset="-122"/>
            </a:endParaRPr>
          </a:p>
        </p:txBody>
      </p:sp>
      <p:grpSp>
        <p:nvGrpSpPr>
          <p:cNvPr id="5129" name="Group 60"/>
          <p:cNvGrpSpPr>
            <a:grpSpLocks/>
          </p:cNvGrpSpPr>
          <p:nvPr/>
        </p:nvGrpSpPr>
        <p:grpSpPr bwMode="auto">
          <a:xfrm>
            <a:off x="1828908" y="2471753"/>
            <a:ext cx="381000" cy="381000"/>
            <a:chOff x="0" y="0"/>
            <a:chExt cx="1615" cy="1615"/>
          </a:xfrm>
        </p:grpSpPr>
        <p:sp>
          <p:nvSpPr>
            <p:cNvPr id="5130" name="Oval 61"/>
            <p:cNvSpPr>
              <a:spLocks noChangeArrowheads="1"/>
            </p:cNvSpPr>
            <p:nvPr/>
          </p:nvSpPr>
          <p:spPr bwMode="auto">
            <a:xfrm>
              <a:off x="0" y="0"/>
              <a:ext cx="1615" cy="1615"/>
            </a:xfrm>
            <a:prstGeom prst="ellipse">
              <a:avLst/>
            </a:prstGeom>
            <a:gradFill rotWithShape="1">
              <a:gsLst>
                <a:gs pos="0">
                  <a:srgbClr val="747474"/>
                </a:gs>
                <a:gs pos="50000">
                  <a:srgbClr val="FFFFFF"/>
                </a:gs>
                <a:gs pos="100000">
                  <a:srgbClr val="747474"/>
                </a:gs>
              </a:gsLst>
              <a:lin ang="5400000" scaled="1"/>
            </a:gradFill>
            <a:ln>
              <a:noFill/>
            </a:ln>
            <a:extLst>
              <a:ext uri="{91240B29-F687-4F45-9708-019B960494DF}">
                <a14:hiddenLine xmlns:a14="http://schemas.microsoft.com/office/drawing/2010/main" w="57150" cmpd="sng">
                  <a:solidFill>
                    <a:srgbClr val="000000"/>
                  </a:solidFill>
                  <a:bevel/>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31" name="Oval 62"/>
            <p:cNvSpPr>
              <a:spLocks noChangeArrowheads="1"/>
            </p:cNvSpPr>
            <p:nvPr/>
          </p:nvSpPr>
          <p:spPr bwMode="auto">
            <a:xfrm>
              <a:off x="92" y="91"/>
              <a:ext cx="1430" cy="1430"/>
            </a:xfrm>
            <a:prstGeom prst="ellipse">
              <a:avLst/>
            </a:prstGeom>
            <a:gradFill rotWithShape="1">
              <a:gsLst>
                <a:gs pos="0">
                  <a:srgbClr val="A0A0A0"/>
                </a:gs>
                <a:gs pos="50000">
                  <a:srgbClr val="FFFFFF"/>
                </a:gs>
                <a:gs pos="100000">
                  <a:srgbClr val="A0A0A0"/>
                </a:gs>
              </a:gsLst>
              <a:lin ang="0" scaled="1"/>
            </a:gra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32" name="Oval 63"/>
            <p:cNvSpPr>
              <a:spLocks noChangeArrowheads="1"/>
            </p:cNvSpPr>
            <p:nvPr/>
          </p:nvSpPr>
          <p:spPr bwMode="auto">
            <a:xfrm>
              <a:off x="176" y="176"/>
              <a:ext cx="1262" cy="1264"/>
            </a:xfrm>
            <a:prstGeom prst="ellipse">
              <a:avLst/>
            </a:prstGeom>
            <a:gradFill rotWithShape="1">
              <a:gsLst>
                <a:gs pos="0">
                  <a:srgbClr val="FFFFFF"/>
                </a:gs>
                <a:gs pos="50000">
                  <a:srgbClr val="336699"/>
                </a:gs>
                <a:gs pos="100000">
                  <a:srgbClr val="FFFFFF"/>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spAutoFit/>
            </a:bodyPr>
            <a:lstStyle/>
            <a:p>
              <a:endParaRPr lang="zh-CN" altLang="zh-CN">
                <a:solidFill>
                  <a:srgbClr val="000000"/>
                </a:solidFill>
                <a:sym typeface="Verdana" panose="020B0604030504040204" pitchFamily="34" charset="0"/>
              </a:endParaRPr>
            </a:p>
          </p:txBody>
        </p:sp>
        <p:sp>
          <p:nvSpPr>
            <p:cNvPr id="5133" name="Oval 64"/>
            <p:cNvSpPr>
              <a:spLocks noChangeArrowheads="1"/>
            </p:cNvSpPr>
            <p:nvPr/>
          </p:nvSpPr>
          <p:spPr bwMode="auto">
            <a:xfrm>
              <a:off x="176" y="17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spAutoFit/>
            </a:bodyPr>
            <a:lstStyle/>
            <a:p>
              <a:endParaRPr lang="zh-CN" altLang="zh-CN">
                <a:solidFill>
                  <a:srgbClr val="000000"/>
                </a:solidFill>
                <a:sym typeface="Verdana" panose="020B0604030504040204" pitchFamily="34" charset="0"/>
              </a:endParaRPr>
            </a:p>
          </p:txBody>
        </p:sp>
        <p:sp>
          <p:nvSpPr>
            <p:cNvPr id="5134" name="Oval 65"/>
            <p:cNvSpPr>
              <a:spLocks noChangeArrowheads="1"/>
            </p:cNvSpPr>
            <p:nvPr/>
          </p:nvSpPr>
          <p:spPr bwMode="auto">
            <a:xfrm>
              <a:off x="259" y="259"/>
              <a:ext cx="1096" cy="1098"/>
            </a:xfrm>
            <a:prstGeom prst="ellipse">
              <a:avLst/>
            </a:prstGeom>
            <a:gradFill rotWithShape="1">
              <a:gsLst>
                <a:gs pos="0">
                  <a:srgbClr val="1B3752"/>
                </a:gs>
                <a:gs pos="50000">
                  <a:srgbClr val="336699"/>
                </a:gs>
                <a:gs pos="100000">
                  <a:srgbClr val="1B3752"/>
                </a:gs>
              </a:gsLst>
              <a:lin ang="189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anchor="ctr">
              <a:spAutoFit/>
            </a:bodyPr>
            <a:lstStyle/>
            <a:p>
              <a:endParaRPr lang="zh-CN" altLang="zh-CN">
                <a:solidFill>
                  <a:srgbClr val="000000"/>
                </a:solidFill>
                <a:sym typeface="Verdana" panose="020B0604030504040204" pitchFamily="34" charset="0"/>
              </a:endParaRPr>
            </a:p>
          </p:txBody>
        </p:sp>
        <p:sp>
          <p:nvSpPr>
            <p:cNvPr id="5135" name="Oval 66"/>
            <p:cNvSpPr>
              <a:spLocks noChangeArrowheads="1"/>
            </p:cNvSpPr>
            <p:nvPr/>
          </p:nvSpPr>
          <p:spPr bwMode="auto">
            <a:xfrm>
              <a:off x="259" y="259"/>
              <a:ext cx="1096" cy="1098"/>
            </a:xfrm>
            <a:prstGeom prst="ellipse">
              <a:avLst/>
            </a:prstGeom>
            <a:gradFill rotWithShape="1">
              <a:gsLst>
                <a:gs pos="0">
                  <a:srgbClr val="48BE67"/>
                </a:gs>
                <a:gs pos="100000">
                  <a:srgbClr val="225B32"/>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anchor="ctr">
              <a:spAutoFit/>
            </a:bodyPr>
            <a:lstStyle/>
            <a:p>
              <a:endParaRPr lang="zh-CN" altLang="zh-CN">
                <a:solidFill>
                  <a:srgbClr val="000000"/>
                </a:solidFill>
                <a:sym typeface="Verdana" panose="020B0604030504040204" pitchFamily="34" charset="0"/>
              </a:endParaRPr>
            </a:p>
          </p:txBody>
        </p:sp>
      </p:grpSp>
      <p:grpSp>
        <p:nvGrpSpPr>
          <p:cNvPr id="5144" name="Group 96"/>
          <p:cNvGrpSpPr>
            <a:grpSpLocks/>
          </p:cNvGrpSpPr>
          <p:nvPr/>
        </p:nvGrpSpPr>
        <p:grpSpPr bwMode="auto">
          <a:xfrm>
            <a:off x="1905105" y="4715594"/>
            <a:ext cx="381000" cy="381000"/>
            <a:chOff x="0" y="0"/>
            <a:chExt cx="1615" cy="1615"/>
          </a:xfrm>
        </p:grpSpPr>
        <p:sp>
          <p:nvSpPr>
            <p:cNvPr id="5145" name="Oval 97"/>
            <p:cNvSpPr>
              <a:spLocks noChangeArrowheads="1"/>
            </p:cNvSpPr>
            <p:nvPr/>
          </p:nvSpPr>
          <p:spPr bwMode="auto">
            <a:xfrm>
              <a:off x="0" y="0"/>
              <a:ext cx="1615" cy="1615"/>
            </a:xfrm>
            <a:prstGeom prst="ellipse">
              <a:avLst/>
            </a:prstGeom>
            <a:gradFill rotWithShape="1">
              <a:gsLst>
                <a:gs pos="0">
                  <a:srgbClr val="747474"/>
                </a:gs>
                <a:gs pos="50000">
                  <a:srgbClr val="FFFFFF"/>
                </a:gs>
                <a:gs pos="100000">
                  <a:srgbClr val="747474"/>
                </a:gs>
              </a:gsLst>
              <a:lin ang="5400000" scaled="1"/>
            </a:gradFill>
            <a:ln>
              <a:noFill/>
            </a:ln>
            <a:extLst>
              <a:ext uri="{91240B29-F687-4F45-9708-019B960494DF}">
                <a14:hiddenLine xmlns:a14="http://schemas.microsoft.com/office/drawing/2010/main" w="57150" cmpd="sng">
                  <a:solidFill>
                    <a:srgbClr val="000000"/>
                  </a:solidFill>
                  <a:bevel/>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46" name="Oval 98"/>
            <p:cNvSpPr>
              <a:spLocks noChangeArrowheads="1"/>
            </p:cNvSpPr>
            <p:nvPr/>
          </p:nvSpPr>
          <p:spPr bwMode="auto">
            <a:xfrm>
              <a:off x="92" y="91"/>
              <a:ext cx="1430" cy="1430"/>
            </a:xfrm>
            <a:prstGeom prst="ellipse">
              <a:avLst/>
            </a:prstGeom>
            <a:gradFill rotWithShape="1">
              <a:gsLst>
                <a:gs pos="0">
                  <a:srgbClr val="A0A0A0"/>
                </a:gs>
                <a:gs pos="50000">
                  <a:srgbClr val="FFFFFF"/>
                </a:gs>
                <a:gs pos="100000">
                  <a:srgbClr val="A0A0A0"/>
                </a:gs>
              </a:gsLst>
              <a:lin ang="0" scaled="1"/>
            </a:gra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47" name="Oval 99"/>
            <p:cNvSpPr>
              <a:spLocks noChangeArrowheads="1"/>
            </p:cNvSpPr>
            <p:nvPr/>
          </p:nvSpPr>
          <p:spPr bwMode="auto">
            <a:xfrm>
              <a:off x="176" y="176"/>
              <a:ext cx="1262" cy="1264"/>
            </a:xfrm>
            <a:prstGeom prst="ellipse">
              <a:avLst/>
            </a:prstGeom>
            <a:gradFill rotWithShape="1">
              <a:gsLst>
                <a:gs pos="0">
                  <a:srgbClr val="FFFFFF"/>
                </a:gs>
                <a:gs pos="50000">
                  <a:srgbClr val="336699"/>
                </a:gs>
                <a:gs pos="100000">
                  <a:srgbClr val="FFFFFF"/>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spAutoFit/>
            </a:bodyPr>
            <a:lstStyle/>
            <a:p>
              <a:endParaRPr lang="zh-CN" altLang="zh-CN">
                <a:solidFill>
                  <a:srgbClr val="000000"/>
                </a:solidFill>
                <a:sym typeface="Verdana" panose="020B0604030504040204" pitchFamily="34" charset="0"/>
              </a:endParaRPr>
            </a:p>
          </p:txBody>
        </p:sp>
        <p:sp>
          <p:nvSpPr>
            <p:cNvPr id="5148" name="Oval 100"/>
            <p:cNvSpPr>
              <a:spLocks noChangeArrowheads="1"/>
            </p:cNvSpPr>
            <p:nvPr/>
          </p:nvSpPr>
          <p:spPr bwMode="auto">
            <a:xfrm>
              <a:off x="176" y="17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spAutoFit/>
            </a:bodyPr>
            <a:lstStyle/>
            <a:p>
              <a:endParaRPr lang="zh-CN" altLang="zh-CN">
                <a:solidFill>
                  <a:srgbClr val="000000"/>
                </a:solidFill>
                <a:sym typeface="Verdana" panose="020B0604030504040204" pitchFamily="34" charset="0"/>
              </a:endParaRPr>
            </a:p>
          </p:txBody>
        </p:sp>
        <p:sp>
          <p:nvSpPr>
            <p:cNvPr id="5149" name="Oval 101"/>
            <p:cNvSpPr>
              <a:spLocks noChangeArrowheads="1"/>
            </p:cNvSpPr>
            <p:nvPr/>
          </p:nvSpPr>
          <p:spPr bwMode="auto">
            <a:xfrm>
              <a:off x="259" y="259"/>
              <a:ext cx="1096" cy="1098"/>
            </a:xfrm>
            <a:prstGeom prst="ellipse">
              <a:avLst/>
            </a:prstGeom>
            <a:gradFill rotWithShape="1">
              <a:gsLst>
                <a:gs pos="0">
                  <a:srgbClr val="1B3752"/>
                </a:gs>
                <a:gs pos="50000">
                  <a:srgbClr val="336699"/>
                </a:gs>
                <a:gs pos="100000">
                  <a:srgbClr val="1B3752"/>
                </a:gs>
              </a:gsLst>
              <a:lin ang="189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anchor="ctr">
              <a:spAutoFit/>
            </a:bodyPr>
            <a:lstStyle/>
            <a:p>
              <a:endParaRPr lang="zh-CN" altLang="zh-CN">
                <a:solidFill>
                  <a:srgbClr val="000000"/>
                </a:solidFill>
                <a:sym typeface="Verdana" panose="020B0604030504040204" pitchFamily="34" charset="0"/>
              </a:endParaRPr>
            </a:p>
          </p:txBody>
        </p:sp>
        <p:sp>
          <p:nvSpPr>
            <p:cNvPr id="5150" name="Oval 102"/>
            <p:cNvSpPr>
              <a:spLocks noChangeArrowheads="1"/>
            </p:cNvSpPr>
            <p:nvPr/>
          </p:nvSpPr>
          <p:spPr bwMode="auto">
            <a:xfrm>
              <a:off x="259" y="259"/>
              <a:ext cx="1096" cy="1098"/>
            </a:xfrm>
            <a:prstGeom prst="ellipse">
              <a:avLst/>
            </a:prstGeom>
            <a:gradFill rotWithShape="1">
              <a:gsLst>
                <a:gs pos="0">
                  <a:srgbClr val="FFCC00"/>
                </a:gs>
                <a:gs pos="100000">
                  <a:srgbClr val="7A6200"/>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anchor="ctr">
              <a:spAutoFit/>
            </a:bodyPr>
            <a:lstStyle/>
            <a:p>
              <a:endParaRPr lang="zh-CN" altLang="zh-CN">
                <a:solidFill>
                  <a:srgbClr val="000000"/>
                </a:solidFill>
                <a:sym typeface="Verdana" panose="020B0604030504040204" pitchFamily="34" charset="0"/>
              </a:endParaRPr>
            </a:p>
          </p:txBody>
        </p:sp>
      </p:grpSp>
      <p:sp>
        <p:nvSpPr>
          <p:cNvPr id="42" name="AutoShape 50"/>
          <p:cNvSpPr>
            <a:spLocks noChangeArrowheads="1"/>
          </p:cNvSpPr>
          <p:nvPr/>
        </p:nvSpPr>
        <p:spPr bwMode="auto">
          <a:xfrm>
            <a:off x="2288261" y="4468737"/>
            <a:ext cx="6335712" cy="865188"/>
          </a:xfrm>
          <a:prstGeom prst="roundRect">
            <a:avLst>
              <a:gd name="adj" fmla="val 50000"/>
            </a:avLst>
          </a:prstGeom>
          <a:noFill/>
          <a:ln w="28575" cmpd="sng">
            <a:solidFill>
              <a:schemeClr val="bg2"/>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marL="469900" indent="-469900">
              <a:defRPr>
                <a:solidFill>
                  <a:srgbClr val="3366CC"/>
                </a:solidFill>
                <a:latin typeface="楷体_GB2312" pitchFamily="49" charset="-122"/>
                <a:ea typeface="宋体" panose="02010600030101010101" pitchFamily="2" charset="-122"/>
              </a:defRPr>
            </a:lvl1pPr>
            <a:lvl2pPr>
              <a:defRPr>
                <a:solidFill>
                  <a:srgbClr val="3366CC"/>
                </a:solidFill>
                <a:latin typeface="楷体_GB2312" pitchFamily="49" charset="-122"/>
                <a:ea typeface="宋体" panose="02010600030101010101" pitchFamily="2" charset="-122"/>
              </a:defRPr>
            </a:lvl2pPr>
            <a:lvl3pPr>
              <a:defRPr>
                <a:solidFill>
                  <a:srgbClr val="3366CC"/>
                </a:solidFill>
                <a:latin typeface="楷体_GB2312" pitchFamily="49" charset="-122"/>
                <a:ea typeface="宋体" panose="02010600030101010101" pitchFamily="2" charset="-122"/>
              </a:defRPr>
            </a:lvl3pPr>
            <a:lvl4pPr>
              <a:defRPr>
                <a:solidFill>
                  <a:srgbClr val="3366CC"/>
                </a:solidFill>
                <a:latin typeface="楷体_GB2312" pitchFamily="49" charset="-122"/>
                <a:ea typeface="宋体" panose="02010600030101010101" pitchFamily="2" charset="-122"/>
              </a:defRPr>
            </a:lvl4pPr>
            <a:lvl5pPr>
              <a:defRPr>
                <a:solidFill>
                  <a:srgbClr val="3366CC"/>
                </a:solidFill>
                <a:latin typeface="楷体_GB2312" pitchFamily="49" charset="-122"/>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9pPr>
          </a:lstStyle>
          <a:p>
            <a:pPr>
              <a:lnSpc>
                <a:spcPct val="120000"/>
              </a:lnSpc>
              <a:spcBef>
                <a:spcPct val="30000"/>
              </a:spcBef>
              <a:buClr>
                <a:schemeClr val="accent2"/>
              </a:buClr>
            </a:pPr>
            <a:r>
              <a:rPr lang="zh-CN" altLang="en-US" sz="2800" b="1" dirty="0" smtClean="0">
                <a:solidFill>
                  <a:schemeClr val="tx1"/>
                </a:solidFill>
                <a:latin typeface="楷体" panose="02010609060101010101" pitchFamily="49" charset="-122"/>
                <a:ea typeface="楷体" panose="02010609060101010101" pitchFamily="49" charset="-122"/>
                <a:sym typeface="楷体" panose="02010609060101010101" pitchFamily="49" charset="-122"/>
              </a:rPr>
              <a:t>第二节 资金的等值计算</a:t>
            </a:r>
            <a:endParaRPr lang="en-US" altLang="zh-CN" sz="2800" b="1" dirty="0" smtClean="0">
              <a:solidFill>
                <a:schemeClr val="tx1"/>
              </a:solidFill>
              <a:latin typeface="楷体" panose="02010609060101010101" pitchFamily="49" charset="-122"/>
              <a:ea typeface="楷体" panose="02010609060101010101" pitchFamily="49" charset="-122"/>
              <a:sym typeface="楷体" panose="02010609060101010101" pitchFamily="49" charset="-122"/>
            </a:endParaRPr>
          </a:p>
          <a:p>
            <a:pPr>
              <a:lnSpc>
                <a:spcPct val="120000"/>
              </a:lnSpc>
              <a:spcBef>
                <a:spcPct val="30000"/>
              </a:spcBef>
              <a:buClr>
                <a:schemeClr val="accent2"/>
              </a:buClr>
            </a:pPr>
            <a:r>
              <a:rPr lang="en-US" altLang="zh-CN" sz="2000" dirty="0" smtClean="0">
                <a:solidFill>
                  <a:schemeClr val="tx1"/>
                </a:solidFill>
                <a:latin typeface="楷体" panose="02010609060101010101" pitchFamily="49" charset="-122"/>
                <a:ea typeface="楷体" panose="02010609060101010101" pitchFamily="49" charset="-122"/>
              </a:rPr>
              <a:t>(Equivalent Value)</a:t>
            </a:r>
            <a:endParaRPr lang="zh-CN" altLang="en-US" sz="2000" dirty="0" smtClean="0">
              <a:solidFill>
                <a:schemeClr val="tx1"/>
              </a:solidFill>
              <a:latin typeface="楷体" panose="02010609060101010101" pitchFamily="49" charset="-122"/>
              <a:ea typeface="楷体" panose="02010609060101010101" pitchFamily="49" charset="-122"/>
              <a:sym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49" name="Rectangle 3"/>
          <p:cNvSpPr>
            <a:spLocks noChangeArrowheads="1"/>
          </p:cNvSpPr>
          <p:nvPr/>
        </p:nvSpPr>
        <p:spPr bwMode="auto">
          <a:xfrm>
            <a:off x="571500" y="862601"/>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nSpc>
                <a:spcPct val="200000"/>
              </a:lnSpc>
              <a:buClr>
                <a:schemeClr val="accent6"/>
              </a:buClr>
              <a:buSzPct val="90000"/>
              <a:buFont typeface="Wingdings" panose="05000000000000000000" pitchFamily="2" charset="2"/>
              <a:buChar char="Ø"/>
            </a:pPr>
            <a:r>
              <a:rPr lang="en-US" altLang="zh-CN" sz="2800" dirty="0" smtClean="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2.1</a:t>
            </a:r>
            <a:r>
              <a:rPr lang="zh-CN" altLang="en-US" sz="2800" dirty="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 </a:t>
            </a:r>
            <a:r>
              <a:rPr lang="zh-CN" altLang="en-US" sz="2800" dirty="0" smtClean="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折</a:t>
            </a:r>
            <a:r>
              <a:rPr lang="zh-CN" altLang="en-US" sz="2800" dirty="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现的概念</a:t>
            </a:r>
          </a:p>
        </p:txBody>
      </p:sp>
      <p:sp>
        <p:nvSpPr>
          <p:cNvPr id="50" name="Rectangle 5"/>
          <p:cNvSpPr>
            <a:spLocks noChangeArrowheads="1"/>
          </p:cNvSpPr>
          <p:nvPr/>
        </p:nvSpPr>
        <p:spPr bwMode="auto">
          <a:xfrm>
            <a:off x="3810000" y="1130675"/>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gn="ctr" eaLnBrk="1" hangingPunct="1">
              <a:lnSpc>
                <a:spcPct val="95000"/>
              </a:lnSpc>
              <a:buClr>
                <a:schemeClr val="accent6"/>
              </a:buClr>
              <a:buSzPct val="90000"/>
              <a:buFont typeface="Wingdings" panose="05000000000000000000" pitchFamily="2" charset="2"/>
              <a:buChar char="Ø"/>
            </a:pPr>
            <a:r>
              <a:rPr lang="en-US" altLang="zh-CN" sz="2800" dirty="0" smtClean="0">
                <a:solidFill>
                  <a:schemeClr val="tx2"/>
                </a:solidFill>
                <a:latin typeface="楷体" panose="02010609060101010101" pitchFamily="49" charset="-122"/>
                <a:ea typeface="楷体" panose="02010609060101010101" pitchFamily="49" charset="-122"/>
                <a:cs typeface="+mj-cs"/>
              </a:rPr>
              <a:t>2.2 </a:t>
            </a:r>
            <a:r>
              <a:rPr lang="zh-CN" altLang="en-US" sz="2800" dirty="0" smtClean="0">
                <a:solidFill>
                  <a:schemeClr val="tx2"/>
                </a:solidFill>
                <a:latin typeface="楷体" panose="02010609060101010101" pitchFamily="49" charset="-122"/>
                <a:ea typeface="楷体" panose="02010609060101010101" pitchFamily="49" charset="-122"/>
                <a:cs typeface="+mj-cs"/>
              </a:rPr>
              <a:t>利息</a:t>
            </a:r>
            <a:r>
              <a:rPr lang="zh-CN" altLang="en-US" sz="2800" dirty="0">
                <a:solidFill>
                  <a:schemeClr val="tx2"/>
                </a:solidFill>
                <a:latin typeface="楷体" panose="02010609060101010101" pitchFamily="49" charset="-122"/>
                <a:ea typeface="楷体" panose="02010609060101010101" pitchFamily="49" charset="-122"/>
                <a:cs typeface="+mj-cs"/>
              </a:rPr>
              <a:t>的概念</a:t>
            </a:r>
          </a:p>
        </p:txBody>
      </p:sp>
      <p:sp>
        <p:nvSpPr>
          <p:cNvPr id="51" name="Rectangle 2"/>
          <p:cNvSpPr>
            <a:spLocks noChangeArrowheads="1"/>
          </p:cNvSpPr>
          <p:nvPr/>
        </p:nvSpPr>
        <p:spPr bwMode="auto">
          <a:xfrm>
            <a:off x="571500" y="1560484"/>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nSpc>
                <a:spcPct val="200000"/>
              </a:lnSpc>
              <a:buClr>
                <a:schemeClr val="accent6"/>
              </a:buClr>
              <a:buSzPct val="90000"/>
              <a:buFont typeface="Wingdings" panose="05000000000000000000" pitchFamily="2" charset="2"/>
              <a:buChar char="Ø"/>
            </a:pPr>
            <a:r>
              <a:rPr lang="en-US" altLang="zh-CN" sz="2800" dirty="0" smtClean="0">
                <a:solidFill>
                  <a:schemeClr val="tx2"/>
                </a:solidFill>
                <a:latin typeface="楷体" panose="02010609060101010101" pitchFamily="49" charset="-122"/>
                <a:ea typeface="楷体" panose="02010609060101010101" pitchFamily="49" charset="-122"/>
                <a:cs typeface="+mj-cs"/>
              </a:rPr>
              <a:t>2.3 </a:t>
            </a:r>
            <a:r>
              <a:rPr lang="zh-CN" altLang="en-US" sz="2800" dirty="0" smtClean="0">
                <a:solidFill>
                  <a:schemeClr val="tx2"/>
                </a:solidFill>
                <a:latin typeface="楷体" panose="02010609060101010101" pitchFamily="49" charset="-122"/>
                <a:ea typeface="楷体" panose="02010609060101010101" pitchFamily="49" charset="-122"/>
                <a:cs typeface="+mj-cs"/>
              </a:rPr>
              <a:t>单利</a:t>
            </a:r>
            <a:r>
              <a:rPr lang="zh-CN" altLang="en-US" sz="2800" dirty="0">
                <a:solidFill>
                  <a:schemeClr val="tx2"/>
                </a:solidFill>
                <a:latin typeface="楷体" panose="02010609060101010101" pitchFamily="49" charset="-122"/>
                <a:ea typeface="楷体" panose="02010609060101010101" pitchFamily="49" charset="-122"/>
                <a:cs typeface="+mj-cs"/>
              </a:rPr>
              <a:t>和复利</a:t>
            </a:r>
          </a:p>
        </p:txBody>
      </p:sp>
      <p:sp>
        <p:nvSpPr>
          <p:cNvPr id="52" name="Rectangle 3"/>
          <p:cNvSpPr txBox="1">
            <a:spLocks noChangeArrowheads="1"/>
          </p:cNvSpPr>
          <p:nvPr/>
        </p:nvSpPr>
        <p:spPr bwMode="auto">
          <a:xfrm>
            <a:off x="571500" y="2729047"/>
            <a:ext cx="6473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marL="457200" indent="-457200">
              <a:lnSpc>
                <a:spcPct val="200000"/>
              </a:lnSpc>
              <a:buClr>
                <a:schemeClr val="accent6"/>
              </a:buClr>
              <a:buSzPct val="90000"/>
              <a:buFont typeface="Wingdings" panose="05000000000000000000" pitchFamily="2" charset="2"/>
              <a:buChar char="Ø"/>
              <a:defRPr/>
            </a:pPr>
            <a:r>
              <a:rPr kumimoji="1" lang="en-US" altLang="zh-CN" sz="2800" b="1" dirty="0" smtClean="0">
                <a:latin typeface="楷体" panose="02010609060101010101" pitchFamily="49" charset="-122"/>
                <a:ea typeface="楷体" panose="02010609060101010101" pitchFamily="49" charset="-122"/>
              </a:rPr>
              <a:t>2.4 </a:t>
            </a:r>
            <a:r>
              <a:rPr kumimoji="1" lang="zh-CN" altLang="en-US" sz="2800" b="1" dirty="0" smtClean="0">
                <a:latin typeface="楷体" panose="02010609060101010101" pitchFamily="49" charset="-122"/>
                <a:ea typeface="楷体" panose="02010609060101010101" pitchFamily="49" charset="-122"/>
              </a:rPr>
              <a:t>以</a:t>
            </a:r>
            <a:r>
              <a:rPr kumimoji="1" lang="zh-CN" altLang="en-US" sz="2800" b="1" dirty="0">
                <a:latin typeface="楷体" panose="02010609060101010101" pitchFamily="49" charset="-122"/>
                <a:ea typeface="楷体" panose="02010609060101010101" pitchFamily="49" charset="-122"/>
              </a:rPr>
              <a:t>复利计算的资金等值计算公式</a:t>
            </a:r>
          </a:p>
        </p:txBody>
      </p:sp>
      <p:sp>
        <p:nvSpPr>
          <p:cNvPr id="53" name="Rectangle 3"/>
          <p:cNvSpPr>
            <a:spLocks noChangeArrowheads="1"/>
          </p:cNvSpPr>
          <p:nvPr/>
        </p:nvSpPr>
        <p:spPr bwMode="auto">
          <a:xfrm>
            <a:off x="580308" y="3133190"/>
            <a:ext cx="35349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nSpc>
                <a:spcPct val="200000"/>
              </a:lnSpc>
              <a:buClr>
                <a:schemeClr val="accent6"/>
              </a:buClr>
              <a:buSzPct val="90000"/>
              <a:buFont typeface="Wingdings" panose="05000000000000000000" pitchFamily="2" charset="2"/>
              <a:buChar char="Ø"/>
              <a:defRPr/>
            </a:pPr>
            <a:r>
              <a:rPr lang="en-US" altLang="zh-CN" sz="2800" dirty="0" smtClean="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2.5 </a:t>
            </a:r>
            <a:r>
              <a:rPr lang="zh-CN" altLang="en-US" sz="2800" dirty="0" smtClean="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资金</a:t>
            </a:r>
            <a:r>
              <a:rPr lang="zh-CN" altLang="en-US" sz="2800" dirty="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等值计算</a:t>
            </a:r>
          </a:p>
        </p:txBody>
      </p:sp>
      <p:sp>
        <p:nvSpPr>
          <p:cNvPr id="54" name="Rectangle 11"/>
          <p:cNvSpPr>
            <a:spLocks noChangeArrowheads="1"/>
          </p:cNvSpPr>
          <p:nvPr/>
        </p:nvSpPr>
        <p:spPr bwMode="auto">
          <a:xfrm>
            <a:off x="571500" y="3991413"/>
            <a:ext cx="693408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nSpc>
                <a:spcPct val="200000"/>
              </a:lnSpc>
              <a:buClr>
                <a:schemeClr val="accent6"/>
              </a:buClr>
              <a:buSzPct val="90000"/>
              <a:buFont typeface="Wingdings" panose="05000000000000000000" pitchFamily="2" charset="2"/>
              <a:buChar char="Ø"/>
              <a:defRPr/>
            </a:pPr>
            <a:r>
              <a:rPr lang="en-US" altLang="zh-CN" sz="2800" dirty="0" smtClean="0">
                <a:solidFill>
                  <a:schemeClr val="tx2"/>
                </a:solidFill>
                <a:latin typeface="楷体" panose="02010609060101010101" pitchFamily="49" charset="-122"/>
                <a:ea typeface="楷体" panose="02010609060101010101" pitchFamily="49" charset="-122"/>
                <a:cs typeface="+mj-cs"/>
              </a:rPr>
              <a:t>2.6 </a:t>
            </a:r>
            <a:r>
              <a:rPr lang="zh-CN" altLang="en-US" sz="2800" dirty="0" smtClean="0">
                <a:solidFill>
                  <a:schemeClr val="tx2"/>
                </a:solidFill>
                <a:latin typeface="楷体" panose="02010609060101010101" pitchFamily="49" charset="-122"/>
                <a:ea typeface="楷体" panose="02010609060101010101" pitchFamily="49" charset="-122"/>
                <a:cs typeface="+mj-cs"/>
              </a:rPr>
              <a:t>名义</a:t>
            </a:r>
            <a:r>
              <a:rPr lang="zh-CN" altLang="en-US" sz="2800" dirty="0">
                <a:solidFill>
                  <a:schemeClr val="tx2"/>
                </a:solidFill>
                <a:latin typeface="楷体" panose="02010609060101010101" pitchFamily="49" charset="-122"/>
                <a:ea typeface="楷体" panose="02010609060101010101" pitchFamily="49" charset="-122"/>
                <a:cs typeface="+mj-cs"/>
              </a:rPr>
              <a:t>利率、实际利率与连续利率 </a:t>
            </a:r>
          </a:p>
        </p:txBody>
      </p:sp>
      <p:sp>
        <p:nvSpPr>
          <p:cNvPr id="55" name="Rectangle 2"/>
          <p:cNvSpPr>
            <a:spLocks noChangeArrowheads="1"/>
          </p:cNvSpPr>
          <p:nvPr/>
        </p:nvSpPr>
        <p:spPr bwMode="auto">
          <a:xfrm>
            <a:off x="571500" y="4858614"/>
            <a:ext cx="735316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nSpc>
                <a:spcPct val="200000"/>
              </a:lnSpc>
              <a:buClr>
                <a:schemeClr val="accent6"/>
              </a:buClr>
              <a:buSzPct val="90000"/>
              <a:buFont typeface="Wingdings" panose="05000000000000000000" pitchFamily="2" charset="2"/>
              <a:buChar char="Ø"/>
              <a:defRPr/>
            </a:pPr>
            <a:r>
              <a:rPr lang="en-US" altLang="zh-CN" sz="2800" dirty="0" smtClean="0">
                <a:solidFill>
                  <a:schemeClr val="tx2"/>
                </a:solidFill>
                <a:latin typeface="楷体" panose="02010609060101010101" pitchFamily="49" charset="-122"/>
                <a:ea typeface="楷体" panose="02010609060101010101" pitchFamily="49" charset="-122"/>
                <a:cs typeface="+mj-cs"/>
              </a:rPr>
              <a:t>2.7</a:t>
            </a:r>
            <a:r>
              <a:rPr lang="zh-CN" altLang="en-US" sz="2800" dirty="0" smtClean="0">
                <a:solidFill>
                  <a:schemeClr val="tx2"/>
                </a:solidFill>
                <a:latin typeface="楷体" panose="02010609060101010101" pitchFamily="49" charset="-122"/>
                <a:ea typeface="楷体" panose="02010609060101010101" pitchFamily="49" charset="-122"/>
                <a:cs typeface="+mj-cs"/>
              </a:rPr>
              <a:t>（</a:t>
            </a:r>
            <a:r>
              <a:rPr lang="zh-CN" altLang="en-US" sz="2800" dirty="0">
                <a:solidFill>
                  <a:schemeClr val="tx2"/>
                </a:solidFill>
                <a:latin typeface="楷体" panose="02010609060101010101" pitchFamily="49" charset="-122"/>
                <a:ea typeface="楷体" panose="02010609060101010101" pitchFamily="49" charset="-122"/>
                <a:cs typeface="+mj-cs"/>
              </a:rPr>
              <a:t>复利）资金等值计算的几种情况 </a:t>
            </a:r>
          </a:p>
        </p:txBody>
      </p:sp>
      <p:sp>
        <p:nvSpPr>
          <p:cNvPr id="56" name="Rectangle 8"/>
          <p:cNvSpPr>
            <a:spLocks noChangeArrowheads="1"/>
          </p:cNvSpPr>
          <p:nvPr/>
        </p:nvSpPr>
        <p:spPr bwMode="auto">
          <a:xfrm>
            <a:off x="608407" y="5607562"/>
            <a:ext cx="281359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nSpc>
                <a:spcPct val="200000"/>
              </a:lnSpc>
              <a:buClr>
                <a:schemeClr val="accent6"/>
              </a:buClr>
              <a:buSzPct val="90000"/>
              <a:buFont typeface="Wingdings" panose="05000000000000000000" pitchFamily="2" charset="2"/>
              <a:buChar char="Ø"/>
              <a:defRPr/>
            </a:pPr>
            <a:r>
              <a:rPr lang="en-US" altLang="zh-CN" sz="2800" dirty="0" smtClean="0">
                <a:solidFill>
                  <a:schemeClr val="tx2"/>
                </a:solidFill>
                <a:latin typeface="楷体" panose="02010609060101010101" pitchFamily="49" charset="-122"/>
                <a:ea typeface="楷体" panose="02010609060101010101" pitchFamily="49" charset="-122"/>
                <a:cs typeface="+mj-cs"/>
              </a:rPr>
              <a:t>2.8 </a:t>
            </a:r>
            <a:r>
              <a:rPr lang="zh-CN" altLang="en-US" sz="2800" dirty="0" smtClean="0">
                <a:solidFill>
                  <a:schemeClr val="tx2"/>
                </a:solidFill>
                <a:latin typeface="楷体" panose="02010609060101010101" pitchFamily="49" charset="-122"/>
                <a:ea typeface="楷体" panose="02010609060101010101" pitchFamily="49" charset="-122"/>
                <a:cs typeface="+mj-cs"/>
              </a:rPr>
              <a:t>连续</a:t>
            </a:r>
            <a:r>
              <a:rPr lang="zh-CN" altLang="en-US" sz="2800" dirty="0">
                <a:solidFill>
                  <a:schemeClr val="tx2"/>
                </a:solidFill>
                <a:latin typeface="楷体" panose="02010609060101010101" pitchFamily="49" charset="-122"/>
                <a:ea typeface="楷体" panose="02010609060101010101" pitchFamily="49" charset="-122"/>
                <a:cs typeface="+mj-cs"/>
              </a:rPr>
              <a:t>复利</a:t>
            </a:r>
          </a:p>
        </p:txBody>
      </p:sp>
    </p:spTree>
    <p:extLst>
      <p:ext uri="{BB962C8B-B14F-4D97-AF65-F5344CB8AC3E}">
        <p14:creationId xmlns:p14="http://schemas.microsoft.com/office/powerpoint/2010/main" val="2800494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49" name="Rectangle 3"/>
          <p:cNvSpPr>
            <a:spLocks noChangeArrowheads="1"/>
          </p:cNvSpPr>
          <p:nvPr/>
        </p:nvSpPr>
        <p:spPr bwMode="auto">
          <a:xfrm>
            <a:off x="571500" y="862601"/>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nSpc>
                <a:spcPct val="200000"/>
              </a:lnSpc>
              <a:buClr>
                <a:schemeClr val="accent6"/>
              </a:buClr>
              <a:buSzPct val="90000"/>
              <a:buFont typeface="Wingdings" panose="05000000000000000000" pitchFamily="2" charset="2"/>
              <a:buChar char="Ø"/>
            </a:pPr>
            <a:r>
              <a:rPr lang="en-US" altLang="zh-CN" sz="2800" dirty="0" smtClean="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2.1</a:t>
            </a:r>
            <a:r>
              <a:rPr lang="zh-CN" altLang="en-US" sz="2800" dirty="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 </a:t>
            </a:r>
            <a:r>
              <a:rPr lang="zh-CN" altLang="en-US" sz="2800" dirty="0" smtClean="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折</a:t>
            </a:r>
            <a:r>
              <a:rPr lang="zh-CN" altLang="en-US" sz="2800" dirty="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现的概念</a:t>
            </a:r>
          </a:p>
        </p:txBody>
      </p:sp>
      <p:sp>
        <p:nvSpPr>
          <p:cNvPr id="11" name="Rectangle 4"/>
          <p:cNvSpPr>
            <a:spLocks noChangeArrowheads="1"/>
          </p:cNvSpPr>
          <p:nvPr/>
        </p:nvSpPr>
        <p:spPr bwMode="auto">
          <a:xfrm>
            <a:off x="685953" y="1940585"/>
            <a:ext cx="7772094" cy="108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115000"/>
              </a:lnSpc>
              <a:buSzPct val="90000"/>
            </a:pPr>
            <a:r>
              <a:rPr lang="zh-CN" altLang="en-US" sz="2800" i="1" dirty="0">
                <a:solidFill>
                  <a:srgbClr val="008000"/>
                </a:solidFill>
                <a:latin typeface="楷体" panose="02010609060101010101" pitchFamily="49" charset="-122"/>
                <a:ea typeface="楷体" panose="02010609060101010101" pitchFamily="49" charset="-122"/>
              </a:rPr>
              <a:t>现在值（</a:t>
            </a:r>
            <a:r>
              <a:rPr lang="en-US" altLang="zh-CN" sz="2800" i="1" dirty="0">
                <a:solidFill>
                  <a:srgbClr val="FF0000"/>
                </a:solidFill>
                <a:latin typeface="楷体" panose="02010609060101010101" pitchFamily="49" charset="-122"/>
                <a:ea typeface="楷体" panose="02010609060101010101" pitchFamily="49" charset="-122"/>
              </a:rPr>
              <a:t>Present Value</a:t>
            </a:r>
            <a:r>
              <a:rPr lang="en-US" altLang="zh-CN" sz="2800" i="1" dirty="0">
                <a:solidFill>
                  <a:srgbClr val="008000"/>
                </a:solidFill>
                <a:latin typeface="楷体" panose="02010609060101010101" pitchFamily="49" charset="-122"/>
                <a:ea typeface="楷体" panose="02010609060101010101" pitchFamily="49" charset="-122"/>
              </a:rPr>
              <a:t> </a:t>
            </a:r>
            <a:r>
              <a:rPr lang="zh-CN" altLang="en-US" sz="2800" i="1" dirty="0">
                <a:solidFill>
                  <a:srgbClr val="008000"/>
                </a:solidFill>
                <a:latin typeface="楷体" panose="02010609060101010101" pitchFamily="49" charset="-122"/>
                <a:ea typeface="楷体" panose="02010609060101010101" pitchFamily="49" charset="-122"/>
              </a:rPr>
              <a:t>现值）：</a:t>
            </a:r>
            <a:r>
              <a:rPr lang="zh-CN" altLang="en-US" sz="2800" b="0" dirty="0">
                <a:solidFill>
                  <a:schemeClr val="tx2"/>
                </a:solidFill>
                <a:latin typeface="楷体" panose="02010609060101010101" pitchFamily="49" charset="-122"/>
                <a:ea typeface="楷体" panose="02010609060101010101" pitchFamily="49" charset="-122"/>
              </a:rPr>
              <a:t> 未来时点上的资金折现到现在时点的资金价值。</a:t>
            </a:r>
          </a:p>
        </p:txBody>
      </p:sp>
      <p:sp>
        <p:nvSpPr>
          <p:cNvPr id="12" name="Rectangle 7"/>
          <p:cNvSpPr>
            <a:spLocks noChangeArrowheads="1"/>
          </p:cNvSpPr>
          <p:nvPr/>
        </p:nvSpPr>
        <p:spPr bwMode="auto">
          <a:xfrm>
            <a:off x="365052" y="3271064"/>
            <a:ext cx="821062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95000"/>
              </a:lnSpc>
              <a:buSzPct val="90000"/>
            </a:pPr>
            <a:r>
              <a:rPr lang="en-US" altLang="zh-CN" sz="2800" i="1" dirty="0">
                <a:solidFill>
                  <a:srgbClr val="008000"/>
                </a:solidFill>
                <a:latin typeface="楷体" panose="02010609060101010101" pitchFamily="49" charset="-122"/>
                <a:ea typeface="楷体" panose="02010609060101010101" pitchFamily="49" charset="-122"/>
              </a:rPr>
              <a:t>  </a:t>
            </a:r>
            <a:r>
              <a:rPr lang="zh-CN" altLang="en-US" sz="2800" i="1" dirty="0">
                <a:solidFill>
                  <a:srgbClr val="008000"/>
                </a:solidFill>
                <a:latin typeface="楷体" panose="02010609060101010101" pitchFamily="49" charset="-122"/>
                <a:ea typeface="楷体" panose="02010609060101010101" pitchFamily="49" charset="-122"/>
              </a:rPr>
              <a:t>将来值（</a:t>
            </a:r>
            <a:r>
              <a:rPr lang="en-US" altLang="zh-CN" sz="2800" i="1" dirty="0">
                <a:solidFill>
                  <a:srgbClr val="FF0000"/>
                </a:solidFill>
                <a:latin typeface="楷体" panose="02010609060101010101" pitchFamily="49" charset="-122"/>
                <a:ea typeface="楷体" panose="02010609060101010101" pitchFamily="49" charset="-122"/>
              </a:rPr>
              <a:t>Future Value</a:t>
            </a:r>
            <a:r>
              <a:rPr lang="en-US" altLang="zh-CN" sz="2800" i="1" dirty="0">
                <a:solidFill>
                  <a:srgbClr val="008000"/>
                </a:solidFill>
                <a:latin typeface="楷体" panose="02010609060101010101" pitchFamily="49" charset="-122"/>
                <a:ea typeface="楷体" panose="02010609060101010101" pitchFamily="49" charset="-122"/>
              </a:rPr>
              <a:t> </a:t>
            </a:r>
            <a:r>
              <a:rPr lang="zh-CN" altLang="en-US" sz="2800" i="1" dirty="0">
                <a:solidFill>
                  <a:srgbClr val="008000"/>
                </a:solidFill>
                <a:latin typeface="楷体" panose="02010609060101010101" pitchFamily="49" charset="-122"/>
                <a:ea typeface="楷体" panose="02010609060101010101" pitchFamily="49" charset="-122"/>
              </a:rPr>
              <a:t>终值）：</a:t>
            </a:r>
            <a:r>
              <a:rPr lang="zh-CN" altLang="en-US" sz="2800" b="0" dirty="0">
                <a:solidFill>
                  <a:schemeClr val="tx2"/>
                </a:solidFill>
                <a:latin typeface="楷体" panose="02010609060101010101" pitchFamily="49" charset="-122"/>
                <a:ea typeface="楷体" panose="02010609060101010101" pitchFamily="49" charset="-122"/>
              </a:rPr>
              <a:t>与现值等价的未来某时点的资金价值。</a:t>
            </a:r>
            <a:endParaRPr lang="zh-CN" altLang="en-US" sz="3200" b="0" dirty="0">
              <a:latin typeface="楷体" panose="02010609060101010101" pitchFamily="49" charset="-122"/>
              <a:ea typeface="楷体" panose="02010609060101010101" pitchFamily="49" charset="-122"/>
            </a:endParaRPr>
          </a:p>
        </p:txBody>
      </p:sp>
      <p:sp>
        <p:nvSpPr>
          <p:cNvPr id="13" name="Rectangle 9"/>
          <p:cNvSpPr>
            <a:spLocks noChangeArrowheads="1"/>
          </p:cNvSpPr>
          <p:nvPr/>
        </p:nvSpPr>
        <p:spPr bwMode="auto">
          <a:xfrm>
            <a:off x="702407" y="4648256"/>
            <a:ext cx="792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95000"/>
              </a:lnSpc>
              <a:buSzPct val="90000"/>
            </a:pPr>
            <a:endParaRPr lang="en-US" altLang="zh-CN" sz="2800" b="0" dirty="0">
              <a:solidFill>
                <a:schemeClr val="tx2"/>
              </a:solidFill>
              <a:latin typeface="楷体" panose="02010609060101010101" pitchFamily="49" charset="-122"/>
              <a:ea typeface="楷体" panose="02010609060101010101" pitchFamily="49" charset="-122"/>
            </a:endParaRPr>
          </a:p>
          <a:p>
            <a:pPr eaLnBrk="1" hangingPunct="1">
              <a:lnSpc>
                <a:spcPct val="95000"/>
              </a:lnSpc>
              <a:buSzPct val="90000"/>
            </a:pPr>
            <a:r>
              <a:rPr lang="zh-CN" altLang="en-US" sz="2800" i="1" dirty="0">
                <a:solidFill>
                  <a:srgbClr val="008000"/>
                </a:solidFill>
                <a:latin typeface="楷体" panose="02010609060101010101" pitchFamily="49" charset="-122"/>
                <a:ea typeface="楷体" panose="02010609060101010101" pitchFamily="49" charset="-122"/>
              </a:rPr>
              <a:t>折现（</a:t>
            </a:r>
            <a:r>
              <a:rPr lang="en-US" altLang="zh-CN" sz="2800" i="1" dirty="0">
                <a:solidFill>
                  <a:srgbClr val="FF0000"/>
                </a:solidFill>
                <a:latin typeface="楷体" panose="02010609060101010101" pitchFamily="49" charset="-122"/>
                <a:ea typeface="楷体" panose="02010609060101010101" pitchFamily="49" charset="-122"/>
              </a:rPr>
              <a:t>Discount</a:t>
            </a:r>
            <a:r>
              <a:rPr lang="en-US" altLang="zh-CN" sz="2800" i="1" dirty="0">
                <a:solidFill>
                  <a:srgbClr val="008000"/>
                </a:solidFill>
                <a:latin typeface="楷体" panose="02010609060101010101" pitchFamily="49" charset="-122"/>
                <a:ea typeface="楷体" panose="02010609060101010101" pitchFamily="49" charset="-122"/>
              </a:rPr>
              <a:t>  </a:t>
            </a:r>
            <a:r>
              <a:rPr lang="zh-CN" altLang="en-US" sz="2800" i="1" dirty="0">
                <a:solidFill>
                  <a:srgbClr val="008000"/>
                </a:solidFill>
                <a:latin typeface="楷体" panose="02010609060101010101" pitchFamily="49" charset="-122"/>
                <a:ea typeface="楷体" panose="02010609060101010101" pitchFamily="49" charset="-122"/>
              </a:rPr>
              <a:t>贴现）：</a:t>
            </a:r>
            <a:r>
              <a:rPr lang="zh-CN" altLang="en-US" sz="2800" b="0" dirty="0">
                <a:solidFill>
                  <a:schemeClr val="tx2"/>
                </a:solidFill>
                <a:latin typeface="楷体" panose="02010609060101010101" pitchFamily="49" charset="-122"/>
                <a:ea typeface="楷体" panose="02010609060101010101" pitchFamily="49" charset="-122"/>
              </a:rPr>
              <a:t> 把将来某一时点上的</a:t>
            </a:r>
          </a:p>
          <a:p>
            <a:pPr eaLnBrk="1" hangingPunct="1">
              <a:lnSpc>
                <a:spcPct val="115000"/>
              </a:lnSpc>
              <a:buSzPct val="90000"/>
            </a:pPr>
            <a:r>
              <a:rPr lang="zh-CN" altLang="en-US" sz="2800" b="0" dirty="0">
                <a:solidFill>
                  <a:schemeClr val="tx2"/>
                </a:solidFill>
                <a:latin typeface="楷体" panose="02010609060101010101" pitchFamily="49" charset="-122"/>
                <a:ea typeface="楷体" panose="02010609060101010101" pitchFamily="49" charset="-122"/>
              </a:rPr>
              <a:t>资金换算成与现在时点相等值的金额的换算过程</a:t>
            </a:r>
          </a:p>
          <a:p>
            <a:pPr>
              <a:spcBef>
                <a:spcPct val="0"/>
              </a:spcBef>
            </a:pPr>
            <a:endParaRPr lang="en-US" altLang="zh-CN" sz="28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56745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7" name="Rectangle 2"/>
          <p:cNvSpPr>
            <a:spLocks noChangeArrowheads="1"/>
          </p:cNvSpPr>
          <p:nvPr/>
        </p:nvSpPr>
        <p:spPr bwMode="auto">
          <a:xfrm>
            <a:off x="574675" y="1123157"/>
            <a:ext cx="77724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lnSpc>
                <a:spcPct val="150000"/>
              </a:lnSpc>
              <a:spcBef>
                <a:spcPct val="0"/>
              </a:spcBef>
            </a:pPr>
            <a:r>
              <a:rPr lang="zh-CN" altLang="en-US" sz="2800" b="0" dirty="0">
                <a:latin typeface="楷体" panose="02010609060101010101" pitchFamily="49" charset="-122"/>
                <a:ea typeface="楷体" panose="02010609060101010101" pitchFamily="49" charset="-122"/>
              </a:rPr>
              <a:t>例：定期一年存款</a:t>
            </a:r>
            <a:r>
              <a:rPr lang="en-US" altLang="zh-CN" sz="2800" b="0" dirty="0">
                <a:latin typeface="楷体" panose="02010609060101010101" pitchFamily="49" charset="-122"/>
                <a:ea typeface="楷体" panose="02010609060101010101" pitchFamily="49" charset="-122"/>
              </a:rPr>
              <a:t>100</a:t>
            </a:r>
            <a:r>
              <a:rPr lang="zh-CN" altLang="en-US" sz="2800" b="0" dirty="0">
                <a:latin typeface="楷体" panose="02010609060101010101" pitchFamily="49" charset="-122"/>
                <a:ea typeface="楷体" panose="02010609060101010101" pitchFamily="49" charset="-122"/>
              </a:rPr>
              <a:t>元，月息</a:t>
            </a:r>
            <a:r>
              <a:rPr lang="en-US" altLang="zh-CN" sz="2800" b="0" dirty="0">
                <a:latin typeface="楷体" panose="02010609060101010101" pitchFamily="49" charset="-122"/>
                <a:ea typeface="楷体" panose="02010609060101010101" pitchFamily="49" charset="-122"/>
              </a:rPr>
              <a:t>9.45</a:t>
            </a:r>
            <a:r>
              <a:rPr lang="zh-CN" altLang="en-US" sz="2800" b="0" dirty="0">
                <a:latin typeface="楷体" panose="02010609060101010101" pitchFamily="49" charset="-122"/>
                <a:ea typeface="楷体" panose="02010609060101010101" pitchFamily="49" charset="-122"/>
              </a:rPr>
              <a:t>厘，一年后本利和</a:t>
            </a:r>
            <a:r>
              <a:rPr lang="en-US" altLang="zh-CN" sz="2800" b="0" dirty="0">
                <a:latin typeface="楷体" panose="02010609060101010101" pitchFamily="49" charset="-122"/>
                <a:ea typeface="楷体" panose="02010609060101010101" pitchFamily="49" charset="-122"/>
              </a:rPr>
              <a:t>111.34</a:t>
            </a:r>
            <a:r>
              <a:rPr lang="zh-CN" altLang="en-US" sz="2800" b="0" dirty="0">
                <a:latin typeface="楷体" panose="02010609060101010101" pitchFamily="49" charset="-122"/>
                <a:ea typeface="楷体" panose="02010609060101010101" pitchFamily="49" charset="-122"/>
              </a:rPr>
              <a:t>元。这</a:t>
            </a:r>
            <a:r>
              <a:rPr lang="en-US" altLang="zh-CN" sz="2800" b="0" u="sng" dirty="0">
                <a:solidFill>
                  <a:srgbClr val="0033CC"/>
                </a:solidFill>
                <a:latin typeface="楷体" panose="02010609060101010101" pitchFamily="49" charset="-122"/>
                <a:ea typeface="楷体" panose="02010609060101010101" pitchFamily="49" charset="-122"/>
              </a:rPr>
              <a:t>100</a:t>
            </a:r>
            <a:r>
              <a:rPr lang="zh-CN" altLang="en-US" sz="2800" b="0" u="sng" dirty="0">
                <a:solidFill>
                  <a:srgbClr val="0033CC"/>
                </a:solidFill>
                <a:latin typeface="楷体" panose="02010609060101010101" pitchFamily="49" charset="-122"/>
                <a:ea typeface="楷体" panose="02010609060101010101" pitchFamily="49" charset="-122"/>
              </a:rPr>
              <a:t>元就是现值，</a:t>
            </a:r>
            <a:r>
              <a:rPr lang="en-US" altLang="zh-CN" sz="2800" b="0" u="sng" dirty="0">
                <a:solidFill>
                  <a:srgbClr val="0033CC"/>
                </a:solidFill>
                <a:latin typeface="楷体" panose="02010609060101010101" pitchFamily="49" charset="-122"/>
                <a:ea typeface="楷体" panose="02010609060101010101" pitchFamily="49" charset="-122"/>
              </a:rPr>
              <a:t>111.34</a:t>
            </a:r>
            <a:r>
              <a:rPr lang="zh-CN" altLang="en-US" sz="2800" b="0" u="sng" dirty="0">
                <a:solidFill>
                  <a:srgbClr val="0033CC"/>
                </a:solidFill>
                <a:latin typeface="楷体" panose="02010609060101010101" pitchFamily="49" charset="-122"/>
                <a:ea typeface="楷体" panose="02010609060101010101" pitchFamily="49" charset="-122"/>
              </a:rPr>
              <a:t>元是其一年后的终值</a:t>
            </a:r>
            <a:r>
              <a:rPr lang="zh-CN" altLang="en-US" sz="2800" b="0" dirty="0">
                <a:solidFill>
                  <a:srgbClr val="0033CC"/>
                </a:solidFill>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终值与现值可以相互等价交换，把一年后的</a:t>
            </a:r>
            <a:r>
              <a:rPr lang="en-US" altLang="zh-CN" sz="2800" b="0" u="sng" dirty="0">
                <a:solidFill>
                  <a:srgbClr val="0033CC"/>
                </a:solidFill>
                <a:latin typeface="楷体" panose="02010609060101010101" pitchFamily="49" charset="-122"/>
                <a:ea typeface="楷体" panose="02010609060101010101" pitchFamily="49" charset="-122"/>
              </a:rPr>
              <a:t>111.34</a:t>
            </a:r>
            <a:r>
              <a:rPr lang="zh-CN" altLang="en-US" sz="2800" b="0" u="sng" dirty="0">
                <a:solidFill>
                  <a:srgbClr val="0033CC"/>
                </a:solidFill>
                <a:latin typeface="楷体" panose="02010609060101010101" pitchFamily="49" charset="-122"/>
                <a:ea typeface="楷体" panose="02010609060101010101" pitchFamily="49" charset="-122"/>
              </a:rPr>
              <a:t>元换算成现在的值</a:t>
            </a:r>
            <a:r>
              <a:rPr lang="en-US" altLang="zh-CN" sz="2800" b="0" u="sng" dirty="0">
                <a:solidFill>
                  <a:srgbClr val="0033CC"/>
                </a:solidFill>
                <a:latin typeface="楷体" panose="02010609060101010101" pitchFamily="49" charset="-122"/>
                <a:ea typeface="楷体" panose="02010609060101010101" pitchFamily="49" charset="-122"/>
              </a:rPr>
              <a:t>100</a:t>
            </a:r>
            <a:r>
              <a:rPr lang="zh-CN" altLang="en-US" sz="2800" b="0" u="sng" dirty="0">
                <a:solidFill>
                  <a:srgbClr val="0033CC"/>
                </a:solidFill>
                <a:latin typeface="楷体" panose="02010609060101010101" pitchFamily="49" charset="-122"/>
                <a:ea typeface="楷体" panose="02010609060101010101" pitchFamily="49" charset="-122"/>
              </a:rPr>
              <a:t>元的折算过程就是折现</a:t>
            </a:r>
            <a:r>
              <a:rPr lang="zh-CN" altLang="en-US" sz="2800" b="0" dirty="0">
                <a:latin typeface="楷体" panose="02010609060101010101" pitchFamily="49" charset="-122"/>
                <a:ea typeface="楷体" panose="02010609060101010101" pitchFamily="49" charset="-122"/>
              </a:rPr>
              <a:t>：</a:t>
            </a:r>
          </a:p>
          <a:p>
            <a:pPr>
              <a:spcBef>
                <a:spcPct val="0"/>
              </a:spcBef>
            </a:pPr>
            <a:r>
              <a:rPr lang="zh-CN" altLang="en-US" sz="1200" b="0" dirty="0">
                <a:latin typeface="Times New Roman" panose="02020603050405020304" pitchFamily="18" charset="0"/>
                <a:ea typeface="宋体" panose="02010600030101010101" pitchFamily="2" charset="-122"/>
              </a:rPr>
              <a:t>          </a:t>
            </a:r>
            <a:endParaRPr lang="zh-CN" altLang="en-US" sz="2400" b="0" dirty="0">
              <a:latin typeface="Times New Roman" panose="02020603050405020304" pitchFamily="18" charset="0"/>
              <a:ea typeface="宋体" panose="02010600030101010101" pitchFamily="2" charset="-122"/>
            </a:endParaRPr>
          </a:p>
        </p:txBody>
      </p:sp>
      <p:grpSp>
        <p:nvGrpSpPr>
          <p:cNvPr id="8" name="Group 3"/>
          <p:cNvGrpSpPr>
            <a:grpSpLocks/>
          </p:cNvGrpSpPr>
          <p:nvPr/>
        </p:nvGrpSpPr>
        <p:grpSpPr bwMode="auto">
          <a:xfrm>
            <a:off x="2378075" y="4634080"/>
            <a:ext cx="4165600" cy="855662"/>
            <a:chOff x="1768" y="2939"/>
            <a:chExt cx="2624" cy="539"/>
          </a:xfrm>
        </p:grpSpPr>
        <p:sp>
          <p:nvSpPr>
            <p:cNvPr id="9" name="Rectangle 4"/>
            <p:cNvSpPr>
              <a:spLocks noChangeArrowheads="1"/>
            </p:cNvSpPr>
            <p:nvPr/>
          </p:nvSpPr>
          <p:spPr bwMode="auto">
            <a:xfrm>
              <a:off x="2671" y="322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Times New Roman" panose="02020603050405020304" pitchFamily="18" charset="0"/>
                  <a:ea typeface="宋体" panose="02010600030101010101" pitchFamily="2" charset="-122"/>
                </a:rPr>
                <a:t>1</a:t>
              </a:r>
              <a:endParaRPr lang="en-US" altLang="zh-CN" sz="2400" b="0">
                <a:latin typeface="Times New Roman" panose="02020603050405020304" pitchFamily="18" charset="0"/>
                <a:ea typeface="宋体" panose="02010600030101010101" pitchFamily="2" charset="-122"/>
              </a:endParaRPr>
            </a:p>
          </p:txBody>
        </p:sp>
        <p:grpSp>
          <p:nvGrpSpPr>
            <p:cNvPr id="10" name="Group 5"/>
            <p:cNvGrpSpPr>
              <a:grpSpLocks/>
            </p:cNvGrpSpPr>
            <p:nvPr/>
          </p:nvGrpSpPr>
          <p:grpSpPr bwMode="auto">
            <a:xfrm>
              <a:off x="1768" y="2939"/>
              <a:ext cx="2624" cy="539"/>
              <a:chOff x="1768" y="2939"/>
              <a:chExt cx="2624" cy="539"/>
            </a:xfrm>
          </p:grpSpPr>
          <p:sp>
            <p:nvSpPr>
              <p:cNvPr id="14" name="Rectangle 6"/>
              <p:cNvSpPr>
                <a:spLocks noChangeArrowheads="1"/>
              </p:cNvSpPr>
              <p:nvPr/>
            </p:nvSpPr>
            <p:spPr bwMode="auto">
              <a:xfrm>
                <a:off x="3984" y="306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grpSp>
            <p:nvGrpSpPr>
              <p:cNvPr id="15" name="Group 7"/>
              <p:cNvGrpSpPr>
                <a:grpSpLocks/>
              </p:cNvGrpSpPr>
              <p:nvPr/>
            </p:nvGrpSpPr>
            <p:grpSpPr bwMode="auto">
              <a:xfrm>
                <a:off x="1768" y="2939"/>
                <a:ext cx="2624" cy="539"/>
                <a:chOff x="1768" y="2939"/>
                <a:chExt cx="2624" cy="539"/>
              </a:xfrm>
            </p:grpSpPr>
            <p:sp>
              <p:nvSpPr>
                <p:cNvPr id="16" name="Rectangle 8"/>
                <p:cNvSpPr>
                  <a:spLocks noChangeArrowheads="1"/>
                </p:cNvSpPr>
                <p:nvPr/>
              </p:nvSpPr>
              <p:spPr bwMode="auto">
                <a:xfrm>
                  <a:off x="3072" y="3216"/>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grpSp>
              <p:nvGrpSpPr>
                <p:cNvPr id="17" name="Group 9"/>
                <p:cNvGrpSpPr>
                  <a:grpSpLocks/>
                </p:cNvGrpSpPr>
                <p:nvPr/>
              </p:nvGrpSpPr>
              <p:grpSpPr bwMode="auto">
                <a:xfrm>
                  <a:off x="1768" y="2939"/>
                  <a:ext cx="2624" cy="539"/>
                  <a:chOff x="1768" y="2939"/>
                  <a:chExt cx="2624" cy="539"/>
                </a:xfrm>
              </p:grpSpPr>
              <p:sp>
                <p:nvSpPr>
                  <p:cNvPr id="18" name="Rectangle 10"/>
                  <p:cNvSpPr>
                    <a:spLocks noChangeArrowheads="1"/>
                  </p:cNvSpPr>
                  <p:nvPr/>
                </p:nvSpPr>
                <p:spPr bwMode="auto">
                  <a:xfrm>
                    <a:off x="2183" y="320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grpSp>
                <p:nvGrpSpPr>
                  <p:cNvPr id="19" name="Group 11"/>
                  <p:cNvGrpSpPr>
                    <a:grpSpLocks/>
                  </p:cNvGrpSpPr>
                  <p:nvPr/>
                </p:nvGrpSpPr>
                <p:grpSpPr bwMode="auto">
                  <a:xfrm>
                    <a:off x="1768" y="2939"/>
                    <a:ext cx="2624" cy="539"/>
                    <a:chOff x="1768" y="2939"/>
                    <a:chExt cx="2624" cy="539"/>
                  </a:xfrm>
                </p:grpSpPr>
                <p:sp>
                  <p:nvSpPr>
                    <p:cNvPr id="20" name="Rectangle 12"/>
                    <p:cNvSpPr>
                      <a:spLocks noChangeArrowheads="1"/>
                    </p:cNvSpPr>
                    <p:nvPr/>
                  </p:nvSpPr>
                  <p:spPr bwMode="auto">
                    <a:xfrm>
                      <a:off x="1927" y="3047"/>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grpSp>
                  <p:nvGrpSpPr>
                    <p:cNvPr id="21" name="Group 13"/>
                    <p:cNvGrpSpPr>
                      <a:grpSpLocks/>
                    </p:cNvGrpSpPr>
                    <p:nvPr/>
                  </p:nvGrpSpPr>
                  <p:grpSpPr bwMode="auto">
                    <a:xfrm>
                      <a:off x="1768" y="2939"/>
                      <a:ext cx="2624" cy="539"/>
                      <a:chOff x="1768" y="2939"/>
                      <a:chExt cx="2624" cy="539"/>
                    </a:xfrm>
                  </p:grpSpPr>
                  <p:sp>
                    <p:nvSpPr>
                      <p:cNvPr id="22" name="Line 14"/>
                      <p:cNvSpPr>
                        <a:spLocks noChangeShapeType="1"/>
                      </p:cNvSpPr>
                      <p:nvPr/>
                    </p:nvSpPr>
                    <p:spPr bwMode="auto">
                      <a:xfrm>
                        <a:off x="2688" y="3216"/>
                        <a:ext cx="1248"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 name="Group 15"/>
                      <p:cNvGrpSpPr>
                        <a:grpSpLocks/>
                      </p:cNvGrpSpPr>
                      <p:nvPr/>
                    </p:nvGrpSpPr>
                    <p:grpSpPr bwMode="auto">
                      <a:xfrm>
                        <a:off x="1768" y="2939"/>
                        <a:ext cx="2624" cy="539"/>
                        <a:chOff x="1768" y="2939"/>
                        <a:chExt cx="2624" cy="539"/>
                      </a:xfrm>
                    </p:grpSpPr>
                    <p:sp>
                      <p:nvSpPr>
                        <p:cNvPr id="24" name="Line 16"/>
                        <p:cNvSpPr>
                          <a:spLocks noChangeShapeType="1"/>
                        </p:cNvSpPr>
                        <p:nvPr/>
                      </p:nvSpPr>
                      <p:spPr bwMode="auto">
                        <a:xfrm>
                          <a:off x="2076" y="3199"/>
                          <a:ext cx="39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17"/>
                        <p:cNvGrpSpPr>
                          <a:grpSpLocks/>
                        </p:cNvGrpSpPr>
                        <p:nvPr/>
                      </p:nvGrpSpPr>
                      <p:grpSpPr bwMode="auto">
                        <a:xfrm>
                          <a:off x="1768" y="2939"/>
                          <a:ext cx="2624" cy="539"/>
                          <a:chOff x="1768" y="2939"/>
                          <a:chExt cx="2624" cy="539"/>
                        </a:xfrm>
                      </p:grpSpPr>
                      <p:sp>
                        <p:nvSpPr>
                          <p:cNvPr id="26" name="Rectangle 18"/>
                          <p:cNvSpPr>
                            <a:spLocks noChangeArrowheads="1"/>
                          </p:cNvSpPr>
                          <p:nvPr/>
                        </p:nvSpPr>
                        <p:spPr bwMode="auto">
                          <a:xfrm>
                            <a:off x="2074" y="322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Times New Roman" panose="02020603050405020304" pitchFamily="18" charset="0"/>
                                <a:ea typeface="宋体" panose="02010600030101010101" pitchFamily="2" charset="-122"/>
                              </a:rPr>
                              <a:t>1</a:t>
                            </a:r>
                            <a:endParaRPr lang="en-US" altLang="zh-CN" sz="2400" b="0">
                              <a:latin typeface="Times New Roman" panose="02020603050405020304" pitchFamily="18" charset="0"/>
                              <a:ea typeface="宋体" panose="02010600030101010101" pitchFamily="2" charset="-122"/>
                            </a:endParaRPr>
                          </a:p>
                        </p:txBody>
                      </p:sp>
                      <p:grpSp>
                        <p:nvGrpSpPr>
                          <p:cNvPr id="27" name="Group 19"/>
                          <p:cNvGrpSpPr>
                            <a:grpSpLocks/>
                          </p:cNvGrpSpPr>
                          <p:nvPr/>
                        </p:nvGrpSpPr>
                        <p:grpSpPr bwMode="auto">
                          <a:xfrm>
                            <a:off x="1768" y="2939"/>
                            <a:ext cx="2624" cy="539"/>
                            <a:chOff x="1768" y="2939"/>
                            <a:chExt cx="2624" cy="539"/>
                          </a:xfrm>
                        </p:grpSpPr>
                        <p:sp>
                          <p:nvSpPr>
                            <p:cNvPr id="28" name="Rectangle 20"/>
                            <p:cNvSpPr>
                              <a:spLocks noChangeArrowheads="1"/>
                            </p:cNvSpPr>
                            <p:nvPr/>
                          </p:nvSpPr>
                          <p:spPr bwMode="auto">
                            <a:xfrm>
                              <a:off x="1768" y="307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i="1">
                                  <a:solidFill>
                                    <a:srgbClr val="000000"/>
                                  </a:solidFill>
                                  <a:latin typeface="Times New Roman" panose="02020603050405020304" pitchFamily="18" charset="0"/>
                                  <a:ea typeface="宋体" panose="02010600030101010101" pitchFamily="2" charset="-122"/>
                                </a:rPr>
                                <a:t>P</a:t>
                              </a:r>
                              <a:endParaRPr lang="en-US" altLang="zh-CN" sz="2400" b="0">
                                <a:latin typeface="Times New Roman" panose="02020603050405020304" pitchFamily="18" charset="0"/>
                                <a:ea typeface="宋体" panose="02010600030101010101" pitchFamily="2" charset="-122"/>
                              </a:endParaRPr>
                            </a:p>
                          </p:txBody>
                        </p:sp>
                        <p:sp>
                          <p:nvSpPr>
                            <p:cNvPr id="29" name="Rectangle 21"/>
                            <p:cNvSpPr>
                              <a:spLocks noChangeArrowheads="1"/>
                            </p:cNvSpPr>
                            <p:nvPr/>
                          </p:nvSpPr>
                          <p:spPr bwMode="auto">
                            <a:xfrm>
                              <a:off x="2217" y="2939"/>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i="1">
                                  <a:solidFill>
                                    <a:srgbClr val="000000"/>
                                  </a:solidFill>
                                  <a:latin typeface="Times New Roman" panose="02020603050405020304" pitchFamily="18" charset="0"/>
                                  <a:ea typeface="宋体" panose="02010600030101010101" pitchFamily="2" charset="-122"/>
                                </a:rPr>
                                <a:t>F</a:t>
                              </a:r>
                              <a:endParaRPr lang="en-US" altLang="zh-CN" sz="2400" b="0">
                                <a:latin typeface="Times New Roman" panose="02020603050405020304" pitchFamily="18" charset="0"/>
                                <a:ea typeface="宋体" panose="02010600030101010101" pitchFamily="2" charset="-122"/>
                              </a:endParaRPr>
                            </a:p>
                          </p:txBody>
                        </p:sp>
                        <p:sp>
                          <p:nvSpPr>
                            <p:cNvPr id="30" name="Rectangle 22"/>
                            <p:cNvSpPr>
                              <a:spLocks noChangeArrowheads="1"/>
                            </p:cNvSpPr>
                            <p:nvPr/>
                          </p:nvSpPr>
                          <p:spPr bwMode="auto">
                            <a:xfrm>
                              <a:off x="2317" y="3228"/>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i="1">
                                  <a:solidFill>
                                    <a:srgbClr val="000000"/>
                                  </a:solidFill>
                                  <a:latin typeface="Times New Roman" panose="02020603050405020304" pitchFamily="18" charset="0"/>
                                  <a:ea typeface="宋体" panose="02010600030101010101" pitchFamily="2" charset="-122"/>
                                </a:rPr>
                                <a:t>ni</a:t>
                              </a:r>
                              <a:endParaRPr lang="en-US" altLang="zh-CN" sz="2400" b="0">
                                <a:latin typeface="Times New Roman" panose="02020603050405020304" pitchFamily="18" charset="0"/>
                                <a:ea typeface="宋体" panose="02010600030101010101" pitchFamily="2" charset="-122"/>
                              </a:endParaRPr>
                            </a:p>
                          </p:txBody>
                        </p:sp>
                        <p:sp>
                          <p:nvSpPr>
                            <p:cNvPr id="31" name="Rectangle 23"/>
                            <p:cNvSpPr>
                              <a:spLocks noChangeArrowheads="1"/>
                            </p:cNvSpPr>
                            <p:nvPr/>
                          </p:nvSpPr>
                          <p:spPr bwMode="auto">
                            <a:xfrm>
                              <a:off x="2523" y="3047"/>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32" name="Rectangle 24"/>
                            <p:cNvSpPr>
                              <a:spLocks noChangeArrowheads="1"/>
                            </p:cNvSpPr>
                            <p:nvPr/>
                          </p:nvSpPr>
                          <p:spPr bwMode="auto">
                            <a:xfrm>
                              <a:off x="2779" y="320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33" name="Rectangle 25"/>
                            <p:cNvSpPr>
                              <a:spLocks noChangeArrowheads="1"/>
                            </p:cNvSpPr>
                            <p:nvPr/>
                          </p:nvSpPr>
                          <p:spPr bwMode="auto">
                            <a:xfrm>
                              <a:off x="3002" y="2939"/>
                              <a:ext cx="5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dirty="0">
                                  <a:solidFill>
                                    <a:srgbClr val="000000"/>
                                  </a:solidFill>
                                  <a:latin typeface="Times New Roman" panose="02020603050405020304" pitchFamily="18" charset="0"/>
                                  <a:ea typeface="宋体" panose="02010600030101010101" pitchFamily="2" charset="-122"/>
                                </a:rPr>
                                <a:t>111.34</a:t>
                              </a:r>
                              <a:endParaRPr lang="en-US" altLang="zh-CN" sz="2400" b="0" dirty="0">
                                <a:latin typeface="Times New Roman" panose="02020603050405020304" pitchFamily="18" charset="0"/>
                                <a:ea typeface="宋体" panose="02010600030101010101" pitchFamily="2" charset="-122"/>
                              </a:endParaRPr>
                            </a:p>
                          </p:txBody>
                        </p:sp>
                        <p:sp>
                          <p:nvSpPr>
                            <p:cNvPr id="34" name="Rectangle 26"/>
                            <p:cNvSpPr>
                              <a:spLocks noChangeArrowheads="1"/>
                            </p:cNvSpPr>
                            <p:nvPr/>
                          </p:nvSpPr>
                          <p:spPr bwMode="auto">
                            <a:xfrm>
                              <a:off x="2902" y="3228"/>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Times New Roman" panose="02020603050405020304" pitchFamily="18" charset="0"/>
                                  <a:ea typeface="宋体" panose="02010600030101010101" pitchFamily="2" charset="-122"/>
                                </a:rPr>
                                <a:t>12</a:t>
                              </a:r>
                              <a:endParaRPr lang="en-US" altLang="zh-CN" sz="2400" b="0">
                                <a:latin typeface="Times New Roman" panose="02020603050405020304" pitchFamily="18" charset="0"/>
                                <a:ea typeface="宋体" panose="02010600030101010101" pitchFamily="2" charset="-122"/>
                              </a:endParaRPr>
                            </a:p>
                          </p:txBody>
                        </p:sp>
                        <p:sp>
                          <p:nvSpPr>
                            <p:cNvPr id="35" name="Rectangle 27"/>
                            <p:cNvSpPr>
                              <a:spLocks noChangeArrowheads="1"/>
                            </p:cNvSpPr>
                            <p:nvPr/>
                          </p:nvSpPr>
                          <p:spPr bwMode="auto">
                            <a:xfrm>
                              <a:off x="3264" y="3216"/>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Times New Roman" panose="02020603050405020304" pitchFamily="18" charset="0"/>
                                  <a:ea typeface="宋体" panose="02010600030101010101" pitchFamily="2" charset="-122"/>
                                </a:rPr>
                                <a:t>0.00945</a:t>
                              </a:r>
                              <a:endParaRPr lang="en-US" altLang="zh-CN" sz="2400" b="0">
                                <a:latin typeface="Times New Roman" panose="02020603050405020304" pitchFamily="18" charset="0"/>
                                <a:ea typeface="宋体" panose="02010600030101010101" pitchFamily="2" charset="-122"/>
                              </a:endParaRPr>
                            </a:p>
                          </p:txBody>
                        </p:sp>
                        <p:sp>
                          <p:nvSpPr>
                            <p:cNvPr id="36" name="Rectangle 28"/>
                            <p:cNvSpPr>
                              <a:spLocks noChangeArrowheads="1"/>
                            </p:cNvSpPr>
                            <p:nvPr/>
                          </p:nvSpPr>
                          <p:spPr bwMode="auto">
                            <a:xfrm>
                              <a:off x="4080" y="307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600" b="0">
                                  <a:solidFill>
                                    <a:srgbClr val="000000"/>
                                  </a:solidFill>
                                  <a:latin typeface="Times New Roman" panose="02020603050405020304" pitchFamily="18" charset="0"/>
                                  <a:ea typeface="宋体" panose="02010600030101010101" pitchFamily="2" charset="-122"/>
                                </a:rPr>
                                <a:t>100</a:t>
                              </a:r>
                              <a:endParaRPr lang="en-US" altLang="zh-CN" sz="2400" b="0">
                                <a:latin typeface="Times New Roman" panose="02020603050405020304" pitchFamily="18" charset="0"/>
                                <a:ea typeface="宋体" panose="02010600030101010101" pitchFamily="2" charset="-122"/>
                              </a:endParaRPr>
                            </a:p>
                          </p:txBody>
                        </p:sp>
                      </p:grpSp>
                    </p:grpSp>
                  </p:grpSp>
                </p:grpSp>
              </p:grpSp>
            </p:grpSp>
          </p:grpSp>
        </p:grpSp>
      </p:grpSp>
    </p:spTree>
    <p:extLst>
      <p:ext uri="{BB962C8B-B14F-4D97-AF65-F5344CB8AC3E}">
        <p14:creationId xmlns:p14="http://schemas.microsoft.com/office/powerpoint/2010/main" val="405057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5"/>
          <p:cNvSpPr>
            <a:spLocks noChangeArrowheads="1"/>
          </p:cNvSpPr>
          <p:nvPr/>
        </p:nvSpPr>
        <p:spPr bwMode="auto">
          <a:xfrm>
            <a:off x="381165" y="1143090"/>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gn="ctr" eaLnBrk="1" hangingPunct="1">
              <a:lnSpc>
                <a:spcPct val="95000"/>
              </a:lnSpc>
              <a:buClr>
                <a:schemeClr val="accent6"/>
              </a:buClr>
              <a:buSzPct val="90000"/>
              <a:buFont typeface="Wingdings" panose="05000000000000000000" pitchFamily="2" charset="2"/>
              <a:buChar char="Ø"/>
            </a:pPr>
            <a:r>
              <a:rPr lang="en-US" altLang="zh-CN" sz="2800" dirty="0" smtClean="0">
                <a:solidFill>
                  <a:schemeClr val="tx2"/>
                </a:solidFill>
                <a:latin typeface="楷体" panose="02010609060101010101" pitchFamily="49" charset="-122"/>
                <a:ea typeface="楷体" panose="02010609060101010101" pitchFamily="49" charset="-122"/>
                <a:cs typeface="+mj-cs"/>
              </a:rPr>
              <a:t>2.2 </a:t>
            </a:r>
            <a:r>
              <a:rPr lang="zh-CN" altLang="en-US" sz="2800" dirty="0" smtClean="0">
                <a:solidFill>
                  <a:schemeClr val="tx2"/>
                </a:solidFill>
                <a:latin typeface="楷体" panose="02010609060101010101" pitchFamily="49" charset="-122"/>
                <a:ea typeface="楷体" panose="02010609060101010101" pitchFamily="49" charset="-122"/>
                <a:cs typeface="+mj-cs"/>
              </a:rPr>
              <a:t>利息</a:t>
            </a:r>
            <a:r>
              <a:rPr lang="zh-CN" altLang="en-US" sz="2800" dirty="0">
                <a:solidFill>
                  <a:schemeClr val="tx2"/>
                </a:solidFill>
                <a:latin typeface="楷体" panose="02010609060101010101" pitchFamily="49" charset="-122"/>
                <a:ea typeface="楷体" panose="02010609060101010101" pitchFamily="49" charset="-122"/>
                <a:cs typeface="+mj-cs"/>
              </a:rPr>
              <a:t>的概念</a:t>
            </a:r>
          </a:p>
        </p:txBody>
      </p:sp>
      <p:sp>
        <p:nvSpPr>
          <p:cNvPr id="4" name="Rectangle 2"/>
          <p:cNvSpPr>
            <a:spLocks noChangeArrowheads="1"/>
          </p:cNvSpPr>
          <p:nvPr/>
        </p:nvSpPr>
        <p:spPr bwMode="auto">
          <a:xfrm>
            <a:off x="525462" y="3072289"/>
            <a:ext cx="80502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u="sng" dirty="0">
                <a:solidFill>
                  <a:srgbClr val="00CC00"/>
                </a:solidFill>
                <a:latin typeface="楷体" panose="02010609060101010101" pitchFamily="49" charset="-122"/>
                <a:ea typeface="楷体" panose="02010609060101010101" pitchFamily="49" charset="-122"/>
              </a:rPr>
              <a:t>利率</a:t>
            </a:r>
            <a:r>
              <a:rPr lang="zh-CN" altLang="en-US" sz="2800" b="0" dirty="0">
                <a:solidFill>
                  <a:srgbClr val="00CC00"/>
                </a:solidFill>
                <a:latin typeface="楷体" panose="02010609060101010101" pitchFamily="49" charset="-122"/>
                <a:ea typeface="楷体" panose="02010609060101010101" pitchFamily="49" charset="-122"/>
              </a:rPr>
              <a:t>（</a:t>
            </a:r>
            <a:r>
              <a:rPr lang="en-US" altLang="zh-CN" sz="2800" b="0" dirty="0">
                <a:solidFill>
                  <a:srgbClr val="FF0000"/>
                </a:solidFill>
                <a:latin typeface="楷体" panose="02010609060101010101" pitchFamily="49" charset="-122"/>
                <a:ea typeface="楷体" panose="02010609060101010101" pitchFamily="49" charset="-122"/>
              </a:rPr>
              <a:t>Interest Rate</a:t>
            </a:r>
            <a:r>
              <a:rPr lang="zh-CN" altLang="en-US" sz="2800" b="0" dirty="0">
                <a:solidFill>
                  <a:srgbClr val="00CC00"/>
                </a:solidFill>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一定时间（年、月）所得到的利息额与原资金额（本金）之比，通常用百分数表示</a:t>
            </a:r>
            <a:endParaRPr lang="zh-CN" altLang="en-US" sz="2400" b="0" dirty="0">
              <a:latin typeface="楷体" panose="02010609060101010101" pitchFamily="49" charset="-122"/>
              <a:ea typeface="楷体" panose="02010609060101010101" pitchFamily="49" charset="-122"/>
            </a:endParaRPr>
          </a:p>
        </p:txBody>
      </p:sp>
      <p:sp>
        <p:nvSpPr>
          <p:cNvPr id="5" name="Rectangle 3"/>
          <p:cNvSpPr>
            <a:spLocks noChangeArrowheads="1"/>
          </p:cNvSpPr>
          <p:nvPr/>
        </p:nvSpPr>
        <p:spPr bwMode="auto">
          <a:xfrm>
            <a:off x="563562" y="4593809"/>
            <a:ext cx="80121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u="sng" dirty="0">
                <a:solidFill>
                  <a:srgbClr val="00CC00"/>
                </a:solidFill>
                <a:latin typeface="楷体" panose="02010609060101010101" pitchFamily="49" charset="-122"/>
                <a:ea typeface="楷体" panose="02010609060101010101" pitchFamily="49" charset="-122"/>
              </a:rPr>
              <a:t>计息周期</a:t>
            </a:r>
            <a:r>
              <a:rPr lang="zh-CN" altLang="en-US" sz="2800" b="0" dirty="0">
                <a:solidFill>
                  <a:srgbClr val="00CC00"/>
                </a:solidFill>
                <a:latin typeface="楷体" panose="02010609060101010101" pitchFamily="49" charset="-122"/>
                <a:ea typeface="楷体" panose="02010609060101010101" pitchFamily="49" charset="-122"/>
              </a:rPr>
              <a:t>（</a:t>
            </a:r>
            <a:r>
              <a:rPr lang="en-US" altLang="zh-CN" sz="2800" b="0" dirty="0">
                <a:solidFill>
                  <a:srgbClr val="FF0000"/>
                </a:solidFill>
                <a:latin typeface="楷体" panose="02010609060101010101" pitchFamily="49" charset="-122"/>
                <a:ea typeface="楷体" panose="02010609060101010101" pitchFamily="49" charset="-122"/>
              </a:rPr>
              <a:t>Interest Period</a:t>
            </a:r>
            <a:r>
              <a:rPr lang="zh-CN" altLang="en-US" sz="2800" b="0" dirty="0">
                <a:solidFill>
                  <a:srgbClr val="00CC00"/>
                </a:solidFill>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计算利息的时间单位</a:t>
            </a:r>
            <a:r>
              <a:rPr lang="zh-CN" altLang="en-US" sz="1400" b="0" dirty="0">
                <a:latin typeface="楷体" panose="02010609060101010101" pitchFamily="49" charset="-122"/>
                <a:ea typeface="楷体" panose="02010609060101010101" pitchFamily="49" charset="-122"/>
              </a:rPr>
              <a:t> </a:t>
            </a:r>
            <a:endParaRPr lang="zh-CN" altLang="en-US" sz="2400" b="0" dirty="0">
              <a:latin typeface="楷体" panose="02010609060101010101" pitchFamily="49" charset="-122"/>
              <a:ea typeface="楷体" panose="02010609060101010101" pitchFamily="49" charset="-122"/>
            </a:endParaRPr>
          </a:p>
        </p:txBody>
      </p:sp>
      <p:sp>
        <p:nvSpPr>
          <p:cNvPr id="6" name="Rectangle 4"/>
          <p:cNvSpPr>
            <a:spLocks noChangeArrowheads="1"/>
          </p:cNvSpPr>
          <p:nvPr/>
        </p:nvSpPr>
        <p:spPr bwMode="auto">
          <a:xfrm>
            <a:off x="556008" y="5684441"/>
            <a:ext cx="853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u="sng" dirty="0">
                <a:solidFill>
                  <a:srgbClr val="00CC00"/>
                </a:solidFill>
                <a:latin typeface="楷体" panose="02010609060101010101" pitchFamily="49" charset="-122"/>
                <a:ea typeface="楷体" panose="02010609060101010101" pitchFamily="49" charset="-122"/>
              </a:rPr>
              <a:t>付息周期</a:t>
            </a:r>
            <a:r>
              <a:rPr lang="zh-CN" altLang="en-US" sz="2800" b="0" dirty="0">
                <a:solidFill>
                  <a:srgbClr val="00CC00"/>
                </a:solidFill>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在计息的基础上支付利息的时间单位 </a:t>
            </a:r>
          </a:p>
        </p:txBody>
      </p:sp>
      <p:sp>
        <p:nvSpPr>
          <p:cNvPr id="7" name="Rectangle 6"/>
          <p:cNvSpPr>
            <a:spLocks noChangeArrowheads="1"/>
          </p:cNvSpPr>
          <p:nvPr/>
        </p:nvSpPr>
        <p:spPr bwMode="auto">
          <a:xfrm>
            <a:off x="556008" y="1734334"/>
            <a:ext cx="80196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u="sng" dirty="0">
                <a:solidFill>
                  <a:srgbClr val="00CC00"/>
                </a:solidFill>
                <a:latin typeface="楷体" panose="02010609060101010101" pitchFamily="49" charset="-122"/>
                <a:ea typeface="楷体" panose="02010609060101010101" pitchFamily="49" charset="-122"/>
              </a:rPr>
              <a:t>利息</a:t>
            </a:r>
            <a:r>
              <a:rPr lang="zh-CN" altLang="en-US" sz="2800" b="0" dirty="0">
                <a:solidFill>
                  <a:srgbClr val="00CC00"/>
                </a:solidFill>
                <a:latin typeface="楷体" panose="02010609060101010101" pitchFamily="49" charset="-122"/>
                <a:ea typeface="楷体" panose="02010609060101010101" pitchFamily="49" charset="-122"/>
              </a:rPr>
              <a:t>（</a:t>
            </a:r>
            <a:r>
              <a:rPr lang="en-US" altLang="zh-CN" sz="2800" b="0" dirty="0">
                <a:solidFill>
                  <a:srgbClr val="FF0000"/>
                </a:solidFill>
                <a:latin typeface="楷体" panose="02010609060101010101" pitchFamily="49" charset="-122"/>
                <a:ea typeface="楷体" panose="02010609060101010101" pitchFamily="49" charset="-122"/>
              </a:rPr>
              <a:t>Interest</a:t>
            </a:r>
            <a:r>
              <a:rPr lang="zh-CN" altLang="en-US" sz="2800" b="0" dirty="0">
                <a:solidFill>
                  <a:srgbClr val="00CC00"/>
                </a:solidFill>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：资金通过一定时间的生产经营</a:t>
            </a:r>
            <a:r>
              <a:rPr lang="zh-CN" altLang="en-US" sz="2800" b="0" dirty="0" smtClean="0">
                <a:latin typeface="楷体" panose="02010609060101010101" pitchFamily="49" charset="-122"/>
                <a:ea typeface="楷体" panose="02010609060101010101" pitchFamily="49" charset="-122"/>
              </a:rPr>
              <a:t>活动</a:t>
            </a:r>
            <a:r>
              <a:rPr lang="zh-CN" altLang="en-US" sz="2800" b="0" dirty="0">
                <a:latin typeface="楷体" panose="02010609060101010101" pitchFamily="49" charset="-122"/>
                <a:ea typeface="楷体" panose="02010609060101010101" pitchFamily="49" charset="-122"/>
              </a:rPr>
              <a:t>以后的增值部分或投资的收益额</a:t>
            </a:r>
            <a:r>
              <a:rPr lang="zh-CN" altLang="en-US" sz="1400" b="0" dirty="0">
                <a:latin typeface="楷体" panose="02010609060101010101" pitchFamily="49" charset="-122"/>
                <a:ea typeface="楷体" panose="02010609060101010101" pitchFamily="49" charset="-122"/>
              </a:rPr>
              <a:t> </a:t>
            </a:r>
            <a:endParaRPr lang="zh-CN" altLang="en-US" sz="24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35844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5"/>
          <p:cNvSpPr>
            <a:spLocks noChangeArrowheads="1"/>
          </p:cNvSpPr>
          <p:nvPr/>
        </p:nvSpPr>
        <p:spPr bwMode="auto">
          <a:xfrm>
            <a:off x="381165" y="1143090"/>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gn="ctr" eaLnBrk="1" hangingPunct="1">
              <a:lnSpc>
                <a:spcPct val="95000"/>
              </a:lnSpc>
              <a:buClr>
                <a:schemeClr val="accent6"/>
              </a:buClr>
              <a:buSzPct val="90000"/>
              <a:buFont typeface="Wingdings" panose="05000000000000000000" pitchFamily="2" charset="2"/>
              <a:buChar char="Ø"/>
            </a:pPr>
            <a:r>
              <a:rPr lang="en-US" altLang="zh-CN" sz="2800" dirty="0" smtClean="0">
                <a:solidFill>
                  <a:schemeClr val="tx2"/>
                </a:solidFill>
                <a:latin typeface="楷体" panose="02010609060101010101" pitchFamily="49" charset="-122"/>
                <a:ea typeface="楷体" panose="02010609060101010101" pitchFamily="49" charset="-122"/>
                <a:cs typeface="+mj-cs"/>
              </a:rPr>
              <a:t>2.3 </a:t>
            </a:r>
            <a:r>
              <a:rPr lang="zh-CN" altLang="en-US" sz="2800" dirty="0" smtClean="0">
                <a:solidFill>
                  <a:schemeClr val="tx2"/>
                </a:solidFill>
                <a:latin typeface="楷体" panose="02010609060101010101" pitchFamily="49" charset="-122"/>
                <a:ea typeface="楷体" panose="02010609060101010101" pitchFamily="49" charset="-122"/>
                <a:cs typeface="+mj-cs"/>
              </a:rPr>
              <a:t>单利和福利</a:t>
            </a:r>
            <a:endParaRPr lang="zh-CN" altLang="en-US" sz="2800" dirty="0">
              <a:solidFill>
                <a:schemeClr val="tx2"/>
              </a:solidFill>
              <a:latin typeface="楷体" panose="02010609060101010101" pitchFamily="49" charset="-122"/>
              <a:ea typeface="楷体" panose="02010609060101010101" pitchFamily="49" charset="-122"/>
              <a:cs typeface="+mj-cs"/>
            </a:endParaRPr>
          </a:p>
        </p:txBody>
      </p:sp>
      <p:sp>
        <p:nvSpPr>
          <p:cNvPr id="4" name="Rectangle 3"/>
          <p:cNvSpPr>
            <a:spLocks noChangeArrowheads="1"/>
          </p:cNvSpPr>
          <p:nvPr/>
        </p:nvSpPr>
        <p:spPr bwMode="auto">
          <a:xfrm>
            <a:off x="430213" y="1979719"/>
            <a:ext cx="7924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u="sng" dirty="0">
                <a:solidFill>
                  <a:srgbClr val="00CC00"/>
                </a:solidFill>
                <a:latin typeface="楷体" panose="02010609060101010101" pitchFamily="49" charset="-122"/>
                <a:ea typeface="楷体" panose="02010609060101010101" pitchFamily="49" charset="-122"/>
              </a:rPr>
              <a:t>单利</a:t>
            </a:r>
            <a:r>
              <a:rPr lang="zh-CN" altLang="en-US" sz="2800" b="0" dirty="0">
                <a:solidFill>
                  <a:srgbClr val="00CC00"/>
                </a:solidFill>
                <a:latin typeface="楷体" panose="02010609060101010101" pitchFamily="49" charset="-122"/>
                <a:ea typeface="楷体" panose="02010609060101010101" pitchFamily="49" charset="-122"/>
              </a:rPr>
              <a:t>（</a:t>
            </a:r>
            <a:r>
              <a:rPr lang="en-US" altLang="zh-CN" sz="2800" b="0" dirty="0">
                <a:solidFill>
                  <a:srgbClr val="FF0000"/>
                </a:solidFill>
                <a:latin typeface="楷体" panose="02010609060101010101" pitchFamily="49" charset="-122"/>
                <a:ea typeface="楷体" panose="02010609060101010101" pitchFamily="49" charset="-122"/>
              </a:rPr>
              <a:t>Simple Interest</a:t>
            </a:r>
            <a:r>
              <a:rPr lang="zh-CN" altLang="en-US" sz="2800" b="0" dirty="0">
                <a:solidFill>
                  <a:srgbClr val="00CC00"/>
                </a:solidFill>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只计本金利息，而</a:t>
            </a:r>
            <a:r>
              <a:rPr lang="zh-CN" altLang="en-US" sz="2800" b="0" dirty="0" smtClean="0">
                <a:latin typeface="楷体" panose="02010609060101010101" pitchFamily="49" charset="-122"/>
                <a:ea typeface="楷体" panose="02010609060101010101" pitchFamily="49" charset="-122"/>
              </a:rPr>
              <a:t>利息不计</a:t>
            </a:r>
            <a:r>
              <a:rPr lang="zh-CN" altLang="en-US" sz="2800" b="0" dirty="0">
                <a:latin typeface="楷体" panose="02010609060101010101" pitchFamily="49" charset="-122"/>
                <a:ea typeface="楷体" panose="02010609060101010101" pitchFamily="49" charset="-122"/>
              </a:rPr>
              <a:t>利息。 </a:t>
            </a:r>
          </a:p>
        </p:txBody>
      </p:sp>
      <p:sp>
        <p:nvSpPr>
          <p:cNvPr id="5" name="Rectangle 4"/>
          <p:cNvSpPr>
            <a:spLocks noChangeArrowheads="1"/>
          </p:cNvSpPr>
          <p:nvPr/>
        </p:nvSpPr>
        <p:spPr bwMode="auto">
          <a:xfrm>
            <a:off x="531813" y="3204379"/>
            <a:ext cx="5943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nSpc>
                <a:spcPct val="120000"/>
              </a:lnSpc>
              <a:spcBef>
                <a:spcPct val="0"/>
              </a:spcBef>
            </a:pPr>
            <a:r>
              <a:rPr lang="en-US" altLang="zh-CN" sz="2800" b="0" i="1" dirty="0">
                <a:latin typeface="Times New Roman" panose="02020603050405020304" pitchFamily="18" charset="0"/>
                <a:ea typeface="宋体" panose="02010600030101010101" pitchFamily="2" charset="-122"/>
              </a:rPr>
              <a:t>P</a:t>
            </a:r>
            <a:r>
              <a:rPr lang="en-US" altLang="zh-CN" sz="2800" b="0" dirty="0">
                <a:latin typeface="Times New Roman" panose="02020603050405020304" pitchFamily="18" charset="0"/>
                <a:ea typeface="宋体" panose="02010600030101010101" pitchFamily="2" charset="-122"/>
              </a:rPr>
              <a:t>—</a:t>
            </a:r>
            <a:r>
              <a:rPr lang="zh-CN" altLang="en-US" sz="2800" b="0" dirty="0">
                <a:latin typeface="Times New Roman" panose="02020603050405020304" pitchFamily="18" charset="0"/>
                <a:ea typeface="宋体" panose="02010600030101010101" pitchFamily="2" charset="-122"/>
              </a:rPr>
              <a:t>本金    </a:t>
            </a:r>
            <a:r>
              <a:rPr lang="en-US" altLang="zh-CN" sz="2800" b="0" i="1" dirty="0">
                <a:latin typeface="Times New Roman" panose="02020603050405020304" pitchFamily="18" charset="0"/>
                <a:ea typeface="宋体" panose="02010600030101010101" pitchFamily="2" charset="-122"/>
              </a:rPr>
              <a:t>n</a:t>
            </a:r>
            <a:r>
              <a:rPr lang="en-US" altLang="zh-CN" sz="2800" b="0" dirty="0">
                <a:latin typeface="Times New Roman" panose="02020603050405020304" pitchFamily="18" charset="0"/>
                <a:ea typeface="宋体" panose="02010600030101010101" pitchFamily="2" charset="-122"/>
              </a:rPr>
              <a:t>—</a:t>
            </a:r>
            <a:r>
              <a:rPr lang="zh-CN" altLang="en-US" sz="2800" b="0" dirty="0">
                <a:latin typeface="Times New Roman" panose="02020603050405020304" pitchFamily="18" charset="0"/>
                <a:ea typeface="宋体" panose="02010600030101010101" pitchFamily="2" charset="-122"/>
              </a:rPr>
              <a:t>计息期数    </a:t>
            </a:r>
            <a:r>
              <a:rPr lang="en-US" altLang="zh-CN" sz="2800" b="0" i="1" dirty="0" err="1">
                <a:latin typeface="Times New Roman" panose="02020603050405020304" pitchFamily="18" charset="0"/>
                <a:ea typeface="宋体" panose="02010600030101010101" pitchFamily="2" charset="-122"/>
              </a:rPr>
              <a:t>i</a:t>
            </a:r>
            <a:r>
              <a:rPr lang="en-US" altLang="zh-CN" sz="2800" b="0" dirty="0">
                <a:latin typeface="Times New Roman" panose="02020603050405020304" pitchFamily="18" charset="0"/>
                <a:ea typeface="宋体" panose="02010600030101010101" pitchFamily="2" charset="-122"/>
              </a:rPr>
              <a:t>—</a:t>
            </a:r>
            <a:r>
              <a:rPr lang="zh-CN" altLang="en-US" sz="2800" b="0" dirty="0">
                <a:latin typeface="Times New Roman" panose="02020603050405020304" pitchFamily="18" charset="0"/>
                <a:ea typeface="宋体" panose="02010600030101010101" pitchFamily="2" charset="-122"/>
              </a:rPr>
              <a:t>利率    </a:t>
            </a:r>
          </a:p>
          <a:p>
            <a:pPr>
              <a:lnSpc>
                <a:spcPct val="120000"/>
              </a:lnSpc>
              <a:spcBef>
                <a:spcPct val="0"/>
              </a:spcBef>
            </a:pPr>
            <a:r>
              <a:rPr lang="zh-CN" altLang="en-US" sz="2800" b="0" dirty="0">
                <a:latin typeface="Times New Roman" panose="02020603050405020304" pitchFamily="18" charset="0"/>
                <a:ea typeface="宋体" panose="02010600030101010101" pitchFamily="2" charset="-122"/>
              </a:rPr>
              <a:t> </a:t>
            </a:r>
            <a:r>
              <a:rPr lang="en-US" altLang="zh-CN" sz="2800" b="0" i="1" dirty="0">
                <a:latin typeface="Times New Roman" panose="02020603050405020304" pitchFamily="18" charset="0"/>
                <a:ea typeface="宋体" panose="02010600030101010101" pitchFamily="2" charset="-122"/>
              </a:rPr>
              <a:t>I</a:t>
            </a:r>
            <a:r>
              <a:rPr lang="en-US" altLang="zh-CN" sz="2800" b="0" dirty="0">
                <a:latin typeface="Times New Roman" panose="02020603050405020304" pitchFamily="18" charset="0"/>
                <a:ea typeface="宋体" panose="02010600030101010101" pitchFamily="2" charset="-122"/>
              </a:rPr>
              <a:t>—</a:t>
            </a:r>
            <a:r>
              <a:rPr lang="zh-CN" altLang="en-US" sz="2800" b="0" dirty="0">
                <a:latin typeface="Times New Roman" panose="02020603050405020304" pitchFamily="18" charset="0"/>
                <a:ea typeface="宋体" panose="02010600030101010101" pitchFamily="2" charset="-122"/>
              </a:rPr>
              <a:t>利息总额    </a:t>
            </a:r>
            <a:r>
              <a:rPr lang="en-US" altLang="zh-CN" sz="2800" b="0" i="1" dirty="0">
                <a:latin typeface="Times New Roman" panose="02020603050405020304" pitchFamily="18" charset="0"/>
                <a:ea typeface="宋体" panose="02010600030101010101" pitchFamily="2" charset="-122"/>
              </a:rPr>
              <a:t>F</a:t>
            </a:r>
            <a:r>
              <a:rPr lang="en-US" altLang="zh-CN" sz="2800" b="0" dirty="0">
                <a:latin typeface="Times New Roman" panose="02020603050405020304" pitchFamily="18" charset="0"/>
                <a:ea typeface="宋体" panose="02010600030101010101" pitchFamily="2" charset="-122"/>
              </a:rPr>
              <a:t>—</a:t>
            </a:r>
            <a:r>
              <a:rPr lang="zh-CN" altLang="en-US" sz="2800" b="0" dirty="0">
                <a:latin typeface="Times New Roman" panose="02020603050405020304" pitchFamily="18" charset="0"/>
                <a:ea typeface="宋体" panose="02010600030101010101" pitchFamily="2" charset="-122"/>
              </a:rPr>
              <a:t>本利和</a:t>
            </a:r>
            <a:r>
              <a:rPr lang="zh-CN" altLang="en-US" sz="1400" b="0" dirty="0">
                <a:latin typeface="Times New Roman" panose="02020603050405020304" pitchFamily="18" charset="0"/>
                <a:ea typeface="宋体" panose="02010600030101010101" pitchFamily="2" charset="-122"/>
              </a:rPr>
              <a:t> </a:t>
            </a:r>
            <a:endParaRPr lang="zh-CN" altLang="en-US" sz="2400" b="0" dirty="0">
              <a:latin typeface="Times New Roman" panose="02020603050405020304" pitchFamily="18" charset="0"/>
              <a:ea typeface="宋体" panose="02010600030101010101" pitchFamily="2" charset="-122"/>
            </a:endParaRPr>
          </a:p>
        </p:txBody>
      </p:sp>
      <p:grpSp>
        <p:nvGrpSpPr>
          <p:cNvPr id="6" name="Group 5"/>
          <p:cNvGrpSpPr>
            <a:grpSpLocks/>
          </p:cNvGrpSpPr>
          <p:nvPr/>
        </p:nvGrpSpPr>
        <p:grpSpPr bwMode="auto">
          <a:xfrm>
            <a:off x="2971863" y="5173671"/>
            <a:ext cx="3328988" cy="588963"/>
            <a:chOff x="1967" y="3259"/>
            <a:chExt cx="2097" cy="371"/>
          </a:xfrm>
        </p:grpSpPr>
        <p:sp>
          <p:nvSpPr>
            <p:cNvPr id="7" name="Rectangle 6"/>
            <p:cNvSpPr>
              <a:spLocks noChangeArrowheads="1"/>
            </p:cNvSpPr>
            <p:nvPr/>
          </p:nvSpPr>
          <p:spPr bwMode="auto">
            <a:xfrm>
              <a:off x="2557" y="3259"/>
              <a:ext cx="21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2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8" name="Rectangle 7"/>
            <p:cNvSpPr>
              <a:spLocks noChangeArrowheads="1"/>
            </p:cNvSpPr>
            <p:nvPr/>
          </p:nvSpPr>
          <p:spPr bwMode="auto">
            <a:xfrm>
              <a:off x="3146" y="3259"/>
              <a:ext cx="21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2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9" name="Rectangle 8"/>
            <p:cNvSpPr>
              <a:spLocks noChangeArrowheads="1"/>
            </p:cNvSpPr>
            <p:nvPr/>
          </p:nvSpPr>
          <p:spPr bwMode="auto">
            <a:xfrm>
              <a:off x="1967" y="3333"/>
              <a:ext cx="24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i="1">
                  <a:solidFill>
                    <a:srgbClr val="000000"/>
                  </a:solidFill>
                  <a:latin typeface="Times New Roman" panose="02020603050405020304" pitchFamily="18" charset="0"/>
                  <a:ea typeface="宋体" panose="02010600030101010101" pitchFamily="2" charset="-122"/>
                </a:rPr>
                <a:t>F</a:t>
              </a:r>
              <a:endParaRPr lang="en-US" altLang="zh-CN" sz="2400" b="0">
                <a:latin typeface="Times New Roman" panose="02020603050405020304" pitchFamily="18" charset="0"/>
                <a:ea typeface="宋体" panose="02010600030101010101" pitchFamily="2" charset="-122"/>
              </a:endParaRPr>
            </a:p>
          </p:txBody>
        </p:sp>
        <p:sp>
          <p:nvSpPr>
            <p:cNvPr id="10" name="Rectangle 9"/>
            <p:cNvSpPr>
              <a:spLocks noChangeArrowheads="1"/>
            </p:cNvSpPr>
            <p:nvPr/>
          </p:nvSpPr>
          <p:spPr bwMode="auto">
            <a:xfrm>
              <a:off x="2410" y="3333"/>
              <a:ext cx="24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i="1">
                  <a:solidFill>
                    <a:srgbClr val="000000"/>
                  </a:solidFill>
                  <a:latin typeface="Times New Roman" panose="02020603050405020304" pitchFamily="18" charset="0"/>
                  <a:ea typeface="宋体" panose="02010600030101010101" pitchFamily="2" charset="-122"/>
                </a:rPr>
                <a:t>P</a:t>
              </a:r>
              <a:endParaRPr lang="en-US" altLang="zh-CN" sz="2400" b="0">
                <a:latin typeface="Times New Roman" panose="02020603050405020304" pitchFamily="18" charset="0"/>
                <a:ea typeface="宋体" panose="02010600030101010101" pitchFamily="2" charset="-122"/>
              </a:endParaRPr>
            </a:p>
          </p:txBody>
        </p:sp>
        <p:sp>
          <p:nvSpPr>
            <p:cNvPr id="11" name="Rectangle 10"/>
            <p:cNvSpPr>
              <a:spLocks noChangeArrowheads="1"/>
            </p:cNvSpPr>
            <p:nvPr/>
          </p:nvSpPr>
          <p:spPr bwMode="auto">
            <a:xfrm>
              <a:off x="2949" y="3333"/>
              <a:ext cx="14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i="1" dirty="0" err="1">
                  <a:solidFill>
                    <a:srgbClr val="000000"/>
                  </a:solidFill>
                  <a:latin typeface="Times New Roman" panose="02020603050405020304" pitchFamily="18" charset="0"/>
                  <a:ea typeface="宋体" panose="02010600030101010101" pitchFamily="2" charset="-122"/>
                </a:rPr>
                <a:t>ni</a:t>
              </a:r>
              <a:endParaRPr lang="en-US" altLang="zh-CN" sz="2400" b="0" dirty="0">
                <a:latin typeface="Times New Roman" panose="02020603050405020304" pitchFamily="18" charset="0"/>
                <a:ea typeface="宋体" panose="02010600030101010101" pitchFamily="2" charset="-122"/>
              </a:endParaRPr>
            </a:p>
          </p:txBody>
        </p:sp>
        <p:sp>
          <p:nvSpPr>
            <p:cNvPr id="12" name="Rectangle 11"/>
            <p:cNvSpPr>
              <a:spLocks noChangeArrowheads="1"/>
            </p:cNvSpPr>
            <p:nvPr/>
          </p:nvSpPr>
          <p:spPr bwMode="auto">
            <a:xfrm>
              <a:off x="3498" y="3333"/>
              <a:ext cx="24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i="1">
                  <a:solidFill>
                    <a:srgbClr val="000000"/>
                  </a:solidFill>
                  <a:latin typeface="Times New Roman" panose="02020603050405020304" pitchFamily="18" charset="0"/>
                  <a:ea typeface="宋体" panose="02010600030101010101" pitchFamily="2" charset="-122"/>
                </a:rPr>
                <a:t>P</a:t>
              </a:r>
              <a:endParaRPr lang="en-US" altLang="zh-CN" sz="2400" b="0">
                <a:latin typeface="Times New Roman" panose="02020603050405020304" pitchFamily="18" charset="0"/>
                <a:ea typeface="宋体" panose="02010600030101010101" pitchFamily="2" charset="-122"/>
              </a:endParaRPr>
            </a:p>
          </p:txBody>
        </p:sp>
        <p:sp>
          <p:nvSpPr>
            <p:cNvPr id="13" name="Rectangle 12"/>
            <p:cNvSpPr>
              <a:spLocks noChangeArrowheads="1"/>
            </p:cNvSpPr>
            <p:nvPr/>
          </p:nvSpPr>
          <p:spPr bwMode="auto">
            <a:xfrm>
              <a:off x="3890" y="3333"/>
              <a:ext cx="17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i="1">
                  <a:solidFill>
                    <a:srgbClr val="000000"/>
                  </a:solidFill>
                  <a:latin typeface="Times New Roman" panose="02020603050405020304" pitchFamily="18" charset="0"/>
                  <a:ea typeface="宋体" panose="02010600030101010101" pitchFamily="2" charset="-122"/>
                </a:rPr>
                <a:t>I</a:t>
              </a:r>
              <a:endParaRPr lang="en-US" altLang="zh-CN" sz="2400" b="0">
                <a:latin typeface="Times New Roman" panose="02020603050405020304" pitchFamily="18" charset="0"/>
                <a:ea typeface="宋体" panose="02010600030101010101" pitchFamily="2" charset="-122"/>
              </a:endParaRPr>
            </a:p>
          </p:txBody>
        </p:sp>
        <p:sp>
          <p:nvSpPr>
            <p:cNvPr id="14" name="Rectangle 13"/>
            <p:cNvSpPr>
              <a:spLocks noChangeArrowheads="1"/>
            </p:cNvSpPr>
            <p:nvPr/>
          </p:nvSpPr>
          <p:spPr bwMode="auto">
            <a:xfrm>
              <a:off x="2194" y="3311"/>
              <a:ext cx="27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dirty="0">
                  <a:solidFill>
                    <a:srgbClr val="000000"/>
                  </a:solidFill>
                  <a:latin typeface="Symbol" panose="05050102010706020507" pitchFamily="18" charset="2"/>
                  <a:ea typeface="宋体" panose="02010600030101010101" pitchFamily="2" charset="-122"/>
                </a:rPr>
                <a:t>=</a:t>
              </a:r>
              <a:endParaRPr lang="en-US" altLang="zh-CN" sz="2400" b="0" dirty="0">
                <a:latin typeface="Times New Roman" panose="02020603050405020304" pitchFamily="18" charset="0"/>
                <a:ea typeface="宋体" panose="02010600030101010101" pitchFamily="2" charset="-122"/>
              </a:endParaRPr>
            </a:p>
          </p:txBody>
        </p:sp>
        <p:sp>
          <p:nvSpPr>
            <p:cNvPr id="15" name="Rectangle 14"/>
            <p:cNvSpPr>
              <a:spLocks noChangeArrowheads="1"/>
            </p:cNvSpPr>
            <p:nvPr/>
          </p:nvSpPr>
          <p:spPr bwMode="auto">
            <a:xfrm>
              <a:off x="2770" y="3311"/>
              <a:ext cx="27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 name="Rectangle 15"/>
            <p:cNvSpPr>
              <a:spLocks noChangeArrowheads="1"/>
            </p:cNvSpPr>
            <p:nvPr/>
          </p:nvSpPr>
          <p:spPr bwMode="auto">
            <a:xfrm>
              <a:off x="3283" y="3311"/>
              <a:ext cx="27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 name="Rectangle 16"/>
            <p:cNvSpPr>
              <a:spLocks noChangeArrowheads="1"/>
            </p:cNvSpPr>
            <p:nvPr/>
          </p:nvSpPr>
          <p:spPr bwMode="auto">
            <a:xfrm>
              <a:off x="3696" y="3311"/>
              <a:ext cx="27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8" name="Rectangle 17"/>
            <p:cNvSpPr>
              <a:spLocks noChangeArrowheads="1"/>
            </p:cNvSpPr>
            <p:nvPr/>
          </p:nvSpPr>
          <p:spPr bwMode="auto">
            <a:xfrm>
              <a:off x="2624" y="3333"/>
              <a:ext cx="21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a:solidFill>
                    <a:srgbClr val="000000"/>
                  </a:solidFill>
                  <a:latin typeface="Times New Roman" panose="02020603050405020304" pitchFamily="18" charset="0"/>
                  <a:ea typeface="宋体" panose="02010600030101010101" pitchFamily="2" charset="-122"/>
                </a:rPr>
                <a:t>1</a:t>
              </a:r>
              <a:endParaRPr lang="en-US" altLang="zh-CN" sz="2400" b="0">
                <a:latin typeface="Times New Roman" panose="02020603050405020304" pitchFamily="18" charset="0"/>
                <a:ea typeface="宋体" panose="02010600030101010101" pitchFamily="2" charset="-122"/>
              </a:endParaRPr>
            </a:p>
          </p:txBody>
        </p:sp>
      </p:grpSp>
      <p:grpSp>
        <p:nvGrpSpPr>
          <p:cNvPr id="19" name="Group 18"/>
          <p:cNvGrpSpPr>
            <a:grpSpLocks/>
          </p:cNvGrpSpPr>
          <p:nvPr/>
        </p:nvGrpSpPr>
        <p:grpSpPr bwMode="auto">
          <a:xfrm>
            <a:off x="3136900" y="4430721"/>
            <a:ext cx="1312863" cy="549276"/>
            <a:chOff x="1976" y="2791"/>
            <a:chExt cx="827" cy="346"/>
          </a:xfrm>
        </p:grpSpPr>
        <p:sp>
          <p:nvSpPr>
            <p:cNvPr id="20" name="Rectangle 19"/>
            <p:cNvSpPr>
              <a:spLocks noChangeArrowheads="1"/>
            </p:cNvSpPr>
            <p:nvPr/>
          </p:nvSpPr>
          <p:spPr bwMode="auto">
            <a:xfrm>
              <a:off x="1976" y="2818"/>
              <a:ext cx="20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000" b="0" i="1">
                  <a:solidFill>
                    <a:srgbClr val="000000"/>
                  </a:solidFill>
                  <a:latin typeface="Times New Roman" panose="02020603050405020304" pitchFamily="18" charset="0"/>
                  <a:ea typeface="宋体" panose="02010600030101010101" pitchFamily="2" charset="-122"/>
                </a:rPr>
                <a:t>I</a:t>
              </a:r>
              <a:endParaRPr lang="en-US" altLang="zh-CN" sz="2400" b="0">
                <a:latin typeface="Times New Roman" panose="02020603050405020304" pitchFamily="18" charset="0"/>
                <a:ea typeface="宋体" panose="02010600030101010101" pitchFamily="2" charset="-122"/>
              </a:endParaRPr>
            </a:p>
          </p:txBody>
        </p:sp>
        <p:sp>
          <p:nvSpPr>
            <p:cNvPr id="21" name="Rectangle 20"/>
            <p:cNvSpPr>
              <a:spLocks noChangeArrowheads="1"/>
            </p:cNvSpPr>
            <p:nvPr/>
          </p:nvSpPr>
          <p:spPr bwMode="auto">
            <a:xfrm>
              <a:off x="2431" y="2818"/>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000" b="0" i="1" dirty="0">
                  <a:solidFill>
                    <a:srgbClr val="000000"/>
                  </a:solidFill>
                  <a:latin typeface="Times New Roman" panose="02020603050405020304" pitchFamily="18" charset="0"/>
                  <a:ea typeface="宋体" panose="02010600030101010101" pitchFamily="2" charset="-122"/>
                </a:rPr>
                <a:t>P</a:t>
              </a:r>
              <a:endParaRPr lang="en-US" altLang="zh-CN" sz="2400" b="0" dirty="0">
                <a:latin typeface="Times New Roman" panose="02020603050405020304" pitchFamily="18" charset="0"/>
                <a:ea typeface="宋体" panose="02010600030101010101" pitchFamily="2" charset="-122"/>
              </a:endParaRPr>
            </a:p>
          </p:txBody>
        </p:sp>
        <p:sp>
          <p:nvSpPr>
            <p:cNvPr id="22" name="Rectangle 21"/>
            <p:cNvSpPr>
              <a:spLocks noChangeArrowheads="1"/>
            </p:cNvSpPr>
            <p:nvPr/>
          </p:nvSpPr>
          <p:spPr bwMode="auto">
            <a:xfrm>
              <a:off x="2175" y="2791"/>
              <a:ext cx="3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000" b="0">
                  <a:solidFill>
                    <a:srgbClr val="000000"/>
                  </a:solidFill>
                  <a:latin typeface="Symbol" panose="05050102010706020507" pitchFamily="18" charset="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23" name="Rectangle 22"/>
            <p:cNvSpPr>
              <a:spLocks noChangeArrowheads="1"/>
            </p:cNvSpPr>
            <p:nvPr/>
          </p:nvSpPr>
          <p:spPr bwMode="auto">
            <a:xfrm>
              <a:off x="2592" y="2832"/>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000" b="0" i="1">
                  <a:solidFill>
                    <a:srgbClr val="000000"/>
                  </a:solidFill>
                  <a:latin typeface="Times New Roman" panose="02020603050405020304" pitchFamily="18" charset="0"/>
                  <a:ea typeface="宋体" panose="02010600030101010101" pitchFamily="2" charset="-122"/>
                </a:rPr>
                <a:t>n</a:t>
              </a:r>
              <a:endParaRPr lang="en-US" altLang="zh-CN" sz="2400" b="0">
                <a:latin typeface="Times New Roman" panose="02020603050405020304" pitchFamily="18" charset="0"/>
                <a:ea typeface="宋体" panose="02010600030101010101" pitchFamily="2" charset="-122"/>
              </a:endParaRPr>
            </a:p>
          </p:txBody>
        </p:sp>
        <p:sp>
          <p:nvSpPr>
            <p:cNvPr id="24" name="Rectangle 23"/>
            <p:cNvSpPr>
              <a:spLocks noChangeArrowheads="1"/>
            </p:cNvSpPr>
            <p:nvPr/>
          </p:nvSpPr>
          <p:spPr bwMode="auto">
            <a:xfrm>
              <a:off x="2736" y="2832"/>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000" b="0" i="1">
                  <a:solidFill>
                    <a:srgbClr val="000000"/>
                  </a:solidFill>
                  <a:latin typeface="Times New Roman" panose="02020603050405020304" pitchFamily="18" charset="0"/>
                  <a:ea typeface="宋体" panose="02010600030101010101" pitchFamily="2" charset="-122"/>
                </a:rPr>
                <a:t>i</a:t>
              </a:r>
              <a:endParaRPr lang="en-US" altLang="zh-CN" sz="2400" b="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778919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355600" y="1129612"/>
            <a:ext cx="8439150" cy="94615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solidFill>
                  <a:schemeClr val="bg1"/>
                </a:solidFill>
                <a:latin typeface="楷体" panose="02010609060101010101" pitchFamily="49" charset="-122"/>
                <a:ea typeface="楷体" panose="02010609060101010101" pitchFamily="49" charset="-122"/>
              </a:rPr>
              <a:t>例：第</a:t>
            </a:r>
            <a:r>
              <a:rPr lang="en-US" altLang="zh-CN" sz="2800" b="0" dirty="0">
                <a:solidFill>
                  <a:schemeClr val="bg1"/>
                </a:solidFill>
                <a:latin typeface="楷体" panose="02010609060101010101" pitchFamily="49" charset="-122"/>
                <a:ea typeface="楷体" panose="02010609060101010101" pitchFamily="49" charset="-122"/>
              </a:rPr>
              <a:t>0</a:t>
            </a:r>
            <a:r>
              <a:rPr lang="zh-CN" altLang="en-US" sz="2800" b="0" dirty="0">
                <a:solidFill>
                  <a:schemeClr val="bg1"/>
                </a:solidFill>
                <a:latin typeface="楷体" panose="02010609060101010101" pitchFamily="49" charset="-122"/>
                <a:ea typeface="楷体" panose="02010609060101010101" pitchFamily="49" charset="-122"/>
              </a:rPr>
              <a:t>年末存入</a:t>
            </a:r>
            <a:r>
              <a:rPr lang="en-US" altLang="zh-CN" sz="2800" b="0" dirty="0">
                <a:solidFill>
                  <a:schemeClr val="bg1"/>
                </a:solidFill>
                <a:latin typeface="楷体" panose="02010609060101010101" pitchFamily="49" charset="-122"/>
                <a:ea typeface="楷体" panose="02010609060101010101" pitchFamily="49" charset="-122"/>
              </a:rPr>
              <a:t>1000</a:t>
            </a:r>
            <a:r>
              <a:rPr lang="zh-CN" altLang="en-US" sz="2800" b="0" dirty="0">
                <a:solidFill>
                  <a:schemeClr val="bg1"/>
                </a:solidFill>
                <a:latin typeface="楷体" panose="02010609060101010101" pitchFamily="49" charset="-122"/>
                <a:ea typeface="楷体" panose="02010609060101010101" pitchFamily="49" charset="-122"/>
              </a:rPr>
              <a:t>元，年利率</a:t>
            </a:r>
            <a:r>
              <a:rPr lang="en-US" altLang="zh-CN" sz="2800" b="0" dirty="0">
                <a:solidFill>
                  <a:schemeClr val="bg1"/>
                </a:solidFill>
                <a:latin typeface="楷体" panose="02010609060101010101" pitchFamily="49" charset="-122"/>
                <a:ea typeface="楷体" panose="02010609060101010101" pitchFamily="49" charset="-122"/>
              </a:rPr>
              <a:t>6</a:t>
            </a:r>
            <a:r>
              <a:rPr lang="zh-CN" altLang="en-US" sz="2800" b="0" dirty="0">
                <a:solidFill>
                  <a:schemeClr val="bg1"/>
                </a:solidFill>
                <a:latin typeface="楷体" panose="02010609060101010101" pitchFamily="49" charset="-122"/>
                <a:ea typeface="楷体" panose="02010609060101010101" pitchFamily="49" charset="-122"/>
              </a:rPr>
              <a:t>％，</a:t>
            </a:r>
            <a:r>
              <a:rPr lang="en-US" altLang="zh-CN" sz="2800" b="0" dirty="0">
                <a:solidFill>
                  <a:schemeClr val="bg1"/>
                </a:solidFill>
                <a:latin typeface="楷体" panose="02010609060101010101" pitchFamily="49" charset="-122"/>
                <a:ea typeface="楷体" panose="02010609060101010101" pitchFamily="49" charset="-122"/>
              </a:rPr>
              <a:t>4</a:t>
            </a:r>
            <a:r>
              <a:rPr lang="zh-CN" altLang="en-US" sz="2800" b="0" dirty="0">
                <a:solidFill>
                  <a:schemeClr val="bg1"/>
                </a:solidFill>
                <a:latin typeface="楷体" panose="02010609060101010101" pitchFamily="49" charset="-122"/>
                <a:ea typeface="楷体" panose="02010609060101010101" pitchFamily="49" charset="-122"/>
              </a:rPr>
              <a:t>年末可取多少钱？</a:t>
            </a:r>
            <a:r>
              <a:rPr lang="zh-CN" altLang="en-US" sz="1400" b="0" dirty="0">
                <a:solidFill>
                  <a:schemeClr val="bg1"/>
                </a:solidFill>
                <a:latin typeface="楷体" panose="02010609060101010101" pitchFamily="49" charset="-122"/>
                <a:ea typeface="楷体" panose="02010609060101010101" pitchFamily="49" charset="-122"/>
              </a:rPr>
              <a:t> </a:t>
            </a:r>
            <a:endParaRPr lang="zh-CN" altLang="en-US" sz="2400" b="0" dirty="0">
              <a:solidFill>
                <a:schemeClr val="bg1"/>
              </a:solidFill>
              <a:latin typeface="楷体" panose="02010609060101010101" pitchFamily="49" charset="-122"/>
              <a:ea typeface="楷体" panose="02010609060101010101" pitchFamily="49" charset="-122"/>
            </a:endParaRPr>
          </a:p>
        </p:txBody>
      </p:sp>
      <p:sp>
        <p:nvSpPr>
          <p:cNvPr id="26" name="Rectangle 35"/>
          <p:cNvSpPr>
            <a:spLocks noChangeArrowheads="1"/>
          </p:cNvSpPr>
          <p:nvPr/>
        </p:nvSpPr>
        <p:spPr bwMode="auto">
          <a:xfrm>
            <a:off x="574675" y="5665659"/>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dirty="0">
                <a:latin typeface="Times New Roman" panose="02020603050405020304" pitchFamily="18" charset="0"/>
                <a:ea typeface="宋体" panose="02010600030101010101" pitchFamily="2" charset="-122"/>
              </a:rPr>
              <a:t>I</a:t>
            </a:r>
            <a:r>
              <a:rPr lang="zh-CN" altLang="en-US" sz="2800" b="0" dirty="0">
                <a:latin typeface="Times New Roman" panose="02020603050405020304" pitchFamily="18" charset="0"/>
                <a:ea typeface="宋体" panose="02010600030101010101" pitchFamily="2" charset="-122"/>
              </a:rPr>
              <a:t>＝</a:t>
            </a:r>
            <a:r>
              <a:rPr lang="en-US" altLang="zh-CN" sz="2800" b="0" dirty="0">
                <a:latin typeface="Times New Roman" panose="02020603050405020304" pitchFamily="18" charset="0"/>
                <a:ea typeface="宋体" panose="02010600030101010101" pitchFamily="2" charset="-122"/>
              </a:rPr>
              <a:t>1000×4×6</a:t>
            </a:r>
            <a:r>
              <a:rPr lang="zh-CN" altLang="en-US" sz="2800" b="0" dirty="0">
                <a:latin typeface="Times New Roman" panose="02020603050405020304" pitchFamily="18" charset="0"/>
                <a:ea typeface="宋体" panose="02010600030101010101" pitchFamily="2" charset="-122"/>
              </a:rPr>
              <a:t>％＝</a:t>
            </a:r>
            <a:r>
              <a:rPr lang="en-US" altLang="zh-CN" sz="2800" b="0" dirty="0">
                <a:latin typeface="Times New Roman" panose="02020603050405020304" pitchFamily="18" charset="0"/>
                <a:ea typeface="宋体" panose="02010600030101010101" pitchFamily="2" charset="-122"/>
              </a:rPr>
              <a:t>240 </a:t>
            </a:r>
          </a:p>
        </p:txBody>
      </p:sp>
      <p:sp>
        <p:nvSpPr>
          <p:cNvPr id="27" name="Rectangle 36"/>
          <p:cNvSpPr>
            <a:spLocks noChangeArrowheads="1"/>
          </p:cNvSpPr>
          <p:nvPr/>
        </p:nvSpPr>
        <p:spPr bwMode="auto">
          <a:xfrm>
            <a:off x="4994275" y="566566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dirty="0">
                <a:latin typeface="Times New Roman" panose="02020603050405020304" pitchFamily="18" charset="0"/>
                <a:ea typeface="宋体" panose="02010600030101010101" pitchFamily="2" charset="-122"/>
              </a:rPr>
              <a:t>F</a:t>
            </a:r>
            <a:r>
              <a:rPr lang="zh-CN" altLang="en-US" sz="2800" b="0" dirty="0">
                <a:latin typeface="Times New Roman" panose="02020603050405020304" pitchFamily="18" charset="0"/>
                <a:ea typeface="宋体" panose="02010600030101010101" pitchFamily="2" charset="-122"/>
              </a:rPr>
              <a:t>＝</a:t>
            </a:r>
            <a:r>
              <a:rPr lang="en-US" altLang="zh-CN" sz="2800" b="0" dirty="0">
                <a:latin typeface="Times New Roman" panose="02020603050405020304" pitchFamily="18" charset="0"/>
                <a:ea typeface="宋体" panose="02010600030101010101" pitchFamily="2" charset="-122"/>
              </a:rPr>
              <a:t>1000</a:t>
            </a:r>
            <a:r>
              <a:rPr lang="zh-CN" altLang="en-US" sz="2800" b="0" dirty="0">
                <a:latin typeface="Times New Roman" panose="02020603050405020304" pitchFamily="18" charset="0"/>
                <a:ea typeface="宋体" panose="02010600030101010101" pitchFamily="2" charset="-122"/>
              </a:rPr>
              <a:t>＋</a:t>
            </a:r>
            <a:r>
              <a:rPr lang="en-US" altLang="zh-CN" sz="2800" b="0" dirty="0">
                <a:latin typeface="Times New Roman" panose="02020603050405020304" pitchFamily="18" charset="0"/>
                <a:ea typeface="宋体" panose="02010600030101010101" pitchFamily="2" charset="-122"/>
              </a:rPr>
              <a:t>240</a:t>
            </a:r>
            <a:r>
              <a:rPr lang="zh-CN" altLang="en-US" sz="2800" b="0" dirty="0">
                <a:latin typeface="Times New Roman" panose="02020603050405020304" pitchFamily="18" charset="0"/>
                <a:ea typeface="宋体" panose="02010600030101010101" pitchFamily="2" charset="-122"/>
              </a:rPr>
              <a:t>＝</a:t>
            </a:r>
            <a:r>
              <a:rPr lang="en-US" altLang="zh-CN" sz="2800" b="0" dirty="0">
                <a:latin typeface="Times New Roman" panose="02020603050405020304" pitchFamily="18" charset="0"/>
                <a:ea typeface="宋体" panose="02010600030101010101" pitchFamily="2" charset="-122"/>
              </a:rPr>
              <a:t>1240 </a:t>
            </a:r>
          </a:p>
        </p:txBody>
      </p:sp>
      <p:sp>
        <p:nvSpPr>
          <p:cNvPr id="60" name="Rectangle 3"/>
          <p:cNvSpPr>
            <a:spLocks noChangeArrowheads="1"/>
          </p:cNvSpPr>
          <p:nvPr/>
        </p:nvSpPr>
        <p:spPr bwMode="auto">
          <a:xfrm>
            <a:off x="5562600" y="4937170"/>
            <a:ext cx="2032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en-US" altLang="zh-CN">
                <a:latin typeface="Times New Roman" panose="02020603050405020304" pitchFamily="18" charset="0"/>
              </a:rPr>
              <a:t>1240</a:t>
            </a:r>
            <a:endParaRPr lang="en-US" altLang="zh-CN"/>
          </a:p>
        </p:txBody>
      </p:sp>
      <p:sp>
        <p:nvSpPr>
          <p:cNvPr id="61" name="Rectangle 5"/>
          <p:cNvSpPr>
            <a:spLocks noChangeArrowheads="1"/>
          </p:cNvSpPr>
          <p:nvPr/>
        </p:nvSpPr>
        <p:spPr bwMode="auto">
          <a:xfrm>
            <a:off x="5562600" y="4419645"/>
            <a:ext cx="2032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1180</a:t>
            </a:r>
          </a:p>
        </p:txBody>
      </p:sp>
      <p:sp>
        <p:nvSpPr>
          <p:cNvPr id="62" name="Rectangle 6"/>
          <p:cNvSpPr>
            <a:spLocks noChangeArrowheads="1"/>
          </p:cNvSpPr>
          <p:nvPr/>
        </p:nvSpPr>
        <p:spPr bwMode="auto">
          <a:xfrm>
            <a:off x="3098800" y="4419645"/>
            <a:ext cx="2463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1000×6%=60</a:t>
            </a:r>
          </a:p>
        </p:txBody>
      </p:sp>
      <p:sp>
        <p:nvSpPr>
          <p:cNvPr id="63" name="Rectangle 7"/>
          <p:cNvSpPr>
            <a:spLocks noChangeArrowheads="1"/>
          </p:cNvSpPr>
          <p:nvPr/>
        </p:nvSpPr>
        <p:spPr bwMode="auto">
          <a:xfrm>
            <a:off x="5562600" y="3902120"/>
            <a:ext cx="2032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en-US" altLang="zh-CN">
                <a:latin typeface="Times New Roman" panose="02020603050405020304" pitchFamily="18" charset="0"/>
              </a:rPr>
              <a:t>1120</a:t>
            </a:r>
            <a:endParaRPr lang="en-US" altLang="zh-CN"/>
          </a:p>
        </p:txBody>
      </p:sp>
      <p:sp>
        <p:nvSpPr>
          <p:cNvPr id="64" name="Rectangle 8"/>
          <p:cNvSpPr>
            <a:spLocks noChangeArrowheads="1"/>
          </p:cNvSpPr>
          <p:nvPr/>
        </p:nvSpPr>
        <p:spPr bwMode="auto">
          <a:xfrm>
            <a:off x="3098800" y="3902120"/>
            <a:ext cx="2463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1000×6%=60</a:t>
            </a:r>
          </a:p>
        </p:txBody>
      </p:sp>
      <p:sp>
        <p:nvSpPr>
          <p:cNvPr id="65" name="Rectangle 9"/>
          <p:cNvSpPr>
            <a:spLocks noChangeArrowheads="1"/>
          </p:cNvSpPr>
          <p:nvPr/>
        </p:nvSpPr>
        <p:spPr bwMode="auto">
          <a:xfrm>
            <a:off x="5562600" y="3368720"/>
            <a:ext cx="203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1060</a:t>
            </a:r>
          </a:p>
        </p:txBody>
      </p:sp>
      <p:sp>
        <p:nvSpPr>
          <p:cNvPr id="66" name="Rectangle 10"/>
          <p:cNvSpPr>
            <a:spLocks noChangeArrowheads="1"/>
          </p:cNvSpPr>
          <p:nvPr/>
        </p:nvSpPr>
        <p:spPr bwMode="auto">
          <a:xfrm>
            <a:off x="3098800" y="3368720"/>
            <a:ext cx="246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1000×6%=60</a:t>
            </a:r>
          </a:p>
        </p:txBody>
      </p:sp>
      <p:sp>
        <p:nvSpPr>
          <p:cNvPr id="67" name="Rectangle 11"/>
          <p:cNvSpPr>
            <a:spLocks noChangeArrowheads="1"/>
          </p:cNvSpPr>
          <p:nvPr/>
        </p:nvSpPr>
        <p:spPr bwMode="auto">
          <a:xfrm>
            <a:off x="5562600" y="2819445"/>
            <a:ext cx="203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en-US" altLang="zh-CN">
                <a:latin typeface="Times New Roman" panose="02020603050405020304" pitchFamily="18" charset="0"/>
              </a:rPr>
              <a:t>1000</a:t>
            </a:r>
            <a:endParaRPr lang="en-US" altLang="zh-CN"/>
          </a:p>
        </p:txBody>
      </p:sp>
      <p:sp>
        <p:nvSpPr>
          <p:cNvPr id="68" name="Rectangle 12"/>
          <p:cNvSpPr>
            <a:spLocks noChangeArrowheads="1"/>
          </p:cNvSpPr>
          <p:nvPr/>
        </p:nvSpPr>
        <p:spPr bwMode="auto">
          <a:xfrm>
            <a:off x="3098800" y="2819445"/>
            <a:ext cx="246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dirty="0">
                <a:latin typeface="Times New Roman" panose="02020603050405020304" pitchFamily="18" charset="0"/>
              </a:rPr>
              <a:t>0</a:t>
            </a:r>
          </a:p>
        </p:txBody>
      </p:sp>
      <p:grpSp>
        <p:nvGrpSpPr>
          <p:cNvPr id="69" name="Group 13"/>
          <p:cNvGrpSpPr>
            <a:grpSpLocks/>
          </p:cNvGrpSpPr>
          <p:nvPr/>
        </p:nvGrpSpPr>
        <p:grpSpPr bwMode="auto">
          <a:xfrm>
            <a:off x="1498600" y="2286045"/>
            <a:ext cx="6096000" cy="3168650"/>
            <a:chOff x="944" y="1210"/>
            <a:chExt cx="3840" cy="1996"/>
          </a:xfrm>
        </p:grpSpPr>
        <p:grpSp>
          <p:nvGrpSpPr>
            <p:cNvPr id="70" name="Group 14"/>
            <p:cNvGrpSpPr>
              <a:grpSpLocks/>
            </p:cNvGrpSpPr>
            <p:nvPr/>
          </p:nvGrpSpPr>
          <p:grpSpPr bwMode="auto">
            <a:xfrm>
              <a:off x="944" y="1546"/>
              <a:ext cx="3840" cy="1334"/>
              <a:chOff x="944" y="1546"/>
              <a:chExt cx="3840" cy="1334"/>
            </a:xfrm>
          </p:grpSpPr>
          <p:sp>
            <p:nvSpPr>
              <p:cNvPr id="86" name="Line 15"/>
              <p:cNvSpPr>
                <a:spLocks noChangeShapeType="1"/>
              </p:cNvSpPr>
              <p:nvPr/>
            </p:nvSpPr>
            <p:spPr bwMode="auto">
              <a:xfrm>
                <a:off x="944" y="1546"/>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16"/>
              <p:cNvSpPr>
                <a:spLocks noChangeShapeType="1"/>
              </p:cNvSpPr>
              <p:nvPr/>
            </p:nvSpPr>
            <p:spPr bwMode="auto">
              <a:xfrm>
                <a:off x="944" y="189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17"/>
              <p:cNvSpPr>
                <a:spLocks noChangeShapeType="1"/>
              </p:cNvSpPr>
              <p:nvPr/>
            </p:nvSpPr>
            <p:spPr bwMode="auto">
              <a:xfrm>
                <a:off x="944" y="2228"/>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18"/>
              <p:cNvSpPr>
                <a:spLocks noChangeShapeType="1"/>
              </p:cNvSpPr>
              <p:nvPr/>
            </p:nvSpPr>
            <p:spPr bwMode="auto">
              <a:xfrm>
                <a:off x="944" y="2554"/>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19"/>
              <p:cNvSpPr>
                <a:spLocks noChangeShapeType="1"/>
              </p:cNvSpPr>
              <p:nvPr/>
            </p:nvSpPr>
            <p:spPr bwMode="auto">
              <a:xfrm>
                <a:off x="944" y="2880"/>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 name="Group 20"/>
            <p:cNvGrpSpPr>
              <a:grpSpLocks/>
            </p:cNvGrpSpPr>
            <p:nvPr/>
          </p:nvGrpSpPr>
          <p:grpSpPr bwMode="auto">
            <a:xfrm>
              <a:off x="944" y="1210"/>
              <a:ext cx="3840" cy="1996"/>
              <a:chOff x="944" y="1210"/>
              <a:chExt cx="3840" cy="1996"/>
            </a:xfrm>
          </p:grpSpPr>
          <p:grpSp>
            <p:nvGrpSpPr>
              <p:cNvPr id="72" name="Group 21"/>
              <p:cNvGrpSpPr>
                <a:grpSpLocks/>
              </p:cNvGrpSpPr>
              <p:nvPr/>
            </p:nvGrpSpPr>
            <p:grpSpPr bwMode="auto">
              <a:xfrm>
                <a:off x="944" y="1210"/>
                <a:ext cx="3840" cy="1996"/>
                <a:chOff x="944" y="1210"/>
                <a:chExt cx="3840" cy="1996"/>
              </a:xfrm>
            </p:grpSpPr>
            <p:grpSp>
              <p:nvGrpSpPr>
                <p:cNvPr id="74" name="Group 22"/>
                <p:cNvGrpSpPr>
                  <a:grpSpLocks/>
                </p:cNvGrpSpPr>
                <p:nvPr/>
              </p:nvGrpSpPr>
              <p:grpSpPr bwMode="auto">
                <a:xfrm>
                  <a:off x="944" y="1210"/>
                  <a:ext cx="3840" cy="1996"/>
                  <a:chOff x="944" y="1210"/>
                  <a:chExt cx="3840" cy="1996"/>
                </a:xfrm>
              </p:grpSpPr>
              <p:sp>
                <p:nvSpPr>
                  <p:cNvPr id="76" name="Rectangle 23"/>
                  <p:cNvSpPr>
                    <a:spLocks noChangeArrowheads="1"/>
                  </p:cNvSpPr>
                  <p:nvPr/>
                </p:nvSpPr>
                <p:spPr bwMode="auto">
                  <a:xfrm>
                    <a:off x="944" y="2880"/>
                    <a:ext cx="10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4</a:t>
                    </a:r>
                  </a:p>
                </p:txBody>
              </p:sp>
              <p:sp>
                <p:nvSpPr>
                  <p:cNvPr id="77" name="Rectangle 24"/>
                  <p:cNvSpPr>
                    <a:spLocks noChangeArrowheads="1"/>
                  </p:cNvSpPr>
                  <p:nvPr/>
                </p:nvSpPr>
                <p:spPr bwMode="auto">
                  <a:xfrm>
                    <a:off x="944" y="2554"/>
                    <a:ext cx="10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3</a:t>
                    </a:r>
                  </a:p>
                </p:txBody>
              </p:sp>
              <p:sp>
                <p:nvSpPr>
                  <p:cNvPr id="78" name="Rectangle 25"/>
                  <p:cNvSpPr>
                    <a:spLocks noChangeArrowheads="1"/>
                  </p:cNvSpPr>
                  <p:nvPr/>
                </p:nvSpPr>
                <p:spPr bwMode="auto">
                  <a:xfrm>
                    <a:off x="944" y="2228"/>
                    <a:ext cx="10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2</a:t>
                    </a:r>
                  </a:p>
                </p:txBody>
              </p:sp>
              <p:sp>
                <p:nvSpPr>
                  <p:cNvPr id="79" name="Rectangle 26"/>
                  <p:cNvSpPr>
                    <a:spLocks noChangeArrowheads="1"/>
                  </p:cNvSpPr>
                  <p:nvPr/>
                </p:nvSpPr>
                <p:spPr bwMode="auto">
                  <a:xfrm>
                    <a:off x="944" y="1892"/>
                    <a:ext cx="10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a:t>
                    </a:r>
                  </a:p>
                </p:txBody>
              </p:sp>
              <p:sp>
                <p:nvSpPr>
                  <p:cNvPr id="80" name="Rectangle 27"/>
                  <p:cNvSpPr>
                    <a:spLocks noChangeArrowheads="1"/>
                  </p:cNvSpPr>
                  <p:nvPr/>
                </p:nvSpPr>
                <p:spPr bwMode="auto">
                  <a:xfrm>
                    <a:off x="944" y="1546"/>
                    <a:ext cx="100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en-US" altLang="zh-CN">
                        <a:latin typeface="Times New Roman" panose="02020603050405020304" pitchFamily="18" charset="0"/>
                      </a:rPr>
                      <a:t>0</a:t>
                    </a:r>
                    <a:endParaRPr lang="en-US" altLang="zh-CN"/>
                  </a:p>
                </p:txBody>
              </p:sp>
              <p:sp>
                <p:nvSpPr>
                  <p:cNvPr id="81" name="Rectangle 28"/>
                  <p:cNvSpPr>
                    <a:spLocks noChangeArrowheads="1"/>
                  </p:cNvSpPr>
                  <p:nvPr/>
                </p:nvSpPr>
                <p:spPr bwMode="auto">
                  <a:xfrm>
                    <a:off x="3504" y="1210"/>
                    <a:ext cx="12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zh-CN" altLang="en-US">
                        <a:latin typeface="Times New Roman" panose="02020603050405020304" pitchFamily="18" charset="0"/>
                      </a:rPr>
                      <a:t>年末本利和</a:t>
                    </a:r>
                  </a:p>
                </p:txBody>
              </p:sp>
              <p:sp>
                <p:nvSpPr>
                  <p:cNvPr id="82" name="Rectangle 29"/>
                  <p:cNvSpPr>
                    <a:spLocks noChangeArrowheads="1"/>
                  </p:cNvSpPr>
                  <p:nvPr/>
                </p:nvSpPr>
                <p:spPr bwMode="auto">
                  <a:xfrm>
                    <a:off x="1952" y="1210"/>
                    <a:ext cx="155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zh-CN" altLang="en-US">
                        <a:latin typeface="Times New Roman" panose="02020603050405020304" pitchFamily="18" charset="0"/>
                      </a:rPr>
                      <a:t>年末利息</a:t>
                    </a:r>
                  </a:p>
                </p:txBody>
              </p:sp>
              <p:sp>
                <p:nvSpPr>
                  <p:cNvPr id="83" name="Rectangle 30"/>
                  <p:cNvSpPr>
                    <a:spLocks noChangeArrowheads="1"/>
                  </p:cNvSpPr>
                  <p:nvPr/>
                </p:nvSpPr>
                <p:spPr bwMode="auto">
                  <a:xfrm>
                    <a:off x="944" y="1210"/>
                    <a:ext cx="10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zh-CN" altLang="en-US">
                        <a:latin typeface="Times New Roman" panose="02020603050405020304" pitchFamily="18" charset="0"/>
                      </a:rPr>
                      <a:t>年  末</a:t>
                    </a:r>
                    <a:endParaRPr lang="zh-CN" altLang="en-US"/>
                  </a:p>
                </p:txBody>
              </p:sp>
              <p:sp>
                <p:nvSpPr>
                  <p:cNvPr id="84" name="Line 31"/>
                  <p:cNvSpPr>
                    <a:spLocks noChangeShapeType="1"/>
                  </p:cNvSpPr>
                  <p:nvPr/>
                </p:nvSpPr>
                <p:spPr bwMode="auto">
                  <a:xfrm>
                    <a:off x="944" y="1210"/>
                    <a:ext cx="38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32"/>
                  <p:cNvSpPr>
                    <a:spLocks noChangeShapeType="1"/>
                  </p:cNvSpPr>
                  <p:nvPr/>
                </p:nvSpPr>
                <p:spPr bwMode="auto">
                  <a:xfrm>
                    <a:off x="944" y="3206"/>
                    <a:ext cx="38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 name="Line 33"/>
                <p:cNvSpPr>
                  <a:spLocks noChangeShapeType="1"/>
                </p:cNvSpPr>
                <p:nvPr/>
              </p:nvSpPr>
              <p:spPr bwMode="auto">
                <a:xfrm>
                  <a:off x="1952" y="1210"/>
                  <a:ext cx="0" cy="19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 name="Line 34"/>
              <p:cNvSpPr>
                <a:spLocks noChangeShapeType="1"/>
              </p:cNvSpPr>
              <p:nvPr/>
            </p:nvSpPr>
            <p:spPr bwMode="auto">
              <a:xfrm>
                <a:off x="3504" y="1210"/>
                <a:ext cx="0" cy="19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1" name="Rectangle 4"/>
          <p:cNvSpPr>
            <a:spLocks noChangeArrowheads="1"/>
          </p:cNvSpPr>
          <p:nvPr/>
        </p:nvSpPr>
        <p:spPr bwMode="auto">
          <a:xfrm>
            <a:off x="3098800" y="4968794"/>
            <a:ext cx="2463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dirty="0">
                <a:latin typeface="Times New Roman" panose="02020603050405020304" pitchFamily="18" charset="0"/>
              </a:rPr>
              <a:t>1000×6%=60</a:t>
            </a:r>
          </a:p>
        </p:txBody>
      </p:sp>
    </p:spTree>
    <p:extLst>
      <p:ext uri="{BB962C8B-B14F-4D97-AF65-F5344CB8AC3E}">
        <p14:creationId xmlns:p14="http://schemas.microsoft.com/office/powerpoint/2010/main" val="1950154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560387" y="1524075"/>
            <a:ext cx="7669069" cy="1284006"/>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nSpc>
                <a:spcPct val="150000"/>
              </a:lnSpc>
              <a:spcBef>
                <a:spcPct val="0"/>
              </a:spcBef>
            </a:pPr>
            <a:r>
              <a:rPr lang="zh-CN" altLang="en-US" sz="2800" b="0" u="sng" dirty="0">
                <a:solidFill>
                  <a:schemeClr val="bg1"/>
                </a:solidFill>
                <a:latin typeface="楷体" panose="02010609060101010101" pitchFamily="49" charset="-122"/>
                <a:ea typeface="楷体" panose="02010609060101010101" pitchFamily="49" charset="-122"/>
              </a:rPr>
              <a:t>复利</a:t>
            </a:r>
            <a:r>
              <a:rPr lang="zh-CN" altLang="en-US" sz="2800" b="0" dirty="0">
                <a:solidFill>
                  <a:srgbClr val="FFFF00"/>
                </a:solidFill>
                <a:latin typeface="楷体" panose="02010609060101010101" pitchFamily="49" charset="-122"/>
                <a:ea typeface="楷体" panose="02010609060101010101" pitchFamily="49" charset="-122"/>
              </a:rPr>
              <a:t>（</a:t>
            </a:r>
            <a:r>
              <a:rPr lang="en-US" altLang="zh-CN" sz="2800" b="0" dirty="0">
                <a:solidFill>
                  <a:srgbClr val="FFFF00"/>
                </a:solidFill>
                <a:latin typeface="楷体" panose="02010609060101010101" pitchFamily="49" charset="-122"/>
                <a:ea typeface="楷体" panose="02010609060101010101" pitchFamily="49" charset="-122"/>
              </a:rPr>
              <a:t>Compound interest</a:t>
            </a:r>
            <a:r>
              <a:rPr lang="zh-CN" altLang="en-US" sz="2800" b="0" dirty="0">
                <a:solidFill>
                  <a:srgbClr val="FFFF00"/>
                </a:solidFill>
                <a:latin typeface="楷体" panose="02010609060101010101" pitchFamily="49" charset="-122"/>
                <a:ea typeface="楷体" panose="02010609060101010101" pitchFamily="49" charset="-122"/>
              </a:rPr>
              <a:t>）</a:t>
            </a:r>
            <a:r>
              <a:rPr lang="zh-CN" altLang="en-US" sz="2800" b="0" dirty="0">
                <a:solidFill>
                  <a:schemeClr val="bg1"/>
                </a:solidFill>
                <a:latin typeface="楷体" panose="02010609060101010101" pitchFamily="49" charset="-122"/>
                <a:ea typeface="楷体" panose="02010609060101010101" pitchFamily="49" charset="-122"/>
              </a:rPr>
              <a:t>：除本金以外，利息也计算下个计息期的利息，即利滚利。</a:t>
            </a:r>
            <a:r>
              <a:rPr lang="zh-CN" altLang="en-US" sz="1400" b="0" dirty="0">
                <a:solidFill>
                  <a:schemeClr val="bg1"/>
                </a:solidFill>
                <a:latin typeface="楷体" panose="02010609060101010101" pitchFamily="49" charset="-122"/>
                <a:ea typeface="楷体" panose="02010609060101010101" pitchFamily="49" charset="-122"/>
              </a:rPr>
              <a:t> </a:t>
            </a:r>
            <a:endParaRPr lang="zh-CN" altLang="en-US" sz="2400" b="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7820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25" name="Rectangle 34"/>
          <p:cNvSpPr txBox="1">
            <a:spLocks noChangeArrowheads="1"/>
          </p:cNvSpPr>
          <p:nvPr/>
        </p:nvSpPr>
        <p:spPr bwMode="auto">
          <a:xfrm>
            <a:off x="457200" y="1143069"/>
            <a:ext cx="13065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zh-CN" altLang="en-US" sz="2800" dirty="0" smtClean="0">
                <a:latin typeface="楷体" panose="02010609060101010101" pitchFamily="49" charset="-122"/>
                <a:ea typeface="楷体" panose="02010609060101010101" pitchFamily="49" charset="-122"/>
              </a:rPr>
              <a:t>上例：</a:t>
            </a:r>
            <a:endParaRPr lang="zh-CN" altLang="en-US" dirty="0" smtClean="0">
              <a:latin typeface="楷体" panose="02010609060101010101" pitchFamily="49" charset="-122"/>
              <a:ea typeface="楷体" panose="02010609060101010101" pitchFamily="49" charset="-122"/>
            </a:endParaRPr>
          </a:p>
        </p:txBody>
      </p:sp>
      <p:sp>
        <p:nvSpPr>
          <p:cNvPr id="26" name="Rectangle 35"/>
          <p:cNvSpPr>
            <a:spLocks noChangeArrowheads="1"/>
          </p:cNvSpPr>
          <p:nvPr/>
        </p:nvSpPr>
        <p:spPr bwMode="auto">
          <a:xfrm>
            <a:off x="685799" y="5029283"/>
            <a:ext cx="7889875" cy="137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150000"/>
              </a:lnSpc>
              <a:buSzPct val="90000"/>
              <a:buFontTx/>
              <a:buBlip>
                <a:blip r:embed="rId2"/>
              </a:buBlip>
            </a:pPr>
            <a:r>
              <a:rPr lang="zh-CN" altLang="en-US" sz="3200" b="0" dirty="0">
                <a:latin typeface="楷体" panose="02010609060101010101" pitchFamily="49" charset="-122"/>
                <a:ea typeface="楷体" panose="02010609060101010101" pitchFamily="49" charset="-122"/>
              </a:rPr>
              <a:t>本金越大，利率越高，年数越多时，两者差距就越大。 </a:t>
            </a:r>
          </a:p>
        </p:txBody>
      </p:sp>
      <p:sp>
        <p:nvSpPr>
          <p:cNvPr id="37" name="Rectangle 3"/>
          <p:cNvSpPr>
            <a:spLocks noChangeArrowheads="1"/>
          </p:cNvSpPr>
          <p:nvPr/>
        </p:nvSpPr>
        <p:spPr bwMode="auto">
          <a:xfrm>
            <a:off x="5588000" y="4419666"/>
            <a:ext cx="203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en-US" altLang="zh-CN">
                <a:latin typeface="Times New Roman" panose="02020603050405020304" pitchFamily="18" charset="0"/>
              </a:rPr>
              <a:t>1262.48</a:t>
            </a:r>
            <a:endParaRPr lang="en-US" altLang="zh-CN"/>
          </a:p>
        </p:txBody>
      </p:sp>
      <p:sp>
        <p:nvSpPr>
          <p:cNvPr id="38" name="Rectangle 4"/>
          <p:cNvSpPr>
            <a:spLocks noChangeArrowheads="1"/>
          </p:cNvSpPr>
          <p:nvPr/>
        </p:nvSpPr>
        <p:spPr bwMode="auto">
          <a:xfrm>
            <a:off x="2514600" y="4419666"/>
            <a:ext cx="320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1191.02×6%=71.46</a:t>
            </a:r>
          </a:p>
        </p:txBody>
      </p:sp>
      <p:sp>
        <p:nvSpPr>
          <p:cNvPr id="39" name="Rectangle 5"/>
          <p:cNvSpPr>
            <a:spLocks noChangeArrowheads="1"/>
          </p:cNvSpPr>
          <p:nvPr/>
        </p:nvSpPr>
        <p:spPr bwMode="auto">
          <a:xfrm>
            <a:off x="5588000" y="3902141"/>
            <a:ext cx="203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1191.02</a:t>
            </a:r>
          </a:p>
        </p:txBody>
      </p:sp>
      <p:sp>
        <p:nvSpPr>
          <p:cNvPr id="40" name="Rectangle 6"/>
          <p:cNvSpPr>
            <a:spLocks noChangeArrowheads="1"/>
          </p:cNvSpPr>
          <p:nvPr/>
        </p:nvSpPr>
        <p:spPr bwMode="auto">
          <a:xfrm>
            <a:off x="2438400" y="3886266"/>
            <a:ext cx="327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1123.60×6%=67.42</a:t>
            </a:r>
          </a:p>
        </p:txBody>
      </p:sp>
      <p:sp>
        <p:nvSpPr>
          <p:cNvPr id="41" name="Rectangle 7"/>
          <p:cNvSpPr>
            <a:spLocks noChangeArrowheads="1"/>
          </p:cNvSpPr>
          <p:nvPr/>
        </p:nvSpPr>
        <p:spPr bwMode="auto">
          <a:xfrm>
            <a:off x="5588000" y="3384616"/>
            <a:ext cx="203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en-US" altLang="zh-CN">
                <a:latin typeface="Times New Roman" panose="02020603050405020304" pitchFamily="18" charset="0"/>
              </a:rPr>
              <a:t>1123.60</a:t>
            </a:r>
            <a:endParaRPr lang="en-US" altLang="zh-CN"/>
          </a:p>
        </p:txBody>
      </p:sp>
      <p:sp>
        <p:nvSpPr>
          <p:cNvPr id="42" name="Rectangle 8"/>
          <p:cNvSpPr>
            <a:spLocks noChangeArrowheads="1"/>
          </p:cNvSpPr>
          <p:nvPr/>
        </p:nvSpPr>
        <p:spPr bwMode="auto">
          <a:xfrm>
            <a:off x="2819400" y="3384616"/>
            <a:ext cx="276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1060×6%=63.60</a:t>
            </a:r>
          </a:p>
        </p:txBody>
      </p:sp>
      <p:sp>
        <p:nvSpPr>
          <p:cNvPr id="43" name="Rectangle 9"/>
          <p:cNvSpPr>
            <a:spLocks noChangeArrowheads="1"/>
          </p:cNvSpPr>
          <p:nvPr/>
        </p:nvSpPr>
        <p:spPr bwMode="auto">
          <a:xfrm>
            <a:off x="5588000" y="2851216"/>
            <a:ext cx="203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1060</a:t>
            </a:r>
          </a:p>
        </p:txBody>
      </p:sp>
      <p:sp>
        <p:nvSpPr>
          <p:cNvPr id="44" name="Rectangle 10"/>
          <p:cNvSpPr>
            <a:spLocks noChangeArrowheads="1"/>
          </p:cNvSpPr>
          <p:nvPr/>
        </p:nvSpPr>
        <p:spPr bwMode="auto">
          <a:xfrm>
            <a:off x="3124200" y="2819466"/>
            <a:ext cx="246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dirty="0">
                <a:latin typeface="Times New Roman" panose="02020603050405020304" pitchFamily="18" charset="0"/>
              </a:rPr>
              <a:t>1000×6%=60</a:t>
            </a:r>
          </a:p>
        </p:txBody>
      </p:sp>
      <p:sp>
        <p:nvSpPr>
          <p:cNvPr id="45" name="Rectangle 11"/>
          <p:cNvSpPr>
            <a:spLocks noChangeArrowheads="1"/>
          </p:cNvSpPr>
          <p:nvPr/>
        </p:nvSpPr>
        <p:spPr bwMode="auto">
          <a:xfrm>
            <a:off x="5588000" y="2301941"/>
            <a:ext cx="2032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en-US" altLang="zh-CN">
                <a:latin typeface="Times New Roman" panose="02020603050405020304" pitchFamily="18" charset="0"/>
              </a:rPr>
              <a:t>1000</a:t>
            </a:r>
            <a:endParaRPr lang="en-US" altLang="zh-CN"/>
          </a:p>
        </p:txBody>
      </p:sp>
      <p:sp>
        <p:nvSpPr>
          <p:cNvPr id="46" name="Rectangle 12"/>
          <p:cNvSpPr>
            <a:spLocks noChangeArrowheads="1"/>
          </p:cNvSpPr>
          <p:nvPr/>
        </p:nvSpPr>
        <p:spPr bwMode="auto">
          <a:xfrm>
            <a:off x="3124200" y="2301941"/>
            <a:ext cx="2463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0</a:t>
            </a:r>
          </a:p>
        </p:txBody>
      </p:sp>
      <p:grpSp>
        <p:nvGrpSpPr>
          <p:cNvPr id="48" name="Group 13"/>
          <p:cNvGrpSpPr>
            <a:grpSpLocks/>
          </p:cNvGrpSpPr>
          <p:nvPr/>
        </p:nvGrpSpPr>
        <p:grpSpPr bwMode="auto">
          <a:xfrm>
            <a:off x="1295400" y="1752666"/>
            <a:ext cx="6324600" cy="3297238"/>
            <a:chOff x="816" y="1536"/>
            <a:chExt cx="3984" cy="2077"/>
          </a:xfrm>
        </p:grpSpPr>
        <p:grpSp>
          <p:nvGrpSpPr>
            <p:cNvPr id="49" name="Group 14"/>
            <p:cNvGrpSpPr>
              <a:grpSpLocks/>
            </p:cNvGrpSpPr>
            <p:nvPr/>
          </p:nvGrpSpPr>
          <p:grpSpPr bwMode="auto">
            <a:xfrm>
              <a:off x="816" y="1536"/>
              <a:ext cx="3984" cy="2016"/>
              <a:chOff x="816" y="1536"/>
              <a:chExt cx="3984" cy="2016"/>
            </a:xfrm>
          </p:grpSpPr>
          <p:sp>
            <p:nvSpPr>
              <p:cNvPr id="60" name="Rectangle 15"/>
              <p:cNvSpPr>
                <a:spLocks noChangeArrowheads="1"/>
              </p:cNvSpPr>
              <p:nvPr/>
            </p:nvSpPr>
            <p:spPr bwMode="auto">
              <a:xfrm>
                <a:off x="960" y="3216"/>
                <a:ext cx="10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4</a:t>
                </a:r>
              </a:p>
            </p:txBody>
          </p:sp>
          <p:sp>
            <p:nvSpPr>
              <p:cNvPr id="61" name="Rectangle 16"/>
              <p:cNvSpPr>
                <a:spLocks noChangeArrowheads="1"/>
              </p:cNvSpPr>
              <p:nvPr/>
            </p:nvSpPr>
            <p:spPr bwMode="auto">
              <a:xfrm>
                <a:off x="960" y="2890"/>
                <a:ext cx="10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3</a:t>
                </a:r>
              </a:p>
            </p:txBody>
          </p:sp>
          <p:sp>
            <p:nvSpPr>
              <p:cNvPr id="62" name="Rectangle 17"/>
              <p:cNvSpPr>
                <a:spLocks noChangeArrowheads="1"/>
              </p:cNvSpPr>
              <p:nvPr/>
            </p:nvSpPr>
            <p:spPr bwMode="auto">
              <a:xfrm>
                <a:off x="960" y="2564"/>
                <a:ext cx="10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2</a:t>
                </a:r>
              </a:p>
            </p:txBody>
          </p:sp>
          <p:sp>
            <p:nvSpPr>
              <p:cNvPr id="63" name="Rectangle 18"/>
              <p:cNvSpPr>
                <a:spLocks noChangeArrowheads="1"/>
              </p:cNvSpPr>
              <p:nvPr/>
            </p:nvSpPr>
            <p:spPr bwMode="auto">
              <a:xfrm>
                <a:off x="960" y="2228"/>
                <a:ext cx="100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en-US" altLang="zh-CN">
                    <a:latin typeface="Times New Roman" panose="02020603050405020304" pitchFamily="18" charset="0"/>
                  </a:rPr>
                  <a:t>1</a:t>
                </a:r>
              </a:p>
            </p:txBody>
          </p:sp>
          <p:sp>
            <p:nvSpPr>
              <p:cNvPr id="64" name="Rectangle 19"/>
              <p:cNvSpPr>
                <a:spLocks noChangeArrowheads="1"/>
              </p:cNvSpPr>
              <p:nvPr/>
            </p:nvSpPr>
            <p:spPr bwMode="auto">
              <a:xfrm>
                <a:off x="960" y="1882"/>
                <a:ext cx="100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en-US" altLang="zh-CN">
                    <a:latin typeface="Times New Roman" panose="02020603050405020304" pitchFamily="18" charset="0"/>
                  </a:rPr>
                  <a:t>0</a:t>
                </a:r>
                <a:endParaRPr lang="en-US" altLang="zh-CN"/>
              </a:p>
            </p:txBody>
          </p:sp>
          <p:sp>
            <p:nvSpPr>
              <p:cNvPr id="65" name="Rectangle 20"/>
              <p:cNvSpPr>
                <a:spLocks noChangeArrowheads="1"/>
              </p:cNvSpPr>
              <p:nvPr/>
            </p:nvSpPr>
            <p:spPr bwMode="auto">
              <a:xfrm>
                <a:off x="3520" y="1546"/>
                <a:ext cx="12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zh-CN" altLang="en-US">
                    <a:latin typeface="Times New Roman" panose="02020603050405020304" pitchFamily="18" charset="0"/>
                  </a:rPr>
                  <a:t>年末本利和</a:t>
                </a:r>
              </a:p>
            </p:txBody>
          </p:sp>
          <p:sp>
            <p:nvSpPr>
              <p:cNvPr id="66" name="Rectangle 21"/>
              <p:cNvSpPr>
                <a:spLocks noChangeArrowheads="1"/>
              </p:cNvSpPr>
              <p:nvPr/>
            </p:nvSpPr>
            <p:spPr bwMode="auto">
              <a:xfrm>
                <a:off x="1968" y="1546"/>
                <a:ext cx="155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r>
                  <a:rPr lang="zh-CN" altLang="en-US">
                    <a:latin typeface="Times New Roman" panose="02020603050405020304" pitchFamily="18" charset="0"/>
                  </a:rPr>
                  <a:t>年末利息</a:t>
                </a:r>
              </a:p>
            </p:txBody>
          </p:sp>
          <p:sp>
            <p:nvSpPr>
              <p:cNvPr id="67" name="Rectangle 22"/>
              <p:cNvSpPr>
                <a:spLocks noChangeArrowheads="1"/>
              </p:cNvSpPr>
              <p:nvPr/>
            </p:nvSpPr>
            <p:spPr bwMode="auto">
              <a:xfrm>
                <a:off x="816" y="1536"/>
                <a:ext cx="100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zh-CN" altLang="en-US">
                    <a:latin typeface="Times New Roman" panose="02020603050405020304" pitchFamily="18" charset="0"/>
                  </a:rPr>
                  <a:t>年  末</a:t>
                </a:r>
                <a:endParaRPr lang="zh-CN" altLang="en-US"/>
              </a:p>
            </p:txBody>
          </p:sp>
          <p:sp>
            <p:nvSpPr>
              <p:cNvPr id="68" name="Line 23"/>
              <p:cNvSpPr>
                <a:spLocks noChangeShapeType="1"/>
              </p:cNvSpPr>
              <p:nvPr/>
            </p:nvSpPr>
            <p:spPr bwMode="auto">
              <a:xfrm>
                <a:off x="960" y="1546"/>
                <a:ext cx="3840" cy="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24"/>
            <p:cNvGrpSpPr>
              <a:grpSpLocks/>
            </p:cNvGrpSpPr>
            <p:nvPr/>
          </p:nvGrpSpPr>
          <p:grpSpPr bwMode="auto">
            <a:xfrm>
              <a:off x="960" y="1556"/>
              <a:ext cx="3840" cy="2057"/>
              <a:chOff x="960" y="1556"/>
              <a:chExt cx="3840" cy="2057"/>
            </a:xfrm>
          </p:grpSpPr>
          <p:grpSp>
            <p:nvGrpSpPr>
              <p:cNvPr id="51" name="Group 25"/>
              <p:cNvGrpSpPr>
                <a:grpSpLocks/>
              </p:cNvGrpSpPr>
              <p:nvPr/>
            </p:nvGrpSpPr>
            <p:grpSpPr bwMode="auto">
              <a:xfrm>
                <a:off x="960" y="1556"/>
                <a:ext cx="3840" cy="2057"/>
                <a:chOff x="960" y="1556"/>
                <a:chExt cx="3840" cy="2057"/>
              </a:xfrm>
            </p:grpSpPr>
            <p:sp>
              <p:nvSpPr>
                <p:cNvPr id="53" name="Line 26"/>
                <p:cNvSpPr>
                  <a:spLocks noChangeShapeType="1"/>
                </p:cNvSpPr>
                <p:nvPr/>
              </p:nvSpPr>
              <p:spPr bwMode="auto">
                <a:xfrm>
                  <a:off x="960" y="1882"/>
                  <a:ext cx="384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27"/>
                <p:cNvSpPr>
                  <a:spLocks noChangeShapeType="1"/>
                </p:cNvSpPr>
                <p:nvPr/>
              </p:nvSpPr>
              <p:spPr bwMode="auto">
                <a:xfrm>
                  <a:off x="960" y="2228"/>
                  <a:ext cx="384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28"/>
                <p:cNvSpPr>
                  <a:spLocks noChangeShapeType="1"/>
                </p:cNvSpPr>
                <p:nvPr/>
              </p:nvSpPr>
              <p:spPr bwMode="auto">
                <a:xfrm>
                  <a:off x="960" y="2564"/>
                  <a:ext cx="384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29"/>
                <p:cNvSpPr>
                  <a:spLocks noChangeShapeType="1"/>
                </p:cNvSpPr>
                <p:nvPr/>
              </p:nvSpPr>
              <p:spPr bwMode="auto">
                <a:xfrm>
                  <a:off x="960" y="2890"/>
                  <a:ext cx="384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30"/>
                <p:cNvSpPr>
                  <a:spLocks noChangeShapeType="1"/>
                </p:cNvSpPr>
                <p:nvPr/>
              </p:nvSpPr>
              <p:spPr bwMode="auto">
                <a:xfrm>
                  <a:off x="960" y="3216"/>
                  <a:ext cx="384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31"/>
                <p:cNvSpPr>
                  <a:spLocks noChangeShapeType="1"/>
                </p:cNvSpPr>
                <p:nvPr/>
              </p:nvSpPr>
              <p:spPr bwMode="auto">
                <a:xfrm>
                  <a:off x="960" y="3542"/>
                  <a:ext cx="3840" cy="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32"/>
                <p:cNvSpPr>
                  <a:spLocks noChangeShapeType="1"/>
                </p:cNvSpPr>
                <p:nvPr/>
              </p:nvSpPr>
              <p:spPr bwMode="auto">
                <a:xfrm>
                  <a:off x="1632" y="1556"/>
                  <a:ext cx="1" cy="20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 name="Line 33"/>
              <p:cNvSpPr>
                <a:spLocks noChangeShapeType="1"/>
              </p:cNvSpPr>
              <p:nvPr/>
            </p:nvSpPr>
            <p:spPr bwMode="auto">
              <a:xfrm>
                <a:off x="3552" y="1556"/>
                <a:ext cx="1" cy="20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19235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Effect transition="in" filter="blinds(horizontal)">
                                      <p:cBhvr>
                                        <p:cTn id="15" dur="500"/>
                                        <p:tgtEl>
                                          <p:spTgt spid="2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0-#ppt_w/2"/>
                                          </p:val>
                                        </p:tav>
                                        <p:tav tm="100000">
                                          <p:val>
                                            <p:strVal val="#ppt_x"/>
                                          </p:val>
                                        </p:tav>
                                      </p:tavLst>
                                    </p:anim>
                                    <p:anim calcmode="lin" valueType="num">
                                      <p:cBhvr additive="base">
                                        <p:cTn id="21"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3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build="p"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3"/>
          <p:cNvSpPr>
            <a:spLocks noGrp="1" noChangeArrowheads="1"/>
          </p:cNvSpPr>
          <p:nvPr>
            <p:ph type="body" sz="half" idx="1"/>
          </p:nvPr>
        </p:nvSpPr>
        <p:spPr>
          <a:xfrm>
            <a:off x="569913" y="1676469"/>
            <a:ext cx="7531100" cy="536575"/>
          </a:xfrm>
        </p:spPr>
        <p:txBody>
          <a:bodyPr/>
          <a:lstStyle/>
          <a:p>
            <a:pPr marL="342900" indent="-342900" eaLnBrk="1" hangingPunct="1">
              <a:spcBef>
                <a:spcPct val="0"/>
              </a:spcBef>
              <a:buBlip>
                <a:blip r:embed="rId2"/>
              </a:buBlip>
            </a:pPr>
            <a:r>
              <a:rPr kumimoji="1" lang="zh-CN" altLang="en-US" sz="2400" b="1" dirty="0">
                <a:latin typeface="楷体" panose="02010609060101010101" pitchFamily="49" charset="-122"/>
                <a:ea typeface="楷体" panose="02010609060101010101" pitchFamily="49" charset="-122"/>
              </a:rPr>
              <a:t>我国银行对储蓄存款实行级差单利计算</a:t>
            </a:r>
          </a:p>
        </p:txBody>
      </p:sp>
      <p:sp>
        <p:nvSpPr>
          <p:cNvPr id="4" name="Text Box 4"/>
          <p:cNvSpPr txBox="1">
            <a:spLocks noChangeArrowheads="1"/>
          </p:cNvSpPr>
          <p:nvPr/>
        </p:nvSpPr>
        <p:spPr bwMode="auto">
          <a:xfrm>
            <a:off x="539749" y="2254617"/>
            <a:ext cx="5472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例：某年某月定期存款利率</a:t>
            </a:r>
          </a:p>
        </p:txBody>
      </p:sp>
      <p:graphicFrame>
        <p:nvGraphicFramePr>
          <p:cNvPr id="5" name="Group 73"/>
          <p:cNvGraphicFramePr>
            <a:graphicFrameLocks/>
          </p:cNvGraphicFramePr>
          <p:nvPr>
            <p:extLst>
              <p:ext uri="{D42A27DB-BD31-4B8C-83A1-F6EECF244321}">
                <p14:modId xmlns:p14="http://schemas.microsoft.com/office/powerpoint/2010/main" val="1157723862"/>
              </p:ext>
            </p:extLst>
          </p:nvPr>
        </p:nvGraphicFramePr>
        <p:xfrm>
          <a:off x="1547813" y="2860744"/>
          <a:ext cx="6337300" cy="865188"/>
        </p:xfrm>
        <a:graphic>
          <a:graphicData uri="http://schemas.openxmlformats.org/drawingml/2006/table">
            <a:tbl>
              <a:tblPr/>
              <a:tblGrid>
                <a:gridCol w="1295400"/>
                <a:gridCol w="865187"/>
                <a:gridCol w="863600"/>
                <a:gridCol w="792163"/>
                <a:gridCol w="792162"/>
                <a:gridCol w="863600"/>
                <a:gridCol w="865188"/>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幼圆" pitchFamily="49" charset="-122"/>
                          <a:ea typeface="幼圆" pitchFamily="49" charset="-122"/>
                        </a:rPr>
                        <a:t>存款种类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幼圆" pitchFamily="49" charset="-122"/>
                          <a:ea typeface="幼圆" pitchFamily="49" charset="-122"/>
                        </a:rPr>
                        <a:t>3</a:t>
                      </a:r>
                      <a:r>
                        <a:rPr kumimoji="1" lang="zh-CN" altLang="en-US" sz="2000" b="1" i="0" u="none" strike="noStrike" cap="none" normalizeH="0" baseline="0" smtClean="0">
                          <a:ln>
                            <a:noFill/>
                          </a:ln>
                          <a:solidFill>
                            <a:schemeClr val="tx1"/>
                          </a:solidFill>
                          <a:effectLst/>
                          <a:latin typeface="幼圆" pitchFamily="49" charset="-122"/>
                          <a:ea typeface="幼圆" pitchFamily="49" charset="-122"/>
                        </a:rPr>
                        <a:t>个月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幼圆" pitchFamily="49" charset="-122"/>
                          <a:ea typeface="幼圆" pitchFamily="49" charset="-122"/>
                        </a:rPr>
                        <a:t>6</a:t>
                      </a:r>
                      <a:r>
                        <a:rPr kumimoji="1" lang="zh-CN" altLang="en-US" sz="2000" b="1" i="0" u="none" strike="noStrike" cap="none" normalizeH="0" baseline="0" smtClean="0">
                          <a:ln>
                            <a:noFill/>
                          </a:ln>
                          <a:solidFill>
                            <a:schemeClr val="tx1"/>
                          </a:solidFill>
                          <a:effectLst/>
                          <a:latin typeface="幼圆" pitchFamily="49" charset="-122"/>
                          <a:ea typeface="幼圆" pitchFamily="49" charset="-122"/>
                        </a:rPr>
                        <a:t>个月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幼圆" pitchFamily="49" charset="-122"/>
                          <a:ea typeface="幼圆" pitchFamily="49" charset="-122"/>
                        </a:rPr>
                        <a:t>一年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幼圆" pitchFamily="49" charset="-122"/>
                          <a:ea typeface="幼圆" pitchFamily="49" charset="-122"/>
                        </a:rPr>
                        <a:t>二年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幼圆" pitchFamily="49" charset="-122"/>
                          <a:ea typeface="幼圆" pitchFamily="49" charset="-122"/>
                        </a:rPr>
                        <a:t>三年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幼圆" pitchFamily="49" charset="-122"/>
                          <a:ea typeface="幼圆" pitchFamily="49" charset="-122"/>
                        </a:rPr>
                        <a:t>五年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幼圆" pitchFamily="49" charset="-122"/>
                          <a:ea typeface="幼圆" pitchFamily="49" charset="-122"/>
                        </a:rPr>
                        <a:t>年利率</a:t>
                      </a:r>
                      <a:r>
                        <a:rPr kumimoji="1" lang="en-US" altLang="zh-CN" sz="2000" b="1" i="0" u="none" strike="noStrike" cap="none" normalizeH="0" baseline="0" smtClean="0">
                          <a:ln>
                            <a:noFill/>
                          </a:ln>
                          <a:solidFill>
                            <a:schemeClr val="tx1"/>
                          </a:solidFill>
                          <a:effectLst/>
                          <a:latin typeface="幼圆" pitchFamily="49" charset="-122"/>
                          <a:ea typeface="幼圆"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幼圆" pitchFamily="49" charset="-122"/>
                          <a:ea typeface="幼圆" pitchFamily="49" charset="-122"/>
                        </a:rPr>
                        <a:t>1.98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幼圆" pitchFamily="49" charset="-122"/>
                          <a:ea typeface="幼圆" pitchFamily="49" charset="-122"/>
                        </a:rPr>
                        <a:t>2.16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幼圆" pitchFamily="49" charset="-122"/>
                          <a:ea typeface="幼圆" pitchFamily="49" charset="-122"/>
                        </a:rPr>
                        <a:t>2.25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幼圆" pitchFamily="49" charset="-122"/>
                          <a:ea typeface="幼圆" pitchFamily="49" charset="-122"/>
                        </a:rPr>
                        <a:t>2.43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幼圆" pitchFamily="49" charset="-122"/>
                          <a:ea typeface="幼圆" pitchFamily="49" charset="-122"/>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幼圆" pitchFamily="49" charset="-122"/>
                          <a:ea typeface="幼圆" pitchFamily="49" charset="-122"/>
                        </a:rPr>
                        <a:t>2.88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74"/>
          <p:cNvSpPr>
            <a:spLocks noChangeArrowheads="1"/>
          </p:cNvSpPr>
          <p:nvPr/>
        </p:nvSpPr>
        <p:spPr bwMode="auto">
          <a:xfrm>
            <a:off x="611188" y="3902120"/>
            <a:ext cx="75311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FontTx/>
              <a:buBlip>
                <a:blip r:embed="rId2"/>
              </a:buBlip>
            </a:pPr>
            <a:r>
              <a:rPr lang="zh-CN" altLang="en-US" sz="2400" dirty="0">
                <a:latin typeface="楷体" panose="02010609060101010101" pitchFamily="49" charset="-122"/>
                <a:ea typeface="楷体" panose="02010609060101010101" pitchFamily="49" charset="-122"/>
              </a:rPr>
              <a:t>我国银行对贷款实行复利计算</a:t>
            </a:r>
          </a:p>
        </p:txBody>
      </p:sp>
      <p:sp>
        <p:nvSpPr>
          <p:cNvPr id="7" name="Text Box 75"/>
          <p:cNvSpPr txBox="1">
            <a:spLocks noChangeArrowheads="1"/>
          </p:cNvSpPr>
          <p:nvPr/>
        </p:nvSpPr>
        <p:spPr bwMode="auto">
          <a:xfrm>
            <a:off x="684213" y="4405358"/>
            <a:ext cx="7775575"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b="0" dirty="0">
                <a:latin typeface="楷体" panose="02010609060101010101" pitchFamily="49" charset="-122"/>
                <a:ea typeface="楷体" panose="02010609060101010101" pitchFamily="49" charset="-122"/>
              </a:rPr>
              <a:t>例：年利率</a:t>
            </a:r>
            <a:r>
              <a:rPr lang="en-US" altLang="zh-CN" b="0" dirty="0">
                <a:latin typeface="楷体" panose="02010609060101010101" pitchFamily="49" charset="-122"/>
                <a:ea typeface="楷体" panose="02010609060101010101" pitchFamily="49" charset="-122"/>
              </a:rPr>
              <a:t>2.25%</a:t>
            </a:r>
            <a:r>
              <a:rPr lang="zh-CN" altLang="en-US" b="0" dirty="0">
                <a:latin typeface="楷体" panose="02010609060101010101" pitchFamily="49" charset="-122"/>
                <a:ea typeface="楷体" panose="02010609060101010101" pitchFamily="49" charset="-122"/>
              </a:rPr>
              <a:t>复利计算，存两年</a:t>
            </a:r>
            <a:r>
              <a:rPr lang="en-US" altLang="zh-CN" b="0" dirty="0">
                <a:latin typeface="楷体" panose="02010609060101010101" pitchFamily="49" charset="-122"/>
                <a:ea typeface="楷体" panose="02010609060101010101" pitchFamily="49" charset="-122"/>
              </a:rPr>
              <a:t>10000</a:t>
            </a:r>
            <a:r>
              <a:rPr lang="zh-CN" altLang="en-US" b="0" dirty="0">
                <a:latin typeface="楷体" panose="02010609060101010101" pitchFamily="49" charset="-122"/>
                <a:ea typeface="楷体" panose="02010609060101010101" pitchFamily="49" charset="-122"/>
              </a:rPr>
              <a:t>元本金到期可得本利和为</a:t>
            </a:r>
          </a:p>
          <a:p>
            <a:pPr eaLnBrk="1" hangingPunct="1">
              <a:spcBef>
                <a:spcPct val="50000"/>
              </a:spcBef>
            </a:pPr>
            <a:r>
              <a:rPr lang="zh-CN" altLang="en-US" b="0" dirty="0">
                <a:latin typeface="楷体" panose="02010609060101010101" pitchFamily="49" charset="-122"/>
                <a:ea typeface="楷体" panose="02010609060101010101" pitchFamily="49" charset="-122"/>
              </a:rPr>
              <a:t>    </a:t>
            </a:r>
            <a:r>
              <a:rPr lang="en-US" altLang="zh-CN" b="0" dirty="0">
                <a:latin typeface="楷体" panose="02010609060101010101" pitchFamily="49" charset="-122"/>
                <a:ea typeface="楷体" panose="02010609060101010101" pitchFamily="49" charset="-122"/>
              </a:rPr>
              <a:t>10000</a:t>
            </a:r>
            <a:r>
              <a:rPr lang="zh-CN" altLang="en-US" b="0" dirty="0">
                <a:latin typeface="楷体" panose="02010609060101010101" pitchFamily="49" charset="-122"/>
                <a:ea typeface="楷体" panose="02010609060101010101" pitchFamily="49" charset="-122"/>
              </a:rPr>
              <a:t>（</a:t>
            </a:r>
            <a:r>
              <a:rPr lang="en-US" altLang="zh-CN" b="0" dirty="0">
                <a:latin typeface="楷体" panose="02010609060101010101" pitchFamily="49" charset="-122"/>
                <a:ea typeface="楷体" panose="02010609060101010101" pitchFamily="49" charset="-122"/>
              </a:rPr>
              <a:t>1+0.0225)</a:t>
            </a:r>
            <a:r>
              <a:rPr lang="en-US" altLang="zh-CN" b="0" baseline="30000" dirty="0">
                <a:latin typeface="楷体" panose="02010609060101010101" pitchFamily="49" charset="-122"/>
                <a:ea typeface="楷体" panose="02010609060101010101" pitchFamily="49" charset="-122"/>
              </a:rPr>
              <a:t>2</a:t>
            </a:r>
            <a:r>
              <a:rPr lang="en-US" altLang="zh-CN" b="0" dirty="0">
                <a:latin typeface="楷体" panose="02010609060101010101" pitchFamily="49" charset="-122"/>
                <a:ea typeface="楷体" panose="02010609060101010101" pitchFamily="49" charset="-122"/>
              </a:rPr>
              <a:t> = 10455.06</a:t>
            </a:r>
          </a:p>
          <a:p>
            <a:pPr eaLnBrk="1" hangingPunct="1">
              <a:spcBef>
                <a:spcPct val="50000"/>
              </a:spcBef>
            </a:pPr>
            <a:r>
              <a:rPr lang="en-US" altLang="zh-CN" b="0" dirty="0">
                <a:latin typeface="楷体" panose="02010609060101010101" pitchFamily="49" charset="-122"/>
                <a:ea typeface="楷体" panose="02010609060101010101" pitchFamily="49" charset="-122"/>
              </a:rPr>
              <a:t>    </a:t>
            </a:r>
            <a:r>
              <a:rPr lang="zh-CN" altLang="en-US" b="0" dirty="0">
                <a:latin typeface="楷体" panose="02010609060101010101" pitchFamily="49" charset="-122"/>
                <a:ea typeface="楷体" panose="02010609060101010101" pitchFamily="49" charset="-122"/>
              </a:rPr>
              <a:t>若按两年单利</a:t>
            </a:r>
            <a:r>
              <a:rPr lang="en-US" altLang="zh-CN" b="0" dirty="0">
                <a:latin typeface="楷体" panose="02010609060101010101" pitchFamily="49" charset="-122"/>
                <a:ea typeface="楷体" panose="02010609060101010101" pitchFamily="49" charset="-122"/>
              </a:rPr>
              <a:t>2.43%</a:t>
            </a:r>
            <a:r>
              <a:rPr lang="zh-CN" altLang="en-US" b="0" dirty="0">
                <a:latin typeface="楷体" panose="02010609060101010101" pitchFamily="49" charset="-122"/>
                <a:ea typeface="楷体" panose="02010609060101010101" pitchFamily="49" charset="-122"/>
              </a:rPr>
              <a:t>计算</a:t>
            </a:r>
            <a:r>
              <a:rPr lang="en-US" altLang="zh-CN" b="0" dirty="0">
                <a:latin typeface="楷体" panose="02010609060101010101" pitchFamily="49" charset="-122"/>
                <a:ea typeface="楷体" panose="02010609060101010101" pitchFamily="49" charset="-122"/>
              </a:rPr>
              <a:t>,</a:t>
            </a:r>
            <a:r>
              <a:rPr lang="zh-CN" altLang="en-US" b="0" dirty="0">
                <a:latin typeface="楷体" panose="02010609060101010101" pitchFamily="49" charset="-122"/>
                <a:ea typeface="楷体" panose="02010609060101010101" pitchFamily="49" charset="-122"/>
              </a:rPr>
              <a:t>存两年定期本利和为</a:t>
            </a:r>
          </a:p>
          <a:p>
            <a:pPr eaLnBrk="1" hangingPunct="1">
              <a:spcBef>
                <a:spcPct val="50000"/>
              </a:spcBef>
            </a:pPr>
            <a:r>
              <a:rPr lang="zh-CN" altLang="en-US" b="0" dirty="0">
                <a:latin typeface="楷体" panose="02010609060101010101" pitchFamily="49" charset="-122"/>
                <a:ea typeface="楷体" panose="02010609060101010101" pitchFamily="49" charset="-122"/>
              </a:rPr>
              <a:t>    </a:t>
            </a:r>
            <a:r>
              <a:rPr lang="en-US" altLang="zh-CN" b="0" dirty="0">
                <a:latin typeface="楷体" panose="02010609060101010101" pitchFamily="49" charset="-122"/>
                <a:ea typeface="楷体" panose="02010609060101010101" pitchFamily="49" charset="-122"/>
              </a:rPr>
              <a:t>10000</a:t>
            </a:r>
            <a:r>
              <a:rPr lang="zh-CN" altLang="en-US" b="0" dirty="0">
                <a:latin typeface="楷体" panose="02010609060101010101" pitchFamily="49" charset="-122"/>
                <a:ea typeface="楷体" panose="02010609060101010101" pitchFamily="49" charset="-122"/>
              </a:rPr>
              <a:t>（</a:t>
            </a:r>
            <a:r>
              <a:rPr lang="en-US" altLang="zh-CN" b="0" dirty="0">
                <a:latin typeface="楷体" panose="02010609060101010101" pitchFamily="49" charset="-122"/>
                <a:ea typeface="楷体" panose="02010609060101010101" pitchFamily="49" charset="-122"/>
              </a:rPr>
              <a:t>1+2×0.0243) = 10486</a:t>
            </a:r>
          </a:p>
        </p:txBody>
      </p:sp>
      <p:sp>
        <p:nvSpPr>
          <p:cNvPr id="8" name="Rectangle 2"/>
          <p:cNvSpPr txBox="1">
            <a:spLocks noChangeArrowheads="1"/>
          </p:cNvSpPr>
          <p:nvPr/>
        </p:nvSpPr>
        <p:spPr bwMode="auto">
          <a:xfrm>
            <a:off x="539749" y="1074738"/>
            <a:ext cx="715632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zh-CN" altLang="en-US" sz="2800" dirty="0" smtClean="0">
                <a:latin typeface="楷体" panose="02010609060101010101" pitchFamily="49" charset="-122"/>
                <a:ea typeface="楷体" panose="02010609060101010101" pitchFamily="49" charset="-122"/>
              </a:rPr>
              <a:t>单利与复利的比较</a:t>
            </a:r>
          </a:p>
        </p:txBody>
      </p:sp>
    </p:spTree>
    <p:extLst>
      <p:ext uri="{BB962C8B-B14F-4D97-AF65-F5344CB8AC3E}">
        <p14:creationId xmlns:p14="http://schemas.microsoft.com/office/powerpoint/2010/main" val="412753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041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3"/>
          <p:cNvSpPr txBox="1">
            <a:spLocks noChangeArrowheads="1"/>
          </p:cNvSpPr>
          <p:nvPr/>
        </p:nvSpPr>
        <p:spPr bwMode="auto">
          <a:xfrm>
            <a:off x="572031" y="1378645"/>
            <a:ext cx="6473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marL="457200" indent="-457200">
              <a:lnSpc>
                <a:spcPct val="200000"/>
              </a:lnSpc>
              <a:buClr>
                <a:schemeClr val="accent6"/>
              </a:buClr>
              <a:buSzPct val="90000"/>
              <a:buFont typeface="Wingdings" panose="05000000000000000000" pitchFamily="2" charset="2"/>
              <a:buChar char="Ø"/>
              <a:defRPr/>
            </a:pPr>
            <a:r>
              <a:rPr kumimoji="1" lang="en-US" altLang="zh-CN" sz="2800" b="1" dirty="0" smtClean="0">
                <a:latin typeface="楷体" panose="02010609060101010101" pitchFamily="49" charset="-122"/>
                <a:ea typeface="楷体" panose="02010609060101010101" pitchFamily="49" charset="-122"/>
              </a:rPr>
              <a:t>2.4 </a:t>
            </a:r>
            <a:r>
              <a:rPr kumimoji="1" lang="zh-CN" altLang="en-US" sz="2800" b="1" dirty="0" smtClean="0">
                <a:latin typeface="楷体" panose="02010609060101010101" pitchFamily="49" charset="-122"/>
                <a:ea typeface="楷体" panose="02010609060101010101" pitchFamily="49" charset="-122"/>
              </a:rPr>
              <a:t>以</a:t>
            </a:r>
            <a:r>
              <a:rPr kumimoji="1" lang="zh-CN" altLang="en-US" sz="2800" b="1" dirty="0">
                <a:latin typeface="楷体" panose="02010609060101010101" pitchFamily="49" charset="-122"/>
                <a:ea typeface="楷体" panose="02010609060101010101" pitchFamily="49" charset="-122"/>
              </a:rPr>
              <a:t>复利计算的资金等值计算公式</a:t>
            </a:r>
          </a:p>
        </p:txBody>
      </p:sp>
      <p:sp>
        <p:nvSpPr>
          <p:cNvPr id="2" name="矩形 1"/>
          <p:cNvSpPr/>
          <p:nvPr/>
        </p:nvSpPr>
        <p:spPr>
          <a:xfrm>
            <a:off x="685953" y="2209708"/>
            <a:ext cx="2954655" cy="424732"/>
          </a:xfrm>
          <a:prstGeom prst="rect">
            <a:avLst/>
          </a:prstGeom>
        </p:spPr>
        <p:txBody>
          <a:bodyPr wrap="none">
            <a:spAutoFit/>
          </a:bodyPr>
          <a:lstStyle/>
          <a:p>
            <a:pPr eaLnBrk="1" hangingPunct="1">
              <a:lnSpc>
                <a:spcPct val="90000"/>
              </a:lnSpc>
            </a:pPr>
            <a:r>
              <a:rPr lang="zh-CN" altLang="en-US" sz="2400" dirty="0">
                <a:solidFill>
                  <a:schemeClr val="tx2"/>
                </a:solidFill>
                <a:latin typeface="楷体" panose="02010609060101010101" pitchFamily="49" charset="-122"/>
                <a:ea typeface="楷体" panose="02010609060101010101" pitchFamily="49" charset="-122"/>
              </a:rPr>
              <a:t>一次支付终值公式；</a:t>
            </a:r>
          </a:p>
        </p:txBody>
      </p:sp>
      <p:sp>
        <p:nvSpPr>
          <p:cNvPr id="4" name="矩形 3"/>
          <p:cNvSpPr/>
          <p:nvPr/>
        </p:nvSpPr>
        <p:spPr>
          <a:xfrm>
            <a:off x="4890411" y="2209708"/>
            <a:ext cx="2954655" cy="424732"/>
          </a:xfrm>
          <a:prstGeom prst="rect">
            <a:avLst/>
          </a:prstGeom>
        </p:spPr>
        <p:txBody>
          <a:bodyPr wrap="none">
            <a:spAutoFit/>
          </a:bodyPr>
          <a:lstStyle/>
          <a:p>
            <a:pPr eaLnBrk="1" hangingPunct="1">
              <a:lnSpc>
                <a:spcPct val="90000"/>
              </a:lnSpc>
            </a:pPr>
            <a:r>
              <a:rPr lang="zh-CN" altLang="en-US" sz="2400" dirty="0">
                <a:solidFill>
                  <a:schemeClr val="tx2"/>
                </a:solidFill>
                <a:latin typeface="楷体" panose="02010609060101010101" pitchFamily="49" charset="-122"/>
                <a:ea typeface="楷体" panose="02010609060101010101" pitchFamily="49" charset="-122"/>
              </a:rPr>
              <a:t>一次</a:t>
            </a:r>
            <a:r>
              <a:rPr lang="zh-CN" altLang="en-US" sz="2400" dirty="0" smtClean="0">
                <a:solidFill>
                  <a:schemeClr val="tx2"/>
                </a:solidFill>
                <a:latin typeface="楷体" panose="02010609060101010101" pitchFamily="49" charset="-122"/>
                <a:ea typeface="楷体" panose="02010609060101010101" pitchFamily="49" charset="-122"/>
              </a:rPr>
              <a:t>支付现值</a:t>
            </a:r>
            <a:r>
              <a:rPr lang="zh-CN" altLang="en-US" sz="2400" dirty="0">
                <a:solidFill>
                  <a:schemeClr val="tx2"/>
                </a:solidFill>
                <a:latin typeface="楷体" panose="02010609060101010101" pitchFamily="49" charset="-122"/>
                <a:ea typeface="楷体" panose="02010609060101010101" pitchFamily="49" charset="-122"/>
              </a:rPr>
              <a:t>公式；</a:t>
            </a:r>
          </a:p>
        </p:txBody>
      </p:sp>
      <p:sp>
        <p:nvSpPr>
          <p:cNvPr id="5" name="矩形 4"/>
          <p:cNvSpPr/>
          <p:nvPr/>
        </p:nvSpPr>
        <p:spPr>
          <a:xfrm>
            <a:off x="685953" y="2775677"/>
            <a:ext cx="3570208" cy="424732"/>
          </a:xfrm>
          <a:prstGeom prst="rect">
            <a:avLst/>
          </a:prstGeom>
        </p:spPr>
        <p:txBody>
          <a:bodyPr wrap="none">
            <a:spAutoFit/>
          </a:bodyPr>
          <a:lstStyle/>
          <a:p>
            <a:pPr eaLnBrk="1" hangingPunct="1">
              <a:lnSpc>
                <a:spcPct val="90000"/>
              </a:lnSpc>
            </a:pPr>
            <a:r>
              <a:rPr lang="zh-CN" altLang="en-US" sz="2400" dirty="0">
                <a:solidFill>
                  <a:schemeClr val="tx2"/>
                </a:solidFill>
                <a:latin typeface="楷体" panose="02010609060101010101" pitchFamily="49" charset="-122"/>
                <a:ea typeface="楷体" panose="02010609060101010101" pitchFamily="49" charset="-122"/>
              </a:rPr>
              <a:t>等额支付系列终值公式；</a:t>
            </a:r>
          </a:p>
        </p:txBody>
      </p:sp>
      <p:sp>
        <p:nvSpPr>
          <p:cNvPr id="6" name="矩形 5"/>
          <p:cNvSpPr/>
          <p:nvPr/>
        </p:nvSpPr>
        <p:spPr>
          <a:xfrm>
            <a:off x="4871714" y="2782122"/>
            <a:ext cx="4185761" cy="424732"/>
          </a:xfrm>
          <a:prstGeom prst="rect">
            <a:avLst/>
          </a:prstGeom>
        </p:spPr>
        <p:txBody>
          <a:bodyPr wrap="none">
            <a:spAutoFit/>
          </a:bodyPr>
          <a:lstStyle/>
          <a:p>
            <a:pPr eaLnBrk="1" hangingPunct="1">
              <a:lnSpc>
                <a:spcPct val="90000"/>
              </a:lnSpc>
            </a:pPr>
            <a:r>
              <a:rPr lang="zh-CN" altLang="en-US" sz="2400" dirty="0" smtClean="0">
                <a:solidFill>
                  <a:schemeClr val="tx2"/>
                </a:solidFill>
                <a:latin typeface="楷体" panose="02010609060101010101" pitchFamily="49" charset="-122"/>
                <a:ea typeface="楷体" panose="02010609060101010101" pitchFamily="49" charset="-122"/>
              </a:rPr>
              <a:t>等额支付</a:t>
            </a:r>
            <a:r>
              <a:rPr lang="zh-CN" altLang="en-US" sz="2400" dirty="0">
                <a:solidFill>
                  <a:schemeClr val="tx2"/>
                </a:solidFill>
                <a:latin typeface="楷体" panose="02010609060101010101" pitchFamily="49" charset="-122"/>
                <a:ea typeface="楷体" panose="02010609060101010101" pitchFamily="49" charset="-122"/>
              </a:rPr>
              <a:t>系列偿债基金公式；</a:t>
            </a:r>
          </a:p>
        </p:txBody>
      </p:sp>
      <p:sp>
        <p:nvSpPr>
          <p:cNvPr id="7" name="矩形 6"/>
          <p:cNvSpPr/>
          <p:nvPr/>
        </p:nvSpPr>
        <p:spPr>
          <a:xfrm>
            <a:off x="685953" y="3341646"/>
            <a:ext cx="4185761" cy="424732"/>
          </a:xfrm>
          <a:prstGeom prst="rect">
            <a:avLst/>
          </a:prstGeom>
        </p:spPr>
        <p:txBody>
          <a:bodyPr wrap="none">
            <a:spAutoFit/>
          </a:bodyPr>
          <a:lstStyle/>
          <a:p>
            <a:pPr eaLnBrk="1" hangingPunct="1">
              <a:lnSpc>
                <a:spcPct val="90000"/>
              </a:lnSpc>
            </a:pPr>
            <a:r>
              <a:rPr lang="zh-CN" altLang="en-US" sz="2400" dirty="0">
                <a:solidFill>
                  <a:schemeClr val="tx2"/>
                </a:solidFill>
                <a:latin typeface="楷体" panose="02010609060101010101" pitchFamily="49" charset="-122"/>
                <a:ea typeface="楷体" panose="02010609060101010101" pitchFamily="49" charset="-122"/>
              </a:rPr>
              <a:t>等额支付系列资金回收公式；</a:t>
            </a:r>
          </a:p>
        </p:txBody>
      </p:sp>
      <p:sp>
        <p:nvSpPr>
          <p:cNvPr id="8" name="矩形 7"/>
          <p:cNvSpPr/>
          <p:nvPr/>
        </p:nvSpPr>
        <p:spPr>
          <a:xfrm>
            <a:off x="4871714" y="3328486"/>
            <a:ext cx="3570208" cy="424732"/>
          </a:xfrm>
          <a:prstGeom prst="rect">
            <a:avLst/>
          </a:prstGeom>
        </p:spPr>
        <p:txBody>
          <a:bodyPr wrap="none">
            <a:spAutoFit/>
          </a:bodyPr>
          <a:lstStyle/>
          <a:p>
            <a:pPr eaLnBrk="1" hangingPunct="1">
              <a:lnSpc>
                <a:spcPct val="90000"/>
              </a:lnSpc>
            </a:pPr>
            <a:r>
              <a:rPr lang="zh-CN" altLang="en-US" sz="2400" dirty="0">
                <a:solidFill>
                  <a:schemeClr val="tx2"/>
                </a:solidFill>
                <a:latin typeface="楷体" panose="02010609060101010101" pitchFamily="49" charset="-122"/>
                <a:ea typeface="楷体" panose="02010609060101010101" pitchFamily="49" charset="-122"/>
              </a:rPr>
              <a:t>等额支付系列现值公式；</a:t>
            </a:r>
          </a:p>
        </p:txBody>
      </p:sp>
      <p:sp>
        <p:nvSpPr>
          <p:cNvPr id="9" name="矩形 8"/>
          <p:cNvSpPr/>
          <p:nvPr/>
        </p:nvSpPr>
        <p:spPr>
          <a:xfrm>
            <a:off x="685953" y="3901747"/>
            <a:ext cx="3570208" cy="424732"/>
          </a:xfrm>
          <a:prstGeom prst="rect">
            <a:avLst/>
          </a:prstGeom>
        </p:spPr>
        <p:txBody>
          <a:bodyPr wrap="none">
            <a:spAutoFit/>
          </a:bodyPr>
          <a:lstStyle/>
          <a:p>
            <a:pPr eaLnBrk="1" hangingPunct="1">
              <a:lnSpc>
                <a:spcPct val="90000"/>
              </a:lnSpc>
            </a:pPr>
            <a:r>
              <a:rPr lang="zh-CN" altLang="en-US" sz="2400" dirty="0">
                <a:solidFill>
                  <a:schemeClr val="tx2"/>
                </a:solidFill>
                <a:latin typeface="楷体" panose="02010609060101010101" pitchFamily="49" charset="-122"/>
                <a:ea typeface="楷体" panose="02010609060101010101" pitchFamily="49" charset="-122"/>
              </a:rPr>
              <a:t>等差支付系列终值公式；</a:t>
            </a:r>
          </a:p>
        </p:txBody>
      </p:sp>
      <p:sp>
        <p:nvSpPr>
          <p:cNvPr id="10" name="矩形 9"/>
          <p:cNvSpPr/>
          <p:nvPr/>
        </p:nvSpPr>
        <p:spPr>
          <a:xfrm>
            <a:off x="4871714" y="3887905"/>
            <a:ext cx="3570208" cy="424732"/>
          </a:xfrm>
          <a:prstGeom prst="rect">
            <a:avLst/>
          </a:prstGeom>
        </p:spPr>
        <p:txBody>
          <a:bodyPr wrap="none">
            <a:spAutoFit/>
          </a:bodyPr>
          <a:lstStyle/>
          <a:p>
            <a:pPr eaLnBrk="1" hangingPunct="1">
              <a:lnSpc>
                <a:spcPct val="90000"/>
              </a:lnSpc>
            </a:pPr>
            <a:r>
              <a:rPr lang="zh-CN" altLang="en-US" sz="2400" dirty="0">
                <a:solidFill>
                  <a:schemeClr val="tx2"/>
                </a:solidFill>
                <a:latin typeface="楷体" panose="02010609060101010101" pitchFamily="49" charset="-122"/>
                <a:ea typeface="楷体" panose="02010609060101010101" pitchFamily="49" charset="-122"/>
              </a:rPr>
              <a:t>等差支付系列现值公式；</a:t>
            </a:r>
          </a:p>
        </p:txBody>
      </p:sp>
      <p:sp>
        <p:nvSpPr>
          <p:cNvPr id="11" name="矩形 10"/>
          <p:cNvSpPr/>
          <p:nvPr/>
        </p:nvSpPr>
        <p:spPr>
          <a:xfrm>
            <a:off x="685953" y="4457517"/>
            <a:ext cx="3570208" cy="424732"/>
          </a:xfrm>
          <a:prstGeom prst="rect">
            <a:avLst/>
          </a:prstGeom>
        </p:spPr>
        <p:txBody>
          <a:bodyPr wrap="none">
            <a:spAutoFit/>
          </a:bodyPr>
          <a:lstStyle/>
          <a:p>
            <a:pPr eaLnBrk="1" hangingPunct="1">
              <a:lnSpc>
                <a:spcPct val="90000"/>
              </a:lnSpc>
            </a:pPr>
            <a:r>
              <a:rPr lang="zh-CN" altLang="en-US" sz="2400" dirty="0">
                <a:solidFill>
                  <a:schemeClr val="tx2"/>
                </a:solidFill>
                <a:latin typeface="楷体" panose="02010609060101010101" pitchFamily="49" charset="-122"/>
                <a:ea typeface="楷体" panose="02010609060101010101" pitchFamily="49" charset="-122"/>
              </a:rPr>
              <a:t>等差支付系列年值公式；</a:t>
            </a:r>
          </a:p>
        </p:txBody>
      </p:sp>
      <p:sp>
        <p:nvSpPr>
          <p:cNvPr id="12" name="矩形 11"/>
          <p:cNvSpPr/>
          <p:nvPr/>
        </p:nvSpPr>
        <p:spPr>
          <a:xfrm>
            <a:off x="4875500" y="4447324"/>
            <a:ext cx="4339650" cy="424732"/>
          </a:xfrm>
          <a:prstGeom prst="rect">
            <a:avLst/>
          </a:prstGeom>
        </p:spPr>
        <p:txBody>
          <a:bodyPr wrap="none">
            <a:spAutoFit/>
          </a:bodyPr>
          <a:lstStyle/>
          <a:p>
            <a:pPr eaLnBrk="1" hangingPunct="1">
              <a:lnSpc>
                <a:spcPct val="90000"/>
              </a:lnSpc>
            </a:pPr>
            <a:r>
              <a:rPr lang="zh-CN" altLang="en-US" sz="2400" dirty="0">
                <a:solidFill>
                  <a:schemeClr val="tx2"/>
                </a:solidFill>
                <a:latin typeface="楷体" panose="02010609060101010101" pitchFamily="49" charset="-122"/>
                <a:ea typeface="楷体" panose="02010609060101010101" pitchFamily="49" charset="-122"/>
              </a:rPr>
              <a:t>等比支付系列现值与复利公式 </a:t>
            </a:r>
          </a:p>
        </p:txBody>
      </p:sp>
      <p:sp>
        <p:nvSpPr>
          <p:cNvPr id="13" name="矩形 12"/>
          <p:cNvSpPr/>
          <p:nvPr/>
        </p:nvSpPr>
        <p:spPr>
          <a:xfrm>
            <a:off x="685953" y="5213981"/>
            <a:ext cx="6955750" cy="424732"/>
          </a:xfrm>
          <a:prstGeom prst="rect">
            <a:avLst/>
          </a:prstGeom>
        </p:spPr>
        <p:txBody>
          <a:bodyPr wrap="none">
            <a:spAutoFit/>
          </a:bodyPr>
          <a:lstStyle/>
          <a:p>
            <a:pPr eaLnBrk="1" hangingPunct="1">
              <a:lnSpc>
                <a:spcPct val="90000"/>
              </a:lnSpc>
            </a:pPr>
            <a:r>
              <a:rPr lang="en-US" altLang="zh-CN" sz="2400" dirty="0" smtClean="0">
                <a:solidFill>
                  <a:schemeClr val="tx2"/>
                </a:solidFill>
                <a:latin typeface="楷体" panose="02010609060101010101" pitchFamily="49" charset="-122"/>
                <a:ea typeface="楷体" panose="02010609060101010101" pitchFamily="49" charset="-122"/>
              </a:rPr>
              <a:t>4321</a:t>
            </a:r>
            <a:r>
              <a:rPr lang="zh-CN" altLang="en-US" sz="2400" dirty="0" smtClean="0">
                <a:solidFill>
                  <a:schemeClr val="tx2"/>
                </a:solidFill>
                <a:latin typeface="楷体" panose="02010609060101010101" pitchFamily="49" charset="-122"/>
                <a:ea typeface="楷体" panose="02010609060101010101" pitchFamily="49" charset="-122"/>
              </a:rPr>
              <a:t>：四个等额，三个等差，两个一次，一个等比</a:t>
            </a:r>
            <a:endParaRPr lang="zh-CN" altLang="en-US" sz="2400" dirty="0">
              <a:solidFill>
                <a:schemeClr val="tx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6959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230705-DB46-430B-9218-64A1C3AACFC3}" type="datetime1">
              <a:rPr lang="zh-CN" altLang="en-US" smtClean="0"/>
              <a:pPr/>
              <a:t>2016/9/18</a:t>
            </a:fld>
            <a:endParaRPr lang="en-US" altLang="zh-CN" sz="1800">
              <a:solidFill>
                <a:srgbClr val="3366CC"/>
              </a:solidFill>
              <a:latin typeface="楷体_GB2312" pitchFamily="49" charset="-122"/>
            </a:endParaRPr>
          </a:p>
        </p:txBody>
      </p:sp>
      <p:sp>
        <p:nvSpPr>
          <p:cNvPr id="3" name="灯片编号占位符 2"/>
          <p:cNvSpPr>
            <a:spLocks noGrp="1"/>
          </p:cNvSpPr>
          <p:nvPr>
            <p:ph type="sldNum" sz="quarter" idx="11"/>
          </p:nvPr>
        </p:nvSpPr>
        <p:spPr/>
        <p:txBody>
          <a:bodyPr/>
          <a:lstStyle/>
          <a:p>
            <a:fld id="{65717687-6A57-4636-9248-F53176441886}" type="slidenum">
              <a:rPr lang="zh-CN" altLang="en-US" smtClean="0"/>
              <a:pPr/>
              <a:t>2</a:t>
            </a:fld>
            <a:endParaRPr lang="en-US" altLang="zh-CN" sz="1800" dirty="0">
              <a:solidFill>
                <a:srgbClr val="3366CC"/>
              </a:solidFill>
              <a:latin typeface="楷体_GB2312" pitchFamily="49" charset="-122"/>
            </a:endParaRPr>
          </a:p>
        </p:txBody>
      </p:sp>
      <p:sp>
        <p:nvSpPr>
          <p:cNvPr id="4" name="标题 3"/>
          <p:cNvSpPr>
            <a:spLocks noGrp="1"/>
          </p:cNvSpPr>
          <p:nvPr>
            <p:ph type="title"/>
          </p:nvPr>
        </p:nvSpPr>
        <p:spPr/>
        <p:txBody>
          <a:bodyPr/>
          <a:lstStyle/>
          <a:p>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资金的时间价值</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5" name="标题 1"/>
          <p:cNvSpPr txBox="1">
            <a:spLocks/>
          </p:cNvSpPr>
          <p:nvPr/>
        </p:nvSpPr>
        <p:spPr bwMode="auto">
          <a:xfrm>
            <a:off x="685951" y="1066893"/>
            <a:ext cx="8229278" cy="396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marL="457200" indent="-457200">
              <a:lnSpc>
                <a:spcPct val="200000"/>
              </a:lnSpc>
              <a:buClr>
                <a:schemeClr val="accent6"/>
              </a:buClr>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1.1 </a:t>
            </a:r>
            <a:r>
              <a:rPr lang="zh-CN" altLang="en-US" sz="2800" dirty="0" smtClean="0">
                <a:latin typeface="楷体" panose="02010609060101010101" pitchFamily="49" charset="-122"/>
                <a:ea typeface="楷体" panose="02010609060101010101" pitchFamily="49" charset="-122"/>
              </a:rPr>
              <a:t>资金的时间价值概念 </a:t>
            </a:r>
            <a:r>
              <a:rPr lang="en-US" altLang="zh-CN" sz="2800" dirty="0" smtClean="0">
                <a:latin typeface="楷体" panose="02010609060101010101" pitchFamily="49" charset="-122"/>
                <a:ea typeface="楷体" panose="02010609060101010101" pitchFamily="49" charset="-122"/>
              </a:rPr>
              <a:t> </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685953" y="2514636"/>
            <a:ext cx="7619700" cy="1815882"/>
          </a:xfrm>
          <a:prstGeom prst="rect">
            <a:avLst/>
          </a:prstGeom>
        </p:spPr>
        <p:txBody>
          <a:bodyPr wrap="square">
            <a:spAutoFit/>
          </a:bodyPr>
          <a:lstStyle/>
          <a:p>
            <a:pPr marL="457200" indent="-457200">
              <a:lnSpc>
                <a:spcPct val="200000"/>
              </a:lnSpc>
              <a:buClr>
                <a:schemeClr val="accent6"/>
              </a:buClr>
              <a:buFont typeface="Wingdings" panose="05000000000000000000" pitchFamily="2" charset="2"/>
              <a:buChar char="Ø"/>
            </a:pPr>
            <a:r>
              <a:rPr lang="en-US" altLang="zh-CN" sz="2800" dirty="0" smtClean="0">
                <a:solidFill>
                  <a:schemeClr val="tx1"/>
                </a:solidFill>
                <a:latin typeface="楷体" panose="02010609060101010101" pitchFamily="49" charset="-122"/>
                <a:ea typeface="楷体" panose="02010609060101010101" pitchFamily="49" charset="-122"/>
              </a:rPr>
              <a:t>1.2 </a:t>
            </a:r>
            <a:r>
              <a:rPr lang="zh-CN" altLang="en-US" sz="2800" dirty="0" smtClean="0">
                <a:solidFill>
                  <a:schemeClr val="tx1"/>
                </a:solidFill>
                <a:latin typeface="楷体" panose="02010609060101010101" pitchFamily="49" charset="-122"/>
                <a:ea typeface="楷体" panose="02010609060101010101" pitchFamily="49" charset="-122"/>
              </a:rPr>
              <a:t>现金流量图（</a:t>
            </a:r>
            <a:r>
              <a:rPr lang="en-US" altLang="zh-CN" sz="2800" dirty="0" smtClean="0">
                <a:solidFill>
                  <a:schemeClr val="tx1"/>
                </a:solidFill>
                <a:latin typeface="楷体" panose="02010609060101010101" pitchFamily="49" charset="-122"/>
                <a:ea typeface="楷体" panose="02010609060101010101" pitchFamily="49" charset="-122"/>
              </a:rPr>
              <a:t>cash flow diagram</a:t>
            </a:r>
            <a:r>
              <a:rPr lang="zh-CN" altLang="en-US" sz="2800" dirty="0" smtClean="0">
                <a:solidFill>
                  <a:schemeClr val="tx1"/>
                </a:solidFill>
                <a:latin typeface="楷体" panose="02010609060101010101" pitchFamily="49" charset="-122"/>
                <a:ea typeface="楷体" panose="02010609060101010101" pitchFamily="49" charset="-122"/>
              </a:rPr>
              <a:t>）</a:t>
            </a:r>
          </a:p>
          <a:p>
            <a:pPr marL="457200" indent="-457200">
              <a:lnSpc>
                <a:spcPct val="200000"/>
              </a:lnSpc>
              <a:buClr>
                <a:schemeClr val="accent6"/>
              </a:buClr>
              <a:buFont typeface="Wingdings" panose="05000000000000000000" pitchFamily="2" charset="2"/>
              <a:buChar char="Ø"/>
            </a:pPr>
            <a:endParaRPr lang="en-US" altLang="zh-CN" sz="2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7733492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468313" y="1196975"/>
            <a:ext cx="82296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90000"/>
              </a:lnSpc>
              <a:spcBef>
                <a:spcPct val="50000"/>
              </a:spcBef>
              <a:buSzPct val="90000"/>
            </a:pPr>
            <a:r>
              <a:rPr lang="zh-CN" altLang="en-US" sz="2400" dirty="0">
                <a:solidFill>
                  <a:srgbClr val="D60093"/>
                </a:solidFill>
                <a:latin typeface="宋体" panose="02010600030101010101" pitchFamily="2" charset="-122"/>
                <a:ea typeface="宋体" panose="02010600030101010101" pitchFamily="2" charset="-122"/>
              </a:rPr>
              <a:t>符号定义</a:t>
            </a:r>
            <a:r>
              <a:rPr lang="zh-CN" altLang="en-US" sz="2400" b="0" dirty="0">
                <a:solidFill>
                  <a:schemeClr val="tx2"/>
                </a:solidFill>
                <a:latin typeface="Times New Roman" panose="02020603050405020304" pitchFamily="18" charset="0"/>
                <a:ea typeface="宋体" panose="02010600030101010101" pitchFamily="2" charset="-122"/>
              </a:rPr>
              <a:t>：</a:t>
            </a:r>
          </a:p>
          <a:p>
            <a:pPr eaLnBrk="1" hangingPunct="1">
              <a:lnSpc>
                <a:spcPct val="90000"/>
              </a:lnSpc>
              <a:spcBef>
                <a:spcPct val="50000"/>
              </a:spcBef>
              <a:buSzPct val="90000"/>
            </a:pPr>
            <a:r>
              <a:rPr lang="zh-CN" altLang="en-US" sz="2400" b="0" dirty="0">
                <a:solidFill>
                  <a:schemeClr val="tx2"/>
                </a:solidFill>
                <a:latin typeface="Times New Roman" panose="02020603050405020304" pitchFamily="18" charset="0"/>
                <a:ea typeface="宋体" panose="02010600030101010101" pitchFamily="2" charset="-122"/>
              </a:rPr>
              <a:t>                   </a:t>
            </a:r>
            <a:r>
              <a:rPr lang="en-US" altLang="zh-CN" sz="2400" b="0" i="1" dirty="0">
                <a:solidFill>
                  <a:schemeClr val="tx2"/>
                </a:solidFill>
                <a:latin typeface="Times New Roman" panose="02020603050405020304" pitchFamily="18" charset="0"/>
                <a:ea typeface="宋体" panose="02010600030101010101" pitchFamily="2" charset="-122"/>
              </a:rPr>
              <a:t>P</a:t>
            </a:r>
            <a:r>
              <a:rPr lang="en-US" altLang="zh-CN" sz="2400" b="0" dirty="0">
                <a:solidFill>
                  <a:schemeClr val="tx2"/>
                </a:solidFill>
                <a:latin typeface="Times New Roman" panose="02020603050405020304" pitchFamily="18" charset="0"/>
                <a:ea typeface="宋体" panose="02010600030101010101" pitchFamily="2" charset="-122"/>
              </a:rPr>
              <a:t> — </a:t>
            </a:r>
            <a:r>
              <a:rPr lang="zh-CN" altLang="en-US" sz="2400" b="0" dirty="0">
                <a:solidFill>
                  <a:schemeClr val="tx2"/>
                </a:solidFill>
                <a:latin typeface="Times New Roman" panose="02020603050405020304" pitchFamily="18" charset="0"/>
                <a:ea typeface="宋体" panose="02010600030101010101" pitchFamily="2" charset="-122"/>
              </a:rPr>
              <a:t>现值</a:t>
            </a:r>
          </a:p>
          <a:p>
            <a:pPr eaLnBrk="1" hangingPunct="1">
              <a:lnSpc>
                <a:spcPct val="90000"/>
              </a:lnSpc>
              <a:spcBef>
                <a:spcPct val="50000"/>
              </a:spcBef>
              <a:buSzPct val="90000"/>
            </a:pPr>
            <a:r>
              <a:rPr lang="zh-CN" altLang="en-US" sz="2400" b="0" dirty="0">
                <a:solidFill>
                  <a:schemeClr val="tx2"/>
                </a:solidFill>
                <a:latin typeface="Times New Roman" panose="02020603050405020304" pitchFamily="18" charset="0"/>
                <a:ea typeface="宋体" panose="02010600030101010101" pitchFamily="2" charset="-122"/>
              </a:rPr>
              <a:t>                   </a:t>
            </a:r>
            <a:r>
              <a:rPr lang="en-US" altLang="zh-CN" sz="2400" b="0" i="1" dirty="0">
                <a:solidFill>
                  <a:schemeClr val="tx2"/>
                </a:solidFill>
                <a:latin typeface="Times New Roman" panose="02020603050405020304" pitchFamily="18" charset="0"/>
                <a:ea typeface="宋体" panose="02010600030101010101" pitchFamily="2" charset="-122"/>
              </a:rPr>
              <a:t>F</a:t>
            </a:r>
            <a:r>
              <a:rPr lang="en-US" altLang="zh-CN" sz="2400" b="0" dirty="0">
                <a:solidFill>
                  <a:schemeClr val="tx2"/>
                </a:solidFill>
                <a:latin typeface="Times New Roman" panose="02020603050405020304" pitchFamily="18" charset="0"/>
                <a:ea typeface="宋体" panose="02010600030101010101" pitchFamily="2" charset="-122"/>
              </a:rPr>
              <a:t> — </a:t>
            </a:r>
            <a:r>
              <a:rPr lang="zh-CN" altLang="en-US" sz="2400" b="0" dirty="0">
                <a:solidFill>
                  <a:schemeClr val="tx2"/>
                </a:solidFill>
                <a:latin typeface="Times New Roman" panose="02020603050405020304" pitchFamily="18" charset="0"/>
                <a:ea typeface="宋体" panose="02010600030101010101" pitchFamily="2" charset="-122"/>
              </a:rPr>
              <a:t>将来值</a:t>
            </a:r>
          </a:p>
          <a:p>
            <a:pPr eaLnBrk="1" hangingPunct="1">
              <a:lnSpc>
                <a:spcPct val="90000"/>
              </a:lnSpc>
              <a:spcBef>
                <a:spcPct val="50000"/>
              </a:spcBef>
              <a:buSzPct val="90000"/>
            </a:pPr>
            <a:r>
              <a:rPr lang="zh-CN" altLang="en-US" sz="2400" b="0" dirty="0">
                <a:solidFill>
                  <a:schemeClr val="tx2"/>
                </a:solidFill>
                <a:latin typeface="Times New Roman" panose="02020603050405020304" pitchFamily="18" charset="0"/>
                <a:ea typeface="宋体" panose="02010600030101010101" pitchFamily="2" charset="-122"/>
              </a:rPr>
              <a:t>                   </a:t>
            </a:r>
            <a:r>
              <a:rPr lang="en-US" altLang="zh-CN" sz="2400" b="0" i="1" dirty="0" err="1">
                <a:solidFill>
                  <a:schemeClr val="tx2"/>
                </a:solidFill>
                <a:latin typeface="Times New Roman" panose="02020603050405020304" pitchFamily="18" charset="0"/>
                <a:ea typeface="宋体" panose="02010600030101010101" pitchFamily="2" charset="-122"/>
              </a:rPr>
              <a:t>i</a:t>
            </a:r>
            <a:r>
              <a:rPr lang="en-US" altLang="zh-CN" sz="2400" b="0" dirty="0">
                <a:solidFill>
                  <a:schemeClr val="tx2"/>
                </a:solidFill>
                <a:latin typeface="Times New Roman" panose="02020603050405020304" pitchFamily="18" charset="0"/>
                <a:ea typeface="宋体" panose="02010600030101010101" pitchFamily="2" charset="-122"/>
              </a:rPr>
              <a:t> —</a:t>
            </a:r>
            <a:r>
              <a:rPr lang="en-US" altLang="zh-CN" sz="2400" b="0" dirty="0">
                <a:solidFill>
                  <a:schemeClr val="tx2"/>
                </a:solidFill>
                <a:latin typeface="宋体" panose="02010600030101010101" pitchFamily="2" charset="-122"/>
                <a:ea typeface="宋体" panose="02010600030101010101" pitchFamily="2" charset="-122"/>
              </a:rPr>
              <a:t> </a:t>
            </a:r>
            <a:r>
              <a:rPr lang="zh-CN" altLang="en-US" sz="2400" b="0" dirty="0">
                <a:solidFill>
                  <a:schemeClr val="tx2"/>
                </a:solidFill>
                <a:latin typeface="宋体" panose="02010600030101010101" pitchFamily="2" charset="-122"/>
                <a:ea typeface="宋体" panose="02010600030101010101" pitchFamily="2" charset="-122"/>
              </a:rPr>
              <a:t>年利率</a:t>
            </a:r>
          </a:p>
          <a:p>
            <a:pPr eaLnBrk="1" hangingPunct="1">
              <a:lnSpc>
                <a:spcPct val="90000"/>
              </a:lnSpc>
              <a:spcBef>
                <a:spcPct val="50000"/>
              </a:spcBef>
              <a:buSzPct val="90000"/>
            </a:pPr>
            <a:r>
              <a:rPr lang="zh-CN" altLang="en-US" sz="2400" b="0" dirty="0">
                <a:solidFill>
                  <a:schemeClr val="tx2"/>
                </a:solidFill>
                <a:latin typeface="宋体" panose="02010600030101010101" pitchFamily="2" charset="-122"/>
                <a:ea typeface="宋体" panose="02010600030101010101" pitchFamily="2" charset="-122"/>
              </a:rPr>
              <a:t>         </a:t>
            </a:r>
            <a:r>
              <a:rPr lang="en-US" altLang="zh-CN" sz="2400" b="0" i="1" dirty="0">
                <a:solidFill>
                  <a:schemeClr val="tx2"/>
                </a:solidFill>
                <a:latin typeface="Times New Roman" panose="02020603050405020304" pitchFamily="18" charset="0"/>
                <a:ea typeface="宋体" panose="02010600030101010101" pitchFamily="2" charset="-122"/>
              </a:rPr>
              <a:t>n</a:t>
            </a:r>
            <a:r>
              <a:rPr lang="en-US" altLang="zh-CN" sz="2400" b="0" dirty="0">
                <a:solidFill>
                  <a:schemeClr val="tx2"/>
                </a:solidFill>
                <a:latin typeface="Times New Roman" panose="02020603050405020304" pitchFamily="18" charset="0"/>
                <a:ea typeface="宋体" panose="02010600030101010101" pitchFamily="2" charset="-122"/>
              </a:rPr>
              <a:t> — </a:t>
            </a:r>
            <a:r>
              <a:rPr lang="zh-CN" altLang="en-US" sz="2400" b="0" dirty="0">
                <a:solidFill>
                  <a:schemeClr val="tx2"/>
                </a:solidFill>
                <a:latin typeface="宋体" panose="02010600030101010101" pitchFamily="2" charset="-122"/>
                <a:ea typeface="宋体" panose="02010600030101010101" pitchFamily="2" charset="-122"/>
              </a:rPr>
              <a:t>计息期数</a:t>
            </a:r>
          </a:p>
          <a:p>
            <a:pPr eaLnBrk="1" hangingPunct="1">
              <a:lnSpc>
                <a:spcPct val="90000"/>
              </a:lnSpc>
              <a:spcBef>
                <a:spcPct val="50000"/>
              </a:spcBef>
              <a:buSzPct val="90000"/>
            </a:pPr>
            <a:r>
              <a:rPr lang="zh-CN" altLang="en-US" sz="2400" b="0" dirty="0">
                <a:solidFill>
                  <a:schemeClr val="tx2"/>
                </a:solidFill>
                <a:latin typeface="宋体" panose="02010600030101010101" pitchFamily="2" charset="-122"/>
                <a:ea typeface="宋体" panose="02010600030101010101" pitchFamily="2" charset="-122"/>
              </a:rPr>
              <a:t>         </a:t>
            </a:r>
            <a:r>
              <a:rPr lang="en-US" altLang="zh-CN" sz="2400" b="0" i="1" dirty="0">
                <a:solidFill>
                  <a:schemeClr val="tx2"/>
                </a:solidFill>
                <a:latin typeface="Times New Roman" panose="02020603050405020304" pitchFamily="18" charset="0"/>
                <a:ea typeface="宋体" panose="02010600030101010101" pitchFamily="2" charset="-122"/>
              </a:rPr>
              <a:t>A</a:t>
            </a:r>
            <a:r>
              <a:rPr lang="en-US" altLang="zh-CN" sz="2400" b="0" dirty="0">
                <a:solidFill>
                  <a:schemeClr val="tx2"/>
                </a:solidFill>
                <a:latin typeface="宋体" panose="02010600030101010101" pitchFamily="2" charset="-122"/>
                <a:ea typeface="宋体" panose="02010600030101010101" pitchFamily="2" charset="-122"/>
              </a:rPr>
              <a:t> </a:t>
            </a:r>
            <a:r>
              <a:rPr lang="en-US" altLang="zh-CN" sz="2400" b="0" dirty="0">
                <a:solidFill>
                  <a:schemeClr val="tx2"/>
                </a:solidFill>
                <a:latin typeface="Times New Roman" panose="02020603050405020304" pitchFamily="18" charset="0"/>
                <a:ea typeface="宋体" panose="02010600030101010101" pitchFamily="2" charset="-122"/>
              </a:rPr>
              <a:t>—</a:t>
            </a:r>
            <a:r>
              <a:rPr lang="en-US" altLang="zh-CN" sz="2400" b="0" dirty="0">
                <a:solidFill>
                  <a:schemeClr val="tx2"/>
                </a:solidFill>
                <a:latin typeface="宋体" panose="02010600030101010101" pitchFamily="2" charset="-122"/>
                <a:ea typeface="宋体" panose="02010600030101010101" pitchFamily="2" charset="-122"/>
              </a:rPr>
              <a:t> </a:t>
            </a:r>
            <a:r>
              <a:rPr lang="zh-CN" altLang="en-US" sz="2400" b="0" dirty="0">
                <a:solidFill>
                  <a:schemeClr val="tx2"/>
                </a:solidFill>
                <a:latin typeface="宋体" panose="02010600030101010101" pitchFamily="2" charset="-122"/>
                <a:ea typeface="宋体" panose="02010600030101010101" pitchFamily="2" charset="-122"/>
              </a:rPr>
              <a:t>年金（年值）</a:t>
            </a:r>
            <a:r>
              <a:rPr lang="en-US" altLang="zh-CN" sz="2400" b="0" dirty="0">
                <a:solidFill>
                  <a:srgbClr val="FF0000"/>
                </a:solidFill>
                <a:latin typeface="宋体" panose="02010600030101010101" pitchFamily="2" charset="-122"/>
                <a:ea typeface="宋体" panose="02010600030101010101" pitchFamily="2" charset="-122"/>
              </a:rPr>
              <a:t>Annuity</a:t>
            </a:r>
            <a:r>
              <a:rPr lang="zh-CN" altLang="en-US" sz="2400" b="0" dirty="0">
                <a:latin typeface="Times New Roman" panose="02020603050405020304" pitchFamily="18" charset="0"/>
                <a:ea typeface="宋体" panose="02010600030101010101" pitchFamily="2" charset="-122"/>
              </a:rPr>
              <a:t>计息期末等额发生的</a:t>
            </a:r>
          </a:p>
          <a:p>
            <a:pPr eaLnBrk="1" hangingPunct="1">
              <a:lnSpc>
                <a:spcPct val="90000"/>
              </a:lnSpc>
              <a:spcBef>
                <a:spcPct val="50000"/>
              </a:spcBef>
              <a:buSzPct val="90000"/>
            </a:pPr>
            <a:r>
              <a:rPr lang="zh-CN" altLang="en-US" sz="2400" b="0" dirty="0">
                <a:latin typeface="Times New Roman" panose="02020603050405020304" pitchFamily="18" charset="0"/>
                <a:ea typeface="宋体" panose="02010600030101010101" pitchFamily="2" charset="-122"/>
              </a:rPr>
              <a:t>                                                                    现金流量 </a:t>
            </a:r>
          </a:p>
          <a:p>
            <a:pPr eaLnBrk="1" hangingPunct="1">
              <a:lnSpc>
                <a:spcPct val="90000"/>
              </a:lnSpc>
              <a:spcBef>
                <a:spcPct val="50000"/>
              </a:spcBef>
              <a:buSzPct val="90000"/>
            </a:pPr>
            <a:r>
              <a:rPr lang="zh-CN" altLang="en-US" sz="2400" b="0" i="1" dirty="0">
                <a:solidFill>
                  <a:schemeClr val="tx2"/>
                </a:solidFill>
                <a:latin typeface="宋体" panose="02010600030101010101" pitchFamily="2" charset="-122"/>
                <a:ea typeface="宋体" panose="02010600030101010101" pitchFamily="2" charset="-122"/>
              </a:rPr>
              <a:t>         </a:t>
            </a:r>
            <a:r>
              <a:rPr lang="en-US" altLang="zh-CN" sz="2400" b="0" i="1" dirty="0">
                <a:solidFill>
                  <a:schemeClr val="tx2"/>
                </a:solidFill>
                <a:latin typeface="宋体" panose="02010600030101010101" pitchFamily="2" charset="-122"/>
                <a:ea typeface="宋体" panose="02010600030101010101" pitchFamily="2" charset="-122"/>
              </a:rPr>
              <a:t>G </a:t>
            </a:r>
            <a:r>
              <a:rPr lang="en-US" altLang="zh-CN" sz="2400" b="0" dirty="0">
                <a:solidFill>
                  <a:schemeClr val="tx2"/>
                </a:solidFill>
                <a:latin typeface="Times New Roman" panose="02020603050405020304" pitchFamily="18" charset="0"/>
                <a:ea typeface="宋体" panose="02010600030101010101" pitchFamily="2" charset="-122"/>
              </a:rPr>
              <a:t>— </a:t>
            </a:r>
            <a:r>
              <a:rPr lang="zh-CN" altLang="en-US" sz="2400" b="0" dirty="0">
                <a:solidFill>
                  <a:schemeClr val="tx2"/>
                </a:solidFill>
                <a:latin typeface="Times New Roman" panose="02020603050405020304" pitchFamily="18" charset="0"/>
                <a:ea typeface="宋体" panose="02010600030101010101" pitchFamily="2" charset="-122"/>
              </a:rPr>
              <a:t>等差支付系列中的等差变量值</a:t>
            </a:r>
            <a:r>
              <a:rPr lang="en-US" altLang="zh-CN" sz="2400" b="0" dirty="0">
                <a:solidFill>
                  <a:srgbClr val="FF0000"/>
                </a:solidFill>
                <a:latin typeface="Times New Roman" panose="02020603050405020304" pitchFamily="18" charset="0"/>
                <a:ea typeface="宋体" panose="02010600030101010101" pitchFamily="2" charset="-122"/>
              </a:rPr>
              <a:t>Arithmetic                            </a:t>
            </a:r>
          </a:p>
          <a:p>
            <a:pPr eaLnBrk="1" hangingPunct="1">
              <a:lnSpc>
                <a:spcPct val="90000"/>
              </a:lnSpc>
              <a:spcBef>
                <a:spcPct val="50000"/>
              </a:spcBef>
              <a:buSzPct val="90000"/>
            </a:pPr>
            <a:r>
              <a:rPr lang="en-US" altLang="zh-CN" sz="2400" b="0" dirty="0">
                <a:solidFill>
                  <a:srgbClr val="FF0000"/>
                </a:solidFill>
                <a:latin typeface="Times New Roman" panose="02020603050405020304" pitchFamily="18" charset="0"/>
                <a:ea typeface="宋体" panose="02010600030101010101" pitchFamily="2" charset="-122"/>
              </a:rPr>
              <a:t>                                                                               Gradient</a:t>
            </a:r>
          </a:p>
          <a:p>
            <a:pPr eaLnBrk="1" hangingPunct="1">
              <a:lnSpc>
                <a:spcPct val="90000"/>
              </a:lnSpc>
              <a:spcBef>
                <a:spcPct val="50000"/>
              </a:spcBef>
              <a:buSzPct val="90000"/>
            </a:pPr>
            <a:r>
              <a:rPr lang="en-US" altLang="zh-CN" sz="2400" b="0" dirty="0">
                <a:solidFill>
                  <a:schemeClr val="tx2"/>
                </a:solidFill>
                <a:latin typeface="宋体" panose="02010600030101010101" pitchFamily="2" charset="-122"/>
                <a:ea typeface="宋体" panose="02010600030101010101" pitchFamily="2" charset="-122"/>
              </a:rPr>
              <a:t>         </a:t>
            </a:r>
            <a:r>
              <a:rPr lang="en-US" altLang="zh-CN" sz="2400" b="0" i="1" dirty="0">
                <a:solidFill>
                  <a:schemeClr val="tx2"/>
                </a:solidFill>
                <a:latin typeface="宋体" panose="02010600030101010101" pitchFamily="2" charset="-122"/>
                <a:ea typeface="宋体" panose="02010600030101010101" pitchFamily="2" charset="-122"/>
              </a:rPr>
              <a:t>g </a:t>
            </a:r>
            <a:r>
              <a:rPr lang="en-US" altLang="zh-CN" sz="2400" b="0" dirty="0">
                <a:solidFill>
                  <a:schemeClr val="tx2"/>
                </a:solidFill>
                <a:latin typeface="Times New Roman" panose="02020603050405020304" pitchFamily="18" charset="0"/>
                <a:ea typeface="宋体" panose="02010600030101010101" pitchFamily="2" charset="-122"/>
              </a:rPr>
              <a:t>— </a:t>
            </a:r>
            <a:r>
              <a:rPr lang="zh-CN" altLang="en-US" sz="2400" b="0" dirty="0">
                <a:solidFill>
                  <a:schemeClr val="tx2"/>
                </a:solidFill>
                <a:latin typeface="Times New Roman" panose="02020603050405020304" pitchFamily="18" charset="0"/>
                <a:ea typeface="宋体" panose="02010600030101010101" pitchFamily="2" charset="-122"/>
              </a:rPr>
              <a:t>等比系列中的增减率</a:t>
            </a:r>
            <a:r>
              <a:rPr lang="en-US" altLang="zh-CN" sz="2400" b="0" dirty="0">
                <a:solidFill>
                  <a:srgbClr val="FF0000"/>
                </a:solidFill>
                <a:latin typeface="Times New Roman" panose="02020603050405020304" pitchFamily="18" charset="0"/>
                <a:ea typeface="宋体" panose="02010600030101010101" pitchFamily="2" charset="-122"/>
              </a:rPr>
              <a:t>Geometric</a:t>
            </a:r>
            <a:r>
              <a:rPr lang="en-US" altLang="zh-CN" sz="2400" b="0" dirty="0">
                <a:solidFill>
                  <a:schemeClr val="tx2"/>
                </a:solidFill>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13599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out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out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out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out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outVertic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arn(outVertic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arn(outVertic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arn(outVertic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arn(outVertical)">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74675" y="1235821"/>
            <a:ext cx="77724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latin typeface="楷体" panose="02010609060101010101" pitchFamily="49" charset="-122"/>
                <a:ea typeface="楷体" panose="02010609060101010101" pitchFamily="49" charset="-122"/>
              </a:rPr>
              <a:t>⒈</a:t>
            </a:r>
            <a:r>
              <a:rPr lang="zh-CN" altLang="en-US" sz="2800" dirty="0" smtClean="0">
                <a:latin typeface="楷体" panose="02010609060101010101" pitchFamily="49" charset="-122"/>
                <a:ea typeface="楷体" panose="02010609060101010101" pitchFamily="49" charset="-122"/>
              </a:rPr>
              <a:t>一次支付终值公式</a:t>
            </a:r>
          </a:p>
        </p:txBody>
      </p:sp>
      <p:grpSp>
        <p:nvGrpSpPr>
          <p:cNvPr id="4" name="Group 3"/>
          <p:cNvGrpSpPr>
            <a:grpSpLocks/>
          </p:cNvGrpSpPr>
          <p:nvPr/>
        </p:nvGrpSpPr>
        <p:grpSpPr bwMode="auto">
          <a:xfrm>
            <a:off x="1155701" y="2057352"/>
            <a:ext cx="6773863" cy="2590800"/>
            <a:chOff x="745" y="960"/>
            <a:chExt cx="4267" cy="1632"/>
          </a:xfrm>
        </p:grpSpPr>
        <p:sp>
          <p:nvSpPr>
            <p:cNvPr id="5" name="Line 4"/>
            <p:cNvSpPr>
              <a:spLocks noChangeShapeType="1"/>
            </p:cNvSpPr>
            <p:nvPr/>
          </p:nvSpPr>
          <p:spPr bwMode="auto">
            <a:xfrm>
              <a:off x="864" y="1776"/>
              <a:ext cx="372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5"/>
            <p:cNvSpPr>
              <a:spLocks noChangeShapeType="1"/>
            </p:cNvSpPr>
            <p:nvPr/>
          </p:nvSpPr>
          <p:spPr bwMode="auto">
            <a:xfrm>
              <a:off x="864" y="1776"/>
              <a:ext cx="1"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p:cNvSpPr>
              <a:spLocks noChangeShapeType="1"/>
            </p:cNvSpPr>
            <p:nvPr/>
          </p:nvSpPr>
          <p:spPr bwMode="auto">
            <a:xfrm flipV="1">
              <a:off x="1200" y="1728"/>
              <a:ext cx="1"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7"/>
            <p:cNvSpPr>
              <a:spLocks noChangeShapeType="1"/>
            </p:cNvSpPr>
            <p:nvPr/>
          </p:nvSpPr>
          <p:spPr bwMode="auto">
            <a:xfrm flipV="1">
              <a:off x="1536" y="1728"/>
              <a:ext cx="1"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8"/>
            <p:cNvSpPr>
              <a:spLocks noChangeArrowheads="1"/>
            </p:cNvSpPr>
            <p:nvPr/>
          </p:nvSpPr>
          <p:spPr bwMode="auto">
            <a:xfrm>
              <a:off x="745" y="1770"/>
              <a:ext cx="40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en-US" altLang="zh-CN" sz="2400" b="0" dirty="0">
                  <a:solidFill>
                    <a:schemeClr val="tx2"/>
                  </a:solidFill>
                  <a:latin typeface="黑体" panose="02010609060101010101" pitchFamily="49" charset="-122"/>
                  <a:ea typeface="黑体" panose="02010609060101010101" pitchFamily="49" charset="-122"/>
                </a:rPr>
                <a:t>0  </a:t>
              </a:r>
              <a:r>
                <a:rPr lang="en-US" altLang="zh-CN" sz="2400" b="0" dirty="0" smtClean="0">
                  <a:solidFill>
                    <a:schemeClr val="tx2"/>
                  </a:solidFill>
                  <a:latin typeface="黑体" panose="02010609060101010101" pitchFamily="49" charset="-122"/>
                  <a:ea typeface="黑体" panose="02010609060101010101" pitchFamily="49" charset="-122"/>
                </a:rPr>
                <a:t> 1   </a:t>
              </a:r>
              <a:r>
                <a:rPr lang="en-US" altLang="zh-CN" sz="2400" b="0" dirty="0">
                  <a:solidFill>
                    <a:schemeClr val="tx2"/>
                  </a:solidFill>
                  <a:latin typeface="黑体" panose="02010609060101010101" pitchFamily="49" charset="-122"/>
                  <a:ea typeface="黑体" panose="02010609060101010101" pitchFamily="49" charset="-122"/>
                </a:rPr>
                <a:t>2   3  </a:t>
              </a:r>
              <a:r>
                <a:rPr lang="en-US" altLang="zh-CN" sz="2400" b="0" dirty="0">
                  <a:solidFill>
                    <a:schemeClr val="tx2"/>
                  </a:solidFill>
                  <a:latin typeface="Times New Roman" panose="02020603050405020304" pitchFamily="18" charset="0"/>
                  <a:ea typeface="黑体" panose="02010609060101010101" pitchFamily="49" charset="-122"/>
                </a:rPr>
                <a:t>………………</a:t>
              </a:r>
              <a:r>
                <a:rPr lang="en-US" altLang="zh-CN" sz="2400" b="0" dirty="0">
                  <a:solidFill>
                    <a:schemeClr val="tx2"/>
                  </a:solidFill>
                  <a:latin typeface="黑体" panose="02010609060101010101" pitchFamily="49" charset="-122"/>
                  <a:ea typeface="黑体" panose="02010609060101010101" pitchFamily="49" charset="-122"/>
                </a:rPr>
                <a:t>.    </a:t>
              </a:r>
              <a:r>
                <a:rPr lang="en-US" altLang="zh-CN" sz="2400" b="0" i="1" dirty="0">
                  <a:solidFill>
                    <a:schemeClr val="tx2"/>
                  </a:solidFill>
                  <a:latin typeface="Times New Roman" panose="02020603050405020304" pitchFamily="18" charset="0"/>
                  <a:ea typeface="黑体" panose="02010609060101010101" pitchFamily="49" charset="-122"/>
                </a:rPr>
                <a:t>n</a:t>
              </a:r>
              <a:r>
                <a:rPr lang="en-US" altLang="zh-CN" sz="2400" b="0" dirty="0">
                  <a:solidFill>
                    <a:schemeClr val="tx2"/>
                  </a:solidFill>
                  <a:latin typeface="黑体" panose="02010609060101010101" pitchFamily="49" charset="-122"/>
                  <a:ea typeface="黑体" panose="02010609060101010101" pitchFamily="49" charset="-122"/>
                </a:rPr>
                <a:t>-1  </a:t>
              </a:r>
              <a:r>
                <a:rPr lang="en-US" altLang="zh-CN" sz="2400" b="0" dirty="0" smtClean="0">
                  <a:solidFill>
                    <a:schemeClr val="tx2"/>
                  </a:solidFill>
                  <a:latin typeface="黑体" panose="02010609060101010101" pitchFamily="49" charset="-122"/>
                  <a:ea typeface="黑体" panose="02010609060101010101" pitchFamily="49" charset="-122"/>
                </a:rPr>
                <a:t>  </a:t>
              </a:r>
              <a:r>
                <a:rPr lang="en-US" altLang="zh-CN" sz="2400" b="0" i="1" dirty="0" smtClean="0">
                  <a:solidFill>
                    <a:schemeClr val="tx2"/>
                  </a:solidFill>
                  <a:latin typeface="Times New Roman" panose="02020603050405020304" pitchFamily="18" charset="0"/>
                  <a:ea typeface="黑体" panose="02010609060101010101" pitchFamily="49" charset="-122"/>
                </a:rPr>
                <a:t>n</a:t>
              </a:r>
              <a:endParaRPr lang="en-US" altLang="zh-CN" sz="2400" b="0" dirty="0">
                <a:solidFill>
                  <a:schemeClr val="tx2"/>
                </a:solidFill>
                <a:latin typeface="黑体" panose="02010609060101010101" pitchFamily="49" charset="-122"/>
                <a:ea typeface="黑体" panose="02010609060101010101" pitchFamily="49" charset="-122"/>
              </a:endParaRPr>
            </a:p>
          </p:txBody>
        </p:sp>
        <p:sp>
          <p:nvSpPr>
            <p:cNvPr id="10" name="Line 9"/>
            <p:cNvSpPr>
              <a:spLocks noChangeShapeType="1"/>
            </p:cNvSpPr>
            <p:nvPr/>
          </p:nvSpPr>
          <p:spPr bwMode="auto">
            <a:xfrm flipV="1">
              <a:off x="4560" y="1728"/>
              <a:ext cx="1"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0"/>
            <p:cNvSpPr txBox="1">
              <a:spLocks noChangeArrowheads="1"/>
            </p:cNvSpPr>
            <p:nvPr/>
          </p:nvSpPr>
          <p:spPr bwMode="auto">
            <a:xfrm>
              <a:off x="4704" y="17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2400" b="0" dirty="0">
                  <a:solidFill>
                    <a:schemeClr val="tx2"/>
                  </a:solidFill>
                  <a:latin typeface="Times New Roman" panose="02020603050405020304" pitchFamily="18" charset="0"/>
                  <a:ea typeface="宋体" panose="02010600030101010101" pitchFamily="2" charset="-122"/>
                </a:rPr>
                <a:t>年</a:t>
              </a:r>
            </a:p>
          </p:txBody>
        </p:sp>
        <p:sp>
          <p:nvSpPr>
            <p:cNvPr id="12" name="Line 11"/>
            <p:cNvSpPr>
              <a:spLocks noChangeShapeType="1"/>
            </p:cNvSpPr>
            <p:nvPr/>
          </p:nvSpPr>
          <p:spPr bwMode="auto">
            <a:xfrm flipV="1">
              <a:off x="1872" y="1728"/>
              <a:ext cx="1"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 name="Line 12"/>
            <p:cNvSpPr>
              <a:spLocks noChangeShapeType="1"/>
            </p:cNvSpPr>
            <p:nvPr/>
          </p:nvSpPr>
          <p:spPr bwMode="auto">
            <a:xfrm flipV="1">
              <a:off x="4176" y="1728"/>
              <a:ext cx="1"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Line 13"/>
            <p:cNvSpPr>
              <a:spLocks noChangeShapeType="1"/>
            </p:cNvSpPr>
            <p:nvPr/>
          </p:nvSpPr>
          <p:spPr bwMode="auto">
            <a:xfrm flipV="1">
              <a:off x="4560" y="1248"/>
              <a:ext cx="1"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Text Box 14"/>
            <p:cNvSpPr txBox="1">
              <a:spLocks noChangeArrowheads="1"/>
            </p:cNvSpPr>
            <p:nvPr/>
          </p:nvSpPr>
          <p:spPr bwMode="auto">
            <a:xfrm>
              <a:off x="4464" y="960"/>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3600" b="0" i="1" baseline="-10000">
                  <a:solidFill>
                    <a:schemeClr val="tx2"/>
                  </a:solidFill>
                  <a:latin typeface="Times New Roman" panose="02020603050405020304" pitchFamily="18" charset="0"/>
                  <a:ea typeface="宋体" panose="02010600030101010101" pitchFamily="2" charset="-122"/>
                </a:rPr>
                <a:t>F</a:t>
              </a:r>
              <a:r>
                <a:rPr lang="en-US" altLang="zh-CN" sz="3600" b="0" baseline="-10000">
                  <a:solidFill>
                    <a:schemeClr val="tx2"/>
                  </a:solidFill>
                  <a:latin typeface="宋体" panose="02010600030101010101" pitchFamily="2" charset="-122"/>
                  <a:ea typeface="宋体" panose="02010600030101010101" pitchFamily="2" charset="-122"/>
                </a:rPr>
                <a:t>=?</a:t>
              </a:r>
              <a:endParaRPr lang="en-US" altLang="zh-CN" sz="2800" b="0" baseline="-10000">
                <a:solidFill>
                  <a:schemeClr val="tx2"/>
                </a:solidFill>
                <a:latin typeface="宋体" panose="02010600030101010101" pitchFamily="2" charset="-122"/>
                <a:ea typeface="宋体" panose="02010600030101010101" pitchFamily="2" charset="-122"/>
              </a:endParaRPr>
            </a:p>
          </p:txBody>
        </p:sp>
        <p:sp>
          <p:nvSpPr>
            <p:cNvPr id="16" name="Rectangle 15"/>
            <p:cNvSpPr>
              <a:spLocks noChangeArrowheads="1"/>
            </p:cNvSpPr>
            <p:nvPr/>
          </p:nvSpPr>
          <p:spPr bwMode="auto">
            <a:xfrm>
              <a:off x="912" y="2352"/>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en-US" altLang="zh-CN" sz="2800" b="0" i="1">
                  <a:latin typeface="Times New Roman" panose="02020603050405020304" pitchFamily="18" charset="0"/>
                  <a:ea typeface="宋体" panose="02010600030101010101" pitchFamily="2" charset="-122"/>
                </a:rPr>
                <a:t>P</a:t>
              </a:r>
              <a:endParaRPr lang="en-US" altLang="zh-CN" sz="240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293518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179388" y="1146078"/>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latin typeface="楷体" panose="02010609060101010101" pitchFamily="49" charset="-122"/>
                <a:ea typeface="楷体" panose="02010609060101010101" pitchFamily="49" charset="-122"/>
              </a:rPr>
              <a:t>公式推导</a:t>
            </a:r>
            <a:r>
              <a:rPr lang="zh-CN" altLang="en-US" sz="2400" b="0" dirty="0">
                <a:latin typeface="楷体" panose="02010609060101010101" pitchFamily="49" charset="-122"/>
                <a:ea typeface="楷体" panose="02010609060101010101" pitchFamily="49" charset="-122"/>
              </a:rPr>
              <a:t>：</a:t>
            </a:r>
            <a:r>
              <a:rPr lang="zh-CN" altLang="en-US" sz="1400" b="0" dirty="0">
                <a:latin typeface="楷体" panose="02010609060101010101" pitchFamily="49" charset="-122"/>
                <a:ea typeface="楷体" panose="02010609060101010101" pitchFamily="49" charset="-122"/>
              </a:rPr>
              <a:t> </a:t>
            </a:r>
            <a:endParaRPr lang="zh-CN" altLang="en-US" sz="2400" b="0" dirty="0">
              <a:latin typeface="楷体" panose="02010609060101010101" pitchFamily="49" charset="-122"/>
              <a:ea typeface="楷体" panose="02010609060101010101" pitchFamily="49" charset="-122"/>
            </a:endParaRPr>
          </a:p>
        </p:txBody>
      </p:sp>
      <p:sp>
        <p:nvSpPr>
          <p:cNvPr id="4" name="Rectangle 3"/>
          <p:cNvSpPr>
            <a:spLocks noChangeArrowheads="1"/>
          </p:cNvSpPr>
          <p:nvPr/>
        </p:nvSpPr>
        <p:spPr bwMode="auto">
          <a:xfrm>
            <a:off x="2133600" y="1166715"/>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latin typeface="楷体" panose="02010609060101010101" pitchFamily="49" charset="-122"/>
                <a:ea typeface="楷体" panose="02010609060101010101" pitchFamily="49" charset="-122"/>
              </a:rPr>
              <a:t>设年利率</a:t>
            </a:r>
            <a:r>
              <a:rPr lang="en-US" altLang="zh-CN" sz="2800" b="0" i="1" dirty="0" err="1">
                <a:latin typeface="楷体" panose="02010609060101010101" pitchFamily="49" charset="-122"/>
                <a:ea typeface="楷体" panose="02010609060101010101" pitchFamily="49" charset="-122"/>
              </a:rPr>
              <a:t>i</a:t>
            </a:r>
            <a:r>
              <a:rPr lang="en-US" altLang="zh-CN" sz="1400" b="0" dirty="0">
                <a:latin typeface="楷体" panose="02010609060101010101" pitchFamily="49" charset="-122"/>
                <a:ea typeface="楷体" panose="02010609060101010101" pitchFamily="49" charset="-122"/>
              </a:rPr>
              <a:t> </a:t>
            </a:r>
            <a:endParaRPr lang="en-US" altLang="zh-CN" sz="2400" b="0" dirty="0">
              <a:latin typeface="楷体" panose="02010609060101010101" pitchFamily="49" charset="-122"/>
              <a:ea typeface="楷体" panose="02010609060101010101" pitchFamily="49" charset="-122"/>
            </a:endParaRPr>
          </a:p>
        </p:txBody>
      </p:sp>
      <p:graphicFrame>
        <p:nvGraphicFramePr>
          <p:cNvPr id="5" name="Group 4"/>
          <p:cNvGraphicFramePr>
            <a:graphicFrameLocks noGrp="1"/>
          </p:cNvGraphicFramePr>
          <p:nvPr>
            <p:extLst>
              <p:ext uri="{D42A27DB-BD31-4B8C-83A1-F6EECF244321}">
                <p14:modId xmlns:p14="http://schemas.microsoft.com/office/powerpoint/2010/main" val="1234410128"/>
              </p:ext>
            </p:extLst>
          </p:nvPr>
        </p:nvGraphicFramePr>
        <p:xfrm>
          <a:off x="900113" y="1866803"/>
          <a:ext cx="7467600" cy="4000501"/>
        </p:xfrm>
        <a:graphic>
          <a:graphicData uri="http://schemas.openxmlformats.org/drawingml/2006/table">
            <a:tbl>
              <a:tblPr/>
              <a:tblGrid>
                <a:gridCol w="1219200"/>
                <a:gridCol w="1981200"/>
                <a:gridCol w="4267200"/>
              </a:tblGrid>
              <a:tr h="517525">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rPr>
                        <a:t>年</a:t>
                      </a:r>
                      <a:r>
                        <a:rPr kumimoji="1" lang="zh-CN" altLang="en-US"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rPr>
                        <a:t>末</a:t>
                      </a:r>
                      <a:r>
                        <a:rPr kumimoji="1" lang="zh-CN" altLang="en-US"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 </a:t>
                      </a: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rPr>
                        <a:t>年末利息</a:t>
                      </a:r>
                      <a:r>
                        <a:rPr kumimoji="1" lang="zh-CN" altLang="en-US"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rPr>
                        <a:t>年末本利和</a:t>
                      </a:r>
                      <a:r>
                        <a:rPr kumimoji="1" lang="zh-CN" altLang="en-US"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 </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rPr>
                        <a:t>0</a:t>
                      </a:r>
                      <a:endParaRPr kumimoji="1" lang="en-US"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rPr>
                        <a:t>1</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rPr>
                        <a:t>2</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rPr>
                        <a:t>3</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rPr>
                        <a:t>┇</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rPr>
                        <a:t>n</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Object 44"/>
          <p:cNvGraphicFramePr>
            <a:graphicFrameLocks noChangeAspect="1"/>
          </p:cNvGraphicFramePr>
          <p:nvPr>
            <p:extLst>
              <p:ext uri="{D42A27DB-BD31-4B8C-83A1-F6EECF244321}">
                <p14:modId xmlns:p14="http://schemas.microsoft.com/office/powerpoint/2010/main" val="182245052"/>
              </p:ext>
            </p:extLst>
          </p:nvPr>
        </p:nvGraphicFramePr>
        <p:xfrm>
          <a:off x="2312988" y="3552825"/>
          <a:ext cx="1774825" cy="514350"/>
        </p:xfrm>
        <a:graphic>
          <a:graphicData uri="http://schemas.openxmlformats.org/presentationml/2006/ole">
            <mc:AlternateContent xmlns:mc="http://schemas.openxmlformats.org/markup-compatibility/2006">
              <mc:Choice xmlns:v="urn:schemas-microsoft-com:vml" Requires="v">
                <p:oleObj spid="_x0000_s13046" name="公式" r:id="rId3" imgW="634680" imgH="228600" progId="Equation.3">
                  <p:embed/>
                </p:oleObj>
              </mc:Choice>
              <mc:Fallback>
                <p:oleObj name="公式" r:id="rId3" imgW="634680" imgH="228600" progId="Equation.3">
                  <p:embed/>
                  <p:pic>
                    <p:nvPicPr>
                      <p:cNvPr id="0" name=""/>
                      <p:cNvPicPr>
                        <a:picLocks noChangeAspect="1" noChangeArrowheads="1"/>
                      </p:cNvPicPr>
                      <p:nvPr/>
                    </p:nvPicPr>
                    <p:blipFill>
                      <a:blip r:embed="rId4"/>
                      <a:srcRect/>
                      <a:stretch>
                        <a:fillRect/>
                      </a:stretch>
                    </p:blipFill>
                    <p:spPr bwMode="auto">
                      <a:xfrm>
                        <a:off x="2312988" y="3552825"/>
                        <a:ext cx="17748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5"/>
          <p:cNvGraphicFramePr>
            <a:graphicFrameLocks noChangeAspect="1"/>
          </p:cNvGraphicFramePr>
          <p:nvPr>
            <p:extLst>
              <p:ext uri="{D42A27DB-BD31-4B8C-83A1-F6EECF244321}">
                <p14:modId xmlns:p14="http://schemas.microsoft.com/office/powerpoint/2010/main" val="3598614099"/>
              </p:ext>
            </p:extLst>
          </p:nvPr>
        </p:nvGraphicFramePr>
        <p:xfrm>
          <a:off x="2286000" y="4114752"/>
          <a:ext cx="1752600" cy="533400"/>
        </p:xfrm>
        <a:graphic>
          <a:graphicData uri="http://schemas.openxmlformats.org/presentationml/2006/ole">
            <mc:AlternateContent xmlns:mc="http://schemas.openxmlformats.org/markup-compatibility/2006">
              <mc:Choice xmlns:v="urn:schemas-microsoft-com:vml" Requires="v">
                <p:oleObj spid="_x0000_s13047" r:id="rId5" imgW="622030" imgH="266584" progId="Equation.3">
                  <p:embed/>
                </p:oleObj>
              </mc:Choice>
              <mc:Fallback>
                <p:oleObj r:id="rId5" imgW="622030"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114752"/>
                        <a:ext cx="1752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6"/>
          <p:cNvGraphicFramePr>
            <a:graphicFrameLocks noChangeAspect="1"/>
          </p:cNvGraphicFramePr>
          <p:nvPr>
            <p:extLst>
              <p:ext uri="{D42A27DB-BD31-4B8C-83A1-F6EECF244321}">
                <p14:modId xmlns:p14="http://schemas.microsoft.com/office/powerpoint/2010/main" val="198348604"/>
              </p:ext>
            </p:extLst>
          </p:nvPr>
        </p:nvGraphicFramePr>
        <p:xfrm>
          <a:off x="2209800" y="5333904"/>
          <a:ext cx="1905000" cy="533400"/>
        </p:xfrm>
        <a:graphic>
          <a:graphicData uri="http://schemas.openxmlformats.org/presentationml/2006/ole">
            <mc:AlternateContent xmlns:mc="http://schemas.openxmlformats.org/markup-compatibility/2006">
              <mc:Choice xmlns:v="urn:schemas-microsoft-com:vml" Requires="v">
                <p:oleObj spid="_x0000_s13048" r:id="rId7" imgW="710891" imgH="266584" progId="Equation.3">
                  <p:embed/>
                </p:oleObj>
              </mc:Choice>
              <mc:Fallback>
                <p:oleObj r:id="rId7" imgW="710891" imgH="26658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5333904"/>
                        <a:ext cx="1905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7"/>
          <p:cNvGraphicFramePr>
            <a:graphicFrameLocks noChangeAspect="1"/>
          </p:cNvGraphicFramePr>
          <p:nvPr>
            <p:extLst>
              <p:ext uri="{D42A27DB-BD31-4B8C-83A1-F6EECF244321}">
                <p14:modId xmlns:p14="http://schemas.microsoft.com/office/powerpoint/2010/main" val="2097454322"/>
              </p:ext>
            </p:extLst>
          </p:nvPr>
        </p:nvGraphicFramePr>
        <p:xfrm>
          <a:off x="4471988" y="2976563"/>
          <a:ext cx="2486025" cy="452437"/>
        </p:xfrm>
        <a:graphic>
          <a:graphicData uri="http://schemas.openxmlformats.org/presentationml/2006/ole">
            <mc:AlternateContent xmlns:mc="http://schemas.openxmlformats.org/markup-compatibility/2006">
              <mc:Choice xmlns:v="urn:schemas-microsoft-com:vml" Requires="v">
                <p:oleObj spid="_x0000_s13049" name="Equation" r:id="rId9" imgW="927000" imgH="203040" progId="Equation.3">
                  <p:embed/>
                </p:oleObj>
              </mc:Choice>
              <mc:Fallback>
                <p:oleObj name="Equation" r:id="rId9" imgW="9270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1988" y="2976563"/>
                        <a:ext cx="2486025"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8"/>
          <p:cNvGraphicFramePr>
            <a:graphicFrameLocks noChangeAspect="1"/>
          </p:cNvGraphicFramePr>
          <p:nvPr>
            <p:extLst>
              <p:ext uri="{D42A27DB-BD31-4B8C-83A1-F6EECF244321}">
                <p14:modId xmlns:p14="http://schemas.microsoft.com/office/powerpoint/2010/main" val="814789376"/>
              </p:ext>
            </p:extLst>
          </p:nvPr>
        </p:nvGraphicFramePr>
        <p:xfrm>
          <a:off x="4190850" y="3530573"/>
          <a:ext cx="4191000" cy="584200"/>
        </p:xfrm>
        <a:graphic>
          <a:graphicData uri="http://schemas.openxmlformats.org/presentationml/2006/ole">
            <mc:AlternateContent xmlns:mc="http://schemas.openxmlformats.org/markup-compatibility/2006">
              <mc:Choice xmlns:v="urn:schemas-microsoft-com:vml" Requires="v">
                <p:oleObj spid="_x0000_s13050" r:id="rId11" imgW="1828800" imgH="266700" progId="Equation.3">
                  <p:embed/>
                </p:oleObj>
              </mc:Choice>
              <mc:Fallback>
                <p:oleObj r:id="rId11" imgW="1828800" imgH="266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0850" y="3530573"/>
                        <a:ext cx="41910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49"/>
          <p:cNvGraphicFramePr>
            <a:graphicFrameLocks noChangeAspect="1"/>
          </p:cNvGraphicFramePr>
          <p:nvPr>
            <p:extLst>
              <p:ext uri="{D42A27DB-BD31-4B8C-83A1-F6EECF244321}">
                <p14:modId xmlns:p14="http://schemas.microsoft.com/office/powerpoint/2010/main" val="1696342255"/>
              </p:ext>
            </p:extLst>
          </p:nvPr>
        </p:nvGraphicFramePr>
        <p:xfrm>
          <a:off x="4924362" y="4114752"/>
          <a:ext cx="1247775" cy="533400"/>
        </p:xfrm>
        <a:graphic>
          <a:graphicData uri="http://schemas.openxmlformats.org/presentationml/2006/ole">
            <mc:AlternateContent xmlns:mc="http://schemas.openxmlformats.org/markup-compatibility/2006">
              <mc:Choice xmlns:v="urn:schemas-microsoft-com:vml" Requires="v">
                <p:oleObj spid="_x0000_s13051" r:id="rId13" imgW="558558" imgH="266584" progId="Equation.3">
                  <p:embed/>
                </p:oleObj>
              </mc:Choice>
              <mc:Fallback>
                <p:oleObj r:id="rId13" imgW="558558" imgH="26658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4362" y="4114752"/>
                        <a:ext cx="12477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0"/>
          <p:cNvGraphicFramePr>
            <a:graphicFrameLocks noChangeAspect="1"/>
          </p:cNvGraphicFramePr>
          <p:nvPr>
            <p:extLst>
              <p:ext uri="{D42A27DB-BD31-4B8C-83A1-F6EECF244321}">
                <p14:modId xmlns:p14="http://schemas.microsoft.com/office/powerpoint/2010/main" val="1347238384"/>
              </p:ext>
            </p:extLst>
          </p:nvPr>
        </p:nvGraphicFramePr>
        <p:xfrm>
          <a:off x="4953000" y="5333904"/>
          <a:ext cx="1447800" cy="533400"/>
        </p:xfrm>
        <a:graphic>
          <a:graphicData uri="http://schemas.openxmlformats.org/presentationml/2006/ole">
            <mc:AlternateContent xmlns:mc="http://schemas.openxmlformats.org/markup-compatibility/2006">
              <mc:Choice xmlns:v="urn:schemas-microsoft-com:vml" Requires="v">
                <p:oleObj spid="_x0000_s13052" r:id="rId15" imgW="558558" imgH="266584" progId="Equation.3">
                  <p:embed/>
                </p:oleObj>
              </mc:Choice>
              <mc:Fallback>
                <p:oleObj r:id="rId15" imgW="558558" imgH="26658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5333904"/>
                        <a:ext cx="1447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1"/>
          <p:cNvGraphicFramePr>
            <a:graphicFrameLocks noChangeAspect="1"/>
          </p:cNvGraphicFramePr>
          <p:nvPr>
            <p:extLst>
              <p:ext uri="{D42A27DB-BD31-4B8C-83A1-F6EECF244321}">
                <p14:modId xmlns:p14="http://schemas.microsoft.com/office/powerpoint/2010/main" val="210004578"/>
              </p:ext>
            </p:extLst>
          </p:nvPr>
        </p:nvGraphicFramePr>
        <p:xfrm>
          <a:off x="2916238" y="2362242"/>
          <a:ext cx="381000" cy="533400"/>
        </p:xfrm>
        <a:graphic>
          <a:graphicData uri="http://schemas.openxmlformats.org/presentationml/2006/ole">
            <mc:AlternateContent xmlns:mc="http://schemas.openxmlformats.org/markup-compatibility/2006">
              <mc:Choice xmlns:v="urn:schemas-microsoft-com:vml" Requires="v">
                <p:oleObj spid="_x0000_s13053" name="Equation" r:id="rId17" imgW="126720" imgH="177480" progId="Equation.3">
                  <p:embed/>
                </p:oleObj>
              </mc:Choice>
              <mc:Fallback>
                <p:oleObj name="Equation" r:id="rId17" imgW="12672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6238" y="2362242"/>
                        <a:ext cx="381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2"/>
          <p:cNvGraphicFramePr>
            <a:graphicFrameLocks noChangeAspect="1"/>
          </p:cNvGraphicFramePr>
          <p:nvPr>
            <p:extLst>
              <p:ext uri="{D42A27DB-BD31-4B8C-83A1-F6EECF244321}">
                <p14:modId xmlns:p14="http://schemas.microsoft.com/office/powerpoint/2010/main" val="1732540842"/>
              </p:ext>
            </p:extLst>
          </p:nvPr>
        </p:nvGraphicFramePr>
        <p:xfrm>
          <a:off x="5773738" y="2438421"/>
          <a:ext cx="422275" cy="457200"/>
        </p:xfrm>
        <a:graphic>
          <a:graphicData uri="http://schemas.openxmlformats.org/presentationml/2006/ole">
            <mc:AlternateContent xmlns:mc="http://schemas.openxmlformats.org/markup-compatibility/2006">
              <mc:Choice xmlns:v="urn:schemas-microsoft-com:vml" Requires="v">
                <p:oleObj spid="_x0000_s13054" name="Equation" r:id="rId19" imgW="152280" imgH="164880" progId="Equation.3">
                  <p:embed/>
                </p:oleObj>
              </mc:Choice>
              <mc:Fallback>
                <p:oleObj name="Equation" r:id="rId19" imgW="15228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73738" y="2438421"/>
                        <a:ext cx="422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53"/>
          <p:cNvGraphicFramePr>
            <a:graphicFrameLocks noChangeAspect="1"/>
          </p:cNvGraphicFramePr>
          <p:nvPr>
            <p:extLst>
              <p:ext uri="{D42A27DB-BD31-4B8C-83A1-F6EECF244321}">
                <p14:modId xmlns:p14="http://schemas.microsoft.com/office/powerpoint/2010/main" val="2229221685"/>
              </p:ext>
            </p:extLst>
          </p:nvPr>
        </p:nvGraphicFramePr>
        <p:xfrm>
          <a:off x="2819400" y="3003550"/>
          <a:ext cx="457200" cy="425450"/>
        </p:xfrm>
        <a:graphic>
          <a:graphicData uri="http://schemas.openxmlformats.org/presentationml/2006/ole">
            <mc:AlternateContent xmlns:mc="http://schemas.openxmlformats.org/markup-compatibility/2006">
              <mc:Choice xmlns:v="urn:schemas-microsoft-com:vml" Requires="v">
                <p:oleObj spid="_x0000_s13055" name="Equation" r:id="rId21" imgW="190440" imgH="177480" progId="Equation.3">
                  <p:embed/>
                </p:oleObj>
              </mc:Choice>
              <mc:Fallback>
                <p:oleObj name="Equation" r:id="rId21" imgW="19044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19400" y="3003550"/>
                        <a:ext cx="4572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4"/>
          <p:cNvSpPr txBox="1">
            <a:spLocks noChangeArrowheads="1"/>
          </p:cNvSpPr>
          <p:nvPr/>
        </p:nvSpPr>
        <p:spPr bwMode="auto">
          <a:xfrm>
            <a:off x="2819400" y="4733828"/>
            <a:ext cx="457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buSzPct val="90000"/>
            </a:pPr>
            <a:r>
              <a:rPr lang="en-US" altLang="zh-CN" sz="2400" b="0" dirty="0">
                <a:latin typeface="Tahoma" panose="020B0604030504040204" pitchFamily="34" charset="0"/>
                <a:ea typeface="宋体" panose="02010600030101010101" pitchFamily="2" charset="-122"/>
              </a:rPr>
              <a:t>┇</a:t>
            </a:r>
          </a:p>
          <a:p>
            <a:pPr>
              <a:spcBef>
                <a:spcPct val="50000"/>
              </a:spcBef>
            </a:pPr>
            <a:endParaRPr lang="en-US" altLang="zh-CN" sz="2400" dirty="0">
              <a:latin typeface="Times New Roman" panose="02020603050405020304" pitchFamily="18" charset="0"/>
              <a:ea typeface="宋体" panose="02010600030101010101" pitchFamily="2" charset="-122"/>
            </a:endParaRPr>
          </a:p>
        </p:txBody>
      </p:sp>
      <p:sp>
        <p:nvSpPr>
          <p:cNvPr id="17" name="Text Box 55"/>
          <p:cNvSpPr txBox="1">
            <a:spLocks noChangeArrowheads="1"/>
          </p:cNvSpPr>
          <p:nvPr/>
        </p:nvSpPr>
        <p:spPr bwMode="auto">
          <a:xfrm>
            <a:off x="5867400" y="4733828"/>
            <a:ext cx="609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buSzPct val="90000"/>
            </a:pPr>
            <a:r>
              <a:rPr lang="en-US" altLang="zh-CN" sz="2400" b="0">
                <a:latin typeface="Tahoma" panose="020B0604030504040204" pitchFamily="34" charset="0"/>
                <a:ea typeface="宋体" panose="02010600030101010101" pitchFamily="2" charset="-122"/>
              </a:rPr>
              <a:t>┇</a:t>
            </a:r>
          </a:p>
          <a:p>
            <a:pPr>
              <a:spcBef>
                <a:spcPct val="50000"/>
              </a:spcBef>
            </a:pPr>
            <a:endParaRPr lang="en-US" altLang="zh-CN" sz="24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830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0-#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0-#ppt_w/2"/>
                                          </p:val>
                                        </p:tav>
                                        <p:tav tm="100000">
                                          <p:val>
                                            <p:strVal val="#ppt_x"/>
                                          </p:val>
                                        </p:tav>
                                      </p:tavLst>
                                    </p:anim>
                                    <p:anim calcmode="lin" valueType="num">
                                      <p:cBhvr additive="base">
                                        <p:cTn id="6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0-#ppt_w/2"/>
                                          </p:val>
                                        </p:tav>
                                        <p:tav tm="100000">
                                          <p:val>
                                            <p:strVal val="#ppt_x"/>
                                          </p:val>
                                        </p:tav>
                                      </p:tavLst>
                                    </p:anim>
                                    <p:anim calcmode="lin" valueType="num">
                                      <p:cBhvr additive="base">
                                        <p:cTn id="7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0-#ppt_w/2"/>
                                          </p:val>
                                        </p:tav>
                                        <p:tav tm="100000">
                                          <p:val>
                                            <p:strVal val="#ppt_x"/>
                                          </p:val>
                                        </p:tav>
                                      </p:tavLst>
                                    </p:anim>
                                    <p:anim calcmode="lin" valueType="num">
                                      <p:cBhvr additive="base">
                                        <p:cTn id="8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838200" y="3149528"/>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en-US" altLang="zh-CN" sz="3200" b="0">
                <a:solidFill>
                  <a:schemeClr val="tx2"/>
                </a:solidFill>
                <a:latin typeface="Tahoma" panose="020B0604030504040204" pitchFamily="34" charset="0"/>
                <a:ea typeface="宋体" panose="02010600030101010101" pitchFamily="2" charset="-122"/>
              </a:rPr>
              <a:t>              </a:t>
            </a:r>
            <a:r>
              <a:rPr lang="en-US" altLang="zh-CN" sz="2800" b="0" i="1">
                <a:latin typeface="Times New Roman" panose="02020603050405020304" pitchFamily="18" charset="0"/>
                <a:ea typeface="黑体" panose="02010609060101010101" pitchFamily="49" charset="-122"/>
              </a:rPr>
              <a:t>F</a:t>
            </a:r>
            <a:r>
              <a:rPr lang="en-US" altLang="zh-CN" sz="2800" b="0">
                <a:latin typeface="Times New Roman" panose="02020603050405020304" pitchFamily="18" charset="0"/>
                <a:ea typeface="黑体" panose="02010609060101010101" pitchFamily="49" charset="-122"/>
              </a:rPr>
              <a:t> = </a:t>
            </a:r>
            <a:r>
              <a:rPr lang="en-US" altLang="zh-CN" sz="2800" b="0" i="1">
                <a:latin typeface="Times New Roman" panose="02020603050405020304" pitchFamily="18" charset="0"/>
                <a:ea typeface="黑体" panose="02010609060101010101" pitchFamily="49" charset="-122"/>
              </a:rPr>
              <a:t>P</a:t>
            </a:r>
            <a:r>
              <a:rPr lang="en-US" altLang="zh-CN" sz="2800" b="0">
                <a:latin typeface="Times New Roman" panose="02020603050405020304" pitchFamily="18" charset="0"/>
                <a:ea typeface="黑体" panose="02010609060101010101" pitchFamily="49" charset="-122"/>
              </a:rPr>
              <a:t>(1+</a:t>
            </a:r>
            <a:r>
              <a:rPr lang="en-US" altLang="zh-CN" sz="2800" b="0" i="1">
                <a:latin typeface="Times New Roman" panose="02020603050405020304" pitchFamily="18" charset="0"/>
                <a:ea typeface="黑体" panose="02010609060101010101" pitchFamily="49" charset="-122"/>
              </a:rPr>
              <a:t>i</a:t>
            </a:r>
            <a:r>
              <a:rPr lang="en-US" altLang="zh-CN" sz="2800" b="0">
                <a:latin typeface="Times New Roman" panose="02020603050405020304" pitchFamily="18" charset="0"/>
                <a:ea typeface="黑体" panose="02010609060101010101" pitchFamily="49" charset="-122"/>
              </a:rPr>
              <a:t>)</a:t>
            </a:r>
            <a:r>
              <a:rPr lang="en-US" altLang="zh-CN" sz="2800" b="0" i="1" baseline="30000">
                <a:latin typeface="Times New Roman" panose="02020603050405020304" pitchFamily="18" charset="0"/>
                <a:ea typeface="黑体" panose="02010609060101010101" pitchFamily="49" charset="-122"/>
              </a:rPr>
              <a:t>n</a:t>
            </a:r>
            <a:endParaRPr lang="en-US" altLang="zh-CN" sz="3200" b="0">
              <a:latin typeface="Times New Roman" panose="02020603050405020304" pitchFamily="18" charset="0"/>
              <a:ea typeface="黑体" panose="02010609060101010101" pitchFamily="49" charset="-122"/>
            </a:endParaRPr>
          </a:p>
        </p:txBody>
      </p:sp>
      <p:sp>
        <p:nvSpPr>
          <p:cNvPr id="4" name="Rectangle 3"/>
          <p:cNvSpPr>
            <a:spLocks noChangeArrowheads="1"/>
          </p:cNvSpPr>
          <p:nvPr/>
        </p:nvSpPr>
        <p:spPr bwMode="auto">
          <a:xfrm>
            <a:off x="1676400" y="4216328"/>
            <a:ext cx="6324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130000"/>
              </a:lnSpc>
              <a:buSzPct val="90000"/>
            </a:pPr>
            <a:r>
              <a:rPr lang="en-US" altLang="zh-CN" sz="2400" b="0" dirty="0">
                <a:solidFill>
                  <a:srgbClr val="FD112D"/>
                </a:solidFill>
                <a:latin typeface="Times New Roman" panose="02020603050405020304" pitchFamily="18" charset="0"/>
                <a:ea typeface="宋体" panose="02010600030101010101" pitchFamily="2" charset="-122"/>
              </a:rPr>
              <a:t>(1+</a:t>
            </a:r>
            <a:r>
              <a:rPr lang="en-US" altLang="zh-CN" sz="2400" b="0" i="1" dirty="0">
                <a:solidFill>
                  <a:srgbClr val="FD112D"/>
                </a:solidFill>
                <a:latin typeface="Times New Roman" panose="02020603050405020304" pitchFamily="18" charset="0"/>
                <a:ea typeface="宋体" panose="02010600030101010101" pitchFamily="2" charset="-122"/>
              </a:rPr>
              <a:t>i</a:t>
            </a:r>
            <a:r>
              <a:rPr lang="en-US" altLang="zh-CN" sz="2400" b="0" dirty="0">
                <a:solidFill>
                  <a:srgbClr val="FD112D"/>
                </a:solidFill>
                <a:latin typeface="Times New Roman" panose="02020603050405020304" pitchFamily="18" charset="0"/>
                <a:ea typeface="宋体" panose="02010600030101010101" pitchFamily="2" charset="-122"/>
              </a:rPr>
              <a:t>)</a:t>
            </a:r>
            <a:r>
              <a:rPr lang="en-US" altLang="zh-CN" sz="2400" b="0" i="1" baseline="30000" dirty="0">
                <a:solidFill>
                  <a:srgbClr val="FD112D"/>
                </a:solidFill>
                <a:latin typeface="Times New Roman" panose="02020603050405020304" pitchFamily="18" charset="0"/>
                <a:ea typeface="黑体" panose="02010609060101010101" pitchFamily="49" charset="-122"/>
              </a:rPr>
              <a:t>n </a:t>
            </a:r>
            <a:r>
              <a:rPr lang="en-US" altLang="zh-CN" sz="2400" b="0" dirty="0">
                <a:solidFill>
                  <a:srgbClr val="FD112D"/>
                </a:solidFill>
                <a:latin typeface="Times New Roman" panose="02020603050405020304" pitchFamily="18" charset="0"/>
                <a:ea typeface="黑体" panose="02010609060101010101" pitchFamily="49" charset="-122"/>
              </a:rPr>
              <a:t>=</a:t>
            </a:r>
            <a:r>
              <a:rPr lang="zh-CN" altLang="en-US" sz="2400" b="0" dirty="0">
                <a:solidFill>
                  <a:srgbClr val="FD112D"/>
                </a:solidFill>
                <a:latin typeface="Times New Roman" panose="02020603050405020304" pitchFamily="18" charset="0"/>
                <a:ea typeface="黑体" panose="02010609060101010101" pitchFamily="49" charset="-122"/>
              </a:rPr>
              <a:t>（</a:t>
            </a:r>
            <a:r>
              <a:rPr lang="en-US" altLang="zh-CN" sz="2400" b="0" i="1" dirty="0">
                <a:solidFill>
                  <a:srgbClr val="FD112D"/>
                </a:solidFill>
                <a:latin typeface="Times New Roman" panose="02020603050405020304" pitchFamily="18" charset="0"/>
                <a:ea typeface="黑体" panose="02010609060101010101" pitchFamily="49" charset="-122"/>
              </a:rPr>
              <a:t>F</a:t>
            </a:r>
            <a:r>
              <a:rPr lang="en-US" altLang="zh-CN" sz="2400" b="0" dirty="0">
                <a:solidFill>
                  <a:srgbClr val="FD112D"/>
                </a:solidFill>
                <a:latin typeface="Times New Roman" panose="02020603050405020304" pitchFamily="18" charset="0"/>
                <a:ea typeface="黑体" panose="02010609060101010101" pitchFamily="49" charset="-122"/>
              </a:rPr>
              <a:t>/</a:t>
            </a:r>
            <a:r>
              <a:rPr lang="en-US" altLang="zh-CN" sz="2400" b="0" i="1" dirty="0">
                <a:solidFill>
                  <a:srgbClr val="FD112D"/>
                </a:solidFill>
                <a:latin typeface="Times New Roman" panose="02020603050405020304" pitchFamily="18" charset="0"/>
                <a:ea typeface="黑体" panose="02010609060101010101" pitchFamily="49" charset="-122"/>
              </a:rPr>
              <a:t>P</a:t>
            </a:r>
            <a:r>
              <a:rPr lang="zh-CN" altLang="en-US" sz="2400" b="0" dirty="0">
                <a:solidFill>
                  <a:srgbClr val="FD112D"/>
                </a:solidFill>
                <a:latin typeface="Times New Roman" panose="02020603050405020304" pitchFamily="18" charset="0"/>
                <a:ea typeface="黑体" panose="02010609060101010101" pitchFamily="49" charset="-122"/>
              </a:rPr>
              <a:t>，</a:t>
            </a:r>
            <a:r>
              <a:rPr lang="en-US" altLang="zh-CN" sz="2400" b="0" i="1" dirty="0" err="1">
                <a:solidFill>
                  <a:srgbClr val="FD112D"/>
                </a:solidFill>
                <a:latin typeface="Times New Roman" panose="02020603050405020304" pitchFamily="18" charset="0"/>
                <a:ea typeface="黑体" panose="02010609060101010101" pitchFamily="49" charset="-122"/>
              </a:rPr>
              <a:t>i</a:t>
            </a:r>
            <a:r>
              <a:rPr lang="zh-CN" altLang="en-US" sz="2400" b="0" dirty="0">
                <a:solidFill>
                  <a:srgbClr val="FD112D"/>
                </a:solidFill>
                <a:latin typeface="Times New Roman" panose="02020603050405020304" pitchFamily="18" charset="0"/>
                <a:ea typeface="黑体" panose="02010609060101010101" pitchFamily="49" charset="-122"/>
              </a:rPr>
              <a:t>，</a:t>
            </a:r>
            <a:r>
              <a:rPr lang="en-US" altLang="zh-CN" sz="2400" b="0" i="1" dirty="0">
                <a:solidFill>
                  <a:srgbClr val="FD112D"/>
                </a:solidFill>
                <a:latin typeface="Times New Roman" panose="02020603050405020304" pitchFamily="18" charset="0"/>
                <a:ea typeface="黑体" panose="02010609060101010101" pitchFamily="49" charset="-122"/>
              </a:rPr>
              <a:t>n</a:t>
            </a:r>
            <a:r>
              <a:rPr lang="zh-CN" altLang="en-US" sz="2400" b="0" dirty="0">
                <a:solidFill>
                  <a:srgbClr val="FD112D"/>
                </a:solidFill>
                <a:latin typeface="黑体" panose="02010609060101010101" pitchFamily="49" charset="-122"/>
                <a:ea typeface="黑体" panose="02010609060101010101" pitchFamily="49" charset="-122"/>
              </a:rPr>
              <a:t>）</a:t>
            </a:r>
            <a:r>
              <a:rPr lang="en-US" altLang="zh-CN" sz="2400" b="0" baseline="30000" dirty="0">
                <a:solidFill>
                  <a:srgbClr val="FD112D"/>
                </a:solidFill>
                <a:latin typeface="黑体" panose="02010609060101010101" pitchFamily="49" charset="-122"/>
                <a:ea typeface="黑体" panose="02010609060101010101" pitchFamily="49" charset="-122"/>
              </a:rPr>
              <a:t>_____</a:t>
            </a:r>
            <a:r>
              <a:rPr lang="zh-CN" altLang="en-US" sz="2400" b="0" dirty="0">
                <a:solidFill>
                  <a:srgbClr val="FD112D"/>
                </a:solidFill>
                <a:latin typeface="黑体" panose="02010609060101010101" pitchFamily="49" charset="-122"/>
                <a:ea typeface="黑体" panose="02010609060101010101" pitchFamily="49" charset="-122"/>
              </a:rPr>
              <a:t>一次支付终值系数</a:t>
            </a:r>
            <a:r>
              <a:rPr lang="zh-CN" altLang="en-US" sz="2400" b="0" dirty="0">
                <a:latin typeface="黑体" panose="02010609060101010101" pitchFamily="49" charset="-122"/>
                <a:ea typeface="黑体" panose="02010609060101010101" pitchFamily="49" charset="-122"/>
              </a:rPr>
              <a:t>（</a:t>
            </a:r>
            <a:r>
              <a:rPr kumimoji="0" lang="en-US" altLang="zh-CN" sz="2400" b="0" dirty="0">
                <a:latin typeface="Times New Roman" panose="02020603050405020304" pitchFamily="18" charset="0"/>
                <a:ea typeface="宋体" panose="02010600030101010101" pitchFamily="2" charset="-122"/>
              </a:rPr>
              <a:t>Compound amount factor , single payment</a:t>
            </a:r>
            <a:r>
              <a:rPr kumimoji="0" lang="zh-CN" altLang="en-US" sz="2400" b="0" dirty="0">
                <a:latin typeface="Times New Roman" panose="02020603050405020304" pitchFamily="18" charset="0"/>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5" name="Rectangle 4"/>
          <p:cNvSpPr>
            <a:spLocks noChangeArrowheads="1"/>
          </p:cNvSpPr>
          <p:nvPr/>
        </p:nvSpPr>
        <p:spPr bwMode="auto">
          <a:xfrm>
            <a:off x="755650" y="2246241"/>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latin typeface="楷体" panose="02010609060101010101" pitchFamily="49" charset="-122"/>
                <a:ea typeface="楷体" panose="02010609060101010101" pitchFamily="49" charset="-122"/>
              </a:rPr>
              <a:t>即</a:t>
            </a:r>
            <a:r>
              <a:rPr lang="en-US" altLang="zh-CN" sz="2800" b="0" i="1" dirty="0">
                <a:latin typeface="楷体" panose="02010609060101010101" pitchFamily="49" charset="-122"/>
                <a:ea typeface="楷体" panose="02010609060101010101" pitchFamily="49" charset="-122"/>
              </a:rPr>
              <a:t>n</a:t>
            </a:r>
            <a:r>
              <a:rPr lang="zh-CN" altLang="en-US" sz="2800" b="0" dirty="0">
                <a:latin typeface="楷体" panose="02010609060101010101" pitchFamily="49" charset="-122"/>
                <a:ea typeface="楷体" panose="02010609060101010101" pitchFamily="49" charset="-122"/>
              </a:rPr>
              <a:t>年后的将来值为：</a:t>
            </a:r>
            <a:r>
              <a:rPr lang="zh-CN" altLang="en-US" sz="1400" b="0" dirty="0">
                <a:latin typeface="楷体" panose="02010609060101010101" pitchFamily="49" charset="-122"/>
                <a:ea typeface="楷体" panose="02010609060101010101" pitchFamily="49" charset="-122"/>
              </a:rPr>
              <a:t> </a:t>
            </a:r>
            <a:endParaRPr lang="zh-CN" altLang="en-US" sz="2400" b="0" dirty="0">
              <a:latin typeface="楷体" panose="02010609060101010101" pitchFamily="49" charset="-122"/>
              <a:ea typeface="楷体" panose="02010609060101010101" pitchFamily="49" charset="-122"/>
            </a:endParaRPr>
          </a:p>
        </p:txBody>
      </p:sp>
      <p:sp>
        <p:nvSpPr>
          <p:cNvPr id="6" name="Rectangle 2"/>
          <p:cNvSpPr txBox="1">
            <a:spLocks noChangeArrowheads="1"/>
          </p:cNvSpPr>
          <p:nvPr/>
        </p:nvSpPr>
        <p:spPr bwMode="auto">
          <a:xfrm>
            <a:off x="574675" y="1235821"/>
            <a:ext cx="77724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latin typeface="楷体" panose="02010609060101010101" pitchFamily="49" charset="-122"/>
                <a:ea typeface="楷体" panose="02010609060101010101" pitchFamily="49" charset="-122"/>
              </a:rPr>
              <a:t>⒈</a:t>
            </a:r>
            <a:r>
              <a:rPr lang="zh-CN" altLang="en-US" sz="2800" dirty="0" smtClean="0">
                <a:latin typeface="楷体" panose="02010609060101010101" pitchFamily="49" charset="-122"/>
                <a:ea typeface="楷体" panose="02010609060101010101" pitchFamily="49" charset="-122"/>
              </a:rPr>
              <a:t>一次支付终值公式</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4580" y="1334636"/>
            <a:ext cx="2850744" cy="2653092"/>
          </a:xfrm>
          <a:prstGeom prst="rect">
            <a:avLst/>
          </a:prstGeom>
        </p:spPr>
      </p:pic>
    </p:spTree>
    <p:extLst>
      <p:ext uri="{BB962C8B-B14F-4D97-AF65-F5344CB8AC3E}">
        <p14:creationId xmlns:p14="http://schemas.microsoft.com/office/powerpoint/2010/main" val="3324597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ph type="body" idx="1"/>
          </p:nvPr>
        </p:nvSpPr>
        <p:spPr>
          <a:xfrm>
            <a:off x="600568" y="1170802"/>
            <a:ext cx="8232282" cy="1724819"/>
          </a:xfrm>
        </p:spPr>
        <p:txBody>
          <a:bodyPr/>
          <a:lstStyle/>
          <a:p>
            <a:pPr eaLnBrk="1" hangingPunct="1">
              <a:lnSpc>
                <a:spcPts val="2400"/>
              </a:lnSpc>
              <a:buFontTx/>
              <a:buNone/>
            </a:pPr>
            <a:r>
              <a:rPr lang="zh-CN" altLang="en-US" sz="2800" dirty="0" smtClean="0">
                <a:solidFill>
                  <a:schemeClr val="tx2"/>
                </a:solidFill>
                <a:latin typeface="楷体" panose="02010609060101010101" pitchFamily="49" charset="-122"/>
                <a:ea typeface="楷体" panose="02010609060101010101" pitchFamily="49" charset="-122"/>
              </a:rPr>
              <a:t>例：某工程现向银行借款</a:t>
            </a:r>
            <a:r>
              <a:rPr lang="en-US" altLang="zh-CN" sz="2800" dirty="0" smtClean="0">
                <a:solidFill>
                  <a:schemeClr val="tx2"/>
                </a:solidFill>
                <a:latin typeface="楷体" panose="02010609060101010101" pitchFamily="49" charset="-122"/>
                <a:ea typeface="楷体" panose="02010609060101010101" pitchFamily="49" charset="-122"/>
              </a:rPr>
              <a:t>100</a:t>
            </a:r>
            <a:r>
              <a:rPr lang="zh-CN" altLang="en-US" sz="2800" dirty="0" smtClean="0">
                <a:solidFill>
                  <a:schemeClr val="tx2"/>
                </a:solidFill>
                <a:latin typeface="楷体" panose="02010609060101010101" pitchFamily="49" charset="-122"/>
                <a:ea typeface="楷体" panose="02010609060101010101" pitchFamily="49" charset="-122"/>
              </a:rPr>
              <a:t>万元，年利率为</a:t>
            </a:r>
            <a:r>
              <a:rPr lang="en-US" altLang="zh-CN" sz="2800" dirty="0" smtClean="0">
                <a:solidFill>
                  <a:schemeClr val="tx2"/>
                </a:solidFill>
                <a:latin typeface="楷体" panose="02010609060101010101" pitchFamily="49" charset="-122"/>
                <a:ea typeface="楷体" panose="02010609060101010101" pitchFamily="49" charset="-122"/>
              </a:rPr>
              <a:t>10%</a:t>
            </a:r>
            <a:r>
              <a:rPr lang="zh-CN" altLang="en-US" sz="2800" dirty="0" smtClean="0">
                <a:solidFill>
                  <a:schemeClr val="tx2"/>
                </a:solidFill>
                <a:latin typeface="楷体" panose="02010609060101010101" pitchFamily="49" charset="-122"/>
                <a:ea typeface="楷体" panose="02010609060101010101" pitchFamily="49" charset="-122"/>
              </a:rPr>
              <a:t>，</a:t>
            </a:r>
          </a:p>
          <a:p>
            <a:pPr eaLnBrk="1" hangingPunct="1">
              <a:lnSpc>
                <a:spcPct val="150000"/>
              </a:lnSpc>
              <a:buFontTx/>
              <a:buNone/>
            </a:pPr>
            <a:r>
              <a:rPr lang="zh-CN" altLang="en-US" sz="2800" dirty="0" smtClean="0">
                <a:solidFill>
                  <a:schemeClr val="tx2"/>
                </a:solidFill>
                <a:latin typeface="楷体" panose="02010609060101010101" pitchFamily="49" charset="-122"/>
                <a:ea typeface="楷体" panose="02010609060101010101" pitchFamily="49" charset="-122"/>
              </a:rPr>
              <a:t>借期</a:t>
            </a:r>
            <a:r>
              <a:rPr lang="en-US" altLang="zh-CN" sz="2800" dirty="0" smtClean="0">
                <a:solidFill>
                  <a:schemeClr val="tx2"/>
                </a:solidFill>
                <a:latin typeface="楷体" panose="02010609060101010101" pitchFamily="49" charset="-122"/>
                <a:ea typeface="楷体" panose="02010609060101010101" pitchFamily="49" charset="-122"/>
              </a:rPr>
              <a:t>5</a:t>
            </a:r>
            <a:r>
              <a:rPr lang="zh-CN" altLang="en-US" sz="2800" dirty="0" smtClean="0">
                <a:solidFill>
                  <a:schemeClr val="tx2"/>
                </a:solidFill>
                <a:latin typeface="楷体" panose="02010609060101010101" pitchFamily="49" charset="-122"/>
                <a:ea typeface="楷体" panose="02010609060101010101" pitchFamily="49" charset="-122"/>
              </a:rPr>
              <a:t>年，一次还清。问第五年末一次还银行本利</a:t>
            </a:r>
          </a:p>
          <a:p>
            <a:pPr eaLnBrk="1" hangingPunct="1">
              <a:lnSpc>
                <a:spcPct val="150000"/>
              </a:lnSpc>
              <a:buFontTx/>
              <a:buNone/>
            </a:pPr>
            <a:r>
              <a:rPr lang="zh-CN" altLang="en-US" sz="2800" dirty="0" smtClean="0">
                <a:solidFill>
                  <a:schemeClr val="tx2"/>
                </a:solidFill>
                <a:latin typeface="楷体" panose="02010609060101010101" pitchFamily="49" charset="-122"/>
                <a:ea typeface="楷体" panose="02010609060101010101" pitchFamily="49" charset="-122"/>
              </a:rPr>
              <a:t>和是多少</a:t>
            </a:r>
            <a:r>
              <a:rPr lang="en-US" altLang="zh-CN" sz="2800" dirty="0" smtClean="0">
                <a:solidFill>
                  <a:schemeClr val="tx2"/>
                </a:solidFill>
                <a:latin typeface="楷体" panose="02010609060101010101" pitchFamily="49" charset="-122"/>
                <a:ea typeface="楷体" panose="02010609060101010101" pitchFamily="49" charset="-122"/>
              </a:rPr>
              <a:t>?</a:t>
            </a:r>
          </a:p>
        </p:txBody>
      </p:sp>
      <p:sp>
        <p:nvSpPr>
          <p:cNvPr id="4" name="Rectangle 3"/>
          <p:cNvSpPr>
            <a:spLocks noChangeArrowheads="1"/>
          </p:cNvSpPr>
          <p:nvPr/>
        </p:nvSpPr>
        <p:spPr bwMode="auto">
          <a:xfrm>
            <a:off x="838200" y="3962400"/>
            <a:ext cx="5173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ts val="2400"/>
              </a:lnSpc>
              <a:spcBef>
                <a:spcPct val="50000"/>
              </a:spcBef>
              <a:buSzPct val="90000"/>
            </a:pPr>
            <a:r>
              <a:rPr lang="zh-CN" altLang="en-US" sz="2800" b="0" i="1" dirty="0">
                <a:solidFill>
                  <a:schemeClr val="tx2"/>
                </a:solidFill>
                <a:latin typeface="楷体" panose="02010609060101010101" pitchFamily="49" charset="-122"/>
                <a:ea typeface="楷体" panose="02010609060101010101" pitchFamily="49" charset="-122"/>
              </a:rPr>
              <a:t>或</a:t>
            </a:r>
          </a:p>
          <a:p>
            <a:pPr eaLnBrk="1" hangingPunct="1">
              <a:lnSpc>
                <a:spcPts val="2400"/>
              </a:lnSpc>
              <a:spcBef>
                <a:spcPct val="50000"/>
              </a:spcBef>
              <a:buSzPct val="90000"/>
            </a:pPr>
            <a:r>
              <a:rPr lang="zh-CN" altLang="en-US" sz="2800" b="0" i="1" dirty="0">
                <a:solidFill>
                  <a:schemeClr val="tx2"/>
                </a:solidFill>
                <a:latin typeface="Times New Roman" panose="02020603050405020304" pitchFamily="18" charset="0"/>
                <a:ea typeface="黑体" panose="02010609060101010101" pitchFamily="49" charset="-122"/>
              </a:rPr>
              <a:t>     </a:t>
            </a:r>
            <a:r>
              <a:rPr lang="en-US" altLang="zh-CN" sz="2800" b="0" i="1" dirty="0">
                <a:solidFill>
                  <a:schemeClr val="tx2"/>
                </a:solidFill>
                <a:latin typeface="Times New Roman" panose="02020603050405020304" pitchFamily="18" charset="0"/>
                <a:ea typeface="黑体" panose="02010609060101010101" pitchFamily="49" charset="-122"/>
              </a:rPr>
              <a:t>F</a:t>
            </a:r>
            <a:r>
              <a:rPr lang="en-US" altLang="zh-CN" sz="2800" b="0" dirty="0">
                <a:solidFill>
                  <a:schemeClr val="tx2"/>
                </a:solidFill>
                <a:latin typeface="Times New Roman" panose="02020603050405020304" pitchFamily="18" charset="0"/>
                <a:ea typeface="黑体" panose="02010609060101010101" pitchFamily="49" charset="-122"/>
              </a:rPr>
              <a:t> = </a:t>
            </a:r>
            <a:r>
              <a:rPr lang="en-US" altLang="zh-CN" sz="2800" b="0" i="1" dirty="0">
                <a:solidFill>
                  <a:schemeClr val="tx2"/>
                </a:solidFill>
                <a:latin typeface="Times New Roman" panose="02020603050405020304" pitchFamily="18" charset="0"/>
                <a:ea typeface="黑体" panose="02010609060101010101" pitchFamily="49" charset="-122"/>
              </a:rPr>
              <a:t>P</a:t>
            </a:r>
            <a:r>
              <a:rPr lang="zh-CN" altLang="en-US" sz="2800" b="0" dirty="0">
                <a:solidFill>
                  <a:schemeClr val="tx2"/>
                </a:solidFill>
                <a:latin typeface="Times New Roman" panose="02020603050405020304" pitchFamily="18" charset="0"/>
                <a:ea typeface="黑体" panose="02010609060101010101" pitchFamily="49" charset="-122"/>
              </a:rPr>
              <a:t>（</a:t>
            </a:r>
            <a:r>
              <a:rPr lang="en-US" altLang="zh-CN" sz="2800" b="0" i="1" dirty="0">
                <a:solidFill>
                  <a:schemeClr val="tx2"/>
                </a:solidFill>
                <a:latin typeface="Times New Roman" panose="02020603050405020304" pitchFamily="18" charset="0"/>
                <a:ea typeface="黑体" panose="02010609060101010101" pitchFamily="49" charset="-122"/>
              </a:rPr>
              <a:t>F/P</a:t>
            </a:r>
            <a:r>
              <a:rPr lang="zh-CN" altLang="en-US" sz="2800" b="0" dirty="0">
                <a:solidFill>
                  <a:schemeClr val="tx2"/>
                </a:solidFill>
                <a:latin typeface="Times New Roman" panose="02020603050405020304" pitchFamily="18" charset="0"/>
                <a:ea typeface="黑体" panose="02010609060101010101" pitchFamily="49" charset="-122"/>
              </a:rPr>
              <a:t>，</a:t>
            </a:r>
            <a:r>
              <a:rPr lang="en-US" altLang="zh-CN" sz="2800" b="0" i="1" dirty="0" err="1">
                <a:solidFill>
                  <a:schemeClr val="tx2"/>
                </a:solidFill>
                <a:latin typeface="Times New Roman" panose="02020603050405020304" pitchFamily="18" charset="0"/>
                <a:ea typeface="黑体" panose="02010609060101010101" pitchFamily="49" charset="-122"/>
              </a:rPr>
              <a:t>i</a:t>
            </a:r>
            <a:r>
              <a:rPr lang="zh-CN" altLang="en-US" sz="2800" b="0" dirty="0">
                <a:solidFill>
                  <a:schemeClr val="tx2"/>
                </a:solidFill>
                <a:latin typeface="Times New Roman" panose="02020603050405020304" pitchFamily="18" charset="0"/>
                <a:ea typeface="黑体" panose="02010609060101010101" pitchFamily="49" charset="-122"/>
              </a:rPr>
              <a:t>，</a:t>
            </a:r>
            <a:r>
              <a:rPr lang="en-US" altLang="zh-CN" sz="2800" b="0" i="1" dirty="0">
                <a:solidFill>
                  <a:schemeClr val="tx2"/>
                </a:solidFill>
                <a:latin typeface="Times New Roman" panose="02020603050405020304" pitchFamily="18" charset="0"/>
                <a:ea typeface="黑体" panose="02010609060101010101" pitchFamily="49" charset="-122"/>
              </a:rPr>
              <a:t>n</a:t>
            </a:r>
            <a:r>
              <a:rPr lang="zh-CN" altLang="en-US" sz="2800" b="0" dirty="0">
                <a:solidFill>
                  <a:schemeClr val="tx2"/>
                </a:solidFill>
                <a:latin typeface="Times New Roman" panose="02020603050405020304" pitchFamily="18" charset="0"/>
                <a:ea typeface="黑体" panose="02010609060101010101" pitchFamily="49" charset="-122"/>
              </a:rPr>
              <a:t>）</a:t>
            </a:r>
            <a:endParaRPr lang="zh-CN" altLang="en-US" sz="2800" b="0" i="1" dirty="0">
              <a:latin typeface="Times New Roman" panose="02020603050405020304" pitchFamily="18" charset="0"/>
              <a:ea typeface="宋体" panose="02010600030101010101" pitchFamily="2" charset="-122"/>
            </a:endParaRPr>
          </a:p>
        </p:txBody>
      </p:sp>
      <p:grpSp>
        <p:nvGrpSpPr>
          <p:cNvPr id="5" name="Group 4"/>
          <p:cNvGrpSpPr>
            <a:grpSpLocks/>
          </p:cNvGrpSpPr>
          <p:nvPr/>
        </p:nvGrpSpPr>
        <p:grpSpPr bwMode="auto">
          <a:xfrm>
            <a:off x="1600200" y="3505200"/>
            <a:ext cx="7232650" cy="533400"/>
            <a:chOff x="1008" y="2208"/>
            <a:chExt cx="4556" cy="336"/>
          </a:xfrm>
        </p:grpSpPr>
        <p:sp>
          <p:nvSpPr>
            <p:cNvPr id="6" name="Rectangle 5"/>
            <p:cNvSpPr>
              <a:spLocks noChangeArrowheads="1"/>
            </p:cNvSpPr>
            <p:nvPr/>
          </p:nvSpPr>
          <p:spPr bwMode="auto">
            <a:xfrm>
              <a:off x="1008" y="2256"/>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ts val="2400"/>
                </a:lnSpc>
                <a:buSzPct val="90000"/>
              </a:pPr>
              <a:r>
                <a:rPr lang="en-US" altLang="zh-CN" sz="2800" b="0">
                  <a:solidFill>
                    <a:schemeClr val="tx2"/>
                  </a:solidFill>
                  <a:latin typeface="宋体" panose="02010600030101010101" pitchFamily="2" charset="-122"/>
                  <a:ea typeface="宋体" panose="02010600030101010101" pitchFamily="2" charset="-122"/>
                </a:rPr>
                <a:t> </a:t>
              </a:r>
              <a:r>
                <a:rPr lang="en-US" altLang="zh-CN" sz="2800" b="0" i="1">
                  <a:solidFill>
                    <a:schemeClr val="tx2"/>
                  </a:solidFill>
                  <a:latin typeface="Times New Roman" panose="02020603050405020304" pitchFamily="18" charset="0"/>
                  <a:ea typeface="黑体" panose="02010609060101010101" pitchFamily="49" charset="-122"/>
                </a:rPr>
                <a:t>F </a:t>
              </a:r>
              <a:r>
                <a:rPr lang="en-US" altLang="zh-CN" sz="2800" b="0">
                  <a:solidFill>
                    <a:schemeClr val="tx2"/>
                  </a:solidFill>
                  <a:latin typeface="Times New Roman" panose="02020603050405020304" pitchFamily="18" charset="0"/>
                  <a:ea typeface="黑体" panose="02010609060101010101" pitchFamily="49" charset="-122"/>
                </a:rPr>
                <a:t>=</a:t>
              </a:r>
              <a:r>
                <a:rPr lang="en-US" altLang="zh-CN" sz="2800" b="0" i="1">
                  <a:solidFill>
                    <a:schemeClr val="tx2"/>
                  </a:solidFill>
                  <a:latin typeface="Times New Roman" panose="02020603050405020304" pitchFamily="18" charset="0"/>
                  <a:ea typeface="黑体" panose="02010609060101010101" pitchFamily="49" charset="-122"/>
                </a:rPr>
                <a:t> P</a:t>
              </a:r>
              <a:r>
                <a:rPr lang="en-US" altLang="zh-CN" sz="2800" b="0">
                  <a:solidFill>
                    <a:schemeClr val="tx2"/>
                  </a:solidFill>
                  <a:latin typeface="Times New Roman" panose="02020603050405020304" pitchFamily="18" charset="0"/>
                  <a:ea typeface="黑体" panose="02010609060101010101" pitchFamily="49" charset="-122"/>
                </a:rPr>
                <a:t>(1</a:t>
              </a:r>
              <a:r>
                <a:rPr lang="en-US" altLang="zh-CN" sz="2800" b="0" i="1">
                  <a:solidFill>
                    <a:schemeClr val="tx2"/>
                  </a:solidFill>
                  <a:latin typeface="Times New Roman" panose="02020603050405020304" pitchFamily="18" charset="0"/>
                  <a:ea typeface="黑体" panose="02010609060101010101" pitchFamily="49" charset="-122"/>
                </a:rPr>
                <a:t>+i</a:t>
              </a:r>
              <a:r>
                <a:rPr lang="en-US" altLang="zh-CN" sz="2800" b="0">
                  <a:solidFill>
                    <a:schemeClr val="tx2"/>
                  </a:solidFill>
                  <a:latin typeface="Times New Roman" panose="02020603050405020304" pitchFamily="18" charset="0"/>
                  <a:ea typeface="黑体" panose="02010609060101010101" pitchFamily="49" charset="-122"/>
                </a:rPr>
                <a:t>)</a:t>
              </a:r>
              <a:r>
                <a:rPr lang="en-US" altLang="zh-CN" sz="2800" b="0" i="1" baseline="30000">
                  <a:solidFill>
                    <a:schemeClr val="tx2"/>
                  </a:solidFill>
                  <a:latin typeface="Times New Roman" panose="02020603050405020304" pitchFamily="18" charset="0"/>
                  <a:ea typeface="黑体" panose="02010609060101010101" pitchFamily="49" charset="-122"/>
                </a:rPr>
                <a:t>n</a:t>
              </a:r>
              <a:endParaRPr lang="en-US" altLang="zh-CN" sz="2800" b="0" i="1">
                <a:latin typeface="Times New Roman" panose="02020603050405020304" pitchFamily="18" charset="0"/>
                <a:ea typeface="宋体" panose="02010600030101010101" pitchFamily="2" charset="-122"/>
              </a:endParaRPr>
            </a:p>
          </p:txBody>
        </p:sp>
        <p:sp>
          <p:nvSpPr>
            <p:cNvPr id="7" name="Rectangle 6"/>
            <p:cNvSpPr>
              <a:spLocks noChangeArrowheads="1"/>
            </p:cNvSpPr>
            <p:nvPr/>
          </p:nvSpPr>
          <p:spPr bwMode="auto">
            <a:xfrm>
              <a:off x="2208" y="220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黑体" panose="02010609060101010101" pitchFamily="49" charset="-122"/>
                </a:rPr>
                <a:t>=</a:t>
              </a:r>
            </a:p>
          </p:txBody>
        </p:sp>
        <p:sp>
          <p:nvSpPr>
            <p:cNvPr id="8" name="Rectangle 7"/>
            <p:cNvSpPr>
              <a:spLocks noChangeArrowheads="1"/>
            </p:cNvSpPr>
            <p:nvPr/>
          </p:nvSpPr>
          <p:spPr bwMode="auto">
            <a:xfrm>
              <a:off x="2592" y="2208"/>
              <a:ext cx="12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a:solidFill>
                    <a:schemeClr val="tx2"/>
                  </a:solidFill>
                  <a:latin typeface="Times New Roman" panose="02020603050405020304" pitchFamily="18" charset="0"/>
                  <a:ea typeface="黑体" panose="02010609060101010101" pitchFamily="49" charset="-122"/>
                </a:rPr>
                <a:t>（</a:t>
              </a:r>
              <a:r>
                <a:rPr lang="en-US" altLang="zh-CN" sz="2800" b="0">
                  <a:solidFill>
                    <a:schemeClr val="tx2"/>
                  </a:solidFill>
                  <a:latin typeface="Times New Roman" panose="02020603050405020304" pitchFamily="18" charset="0"/>
                  <a:ea typeface="黑体" panose="02010609060101010101" pitchFamily="49" charset="-122"/>
                </a:rPr>
                <a:t>1+10%</a:t>
              </a:r>
              <a:r>
                <a:rPr lang="zh-CN" altLang="en-US" sz="2800" b="0">
                  <a:solidFill>
                    <a:schemeClr val="tx2"/>
                  </a:solidFill>
                  <a:latin typeface="Times New Roman" panose="02020603050405020304" pitchFamily="18" charset="0"/>
                  <a:ea typeface="黑体" panose="02010609060101010101" pitchFamily="49" charset="-122"/>
                </a:rPr>
                <a:t>）</a:t>
              </a:r>
              <a:r>
                <a:rPr lang="en-US" altLang="zh-CN" sz="2800" b="0" baseline="30000">
                  <a:solidFill>
                    <a:schemeClr val="tx2"/>
                  </a:solidFill>
                  <a:latin typeface="Times New Roman" panose="02020603050405020304" pitchFamily="18" charset="0"/>
                  <a:ea typeface="黑体" panose="02010609060101010101" pitchFamily="49" charset="-122"/>
                </a:rPr>
                <a:t>5</a:t>
              </a:r>
              <a:endParaRPr lang="en-US" altLang="zh-CN" sz="2800" b="0">
                <a:solidFill>
                  <a:schemeClr val="tx2"/>
                </a:solidFill>
                <a:latin typeface="Times New Roman" panose="02020603050405020304" pitchFamily="18" charset="0"/>
                <a:ea typeface="黑体" panose="02010609060101010101" pitchFamily="49" charset="-122"/>
              </a:endParaRPr>
            </a:p>
          </p:txBody>
        </p:sp>
        <p:sp>
          <p:nvSpPr>
            <p:cNvPr id="9" name="Rectangle 8"/>
            <p:cNvSpPr>
              <a:spLocks noChangeArrowheads="1"/>
            </p:cNvSpPr>
            <p:nvPr/>
          </p:nvSpPr>
          <p:spPr bwMode="auto">
            <a:xfrm>
              <a:off x="2304" y="2208"/>
              <a:ext cx="5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a:solidFill>
                    <a:schemeClr val="tx2"/>
                  </a:solidFill>
                  <a:latin typeface="Times New Roman" panose="02020603050405020304" pitchFamily="18" charset="0"/>
                  <a:ea typeface="黑体" panose="02010609060101010101" pitchFamily="49" charset="-122"/>
                </a:rPr>
                <a:t> </a:t>
              </a:r>
              <a:r>
                <a:rPr lang="en-US" altLang="zh-CN" sz="2800" b="0">
                  <a:solidFill>
                    <a:schemeClr val="tx2"/>
                  </a:solidFill>
                  <a:latin typeface="Times New Roman" panose="02020603050405020304" pitchFamily="18" charset="0"/>
                  <a:ea typeface="黑体" panose="02010609060101010101" pitchFamily="49" charset="-122"/>
                </a:rPr>
                <a:t>100</a:t>
              </a:r>
            </a:p>
          </p:txBody>
        </p:sp>
        <p:sp>
          <p:nvSpPr>
            <p:cNvPr id="10" name="Rectangle 9"/>
            <p:cNvSpPr>
              <a:spLocks noChangeArrowheads="1"/>
            </p:cNvSpPr>
            <p:nvPr/>
          </p:nvSpPr>
          <p:spPr bwMode="auto">
            <a:xfrm>
              <a:off x="3792" y="220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黑体" panose="02010609060101010101" pitchFamily="49" charset="-122"/>
                </a:rPr>
                <a:t>=</a:t>
              </a:r>
            </a:p>
          </p:txBody>
        </p:sp>
        <p:sp>
          <p:nvSpPr>
            <p:cNvPr id="11" name="Rectangle 10"/>
            <p:cNvSpPr>
              <a:spLocks noChangeArrowheads="1"/>
            </p:cNvSpPr>
            <p:nvPr/>
          </p:nvSpPr>
          <p:spPr bwMode="auto">
            <a:xfrm>
              <a:off x="3936" y="2208"/>
              <a:ext cx="16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黑体" panose="02010609060101010101" pitchFamily="49" charset="-122"/>
                </a:rPr>
                <a:t>161.05</a:t>
              </a:r>
              <a:r>
                <a:rPr lang="zh-CN" altLang="en-US" sz="2800" b="0">
                  <a:solidFill>
                    <a:schemeClr val="tx2"/>
                  </a:solidFill>
                  <a:latin typeface="Times New Roman" panose="02020603050405020304" pitchFamily="18" charset="0"/>
                  <a:ea typeface="黑体" panose="02010609060101010101" pitchFamily="49" charset="-122"/>
                </a:rPr>
                <a:t>（万元）</a:t>
              </a:r>
            </a:p>
          </p:txBody>
        </p:sp>
      </p:grpSp>
      <p:sp>
        <p:nvSpPr>
          <p:cNvPr id="12" name="Rectangle 11"/>
          <p:cNvSpPr>
            <a:spLocks noChangeArrowheads="1"/>
          </p:cNvSpPr>
          <p:nvPr/>
        </p:nvSpPr>
        <p:spPr bwMode="auto">
          <a:xfrm>
            <a:off x="695325" y="3002756"/>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solidFill>
                  <a:schemeClr val="tx2"/>
                </a:solidFill>
                <a:latin typeface="楷体" panose="02010609060101010101" pitchFamily="49" charset="-122"/>
                <a:ea typeface="楷体" panose="02010609060101010101" pitchFamily="49" charset="-122"/>
              </a:rPr>
              <a:t>解：</a:t>
            </a:r>
          </a:p>
        </p:txBody>
      </p:sp>
      <p:sp>
        <p:nvSpPr>
          <p:cNvPr id="13" name="Rectangle 12"/>
          <p:cNvSpPr>
            <a:spLocks noChangeArrowheads="1"/>
          </p:cNvSpPr>
          <p:nvPr/>
        </p:nvSpPr>
        <p:spPr bwMode="auto">
          <a:xfrm>
            <a:off x="1600200" y="5029200"/>
            <a:ext cx="5867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ts val="2400"/>
              </a:lnSpc>
              <a:spcBef>
                <a:spcPct val="50000"/>
              </a:spcBef>
              <a:buSzPct val="90000"/>
            </a:pPr>
            <a:r>
              <a:rPr lang="en-US" altLang="zh-CN" sz="2800" b="0">
                <a:solidFill>
                  <a:schemeClr val="tx2"/>
                </a:solidFill>
                <a:latin typeface="Times New Roman" panose="02020603050405020304" pitchFamily="18" charset="0"/>
                <a:ea typeface="黑体" panose="02010609060101010101" pitchFamily="49" charset="-122"/>
              </a:rPr>
              <a:t>= 100</a:t>
            </a:r>
            <a:r>
              <a:rPr lang="zh-CN" altLang="en-US" sz="2800" b="0">
                <a:solidFill>
                  <a:schemeClr val="tx2"/>
                </a:solidFill>
                <a:latin typeface="Times New Roman" panose="02020603050405020304" pitchFamily="18" charset="0"/>
                <a:ea typeface="黑体" panose="02010609060101010101" pitchFamily="49" charset="-122"/>
              </a:rPr>
              <a:t>（</a:t>
            </a:r>
            <a:r>
              <a:rPr lang="en-US" altLang="zh-CN" sz="2800" b="0" i="1">
                <a:solidFill>
                  <a:schemeClr val="tx2"/>
                </a:solidFill>
                <a:latin typeface="Times New Roman" panose="02020603050405020304" pitchFamily="18" charset="0"/>
                <a:ea typeface="黑体" panose="02010609060101010101" pitchFamily="49" charset="-122"/>
              </a:rPr>
              <a:t>F/P</a:t>
            </a:r>
            <a:r>
              <a:rPr lang="zh-CN" altLang="en-US" sz="2800" b="0">
                <a:solidFill>
                  <a:schemeClr val="tx2"/>
                </a:solidFill>
                <a:latin typeface="Times New Roman" panose="02020603050405020304" pitchFamily="18" charset="0"/>
                <a:ea typeface="黑体" panose="02010609060101010101" pitchFamily="49" charset="-122"/>
              </a:rPr>
              <a:t>，</a:t>
            </a:r>
            <a:r>
              <a:rPr lang="en-US" altLang="zh-CN" sz="2800" b="0">
                <a:solidFill>
                  <a:schemeClr val="tx2"/>
                </a:solidFill>
                <a:latin typeface="Times New Roman" panose="02020603050405020304" pitchFamily="18" charset="0"/>
                <a:ea typeface="黑体" panose="02010609060101010101" pitchFamily="49" charset="-122"/>
              </a:rPr>
              <a:t>10%</a:t>
            </a:r>
            <a:r>
              <a:rPr lang="zh-CN" altLang="en-US" sz="2800" b="0">
                <a:solidFill>
                  <a:schemeClr val="tx2"/>
                </a:solidFill>
                <a:latin typeface="Times New Roman" panose="02020603050405020304" pitchFamily="18" charset="0"/>
                <a:ea typeface="黑体" panose="02010609060101010101" pitchFamily="49" charset="-122"/>
              </a:rPr>
              <a:t>，</a:t>
            </a:r>
            <a:r>
              <a:rPr lang="en-US" altLang="zh-CN" sz="2800" b="0">
                <a:solidFill>
                  <a:schemeClr val="tx2"/>
                </a:solidFill>
                <a:latin typeface="Times New Roman" panose="02020603050405020304" pitchFamily="18" charset="0"/>
                <a:ea typeface="黑体" panose="02010609060101010101" pitchFamily="49" charset="-122"/>
              </a:rPr>
              <a:t>5</a:t>
            </a:r>
            <a:r>
              <a:rPr lang="zh-CN" altLang="en-US" sz="2800" b="0">
                <a:solidFill>
                  <a:schemeClr val="tx2"/>
                </a:solidFill>
                <a:latin typeface="Times New Roman" panose="02020603050405020304" pitchFamily="18" charset="0"/>
                <a:ea typeface="宋体" panose="02010600030101010101" pitchFamily="2" charset="-122"/>
              </a:rPr>
              <a:t>）</a:t>
            </a:r>
            <a:r>
              <a:rPr lang="en-US" altLang="zh-CN" sz="2800" b="0">
                <a:solidFill>
                  <a:schemeClr val="tx2"/>
                </a:solidFill>
                <a:latin typeface="Times New Roman" panose="02020603050405020304" pitchFamily="18" charset="0"/>
                <a:ea typeface="宋体" panose="02010600030101010101" pitchFamily="2" charset="-122"/>
              </a:rPr>
              <a:t>(</a:t>
            </a:r>
            <a:r>
              <a:rPr lang="zh-CN" altLang="en-US" sz="2800" b="0">
                <a:solidFill>
                  <a:schemeClr val="tx2"/>
                </a:solidFill>
                <a:latin typeface="Times New Roman" panose="02020603050405020304" pitchFamily="18" charset="0"/>
                <a:ea typeface="宋体" panose="02010600030101010101" pitchFamily="2" charset="-122"/>
              </a:rPr>
              <a:t>查复利表）</a:t>
            </a:r>
            <a:endParaRPr lang="zh-CN" altLang="en-US" sz="2800" b="0" i="1">
              <a:solidFill>
                <a:schemeClr val="tx2"/>
              </a:solidFill>
              <a:latin typeface="Times New Roman" panose="02020603050405020304" pitchFamily="18" charset="0"/>
              <a:ea typeface="黑体" panose="02010609060101010101" pitchFamily="49" charset="-122"/>
            </a:endParaRPr>
          </a:p>
          <a:p>
            <a:pPr eaLnBrk="1" hangingPunct="1">
              <a:lnSpc>
                <a:spcPts val="2400"/>
              </a:lnSpc>
              <a:spcBef>
                <a:spcPct val="50000"/>
              </a:spcBef>
              <a:buSzPct val="90000"/>
            </a:pPr>
            <a:r>
              <a:rPr lang="en-US" altLang="zh-CN" sz="2800" b="0">
                <a:solidFill>
                  <a:schemeClr val="tx2"/>
                </a:solidFill>
                <a:latin typeface="Times New Roman" panose="02020603050405020304" pitchFamily="18" charset="0"/>
                <a:ea typeface="黑体" panose="02010609060101010101" pitchFamily="49" charset="-122"/>
              </a:rPr>
              <a:t>= 100 × 1.6105= 161.05</a:t>
            </a:r>
            <a:r>
              <a:rPr lang="zh-CN" altLang="en-US" sz="2800" b="0">
                <a:solidFill>
                  <a:schemeClr val="tx2"/>
                </a:solidFill>
                <a:latin typeface="Times New Roman" panose="02020603050405020304" pitchFamily="18" charset="0"/>
                <a:ea typeface="黑体" panose="02010609060101010101" pitchFamily="49" charset="-122"/>
              </a:rPr>
              <a:t>（万元）</a:t>
            </a:r>
          </a:p>
        </p:txBody>
      </p:sp>
    </p:spTree>
    <p:extLst>
      <p:ext uri="{BB962C8B-B14F-4D97-AF65-F5344CB8AC3E}">
        <p14:creationId xmlns:p14="http://schemas.microsoft.com/office/powerpoint/2010/main" val="410235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dissolve">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dissolve">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2" grpId="0" autoUpdateAnimBg="0"/>
      <p:bldP spid="1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684213" y="914400"/>
            <a:ext cx="76977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SEP1:</a:t>
            </a:r>
            <a:r>
              <a:rPr lang="zh-CN" altLang="en-US" sz="2800" smtClean="0"/>
              <a:t>启动软件</a:t>
            </a:r>
            <a:endParaRPr lang="zh-CN" altLang="en-US" sz="2800" dirty="0" smtClean="0"/>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70" b="3201"/>
          <a:stretch>
            <a:fillRect/>
          </a:stretch>
        </p:blipFill>
        <p:spPr>
          <a:xfrm>
            <a:off x="539750" y="1700213"/>
            <a:ext cx="7993063" cy="4752975"/>
          </a:xfrm>
        </p:spPr>
      </p:pic>
    </p:spTree>
    <p:extLst>
      <p:ext uri="{BB962C8B-B14F-4D97-AF65-F5344CB8AC3E}">
        <p14:creationId xmlns:p14="http://schemas.microsoft.com/office/powerpoint/2010/main" val="2718986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900113" y="914400"/>
            <a:ext cx="7481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SEP2:</a:t>
            </a:r>
            <a:r>
              <a:rPr lang="zh-CN" altLang="en-US" sz="2800" smtClean="0"/>
              <a:t>录入参数</a:t>
            </a:r>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4132"/>
          <a:stretch>
            <a:fillRect/>
          </a:stretch>
        </p:blipFill>
        <p:spPr>
          <a:xfrm>
            <a:off x="971550" y="1812925"/>
            <a:ext cx="7345363" cy="4640263"/>
          </a:xfrm>
        </p:spPr>
      </p:pic>
    </p:spTree>
    <p:extLst>
      <p:ext uri="{BB962C8B-B14F-4D97-AF65-F5344CB8AC3E}">
        <p14:creationId xmlns:p14="http://schemas.microsoft.com/office/powerpoint/2010/main" val="37167377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900113" y="914400"/>
            <a:ext cx="7481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SEP3:</a:t>
            </a:r>
            <a:r>
              <a:rPr lang="zh-CN" altLang="en-US" sz="2800" smtClean="0"/>
              <a:t>求得结果</a:t>
            </a:r>
            <a:endParaRPr lang="zh-CN" altLang="en-US" sz="2800" dirty="0" smtClean="0"/>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946" b="4132"/>
          <a:stretch>
            <a:fillRect/>
          </a:stretch>
        </p:blipFill>
        <p:spPr>
          <a:xfrm>
            <a:off x="755650" y="1812925"/>
            <a:ext cx="7416800" cy="4640263"/>
          </a:xfrm>
        </p:spPr>
      </p:pic>
    </p:spTree>
    <p:extLst>
      <p:ext uri="{BB962C8B-B14F-4D97-AF65-F5344CB8AC3E}">
        <p14:creationId xmlns:p14="http://schemas.microsoft.com/office/powerpoint/2010/main" val="37256455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457362" y="1066893"/>
            <a:ext cx="70866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latin typeface="楷体" panose="02010609060101010101" pitchFamily="49" charset="-122"/>
                <a:ea typeface="楷体" panose="02010609060101010101" pitchFamily="49" charset="-122"/>
              </a:rPr>
              <a:t>⒉ </a:t>
            </a:r>
            <a:r>
              <a:rPr lang="zh-CN" altLang="en-US" sz="2800" dirty="0" smtClean="0">
                <a:latin typeface="楷体" panose="02010609060101010101" pitchFamily="49" charset="-122"/>
                <a:ea typeface="楷体" panose="02010609060101010101" pitchFamily="49" charset="-122"/>
              </a:rPr>
              <a:t>一次支付现值公式</a:t>
            </a:r>
          </a:p>
        </p:txBody>
      </p:sp>
      <p:sp>
        <p:nvSpPr>
          <p:cNvPr id="4" name="Rectangle 3"/>
          <p:cNvSpPr>
            <a:spLocks noChangeArrowheads="1"/>
          </p:cNvSpPr>
          <p:nvPr/>
        </p:nvSpPr>
        <p:spPr bwMode="auto">
          <a:xfrm>
            <a:off x="1600200" y="4572000"/>
            <a:ext cx="2251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buSzPct val="90000"/>
            </a:pPr>
            <a:r>
              <a:rPr lang="en-US" altLang="zh-CN" sz="2800" b="0" i="1">
                <a:latin typeface="Times New Roman" panose="02020603050405020304" pitchFamily="18" charset="0"/>
                <a:ea typeface="黑体" panose="02010609060101010101" pitchFamily="49" charset="-122"/>
              </a:rPr>
              <a:t>P </a:t>
            </a:r>
            <a:r>
              <a:rPr lang="en-US" altLang="zh-CN"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 F</a:t>
            </a:r>
            <a:r>
              <a:rPr lang="en-US" altLang="zh-CN" sz="2800" b="0">
                <a:latin typeface="Times New Roman" panose="02020603050405020304" pitchFamily="18" charset="0"/>
                <a:ea typeface="黑体" panose="02010609060101010101" pitchFamily="49" charset="-122"/>
              </a:rPr>
              <a:t>(1+</a:t>
            </a:r>
            <a:r>
              <a:rPr lang="en-US" altLang="zh-CN" sz="2800" b="0" i="1">
                <a:latin typeface="Times New Roman" panose="02020603050405020304" pitchFamily="18" charset="0"/>
                <a:ea typeface="黑体" panose="02010609060101010101" pitchFamily="49" charset="-122"/>
              </a:rPr>
              <a:t>i</a:t>
            </a:r>
            <a:r>
              <a:rPr lang="en-US" altLang="zh-CN" sz="2800" b="0">
                <a:latin typeface="Times New Roman" panose="02020603050405020304" pitchFamily="18" charset="0"/>
                <a:ea typeface="黑体" panose="02010609060101010101" pitchFamily="49" charset="-122"/>
              </a:rPr>
              <a:t>)</a:t>
            </a:r>
            <a:r>
              <a:rPr lang="en-US" altLang="zh-CN" sz="2800" b="0" i="1" baseline="30000">
                <a:latin typeface="Times New Roman" panose="02020603050405020304" pitchFamily="18" charset="0"/>
                <a:ea typeface="黑体" panose="02010609060101010101" pitchFamily="49" charset="-122"/>
              </a:rPr>
              <a:t>-n</a:t>
            </a:r>
            <a:endParaRPr lang="en-US" altLang="zh-CN" sz="3200" b="0" i="1">
              <a:latin typeface="Times New Roman" panose="02020603050405020304" pitchFamily="18" charset="0"/>
              <a:ea typeface="黑体" panose="02010609060101010101" pitchFamily="49" charset="-122"/>
            </a:endParaRPr>
          </a:p>
        </p:txBody>
      </p:sp>
      <p:grpSp>
        <p:nvGrpSpPr>
          <p:cNvPr id="5" name="Group 4"/>
          <p:cNvGrpSpPr>
            <a:grpSpLocks/>
          </p:cNvGrpSpPr>
          <p:nvPr/>
        </p:nvGrpSpPr>
        <p:grpSpPr bwMode="auto">
          <a:xfrm>
            <a:off x="827088" y="1700213"/>
            <a:ext cx="6813550" cy="2590800"/>
            <a:chOff x="528" y="720"/>
            <a:chExt cx="4292" cy="1632"/>
          </a:xfrm>
        </p:grpSpPr>
        <p:sp>
          <p:nvSpPr>
            <p:cNvPr id="6" name="Line 5"/>
            <p:cNvSpPr>
              <a:spLocks noChangeShapeType="1"/>
            </p:cNvSpPr>
            <p:nvPr/>
          </p:nvSpPr>
          <p:spPr bwMode="auto">
            <a:xfrm>
              <a:off x="672" y="1536"/>
              <a:ext cx="39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p:cNvSpPr>
              <a:spLocks noChangeShapeType="1"/>
            </p:cNvSpPr>
            <p:nvPr/>
          </p:nvSpPr>
          <p:spPr bwMode="auto">
            <a:xfrm>
              <a:off x="672" y="1536"/>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7"/>
            <p:cNvSpPr>
              <a:spLocks noChangeShapeType="1"/>
            </p:cNvSpPr>
            <p:nvPr/>
          </p:nvSpPr>
          <p:spPr bwMode="auto">
            <a:xfrm flipV="1">
              <a:off x="1008" y="148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p:cNvSpPr>
              <a:spLocks noChangeShapeType="1"/>
            </p:cNvSpPr>
            <p:nvPr/>
          </p:nvSpPr>
          <p:spPr bwMode="auto">
            <a:xfrm flipV="1">
              <a:off x="1344" y="148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9"/>
            <p:cNvSpPr>
              <a:spLocks noChangeArrowheads="1"/>
            </p:cNvSpPr>
            <p:nvPr/>
          </p:nvSpPr>
          <p:spPr bwMode="auto">
            <a:xfrm>
              <a:off x="528" y="1536"/>
              <a:ext cx="40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en-US" altLang="zh-CN" sz="2400" b="0" dirty="0">
                  <a:solidFill>
                    <a:schemeClr val="tx2"/>
                  </a:solidFill>
                  <a:latin typeface="黑体" panose="02010609060101010101" pitchFamily="49" charset="-122"/>
                  <a:ea typeface="黑体" panose="02010609060101010101" pitchFamily="49" charset="-122"/>
                </a:rPr>
                <a:t>0   1   2   3  </a:t>
              </a:r>
              <a:r>
                <a:rPr lang="en-US" altLang="zh-CN" sz="2400" b="0" dirty="0">
                  <a:solidFill>
                    <a:schemeClr val="tx2"/>
                  </a:solidFill>
                  <a:latin typeface="Times New Roman" panose="02020603050405020304" pitchFamily="18" charset="0"/>
                  <a:ea typeface="黑体" panose="02010609060101010101" pitchFamily="49" charset="-122"/>
                </a:rPr>
                <a:t>………………</a:t>
              </a:r>
              <a:r>
                <a:rPr lang="en-US" altLang="zh-CN" sz="2400" b="0" dirty="0">
                  <a:solidFill>
                    <a:schemeClr val="tx2"/>
                  </a:solidFill>
                  <a:latin typeface="黑体" panose="02010609060101010101" pitchFamily="49" charset="-122"/>
                  <a:ea typeface="黑体" panose="02010609060101010101" pitchFamily="49" charset="-122"/>
                </a:rPr>
                <a:t>.      </a:t>
              </a:r>
              <a:r>
                <a:rPr lang="en-US" altLang="zh-CN" sz="2400" b="0" i="1" dirty="0">
                  <a:solidFill>
                    <a:schemeClr val="tx2"/>
                  </a:solidFill>
                  <a:latin typeface="Times New Roman" panose="02020603050405020304" pitchFamily="18" charset="0"/>
                  <a:ea typeface="黑体" panose="02010609060101010101" pitchFamily="49" charset="-122"/>
                </a:rPr>
                <a:t>n</a:t>
              </a:r>
              <a:r>
                <a:rPr lang="en-US" altLang="zh-CN" sz="2400" b="0" dirty="0">
                  <a:solidFill>
                    <a:schemeClr val="tx2"/>
                  </a:solidFill>
                  <a:latin typeface="黑体" panose="02010609060101010101" pitchFamily="49" charset="-122"/>
                  <a:ea typeface="黑体" panose="02010609060101010101" pitchFamily="49" charset="-122"/>
                </a:rPr>
                <a:t>-1  </a:t>
              </a:r>
              <a:r>
                <a:rPr lang="en-US" altLang="zh-CN" sz="2400" b="0" i="1" dirty="0">
                  <a:solidFill>
                    <a:schemeClr val="tx2"/>
                  </a:solidFill>
                  <a:latin typeface="Times New Roman" panose="02020603050405020304" pitchFamily="18" charset="0"/>
                  <a:ea typeface="黑体" panose="02010609060101010101" pitchFamily="49" charset="-122"/>
                </a:rPr>
                <a:t>n</a:t>
              </a:r>
              <a:endParaRPr lang="en-US" altLang="zh-CN" sz="2400" b="0" dirty="0">
                <a:solidFill>
                  <a:schemeClr val="tx2"/>
                </a:solidFill>
                <a:latin typeface="黑体" panose="02010609060101010101" pitchFamily="49" charset="-122"/>
                <a:ea typeface="黑体" panose="02010609060101010101" pitchFamily="49" charset="-122"/>
              </a:endParaRPr>
            </a:p>
          </p:txBody>
        </p:sp>
        <p:sp>
          <p:nvSpPr>
            <p:cNvPr id="11" name="Line 10"/>
            <p:cNvSpPr>
              <a:spLocks noChangeShapeType="1"/>
            </p:cNvSpPr>
            <p:nvPr/>
          </p:nvSpPr>
          <p:spPr bwMode="auto">
            <a:xfrm flipV="1">
              <a:off x="4368" y="148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11"/>
            <p:cNvSpPr txBox="1">
              <a:spLocks noChangeArrowheads="1"/>
            </p:cNvSpPr>
            <p:nvPr/>
          </p:nvSpPr>
          <p:spPr bwMode="auto">
            <a:xfrm>
              <a:off x="4512" y="15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2400" b="0">
                  <a:solidFill>
                    <a:schemeClr val="tx2"/>
                  </a:solidFill>
                  <a:latin typeface="Times New Roman" panose="02020603050405020304" pitchFamily="18" charset="0"/>
                  <a:ea typeface="宋体" panose="02010600030101010101" pitchFamily="2" charset="-122"/>
                </a:rPr>
                <a:t>年</a:t>
              </a:r>
            </a:p>
          </p:txBody>
        </p:sp>
        <p:sp>
          <p:nvSpPr>
            <p:cNvPr id="13" name="Line 12"/>
            <p:cNvSpPr>
              <a:spLocks noChangeShapeType="1"/>
            </p:cNvSpPr>
            <p:nvPr/>
          </p:nvSpPr>
          <p:spPr bwMode="auto">
            <a:xfrm flipV="1">
              <a:off x="1680" y="148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Line 13"/>
            <p:cNvSpPr>
              <a:spLocks noChangeShapeType="1"/>
            </p:cNvSpPr>
            <p:nvPr/>
          </p:nvSpPr>
          <p:spPr bwMode="auto">
            <a:xfrm flipV="1">
              <a:off x="3984" y="148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Line 14"/>
            <p:cNvSpPr>
              <a:spLocks noChangeShapeType="1"/>
            </p:cNvSpPr>
            <p:nvPr/>
          </p:nvSpPr>
          <p:spPr bwMode="auto">
            <a:xfrm flipV="1">
              <a:off x="4368" y="1008"/>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Text Box 15"/>
            <p:cNvSpPr txBox="1">
              <a:spLocks noChangeArrowheads="1"/>
            </p:cNvSpPr>
            <p:nvPr/>
          </p:nvSpPr>
          <p:spPr bwMode="auto">
            <a:xfrm>
              <a:off x="4272" y="72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3600" b="0" i="1" baseline="-10000">
                  <a:solidFill>
                    <a:schemeClr val="tx2"/>
                  </a:solidFill>
                  <a:latin typeface="Times New Roman" panose="02020603050405020304" pitchFamily="18" charset="0"/>
                  <a:ea typeface="宋体" panose="02010600030101010101" pitchFamily="2" charset="-122"/>
                </a:rPr>
                <a:t>F</a:t>
              </a:r>
              <a:endParaRPr lang="en-US" altLang="zh-CN" sz="2800" b="0" baseline="-10000">
                <a:solidFill>
                  <a:schemeClr val="tx2"/>
                </a:solidFill>
                <a:latin typeface="宋体" panose="02010600030101010101" pitchFamily="2" charset="-122"/>
                <a:ea typeface="宋体" panose="02010600030101010101" pitchFamily="2" charset="-122"/>
              </a:endParaRPr>
            </a:p>
          </p:txBody>
        </p:sp>
        <p:sp>
          <p:nvSpPr>
            <p:cNvPr id="17" name="Rectangle 16"/>
            <p:cNvSpPr>
              <a:spLocks noChangeArrowheads="1"/>
            </p:cNvSpPr>
            <p:nvPr/>
          </p:nvSpPr>
          <p:spPr bwMode="auto">
            <a:xfrm>
              <a:off x="720" y="2112"/>
              <a:ext cx="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en-US" altLang="zh-CN" sz="2800" b="0" i="1">
                  <a:latin typeface="Times New Roman" panose="02020603050405020304" pitchFamily="18" charset="0"/>
                  <a:ea typeface="宋体" panose="02010600030101010101" pitchFamily="2" charset="-122"/>
                </a:rPr>
                <a:t>P </a:t>
              </a:r>
              <a:r>
                <a:rPr lang="en-US" altLang="zh-CN" sz="2400" b="0">
                  <a:latin typeface="宋体" panose="02010600030101010101" pitchFamily="2" charset="-122"/>
                  <a:ea typeface="宋体" panose="02010600030101010101" pitchFamily="2" charset="-122"/>
                </a:rPr>
                <a:t>=</a:t>
              </a:r>
              <a:r>
                <a:rPr lang="zh-CN" altLang="en-US" sz="2400" b="0">
                  <a:latin typeface="宋体" panose="02010600030101010101" pitchFamily="2" charset="-122"/>
                  <a:ea typeface="宋体" panose="02010600030101010101" pitchFamily="2" charset="-122"/>
                </a:rPr>
                <a:t>？</a:t>
              </a:r>
            </a:p>
          </p:txBody>
        </p:sp>
      </p:grpSp>
      <p:sp>
        <p:nvSpPr>
          <p:cNvPr id="18" name="Rectangle 17"/>
          <p:cNvSpPr>
            <a:spLocks noChangeArrowheads="1"/>
          </p:cNvSpPr>
          <p:nvPr/>
        </p:nvSpPr>
        <p:spPr bwMode="auto">
          <a:xfrm>
            <a:off x="1371600" y="5334000"/>
            <a:ext cx="5943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buSzPct val="90000"/>
            </a:pPr>
            <a:r>
              <a:rPr lang="en-US" altLang="zh-CN" sz="2400" b="0">
                <a:solidFill>
                  <a:srgbClr val="FF0000"/>
                </a:solidFill>
                <a:latin typeface="Times New Roman" panose="02020603050405020304" pitchFamily="18" charset="0"/>
                <a:ea typeface="宋体" panose="02010600030101010101" pitchFamily="2" charset="-122"/>
              </a:rPr>
              <a:t>(1+</a:t>
            </a:r>
            <a:r>
              <a:rPr lang="en-US" altLang="zh-CN" sz="2400" b="0" i="1">
                <a:solidFill>
                  <a:srgbClr val="FF0000"/>
                </a:solidFill>
                <a:latin typeface="Times New Roman" panose="02020603050405020304" pitchFamily="18" charset="0"/>
                <a:ea typeface="宋体" panose="02010600030101010101" pitchFamily="2" charset="-122"/>
              </a:rPr>
              <a:t>i</a:t>
            </a:r>
            <a:r>
              <a:rPr lang="en-US" altLang="zh-CN" sz="2400" b="0">
                <a:solidFill>
                  <a:srgbClr val="FF0000"/>
                </a:solidFill>
                <a:latin typeface="Times New Roman" panose="02020603050405020304" pitchFamily="18" charset="0"/>
                <a:ea typeface="宋体" panose="02010600030101010101" pitchFamily="2" charset="-122"/>
              </a:rPr>
              <a:t>)</a:t>
            </a:r>
            <a:r>
              <a:rPr lang="en-US" altLang="zh-CN" sz="2400" b="0" i="1" baseline="30000">
                <a:solidFill>
                  <a:srgbClr val="FF0000"/>
                </a:solidFill>
                <a:latin typeface="Times New Roman" panose="02020603050405020304" pitchFamily="18" charset="0"/>
                <a:ea typeface="宋体" panose="02010600030101010101" pitchFamily="2" charset="-122"/>
              </a:rPr>
              <a:t>-</a:t>
            </a:r>
            <a:r>
              <a:rPr lang="en-US" altLang="zh-CN" sz="2400" b="0" i="1" baseline="30000">
                <a:solidFill>
                  <a:srgbClr val="FF0000"/>
                </a:solidFill>
                <a:latin typeface="Times New Roman" panose="02020603050405020304" pitchFamily="18" charset="0"/>
                <a:ea typeface="黑体" panose="02010609060101010101" pitchFamily="49" charset="-122"/>
              </a:rPr>
              <a:t>n </a:t>
            </a:r>
            <a:r>
              <a:rPr lang="en-US" altLang="zh-CN" sz="2400" b="0">
                <a:solidFill>
                  <a:srgbClr val="FF0000"/>
                </a:solidFill>
                <a:latin typeface="Times New Roman" panose="02020603050405020304" pitchFamily="18" charset="0"/>
                <a:ea typeface="黑体" panose="02010609060101010101" pitchFamily="49" charset="-122"/>
              </a:rPr>
              <a:t>=</a:t>
            </a:r>
            <a:r>
              <a:rPr lang="zh-CN" altLang="en-US" sz="2400" b="0">
                <a:solidFill>
                  <a:srgbClr val="FF0000"/>
                </a:solidFill>
                <a:latin typeface="Times New Roman" panose="02020603050405020304" pitchFamily="18" charset="0"/>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P/F</a:t>
            </a:r>
            <a:r>
              <a:rPr lang="zh-CN" altLang="en-US" sz="2400" b="0">
                <a:solidFill>
                  <a:srgbClr val="FF0000"/>
                </a:solidFill>
                <a:latin typeface="Times New Roman" panose="02020603050405020304" pitchFamily="18" charset="0"/>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i</a:t>
            </a:r>
            <a:r>
              <a:rPr lang="zh-CN" altLang="en-US" sz="2400" b="0">
                <a:solidFill>
                  <a:srgbClr val="FF0000"/>
                </a:solidFill>
                <a:latin typeface="Times New Roman" panose="02020603050405020304" pitchFamily="18" charset="0"/>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n</a:t>
            </a:r>
            <a:r>
              <a:rPr lang="zh-CN" altLang="en-US" sz="2400" b="0">
                <a:solidFill>
                  <a:srgbClr val="FF0000"/>
                </a:solidFill>
                <a:latin typeface="黑体" panose="02010609060101010101" pitchFamily="49" charset="-122"/>
                <a:ea typeface="黑体" panose="02010609060101010101" pitchFamily="49" charset="-122"/>
              </a:rPr>
              <a:t>）</a:t>
            </a:r>
            <a:r>
              <a:rPr lang="en-US" altLang="zh-CN" sz="2400" b="0">
                <a:solidFill>
                  <a:srgbClr val="FF0000"/>
                </a:solidFill>
                <a:latin typeface="Times New Roman" panose="02020603050405020304" pitchFamily="18" charset="0"/>
                <a:ea typeface="黑体" panose="02010609060101010101" pitchFamily="49" charset="-122"/>
              </a:rPr>
              <a:t>—</a:t>
            </a:r>
            <a:r>
              <a:rPr lang="en-US" altLang="zh-CN" sz="2400" b="0" baseline="30000">
                <a:solidFill>
                  <a:srgbClr val="FF0000"/>
                </a:solidFill>
                <a:latin typeface="黑体" panose="02010609060101010101" pitchFamily="49" charset="-122"/>
                <a:ea typeface="黑体" panose="02010609060101010101" pitchFamily="49" charset="-122"/>
              </a:rPr>
              <a:t> </a:t>
            </a:r>
            <a:r>
              <a:rPr lang="zh-CN" altLang="en-US" sz="2400" b="0">
                <a:solidFill>
                  <a:srgbClr val="FF0000"/>
                </a:solidFill>
                <a:latin typeface="黑体" panose="02010609060101010101" pitchFamily="49" charset="-122"/>
                <a:ea typeface="黑体" panose="02010609060101010101" pitchFamily="49" charset="-122"/>
              </a:rPr>
              <a:t>一次支付现值系数</a:t>
            </a:r>
          </a:p>
          <a:p>
            <a:pPr eaLnBrk="1" hangingPunct="1">
              <a:spcBef>
                <a:spcPct val="50000"/>
              </a:spcBef>
              <a:buSzPct val="90000"/>
            </a:pPr>
            <a:r>
              <a:rPr lang="zh-CN" altLang="en-US" sz="2400" b="0">
                <a:latin typeface="Times New Roman" panose="02020603050405020304" pitchFamily="18" charset="0"/>
                <a:ea typeface="宋体" panose="02010600030101010101" pitchFamily="2" charset="-122"/>
              </a:rPr>
              <a:t>（</a:t>
            </a:r>
            <a:r>
              <a:rPr lang="en-US" altLang="zh-CN" sz="2400" b="0">
                <a:latin typeface="Times New Roman" panose="02020603050405020304" pitchFamily="18" charset="0"/>
                <a:ea typeface="宋体" panose="02010600030101010101" pitchFamily="2" charset="-122"/>
              </a:rPr>
              <a:t>Present Worth Factor, Single Payment</a:t>
            </a:r>
            <a:r>
              <a:rPr lang="zh-CN" altLang="en-US" sz="2400" b="0">
                <a:latin typeface="Times New Roman" panose="02020603050405020304" pitchFamily="18" charset="0"/>
                <a:ea typeface="宋体" panose="02010600030101010101" pitchFamily="2" charset="-122"/>
              </a:rPr>
              <a:t>）</a:t>
            </a:r>
            <a:r>
              <a:rPr lang="zh-CN" altLang="en-US" sz="2400" b="0">
                <a:solidFill>
                  <a:srgbClr val="FF0000"/>
                </a:solidFill>
                <a:latin typeface="黑体" panose="02010609060101010101" pitchFamily="49" charset="-122"/>
                <a:ea typeface="黑体" panose="02010609060101010101" pitchFamily="49" charset="-122"/>
              </a:rPr>
              <a:t> </a:t>
            </a:r>
          </a:p>
        </p:txBody>
      </p:sp>
      <p:sp>
        <p:nvSpPr>
          <p:cNvPr id="19" name="Rectangle 18"/>
          <p:cNvSpPr>
            <a:spLocks noChangeArrowheads="1"/>
          </p:cNvSpPr>
          <p:nvPr/>
        </p:nvSpPr>
        <p:spPr bwMode="auto">
          <a:xfrm>
            <a:off x="3779838" y="4581525"/>
            <a:ext cx="292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buSzPct val="90000"/>
            </a:pPr>
            <a:r>
              <a:rPr lang="en-US" altLang="zh-CN"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 F</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P/F</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i</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n</a:t>
            </a:r>
            <a:r>
              <a:rPr lang="zh-CN" altLang="en-US" sz="2800" b="0">
                <a:latin typeface="Times New Roman" panose="02020603050405020304" pitchFamily="18" charset="0"/>
                <a:ea typeface="黑体" panose="02010609060101010101" pitchFamily="49" charset="-122"/>
              </a:rPr>
              <a:t>）</a:t>
            </a:r>
          </a:p>
        </p:txBody>
      </p:sp>
    </p:spTree>
    <p:extLst>
      <p:ext uri="{BB962C8B-B14F-4D97-AF65-F5344CB8AC3E}">
        <p14:creationId xmlns:p14="http://schemas.microsoft.com/office/powerpoint/2010/main" val="33099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 calcmode="lin" valueType="num">
                                      <p:cBhvr>
                                        <p:cTn id="19"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8" grpId="0" autoUpdateAnimBg="0"/>
      <p:bldP spid="1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ph type="body" idx="1"/>
          </p:nvPr>
        </p:nvSpPr>
        <p:spPr>
          <a:xfrm>
            <a:off x="557688" y="1151467"/>
            <a:ext cx="7772400" cy="2133600"/>
          </a:xfrm>
        </p:spPr>
        <p:txBody>
          <a:bodyPr/>
          <a:lstStyle/>
          <a:p>
            <a:pPr eaLnBrk="1" hangingPunct="1">
              <a:lnSpc>
                <a:spcPct val="150000"/>
              </a:lnSpc>
              <a:buFontTx/>
              <a:buNone/>
            </a:pPr>
            <a:r>
              <a:rPr lang="zh-CN" altLang="en-US" sz="2800" dirty="0" smtClean="0">
                <a:solidFill>
                  <a:schemeClr val="tx2"/>
                </a:solidFill>
                <a:latin typeface="楷体" panose="02010609060101010101" pitchFamily="49" charset="-122"/>
                <a:ea typeface="楷体" panose="02010609060101010101" pitchFamily="49" charset="-122"/>
              </a:rPr>
              <a:t>例：某企业拟在今后第</a:t>
            </a:r>
            <a:r>
              <a:rPr lang="en-US" altLang="zh-CN" sz="2800" dirty="0" smtClean="0">
                <a:solidFill>
                  <a:schemeClr val="tx2"/>
                </a:solidFill>
                <a:latin typeface="楷体" panose="02010609060101010101" pitchFamily="49" charset="-122"/>
                <a:ea typeface="楷体" panose="02010609060101010101" pitchFamily="49" charset="-122"/>
              </a:rPr>
              <a:t>5</a:t>
            </a:r>
            <a:r>
              <a:rPr lang="zh-CN" altLang="en-US" sz="2800" dirty="0" smtClean="0">
                <a:solidFill>
                  <a:schemeClr val="tx2"/>
                </a:solidFill>
                <a:latin typeface="楷体" panose="02010609060101010101" pitchFamily="49" charset="-122"/>
                <a:ea typeface="楷体" panose="02010609060101010101" pitchFamily="49" charset="-122"/>
              </a:rPr>
              <a:t>年末能从银行取出</a:t>
            </a:r>
            <a:r>
              <a:rPr lang="en-US" altLang="zh-CN" sz="2800" dirty="0" smtClean="0">
                <a:solidFill>
                  <a:schemeClr val="tx2"/>
                </a:solidFill>
                <a:latin typeface="楷体" panose="02010609060101010101" pitchFamily="49" charset="-122"/>
                <a:ea typeface="楷体" panose="02010609060101010101" pitchFamily="49" charset="-122"/>
              </a:rPr>
              <a:t>20</a:t>
            </a:r>
            <a:r>
              <a:rPr lang="zh-CN" altLang="en-US" sz="2800" dirty="0" smtClean="0">
                <a:solidFill>
                  <a:schemeClr val="tx2"/>
                </a:solidFill>
                <a:latin typeface="楷体" panose="02010609060101010101" pitchFamily="49" charset="-122"/>
                <a:ea typeface="楷体" panose="02010609060101010101" pitchFamily="49" charset="-122"/>
              </a:rPr>
              <a:t>万</a:t>
            </a:r>
          </a:p>
          <a:p>
            <a:pPr eaLnBrk="1" hangingPunct="1">
              <a:lnSpc>
                <a:spcPct val="150000"/>
              </a:lnSpc>
              <a:buFontTx/>
              <a:buNone/>
            </a:pPr>
            <a:r>
              <a:rPr lang="zh-CN" altLang="en-US" sz="2800" dirty="0" smtClean="0">
                <a:solidFill>
                  <a:schemeClr val="tx2"/>
                </a:solidFill>
                <a:latin typeface="楷体" panose="02010609060101010101" pitchFamily="49" charset="-122"/>
                <a:ea typeface="楷体" panose="02010609060101010101" pitchFamily="49" charset="-122"/>
              </a:rPr>
              <a:t>元购置一台设备，如年利率</a:t>
            </a:r>
            <a:r>
              <a:rPr lang="en-US" altLang="zh-CN" sz="2800" dirty="0" smtClean="0">
                <a:solidFill>
                  <a:schemeClr val="tx2"/>
                </a:solidFill>
                <a:latin typeface="楷体" panose="02010609060101010101" pitchFamily="49" charset="-122"/>
                <a:ea typeface="楷体" panose="02010609060101010101" pitchFamily="49" charset="-122"/>
              </a:rPr>
              <a:t>10%</a:t>
            </a:r>
            <a:r>
              <a:rPr lang="zh-CN" altLang="en-US" sz="2800" dirty="0" smtClean="0">
                <a:solidFill>
                  <a:schemeClr val="tx2"/>
                </a:solidFill>
                <a:latin typeface="楷体" panose="02010609060101010101" pitchFamily="49" charset="-122"/>
                <a:ea typeface="楷体" panose="02010609060101010101" pitchFamily="49" charset="-122"/>
              </a:rPr>
              <a:t>，那么现应存入</a:t>
            </a:r>
          </a:p>
          <a:p>
            <a:pPr eaLnBrk="1" hangingPunct="1">
              <a:lnSpc>
                <a:spcPct val="150000"/>
              </a:lnSpc>
              <a:buFontTx/>
              <a:buNone/>
            </a:pPr>
            <a:r>
              <a:rPr lang="zh-CN" altLang="en-US" sz="2800" dirty="0" smtClean="0">
                <a:solidFill>
                  <a:schemeClr val="tx2"/>
                </a:solidFill>
                <a:latin typeface="楷体" panose="02010609060101010101" pitchFamily="49" charset="-122"/>
                <a:ea typeface="楷体" panose="02010609060101010101" pitchFamily="49" charset="-122"/>
              </a:rPr>
              <a:t>银行多少钱？</a:t>
            </a:r>
          </a:p>
          <a:p>
            <a:pPr eaLnBrk="1" hangingPunct="1">
              <a:lnSpc>
                <a:spcPct val="90000"/>
              </a:lnSpc>
              <a:buFontTx/>
              <a:buNone/>
            </a:pPr>
            <a:r>
              <a:rPr lang="zh-CN" altLang="en-US" sz="2800" dirty="0" smtClean="0">
                <a:latin typeface="楷体" panose="02010609060101010101" pitchFamily="49" charset="-122"/>
                <a:ea typeface="楷体" panose="02010609060101010101" pitchFamily="49" charset="-122"/>
              </a:rPr>
              <a:t> </a:t>
            </a:r>
          </a:p>
        </p:txBody>
      </p:sp>
      <p:sp>
        <p:nvSpPr>
          <p:cNvPr id="4" name="Rectangle 3"/>
          <p:cNvSpPr>
            <a:spLocks noChangeArrowheads="1"/>
          </p:cNvSpPr>
          <p:nvPr/>
        </p:nvSpPr>
        <p:spPr bwMode="auto">
          <a:xfrm>
            <a:off x="762000" y="327660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dirty="0">
                <a:solidFill>
                  <a:schemeClr val="tx2"/>
                </a:solidFill>
                <a:latin typeface="楷体" panose="02010609060101010101" pitchFamily="49" charset="-122"/>
                <a:ea typeface="楷体" panose="02010609060101010101" pitchFamily="49" charset="-122"/>
              </a:rPr>
              <a:t>解</a:t>
            </a:r>
            <a:r>
              <a:rPr lang="en-US" altLang="zh-CN" sz="2800" dirty="0">
                <a:solidFill>
                  <a:schemeClr val="tx2"/>
                </a:solidFill>
                <a:latin typeface="楷体" panose="02010609060101010101" pitchFamily="49" charset="-122"/>
                <a:ea typeface="楷体" panose="02010609060101010101" pitchFamily="49" charset="-122"/>
              </a:rPr>
              <a:t>:</a:t>
            </a:r>
          </a:p>
        </p:txBody>
      </p:sp>
      <p:grpSp>
        <p:nvGrpSpPr>
          <p:cNvPr id="5" name="Group 4"/>
          <p:cNvGrpSpPr>
            <a:grpSpLocks/>
          </p:cNvGrpSpPr>
          <p:nvPr/>
        </p:nvGrpSpPr>
        <p:grpSpPr bwMode="auto">
          <a:xfrm>
            <a:off x="2362200" y="3568700"/>
            <a:ext cx="4800600" cy="1706563"/>
            <a:chOff x="1488" y="2248"/>
            <a:chExt cx="3024" cy="1075"/>
          </a:xfrm>
        </p:grpSpPr>
        <p:sp>
          <p:nvSpPr>
            <p:cNvPr id="6" name="Rectangle 5"/>
            <p:cNvSpPr>
              <a:spLocks noChangeArrowheads="1"/>
            </p:cNvSpPr>
            <p:nvPr/>
          </p:nvSpPr>
          <p:spPr bwMode="auto">
            <a:xfrm>
              <a:off x="1488" y="2256"/>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en-US" altLang="zh-CN" sz="3200" b="0">
                  <a:solidFill>
                    <a:schemeClr val="tx2"/>
                  </a:solidFill>
                  <a:latin typeface="Tahoma" panose="020B0604030504040204" pitchFamily="34" charset="0"/>
                  <a:ea typeface="宋体" panose="02010600030101010101" pitchFamily="2" charset="-122"/>
                </a:rPr>
                <a:t>P</a:t>
              </a:r>
              <a:endParaRPr lang="en-US" altLang="zh-CN" sz="3600" b="0">
                <a:solidFill>
                  <a:schemeClr val="tx2"/>
                </a:solidFill>
                <a:latin typeface="Tahoma" panose="020B0604030504040204" pitchFamily="34" charset="0"/>
                <a:ea typeface="宋体" panose="02010600030101010101" pitchFamily="2" charset="-122"/>
              </a:endParaRPr>
            </a:p>
          </p:txBody>
        </p:sp>
        <p:sp>
          <p:nvSpPr>
            <p:cNvPr id="7" name="Rectangle 6"/>
            <p:cNvSpPr>
              <a:spLocks noChangeArrowheads="1"/>
            </p:cNvSpPr>
            <p:nvPr/>
          </p:nvSpPr>
          <p:spPr bwMode="auto">
            <a:xfrm>
              <a:off x="1632" y="2592"/>
              <a:ext cx="2880"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buSzPct val="90000"/>
              </a:pPr>
              <a:r>
                <a:rPr lang="en-US" altLang="zh-CN" sz="2800" b="0">
                  <a:solidFill>
                    <a:schemeClr val="tx2"/>
                  </a:solidFill>
                  <a:latin typeface="Tahoma" panose="020B0604030504040204" pitchFamily="34" charset="0"/>
                  <a:ea typeface="宋体" panose="02010600030101010101" pitchFamily="2" charset="-122"/>
                </a:rPr>
                <a:t> = 20 × 0 </a:t>
              </a:r>
              <a:r>
                <a:rPr lang="en-US" altLang="zh-CN" sz="2800" b="0">
                  <a:solidFill>
                    <a:schemeClr val="tx2"/>
                  </a:solidFill>
                  <a:latin typeface="黑体" panose="02010609060101010101" pitchFamily="49" charset="-122"/>
                  <a:ea typeface="黑体" panose="02010609060101010101" pitchFamily="49" charset="-122"/>
                </a:rPr>
                <a:t>.</a:t>
              </a:r>
              <a:r>
                <a:rPr lang="en-US" altLang="zh-CN" sz="2800" b="0">
                  <a:solidFill>
                    <a:schemeClr val="tx2"/>
                  </a:solidFill>
                  <a:latin typeface="Tahoma" panose="020B0604030504040204" pitchFamily="34" charset="0"/>
                  <a:ea typeface="宋体" panose="02010600030101010101" pitchFamily="2" charset="-122"/>
                </a:rPr>
                <a:t>6209</a:t>
              </a:r>
            </a:p>
            <a:p>
              <a:pPr eaLnBrk="1" hangingPunct="1">
                <a:spcBef>
                  <a:spcPct val="50000"/>
                </a:spcBef>
                <a:buSzPct val="90000"/>
              </a:pPr>
              <a:r>
                <a:rPr lang="en-US" altLang="zh-CN" sz="2800" b="0">
                  <a:solidFill>
                    <a:schemeClr val="tx2"/>
                  </a:solidFill>
                  <a:latin typeface="Tahoma" panose="020B0604030504040204" pitchFamily="34" charset="0"/>
                  <a:ea typeface="宋体" panose="02010600030101010101" pitchFamily="2" charset="-122"/>
                </a:rPr>
                <a:t> = 12.418</a:t>
              </a:r>
              <a:r>
                <a:rPr lang="zh-CN" altLang="en-US" sz="2800" b="0">
                  <a:solidFill>
                    <a:schemeClr val="tx2"/>
                  </a:solidFill>
                  <a:latin typeface="Tahoma" panose="020B0604030504040204" pitchFamily="34" charset="0"/>
                  <a:ea typeface="宋体" panose="02010600030101010101" pitchFamily="2" charset="-122"/>
                </a:rPr>
                <a:t>（万元）</a:t>
              </a:r>
            </a:p>
          </p:txBody>
        </p:sp>
        <p:sp>
          <p:nvSpPr>
            <p:cNvPr id="8" name="Rectangle 7"/>
            <p:cNvSpPr>
              <a:spLocks noChangeArrowheads="1"/>
            </p:cNvSpPr>
            <p:nvPr/>
          </p:nvSpPr>
          <p:spPr bwMode="auto">
            <a:xfrm>
              <a:off x="1680" y="2256"/>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dirty="0">
                  <a:solidFill>
                    <a:schemeClr val="tx2"/>
                  </a:solidFill>
                  <a:latin typeface="Tahoma" panose="020B0604030504040204" pitchFamily="34" charset="0"/>
                  <a:ea typeface="宋体" panose="02010600030101010101" pitchFamily="2" charset="-122"/>
                </a:rPr>
                <a:t>=</a:t>
              </a:r>
              <a:endParaRPr lang="en-US" altLang="zh-CN" sz="2800" b="0" baseline="30000" dirty="0">
                <a:solidFill>
                  <a:schemeClr val="tx2"/>
                </a:solidFill>
                <a:latin typeface="Tahoma" panose="020B0604030504040204" pitchFamily="34" charset="0"/>
                <a:ea typeface="宋体" panose="02010600030101010101" pitchFamily="2" charset="-122"/>
              </a:endParaRPr>
            </a:p>
          </p:txBody>
        </p:sp>
        <p:sp>
          <p:nvSpPr>
            <p:cNvPr id="9" name="Rectangle 8"/>
            <p:cNvSpPr>
              <a:spLocks noChangeArrowheads="1"/>
            </p:cNvSpPr>
            <p:nvPr/>
          </p:nvSpPr>
          <p:spPr bwMode="auto">
            <a:xfrm>
              <a:off x="1920" y="2256"/>
              <a:ext cx="3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ahoma" panose="020B0604030504040204" pitchFamily="34" charset="0"/>
                  <a:ea typeface="宋体" panose="02010600030101010101" pitchFamily="2" charset="-122"/>
                </a:rPr>
                <a:t>20</a:t>
              </a:r>
              <a:endParaRPr lang="en-US" altLang="zh-CN" sz="2800" b="0" baseline="30000">
                <a:solidFill>
                  <a:schemeClr val="tx2"/>
                </a:solidFill>
                <a:latin typeface="Tahoma" panose="020B0604030504040204" pitchFamily="34" charset="0"/>
                <a:ea typeface="宋体" panose="02010600030101010101" pitchFamily="2" charset="-122"/>
              </a:endParaRPr>
            </a:p>
          </p:txBody>
        </p:sp>
        <p:sp>
          <p:nvSpPr>
            <p:cNvPr id="10" name="Rectangle 9"/>
            <p:cNvSpPr>
              <a:spLocks noChangeArrowheads="1"/>
            </p:cNvSpPr>
            <p:nvPr/>
          </p:nvSpPr>
          <p:spPr bwMode="auto">
            <a:xfrm>
              <a:off x="2160" y="22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ahoma" panose="020B0604030504040204" pitchFamily="34" charset="0"/>
                  <a:ea typeface="宋体" panose="02010600030101010101" pitchFamily="2" charset="-122"/>
                </a:rPr>
                <a:t>×</a:t>
              </a:r>
              <a:endParaRPr lang="en-US" altLang="zh-CN" sz="2800" b="0" baseline="30000">
                <a:solidFill>
                  <a:schemeClr val="tx2"/>
                </a:solidFill>
                <a:latin typeface="Tahoma" panose="020B0604030504040204" pitchFamily="34" charset="0"/>
                <a:ea typeface="宋体" panose="02010600030101010101" pitchFamily="2" charset="-122"/>
              </a:endParaRPr>
            </a:p>
          </p:txBody>
        </p:sp>
        <p:sp>
          <p:nvSpPr>
            <p:cNvPr id="11" name="Rectangle 10"/>
            <p:cNvSpPr>
              <a:spLocks noChangeArrowheads="1"/>
            </p:cNvSpPr>
            <p:nvPr/>
          </p:nvSpPr>
          <p:spPr bwMode="auto">
            <a:xfrm>
              <a:off x="2256" y="2256"/>
              <a:ext cx="1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a:solidFill>
                    <a:schemeClr val="tx2"/>
                  </a:solidFill>
                  <a:latin typeface="Tahoma" panose="020B0604030504040204" pitchFamily="34" charset="0"/>
                  <a:ea typeface="宋体" panose="02010600030101010101" pitchFamily="2" charset="-122"/>
                </a:rPr>
                <a:t>（</a:t>
              </a:r>
              <a:r>
                <a:rPr lang="en-US" altLang="zh-CN" sz="2800" b="0">
                  <a:solidFill>
                    <a:schemeClr val="tx2"/>
                  </a:solidFill>
                  <a:latin typeface="Tahoma" panose="020B0604030504040204" pitchFamily="34" charset="0"/>
                  <a:ea typeface="宋体" panose="02010600030101010101" pitchFamily="2" charset="-122"/>
                </a:rPr>
                <a:t>1+10%</a:t>
              </a:r>
              <a:r>
                <a:rPr lang="zh-CN" altLang="en-US" sz="2800" b="0">
                  <a:solidFill>
                    <a:schemeClr val="tx2"/>
                  </a:solidFill>
                  <a:latin typeface="Tahoma" panose="020B0604030504040204" pitchFamily="34" charset="0"/>
                  <a:ea typeface="宋体" panose="02010600030101010101" pitchFamily="2" charset="-122"/>
                </a:rPr>
                <a:t>）</a:t>
              </a:r>
              <a:endParaRPr lang="zh-CN" altLang="en-US" sz="2800" b="0" baseline="30000">
                <a:solidFill>
                  <a:schemeClr val="tx2"/>
                </a:solidFill>
                <a:latin typeface="Tahoma" panose="020B0604030504040204" pitchFamily="34" charset="0"/>
                <a:ea typeface="宋体" panose="02010600030101010101" pitchFamily="2" charset="-122"/>
              </a:endParaRPr>
            </a:p>
          </p:txBody>
        </p:sp>
        <p:sp>
          <p:nvSpPr>
            <p:cNvPr id="12" name="Rectangle 11"/>
            <p:cNvSpPr>
              <a:spLocks noChangeArrowheads="1"/>
            </p:cNvSpPr>
            <p:nvPr/>
          </p:nvSpPr>
          <p:spPr bwMode="auto">
            <a:xfrm>
              <a:off x="3360" y="2304"/>
              <a:ext cx="2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baseline="30000">
                  <a:solidFill>
                    <a:schemeClr val="tx2"/>
                  </a:solidFill>
                  <a:latin typeface="Tahoma" panose="020B0604030504040204" pitchFamily="34" charset="0"/>
                  <a:ea typeface="宋体" panose="02010600030101010101" pitchFamily="2" charset="-122"/>
                </a:rPr>
                <a:t>-5</a:t>
              </a:r>
            </a:p>
          </p:txBody>
        </p:sp>
      </p:grpSp>
    </p:spTree>
    <p:extLst>
      <p:ext uri="{BB962C8B-B14F-4D97-AF65-F5344CB8AC3E}">
        <p14:creationId xmlns:p14="http://schemas.microsoft.com/office/powerpoint/2010/main" val="60299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230705-DB46-430B-9218-64A1C3AACFC3}" type="datetime1">
              <a:rPr lang="zh-CN" altLang="en-US" smtClean="0"/>
              <a:pPr/>
              <a:t>2016/9/18</a:t>
            </a:fld>
            <a:endParaRPr lang="en-US" altLang="zh-CN" sz="1800">
              <a:solidFill>
                <a:srgbClr val="3366CC"/>
              </a:solidFill>
              <a:latin typeface="楷体_GB2312" pitchFamily="49" charset="-122"/>
            </a:endParaRPr>
          </a:p>
        </p:txBody>
      </p:sp>
      <p:sp>
        <p:nvSpPr>
          <p:cNvPr id="3" name="灯片编号占位符 2"/>
          <p:cNvSpPr>
            <a:spLocks noGrp="1"/>
          </p:cNvSpPr>
          <p:nvPr>
            <p:ph type="sldNum" sz="quarter" idx="11"/>
          </p:nvPr>
        </p:nvSpPr>
        <p:spPr/>
        <p:txBody>
          <a:bodyPr/>
          <a:lstStyle/>
          <a:p>
            <a:fld id="{65717687-6A57-4636-9248-F53176441886}" type="slidenum">
              <a:rPr lang="zh-CN" altLang="en-US" smtClean="0"/>
              <a:pPr/>
              <a:t>3</a:t>
            </a:fld>
            <a:endParaRPr lang="en-US" altLang="zh-CN" sz="1800" dirty="0">
              <a:solidFill>
                <a:srgbClr val="3366CC"/>
              </a:solidFill>
              <a:latin typeface="楷体_GB2312" pitchFamily="49" charset="-122"/>
            </a:endParaRPr>
          </a:p>
        </p:txBody>
      </p:sp>
      <p:sp>
        <p:nvSpPr>
          <p:cNvPr id="4" name="标题 3"/>
          <p:cNvSpPr>
            <a:spLocks noGrp="1"/>
          </p:cNvSpPr>
          <p:nvPr>
            <p:ph type="title"/>
          </p:nvPr>
        </p:nvSpPr>
        <p:spPr/>
        <p:txBody>
          <a:bodyPr/>
          <a:lstStyle/>
          <a:p>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资金</a:t>
            </a:r>
            <a:r>
              <a:rPr lang="zh-CN" altLang="en-US" b="1" dirty="0">
                <a:solidFill>
                  <a:schemeClr val="tx1"/>
                </a:solidFill>
                <a:latin typeface="楷体" panose="02010609060101010101" pitchFamily="49" charset="-122"/>
                <a:ea typeface="楷体" panose="02010609060101010101" pitchFamily="49" charset="-122"/>
              </a:rPr>
              <a:t>的时间价值</a:t>
            </a:r>
          </a:p>
        </p:txBody>
      </p:sp>
      <p:sp>
        <p:nvSpPr>
          <p:cNvPr id="8" name="矩形 7"/>
          <p:cNvSpPr/>
          <p:nvPr/>
        </p:nvSpPr>
        <p:spPr>
          <a:xfrm>
            <a:off x="533558" y="838302"/>
            <a:ext cx="8000685" cy="954107"/>
          </a:xfrm>
          <a:prstGeom prst="rect">
            <a:avLst/>
          </a:prstGeom>
        </p:spPr>
        <p:txBody>
          <a:bodyPr wrap="square">
            <a:spAutoFit/>
          </a:bodyPr>
          <a:lstStyle/>
          <a:p>
            <a:pPr marL="457200" indent="-457200">
              <a:lnSpc>
                <a:spcPct val="200000"/>
              </a:lnSpc>
              <a:buClr>
                <a:schemeClr val="accent6"/>
              </a:buClr>
              <a:buFont typeface="Wingdings" panose="05000000000000000000" pitchFamily="2" charset="2"/>
              <a:buChar char="Ø"/>
            </a:pPr>
            <a:r>
              <a:rPr lang="en-US" altLang="zh-CN" sz="2800" dirty="0" smtClean="0">
                <a:solidFill>
                  <a:schemeClr val="tx1"/>
                </a:solidFill>
                <a:latin typeface="楷体" panose="02010609060101010101" pitchFamily="49" charset="-122"/>
                <a:ea typeface="楷体" panose="02010609060101010101" pitchFamily="49" charset="-122"/>
              </a:rPr>
              <a:t>1.1 </a:t>
            </a:r>
            <a:r>
              <a:rPr lang="zh-CN" altLang="en-US" sz="2800" dirty="0" smtClean="0">
                <a:solidFill>
                  <a:schemeClr val="tx1"/>
                </a:solidFill>
                <a:latin typeface="楷体" panose="02010609060101010101" pitchFamily="49" charset="-122"/>
                <a:ea typeface="楷体" panose="02010609060101010101" pitchFamily="49" charset="-122"/>
              </a:rPr>
              <a:t>资金的时间价值概念</a:t>
            </a:r>
            <a:endParaRPr lang="en-US" altLang="zh-CN" sz="2800" dirty="0">
              <a:solidFill>
                <a:schemeClr val="tx1"/>
              </a:solidFill>
              <a:latin typeface="楷体" panose="02010609060101010101" pitchFamily="49" charset="-122"/>
              <a:ea typeface="楷体" panose="02010609060101010101" pitchFamily="49" charset="-122"/>
            </a:endParaRPr>
          </a:p>
        </p:txBody>
      </p:sp>
      <p:sp>
        <p:nvSpPr>
          <p:cNvPr id="6" name="Rectangle 4"/>
          <p:cNvSpPr>
            <a:spLocks noChangeArrowheads="1"/>
          </p:cNvSpPr>
          <p:nvPr/>
        </p:nvSpPr>
        <p:spPr bwMode="auto">
          <a:xfrm>
            <a:off x="727075" y="1678981"/>
            <a:ext cx="76962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spcBef>
                <a:spcPct val="0"/>
              </a:spcBef>
              <a:buClr>
                <a:schemeClr val="accent6"/>
              </a:buClr>
              <a:buFont typeface="Arial" panose="020B0604020202020204" pitchFamily="34" charset="0"/>
              <a:buChar char="•"/>
            </a:pPr>
            <a:r>
              <a:rPr lang="zh-CN" altLang="en-US" sz="2600" b="0" dirty="0" smtClean="0">
                <a:latin typeface="楷体" panose="02010609060101010101" pitchFamily="49" charset="-122"/>
                <a:ea typeface="楷体" panose="02010609060101010101" pitchFamily="49" charset="-122"/>
              </a:rPr>
              <a:t>资金</a:t>
            </a:r>
            <a:r>
              <a:rPr lang="zh-CN" altLang="en-US" sz="2600" b="0" dirty="0">
                <a:latin typeface="楷体" panose="02010609060101010101" pitchFamily="49" charset="-122"/>
                <a:ea typeface="楷体" panose="02010609060101010101" pitchFamily="49" charset="-122"/>
              </a:rPr>
              <a:t>的价值既体现在额度上，同时也体现在发生的时间上。 </a:t>
            </a:r>
          </a:p>
        </p:txBody>
      </p:sp>
      <p:sp>
        <p:nvSpPr>
          <p:cNvPr id="7" name="Rectangle 2"/>
          <p:cNvSpPr>
            <a:spLocks noChangeArrowheads="1"/>
          </p:cNvSpPr>
          <p:nvPr/>
        </p:nvSpPr>
        <p:spPr bwMode="auto">
          <a:xfrm>
            <a:off x="727075" y="2743227"/>
            <a:ext cx="8112125" cy="218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145000"/>
              </a:lnSpc>
              <a:spcBef>
                <a:spcPct val="50000"/>
              </a:spcBef>
              <a:buSzPct val="90000"/>
            </a:pPr>
            <a:r>
              <a:rPr lang="zh-CN" altLang="en-US" sz="2800" b="0" i="1" dirty="0">
                <a:solidFill>
                  <a:srgbClr val="008000"/>
                </a:solidFill>
                <a:latin typeface="楷体" panose="02010609060101010101" pitchFamily="49" charset="-122"/>
                <a:ea typeface="楷体" panose="02010609060101010101" pitchFamily="49" charset="-122"/>
              </a:rPr>
              <a:t>资金的时间价值：</a:t>
            </a:r>
          </a:p>
          <a:p>
            <a:pPr eaLnBrk="1" hangingPunct="1">
              <a:lnSpc>
                <a:spcPct val="145000"/>
              </a:lnSpc>
              <a:spcBef>
                <a:spcPct val="50000"/>
              </a:spcBef>
              <a:buSzPct val="90000"/>
            </a:pPr>
            <a:r>
              <a:rPr lang="zh-CN" altLang="en-US" sz="2800" b="0" i="1" dirty="0">
                <a:solidFill>
                  <a:srgbClr val="008000"/>
                </a:solidFill>
                <a:latin typeface="楷体" panose="02010609060101010101" pitchFamily="49" charset="-122"/>
                <a:ea typeface="楷体" panose="02010609060101010101" pitchFamily="49" charset="-122"/>
              </a:rPr>
              <a:t>   </a:t>
            </a:r>
            <a:r>
              <a:rPr lang="zh-CN" altLang="en-US" sz="2800" b="0" dirty="0">
                <a:solidFill>
                  <a:schemeClr val="tx2"/>
                </a:solidFill>
                <a:latin typeface="楷体" panose="02010609060101010101" pitchFamily="49" charset="-122"/>
                <a:ea typeface="楷体" panose="02010609060101010101" pitchFamily="49" charset="-122"/>
              </a:rPr>
              <a:t>资金在周转使用过程中由于时间因素而形成的价值差额。</a:t>
            </a:r>
          </a:p>
        </p:txBody>
      </p:sp>
    </p:spTree>
    <p:extLst>
      <p:ext uri="{BB962C8B-B14F-4D97-AF65-F5344CB8AC3E}">
        <p14:creationId xmlns:p14="http://schemas.microsoft.com/office/powerpoint/2010/main" val="207733492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74675" y="922945"/>
            <a:ext cx="7481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SEP1:</a:t>
            </a:r>
            <a:r>
              <a:rPr lang="zh-CN" altLang="en-US" sz="2800" smtClean="0"/>
              <a:t>启动软件</a:t>
            </a:r>
            <a:endParaRPr lang="zh-CN" altLang="en-US" sz="2800" dirty="0" smtClean="0"/>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885" b="4132"/>
          <a:stretch>
            <a:fillRect/>
          </a:stretch>
        </p:blipFill>
        <p:spPr>
          <a:xfrm>
            <a:off x="574675" y="1752666"/>
            <a:ext cx="7818437" cy="4537075"/>
          </a:xfrm>
        </p:spPr>
      </p:pic>
    </p:spTree>
    <p:extLst>
      <p:ext uri="{BB962C8B-B14F-4D97-AF65-F5344CB8AC3E}">
        <p14:creationId xmlns:p14="http://schemas.microsoft.com/office/powerpoint/2010/main" val="2064578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AutoShape 2"/>
          <p:cNvSpPr txBox="1">
            <a:spLocks noChangeAspect="1" noChangeArrowheads="1"/>
          </p:cNvSpPr>
          <p:nvPr/>
        </p:nvSpPr>
        <p:spPr bwMode="auto">
          <a:xfrm>
            <a:off x="533559" y="914400"/>
            <a:ext cx="76263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SEP2:</a:t>
            </a:r>
            <a:r>
              <a:rPr lang="zh-CN" altLang="en-US" sz="2800" smtClean="0"/>
              <a:t>录入参数</a:t>
            </a:r>
            <a:endParaRPr lang="zh-CN" altLang="en-US" sz="2800" dirty="0" smtClean="0"/>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604997" y="1752666"/>
            <a:ext cx="7632700" cy="4679950"/>
          </a:xfrm>
        </p:spPr>
      </p:pic>
    </p:spTree>
    <p:extLst>
      <p:ext uri="{BB962C8B-B14F-4D97-AF65-F5344CB8AC3E}">
        <p14:creationId xmlns:p14="http://schemas.microsoft.com/office/powerpoint/2010/main" val="3495362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33559" y="914400"/>
            <a:ext cx="75549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SEP3:</a:t>
            </a:r>
            <a:r>
              <a:rPr lang="zh-CN" altLang="en-US" sz="2800" smtClean="0"/>
              <a:t>求得结果</a:t>
            </a:r>
            <a:endParaRPr lang="zh-CN" altLang="en-US" sz="2800" dirty="0" smtClean="0"/>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533559" y="1844675"/>
            <a:ext cx="7561262" cy="4640263"/>
          </a:xfrm>
        </p:spPr>
      </p:pic>
    </p:spTree>
    <p:extLst>
      <p:ext uri="{BB962C8B-B14F-4D97-AF65-F5344CB8AC3E}">
        <p14:creationId xmlns:p14="http://schemas.microsoft.com/office/powerpoint/2010/main" val="1574228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827088" y="908050"/>
            <a:ext cx="708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t>⒊ </a:t>
            </a:r>
            <a:r>
              <a:rPr lang="zh-CN" altLang="en-US" sz="2800" dirty="0" smtClean="0"/>
              <a:t>等额支付系列终值公式</a:t>
            </a:r>
          </a:p>
        </p:txBody>
      </p:sp>
      <p:sp>
        <p:nvSpPr>
          <p:cNvPr id="4" name="Rectangle 3"/>
          <p:cNvSpPr>
            <a:spLocks noGrp="1" noChangeArrowheads="1"/>
          </p:cNvSpPr>
          <p:nvPr>
            <p:ph type="body" sz="half" idx="1"/>
          </p:nvPr>
        </p:nvSpPr>
        <p:spPr>
          <a:xfrm>
            <a:off x="611188" y="3789363"/>
            <a:ext cx="7747000" cy="431800"/>
          </a:xfrm>
          <a:noFill/>
        </p:spPr>
        <p:txBody>
          <a:bodyPr/>
          <a:lstStyle/>
          <a:p>
            <a:pPr eaLnBrk="1" hangingPunct="1">
              <a:lnSpc>
                <a:spcPct val="90000"/>
              </a:lnSpc>
              <a:buFontTx/>
              <a:buNone/>
            </a:pPr>
            <a:r>
              <a:rPr lang="en-US" altLang="zh-CN" smtClean="0"/>
              <a:t>        </a:t>
            </a:r>
            <a:r>
              <a:rPr lang="en-US" altLang="zh-CN" sz="1800" i="1" smtClean="0">
                <a:latin typeface="Times New Roman" panose="02020603050405020304" pitchFamily="18" charset="0"/>
              </a:rPr>
              <a:t>A      A      A          </a:t>
            </a:r>
            <a:r>
              <a:rPr lang="en-US" altLang="zh-CN" sz="1600" smtClean="0">
                <a:latin typeface="黑体" panose="02010609060101010101" pitchFamily="49" charset="-122"/>
                <a:ea typeface="黑体" panose="02010609060101010101" pitchFamily="49" charset="-122"/>
              </a:rPr>
              <a:t>............    </a:t>
            </a:r>
            <a:r>
              <a:rPr lang="en-US" altLang="zh-CN" sz="1800" i="1" smtClean="0">
                <a:latin typeface="Times New Roman" panose="02020603050405020304" pitchFamily="18" charset="0"/>
              </a:rPr>
              <a:t>                      A      A</a:t>
            </a:r>
            <a:r>
              <a:rPr lang="en-US" altLang="zh-CN" sz="1800" b="0" smtClean="0">
                <a:latin typeface="宋体" panose="02010600030101010101" pitchFamily="2" charset="-122"/>
              </a:rPr>
              <a:t> </a:t>
            </a:r>
          </a:p>
        </p:txBody>
      </p:sp>
      <p:grpSp>
        <p:nvGrpSpPr>
          <p:cNvPr id="5" name="Group 4"/>
          <p:cNvGrpSpPr>
            <a:grpSpLocks/>
          </p:cNvGrpSpPr>
          <p:nvPr/>
        </p:nvGrpSpPr>
        <p:grpSpPr bwMode="auto">
          <a:xfrm>
            <a:off x="1331913" y="1844675"/>
            <a:ext cx="6645275" cy="1905000"/>
            <a:chOff x="864" y="1152"/>
            <a:chExt cx="4186" cy="1200"/>
          </a:xfrm>
        </p:grpSpPr>
        <p:sp>
          <p:nvSpPr>
            <p:cNvPr id="6" name="Line 5"/>
            <p:cNvSpPr>
              <a:spLocks noChangeShapeType="1"/>
            </p:cNvSpPr>
            <p:nvPr/>
          </p:nvSpPr>
          <p:spPr bwMode="auto">
            <a:xfrm>
              <a:off x="912" y="1968"/>
              <a:ext cx="39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p:cNvSpPr>
              <a:spLocks noChangeShapeType="1"/>
            </p:cNvSpPr>
            <p:nvPr/>
          </p:nvSpPr>
          <p:spPr bwMode="auto">
            <a:xfrm flipV="1">
              <a:off x="1248" y="19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7"/>
            <p:cNvSpPr>
              <a:spLocks noChangeArrowheads="1"/>
            </p:cNvSpPr>
            <p:nvPr/>
          </p:nvSpPr>
          <p:spPr bwMode="auto">
            <a:xfrm>
              <a:off x="864" y="1632"/>
              <a:ext cx="40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en-US" altLang="zh-CN" sz="2400" b="0">
                  <a:latin typeface="黑体" panose="02010609060101010101" pitchFamily="49" charset="-122"/>
                  <a:ea typeface="黑体" panose="02010609060101010101" pitchFamily="49" charset="-122"/>
                </a:rPr>
                <a:t>0  1   2  3  </a:t>
              </a:r>
              <a:r>
                <a:rPr lang="en-US" altLang="zh-CN" sz="2400" b="0">
                  <a:latin typeface="Times New Roman" panose="02020603050405020304" pitchFamily="18" charset="0"/>
                  <a:ea typeface="黑体" panose="02010609060101010101" pitchFamily="49" charset="-122"/>
                </a:rPr>
                <a:t>………………</a:t>
              </a:r>
              <a:r>
                <a:rPr lang="en-US" altLang="zh-CN" sz="2400" b="0">
                  <a:latin typeface="黑体" panose="02010609060101010101" pitchFamily="49" charset="-122"/>
                  <a:ea typeface="黑体" panose="02010609060101010101" pitchFamily="49" charset="-122"/>
                </a:rPr>
                <a:t>.      </a:t>
              </a:r>
              <a:r>
                <a:rPr lang="en-US" altLang="zh-CN" sz="2400" b="0" i="1">
                  <a:latin typeface="Times New Roman" panose="02020603050405020304" pitchFamily="18" charset="0"/>
                  <a:ea typeface="黑体" panose="02010609060101010101" pitchFamily="49" charset="-122"/>
                </a:rPr>
                <a:t>n</a:t>
              </a:r>
              <a:r>
                <a:rPr lang="en-US" altLang="zh-CN" sz="2400" b="0">
                  <a:latin typeface="黑体" panose="02010609060101010101" pitchFamily="49" charset="-122"/>
                  <a:ea typeface="黑体" panose="02010609060101010101" pitchFamily="49" charset="-122"/>
                </a:rPr>
                <a:t>-1  </a:t>
              </a:r>
              <a:r>
                <a:rPr lang="en-US" altLang="zh-CN" sz="2400" b="0" i="1">
                  <a:latin typeface="Times New Roman" panose="02020603050405020304" pitchFamily="18" charset="0"/>
                  <a:ea typeface="黑体" panose="02010609060101010101" pitchFamily="49" charset="-122"/>
                </a:rPr>
                <a:t>n</a:t>
              </a:r>
              <a:endParaRPr lang="en-US" altLang="zh-CN" sz="2400" b="0">
                <a:latin typeface="黑体" panose="02010609060101010101" pitchFamily="49" charset="-122"/>
                <a:ea typeface="黑体" panose="02010609060101010101" pitchFamily="49" charset="-122"/>
              </a:endParaRPr>
            </a:p>
          </p:txBody>
        </p:sp>
        <p:sp>
          <p:nvSpPr>
            <p:cNvPr id="9" name="Line 8"/>
            <p:cNvSpPr>
              <a:spLocks noChangeShapeType="1"/>
            </p:cNvSpPr>
            <p:nvPr/>
          </p:nvSpPr>
          <p:spPr bwMode="auto">
            <a:xfrm flipV="1">
              <a:off x="4608" y="19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9"/>
            <p:cNvSpPr txBox="1">
              <a:spLocks noChangeArrowheads="1"/>
            </p:cNvSpPr>
            <p:nvPr/>
          </p:nvSpPr>
          <p:spPr bwMode="auto">
            <a:xfrm>
              <a:off x="4742" y="193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2400" b="0">
                  <a:latin typeface="Times New Roman" panose="02020603050405020304" pitchFamily="18" charset="0"/>
                  <a:ea typeface="宋体" panose="02010600030101010101" pitchFamily="2" charset="-122"/>
                </a:rPr>
                <a:t>年</a:t>
              </a:r>
            </a:p>
          </p:txBody>
        </p:sp>
        <p:sp>
          <p:nvSpPr>
            <p:cNvPr id="11" name="Line 10"/>
            <p:cNvSpPr>
              <a:spLocks noChangeShapeType="1"/>
            </p:cNvSpPr>
            <p:nvPr/>
          </p:nvSpPr>
          <p:spPr bwMode="auto">
            <a:xfrm flipV="1">
              <a:off x="1920" y="19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 name="Line 11"/>
            <p:cNvSpPr>
              <a:spLocks noChangeShapeType="1"/>
            </p:cNvSpPr>
            <p:nvPr/>
          </p:nvSpPr>
          <p:spPr bwMode="auto">
            <a:xfrm flipV="1">
              <a:off x="4224" y="19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 name="Line 12"/>
            <p:cNvSpPr>
              <a:spLocks noChangeShapeType="1"/>
            </p:cNvSpPr>
            <p:nvPr/>
          </p:nvSpPr>
          <p:spPr bwMode="auto">
            <a:xfrm flipV="1">
              <a:off x="4608" y="1440"/>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Text Box 13"/>
            <p:cNvSpPr txBox="1">
              <a:spLocks noChangeArrowheads="1"/>
            </p:cNvSpPr>
            <p:nvPr/>
          </p:nvSpPr>
          <p:spPr bwMode="auto">
            <a:xfrm>
              <a:off x="4512" y="115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3600" b="0" i="1" baseline="-10000">
                  <a:latin typeface="Times New Roman" panose="02020603050405020304" pitchFamily="18" charset="0"/>
                  <a:ea typeface="宋体" panose="02010600030101010101" pitchFamily="2" charset="-122"/>
                </a:rPr>
                <a:t>F</a:t>
              </a:r>
              <a:r>
                <a:rPr lang="en-US" altLang="zh-CN" sz="3600" b="0" baseline="-10000">
                  <a:latin typeface="宋体" panose="02010600030101010101" pitchFamily="2" charset="-122"/>
                  <a:ea typeface="宋体" panose="02010600030101010101" pitchFamily="2" charset="-122"/>
                </a:rPr>
                <a:t>=?</a:t>
              </a:r>
              <a:endParaRPr lang="en-US" altLang="zh-CN" sz="2800" b="0" baseline="-10000">
                <a:latin typeface="宋体" panose="02010600030101010101" pitchFamily="2" charset="-122"/>
                <a:ea typeface="宋体" panose="02010600030101010101" pitchFamily="2" charset="-122"/>
              </a:endParaRPr>
            </a:p>
          </p:txBody>
        </p:sp>
        <p:sp>
          <p:nvSpPr>
            <p:cNvPr id="15" name="Line 14"/>
            <p:cNvSpPr>
              <a:spLocks noChangeShapeType="1"/>
            </p:cNvSpPr>
            <p:nvPr/>
          </p:nvSpPr>
          <p:spPr bwMode="auto">
            <a:xfrm flipV="1">
              <a:off x="912" y="19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15"/>
            <p:cNvSpPr>
              <a:spLocks noChangeShapeType="1"/>
            </p:cNvSpPr>
            <p:nvPr/>
          </p:nvSpPr>
          <p:spPr bwMode="auto">
            <a:xfrm>
              <a:off x="1248" y="196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16"/>
            <p:cNvSpPr>
              <a:spLocks noChangeShapeType="1"/>
            </p:cNvSpPr>
            <p:nvPr/>
          </p:nvSpPr>
          <p:spPr bwMode="auto">
            <a:xfrm>
              <a:off x="1920" y="196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17"/>
            <p:cNvSpPr>
              <a:spLocks noChangeShapeType="1"/>
            </p:cNvSpPr>
            <p:nvPr/>
          </p:nvSpPr>
          <p:spPr bwMode="auto">
            <a:xfrm>
              <a:off x="4224" y="196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 name="Line 18"/>
            <p:cNvSpPr>
              <a:spLocks noChangeShapeType="1"/>
            </p:cNvSpPr>
            <p:nvPr/>
          </p:nvSpPr>
          <p:spPr bwMode="auto">
            <a:xfrm>
              <a:off x="1584" y="196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 name="Line 19"/>
            <p:cNvSpPr>
              <a:spLocks noChangeShapeType="1"/>
            </p:cNvSpPr>
            <p:nvPr/>
          </p:nvSpPr>
          <p:spPr bwMode="auto">
            <a:xfrm>
              <a:off x="4608" y="196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 name="Line 20"/>
            <p:cNvSpPr>
              <a:spLocks noChangeShapeType="1"/>
            </p:cNvSpPr>
            <p:nvPr/>
          </p:nvSpPr>
          <p:spPr bwMode="auto">
            <a:xfrm flipV="1">
              <a:off x="1584" y="19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2" name="Group 21"/>
          <p:cNvGrpSpPr>
            <a:grpSpLocks/>
          </p:cNvGrpSpPr>
          <p:nvPr/>
        </p:nvGrpSpPr>
        <p:grpSpPr bwMode="auto">
          <a:xfrm>
            <a:off x="1187450" y="4508500"/>
            <a:ext cx="6264275" cy="563563"/>
            <a:chOff x="703" y="452"/>
            <a:chExt cx="3946" cy="355"/>
          </a:xfrm>
        </p:grpSpPr>
        <p:sp>
          <p:nvSpPr>
            <p:cNvPr id="23" name="Rectangle 22"/>
            <p:cNvSpPr>
              <a:spLocks noChangeArrowheads="1"/>
            </p:cNvSpPr>
            <p:nvPr/>
          </p:nvSpPr>
          <p:spPr bwMode="auto">
            <a:xfrm>
              <a:off x="703" y="505"/>
              <a:ext cx="1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i="1">
                  <a:solidFill>
                    <a:srgbClr val="000000"/>
                  </a:solidFill>
                  <a:latin typeface="Times New Roman" panose="02020603050405020304" pitchFamily="18" charset="0"/>
                  <a:ea typeface="宋体" panose="02010600030101010101" pitchFamily="2" charset="-122"/>
                </a:rPr>
                <a:t>F</a:t>
              </a:r>
              <a:endParaRPr lang="en-US" altLang="zh-CN" sz="2400">
                <a:latin typeface="Times New Roman" panose="02020603050405020304" pitchFamily="18" charset="0"/>
                <a:ea typeface="宋体" panose="02010600030101010101" pitchFamily="2" charset="-122"/>
              </a:endParaRPr>
            </a:p>
          </p:txBody>
        </p:sp>
        <p:sp>
          <p:nvSpPr>
            <p:cNvPr id="24" name="Rectangle 23"/>
            <p:cNvSpPr>
              <a:spLocks noChangeArrowheads="1"/>
            </p:cNvSpPr>
            <p:nvPr/>
          </p:nvSpPr>
          <p:spPr bwMode="auto">
            <a:xfrm>
              <a:off x="1117" y="505"/>
              <a:ext cx="1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i="1">
                  <a:solidFill>
                    <a:srgbClr val="000000"/>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25" name="Rectangle 24"/>
            <p:cNvSpPr>
              <a:spLocks noChangeArrowheads="1"/>
            </p:cNvSpPr>
            <p:nvPr/>
          </p:nvSpPr>
          <p:spPr bwMode="auto">
            <a:xfrm>
              <a:off x="1453" y="505"/>
              <a:ext cx="1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i="1">
                  <a:solidFill>
                    <a:srgbClr val="000000"/>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26" name="Rectangle 25"/>
            <p:cNvSpPr>
              <a:spLocks noChangeArrowheads="1"/>
            </p:cNvSpPr>
            <p:nvPr/>
          </p:nvSpPr>
          <p:spPr bwMode="auto">
            <a:xfrm>
              <a:off x="2646" y="524"/>
              <a:ext cx="1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i="1">
                  <a:solidFill>
                    <a:srgbClr val="000000"/>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27" name="Rectangle 26"/>
            <p:cNvSpPr>
              <a:spLocks noChangeArrowheads="1"/>
            </p:cNvSpPr>
            <p:nvPr/>
          </p:nvSpPr>
          <p:spPr bwMode="auto">
            <a:xfrm>
              <a:off x="3792" y="524"/>
              <a:ext cx="1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i="1">
                  <a:solidFill>
                    <a:srgbClr val="000000"/>
                  </a:solidFill>
                  <a:latin typeface="Times New Roman" panose="02020603050405020304" pitchFamily="18" charset="0"/>
                  <a:ea typeface="宋体" panose="02010600030101010101" pitchFamily="2" charset="-122"/>
                </a:rPr>
                <a:t>A</a:t>
              </a:r>
              <a:endParaRPr lang="en-US" altLang="zh-CN" sz="2400">
                <a:latin typeface="Times New Roman" panose="02020603050405020304" pitchFamily="18" charset="0"/>
                <a:ea typeface="宋体" panose="02010600030101010101" pitchFamily="2" charset="-122"/>
              </a:endParaRPr>
            </a:p>
          </p:txBody>
        </p:sp>
        <p:sp>
          <p:nvSpPr>
            <p:cNvPr id="28" name="Rectangle 27"/>
            <p:cNvSpPr>
              <a:spLocks noChangeArrowheads="1"/>
            </p:cNvSpPr>
            <p:nvPr/>
          </p:nvSpPr>
          <p:spPr bwMode="auto">
            <a:xfrm>
              <a:off x="912" y="480"/>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Symbol" panose="05050102010706020507" pitchFamily="18" charset="2"/>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29" name="Rectangle 28"/>
            <p:cNvSpPr>
              <a:spLocks noChangeArrowheads="1"/>
            </p:cNvSpPr>
            <p:nvPr/>
          </p:nvSpPr>
          <p:spPr bwMode="auto">
            <a:xfrm>
              <a:off x="1295" y="509"/>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30" name="Rectangle 29"/>
            <p:cNvSpPr>
              <a:spLocks noChangeArrowheads="1"/>
            </p:cNvSpPr>
            <p:nvPr/>
          </p:nvSpPr>
          <p:spPr bwMode="auto">
            <a:xfrm>
              <a:off x="2203" y="528"/>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31" name="Rectangle 30"/>
            <p:cNvSpPr>
              <a:spLocks noChangeArrowheads="1"/>
            </p:cNvSpPr>
            <p:nvPr/>
          </p:nvSpPr>
          <p:spPr bwMode="auto">
            <a:xfrm>
              <a:off x="2522" y="528"/>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32" name="Rectangle 31"/>
            <p:cNvSpPr>
              <a:spLocks noChangeArrowheads="1"/>
            </p:cNvSpPr>
            <p:nvPr/>
          </p:nvSpPr>
          <p:spPr bwMode="auto">
            <a:xfrm>
              <a:off x="3600" y="528"/>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pSp>
          <p:nvGrpSpPr>
            <p:cNvPr id="33" name="Group 32"/>
            <p:cNvGrpSpPr>
              <a:grpSpLocks/>
            </p:cNvGrpSpPr>
            <p:nvPr/>
          </p:nvGrpSpPr>
          <p:grpSpPr bwMode="auto">
            <a:xfrm>
              <a:off x="1612" y="452"/>
              <a:ext cx="567" cy="336"/>
              <a:chOff x="1791" y="1531"/>
              <a:chExt cx="510" cy="293"/>
            </a:xfrm>
          </p:grpSpPr>
          <p:sp>
            <p:nvSpPr>
              <p:cNvPr id="60" name="Rectangle 33"/>
              <p:cNvSpPr>
                <a:spLocks noChangeArrowheads="1"/>
              </p:cNvSpPr>
              <p:nvPr/>
            </p:nvSpPr>
            <p:spPr bwMode="auto">
              <a:xfrm>
                <a:off x="2217" y="1531"/>
                <a:ext cx="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500" b="0">
                    <a:solidFill>
                      <a:srgbClr val="000000"/>
                    </a:solidFill>
                    <a:latin typeface="Symbol" panose="05050102010706020507" pitchFamily="18" charset="2"/>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pSp>
            <p:nvGrpSpPr>
              <p:cNvPr id="61" name="Group 34"/>
              <p:cNvGrpSpPr>
                <a:grpSpLocks/>
              </p:cNvGrpSpPr>
              <p:nvPr/>
            </p:nvGrpSpPr>
            <p:grpSpPr bwMode="auto">
              <a:xfrm>
                <a:off x="1791" y="1531"/>
                <a:ext cx="423" cy="293"/>
                <a:chOff x="1791" y="1531"/>
                <a:chExt cx="423" cy="293"/>
              </a:xfrm>
            </p:grpSpPr>
            <p:sp>
              <p:nvSpPr>
                <p:cNvPr id="62" name="Rectangle 35"/>
                <p:cNvSpPr>
                  <a:spLocks noChangeArrowheads="1"/>
                </p:cNvSpPr>
                <p:nvPr/>
              </p:nvSpPr>
              <p:spPr bwMode="auto">
                <a:xfrm>
                  <a:off x="1791" y="1531"/>
                  <a:ext cx="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500" b="0">
                      <a:solidFill>
                        <a:srgbClr val="000000"/>
                      </a:solidFill>
                      <a:latin typeface="Symbol" panose="05050102010706020507" pitchFamily="18" charset="2"/>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63" name="Rectangle 36"/>
                <p:cNvSpPr>
                  <a:spLocks noChangeArrowheads="1"/>
                </p:cNvSpPr>
                <p:nvPr/>
              </p:nvSpPr>
              <p:spPr bwMode="auto">
                <a:xfrm>
                  <a:off x="2160" y="1584"/>
                  <a:ext cx="5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i="1">
                      <a:solidFill>
                        <a:srgbClr val="000000"/>
                      </a:solidFill>
                      <a:latin typeface="Times New Roman" panose="02020603050405020304" pitchFamily="18" charset="0"/>
                      <a:ea typeface="宋体" panose="02010600030101010101" pitchFamily="2" charset="-122"/>
                    </a:rPr>
                    <a:t>i</a:t>
                  </a:r>
                  <a:endParaRPr lang="en-US" altLang="zh-CN" sz="2400">
                    <a:latin typeface="Times New Roman" panose="02020603050405020304" pitchFamily="18" charset="0"/>
                    <a:ea typeface="宋体" panose="02010600030101010101" pitchFamily="2" charset="-122"/>
                  </a:endParaRPr>
                </a:p>
              </p:txBody>
            </p:sp>
            <p:sp>
              <p:nvSpPr>
                <p:cNvPr id="64" name="Rectangle 37"/>
                <p:cNvSpPr>
                  <a:spLocks noChangeArrowheads="1"/>
                </p:cNvSpPr>
                <p:nvPr/>
              </p:nvSpPr>
              <p:spPr bwMode="auto">
                <a:xfrm>
                  <a:off x="1987" y="1588"/>
                  <a:ext cx="11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65" name="Rectangle 38"/>
                <p:cNvSpPr>
                  <a:spLocks noChangeArrowheads="1"/>
                </p:cNvSpPr>
                <p:nvPr/>
              </p:nvSpPr>
              <p:spPr bwMode="auto">
                <a:xfrm>
                  <a:off x="1872" y="1584"/>
                  <a:ext cx="9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grpSp>
        </p:grpSp>
        <p:grpSp>
          <p:nvGrpSpPr>
            <p:cNvPr id="34" name="Group 39"/>
            <p:cNvGrpSpPr>
              <a:grpSpLocks/>
            </p:cNvGrpSpPr>
            <p:nvPr/>
          </p:nvGrpSpPr>
          <p:grpSpPr bwMode="auto">
            <a:xfrm>
              <a:off x="2801" y="471"/>
              <a:ext cx="568" cy="336"/>
              <a:chOff x="2891" y="1531"/>
              <a:chExt cx="511" cy="293"/>
            </a:xfrm>
          </p:grpSpPr>
          <p:sp>
            <p:nvSpPr>
              <p:cNvPr id="54" name="Rectangle 40"/>
              <p:cNvSpPr>
                <a:spLocks noChangeArrowheads="1"/>
              </p:cNvSpPr>
              <p:nvPr/>
            </p:nvSpPr>
            <p:spPr bwMode="auto">
              <a:xfrm>
                <a:off x="3318" y="1531"/>
                <a:ext cx="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500" b="0">
                    <a:solidFill>
                      <a:srgbClr val="000000"/>
                    </a:solidFill>
                    <a:latin typeface="Symbol" panose="05050102010706020507" pitchFamily="18" charset="2"/>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pSp>
            <p:nvGrpSpPr>
              <p:cNvPr id="55" name="Group 41"/>
              <p:cNvGrpSpPr>
                <a:grpSpLocks/>
              </p:cNvGrpSpPr>
              <p:nvPr/>
            </p:nvGrpSpPr>
            <p:grpSpPr bwMode="auto">
              <a:xfrm>
                <a:off x="2891" y="1531"/>
                <a:ext cx="408" cy="293"/>
                <a:chOff x="2891" y="1531"/>
                <a:chExt cx="408" cy="293"/>
              </a:xfrm>
            </p:grpSpPr>
            <p:sp>
              <p:nvSpPr>
                <p:cNvPr id="56" name="Rectangle 42"/>
                <p:cNvSpPr>
                  <a:spLocks noChangeArrowheads="1"/>
                </p:cNvSpPr>
                <p:nvPr/>
              </p:nvSpPr>
              <p:spPr bwMode="auto">
                <a:xfrm>
                  <a:off x="2891" y="1531"/>
                  <a:ext cx="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500" b="0">
                      <a:solidFill>
                        <a:srgbClr val="000000"/>
                      </a:solidFill>
                      <a:latin typeface="Symbol" panose="05050102010706020507" pitchFamily="18" charset="2"/>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57" name="Rectangle 43"/>
                <p:cNvSpPr>
                  <a:spLocks noChangeArrowheads="1"/>
                </p:cNvSpPr>
                <p:nvPr/>
              </p:nvSpPr>
              <p:spPr bwMode="auto">
                <a:xfrm>
                  <a:off x="3245" y="1584"/>
                  <a:ext cx="5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i="1">
                      <a:solidFill>
                        <a:srgbClr val="000000"/>
                      </a:solidFill>
                      <a:latin typeface="Times New Roman" panose="02020603050405020304" pitchFamily="18" charset="0"/>
                      <a:ea typeface="宋体" panose="02010600030101010101" pitchFamily="2" charset="-122"/>
                    </a:rPr>
                    <a:t>i</a:t>
                  </a:r>
                  <a:endParaRPr lang="en-US" altLang="zh-CN" sz="2400">
                    <a:latin typeface="Times New Roman" panose="02020603050405020304" pitchFamily="18" charset="0"/>
                    <a:ea typeface="宋体" panose="02010600030101010101" pitchFamily="2" charset="-122"/>
                  </a:endParaRPr>
                </a:p>
              </p:txBody>
            </p:sp>
            <p:sp>
              <p:nvSpPr>
                <p:cNvPr id="58" name="Rectangle 44"/>
                <p:cNvSpPr>
                  <a:spLocks noChangeArrowheads="1"/>
                </p:cNvSpPr>
                <p:nvPr/>
              </p:nvSpPr>
              <p:spPr bwMode="auto">
                <a:xfrm>
                  <a:off x="3088" y="1588"/>
                  <a:ext cx="11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59" name="Rectangle 45"/>
                <p:cNvSpPr>
                  <a:spLocks noChangeArrowheads="1"/>
                </p:cNvSpPr>
                <p:nvPr/>
              </p:nvSpPr>
              <p:spPr bwMode="auto">
                <a:xfrm>
                  <a:off x="2976" y="1584"/>
                  <a:ext cx="9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grpSp>
        </p:grpSp>
        <p:grpSp>
          <p:nvGrpSpPr>
            <p:cNvPr id="35" name="Group 46"/>
            <p:cNvGrpSpPr>
              <a:grpSpLocks/>
            </p:cNvGrpSpPr>
            <p:nvPr/>
          </p:nvGrpSpPr>
          <p:grpSpPr bwMode="auto">
            <a:xfrm>
              <a:off x="3917" y="471"/>
              <a:ext cx="568" cy="336"/>
              <a:chOff x="4007" y="1531"/>
              <a:chExt cx="511" cy="293"/>
            </a:xfrm>
          </p:grpSpPr>
          <p:sp>
            <p:nvSpPr>
              <p:cNvPr id="46" name="Rectangle 47"/>
              <p:cNvSpPr>
                <a:spLocks noChangeArrowheads="1"/>
              </p:cNvSpPr>
              <p:nvPr/>
            </p:nvSpPr>
            <p:spPr bwMode="auto">
              <a:xfrm>
                <a:off x="4007" y="1531"/>
                <a:ext cx="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500" b="0">
                    <a:solidFill>
                      <a:srgbClr val="000000"/>
                    </a:solidFill>
                    <a:latin typeface="Symbol" panose="05050102010706020507" pitchFamily="18" charset="2"/>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pSp>
            <p:nvGrpSpPr>
              <p:cNvPr id="48" name="Group 48"/>
              <p:cNvGrpSpPr>
                <a:grpSpLocks/>
              </p:cNvGrpSpPr>
              <p:nvPr/>
            </p:nvGrpSpPr>
            <p:grpSpPr bwMode="auto">
              <a:xfrm>
                <a:off x="4069" y="1531"/>
                <a:ext cx="449" cy="293"/>
                <a:chOff x="4069" y="1531"/>
                <a:chExt cx="449" cy="293"/>
              </a:xfrm>
            </p:grpSpPr>
            <p:sp>
              <p:nvSpPr>
                <p:cNvPr id="49" name="Rectangle 49"/>
                <p:cNvSpPr>
                  <a:spLocks noChangeArrowheads="1"/>
                </p:cNvSpPr>
                <p:nvPr/>
              </p:nvSpPr>
              <p:spPr bwMode="auto">
                <a:xfrm>
                  <a:off x="4434" y="1531"/>
                  <a:ext cx="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3500" b="0">
                      <a:solidFill>
                        <a:srgbClr val="000000"/>
                      </a:solidFill>
                      <a:latin typeface="Symbol" panose="05050102010706020507" pitchFamily="18" charset="2"/>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pSp>
              <p:nvGrpSpPr>
                <p:cNvPr id="50" name="Group 50"/>
                <p:cNvGrpSpPr>
                  <a:grpSpLocks/>
                </p:cNvGrpSpPr>
                <p:nvPr/>
              </p:nvGrpSpPr>
              <p:grpSpPr bwMode="auto">
                <a:xfrm>
                  <a:off x="4069" y="1584"/>
                  <a:ext cx="346" cy="231"/>
                  <a:chOff x="4069" y="1584"/>
                  <a:chExt cx="346" cy="231"/>
                </a:xfrm>
              </p:grpSpPr>
              <p:sp>
                <p:nvSpPr>
                  <p:cNvPr id="51" name="Rectangle 51"/>
                  <p:cNvSpPr>
                    <a:spLocks noChangeArrowheads="1"/>
                  </p:cNvSpPr>
                  <p:nvPr/>
                </p:nvSpPr>
                <p:spPr bwMode="auto">
                  <a:xfrm>
                    <a:off x="4361" y="1584"/>
                    <a:ext cx="5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i="1">
                        <a:solidFill>
                          <a:srgbClr val="000000"/>
                        </a:solidFill>
                        <a:latin typeface="Times New Roman" panose="02020603050405020304" pitchFamily="18" charset="0"/>
                        <a:ea typeface="宋体" panose="02010600030101010101" pitchFamily="2" charset="-122"/>
                      </a:rPr>
                      <a:t>i</a:t>
                    </a:r>
                    <a:endParaRPr lang="en-US" altLang="zh-CN" sz="2400">
                      <a:latin typeface="Times New Roman" panose="02020603050405020304" pitchFamily="18" charset="0"/>
                      <a:ea typeface="宋体" panose="02010600030101010101" pitchFamily="2" charset="-122"/>
                    </a:endParaRPr>
                  </a:p>
                </p:txBody>
              </p:sp>
              <p:sp>
                <p:nvSpPr>
                  <p:cNvPr id="52" name="Rectangle 52"/>
                  <p:cNvSpPr>
                    <a:spLocks noChangeArrowheads="1"/>
                  </p:cNvSpPr>
                  <p:nvPr/>
                </p:nvSpPr>
                <p:spPr bwMode="auto">
                  <a:xfrm>
                    <a:off x="4204" y="1589"/>
                    <a:ext cx="11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53" name="Rectangle 53"/>
                  <p:cNvSpPr>
                    <a:spLocks noChangeArrowheads="1"/>
                  </p:cNvSpPr>
                  <p:nvPr/>
                </p:nvSpPr>
                <p:spPr bwMode="auto">
                  <a:xfrm>
                    <a:off x="4069" y="1584"/>
                    <a:ext cx="9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grpSp>
          </p:grpSp>
        </p:grpSp>
        <p:grpSp>
          <p:nvGrpSpPr>
            <p:cNvPr id="36" name="Group 54"/>
            <p:cNvGrpSpPr>
              <a:grpSpLocks/>
            </p:cNvGrpSpPr>
            <p:nvPr/>
          </p:nvGrpSpPr>
          <p:grpSpPr bwMode="auto">
            <a:xfrm>
              <a:off x="3311" y="476"/>
              <a:ext cx="231" cy="174"/>
              <a:chOff x="3401" y="1536"/>
              <a:chExt cx="208" cy="151"/>
            </a:xfrm>
          </p:grpSpPr>
          <p:grpSp>
            <p:nvGrpSpPr>
              <p:cNvPr id="42" name="Group 55"/>
              <p:cNvGrpSpPr>
                <a:grpSpLocks/>
              </p:cNvGrpSpPr>
              <p:nvPr/>
            </p:nvGrpSpPr>
            <p:grpSpPr bwMode="auto">
              <a:xfrm>
                <a:off x="3401" y="1536"/>
                <a:ext cx="135" cy="151"/>
                <a:chOff x="3401" y="1536"/>
                <a:chExt cx="135" cy="151"/>
              </a:xfrm>
            </p:grpSpPr>
            <p:sp>
              <p:nvSpPr>
                <p:cNvPr id="44" name="Rectangle 56"/>
                <p:cNvSpPr>
                  <a:spLocks noChangeArrowheads="1"/>
                </p:cNvSpPr>
                <p:nvPr/>
              </p:nvSpPr>
              <p:spPr bwMode="auto">
                <a:xfrm>
                  <a:off x="3401" y="1536"/>
                  <a:ext cx="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1600" b="0" i="1">
                      <a:solidFill>
                        <a:srgbClr val="000000"/>
                      </a:solidFill>
                      <a:latin typeface="Times New Roman" panose="02020603050405020304" pitchFamily="18" charset="0"/>
                      <a:ea typeface="宋体" panose="02010600030101010101" pitchFamily="2" charset="-122"/>
                    </a:rPr>
                    <a:t>n</a:t>
                  </a:r>
                  <a:endParaRPr lang="en-US" altLang="zh-CN" sz="2400">
                    <a:latin typeface="Times New Roman" panose="02020603050405020304" pitchFamily="18" charset="0"/>
                    <a:ea typeface="宋体" panose="02010600030101010101" pitchFamily="2" charset="-122"/>
                  </a:endParaRPr>
                </a:p>
              </p:txBody>
            </p:sp>
            <p:sp>
              <p:nvSpPr>
                <p:cNvPr id="45" name="Rectangle 57"/>
                <p:cNvSpPr>
                  <a:spLocks noChangeArrowheads="1"/>
                </p:cNvSpPr>
                <p:nvPr/>
              </p:nvSpPr>
              <p:spPr bwMode="auto">
                <a:xfrm>
                  <a:off x="3473" y="1553"/>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1600" b="0">
                      <a:solidFill>
                        <a:srgbClr val="000000"/>
                      </a:solidFill>
                      <a:latin typeface="Symbol" panose="05050102010706020507" pitchFamily="18" charset="2"/>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pSp>
          <p:sp>
            <p:nvSpPr>
              <p:cNvPr id="43" name="Rectangle 58"/>
              <p:cNvSpPr>
                <a:spLocks noChangeArrowheads="1"/>
              </p:cNvSpPr>
              <p:nvPr/>
            </p:nvSpPr>
            <p:spPr bwMode="auto">
              <a:xfrm>
                <a:off x="3551" y="1536"/>
                <a:ext cx="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1600" b="0">
                    <a:solidFill>
                      <a:srgbClr val="000000"/>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grpSp>
        <p:grpSp>
          <p:nvGrpSpPr>
            <p:cNvPr id="37" name="Group 59"/>
            <p:cNvGrpSpPr>
              <a:grpSpLocks/>
            </p:cNvGrpSpPr>
            <p:nvPr/>
          </p:nvGrpSpPr>
          <p:grpSpPr bwMode="auto">
            <a:xfrm>
              <a:off x="4427" y="476"/>
              <a:ext cx="222" cy="174"/>
              <a:chOff x="4517" y="1536"/>
              <a:chExt cx="200" cy="151"/>
            </a:xfrm>
          </p:grpSpPr>
          <p:sp>
            <p:nvSpPr>
              <p:cNvPr id="39" name="Rectangle 60"/>
              <p:cNvSpPr>
                <a:spLocks noChangeArrowheads="1"/>
              </p:cNvSpPr>
              <p:nvPr/>
            </p:nvSpPr>
            <p:spPr bwMode="auto">
              <a:xfrm>
                <a:off x="4517" y="1536"/>
                <a:ext cx="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1600" b="0" i="1">
                    <a:solidFill>
                      <a:srgbClr val="000000"/>
                    </a:solidFill>
                    <a:latin typeface="Times New Roman" panose="02020603050405020304" pitchFamily="18" charset="0"/>
                    <a:ea typeface="宋体" panose="02010600030101010101" pitchFamily="2" charset="-122"/>
                  </a:rPr>
                  <a:t>n</a:t>
                </a:r>
                <a:endParaRPr lang="en-US" altLang="zh-CN" sz="2400">
                  <a:latin typeface="Times New Roman" panose="02020603050405020304" pitchFamily="18" charset="0"/>
                  <a:ea typeface="宋体" panose="02010600030101010101" pitchFamily="2" charset="-122"/>
                </a:endParaRPr>
              </a:p>
            </p:txBody>
          </p:sp>
          <p:sp>
            <p:nvSpPr>
              <p:cNvPr id="40" name="Rectangle 61"/>
              <p:cNvSpPr>
                <a:spLocks noChangeArrowheads="1"/>
              </p:cNvSpPr>
              <p:nvPr/>
            </p:nvSpPr>
            <p:spPr bwMode="auto">
              <a:xfrm>
                <a:off x="4589" y="1553"/>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1600" b="0">
                    <a:solidFill>
                      <a:srgbClr val="000000"/>
                    </a:solidFill>
                    <a:latin typeface="Symbol" panose="05050102010706020507" pitchFamily="18" charset="2"/>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41" name="Rectangle 62"/>
              <p:cNvSpPr>
                <a:spLocks noChangeArrowheads="1"/>
              </p:cNvSpPr>
              <p:nvPr/>
            </p:nvSpPr>
            <p:spPr bwMode="auto">
              <a:xfrm>
                <a:off x="4659" y="1536"/>
                <a:ext cx="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1600" b="0">
                    <a:solidFill>
                      <a:srgbClr val="000000"/>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grpSp>
        <p:sp>
          <p:nvSpPr>
            <p:cNvPr id="38" name="Rectangle 63"/>
            <p:cNvSpPr>
              <a:spLocks noChangeArrowheads="1"/>
            </p:cNvSpPr>
            <p:nvPr/>
          </p:nvSpPr>
          <p:spPr bwMode="auto">
            <a:xfrm>
              <a:off x="2310" y="524"/>
              <a:ext cx="2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700" b="0">
                  <a:solidFill>
                    <a:srgbClr val="000000"/>
                  </a:solidFill>
                  <a:latin typeface="MT Extra" panose="05050102010205020202" pitchFamily="18" charset="2"/>
                  <a:ea typeface="宋体" panose="02010600030101010101" pitchFamily="2" charset="-122"/>
                </a:rPr>
                <a:t>L</a:t>
              </a:r>
              <a:endParaRPr lang="en-US" altLang="zh-CN" sz="2400">
                <a:latin typeface="Times New Roman" panose="02020603050405020304" pitchFamily="18" charset="0"/>
                <a:ea typeface="宋体" panose="02010600030101010101" pitchFamily="2" charset="-122"/>
              </a:endParaRPr>
            </a:p>
          </p:txBody>
        </p:sp>
      </p:grpSp>
      <p:graphicFrame>
        <p:nvGraphicFramePr>
          <p:cNvPr id="66" name="Object 64"/>
          <p:cNvGraphicFramePr>
            <a:graphicFrameLocks noChangeAspect="1"/>
          </p:cNvGraphicFramePr>
          <p:nvPr/>
        </p:nvGraphicFramePr>
        <p:xfrm>
          <a:off x="1042988" y="5157788"/>
          <a:ext cx="6985000" cy="549275"/>
        </p:xfrm>
        <a:graphic>
          <a:graphicData uri="http://schemas.openxmlformats.org/presentationml/2006/ole">
            <mc:AlternateContent xmlns:mc="http://schemas.openxmlformats.org/markup-compatibility/2006">
              <mc:Choice xmlns:v="urn:schemas-microsoft-com:vml" Requires="v">
                <p:oleObj spid="_x0000_s2198" r:id="rId3" imgW="3390900" imgH="266700" progId="Equation.3">
                  <p:embed/>
                </p:oleObj>
              </mc:Choice>
              <mc:Fallback>
                <p:oleObj r:id="rId3" imgW="3390900" imgH="26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5157788"/>
                        <a:ext cx="69850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223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 calcmode="lin" valueType="num">
                                      <p:cBhvr additive="base">
                                        <p:cTn id="21" dur="500" fill="hold"/>
                                        <p:tgtEl>
                                          <p:spTgt spid="66"/>
                                        </p:tgtEl>
                                        <p:attrNameLst>
                                          <p:attrName>ppt_x</p:attrName>
                                        </p:attrNameLst>
                                      </p:cBhvr>
                                      <p:tavLst>
                                        <p:tav tm="0">
                                          <p:val>
                                            <p:strVal val="0-#ppt_w/2"/>
                                          </p:val>
                                        </p:tav>
                                        <p:tav tm="100000">
                                          <p:val>
                                            <p:strVal val="#ppt_x"/>
                                          </p:val>
                                        </p:tav>
                                      </p:tavLst>
                                    </p:anim>
                                    <p:anim calcmode="lin" valueType="num">
                                      <p:cBhvr additive="base">
                                        <p:cTn id="22"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aphicFrame>
        <p:nvGraphicFramePr>
          <p:cNvPr id="3" name="Object 2"/>
          <p:cNvGraphicFramePr>
            <a:graphicFrameLocks noChangeAspect="1"/>
          </p:cNvGraphicFramePr>
          <p:nvPr/>
        </p:nvGraphicFramePr>
        <p:xfrm>
          <a:off x="1908175" y="1700213"/>
          <a:ext cx="4392613" cy="679450"/>
        </p:xfrm>
        <a:graphic>
          <a:graphicData uri="http://schemas.openxmlformats.org/presentationml/2006/ole">
            <mc:AlternateContent xmlns:mc="http://schemas.openxmlformats.org/markup-compatibility/2006">
              <mc:Choice xmlns:v="urn:schemas-microsoft-com:vml" Requires="v">
                <p:oleObj spid="_x0000_s3364" name="Equation" r:id="rId3" imgW="1562040" imgH="215640" progId="Equation.3">
                  <p:embed/>
                </p:oleObj>
              </mc:Choice>
              <mc:Fallback>
                <p:oleObj name="Equation" r:id="rId3" imgW="15620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700213"/>
                        <a:ext cx="4392613"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1979613" y="2420938"/>
          <a:ext cx="3671887" cy="923925"/>
        </p:xfrm>
        <a:graphic>
          <a:graphicData uri="http://schemas.openxmlformats.org/presentationml/2006/ole">
            <mc:AlternateContent xmlns:mc="http://schemas.openxmlformats.org/markup-compatibility/2006">
              <mc:Choice xmlns:v="urn:schemas-microsoft-com:vml" Requires="v">
                <p:oleObj spid="_x0000_s3365" r:id="rId5" imgW="1180588" imgH="330057" progId="Equation.3">
                  <p:embed/>
                </p:oleObj>
              </mc:Choice>
              <mc:Fallback>
                <p:oleObj r:id="rId5" imgW="1180588" imgH="3300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420938"/>
                        <a:ext cx="3671887"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a:grpSpLocks/>
          </p:cNvGrpSpPr>
          <p:nvPr/>
        </p:nvGrpSpPr>
        <p:grpSpPr bwMode="auto">
          <a:xfrm>
            <a:off x="611188" y="4652963"/>
            <a:ext cx="2057400" cy="762000"/>
            <a:chOff x="384" y="2016"/>
            <a:chExt cx="1296" cy="480"/>
          </a:xfrm>
        </p:grpSpPr>
        <p:sp>
          <p:nvSpPr>
            <p:cNvPr id="6" name="Text Box 5"/>
            <p:cNvSpPr txBox="1">
              <a:spLocks noChangeArrowheads="1"/>
            </p:cNvSpPr>
            <p:nvPr/>
          </p:nvSpPr>
          <p:spPr bwMode="auto">
            <a:xfrm>
              <a:off x="384" y="2016"/>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400" b="0">
                  <a:solidFill>
                    <a:srgbClr val="FF0000"/>
                  </a:solidFill>
                  <a:latin typeface="Times New Roman" panose="02020603050405020304" pitchFamily="18" charset="0"/>
                  <a:ea typeface="黑体" panose="02010609060101010101" pitchFamily="49" charset="-122"/>
                </a:rPr>
                <a:t>(1+</a:t>
              </a:r>
              <a:r>
                <a:rPr lang="en-US" altLang="zh-CN" sz="2400" b="0" i="1">
                  <a:solidFill>
                    <a:srgbClr val="FF0000"/>
                  </a:solidFill>
                  <a:latin typeface="Times New Roman" panose="02020603050405020304" pitchFamily="18" charset="0"/>
                  <a:ea typeface="黑体" panose="02010609060101010101" pitchFamily="49" charset="-122"/>
                </a:rPr>
                <a:t>i</a:t>
              </a:r>
              <a:r>
                <a:rPr lang="en-US" altLang="zh-CN" sz="2400" b="0">
                  <a:solidFill>
                    <a:srgbClr val="FF0000"/>
                  </a:solidFill>
                  <a:latin typeface="Times New Roman" panose="02020603050405020304" pitchFamily="18" charset="0"/>
                  <a:ea typeface="黑体" panose="02010609060101010101" pitchFamily="49" charset="-122"/>
                </a:rPr>
                <a:t>)</a:t>
              </a:r>
              <a:r>
                <a:rPr lang="en-US" altLang="zh-CN" sz="2400" b="0" i="1" baseline="30000">
                  <a:solidFill>
                    <a:srgbClr val="FF0000"/>
                  </a:solidFill>
                  <a:latin typeface="Times New Roman" panose="02020603050405020304" pitchFamily="18" charset="0"/>
                  <a:ea typeface="黑体" panose="02010609060101010101" pitchFamily="49" charset="-122"/>
                </a:rPr>
                <a:t>n</a:t>
              </a:r>
              <a:r>
                <a:rPr lang="en-US" altLang="zh-CN" sz="2400" b="0" baseline="30000">
                  <a:solidFill>
                    <a:srgbClr val="FF0000"/>
                  </a:solidFill>
                  <a:latin typeface="Times New Roman" panose="02020603050405020304" pitchFamily="18" charset="0"/>
                  <a:ea typeface="黑体" panose="02010609060101010101" pitchFamily="49" charset="-122"/>
                </a:rPr>
                <a:t> </a:t>
              </a:r>
              <a:r>
                <a:rPr lang="en-US" altLang="zh-CN" sz="2400" b="0">
                  <a:solidFill>
                    <a:srgbClr val="FF0000"/>
                  </a:solidFill>
                  <a:latin typeface="Times New Roman" panose="02020603050405020304" pitchFamily="18" charset="0"/>
                  <a:ea typeface="黑体" panose="02010609060101010101" pitchFamily="49" charset="-122"/>
                </a:rPr>
                <a:t>-1</a:t>
              </a:r>
              <a:endParaRPr lang="en-US" altLang="zh-CN" sz="2400" b="0">
                <a:solidFill>
                  <a:srgbClr val="FF0000"/>
                </a:solidFill>
                <a:latin typeface="黑体" panose="02010609060101010101" pitchFamily="49" charset="-122"/>
                <a:ea typeface="黑体" panose="02010609060101010101" pitchFamily="49" charset="-122"/>
              </a:endParaRPr>
            </a:p>
          </p:txBody>
        </p:sp>
        <p:sp>
          <p:nvSpPr>
            <p:cNvPr id="7" name="Text Box 6"/>
            <p:cNvSpPr txBox="1">
              <a:spLocks noChangeArrowheads="1"/>
            </p:cNvSpPr>
            <p:nvPr/>
          </p:nvSpPr>
          <p:spPr bwMode="auto">
            <a:xfrm>
              <a:off x="816" y="220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400" b="0" i="1">
                  <a:solidFill>
                    <a:srgbClr val="FF0000"/>
                  </a:solidFill>
                  <a:latin typeface="Times New Roman" panose="02020603050405020304" pitchFamily="18" charset="0"/>
                  <a:ea typeface="黑体" panose="02010609060101010101" pitchFamily="49" charset="-122"/>
                </a:rPr>
                <a:t>i</a:t>
              </a:r>
              <a:endParaRPr lang="en-US" altLang="zh-CN" sz="2400" b="0">
                <a:solidFill>
                  <a:srgbClr val="FF0000"/>
                </a:solidFill>
                <a:latin typeface="黑体" panose="02010609060101010101" pitchFamily="49" charset="-122"/>
                <a:ea typeface="黑体" panose="02010609060101010101" pitchFamily="49" charset="-122"/>
              </a:endParaRPr>
            </a:p>
          </p:txBody>
        </p:sp>
        <p:sp>
          <p:nvSpPr>
            <p:cNvPr id="8" name="Line 7"/>
            <p:cNvSpPr>
              <a:spLocks noChangeShapeType="1"/>
            </p:cNvSpPr>
            <p:nvPr/>
          </p:nvSpPr>
          <p:spPr bwMode="auto">
            <a:xfrm>
              <a:off x="528" y="2256"/>
              <a:ext cx="100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9" name="Rectangle 8"/>
          <p:cNvSpPr>
            <a:spLocks noChangeArrowheads="1"/>
          </p:cNvSpPr>
          <p:nvPr/>
        </p:nvSpPr>
        <p:spPr bwMode="auto">
          <a:xfrm>
            <a:off x="323850" y="37163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a:solidFill>
                  <a:schemeClr val="tx2"/>
                </a:solidFill>
                <a:latin typeface="Tahoma" panose="020B0604030504040204" pitchFamily="34" charset="0"/>
                <a:ea typeface="宋体" panose="02010600030101010101" pitchFamily="2" charset="-122"/>
              </a:rPr>
              <a:t>即</a:t>
            </a:r>
          </a:p>
        </p:txBody>
      </p:sp>
      <p:sp>
        <p:nvSpPr>
          <p:cNvPr id="10" name="Rectangle 9"/>
          <p:cNvSpPr>
            <a:spLocks noChangeArrowheads="1"/>
          </p:cNvSpPr>
          <p:nvPr/>
        </p:nvSpPr>
        <p:spPr bwMode="auto">
          <a:xfrm>
            <a:off x="2627313" y="4868863"/>
            <a:ext cx="583406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buSzPct val="90000"/>
            </a:pPr>
            <a:r>
              <a:rPr lang="en-US" altLang="zh-CN" sz="2400" b="0">
                <a:solidFill>
                  <a:srgbClr val="FF0000"/>
                </a:solidFill>
                <a:latin typeface="Times New Roman" panose="02020603050405020304" pitchFamily="18" charset="0"/>
                <a:ea typeface="黑体" panose="02010609060101010101" pitchFamily="49" charset="-122"/>
              </a:rPr>
              <a:t>=</a:t>
            </a:r>
            <a:r>
              <a:rPr lang="zh-CN" altLang="en-US" sz="2400" b="0">
                <a:solidFill>
                  <a:srgbClr val="FF0000"/>
                </a:solidFill>
                <a:latin typeface="Times New Roman" panose="02020603050405020304" pitchFamily="18" charset="0"/>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F/A</a:t>
            </a:r>
            <a:r>
              <a:rPr lang="zh-CN" altLang="en-US" sz="2400" b="0">
                <a:solidFill>
                  <a:srgbClr val="FF0000"/>
                </a:solidFill>
                <a:latin typeface="Times New Roman" panose="02020603050405020304" pitchFamily="18" charset="0"/>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i</a:t>
            </a:r>
            <a:r>
              <a:rPr lang="zh-CN" altLang="en-US" sz="2400" b="0">
                <a:solidFill>
                  <a:srgbClr val="FF0000"/>
                </a:solidFill>
                <a:latin typeface="Times New Roman" panose="02020603050405020304" pitchFamily="18" charset="0"/>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n</a:t>
            </a:r>
            <a:r>
              <a:rPr lang="zh-CN" altLang="en-US" sz="2400" b="0">
                <a:solidFill>
                  <a:srgbClr val="FF0000"/>
                </a:solidFill>
                <a:latin typeface="黑体" panose="02010609060101010101" pitchFamily="49" charset="-122"/>
                <a:ea typeface="黑体" panose="02010609060101010101" pitchFamily="49" charset="-122"/>
              </a:rPr>
              <a:t>）</a:t>
            </a:r>
            <a:r>
              <a:rPr lang="zh-CN" altLang="en-US" sz="2400" b="0" baseline="30000">
                <a:solidFill>
                  <a:srgbClr val="FF0000"/>
                </a:solidFill>
                <a:latin typeface="黑体" panose="02010609060101010101" pitchFamily="49" charset="-122"/>
                <a:ea typeface="黑体" panose="02010609060101010101" pitchFamily="49" charset="-122"/>
              </a:rPr>
              <a:t> </a:t>
            </a:r>
            <a:r>
              <a:rPr lang="en-US" altLang="zh-CN" sz="2400" b="0">
                <a:solidFill>
                  <a:srgbClr val="FF0000"/>
                </a:solidFill>
                <a:latin typeface="Times New Roman" panose="02020603050405020304" pitchFamily="18" charset="0"/>
                <a:ea typeface="黑体" panose="02010609060101010101" pitchFamily="49" charset="-122"/>
              </a:rPr>
              <a:t>—</a:t>
            </a:r>
            <a:r>
              <a:rPr lang="en-US" altLang="zh-CN" sz="2400" b="0" baseline="30000">
                <a:solidFill>
                  <a:srgbClr val="FF0000"/>
                </a:solidFill>
                <a:latin typeface="宋体" panose="02010600030101010101" pitchFamily="2" charset="-122"/>
                <a:ea typeface="宋体" panose="02010600030101010101" pitchFamily="2" charset="-122"/>
              </a:rPr>
              <a:t> </a:t>
            </a:r>
            <a:r>
              <a:rPr lang="zh-CN" altLang="en-US" sz="2400" b="0">
                <a:solidFill>
                  <a:srgbClr val="FF0000"/>
                </a:solidFill>
                <a:latin typeface="Tahoma" panose="020B0604030504040204" pitchFamily="34" charset="0"/>
                <a:ea typeface="黑体" panose="02010609060101010101" pitchFamily="49" charset="-122"/>
              </a:rPr>
              <a:t>等额支付系列终值</a:t>
            </a:r>
            <a:r>
              <a:rPr lang="zh-CN" altLang="en-US" sz="2400" b="0">
                <a:solidFill>
                  <a:srgbClr val="FF0000"/>
                </a:solidFill>
                <a:latin typeface="黑体" panose="02010609060101010101" pitchFamily="49" charset="-122"/>
                <a:ea typeface="黑体" panose="02010609060101010101" pitchFamily="49" charset="-122"/>
              </a:rPr>
              <a:t>系数</a:t>
            </a:r>
          </a:p>
          <a:p>
            <a:pPr eaLnBrk="1" hangingPunct="1">
              <a:spcBef>
                <a:spcPct val="50000"/>
              </a:spcBef>
              <a:buSzPct val="90000"/>
            </a:pPr>
            <a:r>
              <a:rPr lang="zh-CN" altLang="en-US" sz="2400" b="0">
                <a:latin typeface="Times New Roman" panose="02020603050405020304" pitchFamily="18" charset="0"/>
                <a:ea typeface="宋体" panose="02010600030101010101" pitchFamily="2" charset="-122"/>
              </a:rPr>
              <a:t>（</a:t>
            </a:r>
            <a:r>
              <a:rPr lang="en-US" altLang="zh-CN" sz="2400" b="0">
                <a:latin typeface="Times New Roman" panose="02020603050405020304" pitchFamily="18" charset="0"/>
                <a:ea typeface="宋体" panose="02010600030101010101" pitchFamily="2" charset="-122"/>
              </a:rPr>
              <a:t>compound amount factor,uniform series</a:t>
            </a:r>
            <a:r>
              <a:rPr lang="zh-CN" altLang="en-US" sz="2400" b="0">
                <a:latin typeface="Times New Roman" panose="02020603050405020304" pitchFamily="18" charset="0"/>
                <a:ea typeface="宋体" panose="02010600030101010101" pitchFamily="2" charset="-122"/>
              </a:rPr>
              <a:t>）</a:t>
            </a:r>
            <a:r>
              <a:rPr lang="zh-CN" altLang="en-US" sz="2400" b="0">
                <a:solidFill>
                  <a:srgbClr val="FF0000"/>
                </a:solidFill>
                <a:latin typeface="黑体" panose="02010609060101010101" pitchFamily="49" charset="-122"/>
                <a:ea typeface="黑体" panose="02010609060101010101" pitchFamily="49" charset="-122"/>
              </a:rPr>
              <a:t> </a:t>
            </a:r>
          </a:p>
        </p:txBody>
      </p:sp>
      <p:grpSp>
        <p:nvGrpSpPr>
          <p:cNvPr id="11" name="Group 10"/>
          <p:cNvGrpSpPr>
            <a:grpSpLocks/>
          </p:cNvGrpSpPr>
          <p:nvPr/>
        </p:nvGrpSpPr>
        <p:grpSpPr bwMode="auto">
          <a:xfrm>
            <a:off x="1403350" y="3500438"/>
            <a:ext cx="5616575" cy="1025525"/>
            <a:chOff x="960" y="2463"/>
            <a:chExt cx="3453" cy="584"/>
          </a:xfrm>
        </p:grpSpPr>
        <p:sp>
          <p:nvSpPr>
            <p:cNvPr id="12" name="Rectangle 11"/>
            <p:cNvSpPr>
              <a:spLocks noChangeArrowheads="1"/>
            </p:cNvSpPr>
            <p:nvPr/>
          </p:nvSpPr>
          <p:spPr bwMode="auto">
            <a:xfrm>
              <a:off x="1200" y="2592"/>
              <a:ext cx="23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latin typeface="Times New Roman" panose="02020603050405020304" pitchFamily="18" charset="0"/>
                  <a:ea typeface="黑体" panose="02010609060101010101" pitchFamily="49" charset="-122"/>
                </a:rPr>
                <a:t>=</a:t>
              </a:r>
            </a:p>
          </p:txBody>
        </p:sp>
        <p:grpSp>
          <p:nvGrpSpPr>
            <p:cNvPr id="13" name="Group 12"/>
            <p:cNvGrpSpPr>
              <a:grpSpLocks/>
            </p:cNvGrpSpPr>
            <p:nvPr/>
          </p:nvGrpSpPr>
          <p:grpSpPr bwMode="auto">
            <a:xfrm>
              <a:off x="960" y="2463"/>
              <a:ext cx="3453" cy="584"/>
              <a:chOff x="960" y="2463"/>
              <a:chExt cx="3453" cy="584"/>
            </a:xfrm>
          </p:grpSpPr>
          <p:sp>
            <p:nvSpPr>
              <p:cNvPr id="14" name="Rectangle 13"/>
              <p:cNvSpPr>
                <a:spLocks noChangeArrowheads="1"/>
              </p:cNvSpPr>
              <p:nvPr/>
            </p:nvSpPr>
            <p:spPr bwMode="auto">
              <a:xfrm>
                <a:off x="1392" y="2592"/>
                <a:ext cx="24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a:latin typeface="Times New Roman" panose="02020603050405020304" pitchFamily="18" charset="0"/>
                    <a:ea typeface="黑体" panose="02010609060101010101" pitchFamily="49" charset="-122"/>
                  </a:rPr>
                  <a:t>A</a:t>
                </a:r>
                <a:endParaRPr lang="en-US" altLang="zh-CN" sz="2800" b="0">
                  <a:latin typeface="Times New Roman" panose="02020603050405020304" pitchFamily="18" charset="0"/>
                  <a:ea typeface="黑体" panose="02010609060101010101" pitchFamily="49" charset="-122"/>
                </a:endParaRPr>
              </a:p>
            </p:txBody>
          </p:sp>
          <p:grpSp>
            <p:nvGrpSpPr>
              <p:cNvPr id="15" name="Group 14"/>
              <p:cNvGrpSpPr>
                <a:grpSpLocks/>
              </p:cNvGrpSpPr>
              <p:nvPr/>
            </p:nvGrpSpPr>
            <p:grpSpPr bwMode="auto">
              <a:xfrm>
                <a:off x="960" y="2463"/>
                <a:ext cx="3453" cy="584"/>
                <a:chOff x="960" y="2463"/>
                <a:chExt cx="3453" cy="584"/>
              </a:xfrm>
            </p:grpSpPr>
            <p:sp>
              <p:nvSpPr>
                <p:cNvPr id="16" name="Rectangle 15"/>
                <p:cNvSpPr>
                  <a:spLocks noChangeArrowheads="1"/>
                </p:cNvSpPr>
                <p:nvPr/>
              </p:nvSpPr>
              <p:spPr bwMode="auto">
                <a:xfrm>
                  <a:off x="960" y="2592"/>
                  <a:ext cx="28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buSzPct val="90000"/>
                  </a:pPr>
                  <a:r>
                    <a:rPr lang="en-US" altLang="zh-CN" sz="2800" b="0" i="1">
                      <a:latin typeface="Times New Roman" panose="02020603050405020304" pitchFamily="18" charset="0"/>
                      <a:ea typeface="黑体" panose="02010609060101010101" pitchFamily="49" charset="-122"/>
                    </a:rPr>
                    <a:t>F</a:t>
                  </a:r>
                  <a:endParaRPr lang="en-US" altLang="zh-CN" sz="2400" b="0">
                    <a:solidFill>
                      <a:srgbClr val="FF0000"/>
                    </a:solidFill>
                    <a:latin typeface="黑体" panose="02010609060101010101" pitchFamily="49" charset="-122"/>
                    <a:ea typeface="黑体" panose="02010609060101010101" pitchFamily="49" charset="-122"/>
                  </a:endParaRPr>
                </a:p>
              </p:txBody>
            </p:sp>
            <p:grpSp>
              <p:nvGrpSpPr>
                <p:cNvPr id="17" name="Group 16"/>
                <p:cNvGrpSpPr>
                  <a:grpSpLocks/>
                </p:cNvGrpSpPr>
                <p:nvPr/>
              </p:nvGrpSpPr>
              <p:grpSpPr bwMode="auto">
                <a:xfrm>
                  <a:off x="1344" y="2463"/>
                  <a:ext cx="1296" cy="584"/>
                  <a:chOff x="1296" y="1263"/>
                  <a:chExt cx="1296" cy="584"/>
                </a:xfrm>
              </p:grpSpPr>
              <p:sp>
                <p:nvSpPr>
                  <p:cNvPr id="19" name="Text Box 17"/>
                  <p:cNvSpPr txBox="1">
                    <a:spLocks noChangeArrowheads="1"/>
                  </p:cNvSpPr>
                  <p:nvPr/>
                </p:nvSpPr>
                <p:spPr bwMode="auto">
                  <a:xfrm>
                    <a:off x="1296" y="1263"/>
                    <a:ext cx="129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latin typeface="黑体" panose="02010609060101010101" pitchFamily="49" charset="-122"/>
                        <a:ea typeface="黑体" panose="02010609060101010101" pitchFamily="49" charset="-122"/>
                      </a:rPr>
                      <a:t>(</a:t>
                    </a:r>
                    <a:r>
                      <a:rPr lang="en-US" altLang="zh-CN" sz="2800" b="0">
                        <a:latin typeface="Times New Roman" panose="02020603050405020304" pitchFamily="18" charset="0"/>
                        <a:ea typeface="黑体" panose="02010609060101010101" pitchFamily="49" charset="-122"/>
                      </a:rPr>
                      <a:t>1+</a:t>
                    </a:r>
                    <a:r>
                      <a:rPr lang="en-US" altLang="zh-CN" sz="2800" b="0" i="1">
                        <a:latin typeface="Times New Roman" panose="02020603050405020304" pitchFamily="18" charset="0"/>
                        <a:ea typeface="黑体" panose="02010609060101010101" pitchFamily="49" charset="-122"/>
                      </a:rPr>
                      <a:t>i</a:t>
                    </a:r>
                    <a:r>
                      <a:rPr lang="en-US" altLang="zh-CN" sz="2800" b="0">
                        <a:latin typeface="Times New Roman" panose="02020603050405020304" pitchFamily="18" charset="0"/>
                        <a:ea typeface="黑体" panose="02010609060101010101" pitchFamily="49" charset="-122"/>
                      </a:rPr>
                      <a:t>)</a:t>
                    </a:r>
                    <a:r>
                      <a:rPr lang="en-US" altLang="zh-CN" sz="2800" b="0" i="1" baseline="30000">
                        <a:latin typeface="Times New Roman" panose="02020603050405020304" pitchFamily="18" charset="0"/>
                        <a:ea typeface="黑体" panose="02010609060101010101" pitchFamily="49" charset="-122"/>
                      </a:rPr>
                      <a:t>n</a:t>
                    </a:r>
                    <a:r>
                      <a:rPr lang="en-US" altLang="zh-CN" sz="2800" b="0" baseline="30000">
                        <a:latin typeface="Times New Roman" panose="02020603050405020304" pitchFamily="18" charset="0"/>
                        <a:ea typeface="黑体" panose="02010609060101010101" pitchFamily="49" charset="-122"/>
                      </a:rPr>
                      <a:t> </a:t>
                    </a:r>
                    <a:r>
                      <a:rPr lang="en-US" altLang="zh-CN" sz="2800" b="0">
                        <a:latin typeface="Times New Roman" panose="02020603050405020304" pitchFamily="18" charset="0"/>
                        <a:ea typeface="黑体" panose="02010609060101010101" pitchFamily="49" charset="-122"/>
                      </a:rPr>
                      <a:t>-1</a:t>
                    </a:r>
                    <a:endParaRPr lang="en-US" altLang="zh-CN" sz="2800" b="0">
                      <a:latin typeface="黑体" panose="02010609060101010101" pitchFamily="49" charset="-122"/>
                      <a:ea typeface="黑体" panose="02010609060101010101" pitchFamily="49" charset="-122"/>
                    </a:endParaRPr>
                  </a:p>
                </p:txBody>
              </p:sp>
              <p:sp>
                <p:nvSpPr>
                  <p:cNvPr id="20" name="Text Box 18"/>
                  <p:cNvSpPr txBox="1">
                    <a:spLocks noChangeArrowheads="1"/>
                  </p:cNvSpPr>
                  <p:nvPr/>
                </p:nvSpPr>
                <p:spPr bwMode="auto">
                  <a:xfrm>
                    <a:off x="1776" y="1551"/>
                    <a:ext cx="43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i="1">
                        <a:latin typeface="Times New Roman" panose="02020603050405020304" pitchFamily="18" charset="0"/>
                        <a:ea typeface="黑体" panose="02010609060101010101" pitchFamily="49" charset="-122"/>
                      </a:rPr>
                      <a:t>i</a:t>
                    </a:r>
                    <a:endParaRPr lang="en-US" altLang="zh-CN" sz="2800" b="0">
                      <a:latin typeface="黑体" panose="02010609060101010101" pitchFamily="49" charset="-122"/>
                      <a:ea typeface="黑体" panose="02010609060101010101" pitchFamily="49" charset="-122"/>
                    </a:endParaRPr>
                  </a:p>
                </p:txBody>
              </p:sp>
              <p:sp>
                <p:nvSpPr>
                  <p:cNvPr id="21" name="Line 19"/>
                  <p:cNvSpPr>
                    <a:spLocks noChangeShapeType="1"/>
                  </p:cNvSpPr>
                  <p:nvPr/>
                </p:nvSpPr>
                <p:spPr bwMode="auto">
                  <a:xfrm>
                    <a:off x="1584" y="158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8" name="Rectangle 20"/>
                <p:cNvSpPr>
                  <a:spLocks noChangeArrowheads="1"/>
                </p:cNvSpPr>
                <p:nvPr/>
              </p:nvSpPr>
              <p:spPr bwMode="auto">
                <a:xfrm>
                  <a:off x="2592" y="2592"/>
                  <a:ext cx="182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a:latin typeface="Times New Roman" panose="02020603050405020304" pitchFamily="18" charset="0"/>
                      <a:ea typeface="黑体" panose="02010609060101010101" pitchFamily="49" charset="-122"/>
                    </a:rPr>
                    <a:t>= A</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F/A</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i</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n</a:t>
                  </a:r>
                  <a:r>
                    <a:rPr lang="zh-CN" altLang="en-US" sz="2800" b="0">
                      <a:latin typeface="Times New Roman" panose="02020603050405020304" pitchFamily="18" charset="0"/>
                      <a:ea typeface="黑体" panose="02010609060101010101" pitchFamily="49" charset="-122"/>
                    </a:rPr>
                    <a:t>）</a:t>
                  </a:r>
                </a:p>
              </p:txBody>
            </p:sp>
          </p:grpSp>
        </p:grpSp>
      </p:grpSp>
      <p:sp>
        <p:nvSpPr>
          <p:cNvPr id="22" name="Rectangle 2"/>
          <p:cNvSpPr txBox="1">
            <a:spLocks noChangeArrowheads="1"/>
          </p:cNvSpPr>
          <p:nvPr/>
        </p:nvSpPr>
        <p:spPr bwMode="auto">
          <a:xfrm>
            <a:off x="514626" y="895477"/>
            <a:ext cx="708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t>⒊ </a:t>
            </a:r>
            <a:r>
              <a:rPr lang="zh-CN" altLang="en-US" sz="2800" dirty="0" smtClean="0"/>
              <a:t>等额支付系列终值公式</a:t>
            </a:r>
          </a:p>
        </p:txBody>
      </p:sp>
    </p:spTree>
    <p:extLst>
      <p:ext uri="{BB962C8B-B14F-4D97-AF65-F5344CB8AC3E}">
        <p14:creationId xmlns:p14="http://schemas.microsoft.com/office/powerpoint/2010/main" val="371469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ph type="body" idx="1"/>
          </p:nvPr>
        </p:nvSpPr>
        <p:spPr>
          <a:xfrm>
            <a:off x="523875" y="1130300"/>
            <a:ext cx="7772400" cy="1828800"/>
          </a:xfrm>
        </p:spPr>
        <p:txBody>
          <a:bodyPr/>
          <a:lstStyle/>
          <a:p>
            <a:pPr eaLnBrk="1" hangingPunct="1">
              <a:lnSpc>
                <a:spcPct val="150000"/>
              </a:lnSpc>
              <a:buFontTx/>
              <a:buNone/>
            </a:pPr>
            <a:r>
              <a:rPr lang="en-US" altLang="zh-CN" sz="2800" dirty="0" smtClean="0">
                <a:solidFill>
                  <a:schemeClr val="tx2"/>
                </a:solidFill>
              </a:rPr>
              <a:t>     </a:t>
            </a:r>
            <a:r>
              <a:rPr lang="zh-CN" altLang="en-US" sz="2800" dirty="0" smtClean="0">
                <a:solidFill>
                  <a:schemeClr val="tx2"/>
                </a:solidFill>
                <a:latin typeface="楷体" panose="02010609060101010101" pitchFamily="49" charset="-122"/>
                <a:ea typeface="楷体" panose="02010609060101010101" pitchFamily="49" charset="-122"/>
              </a:rPr>
              <a:t>某厂连续</a:t>
            </a:r>
            <a:r>
              <a:rPr lang="en-US" altLang="zh-CN" sz="2800" dirty="0" smtClean="0">
                <a:solidFill>
                  <a:schemeClr val="tx2"/>
                </a:solidFill>
                <a:latin typeface="楷体" panose="02010609060101010101" pitchFamily="49" charset="-122"/>
                <a:ea typeface="楷体" panose="02010609060101010101" pitchFamily="49" charset="-122"/>
              </a:rPr>
              <a:t>3</a:t>
            </a:r>
            <a:r>
              <a:rPr lang="zh-CN" altLang="en-US" sz="2800" dirty="0" smtClean="0">
                <a:solidFill>
                  <a:schemeClr val="tx2"/>
                </a:solidFill>
                <a:latin typeface="楷体" panose="02010609060101010101" pitchFamily="49" charset="-122"/>
                <a:ea typeface="楷体" panose="02010609060101010101" pitchFamily="49" charset="-122"/>
              </a:rPr>
              <a:t>年，每年末向银行存款</a:t>
            </a:r>
            <a:r>
              <a:rPr lang="en-US" altLang="zh-CN" sz="2800" dirty="0" smtClean="0">
                <a:solidFill>
                  <a:schemeClr val="tx2"/>
                </a:solidFill>
                <a:latin typeface="楷体" panose="02010609060101010101" pitchFamily="49" charset="-122"/>
                <a:ea typeface="楷体" panose="02010609060101010101" pitchFamily="49" charset="-122"/>
              </a:rPr>
              <a:t>1000</a:t>
            </a:r>
            <a:r>
              <a:rPr lang="zh-CN" altLang="en-US" sz="2800" dirty="0" smtClean="0">
                <a:solidFill>
                  <a:schemeClr val="tx2"/>
                </a:solidFill>
                <a:latin typeface="楷体" panose="02010609060101010101" pitchFamily="49" charset="-122"/>
                <a:ea typeface="楷体" panose="02010609060101010101" pitchFamily="49" charset="-122"/>
              </a:rPr>
              <a:t>万元，利率</a:t>
            </a:r>
            <a:r>
              <a:rPr lang="en-US" altLang="zh-CN" sz="2800" dirty="0" smtClean="0">
                <a:solidFill>
                  <a:schemeClr val="tx2"/>
                </a:solidFill>
                <a:latin typeface="楷体" panose="02010609060101010101" pitchFamily="49" charset="-122"/>
                <a:ea typeface="楷体" panose="02010609060101010101" pitchFamily="49" charset="-122"/>
              </a:rPr>
              <a:t>10%</a:t>
            </a:r>
            <a:r>
              <a:rPr lang="zh-CN" altLang="en-US" sz="2800" dirty="0" smtClean="0">
                <a:solidFill>
                  <a:schemeClr val="tx2"/>
                </a:solidFill>
                <a:latin typeface="楷体" panose="02010609060101010101" pitchFamily="49" charset="-122"/>
                <a:ea typeface="楷体" panose="02010609060101010101" pitchFamily="49" charset="-122"/>
              </a:rPr>
              <a:t>，问</a:t>
            </a:r>
            <a:r>
              <a:rPr lang="en-US" altLang="zh-CN" sz="2800" dirty="0" smtClean="0">
                <a:solidFill>
                  <a:schemeClr val="tx2"/>
                </a:solidFill>
                <a:latin typeface="楷体" panose="02010609060101010101" pitchFamily="49" charset="-122"/>
                <a:ea typeface="楷体" panose="02010609060101010101" pitchFamily="49" charset="-122"/>
              </a:rPr>
              <a:t>3</a:t>
            </a:r>
            <a:r>
              <a:rPr lang="zh-CN" altLang="en-US" sz="2800" dirty="0" smtClean="0">
                <a:solidFill>
                  <a:schemeClr val="tx2"/>
                </a:solidFill>
                <a:latin typeface="楷体" panose="02010609060101010101" pitchFamily="49" charset="-122"/>
                <a:ea typeface="楷体" panose="02010609060101010101" pitchFamily="49" charset="-122"/>
              </a:rPr>
              <a:t>年末本利和是多少？</a:t>
            </a:r>
          </a:p>
        </p:txBody>
      </p:sp>
      <p:sp>
        <p:nvSpPr>
          <p:cNvPr id="4" name="Rectangle 3"/>
          <p:cNvSpPr>
            <a:spLocks noChangeArrowheads="1"/>
          </p:cNvSpPr>
          <p:nvPr/>
        </p:nvSpPr>
        <p:spPr bwMode="auto">
          <a:xfrm>
            <a:off x="466725" y="1203853"/>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zh-CN" altLang="en-US" sz="2800" b="0" dirty="0">
                <a:solidFill>
                  <a:schemeClr val="tx2"/>
                </a:solidFill>
                <a:latin typeface="楷体" panose="02010609060101010101" pitchFamily="49" charset="-122"/>
                <a:ea typeface="楷体" panose="02010609060101010101" pitchFamily="49" charset="-122"/>
              </a:rPr>
              <a:t>例：</a:t>
            </a:r>
          </a:p>
        </p:txBody>
      </p:sp>
      <p:sp>
        <p:nvSpPr>
          <p:cNvPr id="5" name="Rectangle 4"/>
          <p:cNvSpPr>
            <a:spLocks noChangeArrowheads="1"/>
          </p:cNvSpPr>
          <p:nvPr/>
        </p:nvSpPr>
        <p:spPr bwMode="auto">
          <a:xfrm>
            <a:off x="574675" y="2915443"/>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dirty="0">
                <a:solidFill>
                  <a:schemeClr val="tx2"/>
                </a:solidFill>
                <a:latin typeface="楷体" panose="02010609060101010101" pitchFamily="49" charset="-122"/>
                <a:ea typeface="楷体" panose="02010609060101010101" pitchFamily="49" charset="-122"/>
              </a:rPr>
              <a:t>解</a:t>
            </a:r>
            <a:r>
              <a:rPr lang="en-US" altLang="zh-CN" sz="2800" dirty="0">
                <a:solidFill>
                  <a:schemeClr val="tx2"/>
                </a:solidFill>
                <a:latin typeface="楷体" panose="02010609060101010101" pitchFamily="49" charset="-122"/>
                <a:ea typeface="楷体" panose="02010609060101010101" pitchFamily="49" charset="-122"/>
              </a:rPr>
              <a:t>:</a:t>
            </a:r>
          </a:p>
        </p:txBody>
      </p:sp>
      <p:grpSp>
        <p:nvGrpSpPr>
          <p:cNvPr id="6" name="Group 5"/>
          <p:cNvGrpSpPr>
            <a:grpSpLocks/>
          </p:cNvGrpSpPr>
          <p:nvPr/>
        </p:nvGrpSpPr>
        <p:grpSpPr bwMode="auto">
          <a:xfrm>
            <a:off x="685953" y="3443248"/>
            <a:ext cx="7715250" cy="976313"/>
            <a:chOff x="528" y="2928"/>
            <a:chExt cx="4860" cy="615"/>
          </a:xfrm>
        </p:grpSpPr>
        <p:sp>
          <p:nvSpPr>
            <p:cNvPr id="7" name="Rectangle 6"/>
            <p:cNvSpPr>
              <a:spLocks noChangeArrowheads="1"/>
            </p:cNvSpPr>
            <p:nvPr/>
          </p:nvSpPr>
          <p:spPr bwMode="auto">
            <a:xfrm>
              <a:off x="528" y="3072"/>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en-US" altLang="zh-CN" sz="2800" b="0" dirty="0">
                  <a:solidFill>
                    <a:schemeClr val="tx2"/>
                  </a:solidFill>
                  <a:latin typeface="Tahoma" panose="020B0604030504040204" pitchFamily="34" charset="0"/>
                  <a:ea typeface="宋体" panose="02010600030101010101" pitchFamily="2" charset="-122"/>
                </a:rPr>
                <a:t>      </a:t>
              </a:r>
              <a:r>
                <a:rPr lang="en-US" altLang="zh-CN" sz="2800" b="0" i="1" dirty="0">
                  <a:solidFill>
                    <a:schemeClr val="tx2"/>
                  </a:solidFill>
                  <a:latin typeface="Times New Roman" panose="02020603050405020304" pitchFamily="18" charset="0"/>
                  <a:ea typeface="宋体" panose="02010600030101010101" pitchFamily="2" charset="-122"/>
                </a:rPr>
                <a:t>F</a:t>
              </a:r>
              <a:endParaRPr lang="en-US" altLang="zh-CN" sz="2800" b="0" dirty="0">
                <a:solidFill>
                  <a:schemeClr val="tx2"/>
                </a:solidFill>
                <a:latin typeface="Tahoma" panose="020B0604030504040204" pitchFamily="34" charset="0"/>
                <a:ea typeface="宋体" panose="02010600030101010101" pitchFamily="2" charset="-122"/>
              </a:endParaRPr>
            </a:p>
            <a:p>
              <a:pPr eaLnBrk="1" hangingPunct="1">
                <a:buSzPct val="90000"/>
              </a:pPr>
              <a:endParaRPr lang="en-US" altLang="zh-CN" sz="2800" b="0" dirty="0">
                <a:latin typeface="Tahoma" panose="020B0604030504040204" pitchFamily="34" charset="0"/>
                <a:ea typeface="宋体" panose="02010600030101010101" pitchFamily="2" charset="-122"/>
              </a:endParaRPr>
            </a:p>
          </p:txBody>
        </p:sp>
        <p:grpSp>
          <p:nvGrpSpPr>
            <p:cNvPr id="8" name="Group 7"/>
            <p:cNvGrpSpPr>
              <a:grpSpLocks/>
            </p:cNvGrpSpPr>
            <p:nvPr/>
          </p:nvGrpSpPr>
          <p:grpSpPr bwMode="auto">
            <a:xfrm>
              <a:off x="2064" y="2928"/>
              <a:ext cx="1632" cy="615"/>
              <a:chOff x="2064" y="2928"/>
              <a:chExt cx="1632" cy="615"/>
            </a:xfrm>
          </p:grpSpPr>
          <p:sp>
            <p:nvSpPr>
              <p:cNvPr id="14" name="Text Box 8"/>
              <p:cNvSpPr txBox="1">
                <a:spLocks noChangeArrowheads="1"/>
              </p:cNvSpPr>
              <p:nvPr/>
            </p:nvSpPr>
            <p:spPr bwMode="auto">
              <a:xfrm>
                <a:off x="2064"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solidFill>
                      <a:schemeClr val="tx2"/>
                    </a:solidFill>
                    <a:latin typeface="Times New Roman" panose="02020603050405020304" pitchFamily="18" charset="0"/>
                    <a:ea typeface="黑体" panose="02010609060101010101" pitchFamily="49" charset="-122"/>
                  </a:rPr>
                  <a:t>(1+0.1)</a:t>
                </a:r>
                <a:r>
                  <a:rPr lang="en-US" altLang="zh-CN" sz="2800" b="0" baseline="30000">
                    <a:solidFill>
                      <a:schemeClr val="tx2"/>
                    </a:solidFill>
                    <a:latin typeface="Times New Roman" panose="02020603050405020304" pitchFamily="18" charset="0"/>
                    <a:ea typeface="黑体" panose="02010609060101010101" pitchFamily="49" charset="-122"/>
                  </a:rPr>
                  <a:t>3 </a:t>
                </a:r>
                <a:r>
                  <a:rPr lang="en-US" altLang="zh-CN" sz="2800" b="0">
                    <a:solidFill>
                      <a:schemeClr val="tx2"/>
                    </a:solidFill>
                    <a:latin typeface="Times New Roman" panose="02020603050405020304" pitchFamily="18" charset="0"/>
                    <a:ea typeface="黑体" panose="02010609060101010101" pitchFamily="49" charset="-122"/>
                  </a:rPr>
                  <a:t>-1</a:t>
                </a:r>
              </a:p>
            </p:txBody>
          </p:sp>
          <p:sp>
            <p:nvSpPr>
              <p:cNvPr id="15" name="Text Box 9"/>
              <p:cNvSpPr txBox="1">
                <a:spLocks noChangeArrowheads="1"/>
              </p:cNvSpPr>
              <p:nvPr/>
            </p:nvSpPr>
            <p:spPr bwMode="auto">
              <a:xfrm>
                <a:off x="2544" y="3216"/>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solidFill>
                      <a:schemeClr val="tx2"/>
                    </a:solidFill>
                    <a:latin typeface="Times New Roman" panose="02020603050405020304" pitchFamily="18" charset="0"/>
                    <a:ea typeface="黑体" panose="02010609060101010101" pitchFamily="49" charset="-122"/>
                  </a:rPr>
                  <a:t>0.1</a:t>
                </a:r>
              </a:p>
            </p:txBody>
          </p:sp>
          <p:sp>
            <p:nvSpPr>
              <p:cNvPr id="16" name="Line 10"/>
              <p:cNvSpPr>
                <a:spLocks noChangeShapeType="1"/>
              </p:cNvSpPr>
              <p:nvPr/>
            </p:nvSpPr>
            <p:spPr bwMode="auto">
              <a:xfrm>
                <a:off x="2208" y="3264"/>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9" name="Rectangle 11"/>
            <p:cNvSpPr>
              <a:spLocks noChangeArrowheads="1"/>
            </p:cNvSpPr>
            <p:nvPr/>
          </p:nvSpPr>
          <p:spPr bwMode="auto">
            <a:xfrm>
              <a:off x="1104" y="3072"/>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ahoma" panose="020B0604030504040204" pitchFamily="34" charset="0"/>
                  <a:ea typeface="宋体" panose="02010600030101010101" pitchFamily="2" charset="-122"/>
                </a:rPr>
                <a:t>=</a:t>
              </a:r>
            </a:p>
          </p:txBody>
        </p:sp>
        <p:sp>
          <p:nvSpPr>
            <p:cNvPr id="10" name="Rectangle 12"/>
            <p:cNvSpPr>
              <a:spLocks noChangeArrowheads="1"/>
            </p:cNvSpPr>
            <p:nvPr/>
          </p:nvSpPr>
          <p:spPr bwMode="auto">
            <a:xfrm>
              <a:off x="1344" y="3072"/>
              <a:ext cx="6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ahoma" panose="020B0604030504040204" pitchFamily="34" charset="0"/>
                  <a:ea typeface="宋体" panose="02010600030101010101" pitchFamily="2" charset="-122"/>
                </a:rPr>
                <a:t>1000</a:t>
              </a:r>
            </a:p>
          </p:txBody>
        </p:sp>
        <p:sp>
          <p:nvSpPr>
            <p:cNvPr id="11" name="Rectangle 13"/>
            <p:cNvSpPr>
              <a:spLocks noChangeArrowheads="1"/>
            </p:cNvSpPr>
            <p:nvPr/>
          </p:nvSpPr>
          <p:spPr bwMode="auto">
            <a:xfrm>
              <a:off x="1872" y="306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ahoma" panose="020B0604030504040204" pitchFamily="34" charset="0"/>
                  <a:ea typeface="宋体" panose="02010600030101010101" pitchFamily="2" charset="-122"/>
                </a:rPr>
                <a:t>×</a:t>
              </a:r>
            </a:p>
          </p:txBody>
        </p:sp>
        <p:sp>
          <p:nvSpPr>
            <p:cNvPr id="12" name="Rectangle 14"/>
            <p:cNvSpPr>
              <a:spLocks noChangeArrowheads="1"/>
            </p:cNvSpPr>
            <p:nvPr/>
          </p:nvSpPr>
          <p:spPr bwMode="auto">
            <a:xfrm>
              <a:off x="3600" y="3072"/>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ahoma" panose="020B0604030504040204" pitchFamily="34" charset="0"/>
                  <a:ea typeface="宋体" panose="02010600030101010101" pitchFamily="2" charset="-122"/>
                </a:rPr>
                <a:t>=</a:t>
              </a:r>
            </a:p>
          </p:txBody>
        </p:sp>
        <p:sp>
          <p:nvSpPr>
            <p:cNvPr id="13" name="Rectangle 15"/>
            <p:cNvSpPr>
              <a:spLocks noChangeArrowheads="1"/>
            </p:cNvSpPr>
            <p:nvPr/>
          </p:nvSpPr>
          <p:spPr bwMode="auto">
            <a:xfrm>
              <a:off x="3888" y="3072"/>
              <a:ext cx="15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ahoma" panose="020B0604030504040204" pitchFamily="34" charset="0"/>
                  <a:ea typeface="宋体" panose="02010600030101010101" pitchFamily="2" charset="-122"/>
                </a:rPr>
                <a:t>3310</a:t>
              </a:r>
              <a:r>
                <a:rPr lang="zh-CN" altLang="en-US" sz="2800" b="0">
                  <a:solidFill>
                    <a:schemeClr val="tx2"/>
                  </a:solidFill>
                  <a:latin typeface="Tahoma" panose="020B0604030504040204" pitchFamily="34" charset="0"/>
                  <a:ea typeface="宋体" panose="02010600030101010101" pitchFamily="2" charset="-122"/>
                </a:rPr>
                <a:t>（万元）</a:t>
              </a:r>
            </a:p>
          </p:txBody>
        </p:sp>
      </p:grpSp>
    </p:spTree>
    <p:extLst>
      <p:ext uri="{BB962C8B-B14F-4D97-AF65-F5344CB8AC3E}">
        <p14:creationId xmlns:p14="http://schemas.microsoft.com/office/powerpoint/2010/main" val="422048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33559" y="914400"/>
            <a:ext cx="7481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t>EXCEL</a:t>
            </a:r>
            <a:r>
              <a:rPr lang="zh-CN" altLang="en-US" sz="2800" dirty="0" smtClean="0"/>
              <a:t>解法</a:t>
            </a:r>
            <a:r>
              <a:rPr lang="en-US" altLang="zh-CN" sz="2800" dirty="0" smtClean="0"/>
              <a:t>SEP1:</a:t>
            </a:r>
            <a:r>
              <a:rPr lang="zh-CN" altLang="en-US" sz="2800" dirty="0" smtClean="0"/>
              <a:t>启动软件</a:t>
            </a:r>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569913" y="1752666"/>
            <a:ext cx="7818437" cy="4608512"/>
          </a:xfrm>
        </p:spPr>
      </p:pic>
    </p:spTree>
    <p:extLst>
      <p:ext uri="{BB962C8B-B14F-4D97-AF65-F5344CB8AC3E}">
        <p14:creationId xmlns:p14="http://schemas.microsoft.com/office/powerpoint/2010/main" val="1366253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74819" y="931408"/>
            <a:ext cx="7410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SEP2:</a:t>
            </a:r>
            <a:r>
              <a:rPr lang="zh-CN" altLang="en-US" sz="2800" smtClean="0"/>
              <a:t>录入参数</a:t>
            </a:r>
            <a:endParaRPr lang="zh-CN" altLang="en-US" sz="2800" dirty="0" smtClean="0"/>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574675" y="1828863"/>
            <a:ext cx="7531100" cy="4568825"/>
          </a:xfrm>
        </p:spPr>
      </p:pic>
    </p:spTree>
    <p:extLst>
      <p:ext uri="{BB962C8B-B14F-4D97-AF65-F5344CB8AC3E}">
        <p14:creationId xmlns:p14="http://schemas.microsoft.com/office/powerpoint/2010/main" val="46271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658036" y="914400"/>
            <a:ext cx="7481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t>EXCEL</a:t>
            </a:r>
            <a:r>
              <a:rPr lang="zh-CN" altLang="en-US" sz="2800" dirty="0" smtClean="0"/>
              <a:t>解法</a:t>
            </a:r>
            <a:r>
              <a:rPr lang="en-US" altLang="zh-CN" sz="2800" dirty="0" smtClean="0"/>
              <a:t>SEP3:</a:t>
            </a:r>
            <a:r>
              <a:rPr lang="zh-CN" altLang="en-US" sz="2800" dirty="0" smtClean="0"/>
              <a:t>求得结果</a:t>
            </a:r>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684213" y="1844675"/>
            <a:ext cx="7673975" cy="4535488"/>
          </a:xfrm>
        </p:spPr>
      </p:pic>
    </p:spTree>
    <p:extLst>
      <p:ext uri="{BB962C8B-B14F-4D97-AF65-F5344CB8AC3E}">
        <p14:creationId xmlns:p14="http://schemas.microsoft.com/office/powerpoint/2010/main" val="1962581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74675" y="1062832"/>
            <a:ext cx="7056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latin typeface="楷体" panose="02010609060101010101" pitchFamily="49" charset="-122"/>
                <a:ea typeface="楷体" panose="02010609060101010101" pitchFamily="49" charset="-122"/>
              </a:rPr>
              <a:t>⒋ </a:t>
            </a:r>
            <a:r>
              <a:rPr lang="zh-CN" altLang="en-US" sz="2800" dirty="0" smtClean="0">
                <a:latin typeface="楷体" panose="02010609060101010101" pitchFamily="49" charset="-122"/>
                <a:ea typeface="楷体" panose="02010609060101010101" pitchFamily="49" charset="-122"/>
              </a:rPr>
              <a:t>等额支付系列偿债（积累）基金公式</a:t>
            </a:r>
          </a:p>
        </p:txBody>
      </p:sp>
      <p:grpSp>
        <p:nvGrpSpPr>
          <p:cNvPr id="4" name="Group 3"/>
          <p:cNvGrpSpPr>
            <a:grpSpLocks/>
          </p:cNvGrpSpPr>
          <p:nvPr/>
        </p:nvGrpSpPr>
        <p:grpSpPr bwMode="auto">
          <a:xfrm>
            <a:off x="304800" y="5334000"/>
            <a:ext cx="2057400" cy="914400"/>
            <a:chOff x="720" y="1488"/>
            <a:chExt cx="1296" cy="576"/>
          </a:xfrm>
        </p:grpSpPr>
        <p:sp>
          <p:nvSpPr>
            <p:cNvPr id="5" name="Text Box 4"/>
            <p:cNvSpPr txBox="1">
              <a:spLocks noChangeArrowheads="1"/>
            </p:cNvSpPr>
            <p:nvPr/>
          </p:nvSpPr>
          <p:spPr bwMode="auto">
            <a:xfrm>
              <a:off x="720" y="1776"/>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400" b="0">
                  <a:solidFill>
                    <a:srgbClr val="FF0000"/>
                  </a:solidFill>
                  <a:latin typeface="Times New Roman" panose="02020603050405020304" pitchFamily="18" charset="0"/>
                  <a:ea typeface="黑体" panose="02010609060101010101" pitchFamily="49" charset="-122"/>
                </a:rPr>
                <a:t>(1+</a:t>
              </a:r>
              <a:r>
                <a:rPr lang="en-US" altLang="zh-CN" sz="2400" b="0" i="1">
                  <a:solidFill>
                    <a:srgbClr val="FF0000"/>
                  </a:solidFill>
                  <a:latin typeface="Times New Roman" panose="02020603050405020304" pitchFamily="18" charset="0"/>
                  <a:ea typeface="黑体" panose="02010609060101010101" pitchFamily="49" charset="-122"/>
                </a:rPr>
                <a:t>i</a:t>
              </a:r>
              <a:r>
                <a:rPr lang="en-US" altLang="zh-CN" sz="2400" b="0">
                  <a:solidFill>
                    <a:srgbClr val="FF0000"/>
                  </a:solidFill>
                  <a:latin typeface="Times New Roman" panose="02020603050405020304" pitchFamily="18" charset="0"/>
                  <a:ea typeface="黑体" panose="02010609060101010101" pitchFamily="49" charset="-122"/>
                </a:rPr>
                <a:t>)</a:t>
              </a:r>
              <a:r>
                <a:rPr lang="en-US" altLang="zh-CN" sz="2400" b="0" i="1" baseline="30000">
                  <a:solidFill>
                    <a:srgbClr val="FF0000"/>
                  </a:solidFill>
                  <a:latin typeface="Times New Roman" panose="02020603050405020304" pitchFamily="18" charset="0"/>
                  <a:ea typeface="黑体" panose="02010609060101010101" pitchFamily="49" charset="-122"/>
                </a:rPr>
                <a:t>n</a:t>
              </a:r>
              <a:r>
                <a:rPr lang="en-US" altLang="zh-CN" sz="2400" b="0" baseline="30000">
                  <a:solidFill>
                    <a:srgbClr val="FF0000"/>
                  </a:solidFill>
                  <a:latin typeface="Times New Roman" panose="02020603050405020304" pitchFamily="18" charset="0"/>
                  <a:ea typeface="黑体" panose="02010609060101010101" pitchFamily="49" charset="-122"/>
                </a:rPr>
                <a:t> </a:t>
              </a:r>
              <a:r>
                <a:rPr lang="en-US" altLang="zh-CN" sz="2400" b="0">
                  <a:solidFill>
                    <a:srgbClr val="FF0000"/>
                  </a:solidFill>
                  <a:latin typeface="Times New Roman" panose="02020603050405020304" pitchFamily="18" charset="0"/>
                  <a:ea typeface="黑体" panose="02010609060101010101" pitchFamily="49" charset="-122"/>
                </a:rPr>
                <a:t>-1</a:t>
              </a:r>
              <a:endParaRPr lang="en-US" altLang="zh-CN" sz="2400" b="0">
                <a:solidFill>
                  <a:srgbClr val="FF0000"/>
                </a:solidFill>
                <a:latin typeface="黑体" panose="02010609060101010101" pitchFamily="49" charset="-122"/>
                <a:ea typeface="黑体" panose="02010609060101010101" pitchFamily="49" charset="-122"/>
              </a:endParaRPr>
            </a:p>
          </p:txBody>
        </p:sp>
        <p:sp>
          <p:nvSpPr>
            <p:cNvPr id="6" name="Text Box 5"/>
            <p:cNvSpPr txBox="1">
              <a:spLocks noChangeArrowheads="1"/>
            </p:cNvSpPr>
            <p:nvPr/>
          </p:nvSpPr>
          <p:spPr bwMode="auto">
            <a:xfrm>
              <a:off x="1200" y="148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400" b="0" i="1">
                  <a:solidFill>
                    <a:srgbClr val="FF0000"/>
                  </a:solidFill>
                  <a:latin typeface="Times New Roman" panose="02020603050405020304" pitchFamily="18" charset="0"/>
                  <a:ea typeface="黑体" panose="02010609060101010101" pitchFamily="49" charset="-122"/>
                </a:rPr>
                <a:t>i</a:t>
              </a:r>
              <a:endParaRPr lang="en-US" altLang="zh-CN" sz="2400" b="0">
                <a:solidFill>
                  <a:srgbClr val="FF0000"/>
                </a:solidFill>
                <a:latin typeface="黑体" panose="02010609060101010101" pitchFamily="49" charset="-122"/>
                <a:ea typeface="黑体" panose="02010609060101010101" pitchFamily="49" charset="-122"/>
              </a:endParaRPr>
            </a:p>
          </p:txBody>
        </p:sp>
        <p:sp>
          <p:nvSpPr>
            <p:cNvPr id="7" name="Line 6"/>
            <p:cNvSpPr>
              <a:spLocks noChangeShapeType="1"/>
            </p:cNvSpPr>
            <p:nvPr/>
          </p:nvSpPr>
          <p:spPr bwMode="auto">
            <a:xfrm>
              <a:off x="912" y="1776"/>
              <a:ext cx="100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 name="Group 7"/>
          <p:cNvGrpSpPr>
            <a:grpSpLocks/>
          </p:cNvGrpSpPr>
          <p:nvPr/>
        </p:nvGrpSpPr>
        <p:grpSpPr bwMode="auto">
          <a:xfrm>
            <a:off x="1258888" y="1844675"/>
            <a:ext cx="6719887" cy="2189163"/>
            <a:chOff x="816" y="868"/>
            <a:chExt cx="4233" cy="1379"/>
          </a:xfrm>
        </p:grpSpPr>
        <p:sp>
          <p:nvSpPr>
            <p:cNvPr id="9" name="Rectangle 8"/>
            <p:cNvSpPr>
              <a:spLocks noChangeArrowheads="1"/>
            </p:cNvSpPr>
            <p:nvPr/>
          </p:nvSpPr>
          <p:spPr bwMode="auto">
            <a:xfrm>
              <a:off x="1200" y="1920"/>
              <a:ext cx="38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en-US" altLang="zh-CN" sz="2800" b="0" i="1">
                  <a:latin typeface="Times New Roman" panose="02020603050405020304" pitchFamily="18" charset="0"/>
                  <a:ea typeface="宋体" panose="02010600030101010101" pitchFamily="2" charset="-122"/>
                </a:rPr>
                <a:t>A    A  A          </a:t>
              </a:r>
              <a:r>
                <a:rPr lang="en-US" altLang="zh-CN" sz="2400" b="0">
                  <a:latin typeface="Times New Roman" panose="02020603050405020304" pitchFamily="18" charset="0"/>
                  <a:ea typeface="黑体" panose="02010609060101010101" pitchFamily="49" charset="-122"/>
                </a:rPr>
                <a:t>………………</a:t>
              </a:r>
              <a:r>
                <a:rPr lang="en-US" altLang="zh-CN" sz="2400" b="0">
                  <a:latin typeface="黑体" panose="02010609060101010101" pitchFamily="49" charset="-122"/>
                  <a:ea typeface="黑体" panose="02010609060101010101" pitchFamily="49" charset="-122"/>
                </a:rPr>
                <a:t>.   </a:t>
              </a:r>
              <a:r>
                <a:rPr lang="en-US" altLang="zh-CN" sz="2800" b="0" i="1">
                  <a:latin typeface="Times New Roman" panose="02020603050405020304" pitchFamily="18" charset="0"/>
                  <a:ea typeface="宋体" panose="02010600030101010101" pitchFamily="2" charset="-122"/>
                </a:rPr>
                <a:t> A    A</a:t>
              </a:r>
              <a:r>
                <a:rPr lang="en-US" altLang="zh-CN" sz="2800" b="0">
                  <a:latin typeface="宋体" panose="02010600030101010101" pitchFamily="2" charset="-122"/>
                  <a:ea typeface="宋体" panose="02010600030101010101" pitchFamily="2" charset="-122"/>
                </a:rPr>
                <a:t>=</a:t>
              </a:r>
              <a:r>
                <a:rPr lang="zh-CN" altLang="en-US" sz="2800" b="0">
                  <a:latin typeface="宋体" panose="02010600030101010101" pitchFamily="2" charset="-122"/>
                  <a:ea typeface="宋体" panose="02010600030101010101" pitchFamily="2" charset="-122"/>
                </a:rPr>
                <a:t>？</a:t>
              </a:r>
            </a:p>
          </p:txBody>
        </p:sp>
        <p:sp>
          <p:nvSpPr>
            <p:cNvPr id="10" name="Line 9"/>
            <p:cNvSpPr>
              <a:spLocks noChangeShapeType="1"/>
            </p:cNvSpPr>
            <p:nvPr/>
          </p:nvSpPr>
          <p:spPr bwMode="auto">
            <a:xfrm>
              <a:off x="864" y="1680"/>
              <a:ext cx="397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p:cNvSpPr>
              <a:spLocks noChangeShapeType="1"/>
            </p:cNvSpPr>
            <p:nvPr/>
          </p:nvSpPr>
          <p:spPr bwMode="auto">
            <a:xfrm flipV="1">
              <a:off x="1200" y="1632"/>
              <a:ext cx="1" cy="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11"/>
            <p:cNvSpPr>
              <a:spLocks noChangeArrowheads="1"/>
            </p:cNvSpPr>
            <p:nvPr/>
          </p:nvSpPr>
          <p:spPr bwMode="auto">
            <a:xfrm>
              <a:off x="816" y="1344"/>
              <a:ext cx="40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en-US" altLang="zh-CN" sz="2400" b="0">
                  <a:latin typeface="黑体" panose="02010609060101010101" pitchFamily="49" charset="-122"/>
                  <a:ea typeface="黑体" panose="02010609060101010101" pitchFamily="49" charset="-122"/>
                </a:rPr>
                <a:t>0  1   2  3  </a:t>
              </a:r>
              <a:r>
                <a:rPr lang="en-US" altLang="zh-CN" sz="2400" b="0">
                  <a:latin typeface="Times New Roman" panose="02020603050405020304" pitchFamily="18" charset="0"/>
                  <a:ea typeface="黑体" panose="02010609060101010101" pitchFamily="49" charset="-122"/>
                </a:rPr>
                <a:t>………………</a:t>
              </a:r>
              <a:r>
                <a:rPr lang="en-US" altLang="zh-CN" sz="2400" b="0">
                  <a:latin typeface="黑体" panose="02010609060101010101" pitchFamily="49" charset="-122"/>
                  <a:ea typeface="黑体" panose="02010609060101010101" pitchFamily="49" charset="-122"/>
                </a:rPr>
                <a:t>.      </a:t>
              </a:r>
              <a:r>
                <a:rPr lang="en-US" altLang="zh-CN" sz="2400" b="0" i="1">
                  <a:latin typeface="Times New Roman" panose="02020603050405020304" pitchFamily="18" charset="0"/>
                  <a:ea typeface="黑体" panose="02010609060101010101" pitchFamily="49" charset="-122"/>
                </a:rPr>
                <a:t>n</a:t>
              </a:r>
              <a:r>
                <a:rPr lang="en-US" altLang="zh-CN" sz="2400" b="0">
                  <a:latin typeface="黑体" panose="02010609060101010101" pitchFamily="49" charset="-122"/>
                  <a:ea typeface="黑体" panose="02010609060101010101" pitchFamily="49" charset="-122"/>
                </a:rPr>
                <a:t>-1  </a:t>
              </a:r>
              <a:r>
                <a:rPr lang="en-US" altLang="zh-CN" sz="2400" b="0" i="1">
                  <a:latin typeface="Times New Roman" panose="02020603050405020304" pitchFamily="18" charset="0"/>
                  <a:ea typeface="黑体" panose="02010609060101010101" pitchFamily="49" charset="-122"/>
                </a:rPr>
                <a:t>n</a:t>
              </a:r>
              <a:endParaRPr lang="en-US" altLang="zh-CN" sz="2400" b="0">
                <a:latin typeface="黑体" panose="02010609060101010101" pitchFamily="49" charset="-122"/>
                <a:ea typeface="黑体" panose="02010609060101010101" pitchFamily="49" charset="-122"/>
              </a:endParaRPr>
            </a:p>
          </p:txBody>
        </p:sp>
        <p:sp>
          <p:nvSpPr>
            <p:cNvPr id="13" name="Line 12"/>
            <p:cNvSpPr>
              <a:spLocks noChangeShapeType="1"/>
            </p:cNvSpPr>
            <p:nvPr/>
          </p:nvSpPr>
          <p:spPr bwMode="auto">
            <a:xfrm flipV="1">
              <a:off x="4560" y="1632"/>
              <a:ext cx="1" cy="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3"/>
            <p:cNvSpPr txBox="1">
              <a:spLocks noChangeArrowheads="1"/>
            </p:cNvSpPr>
            <p:nvPr/>
          </p:nvSpPr>
          <p:spPr bwMode="auto">
            <a:xfrm>
              <a:off x="4694" y="164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2400" b="0">
                  <a:latin typeface="Times New Roman" panose="02020603050405020304" pitchFamily="18" charset="0"/>
                  <a:ea typeface="宋体" panose="02010600030101010101" pitchFamily="2" charset="-122"/>
                </a:rPr>
                <a:t>年</a:t>
              </a:r>
            </a:p>
          </p:txBody>
        </p:sp>
        <p:sp>
          <p:nvSpPr>
            <p:cNvPr id="15" name="Line 14"/>
            <p:cNvSpPr>
              <a:spLocks noChangeShapeType="1"/>
            </p:cNvSpPr>
            <p:nvPr/>
          </p:nvSpPr>
          <p:spPr bwMode="auto">
            <a:xfrm flipV="1">
              <a:off x="1872" y="1632"/>
              <a:ext cx="1" cy="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15"/>
            <p:cNvSpPr>
              <a:spLocks noChangeShapeType="1"/>
            </p:cNvSpPr>
            <p:nvPr/>
          </p:nvSpPr>
          <p:spPr bwMode="auto">
            <a:xfrm flipV="1">
              <a:off x="4176" y="1632"/>
              <a:ext cx="1" cy="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16"/>
            <p:cNvSpPr>
              <a:spLocks noChangeShapeType="1"/>
            </p:cNvSpPr>
            <p:nvPr/>
          </p:nvSpPr>
          <p:spPr bwMode="auto">
            <a:xfrm flipV="1">
              <a:off x="4560" y="1152"/>
              <a:ext cx="1" cy="5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Text Box 17"/>
            <p:cNvSpPr txBox="1">
              <a:spLocks noChangeArrowheads="1"/>
            </p:cNvSpPr>
            <p:nvPr/>
          </p:nvSpPr>
          <p:spPr bwMode="auto">
            <a:xfrm>
              <a:off x="4464" y="86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3600" b="0" i="1" baseline="-10000">
                  <a:latin typeface="Times New Roman" panose="02020603050405020304" pitchFamily="18" charset="0"/>
                  <a:ea typeface="宋体" panose="02010600030101010101" pitchFamily="2" charset="-122"/>
                </a:rPr>
                <a:t>F</a:t>
              </a:r>
              <a:endParaRPr lang="en-US" altLang="zh-CN" sz="2800" b="0" baseline="-10000">
                <a:latin typeface="宋体" panose="02010600030101010101" pitchFamily="2" charset="-122"/>
                <a:ea typeface="宋体" panose="02010600030101010101" pitchFamily="2" charset="-122"/>
              </a:endParaRPr>
            </a:p>
          </p:txBody>
        </p:sp>
        <p:sp>
          <p:nvSpPr>
            <p:cNvPr id="19" name="Line 18"/>
            <p:cNvSpPr>
              <a:spLocks noChangeShapeType="1"/>
            </p:cNvSpPr>
            <p:nvPr/>
          </p:nvSpPr>
          <p:spPr bwMode="auto">
            <a:xfrm flipV="1">
              <a:off x="864" y="1632"/>
              <a:ext cx="1" cy="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Line 19"/>
            <p:cNvSpPr>
              <a:spLocks noChangeShapeType="1"/>
            </p:cNvSpPr>
            <p:nvPr/>
          </p:nvSpPr>
          <p:spPr bwMode="auto">
            <a:xfrm>
              <a:off x="1200" y="1680"/>
              <a:ext cx="1" cy="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 name="Line 20"/>
            <p:cNvSpPr>
              <a:spLocks noChangeShapeType="1"/>
            </p:cNvSpPr>
            <p:nvPr/>
          </p:nvSpPr>
          <p:spPr bwMode="auto">
            <a:xfrm>
              <a:off x="1872" y="1680"/>
              <a:ext cx="1" cy="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 name="Line 21"/>
            <p:cNvSpPr>
              <a:spLocks noChangeShapeType="1"/>
            </p:cNvSpPr>
            <p:nvPr/>
          </p:nvSpPr>
          <p:spPr bwMode="auto">
            <a:xfrm>
              <a:off x="4176" y="1680"/>
              <a:ext cx="1" cy="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 name="Line 22"/>
            <p:cNvSpPr>
              <a:spLocks noChangeShapeType="1"/>
            </p:cNvSpPr>
            <p:nvPr/>
          </p:nvSpPr>
          <p:spPr bwMode="auto">
            <a:xfrm>
              <a:off x="1536" y="1680"/>
              <a:ext cx="1" cy="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 name="Line 23"/>
            <p:cNvSpPr>
              <a:spLocks noChangeShapeType="1"/>
            </p:cNvSpPr>
            <p:nvPr/>
          </p:nvSpPr>
          <p:spPr bwMode="auto">
            <a:xfrm>
              <a:off x="4560" y="1680"/>
              <a:ext cx="1" cy="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 name="Line 24"/>
            <p:cNvSpPr>
              <a:spLocks noChangeShapeType="1"/>
            </p:cNvSpPr>
            <p:nvPr/>
          </p:nvSpPr>
          <p:spPr bwMode="auto">
            <a:xfrm flipV="1">
              <a:off x="1536" y="1632"/>
              <a:ext cx="1" cy="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6" name="Rectangle 25"/>
          <p:cNvSpPr>
            <a:spLocks noChangeArrowheads="1"/>
          </p:cNvSpPr>
          <p:nvPr/>
        </p:nvSpPr>
        <p:spPr bwMode="auto">
          <a:xfrm>
            <a:off x="1981200" y="5486400"/>
            <a:ext cx="678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90000"/>
              </a:lnSpc>
              <a:buSzPct val="90000"/>
            </a:pPr>
            <a:r>
              <a:rPr lang="en-US" altLang="zh-CN" sz="3200" b="0">
                <a:latin typeface="Tahoma" panose="020B0604030504040204" pitchFamily="34" charset="0"/>
                <a:ea typeface="宋体" panose="02010600030101010101" pitchFamily="2" charset="-122"/>
              </a:rPr>
              <a:t> </a:t>
            </a:r>
            <a:r>
              <a:rPr lang="en-US" altLang="zh-CN" sz="2400" b="0">
                <a:solidFill>
                  <a:srgbClr val="FF0000"/>
                </a:solidFill>
                <a:latin typeface="宋体" panose="02010600030101010101" pitchFamily="2" charset="-122"/>
                <a:ea typeface="宋体" panose="02010600030101010101" pitchFamily="2" charset="-122"/>
              </a:rPr>
              <a:t> </a:t>
            </a:r>
            <a:r>
              <a:rPr lang="en-US" altLang="zh-CN" sz="2400" b="0">
                <a:solidFill>
                  <a:srgbClr val="FF0000"/>
                </a:solidFill>
                <a:latin typeface="黑体" panose="02010609060101010101" pitchFamily="49" charset="-122"/>
                <a:ea typeface="黑体" panose="02010609060101010101" pitchFamily="49" charset="-122"/>
              </a:rPr>
              <a:t>=</a:t>
            </a:r>
            <a:r>
              <a:rPr lang="zh-CN" altLang="en-US" sz="2400" b="0">
                <a:solidFill>
                  <a:srgbClr val="FF0000"/>
                </a:solidFill>
                <a:latin typeface="黑体" panose="02010609060101010101" pitchFamily="49" charset="-122"/>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A/F</a:t>
            </a:r>
            <a:r>
              <a:rPr lang="zh-CN" altLang="en-US" sz="2400" b="0">
                <a:solidFill>
                  <a:srgbClr val="FF0000"/>
                </a:solidFill>
                <a:latin typeface="黑体" panose="02010609060101010101" pitchFamily="49" charset="-122"/>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i</a:t>
            </a:r>
            <a:r>
              <a:rPr lang="zh-CN" altLang="en-US" sz="2400" b="0">
                <a:solidFill>
                  <a:srgbClr val="FF0000"/>
                </a:solidFill>
                <a:latin typeface="黑体" panose="02010609060101010101" pitchFamily="49" charset="-122"/>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n</a:t>
            </a:r>
            <a:r>
              <a:rPr lang="zh-CN" altLang="en-US" sz="2400" b="0">
                <a:solidFill>
                  <a:srgbClr val="FF0000"/>
                </a:solidFill>
                <a:latin typeface="黑体" panose="02010609060101010101" pitchFamily="49" charset="-122"/>
                <a:ea typeface="黑体" panose="02010609060101010101" pitchFamily="49" charset="-122"/>
              </a:rPr>
              <a:t>）</a:t>
            </a:r>
            <a:r>
              <a:rPr lang="en-US" altLang="zh-CN" sz="2400" b="0">
                <a:solidFill>
                  <a:srgbClr val="FF0000"/>
                </a:solidFill>
                <a:latin typeface="Times New Roman" panose="02020603050405020304" pitchFamily="18" charset="0"/>
                <a:ea typeface="黑体" panose="02010609060101010101" pitchFamily="49" charset="-122"/>
              </a:rPr>
              <a:t>—</a:t>
            </a:r>
            <a:r>
              <a:rPr lang="en-US" altLang="zh-CN" sz="2400" b="0">
                <a:solidFill>
                  <a:srgbClr val="FF0000"/>
                </a:solidFill>
                <a:latin typeface="黑体" panose="02010609060101010101" pitchFamily="49" charset="-122"/>
                <a:ea typeface="黑体" panose="02010609060101010101" pitchFamily="49" charset="-122"/>
              </a:rPr>
              <a:t> </a:t>
            </a:r>
            <a:r>
              <a:rPr lang="zh-CN" altLang="en-US" sz="2400" b="0">
                <a:solidFill>
                  <a:srgbClr val="FF0000"/>
                </a:solidFill>
                <a:latin typeface="黑体" panose="02010609060101010101" pitchFamily="49" charset="-122"/>
                <a:ea typeface="黑体" panose="02010609060101010101" pitchFamily="49" charset="-122"/>
              </a:rPr>
              <a:t>等额支付系列偿债基金系数  </a:t>
            </a:r>
          </a:p>
          <a:p>
            <a:pPr eaLnBrk="1" hangingPunct="1">
              <a:lnSpc>
                <a:spcPct val="90000"/>
              </a:lnSpc>
              <a:buSzPct val="90000"/>
            </a:pPr>
            <a:r>
              <a:rPr lang="zh-CN" altLang="en-US" sz="2400" b="0">
                <a:solidFill>
                  <a:srgbClr val="FF0000"/>
                </a:solidFill>
                <a:latin typeface="黑体" panose="02010609060101010101" pitchFamily="49" charset="-122"/>
                <a:ea typeface="黑体" panose="02010609060101010101" pitchFamily="49" charset="-122"/>
              </a:rPr>
              <a:t>                    </a:t>
            </a:r>
            <a:r>
              <a:rPr lang="zh-CN" altLang="en-US" sz="2400" b="0">
                <a:latin typeface="黑体" panose="02010609060101010101" pitchFamily="49" charset="-122"/>
                <a:ea typeface="黑体" panose="02010609060101010101" pitchFamily="49" charset="-122"/>
              </a:rPr>
              <a:t>（</a:t>
            </a:r>
            <a:r>
              <a:rPr lang="en-US" altLang="zh-CN" sz="2400" b="0">
                <a:latin typeface="Times New Roman" panose="02020603050405020304" pitchFamily="18" charset="0"/>
                <a:ea typeface="黑体" panose="02010609060101010101" pitchFamily="49" charset="-122"/>
              </a:rPr>
              <a:t>Sinking Fund Factor</a:t>
            </a:r>
            <a:r>
              <a:rPr lang="zh-CN" altLang="en-US" sz="2400" b="0">
                <a:latin typeface="黑体" panose="02010609060101010101" pitchFamily="49" charset="-122"/>
                <a:ea typeface="黑体" panose="02010609060101010101" pitchFamily="49" charset="-122"/>
              </a:rPr>
              <a:t>）</a:t>
            </a:r>
            <a:r>
              <a:rPr lang="zh-CN" altLang="en-US" sz="2800" b="0">
                <a:latin typeface="Tahoma" panose="020B0604030504040204" pitchFamily="34" charset="0"/>
                <a:ea typeface="宋体" panose="02010600030101010101" pitchFamily="2" charset="-122"/>
              </a:rPr>
              <a:t>            </a:t>
            </a:r>
            <a:endParaRPr lang="zh-CN" altLang="en-US" sz="2400">
              <a:latin typeface="宋体" panose="02010600030101010101" pitchFamily="2" charset="-122"/>
              <a:ea typeface="宋体" panose="02010600030101010101" pitchFamily="2" charset="-122"/>
            </a:endParaRPr>
          </a:p>
        </p:txBody>
      </p:sp>
      <p:grpSp>
        <p:nvGrpSpPr>
          <p:cNvPr id="27" name="Group 26"/>
          <p:cNvGrpSpPr>
            <a:grpSpLocks/>
          </p:cNvGrpSpPr>
          <p:nvPr/>
        </p:nvGrpSpPr>
        <p:grpSpPr bwMode="auto">
          <a:xfrm>
            <a:off x="1676400" y="4267200"/>
            <a:ext cx="5589588" cy="1052513"/>
            <a:chOff x="1056" y="2688"/>
            <a:chExt cx="3521" cy="663"/>
          </a:xfrm>
        </p:grpSpPr>
        <p:sp>
          <p:nvSpPr>
            <p:cNvPr id="28" name="Rectangle 27"/>
            <p:cNvSpPr>
              <a:spLocks noChangeArrowheads="1"/>
            </p:cNvSpPr>
            <p:nvPr/>
          </p:nvSpPr>
          <p:spPr bwMode="auto">
            <a:xfrm>
              <a:off x="1248" y="2832"/>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latin typeface="Times New Roman" panose="02020603050405020304" pitchFamily="18" charset="0"/>
                  <a:ea typeface="黑体" panose="02010609060101010101" pitchFamily="49" charset="-122"/>
                </a:rPr>
                <a:t>=</a:t>
              </a:r>
              <a:endParaRPr lang="en-US" altLang="zh-CN" sz="2800" b="0" i="1">
                <a:latin typeface="Times New Roman" panose="02020603050405020304" pitchFamily="18" charset="0"/>
                <a:ea typeface="黑体" panose="02010609060101010101" pitchFamily="49" charset="-122"/>
              </a:endParaRPr>
            </a:p>
          </p:txBody>
        </p:sp>
        <p:grpSp>
          <p:nvGrpSpPr>
            <p:cNvPr id="29" name="Group 28"/>
            <p:cNvGrpSpPr>
              <a:grpSpLocks/>
            </p:cNvGrpSpPr>
            <p:nvPr/>
          </p:nvGrpSpPr>
          <p:grpSpPr bwMode="auto">
            <a:xfrm>
              <a:off x="1056" y="2688"/>
              <a:ext cx="3521" cy="663"/>
              <a:chOff x="1056" y="2688"/>
              <a:chExt cx="3521" cy="663"/>
            </a:xfrm>
          </p:grpSpPr>
          <p:grpSp>
            <p:nvGrpSpPr>
              <p:cNvPr id="30" name="Group 29"/>
              <p:cNvGrpSpPr>
                <a:grpSpLocks/>
              </p:cNvGrpSpPr>
              <p:nvPr/>
            </p:nvGrpSpPr>
            <p:grpSpPr bwMode="auto">
              <a:xfrm>
                <a:off x="1584" y="2688"/>
                <a:ext cx="1296" cy="663"/>
                <a:chOff x="2064" y="864"/>
                <a:chExt cx="1296" cy="663"/>
              </a:xfrm>
            </p:grpSpPr>
            <p:sp>
              <p:nvSpPr>
                <p:cNvPr id="34" name="Text Box 30"/>
                <p:cNvSpPr txBox="1">
                  <a:spLocks noChangeArrowheads="1"/>
                </p:cNvSpPr>
                <p:nvPr/>
              </p:nvSpPr>
              <p:spPr bwMode="auto">
                <a:xfrm>
                  <a:off x="2064" y="1200"/>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latin typeface="Times New Roman" panose="02020603050405020304" pitchFamily="18" charset="0"/>
                      <a:ea typeface="黑体" panose="02010609060101010101" pitchFamily="49" charset="-122"/>
                    </a:rPr>
                    <a:t>(1+</a:t>
                  </a:r>
                  <a:r>
                    <a:rPr lang="en-US" altLang="zh-CN" sz="2800" b="0" i="1">
                      <a:latin typeface="Times New Roman" panose="02020603050405020304" pitchFamily="18" charset="0"/>
                      <a:ea typeface="黑体" panose="02010609060101010101" pitchFamily="49" charset="-122"/>
                    </a:rPr>
                    <a:t>i</a:t>
                  </a:r>
                  <a:r>
                    <a:rPr lang="en-US" altLang="zh-CN" sz="2800" b="0">
                      <a:latin typeface="Times New Roman" panose="02020603050405020304" pitchFamily="18" charset="0"/>
                      <a:ea typeface="黑体" panose="02010609060101010101" pitchFamily="49" charset="-122"/>
                    </a:rPr>
                    <a:t>)</a:t>
                  </a:r>
                  <a:r>
                    <a:rPr lang="en-US" altLang="zh-CN" sz="2800" b="0" i="1" baseline="30000">
                      <a:latin typeface="Times New Roman" panose="02020603050405020304" pitchFamily="18" charset="0"/>
                      <a:ea typeface="黑体" panose="02010609060101010101" pitchFamily="49" charset="-122"/>
                    </a:rPr>
                    <a:t>n</a:t>
                  </a:r>
                  <a:r>
                    <a:rPr lang="en-US" altLang="zh-CN" sz="2800" b="0" baseline="30000">
                      <a:latin typeface="Times New Roman" panose="02020603050405020304" pitchFamily="18" charset="0"/>
                      <a:ea typeface="黑体" panose="02010609060101010101" pitchFamily="49" charset="-122"/>
                    </a:rPr>
                    <a:t> </a:t>
                  </a:r>
                  <a:r>
                    <a:rPr lang="en-US" altLang="zh-CN" sz="2800" b="0">
                      <a:latin typeface="Times New Roman" panose="02020603050405020304" pitchFamily="18" charset="0"/>
                      <a:ea typeface="黑体" panose="02010609060101010101" pitchFamily="49" charset="-122"/>
                    </a:rPr>
                    <a:t>-1</a:t>
                  </a:r>
                  <a:endParaRPr lang="en-US" altLang="zh-CN" sz="2800" b="0">
                    <a:latin typeface="黑体" panose="02010609060101010101" pitchFamily="49" charset="-122"/>
                    <a:ea typeface="黑体" panose="02010609060101010101" pitchFamily="49" charset="-122"/>
                  </a:endParaRPr>
                </a:p>
              </p:txBody>
            </p:sp>
            <p:sp>
              <p:nvSpPr>
                <p:cNvPr id="35" name="Text Box 31"/>
                <p:cNvSpPr txBox="1">
                  <a:spLocks noChangeArrowheads="1"/>
                </p:cNvSpPr>
                <p:nvPr/>
              </p:nvSpPr>
              <p:spPr bwMode="auto">
                <a:xfrm>
                  <a:off x="2496" y="864"/>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i="1">
                      <a:latin typeface="Times New Roman" panose="02020603050405020304" pitchFamily="18" charset="0"/>
                      <a:ea typeface="黑体" panose="02010609060101010101" pitchFamily="49" charset="-122"/>
                    </a:rPr>
                    <a:t>i</a:t>
                  </a:r>
                  <a:endParaRPr lang="en-US" altLang="zh-CN" sz="2800" b="0">
                    <a:latin typeface="黑体" panose="02010609060101010101" pitchFamily="49" charset="-122"/>
                    <a:ea typeface="黑体" panose="02010609060101010101" pitchFamily="49" charset="-122"/>
                  </a:endParaRPr>
                </a:p>
              </p:txBody>
            </p:sp>
            <p:sp>
              <p:nvSpPr>
                <p:cNvPr id="36" name="Line 32"/>
                <p:cNvSpPr>
                  <a:spLocks noChangeShapeType="1"/>
                </p:cNvSpPr>
                <p:nvPr/>
              </p:nvSpPr>
              <p:spPr bwMode="auto">
                <a:xfrm>
                  <a:off x="2208" y="120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1" name="Rectangle 33"/>
              <p:cNvSpPr>
                <a:spLocks noChangeArrowheads="1"/>
              </p:cNvSpPr>
              <p:nvPr/>
            </p:nvSpPr>
            <p:spPr bwMode="auto">
              <a:xfrm>
                <a:off x="1056" y="281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a:latin typeface="Times New Roman" panose="02020603050405020304" pitchFamily="18" charset="0"/>
                    <a:ea typeface="黑体" panose="02010609060101010101" pitchFamily="49" charset="-122"/>
                  </a:rPr>
                  <a:t>A</a:t>
                </a:r>
                <a:endParaRPr lang="en-US" altLang="zh-CN" sz="2800" b="0">
                  <a:latin typeface="黑体" panose="02010609060101010101" pitchFamily="49" charset="-122"/>
                  <a:ea typeface="黑体" panose="02010609060101010101" pitchFamily="49" charset="-122"/>
                </a:endParaRPr>
              </a:p>
            </p:txBody>
          </p:sp>
          <p:sp>
            <p:nvSpPr>
              <p:cNvPr id="32" name="Rectangle 34"/>
              <p:cNvSpPr>
                <a:spLocks noChangeArrowheads="1"/>
              </p:cNvSpPr>
              <p:nvPr/>
            </p:nvSpPr>
            <p:spPr bwMode="auto">
              <a:xfrm>
                <a:off x="2736" y="2832"/>
                <a:ext cx="18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latin typeface="Times New Roman" panose="02020603050405020304" pitchFamily="18" charset="0"/>
                    <a:ea typeface="黑体" panose="02010609060101010101" pitchFamily="49" charset="-122"/>
                  </a:rPr>
                  <a:t>= </a:t>
                </a:r>
                <a:r>
                  <a:rPr lang="en-US" altLang="zh-CN" sz="2800" b="0" i="1">
                    <a:latin typeface="Times New Roman" panose="02020603050405020304" pitchFamily="18" charset="0"/>
                    <a:ea typeface="黑体" panose="02010609060101010101" pitchFamily="49" charset="-122"/>
                  </a:rPr>
                  <a:t>F</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A/F</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i</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n</a:t>
                </a:r>
                <a:r>
                  <a:rPr lang="zh-CN" altLang="en-US" sz="2800" b="0">
                    <a:latin typeface="黑体" panose="02010609060101010101" pitchFamily="49" charset="-122"/>
                    <a:ea typeface="黑体" panose="02010609060101010101" pitchFamily="49" charset="-122"/>
                  </a:rPr>
                  <a:t>）</a:t>
                </a:r>
              </a:p>
            </p:txBody>
          </p:sp>
          <p:sp>
            <p:nvSpPr>
              <p:cNvPr id="33" name="Rectangle 35"/>
              <p:cNvSpPr>
                <a:spLocks noChangeArrowheads="1"/>
              </p:cNvSpPr>
              <p:nvPr/>
            </p:nvSpPr>
            <p:spPr bwMode="auto">
              <a:xfrm>
                <a:off x="1440" y="283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a:latin typeface="Times New Roman" panose="02020603050405020304" pitchFamily="18" charset="0"/>
                    <a:ea typeface="黑体" panose="02010609060101010101" pitchFamily="49" charset="-122"/>
                  </a:rPr>
                  <a:t>F</a:t>
                </a:r>
              </a:p>
            </p:txBody>
          </p:sp>
        </p:grpSp>
      </p:grpSp>
    </p:spTree>
    <p:extLst>
      <p:ext uri="{BB962C8B-B14F-4D97-AF65-F5344CB8AC3E}">
        <p14:creationId xmlns:p14="http://schemas.microsoft.com/office/powerpoint/2010/main" val="137826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230705-DB46-430B-9218-64A1C3AACFC3}" type="datetime1">
              <a:rPr lang="zh-CN" altLang="en-US" smtClean="0"/>
              <a:pPr/>
              <a:t>2016/9/18</a:t>
            </a:fld>
            <a:endParaRPr lang="en-US" altLang="zh-CN" sz="1800">
              <a:solidFill>
                <a:srgbClr val="3366CC"/>
              </a:solidFill>
              <a:latin typeface="楷体_GB2312" pitchFamily="49" charset="-122"/>
            </a:endParaRPr>
          </a:p>
        </p:txBody>
      </p:sp>
      <p:sp>
        <p:nvSpPr>
          <p:cNvPr id="3" name="灯片编号占位符 2"/>
          <p:cNvSpPr>
            <a:spLocks noGrp="1"/>
          </p:cNvSpPr>
          <p:nvPr>
            <p:ph type="sldNum" sz="quarter" idx="11"/>
          </p:nvPr>
        </p:nvSpPr>
        <p:spPr/>
        <p:txBody>
          <a:bodyPr/>
          <a:lstStyle/>
          <a:p>
            <a:fld id="{65717687-6A57-4636-9248-F53176441886}" type="slidenum">
              <a:rPr lang="zh-CN" altLang="en-US" smtClean="0"/>
              <a:pPr/>
              <a:t>4</a:t>
            </a:fld>
            <a:endParaRPr lang="en-US" altLang="zh-CN" sz="1800" dirty="0">
              <a:solidFill>
                <a:srgbClr val="3366CC"/>
              </a:solidFill>
              <a:latin typeface="楷体_GB2312" pitchFamily="49" charset="-122"/>
            </a:endParaRPr>
          </a:p>
        </p:txBody>
      </p:sp>
      <p:sp>
        <p:nvSpPr>
          <p:cNvPr id="4" name="标题 3"/>
          <p:cNvSpPr>
            <a:spLocks noGrp="1"/>
          </p:cNvSpPr>
          <p:nvPr>
            <p:ph type="title"/>
          </p:nvPr>
        </p:nvSpPr>
        <p:spPr/>
        <p:txBody>
          <a:bodyPr/>
          <a:lstStyle/>
          <a:p>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资金</a:t>
            </a:r>
            <a:r>
              <a:rPr lang="zh-CN" altLang="en-US" b="1" dirty="0">
                <a:solidFill>
                  <a:schemeClr val="tx1"/>
                </a:solidFill>
                <a:latin typeface="楷体" panose="02010609060101010101" pitchFamily="49" charset="-122"/>
                <a:ea typeface="楷体" panose="02010609060101010101" pitchFamily="49" charset="-122"/>
              </a:rPr>
              <a:t>的时间价值</a:t>
            </a:r>
          </a:p>
        </p:txBody>
      </p:sp>
      <p:sp>
        <p:nvSpPr>
          <p:cNvPr id="8" name="矩形 7"/>
          <p:cNvSpPr/>
          <p:nvPr/>
        </p:nvSpPr>
        <p:spPr>
          <a:xfrm>
            <a:off x="533558" y="838302"/>
            <a:ext cx="8000685" cy="954107"/>
          </a:xfrm>
          <a:prstGeom prst="rect">
            <a:avLst/>
          </a:prstGeom>
        </p:spPr>
        <p:txBody>
          <a:bodyPr wrap="square">
            <a:spAutoFit/>
          </a:bodyPr>
          <a:lstStyle/>
          <a:p>
            <a:pPr marL="457200" indent="-457200">
              <a:lnSpc>
                <a:spcPct val="200000"/>
              </a:lnSpc>
              <a:buClr>
                <a:schemeClr val="accent6"/>
              </a:buClr>
              <a:buFont typeface="Wingdings" panose="05000000000000000000" pitchFamily="2" charset="2"/>
              <a:buChar char="Ø"/>
            </a:pPr>
            <a:r>
              <a:rPr lang="en-US" altLang="zh-CN" sz="2800" dirty="0" smtClean="0">
                <a:solidFill>
                  <a:schemeClr val="tx1"/>
                </a:solidFill>
                <a:latin typeface="楷体" panose="02010609060101010101" pitchFamily="49" charset="-122"/>
                <a:ea typeface="楷体" panose="02010609060101010101" pitchFamily="49" charset="-122"/>
              </a:rPr>
              <a:t>1.1 </a:t>
            </a:r>
            <a:r>
              <a:rPr lang="zh-CN" altLang="en-US" sz="2800" dirty="0" smtClean="0">
                <a:solidFill>
                  <a:schemeClr val="tx1"/>
                </a:solidFill>
                <a:latin typeface="楷体" panose="02010609060101010101" pitchFamily="49" charset="-122"/>
                <a:ea typeface="楷体" panose="02010609060101010101" pitchFamily="49" charset="-122"/>
              </a:rPr>
              <a:t>资金的时间价值概念</a:t>
            </a:r>
            <a:endParaRPr lang="en-US" altLang="zh-CN" sz="2800" dirty="0">
              <a:solidFill>
                <a:schemeClr val="tx1"/>
              </a:solidFill>
              <a:latin typeface="楷体" panose="02010609060101010101" pitchFamily="49" charset="-122"/>
              <a:ea typeface="楷体" panose="02010609060101010101" pitchFamily="49" charset="-122"/>
            </a:endParaRPr>
          </a:p>
        </p:txBody>
      </p:sp>
      <p:sp>
        <p:nvSpPr>
          <p:cNvPr id="6" name="Rectangle 4"/>
          <p:cNvSpPr>
            <a:spLocks noChangeArrowheads="1"/>
          </p:cNvSpPr>
          <p:nvPr/>
        </p:nvSpPr>
        <p:spPr bwMode="auto">
          <a:xfrm>
            <a:off x="727075" y="1678981"/>
            <a:ext cx="7696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buClr>
                <a:schemeClr val="accent6"/>
              </a:buClr>
            </a:pPr>
            <a:r>
              <a:rPr lang="zh-CN" altLang="en-US" sz="2600" b="0" dirty="0" smtClean="0">
                <a:latin typeface="楷体" panose="02010609060101010101" pitchFamily="49" charset="-122"/>
                <a:ea typeface="楷体" panose="02010609060101010101" pitchFamily="49" charset="-122"/>
              </a:rPr>
              <a:t>需要考虑的方案择优问题：</a:t>
            </a:r>
            <a:endParaRPr lang="zh-CN" altLang="en-US" sz="2600" b="0" dirty="0">
              <a:latin typeface="楷体" panose="02010609060101010101" pitchFamily="49" charset="-122"/>
              <a:ea typeface="楷体" panose="02010609060101010101" pitchFamily="49" charset="-122"/>
            </a:endParaRPr>
          </a:p>
        </p:txBody>
      </p:sp>
      <p:sp>
        <p:nvSpPr>
          <p:cNvPr id="9" name="Rectangle 4"/>
          <p:cNvSpPr>
            <a:spLocks noChangeArrowheads="1"/>
          </p:cNvSpPr>
          <p:nvPr/>
        </p:nvSpPr>
        <p:spPr bwMode="auto">
          <a:xfrm>
            <a:off x="685800" y="2449186"/>
            <a:ext cx="7696200" cy="299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nSpc>
                <a:spcPct val="150000"/>
              </a:lnSpc>
              <a:spcBef>
                <a:spcPct val="0"/>
              </a:spcBef>
              <a:buClr>
                <a:schemeClr val="accent6"/>
              </a:buClr>
              <a:buFont typeface="Arial" panose="020B0604020202020204" pitchFamily="34" charset="0"/>
              <a:buChar char="•"/>
            </a:pPr>
            <a:r>
              <a:rPr lang="zh-CN" altLang="en-US" sz="2600" b="0" dirty="0" smtClean="0">
                <a:latin typeface="楷体" panose="02010609060101010101" pitchFamily="49" charset="-122"/>
                <a:ea typeface="楷体" panose="02010609060101010101" pitchFamily="49" charset="-122"/>
              </a:rPr>
              <a:t>投资时间不同的方案评价（集中或分期投资）</a:t>
            </a:r>
            <a:endParaRPr lang="en-US" altLang="zh-CN" sz="2600" b="0" dirty="0" smtClean="0">
              <a:latin typeface="楷体" panose="02010609060101010101" pitchFamily="49" charset="-122"/>
              <a:ea typeface="楷体" panose="02010609060101010101" pitchFamily="49" charset="-122"/>
            </a:endParaRPr>
          </a:p>
          <a:p>
            <a:pPr marL="457200" indent="-457200">
              <a:lnSpc>
                <a:spcPct val="150000"/>
              </a:lnSpc>
              <a:spcBef>
                <a:spcPct val="0"/>
              </a:spcBef>
              <a:buClr>
                <a:schemeClr val="accent6"/>
              </a:buClr>
              <a:buFont typeface="Arial" panose="020B0604020202020204" pitchFamily="34" charset="0"/>
              <a:buChar char="•"/>
            </a:pPr>
            <a:r>
              <a:rPr lang="zh-CN" altLang="en-US" sz="2600" b="0" dirty="0" smtClean="0">
                <a:latin typeface="楷体" panose="02010609060101010101" pitchFamily="49" charset="-122"/>
                <a:ea typeface="楷体" panose="02010609060101010101" pitchFamily="49" charset="-122"/>
              </a:rPr>
              <a:t>投产时间不同方案评价（分期</a:t>
            </a:r>
            <a:r>
              <a:rPr lang="en-US" altLang="zh-CN" sz="2600" b="0" dirty="0" smtClean="0">
                <a:latin typeface="楷体" panose="02010609060101010101" pitchFamily="49" charset="-122"/>
                <a:ea typeface="楷体" panose="02010609060101010101" pitchFamily="49" charset="-122"/>
              </a:rPr>
              <a:t>or</a:t>
            </a:r>
            <a:r>
              <a:rPr lang="zh-CN" altLang="en-US" sz="2600" b="0" dirty="0" smtClean="0">
                <a:latin typeface="楷体" panose="02010609060101010101" pitchFamily="49" charset="-122"/>
                <a:ea typeface="楷体" panose="02010609060101010101" pitchFamily="49" charset="-122"/>
              </a:rPr>
              <a:t>一次性投产）</a:t>
            </a:r>
            <a:endParaRPr lang="en-US" altLang="zh-CN" sz="2600" b="0" dirty="0" smtClean="0">
              <a:latin typeface="楷体" panose="02010609060101010101" pitchFamily="49" charset="-122"/>
              <a:ea typeface="楷体" panose="02010609060101010101" pitchFamily="49" charset="-122"/>
            </a:endParaRPr>
          </a:p>
          <a:p>
            <a:pPr marL="457200" indent="-457200">
              <a:lnSpc>
                <a:spcPct val="150000"/>
              </a:lnSpc>
              <a:spcBef>
                <a:spcPct val="0"/>
              </a:spcBef>
              <a:buClr>
                <a:schemeClr val="accent6"/>
              </a:buClr>
              <a:buFont typeface="Arial" panose="020B0604020202020204" pitchFamily="34" charset="0"/>
              <a:buChar char="•"/>
            </a:pPr>
            <a:r>
              <a:rPr lang="zh-CN" altLang="en-US" sz="2600" b="0" dirty="0" smtClean="0">
                <a:latin typeface="楷体" panose="02010609060101010101" pitchFamily="49" charset="-122"/>
                <a:ea typeface="楷体" panose="02010609060101010101" pitchFamily="49" charset="-122"/>
              </a:rPr>
              <a:t>使用寿命不同的方案评价</a:t>
            </a:r>
            <a:endParaRPr lang="en-US" altLang="zh-CN" sz="2600" b="0" dirty="0" smtClean="0">
              <a:latin typeface="楷体" panose="02010609060101010101" pitchFamily="49" charset="-122"/>
              <a:ea typeface="楷体" panose="02010609060101010101" pitchFamily="49" charset="-122"/>
            </a:endParaRPr>
          </a:p>
          <a:p>
            <a:pPr marL="457200" indent="-457200">
              <a:lnSpc>
                <a:spcPct val="150000"/>
              </a:lnSpc>
              <a:buClr>
                <a:schemeClr val="accent6"/>
              </a:buClr>
              <a:buFont typeface="Arial" panose="020B0604020202020204" pitchFamily="34" charset="0"/>
              <a:buChar char="•"/>
            </a:pPr>
            <a:r>
              <a:rPr lang="zh-CN" altLang="en-US" sz="2600" b="0" dirty="0" smtClean="0">
                <a:latin typeface="楷体" panose="02010609060101010101" pitchFamily="49" charset="-122"/>
                <a:ea typeface="楷体" panose="02010609060101010101" pitchFamily="49" charset="-122"/>
              </a:rPr>
              <a:t>实现技术方案后，各年经营费用不同的</a:t>
            </a:r>
            <a:r>
              <a:rPr lang="zh-CN" altLang="en-US" sz="2600" b="0" dirty="0">
                <a:latin typeface="楷体" panose="02010609060101010101" pitchFamily="49" charset="-122"/>
                <a:ea typeface="楷体" panose="02010609060101010101" pitchFamily="49" charset="-122"/>
              </a:rPr>
              <a:t>方案</a:t>
            </a:r>
            <a:r>
              <a:rPr lang="zh-CN" altLang="en-US" sz="2600" b="0" dirty="0" smtClean="0">
                <a:latin typeface="楷体" panose="02010609060101010101" pitchFamily="49" charset="-122"/>
                <a:ea typeface="楷体" panose="02010609060101010101" pitchFamily="49" charset="-122"/>
              </a:rPr>
              <a:t>评价</a:t>
            </a:r>
            <a:endParaRPr lang="en-US" altLang="zh-CN" sz="2600" b="0" dirty="0" smtClean="0">
              <a:latin typeface="楷体" panose="02010609060101010101" pitchFamily="49" charset="-122"/>
              <a:ea typeface="楷体" panose="02010609060101010101" pitchFamily="49" charset="-122"/>
            </a:endParaRPr>
          </a:p>
          <a:p>
            <a:pPr>
              <a:lnSpc>
                <a:spcPct val="150000"/>
              </a:lnSpc>
              <a:spcBef>
                <a:spcPct val="0"/>
              </a:spcBef>
              <a:buClr>
                <a:schemeClr val="accent6"/>
              </a:buClr>
            </a:pPr>
            <a:r>
              <a:rPr lang="zh-CN" altLang="en-US" sz="2600" b="0" dirty="0" smtClean="0">
                <a:latin typeface="楷体" panose="02010609060101010101" pitchFamily="49" charset="-122"/>
                <a:ea typeface="楷体" panose="02010609060101010101" pitchFamily="49" charset="-122"/>
              </a:rPr>
              <a:t>（前期经营费用小</a:t>
            </a:r>
            <a:r>
              <a:rPr lang="en-US" altLang="zh-CN" sz="2600" b="0" dirty="0" smtClean="0">
                <a:latin typeface="楷体" panose="02010609060101010101" pitchFamily="49" charset="-122"/>
                <a:ea typeface="楷体" panose="02010609060101010101" pitchFamily="49" charset="-122"/>
              </a:rPr>
              <a:t>or</a:t>
            </a:r>
            <a:r>
              <a:rPr lang="zh-CN" altLang="en-US" sz="2600" b="0" dirty="0" smtClean="0">
                <a:latin typeface="楷体" panose="02010609060101010101" pitchFamily="49" charset="-122"/>
                <a:ea typeface="楷体" panose="02010609060101010101" pitchFamily="49" charset="-122"/>
              </a:rPr>
              <a:t>前期大） </a:t>
            </a:r>
            <a:endParaRPr lang="zh-CN" altLang="en-US" sz="26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9789725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ph type="body" idx="1"/>
          </p:nvPr>
        </p:nvSpPr>
        <p:spPr>
          <a:xfrm>
            <a:off x="386556" y="968450"/>
            <a:ext cx="7913688" cy="1600200"/>
          </a:xfrm>
        </p:spPr>
        <p:txBody>
          <a:bodyPr/>
          <a:lstStyle/>
          <a:p>
            <a:pPr eaLnBrk="1" hangingPunct="1">
              <a:lnSpc>
                <a:spcPct val="150000"/>
              </a:lnSpc>
              <a:buFontTx/>
              <a:buNone/>
            </a:pPr>
            <a:r>
              <a:rPr lang="en-US" altLang="zh-CN" sz="2800" dirty="0" smtClean="0">
                <a:solidFill>
                  <a:schemeClr val="tx2"/>
                </a:solidFill>
              </a:rPr>
              <a:t>       </a:t>
            </a:r>
            <a:r>
              <a:rPr lang="zh-CN" altLang="en-US" sz="2800" dirty="0" smtClean="0">
                <a:solidFill>
                  <a:schemeClr val="tx2"/>
                </a:solidFill>
                <a:latin typeface="楷体" panose="02010609060101010101" pitchFamily="49" charset="-122"/>
                <a:ea typeface="楷体" panose="02010609060101010101" pitchFamily="49" charset="-122"/>
              </a:rPr>
              <a:t>某工厂计划自筹资金于</a:t>
            </a:r>
            <a:r>
              <a:rPr lang="en-US" altLang="zh-CN" sz="2800" dirty="0" smtClean="0">
                <a:solidFill>
                  <a:schemeClr val="tx2"/>
                </a:solidFill>
                <a:latin typeface="楷体" panose="02010609060101010101" pitchFamily="49" charset="-122"/>
                <a:ea typeface="楷体" panose="02010609060101010101" pitchFamily="49" charset="-122"/>
              </a:rPr>
              <a:t>5</a:t>
            </a:r>
            <a:r>
              <a:rPr lang="zh-CN" altLang="en-US" sz="2800" dirty="0" smtClean="0">
                <a:solidFill>
                  <a:schemeClr val="tx2"/>
                </a:solidFill>
                <a:latin typeface="楷体" panose="02010609060101010101" pitchFamily="49" charset="-122"/>
                <a:ea typeface="楷体" panose="02010609060101010101" pitchFamily="49" charset="-122"/>
              </a:rPr>
              <a:t>年后新建一个基本生产车间，预计需要投资</a:t>
            </a:r>
            <a:r>
              <a:rPr lang="en-US" altLang="zh-CN" sz="2800" dirty="0" smtClean="0">
                <a:solidFill>
                  <a:schemeClr val="tx2"/>
                </a:solidFill>
                <a:latin typeface="楷体" panose="02010609060101010101" pitchFamily="49" charset="-122"/>
                <a:ea typeface="楷体" panose="02010609060101010101" pitchFamily="49" charset="-122"/>
              </a:rPr>
              <a:t>5000</a:t>
            </a:r>
            <a:r>
              <a:rPr lang="zh-CN" altLang="en-US" sz="2800" dirty="0" smtClean="0">
                <a:solidFill>
                  <a:schemeClr val="tx2"/>
                </a:solidFill>
                <a:latin typeface="楷体" panose="02010609060101010101" pitchFamily="49" charset="-122"/>
                <a:ea typeface="楷体" panose="02010609060101010101" pitchFamily="49" charset="-122"/>
              </a:rPr>
              <a:t>万元。年利率</a:t>
            </a:r>
            <a:r>
              <a:rPr lang="en-US" altLang="zh-CN" sz="2800" dirty="0" smtClean="0">
                <a:solidFill>
                  <a:schemeClr val="tx2"/>
                </a:solidFill>
                <a:latin typeface="楷体" panose="02010609060101010101" pitchFamily="49" charset="-122"/>
                <a:ea typeface="楷体" panose="02010609060101010101" pitchFamily="49" charset="-122"/>
              </a:rPr>
              <a:t>5%</a:t>
            </a:r>
            <a:r>
              <a:rPr lang="zh-CN" altLang="en-US" sz="2800" dirty="0" smtClean="0">
                <a:solidFill>
                  <a:schemeClr val="tx2"/>
                </a:solidFill>
                <a:latin typeface="楷体" panose="02010609060101010101" pitchFamily="49" charset="-122"/>
                <a:ea typeface="楷体" panose="02010609060101010101" pitchFamily="49" charset="-122"/>
              </a:rPr>
              <a:t>，从现在起每年年末应等额存入银行多少钱</a:t>
            </a:r>
            <a:r>
              <a:rPr lang="en-US" altLang="zh-CN" sz="2800" dirty="0" smtClean="0">
                <a:solidFill>
                  <a:schemeClr val="tx2"/>
                </a:solidFill>
                <a:latin typeface="楷体" panose="02010609060101010101" pitchFamily="49" charset="-122"/>
                <a:ea typeface="楷体" panose="02010609060101010101" pitchFamily="49" charset="-122"/>
              </a:rPr>
              <a:t>?</a:t>
            </a:r>
          </a:p>
        </p:txBody>
      </p:sp>
      <p:sp>
        <p:nvSpPr>
          <p:cNvPr id="4" name="Rectangle 3"/>
          <p:cNvSpPr>
            <a:spLocks noChangeArrowheads="1"/>
          </p:cNvSpPr>
          <p:nvPr/>
        </p:nvSpPr>
        <p:spPr bwMode="auto">
          <a:xfrm>
            <a:off x="532342" y="1061583"/>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zh-CN" altLang="en-US" sz="2800" b="0" dirty="0">
                <a:solidFill>
                  <a:schemeClr val="tx2"/>
                </a:solidFill>
                <a:latin typeface="楷体" panose="02010609060101010101" pitchFamily="49" charset="-122"/>
                <a:ea typeface="楷体" panose="02010609060101010101" pitchFamily="49" charset="-122"/>
              </a:rPr>
              <a:t>例：</a:t>
            </a:r>
          </a:p>
        </p:txBody>
      </p:sp>
      <p:sp>
        <p:nvSpPr>
          <p:cNvPr id="5" name="Rectangle 4"/>
          <p:cNvSpPr>
            <a:spLocks noChangeArrowheads="1"/>
          </p:cNvSpPr>
          <p:nvPr/>
        </p:nvSpPr>
        <p:spPr bwMode="auto">
          <a:xfrm>
            <a:off x="323850" y="3573463"/>
            <a:ext cx="1185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solidFill>
                  <a:schemeClr val="tx2"/>
                </a:solidFill>
                <a:latin typeface="楷体" panose="02010609060101010101" pitchFamily="49" charset="-122"/>
                <a:ea typeface="楷体" panose="02010609060101010101" pitchFamily="49" charset="-122"/>
              </a:rPr>
              <a:t>解</a:t>
            </a:r>
            <a:r>
              <a:rPr lang="en-US" altLang="zh-CN" sz="2800" b="0" dirty="0">
                <a:solidFill>
                  <a:schemeClr val="tx2"/>
                </a:solidFill>
                <a:latin typeface="楷体" panose="02010609060101010101" pitchFamily="49" charset="-122"/>
                <a:ea typeface="楷体" panose="02010609060101010101" pitchFamily="49" charset="-122"/>
              </a:rPr>
              <a:t>:</a:t>
            </a:r>
          </a:p>
        </p:txBody>
      </p:sp>
      <p:grpSp>
        <p:nvGrpSpPr>
          <p:cNvPr id="6" name="Group 5"/>
          <p:cNvGrpSpPr>
            <a:grpSpLocks/>
          </p:cNvGrpSpPr>
          <p:nvPr/>
        </p:nvGrpSpPr>
        <p:grpSpPr bwMode="auto">
          <a:xfrm>
            <a:off x="1295400" y="3429000"/>
            <a:ext cx="5638800" cy="2424113"/>
            <a:chOff x="816" y="2160"/>
            <a:chExt cx="3552" cy="1527"/>
          </a:xfrm>
        </p:grpSpPr>
        <p:grpSp>
          <p:nvGrpSpPr>
            <p:cNvPr id="7" name="Group 6"/>
            <p:cNvGrpSpPr>
              <a:grpSpLocks/>
            </p:cNvGrpSpPr>
            <p:nvPr/>
          </p:nvGrpSpPr>
          <p:grpSpPr bwMode="auto">
            <a:xfrm>
              <a:off x="816" y="2160"/>
              <a:ext cx="1776" cy="663"/>
              <a:chOff x="816" y="2160"/>
              <a:chExt cx="1776" cy="663"/>
            </a:xfrm>
          </p:grpSpPr>
          <p:sp>
            <p:nvSpPr>
              <p:cNvPr id="18" name="Rectangle 7"/>
              <p:cNvSpPr>
                <a:spLocks noChangeArrowheads="1"/>
              </p:cNvSpPr>
              <p:nvPr/>
            </p:nvSpPr>
            <p:spPr bwMode="auto">
              <a:xfrm>
                <a:off x="816" y="2304"/>
                <a:ext cx="6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ahoma" panose="020B0604030504040204" pitchFamily="34" charset="0"/>
                    <a:ea typeface="宋体" panose="02010600030101010101" pitchFamily="2" charset="-122"/>
                  </a:rPr>
                  <a:t> </a:t>
                </a:r>
                <a:r>
                  <a:rPr lang="en-US" altLang="zh-CN" sz="2800" b="0" i="1">
                    <a:solidFill>
                      <a:schemeClr val="tx2"/>
                    </a:solidFill>
                    <a:latin typeface="Times New Roman" panose="02020603050405020304" pitchFamily="18" charset="0"/>
                    <a:ea typeface="宋体" panose="02010600030101010101" pitchFamily="2" charset="-122"/>
                  </a:rPr>
                  <a:t>A</a:t>
                </a:r>
                <a:r>
                  <a:rPr lang="en-US" altLang="zh-CN" sz="2800" b="0">
                    <a:solidFill>
                      <a:schemeClr val="tx2"/>
                    </a:solidFill>
                    <a:latin typeface="Times New Roman" panose="02020603050405020304" pitchFamily="18" charset="0"/>
                    <a:ea typeface="宋体" panose="02010600030101010101" pitchFamily="2" charset="-122"/>
                  </a:rPr>
                  <a:t>=</a:t>
                </a:r>
                <a:r>
                  <a:rPr lang="en-US" altLang="zh-CN" sz="2800" b="0" i="1">
                    <a:solidFill>
                      <a:schemeClr val="tx2"/>
                    </a:solidFill>
                    <a:latin typeface="Times New Roman" panose="02020603050405020304" pitchFamily="18" charset="0"/>
                    <a:ea typeface="宋体" panose="02010600030101010101" pitchFamily="2" charset="-122"/>
                  </a:rPr>
                  <a:t> F</a:t>
                </a:r>
                <a:r>
                  <a:rPr lang="en-US" altLang="zh-CN" sz="2800" b="0">
                    <a:solidFill>
                      <a:schemeClr val="tx2"/>
                    </a:solidFill>
                    <a:latin typeface="Times New Roman" panose="02020603050405020304" pitchFamily="18" charset="0"/>
                    <a:ea typeface="宋体" panose="02010600030101010101" pitchFamily="2" charset="-122"/>
                  </a:rPr>
                  <a:t> </a:t>
                </a:r>
              </a:p>
            </p:txBody>
          </p:sp>
          <p:grpSp>
            <p:nvGrpSpPr>
              <p:cNvPr id="19" name="Group 8"/>
              <p:cNvGrpSpPr>
                <a:grpSpLocks/>
              </p:cNvGrpSpPr>
              <p:nvPr/>
            </p:nvGrpSpPr>
            <p:grpSpPr bwMode="auto">
              <a:xfrm>
                <a:off x="1296" y="2160"/>
                <a:ext cx="1296" cy="663"/>
                <a:chOff x="1776" y="1296"/>
                <a:chExt cx="1296" cy="663"/>
              </a:xfrm>
            </p:grpSpPr>
            <p:sp>
              <p:nvSpPr>
                <p:cNvPr id="20" name="Text Box 9"/>
                <p:cNvSpPr txBox="1">
                  <a:spLocks noChangeArrowheads="1"/>
                </p:cNvSpPr>
                <p:nvPr/>
              </p:nvSpPr>
              <p:spPr bwMode="auto">
                <a:xfrm>
                  <a:off x="1776" y="1632"/>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solidFill>
                        <a:schemeClr val="tx2"/>
                      </a:solidFill>
                      <a:latin typeface="Times New Roman" panose="02020603050405020304" pitchFamily="18" charset="0"/>
                      <a:ea typeface="黑体" panose="02010609060101010101" pitchFamily="49" charset="-122"/>
                    </a:rPr>
                    <a:t>(1+</a:t>
                  </a:r>
                  <a:r>
                    <a:rPr lang="en-US" altLang="zh-CN" sz="2800" b="0" i="1">
                      <a:solidFill>
                        <a:schemeClr val="tx2"/>
                      </a:solidFill>
                      <a:latin typeface="Times New Roman" panose="02020603050405020304" pitchFamily="18" charset="0"/>
                      <a:ea typeface="黑体" panose="02010609060101010101" pitchFamily="49" charset="-122"/>
                    </a:rPr>
                    <a:t>i</a:t>
                  </a:r>
                  <a:r>
                    <a:rPr lang="en-US" altLang="zh-CN" sz="2800" b="0">
                      <a:solidFill>
                        <a:schemeClr val="tx2"/>
                      </a:solidFill>
                      <a:latin typeface="Times New Roman" panose="02020603050405020304" pitchFamily="18" charset="0"/>
                      <a:ea typeface="黑体" panose="02010609060101010101" pitchFamily="49" charset="-122"/>
                    </a:rPr>
                    <a:t>)</a:t>
                  </a:r>
                  <a:r>
                    <a:rPr lang="en-US" altLang="zh-CN" sz="2800" b="0" i="1" baseline="30000">
                      <a:solidFill>
                        <a:schemeClr val="tx2"/>
                      </a:solidFill>
                      <a:latin typeface="Times New Roman" panose="02020603050405020304" pitchFamily="18" charset="0"/>
                      <a:ea typeface="黑体" panose="02010609060101010101" pitchFamily="49" charset="-122"/>
                    </a:rPr>
                    <a:t>n</a:t>
                  </a:r>
                  <a:r>
                    <a:rPr lang="en-US" altLang="zh-CN" sz="2800" b="0" baseline="30000">
                      <a:solidFill>
                        <a:schemeClr val="tx2"/>
                      </a:solidFill>
                      <a:latin typeface="Times New Roman" panose="02020603050405020304" pitchFamily="18" charset="0"/>
                      <a:ea typeface="黑体" panose="02010609060101010101" pitchFamily="49" charset="-122"/>
                    </a:rPr>
                    <a:t> </a:t>
                  </a:r>
                  <a:r>
                    <a:rPr lang="en-US" altLang="zh-CN" sz="2800" b="0">
                      <a:solidFill>
                        <a:schemeClr val="tx2"/>
                      </a:solidFill>
                      <a:latin typeface="Times New Roman" panose="02020603050405020304" pitchFamily="18" charset="0"/>
                      <a:ea typeface="黑体" panose="02010609060101010101" pitchFamily="49" charset="-122"/>
                    </a:rPr>
                    <a:t>-1</a:t>
                  </a:r>
                  <a:endParaRPr lang="en-US" altLang="zh-CN" sz="2800" b="0">
                    <a:solidFill>
                      <a:schemeClr val="tx2"/>
                    </a:solidFill>
                    <a:latin typeface="黑体" panose="02010609060101010101" pitchFamily="49" charset="-122"/>
                    <a:ea typeface="黑体" panose="02010609060101010101" pitchFamily="49" charset="-122"/>
                  </a:endParaRPr>
                </a:p>
              </p:txBody>
            </p:sp>
            <p:sp>
              <p:nvSpPr>
                <p:cNvPr id="21" name="Text Box 10"/>
                <p:cNvSpPr txBox="1">
                  <a:spLocks noChangeArrowheads="1"/>
                </p:cNvSpPr>
                <p:nvPr/>
              </p:nvSpPr>
              <p:spPr bwMode="auto">
                <a:xfrm>
                  <a:off x="2208" y="1296"/>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i="1">
                      <a:solidFill>
                        <a:schemeClr val="tx2"/>
                      </a:solidFill>
                      <a:latin typeface="Times New Roman" panose="02020603050405020304" pitchFamily="18" charset="0"/>
                      <a:ea typeface="黑体" panose="02010609060101010101" pitchFamily="49" charset="-122"/>
                    </a:rPr>
                    <a:t>i</a:t>
                  </a:r>
                  <a:endParaRPr lang="en-US" altLang="zh-CN" sz="2800" b="0">
                    <a:solidFill>
                      <a:schemeClr val="tx2"/>
                    </a:solidFill>
                    <a:latin typeface="黑体" panose="02010609060101010101" pitchFamily="49" charset="-122"/>
                    <a:ea typeface="黑体" panose="02010609060101010101" pitchFamily="49" charset="-122"/>
                  </a:endParaRPr>
                </a:p>
              </p:txBody>
            </p:sp>
            <p:sp>
              <p:nvSpPr>
                <p:cNvPr id="22" name="Line 11"/>
                <p:cNvSpPr>
                  <a:spLocks noChangeShapeType="1"/>
                </p:cNvSpPr>
                <p:nvPr/>
              </p:nvSpPr>
              <p:spPr bwMode="auto">
                <a:xfrm>
                  <a:off x="1920" y="1632"/>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
          <p:nvSpPr>
            <p:cNvPr id="8" name="Rectangle 12"/>
            <p:cNvSpPr>
              <a:spLocks noChangeArrowheads="1"/>
            </p:cNvSpPr>
            <p:nvPr/>
          </p:nvSpPr>
          <p:spPr bwMode="auto">
            <a:xfrm>
              <a:off x="2496" y="2304"/>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a:t>
              </a:r>
            </a:p>
          </p:txBody>
        </p:sp>
        <p:sp>
          <p:nvSpPr>
            <p:cNvPr id="9" name="Rectangle 13"/>
            <p:cNvSpPr>
              <a:spLocks noChangeArrowheads="1"/>
            </p:cNvSpPr>
            <p:nvPr/>
          </p:nvSpPr>
          <p:spPr bwMode="auto">
            <a:xfrm>
              <a:off x="2688" y="2304"/>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5000</a:t>
              </a:r>
            </a:p>
          </p:txBody>
        </p:sp>
        <p:grpSp>
          <p:nvGrpSpPr>
            <p:cNvPr id="10" name="Group 14"/>
            <p:cNvGrpSpPr>
              <a:grpSpLocks/>
            </p:cNvGrpSpPr>
            <p:nvPr/>
          </p:nvGrpSpPr>
          <p:grpSpPr bwMode="auto">
            <a:xfrm>
              <a:off x="3072" y="2160"/>
              <a:ext cx="1296" cy="663"/>
              <a:chOff x="3696" y="1344"/>
              <a:chExt cx="1296" cy="663"/>
            </a:xfrm>
          </p:grpSpPr>
          <p:sp>
            <p:nvSpPr>
              <p:cNvPr id="15" name="Text Box 15"/>
              <p:cNvSpPr txBox="1">
                <a:spLocks noChangeArrowheads="1"/>
              </p:cNvSpPr>
              <p:nvPr/>
            </p:nvSpPr>
            <p:spPr bwMode="auto">
              <a:xfrm>
                <a:off x="3696" y="1680"/>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solidFill>
                      <a:schemeClr val="tx2"/>
                    </a:solidFill>
                    <a:latin typeface="Times New Roman" panose="02020603050405020304" pitchFamily="18" charset="0"/>
                    <a:ea typeface="黑体" panose="02010609060101010101" pitchFamily="49" charset="-122"/>
                  </a:rPr>
                  <a:t>(1+5%)</a:t>
                </a:r>
                <a:r>
                  <a:rPr lang="en-US" altLang="zh-CN" sz="2800" b="0" baseline="30000">
                    <a:solidFill>
                      <a:schemeClr val="tx2"/>
                    </a:solidFill>
                    <a:latin typeface="Times New Roman" panose="02020603050405020304" pitchFamily="18" charset="0"/>
                    <a:ea typeface="黑体" panose="02010609060101010101" pitchFamily="49" charset="-122"/>
                  </a:rPr>
                  <a:t>5 </a:t>
                </a:r>
                <a:r>
                  <a:rPr lang="en-US" altLang="zh-CN" sz="2800" b="0">
                    <a:solidFill>
                      <a:schemeClr val="tx2"/>
                    </a:solidFill>
                    <a:latin typeface="Times New Roman" panose="02020603050405020304" pitchFamily="18" charset="0"/>
                    <a:ea typeface="黑体" panose="02010609060101010101" pitchFamily="49" charset="-122"/>
                  </a:rPr>
                  <a:t>-1</a:t>
                </a:r>
              </a:p>
            </p:txBody>
          </p:sp>
          <p:sp>
            <p:nvSpPr>
              <p:cNvPr id="16" name="Text Box 16"/>
              <p:cNvSpPr txBox="1">
                <a:spLocks noChangeArrowheads="1"/>
              </p:cNvSpPr>
              <p:nvPr/>
            </p:nvSpPr>
            <p:spPr bwMode="auto">
              <a:xfrm>
                <a:off x="4128" y="1344"/>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solidFill>
                      <a:schemeClr val="tx2"/>
                    </a:solidFill>
                    <a:latin typeface="Times New Roman" panose="02020603050405020304" pitchFamily="18" charset="0"/>
                    <a:ea typeface="黑体" panose="02010609060101010101" pitchFamily="49" charset="-122"/>
                  </a:rPr>
                  <a:t>5%</a:t>
                </a:r>
              </a:p>
            </p:txBody>
          </p:sp>
          <p:sp>
            <p:nvSpPr>
              <p:cNvPr id="17" name="Line 17"/>
              <p:cNvSpPr>
                <a:spLocks noChangeShapeType="1"/>
              </p:cNvSpPr>
              <p:nvPr/>
            </p:nvSpPr>
            <p:spPr bwMode="auto">
              <a:xfrm>
                <a:off x="3840" y="168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1" name="Rectangle 18"/>
            <p:cNvSpPr>
              <a:spLocks noChangeArrowheads="1"/>
            </p:cNvSpPr>
            <p:nvPr/>
          </p:nvSpPr>
          <p:spPr bwMode="auto">
            <a:xfrm>
              <a:off x="2496" y="292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a:t>
              </a:r>
            </a:p>
          </p:txBody>
        </p:sp>
        <p:sp>
          <p:nvSpPr>
            <p:cNvPr id="12" name="Rectangle 19"/>
            <p:cNvSpPr>
              <a:spLocks noChangeArrowheads="1"/>
            </p:cNvSpPr>
            <p:nvPr/>
          </p:nvSpPr>
          <p:spPr bwMode="auto">
            <a:xfrm>
              <a:off x="2688" y="2928"/>
              <a:ext cx="12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5000×0.181</a:t>
              </a:r>
            </a:p>
          </p:txBody>
        </p:sp>
        <p:sp>
          <p:nvSpPr>
            <p:cNvPr id="13" name="Rectangle 20"/>
            <p:cNvSpPr>
              <a:spLocks noChangeArrowheads="1"/>
            </p:cNvSpPr>
            <p:nvPr/>
          </p:nvSpPr>
          <p:spPr bwMode="auto">
            <a:xfrm>
              <a:off x="2544" y="3360"/>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a:t>
              </a:r>
            </a:p>
          </p:txBody>
        </p:sp>
        <p:sp>
          <p:nvSpPr>
            <p:cNvPr id="14" name="Rectangle 21"/>
            <p:cNvSpPr>
              <a:spLocks noChangeArrowheads="1"/>
            </p:cNvSpPr>
            <p:nvPr/>
          </p:nvSpPr>
          <p:spPr bwMode="auto">
            <a:xfrm>
              <a:off x="2736" y="3360"/>
              <a:ext cx="13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905</a:t>
              </a:r>
              <a:r>
                <a:rPr lang="zh-CN" altLang="en-US" sz="2800" b="0">
                  <a:solidFill>
                    <a:schemeClr val="tx2"/>
                  </a:solidFill>
                  <a:latin typeface="Times New Roman" panose="02020603050405020304" pitchFamily="18" charset="0"/>
                  <a:ea typeface="宋体" panose="02010600030101010101" pitchFamily="2" charset="-122"/>
                </a:rPr>
                <a:t>（万元）</a:t>
              </a:r>
            </a:p>
          </p:txBody>
        </p:sp>
      </p:grpSp>
    </p:spTree>
    <p:extLst>
      <p:ext uri="{BB962C8B-B14F-4D97-AF65-F5344CB8AC3E}">
        <p14:creationId xmlns:p14="http://schemas.microsoft.com/office/powerpoint/2010/main" val="197673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69913" y="914400"/>
            <a:ext cx="7481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t>EXCEL</a:t>
            </a:r>
            <a:r>
              <a:rPr lang="zh-CN" altLang="en-US" sz="2800" dirty="0" smtClean="0"/>
              <a:t>解法</a:t>
            </a:r>
            <a:r>
              <a:rPr lang="en-US" altLang="zh-CN" sz="2800" dirty="0" smtClean="0"/>
              <a:t>SEP1:</a:t>
            </a:r>
            <a:r>
              <a:rPr lang="zh-CN" altLang="en-US" sz="2800" dirty="0" smtClean="0"/>
              <a:t>启动软件</a:t>
            </a:r>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569913" y="1812925"/>
            <a:ext cx="7747000" cy="4711700"/>
          </a:xfrm>
        </p:spPr>
      </p:pic>
    </p:spTree>
    <p:extLst>
      <p:ext uri="{BB962C8B-B14F-4D97-AF65-F5344CB8AC3E}">
        <p14:creationId xmlns:p14="http://schemas.microsoft.com/office/powerpoint/2010/main" val="33792042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69913" y="914400"/>
            <a:ext cx="76977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SEP2:</a:t>
            </a:r>
            <a:r>
              <a:rPr lang="zh-CN" altLang="en-US" sz="2800" smtClean="0"/>
              <a:t>录入参数</a:t>
            </a:r>
            <a:endParaRPr lang="zh-CN" altLang="en-US" sz="2800" dirty="0" smtClean="0"/>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569913" y="1812925"/>
            <a:ext cx="7889875" cy="4711700"/>
          </a:xfrm>
        </p:spPr>
      </p:pic>
    </p:spTree>
    <p:extLst>
      <p:ext uri="{BB962C8B-B14F-4D97-AF65-F5344CB8AC3E}">
        <p14:creationId xmlns:p14="http://schemas.microsoft.com/office/powerpoint/2010/main" val="23779003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69913" y="914400"/>
            <a:ext cx="76977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3200" dirty="0" smtClean="0"/>
              <a:t>EXCEL</a:t>
            </a:r>
            <a:r>
              <a:rPr lang="zh-CN" altLang="en-US" sz="3200" dirty="0" smtClean="0"/>
              <a:t>解法</a:t>
            </a:r>
            <a:r>
              <a:rPr lang="en-US" altLang="zh-CN" sz="3200" dirty="0" smtClean="0"/>
              <a:t>SEP3:</a:t>
            </a:r>
            <a:r>
              <a:rPr lang="zh-CN" altLang="en-US" sz="3200" dirty="0" smtClean="0"/>
              <a:t>求得结果</a:t>
            </a:r>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885" b="2657"/>
          <a:stretch>
            <a:fillRect/>
          </a:stretch>
        </p:blipFill>
        <p:spPr>
          <a:xfrm>
            <a:off x="569913" y="1676469"/>
            <a:ext cx="7818437" cy="4711700"/>
          </a:xfrm>
        </p:spPr>
      </p:pic>
    </p:spTree>
    <p:extLst>
      <p:ext uri="{BB962C8B-B14F-4D97-AF65-F5344CB8AC3E}">
        <p14:creationId xmlns:p14="http://schemas.microsoft.com/office/powerpoint/2010/main" val="2601147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457362" y="1135063"/>
            <a:ext cx="7086600" cy="47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latin typeface="楷体" panose="02010609060101010101" pitchFamily="49" charset="-122"/>
                <a:ea typeface="楷体" panose="02010609060101010101" pitchFamily="49" charset="-122"/>
              </a:rPr>
              <a:t>⒌ </a:t>
            </a:r>
            <a:r>
              <a:rPr lang="zh-CN" altLang="en-US" sz="2800" dirty="0" smtClean="0">
                <a:latin typeface="楷体" panose="02010609060101010101" pitchFamily="49" charset="-122"/>
                <a:ea typeface="楷体" panose="02010609060101010101" pitchFamily="49" charset="-122"/>
              </a:rPr>
              <a:t>等额支付系列资金回收（恢复）公式</a:t>
            </a:r>
          </a:p>
        </p:txBody>
      </p:sp>
      <p:sp>
        <p:nvSpPr>
          <p:cNvPr id="4" name="Rectangle 3"/>
          <p:cNvSpPr>
            <a:spLocks noChangeArrowheads="1"/>
          </p:cNvSpPr>
          <p:nvPr/>
        </p:nvSpPr>
        <p:spPr bwMode="auto">
          <a:xfrm>
            <a:off x="1752600" y="4800528"/>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dirty="0">
                <a:latin typeface="楷体" panose="02010609060101010101" pitchFamily="49" charset="-122"/>
                <a:ea typeface="楷体" panose="02010609060101010101" pitchFamily="49" charset="-122"/>
              </a:rPr>
              <a:t>等额支付系列资金回收现金流量图</a:t>
            </a:r>
          </a:p>
        </p:txBody>
      </p:sp>
      <p:grpSp>
        <p:nvGrpSpPr>
          <p:cNvPr id="5" name="Group 4"/>
          <p:cNvGrpSpPr>
            <a:grpSpLocks/>
          </p:cNvGrpSpPr>
          <p:nvPr/>
        </p:nvGrpSpPr>
        <p:grpSpPr bwMode="auto">
          <a:xfrm>
            <a:off x="1143000" y="2285928"/>
            <a:ext cx="7118350" cy="2027238"/>
            <a:chOff x="720" y="1344"/>
            <a:chExt cx="4484" cy="1277"/>
          </a:xfrm>
        </p:grpSpPr>
        <p:sp>
          <p:nvSpPr>
            <p:cNvPr id="6" name="Line 5"/>
            <p:cNvSpPr>
              <a:spLocks noChangeShapeType="1"/>
            </p:cNvSpPr>
            <p:nvPr/>
          </p:nvSpPr>
          <p:spPr bwMode="auto">
            <a:xfrm>
              <a:off x="960" y="1920"/>
              <a:ext cx="39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p:cNvSpPr>
              <a:spLocks noChangeShapeType="1"/>
            </p:cNvSpPr>
            <p:nvPr/>
          </p:nvSpPr>
          <p:spPr bwMode="auto">
            <a:xfrm flipV="1">
              <a:off x="1296" y="187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7"/>
            <p:cNvSpPr>
              <a:spLocks noChangeArrowheads="1"/>
            </p:cNvSpPr>
            <p:nvPr/>
          </p:nvSpPr>
          <p:spPr bwMode="auto">
            <a:xfrm>
              <a:off x="816" y="1920"/>
              <a:ext cx="40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en-US" altLang="zh-CN" sz="2400" b="0">
                  <a:latin typeface="黑体" panose="02010609060101010101" pitchFamily="49" charset="-122"/>
                  <a:ea typeface="黑体" panose="02010609060101010101" pitchFamily="49" charset="-122"/>
                </a:rPr>
                <a:t>0   1  2   3  </a:t>
              </a:r>
              <a:r>
                <a:rPr lang="en-US" altLang="zh-CN" sz="2400" b="0">
                  <a:latin typeface="Times New Roman" panose="02020603050405020304" pitchFamily="18" charset="0"/>
                  <a:ea typeface="黑体" panose="02010609060101010101" pitchFamily="49" charset="-122"/>
                </a:rPr>
                <a:t>………………</a:t>
              </a:r>
              <a:r>
                <a:rPr lang="en-US" altLang="zh-CN" sz="2400" b="0">
                  <a:latin typeface="黑体" panose="02010609060101010101" pitchFamily="49" charset="-122"/>
                  <a:ea typeface="黑体" panose="02010609060101010101" pitchFamily="49" charset="-122"/>
                </a:rPr>
                <a:t>.        </a:t>
              </a:r>
              <a:r>
                <a:rPr lang="en-US" altLang="zh-CN" sz="2400" i="1">
                  <a:latin typeface="Times New Roman" panose="02020603050405020304" pitchFamily="18" charset="0"/>
                  <a:ea typeface="黑体" panose="02010609060101010101" pitchFamily="49" charset="-122"/>
                </a:rPr>
                <a:t>n</a:t>
              </a:r>
              <a:r>
                <a:rPr lang="en-US" altLang="zh-CN" sz="2400" b="0">
                  <a:latin typeface="黑体" panose="02010609060101010101" pitchFamily="49" charset="-122"/>
                  <a:ea typeface="黑体" panose="02010609060101010101" pitchFamily="49" charset="-122"/>
                </a:rPr>
                <a:t>-1  </a:t>
              </a:r>
              <a:r>
                <a:rPr lang="en-US" altLang="zh-CN" sz="2400" i="1">
                  <a:latin typeface="Times New Roman" panose="02020603050405020304" pitchFamily="18" charset="0"/>
                  <a:ea typeface="黑体" panose="02010609060101010101" pitchFamily="49" charset="-122"/>
                </a:rPr>
                <a:t>n</a:t>
              </a:r>
              <a:endParaRPr lang="en-US" altLang="zh-CN" sz="2400" b="0">
                <a:latin typeface="黑体" panose="02010609060101010101" pitchFamily="49" charset="-122"/>
                <a:ea typeface="黑体" panose="02010609060101010101" pitchFamily="49" charset="-122"/>
              </a:endParaRPr>
            </a:p>
          </p:txBody>
        </p:sp>
        <p:sp>
          <p:nvSpPr>
            <p:cNvPr id="9" name="Line 8"/>
            <p:cNvSpPr>
              <a:spLocks noChangeShapeType="1"/>
            </p:cNvSpPr>
            <p:nvPr/>
          </p:nvSpPr>
          <p:spPr bwMode="auto">
            <a:xfrm flipV="1">
              <a:off x="4656" y="187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9"/>
            <p:cNvSpPr txBox="1">
              <a:spLocks noChangeArrowheads="1"/>
            </p:cNvSpPr>
            <p:nvPr/>
          </p:nvSpPr>
          <p:spPr bwMode="auto">
            <a:xfrm>
              <a:off x="4896" y="192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2400" b="0">
                  <a:latin typeface="Times New Roman" panose="02020603050405020304" pitchFamily="18" charset="0"/>
                  <a:ea typeface="宋体" panose="02010600030101010101" pitchFamily="2" charset="-122"/>
                </a:rPr>
                <a:t>年</a:t>
              </a:r>
            </a:p>
          </p:txBody>
        </p:sp>
        <p:sp>
          <p:nvSpPr>
            <p:cNvPr id="11" name="Line 10"/>
            <p:cNvSpPr>
              <a:spLocks noChangeShapeType="1"/>
            </p:cNvSpPr>
            <p:nvPr/>
          </p:nvSpPr>
          <p:spPr bwMode="auto">
            <a:xfrm flipV="1">
              <a:off x="1968" y="187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 name="Line 11"/>
            <p:cNvSpPr>
              <a:spLocks noChangeShapeType="1"/>
            </p:cNvSpPr>
            <p:nvPr/>
          </p:nvSpPr>
          <p:spPr bwMode="auto">
            <a:xfrm flipV="1">
              <a:off x="4272" y="187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 name="Line 12"/>
            <p:cNvSpPr>
              <a:spLocks noChangeShapeType="1"/>
            </p:cNvSpPr>
            <p:nvPr/>
          </p:nvSpPr>
          <p:spPr bwMode="auto">
            <a:xfrm flipV="1">
              <a:off x="960" y="187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Line 13"/>
            <p:cNvSpPr>
              <a:spLocks noChangeShapeType="1"/>
            </p:cNvSpPr>
            <p:nvPr/>
          </p:nvSpPr>
          <p:spPr bwMode="auto">
            <a:xfrm flipV="1">
              <a:off x="1296" y="148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Line 14"/>
            <p:cNvSpPr>
              <a:spLocks noChangeShapeType="1"/>
            </p:cNvSpPr>
            <p:nvPr/>
          </p:nvSpPr>
          <p:spPr bwMode="auto">
            <a:xfrm flipV="1">
              <a:off x="1632" y="148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15"/>
            <p:cNvSpPr>
              <a:spLocks noChangeShapeType="1"/>
            </p:cNvSpPr>
            <p:nvPr/>
          </p:nvSpPr>
          <p:spPr bwMode="auto">
            <a:xfrm flipV="1">
              <a:off x="1968" y="148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16"/>
            <p:cNvSpPr>
              <a:spLocks noChangeShapeType="1"/>
            </p:cNvSpPr>
            <p:nvPr/>
          </p:nvSpPr>
          <p:spPr bwMode="auto">
            <a:xfrm flipV="1">
              <a:off x="4272" y="148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17"/>
            <p:cNvSpPr>
              <a:spLocks noChangeShapeType="1"/>
            </p:cNvSpPr>
            <p:nvPr/>
          </p:nvSpPr>
          <p:spPr bwMode="auto">
            <a:xfrm flipV="1">
              <a:off x="4656" y="148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 name="Line 18"/>
            <p:cNvSpPr>
              <a:spLocks noChangeShapeType="1"/>
            </p:cNvSpPr>
            <p:nvPr/>
          </p:nvSpPr>
          <p:spPr bwMode="auto">
            <a:xfrm>
              <a:off x="960" y="1920"/>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Text Box 19"/>
            <p:cNvSpPr txBox="1">
              <a:spLocks noChangeArrowheads="1"/>
            </p:cNvSpPr>
            <p:nvPr/>
          </p:nvSpPr>
          <p:spPr bwMode="auto">
            <a:xfrm>
              <a:off x="720" y="2304"/>
              <a:ext cx="7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4000" b="0" i="1" baseline="-10000">
                  <a:latin typeface="Times New Roman" panose="02020603050405020304" pitchFamily="18" charset="0"/>
                  <a:ea typeface="宋体" panose="02010600030101010101" pitchFamily="2" charset="-122"/>
                </a:rPr>
                <a:t>P</a:t>
              </a:r>
              <a:endParaRPr lang="en-US" altLang="zh-CN" sz="3600" b="0" baseline="-10000">
                <a:latin typeface="宋体" panose="02010600030101010101" pitchFamily="2" charset="-122"/>
                <a:ea typeface="宋体" panose="02010600030101010101" pitchFamily="2" charset="-122"/>
              </a:endParaRPr>
            </a:p>
          </p:txBody>
        </p:sp>
        <p:sp>
          <p:nvSpPr>
            <p:cNvPr id="21" name="Rectangle 20"/>
            <p:cNvSpPr>
              <a:spLocks noChangeArrowheads="1"/>
            </p:cNvSpPr>
            <p:nvPr/>
          </p:nvSpPr>
          <p:spPr bwMode="auto">
            <a:xfrm>
              <a:off x="1344" y="1344"/>
              <a:ext cx="330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90000"/>
                </a:lnSpc>
                <a:buSzPct val="90000"/>
              </a:pPr>
              <a:r>
                <a:rPr lang="en-US" altLang="zh-CN" sz="2400" b="0" i="1">
                  <a:latin typeface="Times New Roman" panose="02020603050405020304" pitchFamily="18" charset="0"/>
                  <a:ea typeface="宋体" panose="02010600030101010101" pitchFamily="2" charset="-122"/>
                </a:rPr>
                <a:t>A    A    A    </a:t>
              </a:r>
              <a:r>
                <a:rPr lang="en-US" altLang="zh-CN" sz="2400" b="0">
                  <a:latin typeface="Times New Roman" panose="02020603050405020304" pitchFamily="18" charset="0"/>
                  <a:ea typeface="黑体" panose="02010609060101010101" pitchFamily="49" charset="-122"/>
                </a:rPr>
                <a:t>………………</a:t>
              </a:r>
              <a:r>
                <a:rPr lang="en-US" altLang="zh-CN" sz="2400" b="0">
                  <a:latin typeface="黑体" panose="02010609060101010101" pitchFamily="49" charset="-122"/>
                  <a:ea typeface="黑体" panose="02010609060101010101" pitchFamily="49" charset="-122"/>
                </a:rPr>
                <a:t>.  </a:t>
              </a:r>
              <a:r>
                <a:rPr lang="en-US" altLang="zh-CN" sz="2400" b="0" i="1">
                  <a:latin typeface="Times New Roman" panose="02020603050405020304" pitchFamily="18" charset="0"/>
                  <a:ea typeface="宋体" panose="02010600030101010101" pitchFamily="2" charset="-122"/>
                </a:rPr>
                <a:t> </a:t>
              </a:r>
              <a:r>
                <a:rPr lang="zh-CN" altLang="en-US" sz="2400" b="0">
                  <a:latin typeface="Times New Roman" panose="02020603050405020304" pitchFamily="18" charset="0"/>
                  <a:ea typeface="宋体" panose="02010600030101010101" pitchFamily="2" charset="-122"/>
                </a:rPr>
                <a:t>？</a:t>
              </a:r>
              <a:r>
                <a:rPr lang="en-US" altLang="zh-CN" sz="2400" b="0">
                  <a:latin typeface="Times New Roman" panose="02020603050405020304" pitchFamily="18" charset="0"/>
                  <a:ea typeface="宋体" panose="02010600030101010101" pitchFamily="2" charset="-122"/>
                </a:rPr>
                <a:t>=</a:t>
              </a:r>
              <a:r>
                <a:rPr lang="en-US" altLang="zh-CN" sz="2400" b="0" i="1">
                  <a:latin typeface="Times New Roman" panose="02020603050405020304" pitchFamily="18" charset="0"/>
                  <a:ea typeface="宋体" panose="02010600030101010101" pitchFamily="2" charset="-122"/>
                </a:rPr>
                <a:t>A     A</a:t>
              </a:r>
            </a:p>
          </p:txBody>
        </p:sp>
        <p:sp>
          <p:nvSpPr>
            <p:cNvPr id="22" name="Line 21"/>
            <p:cNvSpPr>
              <a:spLocks noChangeShapeType="1"/>
            </p:cNvSpPr>
            <p:nvPr/>
          </p:nvSpPr>
          <p:spPr bwMode="auto">
            <a:xfrm flipV="1">
              <a:off x="1632" y="187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extLst>
      <p:ext uri="{BB962C8B-B14F-4D97-AF65-F5344CB8AC3E}">
        <p14:creationId xmlns:p14="http://schemas.microsoft.com/office/powerpoint/2010/main" val="398877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grpId="0" nodeType="afterEffect">
                                  <p:stCondLst>
                                    <p:cond delay="6000"/>
                                  </p:stCondLst>
                                  <p:childTnLst>
                                    <p:set>
                                      <p:cBhvr>
                                        <p:cTn id="9" dur="1" fill="hold">
                                          <p:stCondLst>
                                            <p:cond delay="0"/>
                                          </p:stCondLst>
                                        </p:cTn>
                                        <p:tgtEl>
                                          <p:spTgt spid="4"/>
                                        </p:tgtEl>
                                        <p:attrNameLst>
                                          <p:attrName>style.visibility</p:attrName>
                                        </p:attrNameLst>
                                      </p:cBhvr>
                                      <p:to>
                                        <p:strVal val="visible"/>
                                      </p:to>
                                    </p:set>
                                    <p:animEffect transition="in" filter="slide(fromBottom)">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3470275" y="4598194"/>
            <a:ext cx="480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eaLnBrk="1" hangingPunct="1">
              <a:lnSpc>
                <a:spcPct val="90000"/>
              </a:lnSpc>
              <a:buSzPct val="90000"/>
            </a:pPr>
            <a:r>
              <a:rPr lang="en-US" altLang="zh-CN" sz="2400" b="0" dirty="0">
                <a:solidFill>
                  <a:srgbClr val="FF0000"/>
                </a:solidFill>
                <a:latin typeface="Times New Roman" panose="02020603050405020304" pitchFamily="18" charset="0"/>
                <a:ea typeface="黑体" panose="02010609060101010101" pitchFamily="49" charset="-122"/>
              </a:rPr>
              <a:t>=</a:t>
            </a:r>
            <a:r>
              <a:rPr lang="zh-CN" altLang="en-US" sz="2400" b="0" dirty="0">
                <a:solidFill>
                  <a:srgbClr val="FF0000"/>
                </a:solidFill>
                <a:latin typeface="Times New Roman" panose="02020603050405020304" pitchFamily="18" charset="0"/>
                <a:ea typeface="黑体" panose="02010609060101010101" pitchFamily="49" charset="-122"/>
              </a:rPr>
              <a:t>（</a:t>
            </a:r>
            <a:r>
              <a:rPr lang="en-US" altLang="zh-CN" sz="2400" b="0" i="1" dirty="0">
                <a:solidFill>
                  <a:srgbClr val="FF0000"/>
                </a:solidFill>
                <a:latin typeface="Times New Roman" panose="02020603050405020304" pitchFamily="18" charset="0"/>
                <a:ea typeface="黑体" panose="02010609060101010101" pitchFamily="49" charset="-122"/>
              </a:rPr>
              <a:t>A</a:t>
            </a:r>
            <a:r>
              <a:rPr lang="en-US" altLang="zh-CN" sz="2400" b="0" dirty="0">
                <a:solidFill>
                  <a:srgbClr val="FF0000"/>
                </a:solidFill>
                <a:latin typeface="Times New Roman" panose="02020603050405020304" pitchFamily="18" charset="0"/>
                <a:ea typeface="黑体" panose="02010609060101010101" pitchFamily="49" charset="-122"/>
              </a:rPr>
              <a:t>/</a:t>
            </a:r>
            <a:r>
              <a:rPr lang="en-US" altLang="zh-CN" sz="2400" b="0" i="1" dirty="0">
                <a:solidFill>
                  <a:srgbClr val="FF0000"/>
                </a:solidFill>
                <a:latin typeface="Times New Roman" panose="02020603050405020304" pitchFamily="18" charset="0"/>
                <a:ea typeface="黑体" panose="02010609060101010101" pitchFamily="49" charset="-122"/>
              </a:rPr>
              <a:t>P</a:t>
            </a:r>
            <a:r>
              <a:rPr lang="zh-CN" altLang="en-US" sz="2400" b="0" dirty="0">
                <a:solidFill>
                  <a:srgbClr val="FF0000"/>
                </a:solidFill>
                <a:latin typeface="Times New Roman" panose="02020603050405020304" pitchFamily="18" charset="0"/>
                <a:ea typeface="黑体" panose="02010609060101010101" pitchFamily="49" charset="-122"/>
              </a:rPr>
              <a:t>，</a:t>
            </a:r>
            <a:r>
              <a:rPr lang="en-US" altLang="zh-CN" sz="2400" b="0" i="1" dirty="0" err="1">
                <a:solidFill>
                  <a:srgbClr val="FF0000"/>
                </a:solidFill>
                <a:latin typeface="Times New Roman" panose="02020603050405020304" pitchFamily="18" charset="0"/>
                <a:ea typeface="黑体" panose="02010609060101010101" pitchFamily="49" charset="-122"/>
              </a:rPr>
              <a:t>i</a:t>
            </a:r>
            <a:r>
              <a:rPr lang="zh-CN" altLang="en-US" sz="2400" b="0" dirty="0">
                <a:solidFill>
                  <a:srgbClr val="FF0000"/>
                </a:solidFill>
                <a:latin typeface="Times New Roman" panose="02020603050405020304" pitchFamily="18" charset="0"/>
                <a:ea typeface="黑体" panose="02010609060101010101" pitchFamily="49" charset="-122"/>
              </a:rPr>
              <a:t>，</a:t>
            </a:r>
            <a:r>
              <a:rPr lang="en-US" altLang="zh-CN" sz="2400" b="0" i="1" dirty="0">
                <a:solidFill>
                  <a:srgbClr val="FF0000"/>
                </a:solidFill>
                <a:latin typeface="Times New Roman" panose="02020603050405020304" pitchFamily="18" charset="0"/>
                <a:ea typeface="黑体" panose="02010609060101010101" pitchFamily="49" charset="-122"/>
              </a:rPr>
              <a:t>n</a:t>
            </a:r>
            <a:r>
              <a:rPr lang="zh-CN" altLang="en-US" sz="2400" b="0" dirty="0">
                <a:solidFill>
                  <a:srgbClr val="FF0000"/>
                </a:solidFill>
                <a:latin typeface="Times New Roman" panose="02020603050405020304" pitchFamily="18" charset="0"/>
                <a:ea typeface="黑体" panose="02010609060101010101" pitchFamily="49" charset="-122"/>
              </a:rPr>
              <a:t>）</a:t>
            </a:r>
            <a:r>
              <a:rPr lang="en-US" altLang="zh-CN" sz="2400" b="0" baseline="30000" dirty="0">
                <a:solidFill>
                  <a:srgbClr val="FF0000"/>
                </a:solidFill>
                <a:latin typeface="Times New Roman" panose="02020603050405020304" pitchFamily="18" charset="0"/>
                <a:ea typeface="黑体" panose="02010609060101010101" pitchFamily="49" charset="-122"/>
              </a:rPr>
              <a:t>_____</a:t>
            </a:r>
            <a:r>
              <a:rPr lang="zh-CN" altLang="en-US" sz="2400" b="0" dirty="0">
                <a:solidFill>
                  <a:srgbClr val="FF0000"/>
                </a:solidFill>
                <a:latin typeface="黑体" panose="02010609060101010101" pitchFamily="49" charset="-122"/>
                <a:ea typeface="黑体" panose="02010609060101010101" pitchFamily="49" charset="-122"/>
              </a:rPr>
              <a:t>资金回收系数</a:t>
            </a:r>
          </a:p>
          <a:p>
            <a:pPr eaLnBrk="1" hangingPunct="1">
              <a:lnSpc>
                <a:spcPct val="90000"/>
              </a:lnSpc>
              <a:buSzPct val="90000"/>
            </a:pPr>
            <a:r>
              <a:rPr lang="zh-CN" altLang="en-US" sz="2400" b="0" dirty="0">
                <a:latin typeface="Times New Roman" panose="02020603050405020304" pitchFamily="18" charset="0"/>
                <a:ea typeface="宋体" panose="02010600030101010101" pitchFamily="2" charset="-122"/>
              </a:rPr>
              <a:t>                （</a:t>
            </a:r>
            <a:r>
              <a:rPr lang="en-US" altLang="zh-CN" sz="2400" b="0" dirty="0">
                <a:latin typeface="Times New Roman" panose="02020603050405020304" pitchFamily="18" charset="0"/>
                <a:ea typeface="宋体" panose="02010600030101010101" pitchFamily="2" charset="-122"/>
              </a:rPr>
              <a:t>capital recovery factor</a:t>
            </a:r>
            <a:r>
              <a:rPr lang="zh-CN" altLang="en-US" sz="2400" b="0" dirty="0">
                <a:latin typeface="Times New Roman" panose="02020603050405020304" pitchFamily="18" charset="0"/>
                <a:ea typeface="宋体" panose="02010600030101010101" pitchFamily="2" charset="-122"/>
              </a:rPr>
              <a:t>）</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latin typeface="宋体" panose="02010600030101010101" pitchFamily="2" charset="-122"/>
                <a:ea typeface="宋体" panose="02010600030101010101" pitchFamily="2" charset="-122"/>
              </a:rPr>
              <a:t>     </a:t>
            </a:r>
          </a:p>
        </p:txBody>
      </p:sp>
      <p:grpSp>
        <p:nvGrpSpPr>
          <p:cNvPr id="4" name="Group 3"/>
          <p:cNvGrpSpPr>
            <a:grpSpLocks/>
          </p:cNvGrpSpPr>
          <p:nvPr/>
        </p:nvGrpSpPr>
        <p:grpSpPr bwMode="auto">
          <a:xfrm>
            <a:off x="1641475" y="4445794"/>
            <a:ext cx="2057400" cy="762000"/>
            <a:chOff x="960" y="2976"/>
            <a:chExt cx="1296" cy="480"/>
          </a:xfrm>
        </p:grpSpPr>
        <p:sp>
          <p:nvSpPr>
            <p:cNvPr id="22" name="Text Box 4"/>
            <p:cNvSpPr txBox="1">
              <a:spLocks noChangeArrowheads="1"/>
            </p:cNvSpPr>
            <p:nvPr/>
          </p:nvSpPr>
          <p:spPr bwMode="auto">
            <a:xfrm>
              <a:off x="960" y="316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lgn="ctr" eaLnBrk="1" hangingPunct="1">
                <a:spcBef>
                  <a:spcPct val="50000"/>
                </a:spcBef>
              </a:pPr>
              <a:r>
                <a:rPr lang="en-US" altLang="zh-CN" sz="2400" b="0" dirty="0">
                  <a:solidFill>
                    <a:srgbClr val="FF0000"/>
                  </a:solidFill>
                  <a:latin typeface="Times New Roman" panose="02020603050405020304" pitchFamily="18" charset="0"/>
                  <a:ea typeface="黑体" panose="02010609060101010101" pitchFamily="49" charset="-122"/>
                </a:rPr>
                <a:t>(1+</a:t>
              </a:r>
              <a:r>
                <a:rPr lang="en-US" altLang="zh-CN" sz="2400" b="0" i="1" dirty="0">
                  <a:solidFill>
                    <a:srgbClr val="FF0000"/>
                  </a:solidFill>
                  <a:latin typeface="Times New Roman" panose="02020603050405020304" pitchFamily="18" charset="0"/>
                  <a:ea typeface="黑体" panose="02010609060101010101" pitchFamily="49" charset="-122"/>
                </a:rPr>
                <a:t>i</a:t>
              </a:r>
              <a:r>
                <a:rPr lang="en-US" altLang="zh-CN" sz="2400" b="0" dirty="0">
                  <a:solidFill>
                    <a:srgbClr val="FF0000"/>
                  </a:solidFill>
                  <a:latin typeface="Times New Roman" panose="02020603050405020304" pitchFamily="18" charset="0"/>
                  <a:ea typeface="黑体" panose="02010609060101010101" pitchFamily="49" charset="-122"/>
                </a:rPr>
                <a:t>)</a:t>
              </a:r>
              <a:r>
                <a:rPr lang="en-US" altLang="zh-CN" sz="2400" b="0" i="1" baseline="30000" dirty="0">
                  <a:solidFill>
                    <a:srgbClr val="FF0000"/>
                  </a:solidFill>
                  <a:latin typeface="Times New Roman" panose="02020603050405020304" pitchFamily="18" charset="0"/>
                  <a:ea typeface="黑体" panose="02010609060101010101" pitchFamily="49" charset="-122"/>
                </a:rPr>
                <a:t>n</a:t>
              </a:r>
              <a:r>
                <a:rPr lang="en-US" altLang="zh-CN" sz="2400" b="0" baseline="30000" dirty="0">
                  <a:solidFill>
                    <a:srgbClr val="FF0000"/>
                  </a:solidFill>
                  <a:latin typeface="Times New Roman" panose="02020603050405020304" pitchFamily="18" charset="0"/>
                  <a:ea typeface="黑体" panose="02010609060101010101" pitchFamily="49" charset="-122"/>
                </a:rPr>
                <a:t> </a:t>
              </a:r>
              <a:r>
                <a:rPr lang="en-US" altLang="zh-CN" sz="2400" b="0" dirty="0">
                  <a:solidFill>
                    <a:srgbClr val="FF0000"/>
                  </a:solidFill>
                  <a:latin typeface="Times New Roman" panose="02020603050405020304" pitchFamily="18" charset="0"/>
                  <a:ea typeface="黑体" panose="02010609060101010101" pitchFamily="49" charset="-122"/>
                </a:rPr>
                <a:t>-1</a:t>
              </a:r>
              <a:endParaRPr lang="en-US" altLang="zh-CN" sz="2400" b="0" dirty="0">
                <a:solidFill>
                  <a:srgbClr val="FF0000"/>
                </a:solidFill>
                <a:latin typeface="黑体" panose="02010609060101010101" pitchFamily="49" charset="-122"/>
                <a:ea typeface="黑体" panose="02010609060101010101" pitchFamily="49" charset="-122"/>
              </a:endParaRPr>
            </a:p>
          </p:txBody>
        </p:sp>
        <p:sp>
          <p:nvSpPr>
            <p:cNvPr id="23" name="Text Box 5"/>
            <p:cNvSpPr txBox="1">
              <a:spLocks noChangeArrowheads="1"/>
            </p:cNvSpPr>
            <p:nvPr/>
          </p:nvSpPr>
          <p:spPr bwMode="auto">
            <a:xfrm>
              <a:off x="1056" y="2976"/>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lgn="ctr" eaLnBrk="1" hangingPunct="1">
                <a:spcBef>
                  <a:spcPct val="50000"/>
                </a:spcBef>
              </a:pPr>
              <a:r>
                <a:rPr lang="en-US" altLang="zh-CN" sz="2400" b="0" i="1">
                  <a:solidFill>
                    <a:srgbClr val="FF0000"/>
                  </a:solidFill>
                  <a:latin typeface="Times New Roman" panose="02020603050405020304" pitchFamily="18" charset="0"/>
                  <a:ea typeface="黑体" panose="02010609060101010101" pitchFamily="49" charset="-122"/>
                </a:rPr>
                <a:t>i </a:t>
              </a:r>
              <a:r>
                <a:rPr lang="en-US" altLang="zh-CN" sz="2400" b="0">
                  <a:solidFill>
                    <a:srgbClr val="FF0000"/>
                  </a:solidFill>
                  <a:latin typeface="Times New Roman" panose="02020603050405020304" pitchFamily="18" charset="0"/>
                  <a:ea typeface="黑体" panose="02010609060101010101" pitchFamily="49" charset="-122"/>
                </a:rPr>
                <a:t>(1+</a:t>
              </a:r>
              <a:r>
                <a:rPr lang="en-US" altLang="zh-CN" sz="2400" b="0" i="1">
                  <a:solidFill>
                    <a:srgbClr val="FF0000"/>
                  </a:solidFill>
                  <a:latin typeface="Times New Roman" panose="02020603050405020304" pitchFamily="18" charset="0"/>
                  <a:ea typeface="黑体" panose="02010609060101010101" pitchFamily="49" charset="-122"/>
                </a:rPr>
                <a:t>i</a:t>
              </a:r>
              <a:r>
                <a:rPr lang="en-US" altLang="zh-CN" sz="2400" b="0">
                  <a:solidFill>
                    <a:srgbClr val="FF0000"/>
                  </a:solidFill>
                  <a:latin typeface="Times New Roman" panose="02020603050405020304" pitchFamily="18" charset="0"/>
                  <a:ea typeface="黑体" panose="02010609060101010101" pitchFamily="49" charset="-122"/>
                </a:rPr>
                <a:t>)</a:t>
              </a:r>
              <a:r>
                <a:rPr lang="en-US" altLang="zh-CN" sz="2400" b="0" i="1" baseline="30000">
                  <a:solidFill>
                    <a:srgbClr val="FF0000"/>
                  </a:solidFill>
                  <a:latin typeface="Times New Roman" panose="02020603050405020304" pitchFamily="18" charset="0"/>
                  <a:ea typeface="黑体" panose="02010609060101010101" pitchFamily="49" charset="-122"/>
                </a:rPr>
                <a:t>n</a:t>
              </a:r>
              <a:r>
                <a:rPr lang="en-US" altLang="zh-CN" sz="2800" b="0" baseline="30000">
                  <a:latin typeface="黑体" panose="02010609060101010101" pitchFamily="49" charset="-122"/>
                  <a:ea typeface="黑体" panose="02010609060101010101" pitchFamily="49" charset="-122"/>
                </a:rPr>
                <a:t> </a:t>
              </a:r>
            </a:p>
          </p:txBody>
        </p:sp>
        <p:sp>
          <p:nvSpPr>
            <p:cNvPr id="24" name="Line 6"/>
            <p:cNvSpPr>
              <a:spLocks noChangeShapeType="1"/>
            </p:cNvSpPr>
            <p:nvPr/>
          </p:nvSpPr>
          <p:spPr bwMode="auto">
            <a:xfrm>
              <a:off x="1056" y="3216"/>
              <a:ext cx="100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endParaRPr lang="zh-CN" altLang="en-US"/>
            </a:p>
          </p:txBody>
        </p:sp>
      </p:grpSp>
      <p:pic>
        <p:nvPicPr>
          <p:cNvPr id="5" name="图片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6013" y="1421607"/>
            <a:ext cx="2433637" cy="110966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0" y="2718594"/>
            <a:ext cx="2019300" cy="5905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1017588" y="2790032"/>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spcBef>
                <a:spcPct val="0"/>
              </a:spcBef>
            </a:pPr>
            <a:r>
              <a:rPr lang="zh-CN" altLang="en-US" sz="2400" b="0" dirty="0">
                <a:latin typeface="Times New Roman" panose="02020603050405020304" pitchFamily="18" charset="0"/>
                <a:ea typeface="宋体" panose="02010600030101010101" pitchFamily="2" charset="-122"/>
              </a:rPr>
              <a:t>而</a:t>
            </a:r>
          </a:p>
        </p:txBody>
      </p:sp>
      <p:sp>
        <p:nvSpPr>
          <p:cNvPr id="8" name="Rectangle 10"/>
          <p:cNvSpPr>
            <a:spLocks noChangeArrowheads="1"/>
          </p:cNvSpPr>
          <p:nvPr/>
        </p:nvSpPr>
        <p:spPr bwMode="auto">
          <a:xfrm>
            <a:off x="873125" y="3726657"/>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spcBef>
                <a:spcPct val="0"/>
              </a:spcBef>
            </a:pPr>
            <a:r>
              <a:rPr lang="zh-CN" altLang="en-US" sz="2400" b="0" dirty="0">
                <a:latin typeface="Times New Roman" panose="02020603050405020304" pitchFamily="18" charset="0"/>
                <a:ea typeface="宋体" panose="02010600030101010101" pitchFamily="2" charset="-122"/>
              </a:rPr>
              <a:t>于是</a:t>
            </a:r>
          </a:p>
        </p:txBody>
      </p:sp>
      <p:sp>
        <p:nvSpPr>
          <p:cNvPr id="9" name="Rectangle 11"/>
          <p:cNvSpPr>
            <a:spLocks noChangeArrowheads="1"/>
          </p:cNvSpPr>
          <p:nvPr/>
        </p:nvSpPr>
        <p:spPr bwMode="auto">
          <a:xfrm>
            <a:off x="5337175" y="3726657"/>
            <a:ext cx="252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spcBef>
                <a:spcPct val="0"/>
              </a:spcBef>
            </a:pPr>
            <a:r>
              <a:rPr lang="en-US" altLang="zh-CN" sz="2400" b="0" dirty="0">
                <a:latin typeface="Times New Roman" panose="02020603050405020304" pitchFamily="18" charset="0"/>
                <a:ea typeface="黑体" panose="02010609060101010101" pitchFamily="49" charset="-122"/>
              </a:rPr>
              <a:t>=</a:t>
            </a:r>
            <a:r>
              <a:rPr lang="en-US" altLang="zh-CN" sz="2400" b="0" i="1" dirty="0">
                <a:latin typeface="Times New Roman" panose="02020603050405020304" pitchFamily="18" charset="0"/>
                <a:ea typeface="黑体" panose="02010609060101010101" pitchFamily="49" charset="-122"/>
              </a:rPr>
              <a:t> P</a:t>
            </a:r>
            <a:r>
              <a:rPr lang="zh-CN" altLang="en-US" sz="2400" b="0" dirty="0">
                <a:latin typeface="Times New Roman" panose="02020603050405020304" pitchFamily="18" charset="0"/>
                <a:ea typeface="黑体" panose="02010609060101010101" pitchFamily="49" charset="-122"/>
              </a:rPr>
              <a:t>（</a:t>
            </a:r>
            <a:r>
              <a:rPr lang="en-US" altLang="zh-CN" sz="2400" b="0" i="1" dirty="0">
                <a:latin typeface="Times New Roman" panose="02020603050405020304" pitchFamily="18" charset="0"/>
                <a:ea typeface="黑体" panose="02010609060101010101" pitchFamily="49" charset="-122"/>
              </a:rPr>
              <a:t>A/P</a:t>
            </a:r>
            <a:r>
              <a:rPr lang="zh-CN" altLang="en-US" sz="2400" b="0" dirty="0">
                <a:latin typeface="Times New Roman" panose="02020603050405020304" pitchFamily="18" charset="0"/>
                <a:ea typeface="黑体" panose="02010609060101010101" pitchFamily="49" charset="-122"/>
              </a:rPr>
              <a:t>，</a:t>
            </a:r>
            <a:r>
              <a:rPr lang="en-US" altLang="zh-CN" sz="2400" b="0" i="1" dirty="0" err="1">
                <a:latin typeface="Times New Roman" panose="02020603050405020304" pitchFamily="18" charset="0"/>
                <a:ea typeface="黑体" panose="02010609060101010101" pitchFamily="49" charset="-122"/>
              </a:rPr>
              <a:t>i</a:t>
            </a:r>
            <a:r>
              <a:rPr lang="zh-CN" altLang="en-US" sz="2400" b="0" dirty="0">
                <a:latin typeface="Times New Roman" panose="02020603050405020304" pitchFamily="18" charset="0"/>
                <a:ea typeface="黑体" panose="02010609060101010101" pitchFamily="49" charset="-122"/>
              </a:rPr>
              <a:t>，</a:t>
            </a:r>
            <a:r>
              <a:rPr lang="en-US" altLang="zh-CN" sz="2400" b="0" i="1" dirty="0">
                <a:latin typeface="Times New Roman" panose="02020603050405020304" pitchFamily="18" charset="0"/>
                <a:ea typeface="黑体" panose="02010609060101010101" pitchFamily="49" charset="-122"/>
              </a:rPr>
              <a:t>n</a:t>
            </a:r>
            <a:r>
              <a:rPr lang="zh-CN" altLang="en-US" sz="2400" b="0" dirty="0">
                <a:latin typeface="黑体" panose="02010609060101010101" pitchFamily="49" charset="-122"/>
                <a:ea typeface="黑体" panose="02010609060101010101" pitchFamily="49" charset="-122"/>
              </a:rPr>
              <a:t>）</a:t>
            </a:r>
          </a:p>
        </p:txBody>
      </p:sp>
      <p:grpSp>
        <p:nvGrpSpPr>
          <p:cNvPr id="10" name="Group 12"/>
          <p:cNvGrpSpPr>
            <a:grpSpLocks/>
          </p:cNvGrpSpPr>
          <p:nvPr/>
        </p:nvGrpSpPr>
        <p:grpSpPr bwMode="auto">
          <a:xfrm>
            <a:off x="2457450" y="3366294"/>
            <a:ext cx="2667000" cy="976313"/>
            <a:chOff x="1440" y="2112"/>
            <a:chExt cx="1680" cy="615"/>
          </a:xfrm>
        </p:grpSpPr>
        <p:sp>
          <p:nvSpPr>
            <p:cNvPr id="11" name="Text Box 13"/>
            <p:cNvSpPr txBox="1">
              <a:spLocks noChangeArrowheads="1"/>
            </p:cNvSpPr>
            <p:nvPr/>
          </p:nvSpPr>
          <p:spPr bwMode="auto">
            <a:xfrm>
              <a:off x="2160" y="2112"/>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lgn="ctr" eaLnBrk="1" hangingPunct="1">
                <a:spcBef>
                  <a:spcPct val="50000"/>
                </a:spcBef>
              </a:pPr>
              <a:r>
                <a:rPr lang="en-US" altLang="zh-CN" sz="2800" b="0" i="1">
                  <a:latin typeface="Times New Roman" panose="02020603050405020304" pitchFamily="18" charset="0"/>
                  <a:ea typeface="黑体" panose="02010609060101010101" pitchFamily="49" charset="-122"/>
                </a:rPr>
                <a:t>i</a:t>
              </a:r>
              <a:endParaRPr lang="en-US" altLang="zh-CN" sz="2800" b="0" baseline="30000">
                <a:latin typeface="黑体" panose="02010609060101010101" pitchFamily="49" charset="-122"/>
                <a:ea typeface="黑体" panose="02010609060101010101" pitchFamily="49" charset="-122"/>
              </a:endParaRPr>
            </a:p>
          </p:txBody>
        </p:sp>
        <p:grpSp>
          <p:nvGrpSpPr>
            <p:cNvPr id="12" name="Group 14"/>
            <p:cNvGrpSpPr>
              <a:grpSpLocks/>
            </p:cNvGrpSpPr>
            <p:nvPr/>
          </p:nvGrpSpPr>
          <p:grpSpPr bwMode="auto">
            <a:xfrm>
              <a:off x="1440" y="2121"/>
              <a:ext cx="1680" cy="606"/>
              <a:chOff x="1440" y="2121"/>
              <a:chExt cx="1680" cy="606"/>
            </a:xfrm>
          </p:grpSpPr>
          <p:sp>
            <p:nvSpPr>
              <p:cNvPr id="13" name="Rectangle 15"/>
              <p:cNvSpPr>
                <a:spLocks noChangeArrowheads="1"/>
              </p:cNvSpPr>
              <p:nvPr/>
            </p:nvSpPr>
            <p:spPr bwMode="auto">
              <a:xfrm>
                <a:off x="1632" y="230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spcBef>
                    <a:spcPct val="0"/>
                  </a:spcBef>
                </a:pPr>
                <a:r>
                  <a:rPr lang="en-US" altLang="zh-CN" sz="2400" b="0">
                    <a:latin typeface="Times New Roman" panose="02020603050405020304" pitchFamily="18" charset="0"/>
                    <a:ea typeface="黑体" panose="02010609060101010101" pitchFamily="49" charset="-122"/>
                  </a:rPr>
                  <a:t>=</a:t>
                </a:r>
                <a:endParaRPr lang="en-US" altLang="zh-CN" sz="2400" b="0" i="1">
                  <a:latin typeface="Times New Roman" panose="02020603050405020304" pitchFamily="18" charset="0"/>
                  <a:ea typeface="黑体" panose="02010609060101010101" pitchFamily="49" charset="-122"/>
                </a:endParaRPr>
              </a:p>
            </p:txBody>
          </p:sp>
          <p:grpSp>
            <p:nvGrpSpPr>
              <p:cNvPr id="14" name="Group 16"/>
              <p:cNvGrpSpPr>
                <a:grpSpLocks/>
              </p:cNvGrpSpPr>
              <p:nvPr/>
            </p:nvGrpSpPr>
            <p:grpSpPr bwMode="auto">
              <a:xfrm>
                <a:off x="1440" y="2121"/>
                <a:ext cx="1680" cy="606"/>
                <a:chOff x="1440" y="2121"/>
                <a:chExt cx="1680" cy="606"/>
              </a:xfrm>
            </p:grpSpPr>
            <p:sp>
              <p:nvSpPr>
                <p:cNvPr id="15" name="Line 17"/>
                <p:cNvSpPr>
                  <a:spLocks noChangeShapeType="1"/>
                </p:cNvSpPr>
                <p:nvPr/>
              </p:nvSpPr>
              <p:spPr bwMode="auto">
                <a:xfrm>
                  <a:off x="2016" y="244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endParaRPr lang="zh-CN" altLang="en-US"/>
                </a:p>
              </p:txBody>
            </p:sp>
            <p:grpSp>
              <p:nvGrpSpPr>
                <p:cNvPr id="16" name="Group 18"/>
                <p:cNvGrpSpPr>
                  <a:grpSpLocks/>
                </p:cNvGrpSpPr>
                <p:nvPr/>
              </p:nvGrpSpPr>
              <p:grpSpPr bwMode="auto">
                <a:xfrm>
                  <a:off x="1440" y="2121"/>
                  <a:ext cx="1680" cy="606"/>
                  <a:chOff x="1440" y="2121"/>
                  <a:chExt cx="1680" cy="606"/>
                </a:xfrm>
              </p:grpSpPr>
              <p:grpSp>
                <p:nvGrpSpPr>
                  <p:cNvPr id="17" name="Group 19"/>
                  <p:cNvGrpSpPr>
                    <a:grpSpLocks/>
                  </p:cNvGrpSpPr>
                  <p:nvPr/>
                </p:nvGrpSpPr>
                <p:grpSpPr bwMode="auto">
                  <a:xfrm>
                    <a:off x="1440" y="2121"/>
                    <a:ext cx="1680" cy="606"/>
                    <a:chOff x="1440" y="2121"/>
                    <a:chExt cx="1680" cy="606"/>
                  </a:xfrm>
                </p:grpSpPr>
                <p:sp>
                  <p:nvSpPr>
                    <p:cNvPr id="19" name="Text Box 20"/>
                    <p:cNvSpPr txBox="1">
                      <a:spLocks noChangeArrowheads="1"/>
                    </p:cNvSpPr>
                    <p:nvPr/>
                  </p:nvSpPr>
                  <p:spPr bwMode="auto">
                    <a:xfrm>
                      <a:off x="1824" y="2400"/>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lgn="ctr" eaLnBrk="1" hangingPunct="1">
                        <a:spcBef>
                          <a:spcPct val="50000"/>
                        </a:spcBef>
                      </a:pPr>
                      <a:r>
                        <a:rPr lang="en-US" altLang="zh-CN" sz="2800" b="0">
                          <a:latin typeface="Times New Roman" panose="02020603050405020304" pitchFamily="18" charset="0"/>
                          <a:ea typeface="黑体" panose="02010609060101010101" pitchFamily="49" charset="-122"/>
                        </a:rPr>
                        <a:t>(1+</a:t>
                      </a:r>
                      <a:r>
                        <a:rPr lang="en-US" altLang="zh-CN" sz="2800" b="0" i="1">
                          <a:latin typeface="Times New Roman" panose="02020603050405020304" pitchFamily="18" charset="0"/>
                          <a:ea typeface="黑体" panose="02010609060101010101" pitchFamily="49" charset="-122"/>
                        </a:rPr>
                        <a:t>i</a:t>
                      </a:r>
                      <a:r>
                        <a:rPr lang="en-US" altLang="zh-CN" sz="2800" b="0">
                          <a:latin typeface="Times New Roman" panose="02020603050405020304" pitchFamily="18" charset="0"/>
                          <a:ea typeface="黑体" panose="02010609060101010101" pitchFamily="49" charset="-122"/>
                        </a:rPr>
                        <a:t>)</a:t>
                      </a:r>
                      <a:r>
                        <a:rPr lang="en-US" altLang="zh-CN" sz="2800" b="0" i="1" baseline="30000">
                          <a:latin typeface="Times New Roman" panose="02020603050405020304" pitchFamily="18" charset="0"/>
                          <a:ea typeface="黑体" panose="02010609060101010101" pitchFamily="49" charset="-122"/>
                        </a:rPr>
                        <a:t>n</a:t>
                      </a:r>
                      <a:r>
                        <a:rPr lang="en-US" altLang="zh-CN" sz="2800" b="0" baseline="30000">
                          <a:latin typeface="Times New Roman" panose="02020603050405020304" pitchFamily="18" charset="0"/>
                          <a:ea typeface="黑体" panose="02010609060101010101" pitchFamily="49" charset="-122"/>
                        </a:rPr>
                        <a:t> </a:t>
                      </a:r>
                      <a:r>
                        <a:rPr lang="en-US" altLang="zh-CN" sz="2800" b="0">
                          <a:latin typeface="Times New Roman" panose="02020603050405020304" pitchFamily="18" charset="0"/>
                          <a:ea typeface="黑体" panose="02010609060101010101" pitchFamily="49" charset="-122"/>
                        </a:rPr>
                        <a:t>-1</a:t>
                      </a:r>
                      <a:endParaRPr lang="en-US" altLang="zh-CN" sz="2800" b="0">
                        <a:latin typeface="黑体" panose="02010609060101010101" pitchFamily="49" charset="-122"/>
                        <a:ea typeface="黑体" panose="02010609060101010101" pitchFamily="49" charset="-122"/>
                      </a:endParaRPr>
                    </a:p>
                  </p:txBody>
                </p:sp>
                <p:sp>
                  <p:nvSpPr>
                    <p:cNvPr id="20" name="Rectangle 21"/>
                    <p:cNvSpPr>
                      <a:spLocks noChangeArrowheads="1"/>
                    </p:cNvSpPr>
                    <p:nvPr/>
                  </p:nvSpPr>
                  <p:spPr bwMode="auto">
                    <a:xfrm>
                      <a:off x="1440" y="230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spcBef>
                          <a:spcPct val="0"/>
                        </a:spcBef>
                      </a:pPr>
                      <a:r>
                        <a:rPr lang="en-US" altLang="zh-CN" sz="2400" b="0" i="1" dirty="0">
                          <a:latin typeface="Times New Roman" panose="02020603050405020304" pitchFamily="18" charset="0"/>
                          <a:ea typeface="黑体" panose="02010609060101010101" pitchFamily="49" charset="-122"/>
                        </a:rPr>
                        <a:t>A</a:t>
                      </a:r>
                    </a:p>
                  </p:txBody>
                </p:sp>
                <p:sp>
                  <p:nvSpPr>
                    <p:cNvPr id="21" name="Rectangle 22"/>
                    <p:cNvSpPr>
                      <a:spLocks noChangeArrowheads="1"/>
                    </p:cNvSpPr>
                    <p:nvPr/>
                  </p:nvSpPr>
                  <p:spPr bwMode="auto">
                    <a:xfrm>
                      <a:off x="2256" y="2121"/>
                      <a:ext cx="6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spcBef>
                          <a:spcPct val="0"/>
                        </a:spcBef>
                      </a:pPr>
                      <a:r>
                        <a:rPr lang="en-US" altLang="zh-CN" sz="2800" b="0">
                          <a:latin typeface="Times New Roman" panose="02020603050405020304" pitchFamily="18" charset="0"/>
                          <a:ea typeface="黑体" panose="02010609060101010101" pitchFamily="49" charset="-122"/>
                        </a:rPr>
                        <a:t>(1+</a:t>
                      </a:r>
                      <a:r>
                        <a:rPr lang="en-US" altLang="zh-CN" sz="2800" b="0" i="1">
                          <a:latin typeface="Times New Roman" panose="02020603050405020304" pitchFamily="18" charset="0"/>
                          <a:ea typeface="黑体" panose="02010609060101010101" pitchFamily="49" charset="-122"/>
                        </a:rPr>
                        <a:t>i</a:t>
                      </a:r>
                      <a:r>
                        <a:rPr lang="en-US" altLang="zh-CN" sz="2800" b="0">
                          <a:latin typeface="Times New Roman" panose="02020603050405020304" pitchFamily="18" charset="0"/>
                          <a:ea typeface="黑体" panose="02010609060101010101" pitchFamily="49" charset="-122"/>
                        </a:rPr>
                        <a:t>)</a:t>
                      </a:r>
                      <a:r>
                        <a:rPr lang="en-US" altLang="zh-CN" sz="2800" b="0" i="1" baseline="30000">
                          <a:latin typeface="Times New Roman" panose="02020603050405020304" pitchFamily="18" charset="0"/>
                          <a:ea typeface="黑体" panose="02010609060101010101" pitchFamily="49" charset="-122"/>
                        </a:rPr>
                        <a:t>n</a:t>
                      </a:r>
                    </a:p>
                  </p:txBody>
                </p:sp>
              </p:grpSp>
              <p:sp>
                <p:nvSpPr>
                  <p:cNvPr id="18" name="Rectangle 23"/>
                  <p:cNvSpPr>
                    <a:spLocks noChangeArrowheads="1"/>
                  </p:cNvSpPr>
                  <p:nvPr/>
                </p:nvSpPr>
                <p:spPr bwMode="auto">
                  <a:xfrm>
                    <a:off x="1728" y="2304"/>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spcBef>
                        <a:spcPct val="0"/>
                      </a:spcBef>
                    </a:pPr>
                    <a:r>
                      <a:rPr lang="en-US" altLang="zh-CN" sz="2400" b="0">
                        <a:latin typeface="Times New Roman" panose="02020603050405020304" pitchFamily="18" charset="0"/>
                        <a:ea typeface="黑体" panose="02010609060101010101" pitchFamily="49" charset="-122"/>
                      </a:rPr>
                      <a:t> </a:t>
                    </a:r>
                    <a:r>
                      <a:rPr lang="en-US" altLang="zh-CN" sz="2400" b="0" i="1">
                        <a:latin typeface="Times New Roman" panose="02020603050405020304" pitchFamily="18" charset="0"/>
                        <a:ea typeface="黑体" panose="02010609060101010101" pitchFamily="49" charset="-122"/>
                      </a:rPr>
                      <a:t>P</a:t>
                    </a:r>
                  </a:p>
                </p:txBody>
              </p:sp>
            </p:grpSp>
          </p:grpSp>
        </p:grpSp>
      </p:grpSp>
    </p:spTree>
    <p:extLst>
      <p:ext uri="{BB962C8B-B14F-4D97-AF65-F5344CB8AC3E}">
        <p14:creationId xmlns:p14="http://schemas.microsoft.com/office/powerpoint/2010/main" val="14864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ph type="body" idx="1"/>
          </p:nvPr>
        </p:nvSpPr>
        <p:spPr>
          <a:xfrm>
            <a:off x="395288" y="1070783"/>
            <a:ext cx="7986713" cy="1676400"/>
          </a:xfrm>
        </p:spPr>
        <p:txBody>
          <a:bodyPr/>
          <a:lstStyle/>
          <a:p>
            <a:pPr eaLnBrk="1" hangingPunct="1">
              <a:buFontTx/>
              <a:buNone/>
            </a:pPr>
            <a:r>
              <a:rPr lang="en-US" altLang="zh-CN" sz="2800" dirty="0" smtClean="0">
                <a:solidFill>
                  <a:schemeClr val="tx2"/>
                </a:solidFill>
                <a:latin typeface="楷体" panose="02010609060101010101" pitchFamily="49" charset="-122"/>
                <a:ea typeface="楷体" panose="02010609060101010101" pitchFamily="49" charset="-122"/>
              </a:rPr>
              <a:t>    </a:t>
            </a:r>
            <a:r>
              <a:rPr lang="zh-CN" altLang="en-US" sz="2800" dirty="0" smtClean="0">
                <a:solidFill>
                  <a:schemeClr val="tx2"/>
                </a:solidFill>
                <a:latin typeface="楷体" panose="02010609060101010101" pitchFamily="49" charset="-122"/>
                <a:ea typeface="楷体" panose="02010609060101010101" pitchFamily="49" charset="-122"/>
              </a:rPr>
              <a:t>某工程项目一次投资</a:t>
            </a:r>
            <a:r>
              <a:rPr lang="en-US" altLang="zh-CN" sz="2800" dirty="0" smtClean="0">
                <a:solidFill>
                  <a:schemeClr val="tx2"/>
                </a:solidFill>
                <a:latin typeface="楷体" panose="02010609060101010101" pitchFamily="49" charset="-122"/>
                <a:ea typeface="楷体" panose="02010609060101010101" pitchFamily="49" charset="-122"/>
              </a:rPr>
              <a:t>30000</a:t>
            </a:r>
            <a:r>
              <a:rPr lang="zh-CN" altLang="en-US" sz="2800" dirty="0" smtClean="0">
                <a:solidFill>
                  <a:schemeClr val="tx2"/>
                </a:solidFill>
                <a:latin typeface="楷体" panose="02010609060101010101" pitchFamily="49" charset="-122"/>
                <a:ea typeface="楷体" panose="02010609060101010101" pitchFamily="49" charset="-122"/>
              </a:rPr>
              <a:t>元，年利率</a:t>
            </a:r>
            <a:r>
              <a:rPr lang="en-US" altLang="zh-CN" sz="2800" dirty="0" smtClean="0">
                <a:solidFill>
                  <a:schemeClr val="tx2"/>
                </a:solidFill>
                <a:latin typeface="楷体" panose="02010609060101010101" pitchFamily="49" charset="-122"/>
                <a:ea typeface="楷体" panose="02010609060101010101" pitchFamily="49" charset="-122"/>
              </a:rPr>
              <a:t>8%</a:t>
            </a:r>
            <a:r>
              <a:rPr lang="zh-CN" altLang="en-US" sz="2800" dirty="0" smtClean="0">
                <a:solidFill>
                  <a:schemeClr val="tx2"/>
                </a:solidFill>
                <a:latin typeface="楷体" panose="02010609060101010101" pitchFamily="49" charset="-122"/>
                <a:ea typeface="楷体" panose="02010609060101010101" pitchFamily="49" charset="-122"/>
              </a:rPr>
              <a:t>，</a:t>
            </a:r>
          </a:p>
          <a:p>
            <a:pPr eaLnBrk="1" hangingPunct="1">
              <a:lnSpc>
                <a:spcPct val="120000"/>
              </a:lnSpc>
              <a:buFontTx/>
              <a:buNone/>
            </a:pPr>
            <a:r>
              <a:rPr lang="zh-CN" altLang="en-US" sz="2800" dirty="0" smtClean="0">
                <a:solidFill>
                  <a:schemeClr val="tx2"/>
                </a:solidFill>
                <a:latin typeface="楷体" panose="02010609060101010101" pitchFamily="49" charset="-122"/>
                <a:ea typeface="楷体" panose="02010609060101010101" pitchFamily="49" charset="-122"/>
              </a:rPr>
              <a:t>分</a:t>
            </a:r>
            <a:r>
              <a:rPr lang="en-US" altLang="zh-CN" sz="2800" dirty="0" smtClean="0">
                <a:solidFill>
                  <a:schemeClr val="tx2"/>
                </a:solidFill>
                <a:latin typeface="楷体" panose="02010609060101010101" pitchFamily="49" charset="-122"/>
                <a:ea typeface="楷体" panose="02010609060101010101" pitchFamily="49" charset="-122"/>
              </a:rPr>
              <a:t>5</a:t>
            </a:r>
            <a:r>
              <a:rPr lang="zh-CN" altLang="en-US" sz="2800" dirty="0" smtClean="0">
                <a:solidFill>
                  <a:schemeClr val="tx2"/>
                </a:solidFill>
                <a:latin typeface="楷体" panose="02010609060101010101" pitchFamily="49" charset="-122"/>
                <a:ea typeface="楷体" panose="02010609060101010101" pitchFamily="49" charset="-122"/>
              </a:rPr>
              <a:t>年每年年末等额回收，问每年至少回收多少</a:t>
            </a:r>
          </a:p>
          <a:p>
            <a:pPr eaLnBrk="1" hangingPunct="1">
              <a:buFontTx/>
              <a:buNone/>
            </a:pPr>
            <a:r>
              <a:rPr lang="zh-CN" altLang="en-US" sz="2800" dirty="0" smtClean="0">
                <a:solidFill>
                  <a:schemeClr val="tx2"/>
                </a:solidFill>
                <a:latin typeface="楷体" panose="02010609060101010101" pitchFamily="49" charset="-122"/>
                <a:ea typeface="楷体" panose="02010609060101010101" pitchFamily="49" charset="-122"/>
              </a:rPr>
              <a:t>才能收回全部投资</a:t>
            </a:r>
            <a:r>
              <a:rPr lang="en-US" altLang="zh-CN" sz="2800" dirty="0" smtClean="0">
                <a:solidFill>
                  <a:schemeClr val="tx2"/>
                </a:solidFill>
                <a:latin typeface="楷体" panose="02010609060101010101" pitchFamily="49" charset="-122"/>
                <a:ea typeface="楷体" panose="02010609060101010101" pitchFamily="49" charset="-122"/>
              </a:rPr>
              <a:t>?</a:t>
            </a:r>
          </a:p>
        </p:txBody>
      </p:sp>
      <p:sp>
        <p:nvSpPr>
          <p:cNvPr id="4" name="Rectangle 3"/>
          <p:cNvSpPr>
            <a:spLocks noChangeArrowheads="1"/>
          </p:cNvSpPr>
          <p:nvPr/>
        </p:nvSpPr>
        <p:spPr bwMode="auto">
          <a:xfrm>
            <a:off x="395288" y="1052513"/>
            <a:ext cx="1031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solidFill>
                  <a:schemeClr val="tx2"/>
                </a:solidFill>
                <a:latin typeface="楷体" panose="02010609060101010101" pitchFamily="49" charset="-122"/>
                <a:ea typeface="楷体" panose="02010609060101010101" pitchFamily="49" charset="-122"/>
              </a:rPr>
              <a:t>例：</a:t>
            </a:r>
          </a:p>
        </p:txBody>
      </p:sp>
      <p:sp>
        <p:nvSpPr>
          <p:cNvPr id="5" name="Rectangle 4"/>
          <p:cNvSpPr>
            <a:spLocks noChangeArrowheads="1"/>
          </p:cNvSpPr>
          <p:nvPr/>
        </p:nvSpPr>
        <p:spPr bwMode="auto">
          <a:xfrm>
            <a:off x="469410" y="2942835"/>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solidFill>
                  <a:schemeClr val="tx2"/>
                </a:solidFill>
                <a:latin typeface="楷体" panose="02010609060101010101" pitchFamily="49" charset="-122"/>
                <a:ea typeface="楷体" panose="02010609060101010101" pitchFamily="49" charset="-122"/>
              </a:rPr>
              <a:t>解：</a:t>
            </a:r>
          </a:p>
        </p:txBody>
      </p:sp>
      <p:grpSp>
        <p:nvGrpSpPr>
          <p:cNvPr id="6" name="Group 5"/>
          <p:cNvGrpSpPr>
            <a:grpSpLocks/>
          </p:cNvGrpSpPr>
          <p:nvPr/>
        </p:nvGrpSpPr>
        <p:grpSpPr bwMode="auto">
          <a:xfrm>
            <a:off x="1828800" y="3505200"/>
            <a:ext cx="2590800" cy="900113"/>
            <a:chOff x="1152" y="2208"/>
            <a:chExt cx="1632" cy="567"/>
          </a:xfrm>
        </p:grpSpPr>
        <p:sp>
          <p:nvSpPr>
            <p:cNvPr id="7" name="Rectangle 6"/>
            <p:cNvSpPr>
              <a:spLocks noChangeArrowheads="1"/>
            </p:cNvSpPr>
            <p:nvPr/>
          </p:nvSpPr>
          <p:spPr bwMode="auto">
            <a:xfrm>
              <a:off x="1152" y="2304"/>
              <a:ext cx="5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a:solidFill>
                    <a:schemeClr val="tx2"/>
                  </a:solidFill>
                  <a:latin typeface="Times New Roman" panose="02020603050405020304" pitchFamily="18" charset="0"/>
                  <a:ea typeface="宋体" panose="02010600030101010101" pitchFamily="2" charset="-122"/>
                </a:rPr>
                <a:t>A</a:t>
              </a:r>
              <a:r>
                <a:rPr lang="en-US" altLang="zh-CN" sz="2800" b="0">
                  <a:solidFill>
                    <a:schemeClr val="tx2"/>
                  </a:solidFill>
                  <a:latin typeface="Times New Roman" panose="02020603050405020304" pitchFamily="18" charset="0"/>
                  <a:ea typeface="宋体" panose="02010600030101010101" pitchFamily="2" charset="-122"/>
                </a:rPr>
                <a:t>=</a:t>
              </a:r>
              <a:r>
                <a:rPr lang="en-US" altLang="zh-CN" sz="2800" b="0" i="1">
                  <a:solidFill>
                    <a:schemeClr val="tx2"/>
                  </a:solidFill>
                  <a:latin typeface="Times New Roman" panose="02020603050405020304" pitchFamily="18" charset="0"/>
                  <a:ea typeface="宋体" panose="02010600030101010101" pitchFamily="2" charset="-122"/>
                </a:rPr>
                <a:t>P</a:t>
              </a:r>
            </a:p>
          </p:txBody>
        </p:sp>
        <p:sp>
          <p:nvSpPr>
            <p:cNvPr id="8" name="Text Box 7"/>
            <p:cNvSpPr txBox="1">
              <a:spLocks noChangeArrowheads="1"/>
            </p:cNvSpPr>
            <p:nvPr/>
          </p:nvSpPr>
          <p:spPr bwMode="auto">
            <a:xfrm>
              <a:off x="1488" y="2448"/>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solidFill>
                    <a:schemeClr val="tx2"/>
                  </a:solidFill>
                  <a:latin typeface="Times New Roman" panose="02020603050405020304" pitchFamily="18" charset="0"/>
                  <a:ea typeface="黑体" panose="02010609060101010101" pitchFamily="49" charset="-122"/>
                </a:rPr>
                <a:t>(1+</a:t>
              </a:r>
              <a:r>
                <a:rPr lang="en-US" altLang="zh-CN" sz="2800" b="0" i="1">
                  <a:solidFill>
                    <a:schemeClr val="tx2"/>
                  </a:solidFill>
                  <a:latin typeface="Times New Roman" panose="02020603050405020304" pitchFamily="18" charset="0"/>
                  <a:ea typeface="黑体" panose="02010609060101010101" pitchFamily="49" charset="-122"/>
                </a:rPr>
                <a:t>i</a:t>
              </a:r>
              <a:r>
                <a:rPr lang="en-US" altLang="zh-CN" sz="2800" b="0">
                  <a:solidFill>
                    <a:schemeClr val="tx2"/>
                  </a:solidFill>
                  <a:latin typeface="Times New Roman" panose="02020603050405020304" pitchFamily="18" charset="0"/>
                  <a:ea typeface="黑体" panose="02010609060101010101" pitchFamily="49" charset="-122"/>
                </a:rPr>
                <a:t>)</a:t>
              </a:r>
              <a:r>
                <a:rPr lang="en-US" altLang="zh-CN" sz="2800" b="0" i="1" baseline="30000">
                  <a:solidFill>
                    <a:schemeClr val="tx2"/>
                  </a:solidFill>
                  <a:latin typeface="Times New Roman" panose="02020603050405020304" pitchFamily="18" charset="0"/>
                  <a:ea typeface="黑体" panose="02010609060101010101" pitchFamily="49" charset="-122"/>
                </a:rPr>
                <a:t>n</a:t>
              </a:r>
              <a:r>
                <a:rPr lang="en-US" altLang="zh-CN" sz="2800" b="0" baseline="30000">
                  <a:solidFill>
                    <a:schemeClr val="tx2"/>
                  </a:solidFill>
                  <a:latin typeface="Times New Roman" panose="02020603050405020304" pitchFamily="18" charset="0"/>
                  <a:ea typeface="黑体" panose="02010609060101010101" pitchFamily="49" charset="-122"/>
                </a:rPr>
                <a:t> </a:t>
              </a:r>
              <a:r>
                <a:rPr lang="en-US" altLang="zh-CN" sz="2800" b="0">
                  <a:solidFill>
                    <a:schemeClr val="tx2"/>
                  </a:solidFill>
                  <a:latin typeface="Times New Roman" panose="02020603050405020304" pitchFamily="18" charset="0"/>
                  <a:ea typeface="黑体" panose="02010609060101010101" pitchFamily="49" charset="-122"/>
                </a:rPr>
                <a:t>–1</a:t>
              </a:r>
              <a:r>
                <a:rPr lang="en-US" altLang="zh-CN" sz="2800" b="0">
                  <a:solidFill>
                    <a:schemeClr val="tx2"/>
                  </a:solidFill>
                  <a:latin typeface="黑体" panose="02010609060101010101" pitchFamily="49" charset="-122"/>
                  <a:ea typeface="黑体" panose="02010609060101010101" pitchFamily="49" charset="-122"/>
                </a:rPr>
                <a:t> </a:t>
              </a:r>
            </a:p>
          </p:txBody>
        </p:sp>
        <p:sp>
          <p:nvSpPr>
            <p:cNvPr id="9" name="Text Box 8"/>
            <p:cNvSpPr txBox="1">
              <a:spLocks noChangeArrowheads="1"/>
            </p:cNvSpPr>
            <p:nvPr/>
          </p:nvSpPr>
          <p:spPr bwMode="auto">
            <a:xfrm>
              <a:off x="1680" y="2208"/>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i="1">
                  <a:solidFill>
                    <a:schemeClr val="tx2"/>
                  </a:solidFill>
                  <a:latin typeface="Times New Roman" panose="02020603050405020304" pitchFamily="18" charset="0"/>
                  <a:ea typeface="黑体" panose="02010609060101010101" pitchFamily="49" charset="-122"/>
                </a:rPr>
                <a:t>i </a:t>
              </a:r>
              <a:r>
                <a:rPr lang="en-US" altLang="zh-CN" sz="2800" b="0">
                  <a:solidFill>
                    <a:schemeClr val="tx2"/>
                  </a:solidFill>
                  <a:latin typeface="Times New Roman" panose="02020603050405020304" pitchFamily="18" charset="0"/>
                  <a:ea typeface="黑体" panose="02010609060101010101" pitchFamily="49" charset="-122"/>
                </a:rPr>
                <a:t>(1+</a:t>
              </a:r>
              <a:r>
                <a:rPr lang="en-US" altLang="zh-CN" sz="2800" b="0" i="1">
                  <a:solidFill>
                    <a:schemeClr val="tx2"/>
                  </a:solidFill>
                  <a:latin typeface="Times New Roman" panose="02020603050405020304" pitchFamily="18" charset="0"/>
                  <a:ea typeface="黑体" panose="02010609060101010101" pitchFamily="49" charset="-122"/>
                </a:rPr>
                <a:t>i</a:t>
              </a:r>
              <a:r>
                <a:rPr lang="en-US" altLang="zh-CN" sz="2800" b="0">
                  <a:solidFill>
                    <a:schemeClr val="tx2"/>
                  </a:solidFill>
                  <a:latin typeface="Times New Roman" panose="02020603050405020304" pitchFamily="18" charset="0"/>
                  <a:ea typeface="黑体" panose="02010609060101010101" pitchFamily="49" charset="-122"/>
                </a:rPr>
                <a:t>)</a:t>
              </a:r>
              <a:r>
                <a:rPr lang="en-US" altLang="zh-CN" sz="2800" b="0" i="1" baseline="30000">
                  <a:solidFill>
                    <a:schemeClr val="tx2"/>
                  </a:solidFill>
                  <a:latin typeface="Times New Roman" panose="02020603050405020304" pitchFamily="18" charset="0"/>
                  <a:ea typeface="黑体" panose="02010609060101010101" pitchFamily="49" charset="-122"/>
                </a:rPr>
                <a:t>n</a:t>
              </a:r>
              <a:r>
                <a:rPr lang="en-US" altLang="zh-CN" sz="2800" b="0" baseline="30000">
                  <a:solidFill>
                    <a:schemeClr val="tx2"/>
                  </a:solidFill>
                  <a:latin typeface="黑体" panose="02010609060101010101" pitchFamily="49" charset="-122"/>
                  <a:ea typeface="黑体" panose="02010609060101010101" pitchFamily="49" charset="-122"/>
                </a:rPr>
                <a:t> </a:t>
              </a:r>
            </a:p>
          </p:txBody>
        </p:sp>
        <p:sp>
          <p:nvSpPr>
            <p:cNvPr id="10" name="Line 9"/>
            <p:cNvSpPr>
              <a:spLocks noChangeShapeType="1"/>
            </p:cNvSpPr>
            <p:nvPr/>
          </p:nvSpPr>
          <p:spPr bwMode="auto">
            <a:xfrm>
              <a:off x="1680" y="24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1" name="Group 10"/>
          <p:cNvGrpSpPr>
            <a:grpSpLocks/>
          </p:cNvGrpSpPr>
          <p:nvPr/>
        </p:nvGrpSpPr>
        <p:grpSpPr bwMode="auto">
          <a:xfrm>
            <a:off x="4267200" y="3511550"/>
            <a:ext cx="4141788" cy="1427163"/>
            <a:chOff x="2688" y="2212"/>
            <a:chExt cx="2609" cy="899"/>
          </a:xfrm>
        </p:grpSpPr>
        <p:sp>
          <p:nvSpPr>
            <p:cNvPr id="12" name="Rectangle 11"/>
            <p:cNvSpPr>
              <a:spLocks noChangeArrowheads="1"/>
            </p:cNvSpPr>
            <p:nvPr/>
          </p:nvSpPr>
          <p:spPr bwMode="auto">
            <a:xfrm>
              <a:off x="2736" y="2304"/>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a:t>
              </a:r>
            </a:p>
          </p:txBody>
        </p:sp>
        <p:grpSp>
          <p:nvGrpSpPr>
            <p:cNvPr id="13" name="Group 12"/>
            <p:cNvGrpSpPr>
              <a:grpSpLocks/>
            </p:cNvGrpSpPr>
            <p:nvPr/>
          </p:nvGrpSpPr>
          <p:grpSpPr bwMode="auto">
            <a:xfrm>
              <a:off x="3552" y="2212"/>
              <a:ext cx="1745" cy="574"/>
              <a:chOff x="3600" y="1300"/>
              <a:chExt cx="1728" cy="558"/>
            </a:xfrm>
          </p:grpSpPr>
          <p:sp>
            <p:nvSpPr>
              <p:cNvPr id="17" name="Text Box 13"/>
              <p:cNvSpPr txBox="1">
                <a:spLocks noChangeArrowheads="1"/>
              </p:cNvSpPr>
              <p:nvPr/>
            </p:nvSpPr>
            <p:spPr bwMode="auto">
              <a:xfrm>
                <a:off x="3600" y="1540"/>
                <a:ext cx="168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solidFill>
                      <a:schemeClr val="tx2"/>
                    </a:solidFill>
                    <a:latin typeface="Times New Roman" panose="02020603050405020304" pitchFamily="18" charset="0"/>
                    <a:ea typeface="黑体" panose="02010609060101010101" pitchFamily="49" charset="-122"/>
                  </a:rPr>
                  <a:t>(1+0.08)</a:t>
                </a:r>
                <a:r>
                  <a:rPr lang="en-US" altLang="zh-CN" sz="2800" b="0" baseline="30000">
                    <a:solidFill>
                      <a:schemeClr val="tx2"/>
                    </a:solidFill>
                    <a:latin typeface="Times New Roman" panose="02020603050405020304" pitchFamily="18" charset="0"/>
                    <a:ea typeface="黑体" panose="02010609060101010101" pitchFamily="49" charset="-122"/>
                  </a:rPr>
                  <a:t>5 </a:t>
                </a:r>
                <a:r>
                  <a:rPr lang="en-US" altLang="zh-CN" sz="2800" b="0">
                    <a:solidFill>
                      <a:schemeClr val="tx2"/>
                    </a:solidFill>
                    <a:latin typeface="Times New Roman" panose="02020603050405020304" pitchFamily="18" charset="0"/>
                    <a:ea typeface="黑体" panose="02010609060101010101" pitchFamily="49" charset="-122"/>
                  </a:rPr>
                  <a:t>-1</a:t>
                </a:r>
              </a:p>
            </p:txBody>
          </p:sp>
          <p:sp>
            <p:nvSpPr>
              <p:cNvPr id="18" name="Text Box 14"/>
              <p:cNvSpPr txBox="1">
                <a:spLocks noChangeArrowheads="1"/>
              </p:cNvSpPr>
              <p:nvPr/>
            </p:nvSpPr>
            <p:spPr bwMode="auto">
              <a:xfrm>
                <a:off x="3648" y="1300"/>
                <a:ext cx="168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solidFill>
                      <a:schemeClr val="tx2"/>
                    </a:solidFill>
                    <a:latin typeface="Times New Roman" panose="02020603050405020304" pitchFamily="18" charset="0"/>
                    <a:ea typeface="黑体" panose="02010609060101010101" pitchFamily="49" charset="-122"/>
                  </a:rPr>
                  <a:t>0.08(1+0.08)</a:t>
                </a:r>
                <a:r>
                  <a:rPr lang="en-US" altLang="zh-CN" sz="2800" b="0" baseline="30000">
                    <a:solidFill>
                      <a:schemeClr val="tx2"/>
                    </a:solidFill>
                    <a:latin typeface="Times New Roman" panose="02020603050405020304" pitchFamily="18" charset="0"/>
                    <a:ea typeface="黑体" panose="02010609060101010101" pitchFamily="49" charset="-122"/>
                  </a:rPr>
                  <a:t>5</a:t>
                </a:r>
              </a:p>
            </p:txBody>
          </p:sp>
          <p:sp>
            <p:nvSpPr>
              <p:cNvPr id="19" name="Line 15"/>
              <p:cNvSpPr>
                <a:spLocks noChangeShapeType="1"/>
              </p:cNvSpPr>
              <p:nvPr/>
            </p:nvSpPr>
            <p:spPr bwMode="auto">
              <a:xfrm>
                <a:off x="3648" y="1584"/>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4" name="Rectangle 16"/>
            <p:cNvSpPr>
              <a:spLocks noChangeArrowheads="1"/>
            </p:cNvSpPr>
            <p:nvPr/>
          </p:nvSpPr>
          <p:spPr bwMode="auto">
            <a:xfrm>
              <a:off x="2928" y="2304"/>
              <a:ext cx="6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en-US" altLang="zh-CN" sz="2800" b="0">
                  <a:solidFill>
                    <a:schemeClr val="tx2"/>
                  </a:solidFill>
                  <a:latin typeface="Times New Roman" panose="02020603050405020304" pitchFamily="18" charset="0"/>
                  <a:ea typeface="宋体" panose="02010600030101010101" pitchFamily="2" charset="-122"/>
                </a:rPr>
                <a:t>30000</a:t>
              </a:r>
            </a:p>
          </p:txBody>
        </p:sp>
        <p:sp>
          <p:nvSpPr>
            <p:cNvPr id="15" name="Rectangle 17"/>
            <p:cNvSpPr>
              <a:spLocks noChangeArrowheads="1"/>
            </p:cNvSpPr>
            <p:nvPr/>
          </p:nvSpPr>
          <p:spPr bwMode="auto">
            <a:xfrm>
              <a:off x="2688" y="2784"/>
              <a:ext cx="3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 = </a:t>
              </a:r>
            </a:p>
          </p:txBody>
        </p:sp>
        <p:sp>
          <p:nvSpPr>
            <p:cNvPr id="16" name="Rectangle 18"/>
            <p:cNvSpPr>
              <a:spLocks noChangeArrowheads="1"/>
            </p:cNvSpPr>
            <p:nvPr/>
          </p:nvSpPr>
          <p:spPr bwMode="auto">
            <a:xfrm>
              <a:off x="2928" y="2784"/>
              <a:ext cx="12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7514</a:t>
              </a:r>
              <a:r>
                <a:rPr lang="zh-CN" altLang="en-US" sz="2800" b="0">
                  <a:solidFill>
                    <a:schemeClr val="tx2"/>
                  </a:solidFill>
                  <a:latin typeface="Times New Roman" panose="02020603050405020304" pitchFamily="18" charset="0"/>
                  <a:ea typeface="宋体" panose="02010600030101010101" pitchFamily="2" charset="-122"/>
                </a:rPr>
                <a:t>（元）</a:t>
              </a:r>
            </a:p>
          </p:txBody>
        </p:sp>
      </p:grpSp>
    </p:spTree>
    <p:extLst>
      <p:ext uri="{BB962C8B-B14F-4D97-AF65-F5344CB8AC3E}">
        <p14:creationId xmlns:p14="http://schemas.microsoft.com/office/powerpoint/2010/main" val="88998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755650" y="914400"/>
            <a:ext cx="76263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t>EXCEL</a:t>
            </a:r>
            <a:r>
              <a:rPr lang="zh-CN" altLang="en-US" sz="2800" dirty="0" smtClean="0"/>
              <a:t>解法</a:t>
            </a:r>
            <a:r>
              <a:rPr lang="en-US" altLang="zh-CN" sz="2800" dirty="0" smtClean="0"/>
              <a:t>SEP1:</a:t>
            </a:r>
            <a:r>
              <a:rPr lang="zh-CN" altLang="en-US" sz="2800" dirty="0" smtClean="0"/>
              <a:t>启动软件</a:t>
            </a:r>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569913" y="1812925"/>
            <a:ext cx="7889875" cy="4711700"/>
          </a:xfrm>
        </p:spPr>
      </p:pic>
    </p:spTree>
    <p:extLst>
      <p:ext uri="{BB962C8B-B14F-4D97-AF65-F5344CB8AC3E}">
        <p14:creationId xmlns:p14="http://schemas.microsoft.com/office/powerpoint/2010/main" val="26064072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827088" y="914400"/>
            <a:ext cx="75549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SEP2:</a:t>
            </a:r>
            <a:r>
              <a:rPr lang="zh-CN" altLang="en-US" sz="2800" smtClean="0"/>
              <a:t>输入参数</a:t>
            </a:r>
            <a:endParaRPr lang="zh-CN" altLang="en-US" sz="2800" dirty="0" smtClean="0"/>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569913" y="1812925"/>
            <a:ext cx="7889875" cy="4711700"/>
          </a:xfrm>
        </p:spPr>
      </p:pic>
    </p:spTree>
    <p:extLst>
      <p:ext uri="{BB962C8B-B14F-4D97-AF65-F5344CB8AC3E}">
        <p14:creationId xmlns:p14="http://schemas.microsoft.com/office/powerpoint/2010/main" val="14859377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nvSpPr>
        <p:spPr bwMode="auto">
          <a:xfrm>
            <a:off x="574675" y="1034988"/>
            <a:ext cx="7554912"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0066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rgbClr val="0066CC"/>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sz="4400" b="1">
                <a:solidFill>
                  <a:srgbClr val="0066CC"/>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sz="4400" b="1">
                <a:solidFill>
                  <a:srgbClr val="0066CC"/>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sz="4400" b="1">
                <a:solidFill>
                  <a:srgbClr val="0066CC"/>
                </a:solidFill>
                <a:effectLst>
                  <a:outerShdw blurRad="38100" dist="38100" dir="2700000" algn="tl">
                    <a:srgbClr val="C0C0C0"/>
                  </a:outerShdw>
                </a:effectLst>
                <a:latin typeface="黑体" pitchFamily="2" charset="-122"/>
                <a:ea typeface="黑体" pitchFamily="2" charset="-122"/>
              </a:defRPr>
            </a:lvl5pPr>
            <a:lvl6pPr marL="457200" algn="l" rtl="0" fontAlgn="base">
              <a:spcBef>
                <a:spcPct val="0"/>
              </a:spcBef>
              <a:spcAft>
                <a:spcPct val="0"/>
              </a:spcAft>
              <a:defRPr sz="4400" b="1">
                <a:solidFill>
                  <a:srgbClr val="0066CC"/>
                </a:solidFill>
                <a:effectLst>
                  <a:outerShdw blurRad="38100" dist="38100" dir="2700000" algn="tl">
                    <a:srgbClr val="C0C0C0"/>
                  </a:outerShdw>
                </a:effectLst>
                <a:latin typeface="黑体" pitchFamily="2" charset="-122"/>
                <a:ea typeface="黑体" pitchFamily="2" charset="-122"/>
              </a:defRPr>
            </a:lvl6pPr>
            <a:lvl7pPr marL="914400" algn="l" rtl="0" fontAlgn="base">
              <a:spcBef>
                <a:spcPct val="0"/>
              </a:spcBef>
              <a:spcAft>
                <a:spcPct val="0"/>
              </a:spcAft>
              <a:defRPr sz="4400" b="1">
                <a:solidFill>
                  <a:srgbClr val="0066CC"/>
                </a:solidFill>
                <a:effectLst>
                  <a:outerShdw blurRad="38100" dist="38100" dir="2700000" algn="tl">
                    <a:srgbClr val="C0C0C0"/>
                  </a:outerShdw>
                </a:effectLst>
                <a:latin typeface="黑体" pitchFamily="2" charset="-122"/>
                <a:ea typeface="黑体" pitchFamily="2" charset="-122"/>
              </a:defRPr>
            </a:lvl7pPr>
            <a:lvl8pPr marL="1371600" algn="l" rtl="0" fontAlgn="base">
              <a:spcBef>
                <a:spcPct val="0"/>
              </a:spcBef>
              <a:spcAft>
                <a:spcPct val="0"/>
              </a:spcAft>
              <a:defRPr sz="4400" b="1">
                <a:solidFill>
                  <a:srgbClr val="0066CC"/>
                </a:solidFill>
                <a:effectLst>
                  <a:outerShdw blurRad="38100" dist="38100" dir="2700000" algn="tl">
                    <a:srgbClr val="C0C0C0"/>
                  </a:outerShdw>
                </a:effectLst>
                <a:latin typeface="黑体" pitchFamily="2" charset="-122"/>
                <a:ea typeface="黑体" pitchFamily="2" charset="-122"/>
              </a:defRPr>
            </a:lvl8pPr>
            <a:lvl9pPr marL="1828800" algn="l" rtl="0" fontAlgn="base">
              <a:spcBef>
                <a:spcPct val="0"/>
              </a:spcBef>
              <a:spcAft>
                <a:spcPct val="0"/>
              </a:spcAft>
              <a:defRPr sz="4400" b="1">
                <a:solidFill>
                  <a:srgbClr val="0066CC"/>
                </a:solidFill>
                <a:effectLst>
                  <a:outerShdw blurRad="38100" dist="38100" dir="2700000" algn="tl">
                    <a:srgbClr val="C0C0C0"/>
                  </a:outerShdw>
                </a:effectLst>
                <a:latin typeface="黑体" pitchFamily="2" charset="-122"/>
                <a:ea typeface="黑体" pitchFamily="2" charset="-122"/>
              </a:defRPr>
            </a:lvl9pPr>
          </a:lstStyle>
          <a:p>
            <a:pPr eaLnBrk="1" hangingPunct="1">
              <a:defRPr/>
            </a:pPr>
            <a:r>
              <a:rPr lang="en-US" altLang="zh-CN" sz="2800" b="0" dirty="0">
                <a:solidFill>
                  <a:schemeClr val="tx2"/>
                </a:solidFill>
                <a:sym typeface="Verdana" panose="020B0604030504040204" pitchFamily="34" charset="0"/>
              </a:rPr>
              <a:t>EXCEL</a:t>
            </a:r>
            <a:r>
              <a:rPr lang="zh-CN" altLang="en-US" sz="2800" b="0" dirty="0">
                <a:solidFill>
                  <a:schemeClr val="tx2"/>
                </a:solidFill>
                <a:sym typeface="Verdana" panose="020B0604030504040204" pitchFamily="34" charset="0"/>
              </a:rPr>
              <a:t>解法</a:t>
            </a:r>
            <a:r>
              <a:rPr lang="en-US" altLang="zh-CN" sz="2800" b="0" dirty="0">
                <a:solidFill>
                  <a:schemeClr val="tx2"/>
                </a:solidFill>
                <a:sym typeface="Verdana" panose="020B0604030504040204" pitchFamily="34" charset="0"/>
              </a:rPr>
              <a:t>SEP3:</a:t>
            </a:r>
            <a:r>
              <a:rPr lang="zh-CN" altLang="en-US" sz="2800" b="0" dirty="0">
                <a:solidFill>
                  <a:schemeClr val="tx2"/>
                </a:solidFill>
                <a:sym typeface="Verdana" panose="020B0604030504040204" pitchFamily="34" charset="0"/>
              </a:rPr>
              <a:t>求得结果</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r="-20" b="2657"/>
          <a:stretch>
            <a:fillRect/>
          </a:stretch>
        </p:blipFill>
        <p:spPr bwMode="auto">
          <a:xfrm>
            <a:off x="627062" y="1841377"/>
            <a:ext cx="7889875"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190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230705-DB46-430B-9218-64A1C3AACFC3}" type="datetime1">
              <a:rPr lang="zh-CN" altLang="en-US" smtClean="0"/>
              <a:pPr/>
              <a:t>2016/9/18</a:t>
            </a:fld>
            <a:endParaRPr lang="en-US" altLang="zh-CN" sz="1800">
              <a:solidFill>
                <a:srgbClr val="3366CC"/>
              </a:solidFill>
              <a:latin typeface="楷体_GB2312" pitchFamily="49" charset="-122"/>
            </a:endParaRPr>
          </a:p>
        </p:txBody>
      </p:sp>
      <p:sp>
        <p:nvSpPr>
          <p:cNvPr id="3" name="灯片编号占位符 2"/>
          <p:cNvSpPr>
            <a:spLocks noGrp="1"/>
          </p:cNvSpPr>
          <p:nvPr>
            <p:ph type="sldNum" sz="quarter" idx="11"/>
          </p:nvPr>
        </p:nvSpPr>
        <p:spPr/>
        <p:txBody>
          <a:bodyPr/>
          <a:lstStyle/>
          <a:p>
            <a:fld id="{65717687-6A57-4636-9248-F53176441886}" type="slidenum">
              <a:rPr lang="zh-CN" altLang="en-US" smtClean="0"/>
              <a:pPr/>
              <a:t>5</a:t>
            </a:fld>
            <a:endParaRPr lang="en-US" altLang="zh-CN" sz="1800" dirty="0">
              <a:solidFill>
                <a:srgbClr val="3366CC"/>
              </a:solidFill>
              <a:latin typeface="楷体_GB2312" pitchFamily="49" charset="-122"/>
            </a:endParaRPr>
          </a:p>
        </p:txBody>
      </p:sp>
      <p:sp>
        <p:nvSpPr>
          <p:cNvPr id="4" name="标题 3"/>
          <p:cNvSpPr>
            <a:spLocks noGrp="1"/>
          </p:cNvSpPr>
          <p:nvPr>
            <p:ph type="title"/>
          </p:nvPr>
        </p:nvSpPr>
        <p:spPr/>
        <p:txBody>
          <a:bodyPr/>
          <a:lstStyle/>
          <a:p>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资金</a:t>
            </a:r>
            <a:r>
              <a:rPr lang="zh-CN" altLang="en-US" b="1" dirty="0">
                <a:solidFill>
                  <a:schemeClr val="tx1"/>
                </a:solidFill>
                <a:latin typeface="楷体" panose="02010609060101010101" pitchFamily="49" charset="-122"/>
                <a:ea typeface="楷体" panose="02010609060101010101" pitchFamily="49" charset="-122"/>
              </a:rPr>
              <a:t>的时间价值</a:t>
            </a:r>
          </a:p>
        </p:txBody>
      </p:sp>
      <p:graphicFrame>
        <p:nvGraphicFramePr>
          <p:cNvPr id="10" name="Group 3"/>
          <p:cNvGraphicFramePr>
            <a:graphicFrameLocks noGrp="1"/>
          </p:cNvGraphicFramePr>
          <p:nvPr>
            <p:extLst>
              <p:ext uri="{D42A27DB-BD31-4B8C-83A1-F6EECF244321}">
                <p14:modId xmlns:p14="http://schemas.microsoft.com/office/powerpoint/2010/main" val="4177335344"/>
              </p:ext>
            </p:extLst>
          </p:nvPr>
        </p:nvGraphicFramePr>
        <p:xfrm>
          <a:off x="1447800" y="2895600"/>
          <a:ext cx="6096000" cy="3175000"/>
        </p:xfrm>
        <a:graphic>
          <a:graphicData uri="http://schemas.openxmlformats.org/drawingml/2006/table">
            <a:tbl>
              <a:tblPr/>
              <a:tblGrid>
                <a:gridCol w="2032000"/>
                <a:gridCol w="2032000"/>
                <a:gridCol w="2032000"/>
              </a:tblGrid>
              <a:tr h="517525">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年末</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A</a:t>
                      </a:r>
                      <a:r>
                        <a:rPr kumimoji="1"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方案</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B</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方案</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7525">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9750">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7000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5000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5000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buClr>
                          <a:srgbClr val="3366FF"/>
                        </a:buClr>
                        <a:buSzPct val="85000"/>
                        <a:buFont typeface="Wingdings" panose="05000000000000000000" pitchFamily="2" charset="2"/>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buClr>
                          <a:srgbClr val="3366FF"/>
                        </a:buClr>
                        <a:defRPr kumimoji="1" b="1">
                          <a:solidFill>
                            <a:schemeClr val="tx1"/>
                          </a:solidFill>
                          <a:latin typeface="幼圆" panose="02010509060101010101" pitchFamily="49" charset="-122"/>
                          <a:ea typeface="幼圆" panose="02010509060101010101" pitchFamily="49" charset="-122"/>
                        </a:defRPr>
                      </a:lvl3pPr>
                      <a:lvl4pPr marL="1600200" indent="-228600" eaLnBrk="0" hangingPunct="0">
                        <a:buClr>
                          <a:srgbClr val="FF3300"/>
                        </a:buClr>
                        <a:defRPr kumimoji="1" sz="16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defRPr kumimoji="1">
                          <a:solidFill>
                            <a:schemeClr val="tx1"/>
                          </a:solidFill>
                          <a:latin typeface="Arial Black" panose="020B0A040201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7000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矩形 4"/>
          <p:cNvSpPr/>
          <p:nvPr/>
        </p:nvSpPr>
        <p:spPr>
          <a:xfrm>
            <a:off x="553591" y="1143090"/>
            <a:ext cx="7923518" cy="1604222"/>
          </a:xfrm>
          <a:prstGeom prst="rect">
            <a:avLst/>
          </a:prstGeom>
        </p:spPr>
        <p:txBody>
          <a:bodyPr wrap="square">
            <a:spAutoFit/>
          </a:bodyPr>
          <a:lstStyle/>
          <a:p>
            <a:pPr>
              <a:lnSpc>
                <a:spcPct val="130000"/>
              </a:lnSpc>
              <a:spcBef>
                <a:spcPct val="50000"/>
              </a:spcBef>
            </a:pPr>
            <a:r>
              <a:rPr lang="zh-CN" altLang="en-US" sz="2600" dirty="0">
                <a:solidFill>
                  <a:schemeClr val="tx1"/>
                </a:solidFill>
                <a:latin typeface="楷体" panose="02010609060101010101" pitchFamily="49" charset="-122"/>
                <a:ea typeface="楷体" panose="02010609060101010101" pitchFamily="49" charset="-122"/>
              </a:rPr>
              <a:t>例：有一个公司面临两个投资方案</a:t>
            </a:r>
            <a:r>
              <a:rPr lang="en-US" altLang="zh-CN" sz="2600" dirty="0">
                <a:solidFill>
                  <a:schemeClr val="tx1"/>
                </a:solidFill>
                <a:latin typeface="楷体" panose="02010609060101010101" pitchFamily="49" charset="-122"/>
                <a:ea typeface="楷体" panose="02010609060101010101" pitchFamily="49" charset="-122"/>
              </a:rPr>
              <a:t>A</a:t>
            </a:r>
            <a:r>
              <a:rPr lang="zh-CN" altLang="en-US" sz="2600" dirty="0">
                <a:solidFill>
                  <a:schemeClr val="tx1"/>
                </a:solidFill>
                <a:latin typeface="楷体" panose="02010609060101010101" pitchFamily="49" charset="-122"/>
                <a:ea typeface="楷体" panose="02010609060101010101" pitchFamily="49" charset="-122"/>
              </a:rPr>
              <a:t>，</a:t>
            </a:r>
            <a:r>
              <a:rPr lang="en-US" altLang="zh-CN" sz="2600" dirty="0">
                <a:solidFill>
                  <a:schemeClr val="tx1"/>
                </a:solidFill>
                <a:latin typeface="楷体" panose="02010609060101010101" pitchFamily="49" charset="-122"/>
                <a:ea typeface="楷体" panose="02010609060101010101" pitchFamily="49" charset="-122"/>
              </a:rPr>
              <a:t>B</a:t>
            </a:r>
            <a:r>
              <a:rPr lang="zh-CN" altLang="en-US" sz="2600" dirty="0">
                <a:solidFill>
                  <a:schemeClr val="tx1"/>
                </a:solidFill>
                <a:latin typeface="楷体" panose="02010609060101010101" pitchFamily="49" charset="-122"/>
                <a:ea typeface="楷体" panose="02010609060101010101" pitchFamily="49" charset="-122"/>
              </a:rPr>
              <a:t>，寿命期都是</a:t>
            </a:r>
            <a:r>
              <a:rPr lang="en-US" altLang="zh-CN" sz="2600" dirty="0">
                <a:solidFill>
                  <a:schemeClr val="tx1"/>
                </a:solidFill>
                <a:latin typeface="楷体" panose="02010609060101010101" pitchFamily="49" charset="-122"/>
                <a:ea typeface="楷体" panose="02010609060101010101" pitchFamily="49" charset="-122"/>
              </a:rPr>
              <a:t>4</a:t>
            </a:r>
            <a:r>
              <a:rPr lang="zh-CN" altLang="en-US" sz="2600" dirty="0">
                <a:solidFill>
                  <a:schemeClr val="tx1"/>
                </a:solidFill>
                <a:latin typeface="楷体" panose="02010609060101010101" pitchFamily="49" charset="-122"/>
                <a:ea typeface="楷体" panose="02010609060101010101" pitchFamily="49" charset="-122"/>
              </a:rPr>
              <a:t>年，初始投资也相同，均为</a:t>
            </a:r>
            <a:r>
              <a:rPr lang="en-US" altLang="zh-CN" sz="2600" dirty="0">
                <a:solidFill>
                  <a:schemeClr val="tx1"/>
                </a:solidFill>
                <a:latin typeface="楷体" panose="02010609060101010101" pitchFamily="49" charset="-122"/>
                <a:ea typeface="楷体" panose="02010609060101010101" pitchFamily="49" charset="-122"/>
              </a:rPr>
              <a:t>10000</a:t>
            </a:r>
            <a:r>
              <a:rPr lang="zh-CN" altLang="en-US" sz="2600" dirty="0">
                <a:solidFill>
                  <a:schemeClr val="tx1"/>
                </a:solidFill>
                <a:latin typeface="楷体" panose="02010609060101010101" pitchFamily="49" charset="-122"/>
                <a:ea typeface="楷体" panose="02010609060101010101" pitchFamily="49" charset="-122"/>
              </a:rPr>
              <a:t>元。实现利润的总额也相同，但每年数额不同，具体数据见下表： </a:t>
            </a:r>
          </a:p>
        </p:txBody>
      </p:sp>
    </p:spTree>
    <p:extLst>
      <p:ext uri="{BB962C8B-B14F-4D97-AF65-F5344CB8AC3E}">
        <p14:creationId xmlns:p14="http://schemas.microsoft.com/office/powerpoint/2010/main" val="72790335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533559" y="1157121"/>
            <a:ext cx="7654781" cy="2677656"/>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1pPr>
            <a:lvl2pPr marL="4572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2pPr>
            <a:lvl3pPr marL="9144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3pPr>
            <a:lvl4pPr marL="13716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4pPr>
            <a:lvl5pPr marL="1828800" algn="l" rtl="0" fontAlgn="base">
              <a:spcBef>
                <a:spcPct val="20000"/>
              </a:spcBef>
              <a:spcAft>
                <a:spcPct val="0"/>
              </a:spcAft>
              <a:defRPr kumimoji="1" sz="20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000" b="1" kern="1200">
                <a:solidFill>
                  <a:schemeClr val="tx1"/>
                </a:solidFill>
                <a:latin typeface="幼圆" panose="02010509060101010101" pitchFamily="49" charset="-122"/>
                <a:ea typeface="幼圆" panose="02010509060101010101" pitchFamily="49" charset="-122"/>
                <a:cs typeface="+mn-cs"/>
              </a:defRPr>
            </a:lvl9pPr>
          </a:lstStyle>
          <a:p>
            <a:pPr algn="just">
              <a:lnSpc>
                <a:spcPct val="150000"/>
              </a:lnSpc>
              <a:spcBef>
                <a:spcPct val="0"/>
              </a:spcBef>
            </a:pPr>
            <a:r>
              <a:rPr lang="en-US" altLang="zh-CN" sz="2400" dirty="0">
                <a:solidFill>
                  <a:schemeClr val="bg1"/>
                </a:solidFill>
                <a:latin typeface="Times New Roman" panose="02020603050405020304" pitchFamily="18" charset="0"/>
                <a:ea typeface="宋体" panose="02010600030101010101" pitchFamily="2" charset="-122"/>
              </a:rPr>
              <a:t> </a:t>
            </a:r>
            <a:r>
              <a:rPr lang="zh-CN" altLang="en-US" sz="2800" dirty="0" smtClean="0">
                <a:solidFill>
                  <a:schemeClr val="bg1"/>
                </a:solidFill>
                <a:latin typeface="楷体" panose="02010609060101010101" pitchFamily="49" charset="-122"/>
                <a:ea typeface="楷体" panose="02010609060101010101" pitchFamily="49" charset="-122"/>
              </a:rPr>
              <a:t>例：某</a:t>
            </a:r>
            <a:r>
              <a:rPr lang="zh-CN" altLang="en-US" sz="2800" dirty="0">
                <a:solidFill>
                  <a:schemeClr val="bg1"/>
                </a:solidFill>
                <a:latin typeface="楷体" panose="02010609060101010101" pitchFamily="49" charset="-122"/>
                <a:ea typeface="楷体" panose="02010609060101010101" pitchFamily="49" charset="-122"/>
              </a:rPr>
              <a:t>新工程项目欲投资</a:t>
            </a:r>
            <a:r>
              <a:rPr lang="en-US" altLang="zh-CN" sz="2800" dirty="0">
                <a:solidFill>
                  <a:schemeClr val="bg1"/>
                </a:solidFill>
                <a:latin typeface="楷体" panose="02010609060101010101" pitchFamily="49" charset="-122"/>
                <a:ea typeface="楷体" panose="02010609060101010101" pitchFamily="49" charset="-122"/>
              </a:rPr>
              <a:t>200</a:t>
            </a:r>
            <a:r>
              <a:rPr lang="zh-CN" altLang="en-US" sz="2800" dirty="0">
                <a:solidFill>
                  <a:schemeClr val="bg1"/>
                </a:solidFill>
                <a:latin typeface="楷体" panose="02010609060101010101" pitchFamily="49" charset="-122"/>
                <a:ea typeface="楷体" panose="02010609060101010101" pitchFamily="49" charset="-122"/>
              </a:rPr>
              <a:t>万元，工程</a:t>
            </a:r>
            <a:r>
              <a:rPr lang="en-US" altLang="zh-CN" sz="2800" dirty="0">
                <a:solidFill>
                  <a:schemeClr val="bg1"/>
                </a:solidFill>
                <a:latin typeface="楷体" panose="02010609060101010101" pitchFamily="49" charset="-122"/>
                <a:ea typeface="楷体" panose="02010609060101010101" pitchFamily="49" charset="-122"/>
              </a:rPr>
              <a:t>1</a:t>
            </a:r>
            <a:r>
              <a:rPr lang="zh-CN" altLang="en-US" sz="2800" dirty="0">
                <a:solidFill>
                  <a:schemeClr val="bg1"/>
                </a:solidFill>
                <a:latin typeface="楷体" panose="02010609060101010101" pitchFamily="49" charset="-122"/>
                <a:ea typeface="楷体" panose="02010609060101010101" pitchFamily="49" charset="-122"/>
              </a:rPr>
              <a:t>年建成，生产经营期为</a:t>
            </a:r>
            <a:r>
              <a:rPr lang="en-US" altLang="zh-CN" sz="2800" dirty="0">
                <a:solidFill>
                  <a:schemeClr val="bg1"/>
                </a:solidFill>
                <a:latin typeface="楷体" panose="02010609060101010101" pitchFamily="49" charset="-122"/>
                <a:ea typeface="楷体" panose="02010609060101010101" pitchFamily="49" charset="-122"/>
              </a:rPr>
              <a:t>9</a:t>
            </a:r>
            <a:r>
              <a:rPr lang="zh-CN" altLang="en-US" sz="2800" dirty="0">
                <a:solidFill>
                  <a:schemeClr val="bg1"/>
                </a:solidFill>
                <a:latin typeface="楷体" panose="02010609060101010101" pitchFamily="49" charset="-122"/>
                <a:ea typeface="楷体" panose="02010609060101010101" pitchFamily="49" charset="-122"/>
              </a:rPr>
              <a:t>年，期末不计算余值。期望投资收益率为</a:t>
            </a:r>
            <a:r>
              <a:rPr lang="en-US" altLang="zh-CN" sz="2800" dirty="0">
                <a:solidFill>
                  <a:schemeClr val="bg1"/>
                </a:solidFill>
                <a:latin typeface="楷体" panose="02010609060101010101" pitchFamily="49" charset="-122"/>
                <a:ea typeface="楷体" panose="02010609060101010101" pitchFamily="49" charset="-122"/>
              </a:rPr>
              <a:t>12</a:t>
            </a:r>
            <a:r>
              <a:rPr lang="zh-CN" altLang="en-US" sz="2800" dirty="0">
                <a:solidFill>
                  <a:schemeClr val="bg1"/>
                </a:solidFill>
                <a:latin typeface="楷体" panose="02010609060101010101" pitchFamily="49" charset="-122"/>
                <a:ea typeface="楷体" panose="02010609060101010101" pitchFamily="49" charset="-122"/>
              </a:rPr>
              <a:t>％，问每年至少应等额回收多少金额？</a:t>
            </a:r>
          </a:p>
        </p:txBody>
      </p:sp>
      <p:grpSp>
        <p:nvGrpSpPr>
          <p:cNvPr id="4" name="Group 4"/>
          <p:cNvGrpSpPr>
            <a:grpSpLocks/>
          </p:cNvGrpSpPr>
          <p:nvPr/>
        </p:nvGrpSpPr>
        <p:grpSpPr bwMode="auto">
          <a:xfrm>
            <a:off x="460375" y="3813941"/>
            <a:ext cx="8229600" cy="2590800"/>
            <a:chOff x="240" y="1680"/>
            <a:chExt cx="5184" cy="1632"/>
          </a:xfrm>
        </p:grpSpPr>
        <p:sp>
          <p:nvSpPr>
            <p:cNvPr id="5" name="Text Box 5"/>
            <p:cNvSpPr txBox="1">
              <a:spLocks noChangeArrowheads="1"/>
            </p:cNvSpPr>
            <p:nvPr/>
          </p:nvSpPr>
          <p:spPr bwMode="auto">
            <a:xfrm>
              <a:off x="580"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dirty="0">
                  <a:latin typeface="Times New Roman" panose="02020603050405020304" pitchFamily="18" charset="0"/>
                  <a:ea typeface="宋体" panose="02010600030101010101" pitchFamily="2" charset="-122"/>
                </a:rPr>
                <a:t>0</a:t>
              </a:r>
            </a:p>
          </p:txBody>
        </p:sp>
        <p:sp>
          <p:nvSpPr>
            <p:cNvPr id="6" name="Text Box 6"/>
            <p:cNvSpPr txBox="1">
              <a:spLocks noChangeArrowheads="1"/>
            </p:cNvSpPr>
            <p:nvPr/>
          </p:nvSpPr>
          <p:spPr bwMode="auto">
            <a:xfrm>
              <a:off x="1344" y="22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2</a:t>
              </a:r>
            </a:p>
          </p:txBody>
        </p:sp>
        <p:sp>
          <p:nvSpPr>
            <p:cNvPr id="7" name="Text Box 7"/>
            <p:cNvSpPr txBox="1">
              <a:spLocks noChangeArrowheads="1"/>
            </p:cNvSpPr>
            <p:nvPr/>
          </p:nvSpPr>
          <p:spPr bwMode="auto">
            <a:xfrm>
              <a:off x="1776" y="22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3</a:t>
              </a:r>
            </a:p>
          </p:txBody>
        </p:sp>
        <p:sp>
          <p:nvSpPr>
            <p:cNvPr id="8" name="Text Box 8"/>
            <p:cNvSpPr txBox="1">
              <a:spLocks noChangeArrowheads="1"/>
            </p:cNvSpPr>
            <p:nvPr/>
          </p:nvSpPr>
          <p:spPr bwMode="auto">
            <a:xfrm>
              <a:off x="2304" y="22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4</a:t>
              </a:r>
            </a:p>
          </p:txBody>
        </p:sp>
        <p:sp>
          <p:nvSpPr>
            <p:cNvPr id="9" name="Text Box 9"/>
            <p:cNvSpPr txBox="1">
              <a:spLocks noChangeArrowheads="1"/>
            </p:cNvSpPr>
            <p:nvPr/>
          </p:nvSpPr>
          <p:spPr bwMode="auto">
            <a:xfrm>
              <a:off x="2784" y="220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5</a:t>
              </a:r>
            </a:p>
          </p:txBody>
        </p:sp>
        <p:sp>
          <p:nvSpPr>
            <p:cNvPr id="10" name="Text Box 10"/>
            <p:cNvSpPr txBox="1">
              <a:spLocks noChangeArrowheads="1"/>
            </p:cNvSpPr>
            <p:nvPr/>
          </p:nvSpPr>
          <p:spPr bwMode="auto">
            <a:xfrm>
              <a:off x="3216" y="22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6</a:t>
              </a:r>
            </a:p>
          </p:txBody>
        </p:sp>
        <p:sp>
          <p:nvSpPr>
            <p:cNvPr id="11" name="Text Box 11"/>
            <p:cNvSpPr txBox="1">
              <a:spLocks noChangeArrowheads="1"/>
            </p:cNvSpPr>
            <p:nvPr/>
          </p:nvSpPr>
          <p:spPr bwMode="auto">
            <a:xfrm>
              <a:off x="3696"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7</a:t>
              </a:r>
            </a:p>
          </p:txBody>
        </p:sp>
        <p:sp>
          <p:nvSpPr>
            <p:cNvPr id="12" name="Text Box 12"/>
            <p:cNvSpPr txBox="1">
              <a:spLocks noChangeArrowheads="1"/>
            </p:cNvSpPr>
            <p:nvPr/>
          </p:nvSpPr>
          <p:spPr bwMode="auto">
            <a:xfrm>
              <a:off x="4080" y="220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8</a:t>
              </a:r>
            </a:p>
          </p:txBody>
        </p:sp>
        <p:sp>
          <p:nvSpPr>
            <p:cNvPr id="13" name="Text Box 13"/>
            <p:cNvSpPr txBox="1">
              <a:spLocks noChangeArrowheads="1"/>
            </p:cNvSpPr>
            <p:nvPr/>
          </p:nvSpPr>
          <p:spPr bwMode="auto">
            <a:xfrm>
              <a:off x="4440" y="220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dirty="0">
                  <a:latin typeface="Times New Roman" panose="02020603050405020304" pitchFamily="18" charset="0"/>
                  <a:ea typeface="宋体" panose="02010600030101010101" pitchFamily="2" charset="-122"/>
                </a:rPr>
                <a:t>9</a:t>
              </a:r>
            </a:p>
          </p:txBody>
        </p:sp>
        <p:sp>
          <p:nvSpPr>
            <p:cNvPr id="14" name="Text Box 14"/>
            <p:cNvSpPr txBox="1">
              <a:spLocks noChangeArrowheads="1"/>
            </p:cNvSpPr>
            <p:nvPr/>
          </p:nvSpPr>
          <p:spPr bwMode="auto">
            <a:xfrm>
              <a:off x="4752" y="220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10</a:t>
              </a:r>
            </a:p>
          </p:txBody>
        </p:sp>
        <p:sp>
          <p:nvSpPr>
            <p:cNvPr id="15" name="Text Box 15"/>
            <p:cNvSpPr txBox="1">
              <a:spLocks noChangeArrowheads="1"/>
            </p:cNvSpPr>
            <p:nvPr/>
          </p:nvSpPr>
          <p:spPr bwMode="auto">
            <a:xfrm>
              <a:off x="912" y="221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dirty="0">
                  <a:latin typeface="Times New Roman" panose="02020603050405020304" pitchFamily="18" charset="0"/>
                  <a:ea typeface="宋体" panose="02010600030101010101" pitchFamily="2" charset="-122"/>
                </a:rPr>
                <a:t>1</a:t>
              </a:r>
            </a:p>
          </p:txBody>
        </p:sp>
        <p:grpSp>
          <p:nvGrpSpPr>
            <p:cNvPr id="16" name="Group 16"/>
            <p:cNvGrpSpPr>
              <a:grpSpLocks/>
            </p:cNvGrpSpPr>
            <p:nvPr/>
          </p:nvGrpSpPr>
          <p:grpSpPr bwMode="auto">
            <a:xfrm>
              <a:off x="240" y="1680"/>
              <a:ext cx="5184" cy="1632"/>
              <a:chOff x="240" y="1680"/>
              <a:chExt cx="5184" cy="1632"/>
            </a:xfrm>
          </p:grpSpPr>
          <p:sp>
            <p:nvSpPr>
              <p:cNvPr id="17" name="Line 17"/>
              <p:cNvSpPr>
                <a:spLocks noChangeShapeType="1"/>
              </p:cNvSpPr>
              <p:nvPr/>
            </p:nvSpPr>
            <p:spPr bwMode="auto">
              <a:xfrm flipV="1">
                <a:off x="672" y="2160"/>
                <a:ext cx="427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672" y="2160"/>
                <a:ext cx="0" cy="96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flipV="1">
                <a:off x="1440" y="1824"/>
                <a:ext cx="0"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flipV="1">
                <a:off x="1920" y="1824"/>
                <a:ext cx="0"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flipV="1">
                <a:off x="2400" y="1824"/>
                <a:ext cx="0"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flipV="1">
                <a:off x="2880" y="1824"/>
                <a:ext cx="0"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flipV="1">
                <a:off x="3360" y="1824"/>
                <a:ext cx="0"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flipV="1">
                <a:off x="4560" y="1824"/>
                <a:ext cx="0"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5"/>
              <p:cNvSpPr>
                <a:spLocks noChangeShapeType="1"/>
              </p:cNvSpPr>
              <p:nvPr/>
            </p:nvSpPr>
            <p:spPr bwMode="auto">
              <a:xfrm flipV="1">
                <a:off x="4896" y="1824"/>
                <a:ext cx="0"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6"/>
              <p:cNvSpPr>
                <a:spLocks noChangeShapeType="1"/>
              </p:cNvSpPr>
              <p:nvPr/>
            </p:nvSpPr>
            <p:spPr bwMode="auto">
              <a:xfrm flipV="1">
                <a:off x="3792" y="1824"/>
                <a:ext cx="0"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7"/>
              <p:cNvSpPr>
                <a:spLocks noChangeShapeType="1"/>
              </p:cNvSpPr>
              <p:nvPr/>
            </p:nvSpPr>
            <p:spPr bwMode="auto">
              <a:xfrm flipV="1">
                <a:off x="4176" y="1824"/>
                <a:ext cx="0" cy="33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28"/>
              <p:cNvSpPr txBox="1">
                <a:spLocks noChangeArrowheads="1"/>
              </p:cNvSpPr>
              <p:nvPr/>
            </p:nvSpPr>
            <p:spPr bwMode="auto">
              <a:xfrm>
                <a:off x="240"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P</a:t>
                </a:r>
              </a:p>
            </p:txBody>
          </p:sp>
          <p:sp>
            <p:nvSpPr>
              <p:cNvPr id="29" name="Text Box 29"/>
              <p:cNvSpPr txBox="1">
                <a:spLocks noChangeArrowheads="1"/>
              </p:cNvSpPr>
              <p:nvPr/>
            </p:nvSpPr>
            <p:spPr bwMode="auto">
              <a:xfrm>
                <a:off x="4992" y="16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en-US" altLang="zh-CN" sz="2400">
                    <a:latin typeface="Times New Roman" panose="02020603050405020304" pitchFamily="18" charset="0"/>
                    <a:ea typeface="宋体" panose="02010600030101010101" pitchFamily="2" charset="-122"/>
                  </a:rPr>
                  <a:t>A</a:t>
                </a:r>
              </a:p>
            </p:txBody>
          </p:sp>
        </p:grpSp>
      </p:grpSp>
      <p:sp>
        <p:nvSpPr>
          <p:cNvPr id="30" name="Line 30"/>
          <p:cNvSpPr>
            <a:spLocks noChangeShapeType="1"/>
          </p:cNvSpPr>
          <p:nvPr/>
        </p:nvSpPr>
        <p:spPr bwMode="auto">
          <a:xfrm>
            <a:off x="1676514" y="4571955"/>
            <a:ext cx="0" cy="1600200"/>
          </a:xfrm>
          <a:prstGeom prst="line">
            <a:avLst/>
          </a:prstGeom>
          <a:noFill/>
          <a:ln w="9525">
            <a:solidFill>
              <a:schemeClr val="tx2"/>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0307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pSp>
        <p:nvGrpSpPr>
          <p:cNvPr id="3" name="Group 31"/>
          <p:cNvGrpSpPr>
            <a:grpSpLocks/>
          </p:cNvGrpSpPr>
          <p:nvPr/>
        </p:nvGrpSpPr>
        <p:grpSpPr bwMode="auto">
          <a:xfrm>
            <a:off x="1676514" y="2057454"/>
            <a:ext cx="5410200" cy="2476500"/>
            <a:chOff x="1536" y="2256"/>
            <a:chExt cx="3408" cy="1560"/>
          </a:xfrm>
        </p:grpSpPr>
        <p:graphicFrame>
          <p:nvGraphicFramePr>
            <p:cNvPr id="4" name="Object 32"/>
            <p:cNvGraphicFramePr>
              <a:graphicFrameLocks noChangeAspect="1"/>
            </p:cNvGraphicFramePr>
            <p:nvPr/>
          </p:nvGraphicFramePr>
          <p:xfrm>
            <a:off x="1536" y="2256"/>
            <a:ext cx="3408" cy="1560"/>
          </p:xfrm>
          <a:graphic>
            <a:graphicData uri="http://schemas.openxmlformats.org/presentationml/2006/ole">
              <mc:AlternateContent xmlns:mc="http://schemas.openxmlformats.org/markup-compatibility/2006">
                <mc:Choice xmlns:v="urn:schemas-microsoft-com:vml" Requires="v">
                  <p:oleObj spid="_x0000_s4199" name="Equation" r:id="rId3" imgW="2145960" imgH="863280" progId="Equation.3">
                    <p:embed/>
                  </p:oleObj>
                </mc:Choice>
                <mc:Fallback>
                  <p:oleObj name="Equation" r:id="rId3" imgW="2145960" imgH="863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256"/>
                          <a:ext cx="3408" cy="1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33"/>
            <p:cNvSpPr txBox="1">
              <a:spLocks noChangeArrowheads="1"/>
            </p:cNvSpPr>
            <p:nvPr/>
          </p:nvSpPr>
          <p:spPr bwMode="auto">
            <a:xfrm>
              <a:off x="2592" y="350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50000"/>
                </a:spcBef>
              </a:pPr>
              <a:r>
                <a:rPr lang="zh-CN" altLang="en-US" sz="2400">
                  <a:latin typeface="Times New Roman" panose="02020603050405020304" pitchFamily="18" charset="0"/>
                  <a:ea typeface="宋体" panose="02010600030101010101" pitchFamily="2" charset="-122"/>
                </a:rPr>
                <a:t>万元</a:t>
              </a:r>
            </a:p>
          </p:txBody>
        </p:sp>
      </p:grpSp>
      <p:sp>
        <p:nvSpPr>
          <p:cNvPr id="6" name="Rectangle 4"/>
          <p:cNvSpPr>
            <a:spLocks noChangeArrowheads="1"/>
          </p:cNvSpPr>
          <p:nvPr/>
        </p:nvSpPr>
        <p:spPr bwMode="auto">
          <a:xfrm>
            <a:off x="685953" y="1538341"/>
            <a:ext cx="1143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3000" b="0" dirty="0">
                <a:solidFill>
                  <a:schemeClr val="tx2"/>
                </a:solidFill>
                <a:latin typeface="楷体" panose="02010609060101010101" pitchFamily="49" charset="-122"/>
                <a:ea typeface="楷体" panose="02010609060101010101" pitchFamily="49" charset="-122"/>
              </a:rPr>
              <a:t>解：</a:t>
            </a:r>
          </a:p>
        </p:txBody>
      </p:sp>
    </p:spTree>
    <p:extLst>
      <p:ext uri="{BB962C8B-B14F-4D97-AF65-F5344CB8AC3E}">
        <p14:creationId xmlns:p14="http://schemas.microsoft.com/office/powerpoint/2010/main" val="25398177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74675" y="1157287"/>
            <a:ext cx="7086600" cy="49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latin typeface="楷体" panose="02010609060101010101" pitchFamily="49" charset="-122"/>
                <a:ea typeface="楷体" panose="02010609060101010101" pitchFamily="49" charset="-122"/>
              </a:rPr>
              <a:t>⒍ </a:t>
            </a:r>
            <a:r>
              <a:rPr lang="zh-CN" altLang="en-US" sz="2800" dirty="0" smtClean="0">
                <a:latin typeface="楷体" panose="02010609060101010101" pitchFamily="49" charset="-122"/>
                <a:ea typeface="楷体" panose="02010609060101010101" pitchFamily="49" charset="-122"/>
              </a:rPr>
              <a:t>等额支付系列现值公式</a:t>
            </a:r>
          </a:p>
        </p:txBody>
      </p:sp>
      <p:sp>
        <p:nvSpPr>
          <p:cNvPr id="4" name="Rectangle 3"/>
          <p:cNvSpPr>
            <a:spLocks noGrp="1" noChangeArrowheads="1"/>
          </p:cNvSpPr>
          <p:nvPr>
            <p:ph type="body" idx="1"/>
          </p:nvPr>
        </p:nvSpPr>
        <p:spPr>
          <a:xfrm>
            <a:off x="1817051" y="4452034"/>
            <a:ext cx="541337" cy="627062"/>
          </a:xfrm>
          <a:noFill/>
        </p:spPr>
        <p:txBody>
          <a:bodyPr/>
          <a:lstStyle/>
          <a:p>
            <a:pPr eaLnBrk="1" hangingPunct="1">
              <a:buFontTx/>
              <a:buNone/>
            </a:pPr>
            <a:r>
              <a:rPr lang="en-US" altLang="zh-CN" sz="1800" dirty="0" smtClean="0"/>
              <a:t> </a:t>
            </a:r>
            <a:r>
              <a:rPr lang="en-US" altLang="zh-CN" sz="2600" i="1" dirty="0" smtClean="0">
                <a:latin typeface="Times New Roman" panose="02020603050405020304" pitchFamily="18" charset="0"/>
                <a:ea typeface="黑体" panose="02010609060101010101" pitchFamily="49" charset="-122"/>
              </a:rPr>
              <a:t>P</a:t>
            </a:r>
            <a:endParaRPr lang="en-US" altLang="zh-CN" sz="2600" b="0" dirty="0" smtClean="0">
              <a:latin typeface="宋体" panose="02010600030101010101" pitchFamily="2" charset="-122"/>
            </a:endParaRPr>
          </a:p>
        </p:txBody>
      </p:sp>
      <p:grpSp>
        <p:nvGrpSpPr>
          <p:cNvPr id="5" name="Group 4"/>
          <p:cNvGrpSpPr>
            <a:grpSpLocks/>
          </p:cNvGrpSpPr>
          <p:nvPr/>
        </p:nvGrpSpPr>
        <p:grpSpPr bwMode="auto">
          <a:xfrm>
            <a:off x="609756" y="5200539"/>
            <a:ext cx="2057400" cy="808038"/>
            <a:chOff x="768" y="3475"/>
            <a:chExt cx="1296" cy="509"/>
          </a:xfrm>
        </p:grpSpPr>
        <p:sp>
          <p:nvSpPr>
            <p:cNvPr id="6" name="Text Box 5"/>
            <p:cNvSpPr txBox="1">
              <a:spLocks noChangeArrowheads="1"/>
            </p:cNvSpPr>
            <p:nvPr/>
          </p:nvSpPr>
          <p:spPr bwMode="auto">
            <a:xfrm>
              <a:off x="768" y="3475"/>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400" b="0">
                  <a:solidFill>
                    <a:srgbClr val="FF0000"/>
                  </a:solidFill>
                  <a:latin typeface="Times New Roman" panose="02020603050405020304" pitchFamily="18" charset="0"/>
                  <a:ea typeface="黑体" panose="02010609060101010101" pitchFamily="49" charset="-122"/>
                </a:rPr>
                <a:t>(1+</a:t>
              </a:r>
              <a:r>
                <a:rPr lang="en-US" altLang="zh-CN" sz="2400" b="0" i="1">
                  <a:solidFill>
                    <a:srgbClr val="FF0000"/>
                  </a:solidFill>
                  <a:latin typeface="Times New Roman" panose="02020603050405020304" pitchFamily="18" charset="0"/>
                  <a:ea typeface="黑体" panose="02010609060101010101" pitchFamily="49" charset="-122"/>
                </a:rPr>
                <a:t>i</a:t>
              </a:r>
              <a:r>
                <a:rPr lang="en-US" altLang="zh-CN" sz="2400" b="0">
                  <a:solidFill>
                    <a:srgbClr val="FF0000"/>
                  </a:solidFill>
                  <a:latin typeface="Times New Roman" panose="02020603050405020304" pitchFamily="18" charset="0"/>
                  <a:ea typeface="黑体" panose="02010609060101010101" pitchFamily="49" charset="-122"/>
                </a:rPr>
                <a:t>)</a:t>
              </a:r>
              <a:r>
                <a:rPr lang="en-US" altLang="zh-CN" sz="2400" b="0" i="1" baseline="30000">
                  <a:solidFill>
                    <a:srgbClr val="FF0000"/>
                  </a:solidFill>
                  <a:latin typeface="Times New Roman" panose="02020603050405020304" pitchFamily="18" charset="0"/>
                  <a:ea typeface="黑体" panose="02010609060101010101" pitchFamily="49" charset="-122"/>
                </a:rPr>
                <a:t>n</a:t>
              </a:r>
              <a:r>
                <a:rPr lang="en-US" altLang="zh-CN" sz="2400" b="0" baseline="30000">
                  <a:solidFill>
                    <a:srgbClr val="FF0000"/>
                  </a:solidFill>
                  <a:latin typeface="Times New Roman" panose="02020603050405020304" pitchFamily="18" charset="0"/>
                  <a:ea typeface="黑体" panose="02010609060101010101" pitchFamily="49" charset="-122"/>
                </a:rPr>
                <a:t> </a:t>
              </a:r>
              <a:r>
                <a:rPr lang="en-US" altLang="zh-CN" sz="2400" b="0">
                  <a:solidFill>
                    <a:srgbClr val="FF0000"/>
                  </a:solidFill>
                  <a:latin typeface="Times New Roman" panose="02020603050405020304" pitchFamily="18" charset="0"/>
                  <a:ea typeface="黑体" panose="02010609060101010101" pitchFamily="49" charset="-122"/>
                </a:rPr>
                <a:t>-1</a:t>
              </a:r>
              <a:endParaRPr lang="en-US" altLang="zh-CN" sz="2400" b="0">
                <a:solidFill>
                  <a:srgbClr val="FF0000"/>
                </a:solidFill>
                <a:latin typeface="黑体" panose="02010609060101010101" pitchFamily="49" charset="-122"/>
                <a:ea typeface="黑体" panose="02010609060101010101" pitchFamily="49" charset="-122"/>
              </a:endParaRPr>
            </a:p>
          </p:txBody>
        </p:sp>
        <p:sp>
          <p:nvSpPr>
            <p:cNvPr id="7" name="Text Box 6"/>
            <p:cNvSpPr txBox="1">
              <a:spLocks noChangeArrowheads="1"/>
            </p:cNvSpPr>
            <p:nvPr/>
          </p:nvSpPr>
          <p:spPr bwMode="auto">
            <a:xfrm>
              <a:off x="1008" y="3696"/>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400" b="0" i="1">
                  <a:solidFill>
                    <a:srgbClr val="FF0000"/>
                  </a:solidFill>
                  <a:latin typeface="Times New Roman" panose="02020603050405020304" pitchFamily="18" charset="0"/>
                  <a:ea typeface="黑体" panose="02010609060101010101" pitchFamily="49" charset="-122"/>
                </a:rPr>
                <a:t>i</a:t>
              </a:r>
              <a:r>
                <a:rPr lang="en-US" altLang="zh-CN" sz="2400" b="0">
                  <a:solidFill>
                    <a:srgbClr val="FF0000"/>
                  </a:solidFill>
                  <a:latin typeface="Times New Roman" panose="02020603050405020304" pitchFamily="18" charset="0"/>
                  <a:ea typeface="黑体" panose="02010609060101010101" pitchFamily="49" charset="-122"/>
                </a:rPr>
                <a:t> (1+</a:t>
              </a:r>
              <a:r>
                <a:rPr lang="en-US" altLang="zh-CN" sz="2400" b="0" i="1">
                  <a:solidFill>
                    <a:srgbClr val="FF0000"/>
                  </a:solidFill>
                  <a:latin typeface="Times New Roman" panose="02020603050405020304" pitchFamily="18" charset="0"/>
                  <a:ea typeface="黑体" panose="02010609060101010101" pitchFamily="49" charset="-122"/>
                </a:rPr>
                <a:t>i</a:t>
              </a:r>
              <a:r>
                <a:rPr lang="en-US" altLang="zh-CN" sz="2400" b="0">
                  <a:solidFill>
                    <a:srgbClr val="FF0000"/>
                  </a:solidFill>
                  <a:latin typeface="Times New Roman" panose="02020603050405020304" pitchFamily="18" charset="0"/>
                  <a:ea typeface="黑体" panose="02010609060101010101" pitchFamily="49" charset="-122"/>
                </a:rPr>
                <a:t>)</a:t>
              </a:r>
              <a:r>
                <a:rPr lang="en-US" altLang="zh-CN" sz="2400" b="0" i="1" baseline="30000">
                  <a:solidFill>
                    <a:srgbClr val="FF0000"/>
                  </a:solidFill>
                  <a:latin typeface="Times New Roman" panose="02020603050405020304" pitchFamily="18" charset="0"/>
                  <a:ea typeface="黑体" panose="02010609060101010101" pitchFamily="49" charset="-122"/>
                </a:rPr>
                <a:t>n</a:t>
              </a:r>
              <a:r>
                <a:rPr lang="en-US" altLang="zh-CN" sz="2800" b="0" baseline="30000">
                  <a:latin typeface="黑体" panose="02010609060101010101" pitchFamily="49" charset="-122"/>
                  <a:ea typeface="黑体" panose="02010609060101010101" pitchFamily="49" charset="-122"/>
                </a:rPr>
                <a:t> </a:t>
              </a:r>
            </a:p>
          </p:txBody>
        </p:sp>
        <p:sp>
          <p:nvSpPr>
            <p:cNvPr id="8" name="Line 7"/>
            <p:cNvSpPr>
              <a:spLocks noChangeShapeType="1"/>
            </p:cNvSpPr>
            <p:nvPr/>
          </p:nvSpPr>
          <p:spPr bwMode="auto">
            <a:xfrm>
              <a:off x="960" y="3744"/>
              <a:ext cx="100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 name="Group 8"/>
          <p:cNvGrpSpPr>
            <a:grpSpLocks/>
          </p:cNvGrpSpPr>
          <p:nvPr/>
        </p:nvGrpSpPr>
        <p:grpSpPr bwMode="auto">
          <a:xfrm>
            <a:off x="762156" y="2000139"/>
            <a:ext cx="6965950" cy="2027238"/>
            <a:chOff x="816" y="1008"/>
            <a:chExt cx="4388" cy="1277"/>
          </a:xfrm>
        </p:grpSpPr>
        <p:sp>
          <p:nvSpPr>
            <p:cNvPr id="10" name="Line 9"/>
            <p:cNvSpPr>
              <a:spLocks noChangeShapeType="1"/>
            </p:cNvSpPr>
            <p:nvPr/>
          </p:nvSpPr>
          <p:spPr bwMode="auto">
            <a:xfrm>
              <a:off x="960" y="1584"/>
              <a:ext cx="39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p:cNvSpPr>
              <a:spLocks noChangeShapeType="1"/>
            </p:cNvSpPr>
            <p:nvPr/>
          </p:nvSpPr>
          <p:spPr bwMode="auto">
            <a:xfrm flipV="1">
              <a:off x="1296" y="153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11"/>
            <p:cNvSpPr>
              <a:spLocks noChangeArrowheads="1"/>
            </p:cNvSpPr>
            <p:nvPr/>
          </p:nvSpPr>
          <p:spPr bwMode="auto">
            <a:xfrm>
              <a:off x="816" y="1584"/>
              <a:ext cx="40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en-US" altLang="zh-CN" sz="2400" b="0">
                  <a:latin typeface="黑体" panose="02010609060101010101" pitchFamily="49" charset="-122"/>
                  <a:ea typeface="黑体" panose="02010609060101010101" pitchFamily="49" charset="-122"/>
                </a:rPr>
                <a:t>0   1  2   3     </a:t>
              </a:r>
              <a:r>
                <a:rPr lang="en-US" altLang="zh-CN" sz="2400" b="0">
                  <a:latin typeface="Times New Roman" panose="02020603050405020304" pitchFamily="18" charset="0"/>
                  <a:ea typeface="黑体" panose="02010609060101010101" pitchFamily="49" charset="-122"/>
                </a:rPr>
                <a:t>………………</a:t>
              </a:r>
              <a:r>
                <a:rPr lang="en-US" altLang="zh-CN" sz="2400" b="0">
                  <a:latin typeface="黑体" panose="02010609060101010101" pitchFamily="49" charset="-122"/>
                  <a:ea typeface="黑体" panose="02010609060101010101" pitchFamily="49" charset="-122"/>
                </a:rPr>
                <a:t>.    </a:t>
              </a:r>
              <a:r>
                <a:rPr lang="en-US" altLang="zh-CN" sz="2400" i="1">
                  <a:latin typeface="Times New Roman" panose="02020603050405020304" pitchFamily="18" charset="0"/>
                  <a:ea typeface="黑体" panose="02010609060101010101" pitchFamily="49" charset="-122"/>
                </a:rPr>
                <a:t>n</a:t>
              </a:r>
              <a:r>
                <a:rPr lang="en-US" altLang="zh-CN" sz="2400" b="0">
                  <a:latin typeface="黑体" panose="02010609060101010101" pitchFamily="49" charset="-122"/>
                  <a:ea typeface="黑体" panose="02010609060101010101" pitchFamily="49" charset="-122"/>
                </a:rPr>
                <a:t>-1  </a:t>
              </a:r>
              <a:r>
                <a:rPr lang="en-US" altLang="zh-CN" sz="2400" i="1">
                  <a:latin typeface="Times New Roman" panose="02020603050405020304" pitchFamily="18" charset="0"/>
                  <a:ea typeface="黑体" panose="02010609060101010101" pitchFamily="49" charset="-122"/>
                </a:rPr>
                <a:t>n</a:t>
              </a:r>
              <a:endParaRPr lang="en-US" altLang="zh-CN" sz="2400" b="0">
                <a:latin typeface="黑体" panose="02010609060101010101" pitchFamily="49" charset="-122"/>
                <a:ea typeface="黑体" panose="02010609060101010101" pitchFamily="49" charset="-122"/>
              </a:endParaRPr>
            </a:p>
          </p:txBody>
        </p:sp>
        <p:sp>
          <p:nvSpPr>
            <p:cNvPr id="13" name="Line 12"/>
            <p:cNvSpPr>
              <a:spLocks noChangeShapeType="1"/>
            </p:cNvSpPr>
            <p:nvPr/>
          </p:nvSpPr>
          <p:spPr bwMode="auto">
            <a:xfrm flipV="1">
              <a:off x="4656" y="153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3"/>
            <p:cNvSpPr txBox="1">
              <a:spLocks noChangeArrowheads="1"/>
            </p:cNvSpPr>
            <p:nvPr/>
          </p:nvSpPr>
          <p:spPr bwMode="auto">
            <a:xfrm>
              <a:off x="4896" y="158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2400" b="0">
                  <a:latin typeface="Times New Roman" panose="02020603050405020304" pitchFamily="18" charset="0"/>
                  <a:ea typeface="宋体" panose="02010600030101010101" pitchFamily="2" charset="-122"/>
                </a:rPr>
                <a:t>年</a:t>
              </a:r>
            </a:p>
          </p:txBody>
        </p:sp>
        <p:sp>
          <p:nvSpPr>
            <p:cNvPr id="15" name="Line 14"/>
            <p:cNvSpPr>
              <a:spLocks noChangeShapeType="1"/>
            </p:cNvSpPr>
            <p:nvPr/>
          </p:nvSpPr>
          <p:spPr bwMode="auto">
            <a:xfrm flipV="1">
              <a:off x="1968" y="153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15"/>
            <p:cNvSpPr>
              <a:spLocks noChangeShapeType="1"/>
            </p:cNvSpPr>
            <p:nvPr/>
          </p:nvSpPr>
          <p:spPr bwMode="auto">
            <a:xfrm flipV="1">
              <a:off x="4272" y="153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16"/>
            <p:cNvSpPr>
              <a:spLocks noChangeShapeType="1"/>
            </p:cNvSpPr>
            <p:nvPr/>
          </p:nvSpPr>
          <p:spPr bwMode="auto">
            <a:xfrm flipV="1">
              <a:off x="960" y="153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17"/>
            <p:cNvSpPr>
              <a:spLocks noChangeShapeType="1"/>
            </p:cNvSpPr>
            <p:nvPr/>
          </p:nvSpPr>
          <p:spPr bwMode="auto">
            <a:xfrm flipV="1">
              <a:off x="1296" y="115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 name="Line 18"/>
            <p:cNvSpPr>
              <a:spLocks noChangeShapeType="1"/>
            </p:cNvSpPr>
            <p:nvPr/>
          </p:nvSpPr>
          <p:spPr bwMode="auto">
            <a:xfrm flipV="1">
              <a:off x="1632" y="115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Line 19"/>
            <p:cNvSpPr>
              <a:spLocks noChangeShapeType="1"/>
            </p:cNvSpPr>
            <p:nvPr/>
          </p:nvSpPr>
          <p:spPr bwMode="auto">
            <a:xfrm flipV="1">
              <a:off x="1968" y="115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 name="Line 20"/>
            <p:cNvSpPr>
              <a:spLocks noChangeShapeType="1"/>
            </p:cNvSpPr>
            <p:nvPr/>
          </p:nvSpPr>
          <p:spPr bwMode="auto">
            <a:xfrm flipV="1">
              <a:off x="4272" y="115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 name="Line 21"/>
            <p:cNvSpPr>
              <a:spLocks noChangeShapeType="1"/>
            </p:cNvSpPr>
            <p:nvPr/>
          </p:nvSpPr>
          <p:spPr bwMode="auto">
            <a:xfrm flipV="1">
              <a:off x="4656" y="115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 name="Line 22"/>
            <p:cNvSpPr>
              <a:spLocks noChangeShapeType="1"/>
            </p:cNvSpPr>
            <p:nvPr/>
          </p:nvSpPr>
          <p:spPr bwMode="auto">
            <a:xfrm>
              <a:off x="960" y="1584"/>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 name="Text Box 23"/>
            <p:cNvSpPr txBox="1">
              <a:spLocks noChangeArrowheads="1"/>
            </p:cNvSpPr>
            <p:nvPr/>
          </p:nvSpPr>
          <p:spPr bwMode="auto">
            <a:xfrm>
              <a:off x="912" y="1968"/>
              <a:ext cx="7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4000" b="0" i="1" baseline="-10000">
                  <a:latin typeface="Times New Roman" panose="02020603050405020304" pitchFamily="18" charset="0"/>
                  <a:ea typeface="宋体" panose="02010600030101010101" pitchFamily="2" charset="-122"/>
                </a:rPr>
                <a:t>P</a:t>
              </a:r>
              <a:r>
                <a:rPr lang="en-US" altLang="zh-CN" sz="4000" b="0" baseline="-10000">
                  <a:latin typeface="Times New Roman" panose="02020603050405020304" pitchFamily="18" charset="0"/>
                  <a:ea typeface="宋体" panose="02010600030101010101" pitchFamily="2" charset="-122"/>
                </a:rPr>
                <a:t>=</a:t>
              </a:r>
              <a:r>
                <a:rPr lang="zh-CN" altLang="en-US" sz="4000" b="0" baseline="-10000">
                  <a:latin typeface="Times New Roman" panose="02020603050405020304" pitchFamily="18" charset="0"/>
                  <a:ea typeface="宋体" panose="02010600030101010101" pitchFamily="2" charset="-122"/>
                </a:rPr>
                <a:t>？</a:t>
              </a:r>
              <a:endParaRPr lang="zh-CN" altLang="en-US" sz="3600" b="0" baseline="-10000">
                <a:latin typeface="宋体" panose="02010600030101010101" pitchFamily="2" charset="-122"/>
                <a:ea typeface="宋体" panose="02010600030101010101" pitchFamily="2" charset="-122"/>
              </a:endParaRPr>
            </a:p>
          </p:txBody>
        </p:sp>
        <p:sp>
          <p:nvSpPr>
            <p:cNvPr id="25" name="Rectangle 24"/>
            <p:cNvSpPr>
              <a:spLocks noChangeArrowheads="1"/>
            </p:cNvSpPr>
            <p:nvPr/>
          </p:nvSpPr>
          <p:spPr bwMode="auto">
            <a:xfrm>
              <a:off x="1344" y="1008"/>
              <a:ext cx="330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lnSpc>
                  <a:spcPct val="90000"/>
                </a:lnSpc>
                <a:buSzPct val="90000"/>
              </a:pPr>
              <a:r>
                <a:rPr lang="en-US" altLang="zh-CN" sz="2400" b="0" i="1">
                  <a:latin typeface="Times New Roman" panose="02020603050405020304" pitchFamily="18" charset="0"/>
                  <a:ea typeface="宋体" panose="02010600030101010101" pitchFamily="2" charset="-122"/>
                </a:rPr>
                <a:t>A    A    A      </a:t>
              </a:r>
              <a:r>
                <a:rPr lang="en-US" altLang="zh-CN" sz="2400" b="0">
                  <a:latin typeface="Times New Roman" panose="02020603050405020304" pitchFamily="18" charset="0"/>
                  <a:ea typeface="黑体" panose="02010609060101010101" pitchFamily="49" charset="-122"/>
                </a:rPr>
                <a:t>………………</a:t>
              </a:r>
              <a:r>
                <a:rPr lang="en-US" altLang="zh-CN" sz="2400" b="0">
                  <a:latin typeface="黑体" panose="02010609060101010101" pitchFamily="49" charset="-122"/>
                  <a:ea typeface="黑体" panose="02010609060101010101" pitchFamily="49" charset="-122"/>
                </a:rPr>
                <a:t>.    </a:t>
              </a:r>
              <a:r>
                <a:rPr lang="en-US" altLang="zh-CN" sz="2400" b="0">
                  <a:latin typeface="Times New Roman" panose="02020603050405020304" pitchFamily="18" charset="0"/>
                  <a:ea typeface="宋体" panose="02010600030101010101" pitchFamily="2" charset="-122"/>
                </a:rPr>
                <a:t> </a:t>
              </a:r>
              <a:r>
                <a:rPr lang="en-US" altLang="zh-CN" sz="2400" b="0" i="1">
                  <a:latin typeface="Times New Roman" panose="02020603050405020304" pitchFamily="18" charset="0"/>
                  <a:ea typeface="宋体" panose="02010600030101010101" pitchFamily="2" charset="-122"/>
                </a:rPr>
                <a:t>A     A</a:t>
              </a:r>
            </a:p>
          </p:txBody>
        </p:sp>
        <p:sp>
          <p:nvSpPr>
            <p:cNvPr id="26" name="Line 25"/>
            <p:cNvSpPr>
              <a:spLocks noChangeShapeType="1"/>
            </p:cNvSpPr>
            <p:nvPr/>
          </p:nvSpPr>
          <p:spPr bwMode="auto">
            <a:xfrm flipV="1">
              <a:off x="1632" y="153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7" name="Rectangle 26"/>
          <p:cNvSpPr>
            <a:spLocks noChangeArrowheads="1"/>
          </p:cNvSpPr>
          <p:nvPr/>
        </p:nvSpPr>
        <p:spPr bwMode="auto">
          <a:xfrm>
            <a:off x="4724556" y="4362339"/>
            <a:ext cx="292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 A</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P/A</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i</a:t>
            </a:r>
            <a:r>
              <a:rPr lang="zh-CN" altLang="en-US" sz="2800" b="0">
                <a:latin typeface="Times New Roman" panose="02020603050405020304" pitchFamily="18" charset="0"/>
                <a:ea typeface="黑体" panose="02010609060101010101" pitchFamily="49" charset="-122"/>
              </a:rPr>
              <a:t>，</a:t>
            </a:r>
            <a:r>
              <a:rPr lang="en-US" altLang="zh-CN" sz="2800" b="0" i="1">
                <a:latin typeface="Times New Roman" panose="02020603050405020304" pitchFamily="18" charset="0"/>
                <a:ea typeface="黑体" panose="02010609060101010101" pitchFamily="49" charset="-122"/>
              </a:rPr>
              <a:t>n</a:t>
            </a:r>
            <a:r>
              <a:rPr lang="zh-CN" altLang="en-US" sz="2800" b="0">
                <a:latin typeface="黑体" panose="02010609060101010101" pitchFamily="49" charset="-122"/>
                <a:ea typeface="黑体" panose="02010609060101010101" pitchFamily="49" charset="-122"/>
              </a:rPr>
              <a:t>）</a:t>
            </a:r>
          </a:p>
        </p:txBody>
      </p:sp>
      <p:sp>
        <p:nvSpPr>
          <p:cNvPr id="28" name="Rectangle 27"/>
          <p:cNvSpPr>
            <a:spLocks noChangeArrowheads="1"/>
          </p:cNvSpPr>
          <p:nvPr/>
        </p:nvSpPr>
        <p:spPr bwMode="auto">
          <a:xfrm>
            <a:off x="2514756" y="5352939"/>
            <a:ext cx="5753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en-US" altLang="zh-CN" sz="2400" b="0">
                <a:solidFill>
                  <a:srgbClr val="FF0000"/>
                </a:solidFill>
                <a:latin typeface="黑体" panose="02010609060101010101" pitchFamily="49" charset="-122"/>
                <a:ea typeface="黑体" panose="02010609060101010101" pitchFamily="49" charset="-122"/>
              </a:rPr>
              <a:t>=</a:t>
            </a:r>
            <a:r>
              <a:rPr lang="zh-CN" altLang="en-US" sz="2400" b="0">
                <a:solidFill>
                  <a:srgbClr val="FF0000"/>
                </a:solidFill>
                <a:latin typeface="黑体" panose="02010609060101010101" pitchFamily="49" charset="-122"/>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P/A</a:t>
            </a:r>
            <a:r>
              <a:rPr lang="zh-CN" altLang="en-US" sz="2400" b="0">
                <a:solidFill>
                  <a:srgbClr val="FF0000"/>
                </a:solidFill>
                <a:latin typeface="Times New Roman" panose="02020603050405020304" pitchFamily="18" charset="0"/>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i</a:t>
            </a:r>
            <a:r>
              <a:rPr lang="zh-CN" altLang="en-US" sz="2400" b="0">
                <a:solidFill>
                  <a:srgbClr val="FF0000"/>
                </a:solidFill>
                <a:latin typeface="Times New Roman" panose="02020603050405020304" pitchFamily="18" charset="0"/>
                <a:ea typeface="黑体" panose="02010609060101010101" pitchFamily="49" charset="-122"/>
              </a:rPr>
              <a:t>，</a:t>
            </a:r>
            <a:r>
              <a:rPr lang="en-US" altLang="zh-CN" sz="2400" b="0" i="1">
                <a:solidFill>
                  <a:srgbClr val="FF0000"/>
                </a:solidFill>
                <a:latin typeface="Times New Roman" panose="02020603050405020304" pitchFamily="18" charset="0"/>
                <a:ea typeface="黑体" panose="02010609060101010101" pitchFamily="49" charset="-122"/>
              </a:rPr>
              <a:t>n</a:t>
            </a:r>
            <a:r>
              <a:rPr lang="zh-CN" altLang="en-US" sz="2400" b="0">
                <a:solidFill>
                  <a:srgbClr val="FF0000"/>
                </a:solidFill>
                <a:latin typeface="黑体" panose="02010609060101010101" pitchFamily="49" charset="-122"/>
                <a:ea typeface="黑体" panose="02010609060101010101" pitchFamily="49" charset="-122"/>
              </a:rPr>
              <a:t>）</a:t>
            </a:r>
            <a:r>
              <a:rPr lang="en-US" altLang="zh-CN" sz="2400" b="0">
                <a:solidFill>
                  <a:srgbClr val="FF0000"/>
                </a:solidFill>
                <a:latin typeface="Times New Roman" panose="02020603050405020304" pitchFamily="18" charset="0"/>
                <a:ea typeface="黑体" panose="02010609060101010101" pitchFamily="49" charset="-122"/>
              </a:rPr>
              <a:t>—</a:t>
            </a:r>
            <a:r>
              <a:rPr lang="en-US" altLang="zh-CN" sz="2400" b="0">
                <a:solidFill>
                  <a:srgbClr val="FF0000"/>
                </a:solidFill>
                <a:latin typeface="黑体" panose="02010609060101010101" pitchFamily="49" charset="-122"/>
                <a:ea typeface="黑体" panose="02010609060101010101" pitchFamily="49" charset="-122"/>
              </a:rPr>
              <a:t> </a:t>
            </a:r>
            <a:r>
              <a:rPr lang="zh-CN" altLang="en-US" sz="2400" b="0">
                <a:solidFill>
                  <a:srgbClr val="FF0000"/>
                </a:solidFill>
                <a:latin typeface="Tahoma" panose="020B0604030504040204" pitchFamily="34" charset="0"/>
                <a:ea typeface="黑体" panose="02010609060101010101" pitchFamily="49" charset="-122"/>
              </a:rPr>
              <a:t>等额支付系列现值</a:t>
            </a:r>
            <a:r>
              <a:rPr lang="zh-CN" altLang="en-US" sz="2400" b="0">
                <a:solidFill>
                  <a:srgbClr val="FF0000"/>
                </a:solidFill>
                <a:latin typeface="黑体" panose="02010609060101010101" pitchFamily="49" charset="-122"/>
                <a:ea typeface="黑体" panose="02010609060101010101" pitchFamily="49" charset="-122"/>
              </a:rPr>
              <a:t>系数</a:t>
            </a:r>
          </a:p>
          <a:p>
            <a:pPr eaLnBrk="1" hangingPunct="1">
              <a:buSzPct val="90000"/>
            </a:pPr>
            <a:r>
              <a:rPr lang="zh-CN" altLang="en-US" sz="2400" b="0">
                <a:latin typeface="Times New Roman" panose="02020603050405020304" pitchFamily="18" charset="0"/>
                <a:ea typeface="宋体" panose="02010600030101010101" pitchFamily="2" charset="-122"/>
              </a:rPr>
              <a:t>       （</a:t>
            </a:r>
            <a:r>
              <a:rPr lang="en-US" altLang="zh-CN" sz="2400" b="0">
                <a:latin typeface="Times New Roman" panose="02020603050405020304" pitchFamily="18" charset="0"/>
                <a:ea typeface="宋体" panose="02010600030101010101" pitchFamily="2" charset="-122"/>
              </a:rPr>
              <a:t>Present Worth Factor,Uniform Series</a:t>
            </a:r>
            <a:r>
              <a:rPr lang="zh-CN" altLang="en-US" sz="2400" b="0">
                <a:latin typeface="Times New Roman" panose="02020603050405020304" pitchFamily="18" charset="0"/>
                <a:ea typeface="宋体" panose="02010600030101010101" pitchFamily="2" charset="-122"/>
              </a:rPr>
              <a:t>）</a:t>
            </a:r>
            <a:r>
              <a:rPr lang="zh-CN" altLang="en-US" sz="2400" b="0">
                <a:solidFill>
                  <a:srgbClr val="FF0000"/>
                </a:solidFill>
                <a:latin typeface="黑体" panose="02010609060101010101" pitchFamily="49" charset="-122"/>
                <a:ea typeface="黑体" panose="02010609060101010101" pitchFamily="49" charset="-122"/>
              </a:rPr>
              <a:t> </a:t>
            </a:r>
          </a:p>
        </p:txBody>
      </p:sp>
      <p:grpSp>
        <p:nvGrpSpPr>
          <p:cNvPr id="29" name="Group 29"/>
          <p:cNvGrpSpPr>
            <a:grpSpLocks/>
          </p:cNvGrpSpPr>
          <p:nvPr/>
        </p:nvGrpSpPr>
        <p:grpSpPr bwMode="auto">
          <a:xfrm>
            <a:off x="2667156" y="4209939"/>
            <a:ext cx="2133600" cy="900113"/>
            <a:chOff x="2016" y="2400"/>
            <a:chExt cx="1344" cy="567"/>
          </a:xfrm>
        </p:grpSpPr>
        <p:grpSp>
          <p:nvGrpSpPr>
            <p:cNvPr id="30" name="Group 30"/>
            <p:cNvGrpSpPr>
              <a:grpSpLocks/>
            </p:cNvGrpSpPr>
            <p:nvPr/>
          </p:nvGrpSpPr>
          <p:grpSpPr bwMode="auto">
            <a:xfrm>
              <a:off x="2064" y="2400"/>
              <a:ext cx="1296" cy="567"/>
              <a:chOff x="2112" y="2880"/>
              <a:chExt cx="1296" cy="567"/>
            </a:xfrm>
          </p:grpSpPr>
          <p:sp>
            <p:nvSpPr>
              <p:cNvPr id="32" name="Text Box 31"/>
              <p:cNvSpPr txBox="1">
                <a:spLocks noChangeArrowheads="1"/>
              </p:cNvSpPr>
              <p:nvPr/>
            </p:nvSpPr>
            <p:spPr bwMode="auto">
              <a:xfrm>
                <a:off x="2112" y="2880"/>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a:latin typeface="Times New Roman" panose="02020603050405020304" pitchFamily="18" charset="0"/>
                    <a:ea typeface="黑体" panose="02010609060101010101" pitchFamily="49" charset="-122"/>
                  </a:rPr>
                  <a:t>(1+</a:t>
                </a:r>
                <a:r>
                  <a:rPr lang="en-US" altLang="zh-CN" sz="2800" b="0" i="1">
                    <a:latin typeface="Times New Roman" panose="02020603050405020304" pitchFamily="18" charset="0"/>
                    <a:ea typeface="黑体" panose="02010609060101010101" pitchFamily="49" charset="-122"/>
                  </a:rPr>
                  <a:t>i</a:t>
                </a:r>
                <a:r>
                  <a:rPr lang="en-US" altLang="zh-CN" sz="2800" b="0">
                    <a:latin typeface="Times New Roman" panose="02020603050405020304" pitchFamily="18" charset="0"/>
                    <a:ea typeface="黑体" panose="02010609060101010101" pitchFamily="49" charset="-122"/>
                  </a:rPr>
                  <a:t>)</a:t>
                </a:r>
                <a:r>
                  <a:rPr lang="en-US" altLang="zh-CN" sz="2800" b="0" i="1" baseline="30000">
                    <a:latin typeface="Times New Roman" panose="02020603050405020304" pitchFamily="18" charset="0"/>
                    <a:ea typeface="黑体" panose="02010609060101010101" pitchFamily="49" charset="-122"/>
                  </a:rPr>
                  <a:t>n</a:t>
                </a:r>
                <a:r>
                  <a:rPr lang="en-US" altLang="zh-CN" sz="2800" b="0" baseline="30000">
                    <a:latin typeface="Times New Roman" panose="02020603050405020304" pitchFamily="18" charset="0"/>
                    <a:ea typeface="黑体" panose="02010609060101010101" pitchFamily="49" charset="-122"/>
                  </a:rPr>
                  <a:t> </a:t>
                </a:r>
                <a:r>
                  <a:rPr lang="en-US" altLang="zh-CN" sz="2800" b="0">
                    <a:latin typeface="Times New Roman" panose="02020603050405020304" pitchFamily="18" charset="0"/>
                    <a:ea typeface="黑体" panose="02010609060101010101" pitchFamily="49" charset="-122"/>
                  </a:rPr>
                  <a:t>-1</a:t>
                </a:r>
                <a:endParaRPr lang="en-US" altLang="zh-CN" sz="2800" b="0">
                  <a:latin typeface="黑体" panose="02010609060101010101" pitchFamily="49" charset="-122"/>
                  <a:ea typeface="黑体" panose="02010609060101010101" pitchFamily="49" charset="-122"/>
                </a:endParaRPr>
              </a:p>
            </p:txBody>
          </p:sp>
          <p:sp>
            <p:nvSpPr>
              <p:cNvPr id="33" name="Text Box 32"/>
              <p:cNvSpPr txBox="1">
                <a:spLocks noChangeArrowheads="1"/>
              </p:cNvSpPr>
              <p:nvPr/>
            </p:nvSpPr>
            <p:spPr bwMode="auto">
              <a:xfrm>
                <a:off x="2256" y="3120"/>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eaLnBrk="1" hangingPunct="1">
                  <a:spcBef>
                    <a:spcPct val="50000"/>
                  </a:spcBef>
                </a:pPr>
                <a:r>
                  <a:rPr lang="en-US" altLang="zh-CN" sz="2800" b="0" i="1">
                    <a:latin typeface="Times New Roman" panose="02020603050405020304" pitchFamily="18" charset="0"/>
                    <a:ea typeface="黑体" panose="02010609060101010101" pitchFamily="49" charset="-122"/>
                  </a:rPr>
                  <a:t>i </a:t>
                </a:r>
                <a:r>
                  <a:rPr lang="en-US" altLang="zh-CN" sz="2800" b="0">
                    <a:latin typeface="Times New Roman" panose="02020603050405020304" pitchFamily="18" charset="0"/>
                    <a:ea typeface="黑体" panose="02010609060101010101" pitchFamily="49" charset="-122"/>
                  </a:rPr>
                  <a:t>(1+</a:t>
                </a:r>
                <a:r>
                  <a:rPr lang="en-US" altLang="zh-CN" sz="2800" b="0" i="1">
                    <a:latin typeface="Times New Roman" panose="02020603050405020304" pitchFamily="18" charset="0"/>
                    <a:ea typeface="黑体" panose="02010609060101010101" pitchFamily="49" charset="-122"/>
                  </a:rPr>
                  <a:t>i</a:t>
                </a:r>
                <a:r>
                  <a:rPr lang="en-US" altLang="zh-CN" sz="2800" b="0">
                    <a:latin typeface="Times New Roman" panose="02020603050405020304" pitchFamily="18" charset="0"/>
                    <a:ea typeface="黑体" panose="02010609060101010101" pitchFamily="49" charset="-122"/>
                  </a:rPr>
                  <a:t>)</a:t>
                </a:r>
                <a:r>
                  <a:rPr lang="en-US" altLang="zh-CN" sz="2800" b="0" i="1" baseline="30000">
                    <a:latin typeface="Times New Roman" panose="02020603050405020304" pitchFamily="18" charset="0"/>
                    <a:ea typeface="黑体" panose="02010609060101010101" pitchFamily="49" charset="-122"/>
                  </a:rPr>
                  <a:t>n</a:t>
                </a:r>
                <a:r>
                  <a:rPr lang="en-US" altLang="zh-CN" sz="2800" b="0" baseline="30000">
                    <a:latin typeface="黑体" panose="02010609060101010101" pitchFamily="49" charset="-122"/>
                    <a:ea typeface="黑体" panose="02010609060101010101" pitchFamily="49" charset="-122"/>
                  </a:rPr>
                  <a:t> </a:t>
                </a:r>
              </a:p>
            </p:txBody>
          </p:sp>
          <p:sp>
            <p:nvSpPr>
              <p:cNvPr id="34" name="Line 33"/>
              <p:cNvSpPr>
                <a:spLocks noChangeShapeType="1"/>
              </p:cNvSpPr>
              <p:nvPr/>
            </p:nvSpPr>
            <p:spPr bwMode="auto">
              <a:xfrm>
                <a:off x="2304" y="316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1" name="Rectangle 34"/>
            <p:cNvSpPr>
              <a:spLocks noChangeArrowheads="1"/>
            </p:cNvSpPr>
            <p:nvPr/>
          </p:nvSpPr>
          <p:spPr bwMode="auto">
            <a:xfrm>
              <a:off x="2016" y="2544"/>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a:latin typeface="Times New Roman" panose="02020603050405020304" pitchFamily="18" charset="0"/>
                  <a:ea typeface="黑体" panose="02010609060101010101" pitchFamily="49" charset="-122"/>
                </a:rPr>
                <a:t>A</a:t>
              </a:r>
            </a:p>
          </p:txBody>
        </p:sp>
      </p:grpSp>
      <p:sp>
        <p:nvSpPr>
          <p:cNvPr id="35" name="Rectangle 28"/>
          <p:cNvSpPr>
            <a:spLocks noChangeArrowheads="1"/>
          </p:cNvSpPr>
          <p:nvPr/>
        </p:nvSpPr>
        <p:spPr bwMode="auto">
          <a:xfrm>
            <a:off x="2322668" y="4387901"/>
            <a:ext cx="38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buSzPct val="90000"/>
            </a:pPr>
            <a:r>
              <a:rPr lang="en-US" altLang="zh-CN" sz="2800" b="0" dirty="0">
                <a:latin typeface="Times New Roman" panose="02020603050405020304" pitchFamily="18" charset="0"/>
                <a:ea typeface="黑体" panose="02010609060101010101" pitchFamily="49" charset="-122"/>
              </a:rPr>
              <a:t>=</a:t>
            </a:r>
            <a:endParaRPr lang="en-US" altLang="zh-CN" sz="2800" b="0" i="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45035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1"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ircle(in)">
                                      <p:cBhvr>
                                        <p:cTn id="17" dur="2000"/>
                                        <p:tgtEl>
                                          <p:spTgt spid="4">
                                            <p:txEl>
                                              <p:pRg st="0" end="0"/>
                                            </p:txEl>
                                          </p:spTgt>
                                        </p:tgtEl>
                                      </p:cBhvr>
                                    </p:animEffect>
                                  </p:childTnLst>
                                </p:cTn>
                              </p:par>
                              <p:par>
                                <p:cTn id="18" presetID="6" presetClass="entr" presetSubtype="16" fill="hold" grpId="1"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circle(in)">
                                      <p:cBhvr>
                                        <p:cTn id="20" dur="2000"/>
                                        <p:tgtEl>
                                          <p:spTgt spid="35"/>
                                        </p:tgtEl>
                                      </p:cBhvr>
                                    </p:animEffect>
                                  </p:childTnLst>
                                </p:cTn>
                              </p:par>
                              <p:par>
                                <p:cTn id="21" presetID="6" presetClass="entr" presetSubtype="16"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circle(in)">
                                      <p:cBhvr>
                                        <p:cTn id="23" dur="2000"/>
                                        <p:tgtEl>
                                          <p:spTgt spid="29"/>
                                        </p:tgtEl>
                                      </p:cBhvr>
                                    </p:animEffect>
                                  </p:childTnLst>
                                </p:cTn>
                              </p:par>
                              <p:par>
                                <p:cTn id="24" presetID="6" presetClass="entr" presetSubtype="16" fill="hold" grpId="1"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ircle(in)">
                                      <p:cBhvr>
                                        <p:cTn id="26" dur="20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2000"/>
                                        <p:tgtEl>
                                          <p:spTgt spid="5"/>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heel(1)">
                                      <p:cBhvr>
                                        <p:cTn id="34"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27" grpId="0"/>
      <p:bldP spid="27" grpId="1"/>
      <p:bldP spid="28" grpId="0"/>
      <p:bldP spid="35" grpId="0"/>
      <p:bldP spid="35" grpId="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ph type="body" idx="1"/>
          </p:nvPr>
        </p:nvSpPr>
        <p:spPr>
          <a:xfrm>
            <a:off x="85294" y="1038857"/>
            <a:ext cx="7773987" cy="2009691"/>
          </a:xfrm>
        </p:spPr>
        <p:txBody>
          <a:bodyPr/>
          <a:lstStyle/>
          <a:p>
            <a:pPr eaLnBrk="1" hangingPunct="1">
              <a:lnSpc>
                <a:spcPct val="150000"/>
              </a:lnSpc>
              <a:buFontTx/>
              <a:buNone/>
            </a:pPr>
            <a:r>
              <a:rPr lang="en-US" altLang="zh-CN" sz="2800" dirty="0" smtClean="0">
                <a:solidFill>
                  <a:schemeClr val="tx2"/>
                </a:solidFill>
                <a:latin typeface="楷体" panose="02010609060101010101" pitchFamily="49" charset="-122"/>
                <a:ea typeface="楷体" panose="02010609060101010101" pitchFamily="49" charset="-122"/>
              </a:rPr>
              <a:t>   </a:t>
            </a:r>
            <a:r>
              <a:rPr lang="zh-CN" altLang="en-US" sz="2800" dirty="0" smtClean="0">
                <a:solidFill>
                  <a:schemeClr val="tx2"/>
                </a:solidFill>
                <a:latin typeface="楷体" panose="02010609060101010101" pitchFamily="49" charset="-122"/>
                <a:ea typeface="楷体" panose="02010609060101010101" pitchFamily="49" charset="-122"/>
              </a:rPr>
              <a:t>例：某项目投资，要求连续</a:t>
            </a:r>
            <a:r>
              <a:rPr lang="en-US" altLang="zh-CN" sz="2800" dirty="0" smtClean="0">
                <a:solidFill>
                  <a:schemeClr val="tx2"/>
                </a:solidFill>
                <a:latin typeface="楷体" panose="02010609060101010101" pitchFamily="49" charset="-122"/>
                <a:ea typeface="楷体" panose="02010609060101010101" pitchFamily="49" charset="-122"/>
              </a:rPr>
              <a:t>10</a:t>
            </a:r>
            <a:r>
              <a:rPr lang="zh-CN" altLang="en-US" sz="2800" dirty="0" smtClean="0">
                <a:solidFill>
                  <a:schemeClr val="tx2"/>
                </a:solidFill>
                <a:latin typeface="楷体" panose="02010609060101010101" pitchFamily="49" charset="-122"/>
                <a:ea typeface="楷体" panose="02010609060101010101" pitchFamily="49" charset="-122"/>
              </a:rPr>
              <a:t>年内连本带利全部收回，且每年末等额收回本利和为</a:t>
            </a:r>
            <a:r>
              <a:rPr lang="en-US" altLang="zh-CN" sz="2800" dirty="0" smtClean="0">
                <a:solidFill>
                  <a:schemeClr val="tx2"/>
                </a:solidFill>
                <a:latin typeface="楷体" panose="02010609060101010101" pitchFamily="49" charset="-122"/>
                <a:ea typeface="楷体" panose="02010609060101010101" pitchFamily="49" charset="-122"/>
              </a:rPr>
              <a:t>2</a:t>
            </a:r>
            <a:r>
              <a:rPr lang="zh-CN" altLang="en-US" sz="2800" dirty="0" smtClean="0">
                <a:solidFill>
                  <a:schemeClr val="tx2"/>
                </a:solidFill>
                <a:latin typeface="楷体" panose="02010609060101010101" pitchFamily="49" charset="-122"/>
                <a:ea typeface="楷体" panose="02010609060101010101" pitchFamily="49" charset="-122"/>
              </a:rPr>
              <a:t>万元，年利率</a:t>
            </a:r>
            <a:r>
              <a:rPr lang="en-US" altLang="zh-CN" sz="2800" dirty="0" smtClean="0">
                <a:solidFill>
                  <a:schemeClr val="tx2"/>
                </a:solidFill>
                <a:latin typeface="楷体" panose="02010609060101010101" pitchFamily="49" charset="-122"/>
                <a:ea typeface="楷体" panose="02010609060101010101" pitchFamily="49" charset="-122"/>
              </a:rPr>
              <a:t>10%</a:t>
            </a:r>
            <a:r>
              <a:rPr lang="zh-CN" altLang="en-US" sz="2800" dirty="0" smtClean="0">
                <a:solidFill>
                  <a:schemeClr val="tx2"/>
                </a:solidFill>
                <a:latin typeface="楷体" panose="02010609060101010101" pitchFamily="49" charset="-122"/>
                <a:ea typeface="楷体" panose="02010609060101010101" pitchFamily="49" charset="-122"/>
              </a:rPr>
              <a:t>，问开始时的期初投资是多少？</a:t>
            </a:r>
          </a:p>
        </p:txBody>
      </p:sp>
      <p:sp>
        <p:nvSpPr>
          <p:cNvPr id="4" name="Rectangle 4"/>
          <p:cNvSpPr>
            <a:spLocks noChangeArrowheads="1"/>
          </p:cNvSpPr>
          <p:nvPr/>
        </p:nvSpPr>
        <p:spPr bwMode="auto">
          <a:xfrm>
            <a:off x="635615" y="3342867"/>
            <a:ext cx="1109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solidFill>
                  <a:schemeClr val="tx2"/>
                </a:solidFill>
                <a:latin typeface="楷体" panose="02010609060101010101" pitchFamily="49" charset="-122"/>
                <a:ea typeface="楷体" panose="02010609060101010101" pitchFamily="49" charset="-122"/>
              </a:rPr>
              <a:t>解：</a:t>
            </a:r>
          </a:p>
        </p:txBody>
      </p:sp>
      <p:grpSp>
        <p:nvGrpSpPr>
          <p:cNvPr id="5" name="Group 5"/>
          <p:cNvGrpSpPr>
            <a:grpSpLocks/>
          </p:cNvGrpSpPr>
          <p:nvPr/>
        </p:nvGrpSpPr>
        <p:grpSpPr bwMode="auto">
          <a:xfrm>
            <a:off x="2771775" y="4005263"/>
            <a:ext cx="3965575" cy="1189037"/>
            <a:chOff x="1584" y="2002"/>
            <a:chExt cx="2223" cy="621"/>
          </a:xfrm>
        </p:grpSpPr>
        <p:sp>
          <p:nvSpPr>
            <p:cNvPr id="6" name="Rectangle 6"/>
            <p:cNvSpPr>
              <a:spLocks noChangeArrowheads="1"/>
            </p:cNvSpPr>
            <p:nvPr/>
          </p:nvSpPr>
          <p:spPr bwMode="auto">
            <a:xfrm>
              <a:off x="1584" y="2016"/>
              <a:ext cx="28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ahoma" panose="020B0604030504040204" pitchFamily="34" charset="0"/>
                  <a:ea typeface="宋体" panose="02010600030101010101" pitchFamily="2" charset="-122"/>
                </a:rPr>
                <a:t> </a:t>
              </a:r>
              <a:r>
                <a:rPr lang="en-US" altLang="zh-CN" sz="2800" b="0" i="1">
                  <a:solidFill>
                    <a:schemeClr val="tx2"/>
                  </a:solidFill>
                  <a:latin typeface="Times New Roman" panose="02020603050405020304" pitchFamily="18" charset="0"/>
                  <a:ea typeface="宋体" panose="02010600030101010101" pitchFamily="2" charset="-122"/>
                </a:rPr>
                <a:t>P</a:t>
              </a:r>
              <a:endParaRPr lang="en-US" altLang="zh-CN" sz="2800" b="0">
                <a:solidFill>
                  <a:schemeClr val="tx2"/>
                </a:solidFill>
                <a:latin typeface="Times New Roman" panose="02020603050405020304" pitchFamily="18" charset="0"/>
                <a:ea typeface="黑体" panose="02010609060101010101" pitchFamily="49" charset="-122"/>
              </a:endParaRPr>
            </a:p>
          </p:txBody>
        </p:sp>
        <p:sp>
          <p:nvSpPr>
            <p:cNvPr id="7" name="Rectangle 7"/>
            <p:cNvSpPr>
              <a:spLocks noChangeArrowheads="1"/>
            </p:cNvSpPr>
            <p:nvPr/>
          </p:nvSpPr>
          <p:spPr bwMode="auto">
            <a:xfrm>
              <a:off x="1872" y="2007"/>
              <a:ext cx="2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宋体" panose="02010600030101010101" pitchFamily="2" charset="-122"/>
                  <a:ea typeface="宋体" panose="02010600030101010101" pitchFamily="2" charset="-122"/>
                </a:rPr>
                <a:t>=</a:t>
              </a:r>
              <a:endParaRPr lang="en-US" altLang="zh-CN" sz="2800" b="0">
                <a:solidFill>
                  <a:schemeClr val="tx2"/>
                </a:solidFill>
                <a:latin typeface="Times New Roman" panose="02020603050405020304" pitchFamily="18" charset="0"/>
                <a:ea typeface="黑体" panose="02010609060101010101" pitchFamily="49" charset="-122"/>
              </a:endParaRPr>
            </a:p>
          </p:txBody>
        </p:sp>
        <p:sp>
          <p:nvSpPr>
            <p:cNvPr id="8" name="Rectangle 8"/>
            <p:cNvSpPr>
              <a:spLocks noChangeArrowheads="1"/>
            </p:cNvSpPr>
            <p:nvPr/>
          </p:nvSpPr>
          <p:spPr bwMode="auto">
            <a:xfrm>
              <a:off x="2064" y="2016"/>
              <a:ext cx="2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2</a:t>
              </a:r>
              <a:endParaRPr lang="en-US" altLang="zh-CN" sz="2800" b="0">
                <a:solidFill>
                  <a:schemeClr val="tx2"/>
                </a:solidFill>
                <a:latin typeface="Times New Roman" panose="02020603050405020304" pitchFamily="18" charset="0"/>
                <a:ea typeface="黑体" panose="02010609060101010101" pitchFamily="49" charset="-122"/>
              </a:endParaRPr>
            </a:p>
          </p:txBody>
        </p:sp>
        <p:sp>
          <p:nvSpPr>
            <p:cNvPr id="9" name="Rectangle 9"/>
            <p:cNvSpPr>
              <a:spLocks noChangeArrowheads="1"/>
            </p:cNvSpPr>
            <p:nvPr/>
          </p:nvSpPr>
          <p:spPr bwMode="auto">
            <a:xfrm>
              <a:off x="2112" y="2002"/>
              <a:ext cx="3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a:solidFill>
                    <a:schemeClr val="tx2"/>
                  </a:solidFill>
                  <a:latin typeface="Times New Roman" panose="02020603050405020304" pitchFamily="18" charset="0"/>
                  <a:ea typeface="黑体" panose="02010609060101010101" pitchFamily="49" charset="-122"/>
                </a:rPr>
                <a:t>（</a:t>
              </a:r>
            </a:p>
          </p:txBody>
        </p:sp>
        <p:sp>
          <p:nvSpPr>
            <p:cNvPr id="10" name="Rectangle 10"/>
            <p:cNvSpPr>
              <a:spLocks noChangeArrowheads="1"/>
            </p:cNvSpPr>
            <p:nvPr/>
          </p:nvSpPr>
          <p:spPr bwMode="auto">
            <a:xfrm>
              <a:off x="2784" y="2016"/>
              <a:ext cx="66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黑体" panose="02010609060101010101" pitchFamily="49" charset="-122"/>
                </a:rPr>
                <a:t>10%</a:t>
              </a:r>
              <a:r>
                <a:rPr lang="zh-CN" altLang="en-US" sz="2800" b="0">
                  <a:solidFill>
                    <a:schemeClr val="tx2"/>
                  </a:solidFill>
                  <a:latin typeface="Times New Roman" panose="02020603050405020304" pitchFamily="18" charset="0"/>
                  <a:ea typeface="黑体" panose="02010609060101010101" pitchFamily="49" charset="-122"/>
                </a:rPr>
                <a:t>，</a:t>
              </a:r>
            </a:p>
          </p:txBody>
        </p:sp>
        <p:sp>
          <p:nvSpPr>
            <p:cNvPr id="11" name="Rectangle 11"/>
            <p:cNvSpPr>
              <a:spLocks noChangeArrowheads="1"/>
            </p:cNvSpPr>
            <p:nvPr/>
          </p:nvSpPr>
          <p:spPr bwMode="auto">
            <a:xfrm>
              <a:off x="3312" y="2016"/>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黑体" panose="02010609060101010101" pitchFamily="49" charset="-122"/>
                </a:rPr>
                <a:t>10</a:t>
              </a:r>
            </a:p>
          </p:txBody>
        </p:sp>
        <p:sp>
          <p:nvSpPr>
            <p:cNvPr id="12" name="Rectangle 12"/>
            <p:cNvSpPr>
              <a:spLocks noChangeArrowheads="1"/>
            </p:cNvSpPr>
            <p:nvPr/>
          </p:nvSpPr>
          <p:spPr bwMode="auto">
            <a:xfrm>
              <a:off x="2352" y="2016"/>
              <a:ext cx="6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i="1">
                  <a:solidFill>
                    <a:schemeClr val="tx2"/>
                  </a:solidFill>
                  <a:latin typeface="Times New Roman" panose="02020603050405020304" pitchFamily="18" charset="0"/>
                  <a:ea typeface="黑体" panose="02010609060101010101" pitchFamily="49" charset="-122"/>
                </a:rPr>
                <a:t>P/A</a:t>
              </a:r>
              <a:r>
                <a:rPr lang="zh-CN" altLang="en-US" sz="2800" b="0">
                  <a:solidFill>
                    <a:schemeClr val="tx2"/>
                  </a:solidFill>
                  <a:latin typeface="Times New Roman" panose="02020603050405020304" pitchFamily="18" charset="0"/>
                  <a:ea typeface="黑体" panose="02010609060101010101" pitchFamily="49" charset="-122"/>
                </a:rPr>
                <a:t>，</a:t>
              </a:r>
            </a:p>
          </p:txBody>
        </p:sp>
        <p:sp>
          <p:nvSpPr>
            <p:cNvPr id="13" name="Rectangle 13"/>
            <p:cNvSpPr>
              <a:spLocks noChangeArrowheads="1"/>
            </p:cNvSpPr>
            <p:nvPr/>
          </p:nvSpPr>
          <p:spPr bwMode="auto">
            <a:xfrm>
              <a:off x="3504" y="2016"/>
              <a:ext cx="3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a:solidFill>
                    <a:schemeClr val="tx2"/>
                  </a:solidFill>
                  <a:latin typeface="Times New Roman" panose="02020603050405020304" pitchFamily="18" charset="0"/>
                  <a:ea typeface="黑体" panose="02010609060101010101" pitchFamily="49" charset="-122"/>
                </a:rPr>
                <a:t>）</a:t>
              </a:r>
            </a:p>
          </p:txBody>
        </p:sp>
        <p:sp>
          <p:nvSpPr>
            <p:cNvPr id="14" name="Rectangle 14"/>
            <p:cNvSpPr>
              <a:spLocks noChangeArrowheads="1"/>
            </p:cNvSpPr>
            <p:nvPr/>
          </p:nvSpPr>
          <p:spPr bwMode="auto">
            <a:xfrm>
              <a:off x="1872" y="2352"/>
              <a:ext cx="21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a:t>
              </a:r>
            </a:p>
          </p:txBody>
        </p:sp>
        <p:sp>
          <p:nvSpPr>
            <p:cNvPr id="15" name="Rectangle 15"/>
            <p:cNvSpPr>
              <a:spLocks noChangeArrowheads="1"/>
            </p:cNvSpPr>
            <p:nvPr/>
          </p:nvSpPr>
          <p:spPr bwMode="auto">
            <a:xfrm>
              <a:off x="2064" y="2352"/>
              <a:ext cx="8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800" b="0">
                  <a:solidFill>
                    <a:schemeClr val="tx2"/>
                  </a:solidFill>
                  <a:latin typeface="Times New Roman" panose="02020603050405020304" pitchFamily="18" charset="0"/>
                  <a:ea typeface="宋体" panose="02010600030101010101" pitchFamily="2" charset="-122"/>
                </a:rPr>
                <a:t>12.2892</a:t>
              </a:r>
            </a:p>
          </p:txBody>
        </p:sp>
        <p:sp>
          <p:nvSpPr>
            <p:cNvPr id="16" name="Rectangle 16"/>
            <p:cNvSpPr>
              <a:spLocks noChangeArrowheads="1"/>
            </p:cNvSpPr>
            <p:nvPr/>
          </p:nvSpPr>
          <p:spPr bwMode="auto">
            <a:xfrm>
              <a:off x="2736" y="2352"/>
              <a:ext cx="90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a:solidFill>
                    <a:schemeClr val="tx2"/>
                  </a:solidFill>
                  <a:latin typeface="Times New Roman" panose="02020603050405020304" pitchFamily="18" charset="0"/>
                  <a:ea typeface="宋体" panose="02010600030101010101" pitchFamily="2" charset="-122"/>
                </a:rPr>
                <a:t>（万元）</a:t>
              </a:r>
            </a:p>
          </p:txBody>
        </p:sp>
      </p:grpSp>
    </p:spTree>
    <p:extLst>
      <p:ext uri="{BB962C8B-B14F-4D97-AF65-F5344CB8AC3E}">
        <p14:creationId xmlns:p14="http://schemas.microsoft.com/office/powerpoint/2010/main" val="264582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AutoShape 2"/>
          <p:cNvSpPr txBox="1">
            <a:spLocks noChangeAspect="1" noChangeArrowheads="1"/>
          </p:cNvSpPr>
          <p:nvPr/>
        </p:nvSpPr>
        <p:spPr bwMode="auto">
          <a:xfrm>
            <a:off x="569913" y="906168"/>
            <a:ext cx="7410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t>EXCEL</a:t>
            </a:r>
            <a:r>
              <a:rPr lang="zh-CN" altLang="en-US" sz="2800" dirty="0" smtClean="0"/>
              <a:t>解法</a:t>
            </a:r>
            <a:r>
              <a:rPr lang="en-US" altLang="zh-CN" sz="2800" dirty="0" smtClean="0"/>
              <a:t>SEP1:</a:t>
            </a:r>
            <a:r>
              <a:rPr lang="zh-CN" altLang="en-US" sz="2800" dirty="0" smtClean="0"/>
              <a:t>启动软件</a:t>
            </a:r>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569913" y="1812925"/>
            <a:ext cx="7889875" cy="4711700"/>
          </a:xfrm>
        </p:spPr>
      </p:pic>
    </p:spTree>
    <p:extLst>
      <p:ext uri="{BB962C8B-B14F-4D97-AF65-F5344CB8AC3E}">
        <p14:creationId xmlns:p14="http://schemas.microsoft.com/office/powerpoint/2010/main" val="30764962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69913" y="914400"/>
            <a:ext cx="76263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smtClean="0"/>
              <a:t>EXCEL</a:t>
            </a:r>
            <a:r>
              <a:rPr lang="zh-CN" altLang="en-US" sz="2800" smtClean="0"/>
              <a:t>解法</a:t>
            </a:r>
            <a:r>
              <a:rPr lang="en-US" altLang="zh-CN" sz="2800" smtClean="0"/>
              <a:t>SEP2:</a:t>
            </a:r>
            <a:r>
              <a:rPr lang="zh-CN" altLang="en-US" sz="2800" smtClean="0"/>
              <a:t>输入参数</a:t>
            </a:r>
            <a:endParaRPr lang="zh-CN" altLang="en-US" sz="2800" dirty="0" smtClean="0"/>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885" b="2657"/>
          <a:stretch>
            <a:fillRect/>
          </a:stretch>
        </p:blipFill>
        <p:spPr>
          <a:xfrm>
            <a:off x="473869" y="1600200"/>
            <a:ext cx="7818437" cy="4711700"/>
          </a:xfrm>
        </p:spPr>
      </p:pic>
    </p:spTree>
    <p:extLst>
      <p:ext uri="{BB962C8B-B14F-4D97-AF65-F5344CB8AC3E}">
        <p14:creationId xmlns:p14="http://schemas.microsoft.com/office/powerpoint/2010/main" val="32302374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569913" y="914400"/>
            <a:ext cx="75549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en-US" altLang="zh-CN" sz="2800" dirty="0" smtClean="0"/>
              <a:t>EXCEL</a:t>
            </a:r>
            <a:r>
              <a:rPr lang="zh-CN" altLang="en-US" sz="2800" dirty="0" smtClean="0"/>
              <a:t>解法</a:t>
            </a:r>
            <a:r>
              <a:rPr lang="en-US" altLang="zh-CN" sz="2800" dirty="0" smtClean="0"/>
              <a:t>SEP3:</a:t>
            </a:r>
            <a:r>
              <a:rPr lang="zh-CN" altLang="en-US" sz="2800" dirty="0" smtClean="0"/>
              <a:t>求得结果</a:t>
            </a:r>
          </a:p>
        </p:txBody>
      </p:sp>
      <p:pic>
        <p:nvPicPr>
          <p:cNvPr id="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r="-20" b="2657"/>
          <a:stretch>
            <a:fillRect/>
          </a:stretch>
        </p:blipFill>
        <p:spPr>
          <a:xfrm>
            <a:off x="569913" y="1812925"/>
            <a:ext cx="7889875" cy="4711700"/>
          </a:xfrm>
        </p:spPr>
      </p:pic>
    </p:spTree>
    <p:extLst>
      <p:ext uri="{BB962C8B-B14F-4D97-AF65-F5344CB8AC3E}">
        <p14:creationId xmlns:p14="http://schemas.microsoft.com/office/powerpoint/2010/main" val="8973516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33559"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5" name="Line 2"/>
          <p:cNvSpPr>
            <a:spLocks noChangeShapeType="1"/>
          </p:cNvSpPr>
          <p:nvPr/>
        </p:nvSpPr>
        <p:spPr bwMode="auto">
          <a:xfrm>
            <a:off x="876288" y="4768754"/>
            <a:ext cx="6715125" cy="0"/>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6" name="Line 3"/>
          <p:cNvSpPr>
            <a:spLocks noChangeShapeType="1"/>
          </p:cNvSpPr>
          <p:nvPr/>
        </p:nvSpPr>
        <p:spPr bwMode="auto">
          <a:xfrm flipV="1">
            <a:off x="1419213" y="2370042"/>
            <a:ext cx="6149975" cy="2435225"/>
          </a:xfrm>
          <a:prstGeom prst="line">
            <a:avLst/>
          </a:prstGeom>
          <a:noFill/>
          <a:ln w="6350">
            <a:solidFill>
              <a:srgbClr val="000000"/>
            </a:solidFill>
            <a:prstDash val="sysDot"/>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7" name="Line 4"/>
          <p:cNvSpPr>
            <a:spLocks noChangeShapeType="1"/>
          </p:cNvSpPr>
          <p:nvPr/>
        </p:nvSpPr>
        <p:spPr bwMode="auto">
          <a:xfrm>
            <a:off x="7569188" y="2389092"/>
            <a:ext cx="0" cy="2416175"/>
          </a:xfrm>
          <a:prstGeom prst="line">
            <a:avLst/>
          </a:prstGeom>
          <a:noFill/>
          <a:ln w="95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8" name="Line 5"/>
          <p:cNvSpPr>
            <a:spLocks noChangeShapeType="1"/>
          </p:cNvSpPr>
          <p:nvPr/>
        </p:nvSpPr>
        <p:spPr bwMode="auto">
          <a:xfrm flipV="1">
            <a:off x="2049451" y="4529042"/>
            <a:ext cx="0" cy="246062"/>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9" name="Line 6"/>
          <p:cNvSpPr>
            <a:spLocks noChangeShapeType="1"/>
          </p:cNvSpPr>
          <p:nvPr/>
        </p:nvSpPr>
        <p:spPr bwMode="auto">
          <a:xfrm flipV="1">
            <a:off x="2679688" y="4305204"/>
            <a:ext cx="0" cy="46990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flipV="1">
            <a:off x="3267063" y="4068667"/>
            <a:ext cx="0" cy="695325"/>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 name="Line 8"/>
          <p:cNvSpPr>
            <a:spLocks noChangeShapeType="1"/>
          </p:cNvSpPr>
          <p:nvPr/>
        </p:nvSpPr>
        <p:spPr bwMode="auto">
          <a:xfrm flipV="1">
            <a:off x="3897301" y="3771804"/>
            <a:ext cx="0" cy="99695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2" name="Line 9"/>
          <p:cNvSpPr>
            <a:spLocks noChangeShapeType="1"/>
          </p:cNvSpPr>
          <p:nvPr/>
        </p:nvSpPr>
        <p:spPr bwMode="auto">
          <a:xfrm flipV="1">
            <a:off x="6938951" y="2628804"/>
            <a:ext cx="0" cy="217170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0"/>
          <p:cNvSpPr>
            <a:spLocks noChangeShapeType="1"/>
          </p:cNvSpPr>
          <p:nvPr/>
        </p:nvSpPr>
        <p:spPr bwMode="auto">
          <a:xfrm>
            <a:off x="2071676" y="4529042"/>
            <a:ext cx="5497512" cy="3175"/>
          </a:xfrm>
          <a:prstGeom prst="line">
            <a:avLst/>
          </a:prstGeom>
          <a:noFill/>
          <a:ln w="6350">
            <a:solidFill>
              <a:srgbClr val="000000"/>
            </a:solidFill>
            <a:prstDash val="sysDot"/>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1"/>
          <p:cNvSpPr>
            <a:spLocks noChangeShapeType="1"/>
          </p:cNvSpPr>
          <p:nvPr/>
        </p:nvSpPr>
        <p:spPr bwMode="auto">
          <a:xfrm>
            <a:off x="2701913" y="4286154"/>
            <a:ext cx="4889500" cy="1588"/>
          </a:xfrm>
          <a:prstGeom prst="line">
            <a:avLst/>
          </a:prstGeom>
          <a:noFill/>
          <a:ln w="6350">
            <a:solidFill>
              <a:srgbClr val="000000"/>
            </a:solidFill>
            <a:prstDash val="sysDot"/>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2"/>
          <p:cNvSpPr>
            <a:spLocks noChangeShapeType="1"/>
          </p:cNvSpPr>
          <p:nvPr/>
        </p:nvSpPr>
        <p:spPr bwMode="auto">
          <a:xfrm>
            <a:off x="3309926" y="4068667"/>
            <a:ext cx="4259262" cy="1587"/>
          </a:xfrm>
          <a:prstGeom prst="line">
            <a:avLst/>
          </a:prstGeom>
          <a:noFill/>
          <a:ln w="6350">
            <a:solidFill>
              <a:srgbClr val="000000"/>
            </a:solidFill>
            <a:prstDash val="sysDot"/>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a:off x="3897301" y="3813079"/>
            <a:ext cx="3671887" cy="0"/>
          </a:xfrm>
          <a:prstGeom prst="line">
            <a:avLst/>
          </a:prstGeom>
          <a:noFill/>
          <a:ln w="6350">
            <a:solidFill>
              <a:srgbClr val="000000"/>
            </a:solidFill>
            <a:prstDash val="sysDot"/>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4"/>
          <p:cNvSpPr>
            <a:spLocks noChangeShapeType="1"/>
          </p:cNvSpPr>
          <p:nvPr/>
        </p:nvSpPr>
        <p:spPr bwMode="auto">
          <a:xfrm>
            <a:off x="6938951" y="2644679"/>
            <a:ext cx="630237" cy="1588"/>
          </a:xfrm>
          <a:prstGeom prst="line">
            <a:avLst/>
          </a:prstGeom>
          <a:noFill/>
          <a:ln w="6350">
            <a:solidFill>
              <a:srgbClr val="000000"/>
            </a:solidFill>
            <a:prstDash val="sysDot"/>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8" name="Rectangle 15"/>
          <p:cNvSpPr>
            <a:spLocks noChangeArrowheads="1"/>
          </p:cNvSpPr>
          <p:nvPr/>
        </p:nvSpPr>
        <p:spPr bwMode="auto">
          <a:xfrm>
            <a:off x="941376" y="4768754"/>
            <a:ext cx="72151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a:latin typeface="Times New Roman" panose="02020603050405020304" pitchFamily="18" charset="0"/>
                <a:ea typeface="宋体" panose="02010600030101010101" pitchFamily="2" charset="-122"/>
              </a:rPr>
              <a:t>0     1     2      3     4       5          ……                  </a:t>
            </a:r>
            <a:r>
              <a:rPr kumimoji="0" lang="en-US" altLang="zh-CN" sz="2400" b="0" i="1">
                <a:latin typeface="Times New Roman" panose="02020603050405020304" pitchFamily="18" charset="0"/>
                <a:ea typeface="宋体" panose="02010600030101010101" pitchFamily="2" charset="-122"/>
              </a:rPr>
              <a:t>n</a:t>
            </a:r>
            <a:r>
              <a:rPr kumimoji="0" lang="en-US" altLang="zh-CN" sz="2400" b="0">
                <a:latin typeface="Times New Roman" panose="02020603050405020304" pitchFamily="18" charset="0"/>
                <a:ea typeface="宋体" panose="02010600030101010101" pitchFamily="2" charset="-122"/>
              </a:rPr>
              <a:t>-1   </a:t>
            </a:r>
            <a:r>
              <a:rPr kumimoji="0" lang="en-US" altLang="zh-CN" sz="2400" b="0" i="1">
                <a:latin typeface="Times New Roman" panose="02020603050405020304" pitchFamily="18" charset="0"/>
                <a:ea typeface="宋体" panose="02010600030101010101" pitchFamily="2" charset="-122"/>
              </a:rPr>
              <a:t>n</a:t>
            </a:r>
            <a:endParaRPr kumimoji="0" lang="en-US" altLang="zh-CN" sz="2400" b="0">
              <a:latin typeface="Times New Roman" panose="02020603050405020304" pitchFamily="18" charset="0"/>
              <a:ea typeface="宋体" panose="02010600030101010101" pitchFamily="2" charset="-122"/>
            </a:endParaRPr>
          </a:p>
        </p:txBody>
      </p:sp>
      <p:grpSp>
        <p:nvGrpSpPr>
          <p:cNvPr id="19" name="Group 16"/>
          <p:cNvGrpSpPr>
            <a:grpSpLocks/>
          </p:cNvGrpSpPr>
          <p:nvPr/>
        </p:nvGrpSpPr>
        <p:grpSpPr bwMode="auto">
          <a:xfrm>
            <a:off x="7567601" y="4768754"/>
            <a:ext cx="1587" cy="892175"/>
            <a:chOff x="4745" y="2692"/>
            <a:chExt cx="1" cy="562"/>
          </a:xfrm>
        </p:grpSpPr>
        <p:sp>
          <p:nvSpPr>
            <p:cNvPr id="20" name="Line 17"/>
            <p:cNvSpPr>
              <a:spLocks noChangeShapeType="1"/>
            </p:cNvSpPr>
            <p:nvPr/>
          </p:nvSpPr>
          <p:spPr bwMode="auto">
            <a:xfrm>
              <a:off x="4746" y="2692"/>
              <a:ext cx="0" cy="543"/>
            </a:xfrm>
            <a:prstGeom prst="line">
              <a:avLst/>
            </a:prstGeom>
            <a:noFill/>
            <a:ln w="6350">
              <a:solidFill>
                <a:srgbClr val="000000"/>
              </a:solidFill>
              <a:prstDash val="sysDot"/>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8"/>
            <p:cNvSpPr>
              <a:spLocks noChangeShapeType="1"/>
            </p:cNvSpPr>
            <p:nvPr/>
          </p:nvSpPr>
          <p:spPr bwMode="auto">
            <a:xfrm>
              <a:off x="4745" y="3218"/>
              <a:ext cx="1" cy="36"/>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22" name="Rectangle 19"/>
          <p:cNvSpPr>
            <a:spLocks noChangeArrowheads="1"/>
          </p:cNvSpPr>
          <p:nvPr/>
        </p:nvSpPr>
        <p:spPr bwMode="auto">
          <a:xfrm>
            <a:off x="7697776" y="5448204"/>
            <a:ext cx="2619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i="1">
                <a:latin typeface="Times New Roman" panose="02020603050405020304" pitchFamily="18" charset="0"/>
                <a:ea typeface="宋体" panose="02010600030101010101" pitchFamily="2" charset="-122"/>
              </a:rPr>
              <a:t>F</a:t>
            </a:r>
            <a:endParaRPr kumimoji="0" lang="en-US" altLang="zh-CN" sz="2400" b="0">
              <a:latin typeface="Times New Roman" panose="02020603050405020304" pitchFamily="18" charset="0"/>
              <a:ea typeface="宋体" panose="02010600030101010101" pitchFamily="2" charset="-122"/>
            </a:endParaRPr>
          </a:p>
        </p:txBody>
      </p:sp>
      <p:grpSp>
        <p:nvGrpSpPr>
          <p:cNvPr id="23" name="Group 20"/>
          <p:cNvGrpSpPr>
            <a:grpSpLocks/>
          </p:cNvGrpSpPr>
          <p:nvPr/>
        </p:nvGrpSpPr>
        <p:grpSpPr bwMode="auto">
          <a:xfrm>
            <a:off x="1711314" y="1638205"/>
            <a:ext cx="6553200" cy="3276600"/>
            <a:chOff x="1056" y="720"/>
            <a:chExt cx="4128" cy="2064"/>
          </a:xfrm>
        </p:grpSpPr>
        <p:sp>
          <p:nvSpPr>
            <p:cNvPr id="24" name="Rectangle 21"/>
            <p:cNvSpPr>
              <a:spLocks noChangeArrowheads="1"/>
            </p:cNvSpPr>
            <p:nvPr/>
          </p:nvSpPr>
          <p:spPr bwMode="auto">
            <a:xfrm>
              <a:off x="1056" y="720"/>
              <a:ext cx="412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dirty="0">
                  <a:latin typeface="Times New Roman" panose="02020603050405020304" pitchFamily="18" charset="0"/>
                  <a:ea typeface="宋体" panose="02010600030101010101" pitchFamily="2" charset="-122"/>
                </a:rPr>
                <a:t>                                                     </a:t>
              </a:r>
            </a:p>
            <a:p>
              <a:pPr algn="just">
                <a:spcBef>
                  <a:spcPct val="0"/>
                </a:spcBef>
              </a:pPr>
              <a:r>
                <a:rPr kumimoji="0" lang="en-US" altLang="zh-CN" sz="2400" b="0" dirty="0">
                  <a:latin typeface="Times New Roman" panose="02020603050405020304" pitchFamily="18" charset="0"/>
                  <a:ea typeface="宋体" panose="02010600030101010101" pitchFamily="2" charset="-122"/>
                </a:rPr>
                <a:t>                                                                   (</a:t>
              </a:r>
              <a:r>
                <a:rPr kumimoji="0" lang="en-US" altLang="zh-CN" sz="2400" b="0" i="1" dirty="0">
                  <a:latin typeface="Times New Roman" panose="02020603050405020304" pitchFamily="18" charset="0"/>
                  <a:ea typeface="宋体" panose="02010600030101010101" pitchFamily="2" charset="-122"/>
                </a:rPr>
                <a:t>n</a:t>
              </a:r>
              <a:r>
                <a:rPr kumimoji="0" lang="en-US" altLang="zh-CN" sz="2400" b="0" dirty="0">
                  <a:latin typeface="Times New Roman" panose="02020603050405020304" pitchFamily="18" charset="0"/>
                  <a:ea typeface="宋体" panose="02010600030101010101" pitchFamily="2" charset="-122"/>
                </a:rPr>
                <a:t>-1)</a:t>
              </a:r>
              <a:r>
                <a:rPr kumimoji="0" lang="en-US" altLang="zh-CN" sz="2400" b="0" i="1" dirty="0">
                  <a:latin typeface="Times New Roman" panose="02020603050405020304" pitchFamily="18" charset="0"/>
                  <a:ea typeface="宋体" panose="02010600030101010101" pitchFamily="2" charset="-122"/>
                </a:rPr>
                <a:t>G</a:t>
              </a:r>
              <a:endParaRPr kumimoji="0" lang="en-US" altLang="zh-CN" sz="2400" b="0" dirty="0">
                <a:latin typeface="Times New Roman" panose="02020603050405020304" pitchFamily="18" charset="0"/>
                <a:ea typeface="宋体" panose="02010600030101010101" pitchFamily="2" charset="-122"/>
              </a:endParaRPr>
            </a:p>
            <a:p>
              <a:pPr algn="just">
                <a:spcBef>
                  <a:spcPct val="0"/>
                </a:spcBef>
              </a:pPr>
              <a:r>
                <a:rPr kumimoji="0" lang="en-US" altLang="zh-CN" sz="2400" b="0" dirty="0">
                  <a:latin typeface="Times New Roman" panose="02020603050405020304" pitchFamily="18" charset="0"/>
                  <a:ea typeface="宋体" panose="02010600030101010101" pitchFamily="2" charset="-122"/>
                </a:rPr>
                <a:t>                                                       (</a:t>
              </a:r>
              <a:r>
                <a:rPr kumimoji="0" lang="en-US" altLang="zh-CN" sz="2400" b="0" i="1" dirty="0">
                  <a:latin typeface="Times New Roman" panose="02020603050405020304" pitchFamily="18" charset="0"/>
                  <a:ea typeface="宋体" panose="02010600030101010101" pitchFamily="2" charset="-122"/>
                </a:rPr>
                <a:t>n</a:t>
              </a:r>
              <a:r>
                <a:rPr kumimoji="0" lang="en-US" altLang="zh-CN" sz="2400" b="0" dirty="0">
                  <a:latin typeface="Times New Roman" panose="02020603050405020304" pitchFamily="18" charset="0"/>
                  <a:ea typeface="宋体" panose="02010600030101010101" pitchFamily="2" charset="-122"/>
                </a:rPr>
                <a:t>-2)</a:t>
              </a:r>
              <a:r>
                <a:rPr kumimoji="0" lang="en-US" altLang="zh-CN" sz="2400" b="0" i="1" dirty="0">
                  <a:latin typeface="Times New Roman" panose="02020603050405020304" pitchFamily="18" charset="0"/>
                  <a:ea typeface="宋体" panose="02010600030101010101" pitchFamily="2" charset="-122"/>
                </a:rPr>
                <a:t>G</a:t>
              </a:r>
              <a:endParaRPr kumimoji="0" lang="en-US" altLang="zh-CN" sz="2400" b="0" dirty="0">
                <a:latin typeface="Times New Roman" panose="02020603050405020304" pitchFamily="18" charset="0"/>
                <a:ea typeface="宋体" panose="02010600030101010101" pitchFamily="2" charset="-122"/>
              </a:endParaRPr>
            </a:p>
            <a:p>
              <a:pPr algn="just">
                <a:spcBef>
                  <a:spcPct val="0"/>
                </a:spcBef>
              </a:pPr>
              <a:r>
                <a:rPr kumimoji="0" lang="en-US" altLang="zh-CN" sz="2400" b="0" dirty="0">
                  <a:latin typeface="Times New Roman" panose="02020603050405020304" pitchFamily="18" charset="0"/>
                  <a:ea typeface="宋体" panose="02010600030101010101" pitchFamily="2" charset="-122"/>
                </a:rPr>
                <a:t>                         </a:t>
              </a:r>
            </a:p>
            <a:p>
              <a:pPr algn="just">
                <a:spcBef>
                  <a:spcPct val="0"/>
                </a:spcBef>
              </a:pPr>
              <a:r>
                <a:rPr kumimoji="0" lang="en-US" altLang="zh-CN" sz="2400" b="0" dirty="0">
                  <a:latin typeface="Times New Roman" panose="02020603050405020304" pitchFamily="18" charset="0"/>
                  <a:ea typeface="宋体" panose="02010600030101010101" pitchFamily="2" charset="-122"/>
                </a:rPr>
                <a:t>                              </a:t>
              </a:r>
            </a:p>
            <a:p>
              <a:pPr algn="just">
                <a:spcBef>
                  <a:spcPct val="0"/>
                </a:spcBef>
              </a:pPr>
              <a:r>
                <a:rPr kumimoji="0" lang="en-US" altLang="zh-CN" sz="2400" b="0" dirty="0">
                  <a:latin typeface="Times New Roman" panose="02020603050405020304" pitchFamily="18" charset="0"/>
                  <a:ea typeface="宋体" panose="02010600030101010101" pitchFamily="2" charset="-122"/>
                </a:rPr>
                <a:t>                        4</a:t>
              </a:r>
              <a:r>
                <a:rPr kumimoji="0" lang="en-US" altLang="zh-CN" sz="2400" b="0" i="1" dirty="0">
                  <a:latin typeface="Times New Roman" panose="02020603050405020304" pitchFamily="18" charset="0"/>
                  <a:ea typeface="宋体" panose="02010600030101010101" pitchFamily="2" charset="-122"/>
                </a:rPr>
                <a:t>G</a:t>
              </a:r>
              <a:endParaRPr kumimoji="0" lang="en-US" altLang="zh-CN" sz="2400" b="0" dirty="0">
                <a:latin typeface="Times New Roman" panose="02020603050405020304" pitchFamily="18" charset="0"/>
                <a:ea typeface="宋体" panose="02010600030101010101" pitchFamily="2" charset="-122"/>
              </a:endParaRPr>
            </a:p>
            <a:p>
              <a:pPr algn="just">
                <a:spcBef>
                  <a:spcPct val="0"/>
                </a:spcBef>
              </a:pPr>
              <a:r>
                <a:rPr kumimoji="0" lang="en-US" altLang="zh-CN" sz="2400" b="0" dirty="0">
                  <a:latin typeface="Times New Roman" panose="02020603050405020304" pitchFamily="18" charset="0"/>
                  <a:ea typeface="宋体" panose="02010600030101010101" pitchFamily="2" charset="-122"/>
                </a:rPr>
                <a:t>               3</a:t>
              </a:r>
              <a:r>
                <a:rPr kumimoji="0" lang="en-US" altLang="zh-CN" sz="2400" b="0" i="1" dirty="0">
                  <a:latin typeface="Times New Roman" panose="02020603050405020304" pitchFamily="18" charset="0"/>
                  <a:ea typeface="宋体" panose="02010600030101010101" pitchFamily="2" charset="-122"/>
                </a:rPr>
                <a:t>G</a:t>
              </a:r>
              <a:endParaRPr kumimoji="0" lang="en-US" altLang="zh-CN" sz="2400" b="0" dirty="0">
                <a:latin typeface="Times New Roman" panose="02020603050405020304" pitchFamily="18" charset="0"/>
                <a:ea typeface="宋体" panose="02010600030101010101" pitchFamily="2" charset="-122"/>
              </a:endParaRPr>
            </a:p>
            <a:p>
              <a:pPr algn="just">
                <a:spcBef>
                  <a:spcPct val="0"/>
                </a:spcBef>
              </a:pPr>
              <a:r>
                <a:rPr kumimoji="0" lang="en-US" altLang="zh-CN" sz="2400" b="0" dirty="0">
                  <a:latin typeface="Times New Roman" panose="02020603050405020304" pitchFamily="18" charset="0"/>
                  <a:ea typeface="宋体" panose="02010600030101010101" pitchFamily="2" charset="-122"/>
                </a:rPr>
                <a:t> </a:t>
              </a:r>
              <a:r>
                <a:rPr kumimoji="0" lang="en-US" altLang="zh-CN" sz="2400" b="0" i="1" dirty="0">
                  <a:latin typeface="Times New Roman" panose="02020603050405020304" pitchFamily="18" charset="0"/>
                  <a:ea typeface="宋体" panose="02010600030101010101" pitchFamily="2" charset="-122"/>
                </a:rPr>
                <a:t>G</a:t>
              </a:r>
            </a:p>
          </p:txBody>
        </p:sp>
        <p:sp>
          <p:nvSpPr>
            <p:cNvPr id="25" name="Rectangle 22"/>
            <p:cNvSpPr>
              <a:spLocks noChangeArrowheads="1"/>
            </p:cNvSpPr>
            <p:nvPr/>
          </p:nvSpPr>
          <p:spPr bwMode="auto">
            <a:xfrm>
              <a:off x="1344" y="220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a:latin typeface="Times New Roman" panose="02020603050405020304" pitchFamily="18" charset="0"/>
                  <a:ea typeface="宋体" panose="02010600030101010101" pitchFamily="2" charset="-122"/>
                </a:rPr>
                <a:t> 2</a:t>
              </a:r>
              <a:r>
                <a:rPr kumimoji="0" lang="en-US" altLang="zh-CN" sz="2400" b="0" i="1">
                  <a:latin typeface="Times New Roman" panose="02020603050405020304" pitchFamily="18" charset="0"/>
                  <a:ea typeface="宋体" panose="02010600030101010101" pitchFamily="2" charset="-122"/>
                </a:rPr>
                <a:t>G</a:t>
              </a:r>
              <a:r>
                <a:rPr kumimoji="0" lang="en-US" altLang="zh-CN" sz="2400" b="0">
                  <a:latin typeface="Times New Roman" panose="02020603050405020304" pitchFamily="18" charset="0"/>
                  <a:ea typeface="宋体" panose="02010600030101010101" pitchFamily="2" charset="-122"/>
                </a:rPr>
                <a:t> </a:t>
              </a:r>
            </a:p>
          </p:txBody>
        </p:sp>
      </p:grpSp>
      <p:sp>
        <p:nvSpPr>
          <p:cNvPr id="26" name="Text Box 23"/>
          <p:cNvSpPr txBox="1">
            <a:spLocks noChangeArrowheads="1"/>
          </p:cNvSpPr>
          <p:nvPr/>
        </p:nvSpPr>
        <p:spPr bwMode="auto">
          <a:xfrm>
            <a:off x="7654913" y="461000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2400" b="0">
                <a:latin typeface="Times New Roman" panose="02020603050405020304" pitchFamily="18" charset="0"/>
                <a:ea typeface="宋体" panose="02010600030101010101" pitchFamily="2" charset="-122"/>
              </a:rPr>
              <a:t>年</a:t>
            </a:r>
          </a:p>
        </p:txBody>
      </p:sp>
      <p:grpSp>
        <p:nvGrpSpPr>
          <p:cNvPr id="27" name="Group 24"/>
          <p:cNvGrpSpPr>
            <a:grpSpLocks/>
          </p:cNvGrpSpPr>
          <p:nvPr/>
        </p:nvGrpSpPr>
        <p:grpSpPr bwMode="auto">
          <a:xfrm>
            <a:off x="873113" y="4762404"/>
            <a:ext cx="1588" cy="892175"/>
            <a:chOff x="4745" y="2692"/>
            <a:chExt cx="1" cy="562"/>
          </a:xfrm>
        </p:grpSpPr>
        <p:sp>
          <p:nvSpPr>
            <p:cNvPr id="28" name="Line 25"/>
            <p:cNvSpPr>
              <a:spLocks noChangeShapeType="1"/>
            </p:cNvSpPr>
            <p:nvPr/>
          </p:nvSpPr>
          <p:spPr bwMode="auto">
            <a:xfrm>
              <a:off x="4746" y="2692"/>
              <a:ext cx="0" cy="543"/>
            </a:xfrm>
            <a:prstGeom prst="line">
              <a:avLst/>
            </a:prstGeom>
            <a:noFill/>
            <a:ln w="6350">
              <a:solidFill>
                <a:srgbClr val="000000"/>
              </a:solidFill>
              <a:prstDash val="sysDot"/>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6"/>
            <p:cNvSpPr>
              <a:spLocks noChangeShapeType="1"/>
            </p:cNvSpPr>
            <p:nvPr/>
          </p:nvSpPr>
          <p:spPr bwMode="auto">
            <a:xfrm>
              <a:off x="4745" y="3218"/>
              <a:ext cx="1" cy="36"/>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30" name="Rectangle 27"/>
          <p:cNvSpPr>
            <a:spLocks noChangeArrowheads="1"/>
          </p:cNvSpPr>
          <p:nvPr/>
        </p:nvSpPr>
        <p:spPr bwMode="auto">
          <a:xfrm>
            <a:off x="949313" y="5524404"/>
            <a:ext cx="2619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i="1">
                <a:latin typeface="Times New Roman" panose="02020603050405020304" pitchFamily="18" charset="0"/>
                <a:ea typeface="宋体" panose="02010600030101010101" pitchFamily="2" charset="-122"/>
              </a:rPr>
              <a:t>P</a:t>
            </a:r>
          </a:p>
        </p:txBody>
      </p:sp>
      <p:sp>
        <p:nvSpPr>
          <p:cNvPr id="31" name="Rectangle 28"/>
          <p:cNvSpPr>
            <a:spLocks noChangeArrowheads="1"/>
          </p:cNvSpPr>
          <p:nvPr/>
        </p:nvSpPr>
        <p:spPr bwMode="auto">
          <a:xfrm>
            <a:off x="608692" y="1090010"/>
            <a:ext cx="7046221" cy="385684"/>
          </a:xfrm>
          <a:prstGeom prst="rect">
            <a:avLst/>
          </a:prstGeom>
          <a:noFill/>
          <a:ln w="9525">
            <a:noFill/>
            <a:miter lim="800000"/>
            <a:headEnd/>
            <a:tailEnd/>
          </a:ln>
          <a:effectLst/>
        </p:spPr>
        <p:txBody>
          <a:bodyPr anchor="ctr"/>
          <a:lstStyle/>
          <a:p>
            <a:pPr>
              <a:spcBef>
                <a:spcPct val="0"/>
              </a:spcBef>
              <a:defRPr/>
            </a:pPr>
            <a:r>
              <a:rPr kumimoji="0" lang="en-US" altLang="zh-CN"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7. </a:t>
            </a:r>
            <a:r>
              <a:rPr kumimoji="0"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等差支付系列终值公式</a:t>
            </a:r>
          </a:p>
        </p:txBody>
      </p:sp>
    </p:spTree>
    <p:extLst>
      <p:ext uri="{BB962C8B-B14F-4D97-AF65-F5344CB8AC3E}">
        <p14:creationId xmlns:p14="http://schemas.microsoft.com/office/powerpoint/2010/main" val="234713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3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par>
                          <p:cTn id="9" fill="hold">
                            <p:stCondLst>
                              <p:cond delay="3500"/>
                            </p:stCondLst>
                            <p:childTnLst>
                              <p:par>
                                <p:cTn id="10" presetID="17" presetClass="entr" presetSubtype="10" fill="hold" grpId="0" nodeType="afterEffect">
                                  <p:stCondLst>
                                    <p:cond delay="30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strVal val="#ppt_h"/>
                                          </p:val>
                                        </p:tav>
                                        <p:tav tm="100000">
                                          <p:val>
                                            <p:strVal val="#ppt_h"/>
                                          </p:val>
                                        </p:tav>
                                      </p:tavLst>
                                    </p:anim>
                                  </p:childTnLst>
                                </p:cTn>
                              </p:par>
                            </p:childTnLst>
                          </p:cTn>
                        </p:par>
                        <p:par>
                          <p:cTn id="14" fill="hold">
                            <p:stCondLst>
                              <p:cond delay="7000"/>
                            </p:stCondLst>
                            <p:childTnLst>
                              <p:par>
                                <p:cTn id="15" presetID="15" presetClass="entr" presetSubtype="0" fill="hold" grpId="0" nodeType="afterEffect">
                                  <p:stCondLst>
                                    <p:cond delay="2000"/>
                                  </p:stCondLst>
                                  <p:childTnLst>
                                    <p:set>
                                      <p:cBhvr>
                                        <p:cTn id="16" dur="1" fill="hold">
                                          <p:stCondLst>
                                            <p:cond delay="0"/>
                                          </p:stCondLst>
                                        </p:cTn>
                                        <p:tgtEl>
                                          <p:spTgt spid="26"/>
                                        </p:tgtEl>
                                        <p:attrNameLst>
                                          <p:attrName>style.visibility</p:attrName>
                                        </p:attrNameLst>
                                      </p:cBhvr>
                                      <p:to>
                                        <p:strVal val="visible"/>
                                      </p:to>
                                    </p:set>
                                    <p:anim calcmode="lin" valueType="num">
                                      <p:cBhvr>
                                        <p:cTn id="17" dur="1000" fill="hold"/>
                                        <p:tgtEl>
                                          <p:spTgt spid="26"/>
                                        </p:tgtEl>
                                        <p:attrNameLst>
                                          <p:attrName>ppt_w</p:attrName>
                                        </p:attrNameLst>
                                      </p:cBhvr>
                                      <p:tavLst>
                                        <p:tav tm="0">
                                          <p:val>
                                            <p:fltVal val="0"/>
                                          </p:val>
                                        </p:tav>
                                        <p:tav tm="100000">
                                          <p:val>
                                            <p:strVal val="#ppt_w"/>
                                          </p:val>
                                        </p:tav>
                                      </p:tavLst>
                                    </p:anim>
                                    <p:anim calcmode="lin" valueType="num">
                                      <p:cBhvr>
                                        <p:cTn id="18" dur="1000" fill="hold"/>
                                        <p:tgtEl>
                                          <p:spTgt spid="26"/>
                                        </p:tgtEl>
                                        <p:attrNameLst>
                                          <p:attrName>ppt_h</p:attrName>
                                        </p:attrNameLst>
                                      </p:cBhvr>
                                      <p:tavLst>
                                        <p:tav tm="0">
                                          <p:val>
                                            <p:fltVal val="0"/>
                                          </p:val>
                                        </p:tav>
                                        <p:tav tm="100000">
                                          <p:val>
                                            <p:strVal val="#ppt_h"/>
                                          </p:val>
                                        </p:tav>
                                      </p:tavLst>
                                    </p:anim>
                                    <p:anim calcmode="lin" valueType="num">
                                      <p:cBhvr>
                                        <p:cTn id="1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0"/>
                            </p:stCondLst>
                            <p:childTnLst>
                              <p:par>
                                <p:cTn id="22" presetID="16" presetClass="entr" presetSubtype="42" fill="hold" grpId="0" nodeType="afterEffect">
                                  <p:stCondLst>
                                    <p:cond delay="3000"/>
                                  </p:stCondLst>
                                  <p:childTnLst>
                                    <p:set>
                                      <p:cBhvr>
                                        <p:cTn id="23" dur="1" fill="hold">
                                          <p:stCondLst>
                                            <p:cond delay="0"/>
                                          </p:stCondLst>
                                        </p:cTn>
                                        <p:tgtEl>
                                          <p:spTgt spid="8"/>
                                        </p:tgtEl>
                                        <p:attrNameLst>
                                          <p:attrName>style.visibility</p:attrName>
                                        </p:attrNameLst>
                                      </p:cBhvr>
                                      <p:to>
                                        <p:strVal val="visible"/>
                                      </p:to>
                                    </p:set>
                                    <p:animEffect transition="in" filter="barn(outHorizontal)">
                                      <p:cBhvr>
                                        <p:cTn id="24" dur="500"/>
                                        <p:tgtEl>
                                          <p:spTgt spid="8"/>
                                        </p:tgtEl>
                                      </p:cBhvr>
                                    </p:animEffect>
                                  </p:childTnLst>
                                </p:cTn>
                              </p:par>
                            </p:childTnLst>
                          </p:cTn>
                        </p:par>
                        <p:par>
                          <p:cTn id="25" fill="hold">
                            <p:stCondLst>
                              <p:cond delay="13500"/>
                            </p:stCondLst>
                            <p:childTnLst>
                              <p:par>
                                <p:cTn id="26" presetID="16" presetClass="entr" presetSubtype="42" fill="hold" grpId="0" nodeType="afterEffect">
                                  <p:stCondLst>
                                    <p:cond delay="2000"/>
                                  </p:stCondLst>
                                  <p:childTnLst>
                                    <p:set>
                                      <p:cBhvr>
                                        <p:cTn id="27" dur="1" fill="hold">
                                          <p:stCondLst>
                                            <p:cond delay="0"/>
                                          </p:stCondLst>
                                        </p:cTn>
                                        <p:tgtEl>
                                          <p:spTgt spid="9"/>
                                        </p:tgtEl>
                                        <p:attrNameLst>
                                          <p:attrName>style.visibility</p:attrName>
                                        </p:attrNameLst>
                                      </p:cBhvr>
                                      <p:to>
                                        <p:strVal val="visible"/>
                                      </p:to>
                                    </p:set>
                                    <p:animEffect transition="in" filter="barn(outHorizontal)">
                                      <p:cBhvr>
                                        <p:cTn id="28" dur="500"/>
                                        <p:tgtEl>
                                          <p:spTgt spid="9"/>
                                        </p:tgtEl>
                                      </p:cBhvr>
                                    </p:animEffect>
                                  </p:childTnLst>
                                </p:cTn>
                              </p:par>
                            </p:childTnLst>
                          </p:cTn>
                        </p:par>
                        <p:par>
                          <p:cTn id="29" fill="hold">
                            <p:stCondLst>
                              <p:cond delay="16000"/>
                            </p:stCondLst>
                            <p:childTnLst>
                              <p:par>
                                <p:cTn id="30" presetID="16" presetClass="entr" presetSubtype="42" fill="hold" grpId="0" nodeType="afterEffect">
                                  <p:stCondLst>
                                    <p:cond delay="2000"/>
                                  </p:stCondLst>
                                  <p:childTnLst>
                                    <p:set>
                                      <p:cBhvr>
                                        <p:cTn id="31" dur="1" fill="hold">
                                          <p:stCondLst>
                                            <p:cond delay="0"/>
                                          </p:stCondLst>
                                        </p:cTn>
                                        <p:tgtEl>
                                          <p:spTgt spid="10"/>
                                        </p:tgtEl>
                                        <p:attrNameLst>
                                          <p:attrName>style.visibility</p:attrName>
                                        </p:attrNameLst>
                                      </p:cBhvr>
                                      <p:to>
                                        <p:strVal val="visible"/>
                                      </p:to>
                                    </p:set>
                                    <p:animEffect transition="in" filter="barn(outHorizontal)">
                                      <p:cBhvr>
                                        <p:cTn id="32" dur="500"/>
                                        <p:tgtEl>
                                          <p:spTgt spid="10"/>
                                        </p:tgtEl>
                                      </p:cBhvr>
                                    </p:animEffect>
                                  </p:childTnLst>
                                </p:cTn>
                              </p:par>
                            </p:childTnLst>
                          </p:cTn>
                        </p:par>
                        <p:par>
                          <p:cTn id="33" fill="hold">
                            <p:stCondLst>
                              <p:cond delay="18500"/>
                            </p:stCondLst>
                            <p:childTnLst>
                              <p:par>
                                <p:cTn id="34" presetID="16" presetClass="entr" presetSubtype="42" fill="hold" grpId="0" nodeType="afterEffect">
                                  <p:stCondLst>
                                    <p:cond delay="2000"/>
                                  </p:stCondLst>
                                  <p:childTnLst>
                                    <p:set>
                                      <p:cBhvr>
                                        <p:cTn id="35" dur="1" fill="hold">
                                          <p:stCondLst>
                                            <p:cond delay="0"/>
                                          </p:stCondLst>
                                        </p:cTn>
                                        <p:tgtEl>
                                          <p:spTgt spid="11"/>
                                        </p:tgtEl>
                                        <p:attrNameLst>
                                          <p:attrName>style.visibility</p:attrName>
                                        </p:attrNameLst>
                                      </p:cBhvr>
                                      <p:to>
                                        <p:strVal val="visible"/>
                                      </p:to>
                                    </p:set>
                                    <p:animEffect transition="in" filter="barn(outHorizontal)">
                                      <p:cBhvr>
                                        <p:cTn id="36" dur="500"/>
                                        <p:tgtEl>
                                          <p:spTgt spid="11"/>
                                        </p:tgtEl>
                                      </p:cBhvr>
                                    </p:animEffect>
                                  </p:childTnLst>
                                </p:cTn>
                              </p:par>
                            </p:childTnLst>
                          </p:cTn>
                        </p:par>
                        <p:par>
                          <p:cTn id="37" fill="hold">
                            <p:stCondLst>
                              <p:cond delay="21000"/>
                            </p:stCondLst>
                            <p:childTnLst>
                              <p:par>
                                <p:cTn id="38" presetID="16" presetClass="entr" presetSubtype="42" fill="hold" grpId="0" nodeType="afterEffect">
                                  <p:stCondLst>
                                    <p:cond delay="2000"/>
                                  </p:stCondLst>
                                  <p:childTnLst>
                                    <p:set>
                                      <p:cBhvr>
                                        <p:cTn id="39" dur="1" fill="hold">
                                          <p:stCondLst>
                                            <p:cond delay="0"/>
                                          </p:stCondLst>
                                        </p:cTn>
                                        <p:tgtEl>
                                          <p:spTgt spid="12"/>
                                        </p:tgtEl>
                                        <p:attrNameLst>
                                          <p:attrName>style.visibility</p:attrName>
                                        </p:attrNameLst>
                                      </p:cBhvr>
                                      <p:to>
                                        <p:strVal val="visible"/>
                                      </p:to>
                                    </p:set>
                                    <p:animEffect transition="in" filter="barn(outHorizontal)">
                                      <p:cBhvr>
                                        <p:cTn id="40" dur="500"/>
                                        <p:tgtEl>
                                          <p:spTgt spid="12"/>
                                        </p:tgtEl>
                                      </p:cBhvr>
                                    </p:animEffect>
                                  </p:childTnLst>
                                </p:cTn>
                              </p:par>
                            </p:childTnLst>
                          </p:cTn>
                        </p:par>
                        <p:par>
                          <p:cTn id="41" fill="hold">
                            <p:stCondLst>
                              <p:cond delay="23500"/>
                            </p:stCondLst>
                            <p:childTnLst>
                              <p:par>
                                <p:cTn id="42" presetID="16" presetClass="entr" presetSubtype="42" fill="hold" grpId="0" nodeType="afterEffect">
                                  <p:stCondLst>
                                    <p:cond delay="2000"/>
                                  </p:stCondLst>
                                  <p:childTnLst>
                                    <p:set>
                                      <p:cBhvr>
                                        <p:cTn id="43" dur="1" fill="hold">
                                          <p:stCondLst>
                                            <p:cond delay="0"/>
                                          </p:stCondLst>
                                        </p:cTn>
                                        <p:tgtEl>
                                          <p:spTgt spid="7"/>
                                        </p:tgtEl>
                                        <p:attrNameLst>
                                          <p:attrName>style.visibility</p:attrName>
                                        </p:attrNameLst>
                                      </p:cBhvr>
                                      <p:to>
                                        <p:strVal val="visible"/>
                                      </p:to>
                                    </p:set>
                                    <p:animEffect transition="in" filter="barn(outHorizontal)">
                                      <p:cBhvr>
                                        <p:cTn id="44" dur="500"/>
                                        <p:tgtEl>
                                          <p:spTgt spid="7"/>
                                        </p:tgtEl>
                                      </p:cBhvr>
                                    </p:animEffect>
                                  </p:childTnLst>
                                </p:cTn>
                              </p:par>
                            </p:childTnLst>
                          </p:cTn>
                        </p:par>
                        <p:par>
                          <p:cTn id="45" fill="hold">
                            <p:stCondLst>
                              <p:cond delay="26000"/>
                            </p:stCondLst>
                            <p:childTnLst>
                              <p:par>
                                <p:cTn id="46" presetID="2" presetClass="entr" presetSubtype="8" fill="hold" grpId="0" nodeType="afterEffect">
                                  <p:stCondLst>
                                    <p:cond delay="200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0-#ppt_w/2"/>
                                          </p:val>
                                        </p:tav>
                                        <p:tav tm="100000">
                                          <p:val>
                                            <p:strVal val="#ppt_x"/>
                                          </p:val>
                                        </p:tav>
                                      </p:tavLst>
                                    </p:anim>
                                    <p:anim calcmode="lin" valueType="num">
                                      <p:cBhvr additive="base">
                                        <p:cTn id="49" dur="500" fill="hold"/>
                                        <p:tgtEl>
                                          <p:spTgt spid="6"/>
                                        </p:tgtEl>
                                        <p:attrNameLst>
                                          <p:attrName>ppt_y</p:attrName>
                                        </p:attrNameLst>
                                      </p:cBhvr>
                                      <p:tavLst>
                                        <p:tav tm="0">
                                          <p:val>
                                            <p:strVal val="#ppt_y"/>
                                          </p:val>
                                        </p:tav>
                                        <p:tav tm="100000">
                                          <p:val>
                                            <p:strVal val="#ppt_y"/>
                                          </p:val>
                                        </p:tav>
                                      </p:tavLst>
                                    </p:anim>
                                  </p:childTnLst>
                                </p:cTn>
                              </p:par>
                            </p:childTnLst>
                          </p:cTn>
                        </p:par>
                        <p:par>
                          <p:cTn id="50" fill="hold">
                            <p:stCondLst>
                              <p:cond delay="28500"/>
                            </p:stCondLst>
                            <p:childTnLst>
                              <p:par>
                                <p:cTn id="51" presetID="12" presetClass="entr" presetSubtype="8" fill="hold" nodeType="afterEffect">
                                  <p:stCondLst>
                                    <p:cond delay="3000"/>
                                  </p:stCondLst>
                                  <p:childTnLst>
                                    <p:set>
                                      <p:cBhvr>
                                        <p:cTn id="52" dur="1" fill="hold">
                                          <p:stCondLst>
                                            <p:cond delay="0"/>
                                          </p:stCondLst>
                                        </p:cTn>
                                        <p:tgtEl>
                                          <p:spTgt spid="23"/>
                                        </p:tgtEl>
                                        <p:attrNameLst>
                                          <p:attrName>style.visibility</p:attrName>
                                        </p:attrNameLst>
                                      </p:cBhvr>
                                      <p:to>
                                        <p:strVal val="visible"/>
                                      </p:to>
                                    </p:set>
                                    <p:animEffect transition="in" filter="slide(fromLeft)">
                                      <p:cBhvr>
                                        <p:cTn id="53" dur="500"/>
                                        <p:tgtEl>
                                          <p:spTgt spid="23"/>
                                        </p:tgtEl>
                                      </p:cBhvr>
                                    </p:animEffect>
                                  </p:childTnLst>
                                </p:cTn>
                              </p:par>
                            </p:childTnLst>
                          </p:cTn>
                        </p:par>
                        <p:par>
                          <p:cTn id="54" fill="hold">
                            <p:stCondLst>
                              <p:cond delay="32000"/>
                            </p:stCondLst>
                            <p:childTnLst>
                              <p:par>
                                <p:cTn id="55" presetID="16" presetClass="entr" presetSubtype="42" fill="hold" nodeType="afterEffect">
                                  <p:stCondLst>
                                    <p:cond delay="6000"/>
                                  </p:stCondLst>
                                  <p:childTnLst>
                                    <p:set>
                                      <p:cBhvr>
                                        <p:cTn id="56" dur="1" fill="hold">
                                          <p:stCondLst>
                                            <p:cond delay="0"/>
                                          </p:stCondLst>
                                        </p:cTn>
                                        <p:tgtEl>
                                          <p:spTgt spid="27"/>
                                        </p:tgtEl>
                                        <p:attrNameLst>
                                          <p:attrName>style.visibility</p:attrName>
                                        </p:attrNameLst>
                                      </p:cBhvr>
                                      <p:to>
                                        <p:strVal val="visible"/>
                                      </p:to>
                                    </p:set>
                                    <p:animEffect transition="in" filter="barn(outHorizontal)">
                                      <p:cBhvr>
                                        <p:cTn id="57" dur="500"/>
                                        <p:tgtEl>
                                          <p:spTgt spid="27"/>
                                        </p:tgtEl>
                                      </p:cBhvr>
                                    </p:animEffect>
                                  </p:childTnLst>
                                </p:cTn>
                              </p:par>
                            </p:childTnLst>
                          </p:cTn>
                        </p:par>
                        <p:par>
                          <p:cTn id="58" fill="hold">
                            <p:stCondLst>
                              <p:cond delay="38500"/>
                            </p:stCondLst>
                            <p:childTnLst>
                              <p:par>
                                <p:cTn id="59" presetID="15" presetClass="entr" presetSubtype="0" fill="hold" grpId="0" nodeType="afterEffect">
                                  <p:stCondLst>
                                    <p:cond delay="20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1000" fill="hold"/>
                                        <p:tgtEl>
                                          <p:spTgt spid="30"/>
                                        </p:tgtEl>
                                        <p:attrNameLst>
                                          <p:attrName>ppt_w</p:attrName>
                                        </p:attrNameLst>
                                      </p:cBhvr>
                                      <p:tavLst>
                                        <p:tav tm="0">
                                          <p:val>
                                            <p:fltVal val="0"/>
                                          </p:val>
                                        </p:tav>
                                        <p:tav tm="100000">
                                          <p:val>
                                            <p:strVal val="#ppt_w"/>
                                          </p:val>
                                        </p:tav>
                                      </p:tavLst>
                                    </p:anim>
                                    <p:anim calcmode="lin" valueType="num">
                                      <p:cBhvr>
                                        <p:cTn id="62" dur="1000" fill="hold"/>
                                        <p:tgtEl>
                                          <p:spTgt spid="30"/>
                                        </p:tgtEl>
                                        <p:attrNameLst>
                                          <p:attrName>ppt_h</p:attrName>
                                        </p:attrNameLst>
                                      </p:cBhvr>
                                      <p:tavLst>
                                        <p:tav tm="0">
                                          <p:val>
                                            <p:fltVal val="0"/>
                                          </p:val>
                                        </p:tav>
                                        <p:tav tm="100000">
                                          <p:val>
                                            <p:strVal val="#ppt_h"/>
                                          </p:val>
                                        </p:tav>
                                      </p:tavLst>
                                    </p:anim>
                                    <p:anim calcmode="lin" valueType="num">
                                      <p:cBhvr>
                                        <p:cTn id="63"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42"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barn(outHorizontal)">
                                      <p:cBhvr>
                                        <p:cTn id="69" dur="500"/>
                                        <p:tgtEl>
                                          <p:spTgt spid="19"/>
                                        </p:tgtEl>
                                      </p:cBhvr>
                                    </p:animEffect>
                                  </p:childTnLst>
                                </p:cTn>
                              </p:par>
                            </p:childTnLst>
                          </p:cTn>
                        </p:par>
                        <p:par>
                          <p:cTn id="70" fill="hold">
                            <p:stCondLst>
                              <p:cond delay="500"/>
                            </p:stCondLst>
                            <p:childTnLst>
                              <p:par>
                                <p:cTn id="71" presetID="15" presetClass="entr" presetSubtype="0" fill="hold" grpId="0" nodeType="afterEffect">
                                  <p:stCondLst>
                                    <p:cond delay="2000"/>
                                  </p:stCondLst>
                                  <p:childTnLst>
                                    <p:set>
                                      <p:cBhvr>
                                        <p:cTn id="72" dur="1" fill="hold">
                                          <p:stCondLst>
                                            <p:cond delay="0"/>
                                          </p:stCondLst>
                                        </p:cTn>
                                        <p:tgtEl>
                                          <p:spTgt spid="22"/>
                                        </p:tgtEl>
                                        <p:attrNameLst>
                                          <p:attrName>style.visibility</p:attrName>
                                        </p:attrNameLst>
                                      </p:cBhvr>
                                      <p:to>
                                        <p:strVal val="visible"/>
                                      </p:to>
                                    </p:set>
                                    <p:anim calcmode="lin" valueType="num">
                                      <p:cBhvr>
                                        <p:cTn id="73" dur="1000" fill="hold"/>
                                        <p:tgtEl>
                                          <p:spTgt spid="22"/>
                                        </p:tgtEl>
                                        <p:attrNameLst>
                                          <p:attrName>ppt_w</p:attrName>
                                        </p:attrNameLst>
                                      </p:cBhvr>
                                      <p:tavLst>
                                        <p:tav tm="0">
                                          <p:val>
                                            <p:fltVal val="0"/>
                                          </p:val>
                                        </p:tav>
                                        <p:tav tm="100000">
                                          <p:val>
                                            <p:strVal val="#ppt_w"/>
                                          </p:val>
                                        </p:tav>
                                      </p:tavLst>
                                    </p:anim>
                                    <p:anim calcmode="lin" valueType="num">
                                      <p:cBhvr>
                                        <p:cTn id="74" dur="1000" fill="hold"/>
                                        <p:tgtEl>
                                          <p:spTgt spid="22"/>
                                        </p:tgtEl>
                                        <p:attrNameLst>
                                          <p:attrName>ppt_h</p:attrName>
                                        </p:attrNameLst>
                                      </p:cBhvr>
                                      <p:tavLst>
                                        <p:tav tm="0">
                                          <p:val>
                                            <p:fltVal val="0"/>
                                          </p:val>
                                        </p:tav>
                                        <p:tav tm="100000">
                                          <p:val>
                                            <p:strVal val="#ppt_h"/>
                                          </p:val>
                                        </p:tav>
                                      </p:tavLst>
                                    </p:anim>
                                    <p:anim calcmode="lin" valueType="num">
                                      <p:cBhvr>
                                        <p:cTn id="75"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p:cTn id="81" dur="500" fill="hold"/>
                                        <p:tgtEl>
                                          <p:spTgt spid="13"/>
                                        </p:tgtEl>
                                        <p:attrNameLst>
                                          <p:attrName>ppt_w</p:attrName>
                                        </p:attrNameLst>
                                      </p:cBhvr>
                                      <p:tavLst>
                                        <p:tav tm="0">
                                          <p:val>
                                            <p:fltVal val="0"/>
                                          </p:val>
                                        </p:tav>
                                        <p:tav tm="100000">
                                          <p:val>
                                            <p:strVal val="#ppt_w"/>
                                          </p:val>
                                        </p:tav>
                                      </p:tavLst>
                                    </p:anim>
                                    <p:anim calcmode="lin" valueType="num">
                                      <p:cBhvr>
                                        <p:cTn id="82"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p:cTn id="87" dur="500" fill="hold"/>
                                        <p:tgtEl>
                                          <p:spTgt spid="14"/>
                                        </p:tgtEl>
                                        <p:attrNameLst>
                                          <p:attrName>ppt_w</p:attrName>
                                        </p:attrNameLst>
                                      </p:cBhvr>
                                      <p:tavLst>
                                        <p:tav tm="0">
                                          <p:val>
                                            <p:fltVal val="0"/>
                                          </p:val>
                                        </p:tav>
                                        <p:tav tm="100000">
                                          <p:val>
                                            <p:strVal val="#ppt_w"/>
                                          </p:val>
                                        </p:tav>
                                      </p:tavLst>
                                    </p:anim>
                                    <p:anim calcmode="lin" valueType="num">
                                      <p:cBhvr>
                                        <p:cTn id="88"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10"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anim calcmode="lin" valueType="num">
                                      <p:cBhvr>
                                        <p:cTn id="93" dur="500" fill="hold"/>
                                        <p:tgtEl>
                                          <p:spTgt spid="15"/>
                                        </p:tgtEl>
                                        <p:attrNameLst>
                                          <p:attrName>ppt_w</p:attrName>
                                        </p:attrNameLst>
                                      </p:cBhvr>
                                      <p:tavLst>
                                        <p:tav tm="0">
                                          <p:val>
                                            <p:fltVal val="0"/>
                                          </p:val>
                                        </p:tav>
                                        <p:tav tm="100000">
                                          <p:val>
                                            <p:strVal val="#ppt_w"/>
                                          </p:val>
                                        </p:tav>
                                      </p:tavLst>
                                    </p:anim>
                                    <p:anim calcmode="lin" valueType="num">
                                      <p:cBhvr>
                                        <p:cTn id="94"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7" presetClass="entr" presetSubtype="1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p:cTn id="99" dur="500" fill="hold"/>
                                        <p:tgtEl>
                                          <p:spTgt spid="16"/>
                                        </p:tgtEl>
                                        <p:attrNameLst>
                                          <p:attrName>ppt_w</p:attrName>
                                        </p:attrNameLst>
                                      </p:cBhvr>
                                      <p:tavLst>
                                        <p:tav tm="0">
                                          <p:val>
                                            <p:fltVal val="0"/>
                                          </p:val>
                                        </p:tav>
                                        <p:tav tm="100000">
                                          <p:val>
                                            <p:strVal val="#ppt_w"/>
                                          </p:val>
                                        </p:tav>
                                      </p:tavLst>
                                    </p:anim>
                                    <p:anim calcmode="lin" valueType="num">
                                      <p:cBhvr>
                                        <p:cTn id="100"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grpId="0" nodeType="clickEffect">
                                  <p:stCondLst>
                                    <p:cond delay="0"/>
                                  </p:stCondLst>
                                  <p:childTnLst>
                                    <p:set>
                                      <p:cBhvr>
                                        <p:cTn id="104" dur="1" fill="hold">
                                          <p:stCondLst>
                                            <p:cond delay="0"/>
                                          </p:stCondLst>
                                        </p:cTn>
                                        <p:tgtEl>
                                          <p:spTgt spid="17"/>
                                        </p:tgtEl>
                                        <p:attrNameLst>
                                          <p:attrName>style.visibility</p:attrName>
                                        </p:attrNameLst>
                                      </p:cBhvr>
                                      <p:to>
                                        <p:strVal val="visible"/>
                                      </p:to>
                                    </p:set>
                                    <p:anim calcmode="lin" valueType="num">
                                      <p:cBhvr>
                                        <p:cTn id="105" dur="500" fill="hold"/>
                                        <p:tgtEl>
                                          <p:spTgt spid="17"/>
                                        </p:tgtEl>
                                        <p:attrNameLst>
                                          <p:attrName>ppt_w</p:attrName>
                                        </p:attrNameLst>
                                      </p:cBhvr>
                                      <p:tavLst>
                                        <p:tav tm="0">
                                          <p:val>
                                            <p:fltVal val="0"/>
                                          </p:val>
                                        </p:tav>
                                        <p:tav tm="100000">
                                          <p:val>
                                            <p:strVal val="#ppt_w"/>
                                          </p:val>
                                        </p:tav>
                                      </p:tavLst>
                                    </p:anim>
                                    <p:anim calcmode="lin" valueType="num">
                                      <p:cBhvr>
                                        <p:cTn id="106"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utoUpdateAnimBg="0"/>
      <p:bldP spid="22" grpId="0" autoUpdateAnimBg="0"/>
      <p:bldP spid="26" grpId="0" autoUpdateAnimBg="0"/>
      <p:bldP spid="30"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pSp>
        <p:nvGrpSpPr>
          <p:cNvPr id="3" name="Group 2"/>
          <p:cNvGrpSpPr>
            <a:grpSpLocks/>
          </p:cNvGrpSpPr>
          <p:nvPr/>
        </p:nvGrpSpPr>
        <p:grpSpPr bwMode="auto">
          <a:xfrm>
            <a:off x="539750" y="1524075"/>
            <a:ext cx="8305800" cy="2806700"/>
            <a:chOff x="384" y="816"/>
            <a:chExt cx="5232" cy="1768"/>
          </a:xfrm>
        </p:grpSpPr>
        <p:graphicFrame>
          <p:nvGraphicFramePr>
            <p:cNvPr id="4" name="Object 3"/>
            <p:cNvGraphicFramePr>
              <a:graphicFrameLocks noChangeAspect="1"/>
            </p:cNvGraphicFramePr>
            <p:nvPr/>
          </p:nvGraphicFramePr>
          <p:xfrm>
            <a:off x="816" y="816"/>
            <a:ext cx="960" cy="240"/>
          </p:xfrm>
          <a:graphic>
            <a:graphicData uri="http://schemas.openxmlformats.org/presentationml/2006/ole">
              <mc:AlternateContent xmlns:mc="http://schemas.openxmlformats.org/markup-compatibility/2006">
                <mc:Choice xmlns:v="urn:schemas-microsoft-com:vml" Requires="v">
                  <p:oleObj spid="_x0000_s19210" name="Equation" r:id="rId3" imgW="799920" imgH="203040" progId="Equation.3">
                    <p:embed/>
                  </p:oleObj>
                </mc:Choice>
                <mc:Fallback>
                  <p:oleObj name="Equation" r:id="rId3" imgW="7999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816"/>
                          <a:ext cx="96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2064" y="816"/>
            <a:ext cx="840" cy="240"/>
          </p:xfrm>
          <a:graphic>
            <a:graphicData uri="http://schemas.openxmlformats.org/presentationml/2006/ole">
              <mc:AlternateContent xmlns:mc="http://schemas.openxmlformats.org/markup-compatibility/2006">
                <mc:Choice xmlns:v="urn:schemas-microsoft-com:vml" Requires="v">
                  <p:oleObj spid="_x0000_s19211" name="Equation" r:id="rId5" imgW="838080" imgH="203040" progId="Equation.3">
                    <p:embed/>
                  </p:oleObj>
                </mc:Choice>
                <mc:Fallback>
                  <p:oleObj name="Equation" r:id="rId5" imgW="8380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816"/>
                          <a:ext cx="8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384" y="816"/>
            <a:ext cx="192" cy="192"/>
          </p:xfrm>
          <a:graphic>
            <a:graphicData uri="http://schemas.openxmlformats.org/presentationml/2006/ole">
              <mc:AlternateContent xmlns:mc="http://schemas.openxmlformats.org/markup-compatibility/2006">
                <mc:Choice xmlns:v="urn:schemas-microsoft-com:vml" Requires="v">
                  <p:oleObj spid="_x0000_s19212" name="Equation" r:id="rId7" imgW="152280" imgH="152280" progId="Equation.3">
                    <p:embed/>
                  </p:oleObj>
                </mc:Choice>
                <mc:Fallback>
                  <p:oleObj name="Equation" r:id="rId7" imgW="152280" imgH="152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81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528" y="864"/>
            <a:ext cx="184" cy="147"/>
          </p:xfrm>
          <a:graphic>
            <a:graphicData uri="http://schemas.openxmlformats.org/presentationml/2006/ole">
              <mc:AlternateContent xmlns:mc="http://schemas.openxmlformats.org/markup-compatibility/2006">
                <mc:Choice xmlns:v="urn:schemas-microsoft-com:vml" Requires="v">
                  <p:oleObj spid="_x0000_s19213" name="Equation" r:id="rId9" imgW="126720" imgH="101520" progId="Equation.3">
                    <p:embed/>
                  </p:oleObj>
                </mc:Choice>
                <mc:Fallback>
                  <p:oleObj name="Equation" r:id="rId9" imgW="126720" imgH="1015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 y="864"/>
                          <a:ext cx="184"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nvGraphicFramePr>
          <p:xfrm>
            <a:off x="672" y="816"/>
            <a:ext cx="177" cy="192"/>
          </p:xfrm>
          <a:graphic>
            <a:graphicData uri="http://schemas.openxmlformats.org/presentationml/2006/ole">
              <mc:AlternateContent xmlns:mc="http://schemas.openxmlformats.org/markup-compatibility/2006">
                <mc:Choice xmlns:v="urn:schemas-microsoft-com:vml" Requires="v">
                  <p:oleObj spid="_x0000_s19214" name="Equation" r:id="rId11" imgW="152280" imgH="164880" progId="Equation.3">
                    <p:embed/>
                  </p:oleObj>
                </mc:Choice>
                <mc:Fallback>
                  <p:oleObj name="Equation" r:id="rId11" imgW="15228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2" y="816"/>
                          <a:ext cx="1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nvGraphicFramePr>
          <p:xfrm>
            <a:off x="1776" y="864"/>
            <a:ext cx="136" cy="136"/>
          </p:xfrm>
          <a:graphic>
            <a:graphicData uri="http://schemas.openxmlformats.org/presentationml/2006/ole">
              <mc:AlternateContent xmlns:mc="http://schemas.openxmlformats.org/markup-compatibility/2006">
                <mc:Choice xmlns:v="urn:schemas-microsoft-com:vml" Requires="v">
                  <p:oleObj spid="_x0000_s19215" name="Equation" r:id="rId13" imgW="126720" imgH="126720" progId="Equation.3">
                    <p:embed/>
                  </p:oleObj>
                </mc:Choice>
                <mc:Fallback>
                  <p:oleObj name="Equation" r:id="rId13" imgW="126720" imgH="1267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6" y="864"/>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nvGraphicFramePr>
          <p:xfrm>
            <a:off x="1920" y="816"/>
            <a:ext cx="178" cy="192"/>
          </p:xfrm>
          <a:graphic>
            <a:graphicData uri="http://schemas.openxmlformats.org/presentationml/2006/ole">
              <mc:AlternateContent xmlns:mc="http://schemas.openxmlformats.org/markup-compatibility/2006">
                <mc:Choice xmlns:v="urn:schemas-microsoft-com:vml" Requires="v">
                  <p:oleObj spid="_x0000_s19216" name="Equation" r:id="rId15" imgW="152280" imgH="164880" progId="Equation.3">
                    <p:embed/>
                  </p:oleObj>
                </mc:Choice>
                <mc:Fallback>
                  <p:oleObj name="Equation" r:id="rId15" imgW="15228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0" y="816"/>
                          <a:ext cx="17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2928" y="864"/>
            <a:ext cx="408" cy="136"/>
          </p:xfrm>
          <a:graphic>
            <a:graphicData uri="http://schemas.openxmlformats.org/presentationml/2006/ole">
              <mc:AlternateContent xmlns:mc="http://schemas.openxmlformats.org/markup-compatibility/2006">
                <mc:Choice xmlns:v="urn:schemas-microsoft-com:vml" Requires="v">
                  <p:oleObj spid="_x0000_s19217" name="Equation" r:id="rId17" imgW="380880" imgH="126720" progId="Equation.3">
                    <p:embed/>
                  </p:oleObj>
                </mc:Choice>
                <mc:Fallback>
                  <p:oleObj name="Equation" r:id="rId17" imgW="380880" imgH="12672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28" y="864"/>
                          <a:ext cx="408"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nvGraphicFramePr>
          <p:xfrm>
            <a:off x="3312" y="816"/>
            <a:ext cx="181" cy="196"/>
          </p:xfrm>
          <a:graphic>
            <a:graphicData uri="http://schemas.openxmlformats.org/presentationml/2006/ole">
              <mc:AlternateContent xmlns:mc="http://schemas.openxmlformats.org/markup-compatibility/2006">
                <mc:Choice xmlns:v="urn:schemas-microsoft-com:vml" Requires="v">
                  <p:oleObj spid="_x0000_s19218" name="Equation" r:id="rId19" imgW="152280" imgH="164880" progId="Equation.3">
                    <p:embed/>
                  </p:oleObj>
                </mc:Choice>
                <mc:Fallback>
                  <p:oleObj name="Equation" r:id="rId19" imgW="15228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2" y="816"/>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2"/>
            <p:cNvGraphicFramePr>
              <a:graphicFrameLocks noChangeAspect="1"/>
            </p:cNvGraphicFramePr>
            <p:nvPr/>
          </p:nvGraphicFramePr>
          <p:xfrm>
            <a:off x="3456" y="816"/>
            <a:ext cx="768" cy="240"/>
          </p:xfrm>
          <a:graphic>
            <a:graphicData uri="http://schemas.openxmlformats.org/presentationml/2006/ole">
              <mc:AlternateContent xmlns:mc="http://schemas.openxmlformats.org/markup-compatibility/2006">
                <mc:Choice xmlns:v="urn:schemas-microsoft-com:vml" Requires="v">
                  <p:oleObj spid="_x0000_s19219" name="Equation" r:id="rId21" imgW="609480" imgH="203040" progId="Equation.3">
                    <p:embed/>
                  </p:oleObj>
                </mc:Choice>
                <mc:Fallback>
                  <p:oleObj name="Equation" r:id="rId21" imgW="609480" imgH="203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56" y="816"/>
                          <a:ext cx="76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4224" y="864"/>
            <a:ext cx="136" cy="136"/>
          </p:xfrm>
          <a:graphic>
            <a:graphicData uri="http://schemas.openxmlformats.org/presentationml/2006/ole">
              <mc:AlternateContent xmlns:mc="http://schemas.openxmlformats.org/markup-compatibility/2006">
                <mc:Choice xmlns:v="urn:schemas-microsoft-com:vml" Requires="v">
                  <p:oleObj spid="_x0000_s19220" name="Equation" r:id="rId23" imgW="126720" imgH="126720" progId="Equation.3">
                    <p:embed/>
                  </p:oleObj>
                </mc:Choice>
                <mc:Fallback>
                  <p:oleObj name="Equation" r:id="rId23" imgW="126720" imgH="12672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24" y="864"/>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4320" y="816"/>
            <a:ext cx="178" cy="192"/>
          </p:xfrm>
          <a:graphic>
            <a:graphicData uri="http://schemas.openxmlformats.org/presentationml/2006/ole">
              <mc:AlternateContent xmlns:mc="http://schemas.openxmlformats.org/markup-compatibility/2006">
                <mc:Choice xmlns:v="urn:schemas-microsoft-com:vml" Requires="v">
                  <p:oleObj spid="_x0000_s19221" name="Equation" r:id="rId25" imgW="152280" imgH="164880" progId="Equation.3">
                    <p:embed/>
                  </p:oleObj>
                </mc:Choice>
                <mc:Fallback>
                  <p:oleObj name="Equation" r:id="rId25" imgW="152280" imgH="1648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20" y="816"/>
                          <a:ext cx="17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p:cNvGraphicFramePr>
              <a:graphicFrameLocks noChangeAspect="1"/>
            </p:cNvGraphicFramePr>
            <p:nvPr/>
          </p:nvGraphicFramePr>
          <p:xfrm>
            <a:off x="4464" y="816"/>
            <a:ext cx="760" cy="240"/>
          </p:xfrm>
          <a:graphic>
            <a:graphicData uri="http://schemas.openxmlformats.org/presentationml/2006/ole">
              <mc:AlternateContent xmlns:mc="http://schemas.openxmlformats.org/markup-compatibility/2006">
                <mc:Choice xmlns:v="urn:schemas-microsoft-com:vml" Requires="v">
                  <p:oleObj spid="_x0000_s19222" name="Equation" r:id="rId27" imgW="583920" imgH="203040" progId="Equation.3">
                    <p:embed/>
                  </p:oleObj>
                </mc:Choice>
                <mc:Fallback>
                  <p:oleObj name="Equation" r:id="rId27" imgW="583920" imgH="2030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64" y="816"/>
                          <a:ext cx="76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6"/>
            <p:cNvGraphicFramePr>
              <a:graphicFrameLocks noChangeAspect="1"/>
            </p:cNvGraphicFramePr>
            <p:nvPr/>
          </p:nvGraphicFramePr>
          <p:xfrm>
            <a:off x="528" y="1392"/>
            <a:ext cx="192" cy="153"/>
          </p:xfrm>
          <a:graphic>
            <a:graphicData uri="http://schemas.openxmlformats.org/presentationml/2006/ole">
              <mc:AlternateContent xmlns:mc="http://schemas.openxmlformats.org/markup-compatibility/2006">
                <mc:Choice xmlns:v="urn:schemas-microsoft-com:vml" Requires="v">
                  <p:oleObj spid="_x0000_s19223" name="Equation" r:id="rId29" imgW="126720" imgH="101520" progId="Equation.3">
                    <p:embed/>
                  </p:oleObj>
                </mc:Choice>
                <mc:Fallback>
                  <p:oleObj name="Equation" r:id="rId29" imgW="126720" imgH="10152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28" y="1392"/>
                          <a:ext cx="192"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p:cNvGraphicFramePr>
              <a:graphicFrameLocks noChangeAspect="1"/>
            </p:cNvGraphicFramePr>
            <p:nvPr/>
          </p:nvGraphicFramePr>
          <p:xfrm>
            <a:off x="720" y="1200"/>
            <a:ext cx="4896" cy="572"/>
          </p:xfrm>
          <a:graphic>
            <a:graphicData uri="http://schemas.openxmlformats.org/presentationml/2006/ole">
              <mc:AlternateContent xmlns:mc="http://schemas.openxmlformats.org/markup-compatibility/2006">
                <mc:Choice xmlns:v="urn:schemas-microsoft-com:vml" Requires="v">
                  <p:oleObj spid="_x0000_s19224" name="Equation" r:id="rId31" imgW="4012920" imgH="444240" progId="Equation.3">
                    <p:embed/>
                  </p:oleObj>
                </mc:Choice>
                <mc:Fallback>
                  <p:oleObj name="Equation" r:id="rId31" imgW="4012920" imgH="4442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20" y="1200"/>
                          <a:ext cx="4896"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720" y="2016"/>
            <a:ext cx="1200" cy="568"/>
          </p:xfrm>
          <a:graphic>
            <a:graphicData uri="http://schemas.openxmlformats.org/presentationml/2006/ole">
              <mc:AlternateContent xmlns:mc="http://schemas.openxmlformats.org/markup-compatibility/2006">
                <mc:Choice xmlns:v="urn:schemas-microsoft-com:vml" Requires="v">
                  <p:oleObj spid="_x0000_s19225" name="Equation" r:id="rId33" imgW="1104840" imgH="444240" progId="Equation.3">
                    <p:embed/>
                  </p:oleObj>
                </mc:Choice>
                <mc:Fallback>
                  <p:oleObj name="Equation" r:id="rId33" imgW="1104840" imgH="44424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20" y="2016"/>
                          <a:ext cx="1200" cy="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576" y="2208"/>
            <a:ext cx="184" cy="147"/>
          </p:xfrm>
          <a:graphic>
            <a:graphicData uri="http://schemas.openxmlformats.org/presentationml/2006/ole">
              <mc:AlternateContent xmlns:mc="http://schemas.openxmlformats.org/markup-compatibility/2006">
                <mc:Choice xmlns:v="urn:schemas-microsoft-com:vml" Requires="v">
                  <p:oleObj spid="_x0000_s19226" name="Equation" r:id="rId35" imgW="126720" imgH="101520" progId="Equation.3">
                    <p:embed/>
                  </p:oleObj>
                </mc:Choice>
                <mc:Fallback>
                  <p:oleObj name="Equation" r:id="rId35" imgW="126720" imgH="10152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76" y="2208"/>
                          <a:ext cx="184"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 name="Object 20"/>
          <p:cNvGraphicFramePr>
            <a:graphicFrameLocks noChangeAspect="1"/>
          </p:cNvGraphicFramePr>
          <p:nvPr>
            <p:extLst>
              <p:ext uri="{D42A27DB-BD31-4B8C-83A1-F6EECF244321}">
                <p14:modId xmlns:p14="http://schemas.microsoft.com/office/powerpoint/2010/main" val="3997988471"/>
              </p:ext>
            </p:extLst>
          </p:nvPr>
        </p:nvGraphicFramePr>
        <p:xfrm>
          <a:off x="3352800" y="4929262"/>
          <a:ext cx="1447800" cy="381000"/>
        </p:xfrm>
        <a:graphic>
          <a:graphicData uri="http://schemas.openxmlformats.org/presentationml/2006/ole">
            <mc:AlternateContent xmlns:mc="http://schemas.openxmlformats.org/markup-compatibility/2006">
              <mc:Choice xmlns:v="urn:schemas-microsoft-com:vml" Requires="v">
                <p:oleObj spid="_x0000_s19227" r:id="rId37" imgW="711200" imgH="228600" progId="Equation.3">
                  <p:embed/>
                </p:oleObj>
              </mc:Choice>
              <mc:Fallback>
                <p:oleObj r:id="rId37" imgW="711200" imgH="22860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352800" y="4929262"/>
                        <a:ext cx="1447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a:spLocks noChangeArrowheads="1"/>
          </p:cNvSpPr>
          <p:nvPr/>
        </p:nvSpPr>
        <p:spPr bwMode="auto">
          <a:xfrm>
            <a:off x="1447800" y="5538862"/>
            <a:ext cx="701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Times New Roman" panose="02020603050405020304" pitchFamily="18" charset="0"/>
                <a:ea typeface="宋体" panose="02010600030101010101" pitchFamily="2" charset="-122"/>
              </a:rPr>
              <a:t>                                         </a:t>
            </a:r>
            <a:r>
              <a:rPr lang="zh-CN" altLang="en-US" sz="2400" b="0">
                <a:latin typeface="Times New Roman" panose="02020603050405020304" pitchFamily="18" charset="0"/>
                <a:ea typeface="宋体" panose="02010600030101010101" pitchFamily="2" charset="-122"/>
              </a:rPr>
              <a:t>为</a:t>
            </a:r>
            <a:r>
              <a:rPr lang="zh-CN" altLang="en-US" sz="2400" b="0">
                <a:solidFill>
                  <a:srgbClr val="D60093"/>
                </a:solidFill>
                <a:latin typeface="Times New Roman" panose="02020603050405020304" pitchFamily="18" charset="0"/>
                <a:ea typeface="宋体" panose="02010600030101010101" pitchFamily="2" charset="-122"/>
              </a:rPr>
              <a:t>等差支付系列复利系数</a:t>
            </a:r>
          </a:p>
          <a:p>
            <a:pPr>
              <a:spcBef>
                <a:spcPct val="0"/>
              </a:spcBef>
            </a:pPr>
            <a:r>
              <a:rPr lang="zh-CN" altLang="en-US" sz="2400" b="0">
                <a:latin typeface="Times New Roman" panose="02020603050405020304" pitchFamily="18" charset="0"/>
                <a:ea typeface="宋体" panose="02010600030101010101" pitchFamily="2" charset="-122"/>
              </a:rPr>
              <a:t>（</a:t>
            </a:r>
            <a:r>
              <a:rPr lang="en-US" altLang="zh-CN" sz="2400" b="0">
                <a:latin typeface="Times New Roman" panose="02020603050405020304" pitchFamily="18" charset="0"/>
                <a:ea typeface="宋体" panose="02010600030101010101" pitchFamily="2" charset="-122"/>
              </a:rPr>
              <a:t>compound amount factor, arithmetic gradient</a:t>
            </a:r>
            <a:r>
              <a:rPr lang="zh-CN" altLang="en-US" sz="2400" b="0">
                <a:latin typeface="Times New Roman" panose="02020603050405020304" pitchFamily="18" charset="0"/>
                <a:ea typeface="宋体" panose="02010600030101010101" pitchFamily="2" charset="-122"/>
              </a:rPr>
              <a:t>）</a:t>
            </a:r>
            <a:r>
              <a:rPr lang="zh-CN" altLang="en-US" sz="1400" b="0">
                <a:latin typeface="Times New Roman" panose="02020603050405020304" pitchFamily="18" charset="0"/>
                <a:ea typeface="宋体" panose="02010600030101010101" pitchFamily="2" charset="-122"/>
              </a:rPr>
              <a:t> </a:t>
            </a:r>
            <a:endParaRPr lang="zh-CN" altLang="en-US" sz="2400" b="0">
              <a:latin typeface="Times New Roman" panose="02020603050405020304" pitchFamily="18" charset="0"/>
              <a:ea typeface="宋体" panose="02010600030101010101" pitchFamily="2" charset="-122"/>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1766388087"/>
              </p:ext>
            </p:extLst>
          </p:nvPr>
        </p:nvGraphicFramePr>
        <p:xfrm>
          <a:off x="1185863" y="4700662"/>
          <a:ext cx="1795462" cy="901700"/>
        </p:xfrm>
        <a:graphic>
          <a:graphicData uri="http://schemas.openxmlformats.org/presentationml/2006/ole">
            <mc:AlternateContent xmlns:mc="http://schemas.openxmlformats.org/markup-compatibility/2006">
              <mc:Choice xmlns:v="urn:schemas-microsoft-com:vml" Requires="v">
                <p:oleObj spid="_x0000_s19228" name="Equation" r:id="rId39" imgW="1041120" imgH="444240" progId="Equation.3">
                  <p:embed/>
                </p:oleObj>
              </mc:Choice>
              <mc:Fallback>
                <p:oleObj name="Equation" r:id="rId39" imgW="1041120" imgH="44424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185863" y="4700662"/>
                        <a:ext cx="1795462" cy="901700"/>
                      </a:xfrm>
                      <a:prstGeom prst="rect">
                        <a:avLst/>
                      </a:prstGeom>
                      <a:solidFill>
                        <a:srgbClr val="EAEAEA"/>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004861191"/>
              </p:ext>
            </p:extLst>
          </p:nvPr>
        </p:nvGraphicFramePr>
        <p:xfrm>
          <a:off x="2971800" y="5005462"/>
          <a:ext cx="292100" cy="233363"/>
        </p:xfrm>
        <a:graphic>
          <a:graphicData uri="http://schemas.openxmlformats.org/presentationml/2006/ole">
            <mc:AlternateContent xmlns:mc="http://schemas.openxmlformats.org/markup-compatibility/2006">
              <mc:Choice xmlns:v="urn:schemas-microsoft-com:vml" Requires="v">
                <p:oleObj spid="_x0000_s19229" name="Equation" r:id="rId41" imgW="126720" imgH="101520" progId="Equation.3">
                  <p:embed/>
                </p:oleObj>
              </mc:Choice>
              <mc:Fallback>
                <p:oleObj name="Equation" r:id="rId41" imgW="126720" imgH="10152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971800" y="5005462"/>
                        <a:ext cx="292100" cy="23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24"/>
          <p:cNvSpPr>
            <a:spLocks noChangeArrowheads="1"/>
          </p:cNvSpPr>
          <p:nvPr/>
        </p:nvSpPr>
        <p:spPr bwMode="auto">
          <a:xfrm>
            <a:off x="304800" y="4853062"/>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Times New Roman" panose="02020603050405020304" pitchFamily="18" charset="0"/>
                <a:ea typeface="宋体" panose="02010600030101010101" pitchFamily="2" charset="-122"/>
              </a:rPr>
              <a:t>记</a:t>
            </a:r>
          </a:p>
        </p:txBody>
      </p:sp>
      <p:pic>
        <p:nvPicPr>
          <p:cNvPr id="2" name="图片 1"/>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5999162" y="3124350"/>
            <a:ext cx="2459038" cy="2212409"/>
          </a:xfrm>
          <a:prstGeom prst="rect">
            <a:avLst/>
          </a:prstGeom>
        </p:spPr>
      </p:pic>
    </p:spTree>
    <p:extLst>
      <p:ext uri="{BB962C8B-B14F-4D97-AF65-F5344CB8AC3E}">
        <p14:creationId xmlns:p14="http://schemas.microsoft.com/office/powerpoint/2010/main" val="400006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0-#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aphicFrame>
        <p:nvGraphicFramePr>
          <p:cNvPr id="3" name="Object 2"/>
          <p:cNvGraphicFramePr>
            <a:graphicFrameLocks noChangeAspect="1"/>
          </p:cNvGraphicFramePr>
          <p:nvPr/>
        </p:nvGraphicFramePr>
        <p:xfrm>
          <a:off x="3348038" y="1844675"/>
          <a:ext cx="1684337" cy="427038"/>
        </p:xfrm>
        <a:graphic>
          <a:graphicData uri="http://schemas.openxmlformats.org/presentationml/2006/ole">
            <mc:AlternateContent xmlns:mc="http://schemas.openxmlformats.org/markup-compatibility/2006">
              <mc:Choice xmlns:v="urn:schemas-microsoft-com:vml" Requires="v">
                <p:oleObj spid="_x0000_s6769" name="Equation" r:id="rId3" imgW="914400" imgH="241200" progId="Equation.3">
                  <p:embed/>
                </p:oleObj>
              </mc:Choice>
              <mc:Fallback>
                <p:oleObj name="Equation" r:id="rId3" imgW="9144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844675"/>
                        <a:ext cx="1684337"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3132138" y="2708275"/>
          <a:ext cx="2809875" cy="860425"/>
        </p:xfrm>
        <a:graphic>
          <a:graphicData uri="http://schemas.openxmlformats.org/presentationml/2006/ole">
            <mc:AlternateContent xmlns:mc="http://schemas.openxmlformats.org/markup-compatibility/2006">
              <mc:Choice xmlns:v="urn:schemas-microsoft-com:vml" Requires="v">
                <p:oleObj spid="_x0000_s6770" name="Equation" r:id="rId5" imgW="1815840" imgH="444240" progId="Equation.3">
                  <p:embed/>
                </p:oleObj>
              </mc:Choice>
              <mc:Fallback>
                <p:oleObj name="Equation" r:id="rId5" imgW="181584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708275"/>
                        <a:ext cx="280987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124075" y="3933825"/>
          <a:ext cx="2719388" cy="914400"/>
        </p:xfrm>
        <a:graphic>
          <a:graphicData uri="http://schemas.openxmlformats.org/presentationml/2006/ole">
            <mc:AlternateContent xmlns:mc="http://schemas.openxmlformats.org/markup-compatibility/2006">
              <mc:Choice xmlns:v="urn:schemas-microsoft-com:vml" Requires="v">
                <p:oleObj spid="_x0000_s6771" r:id="rId7" imgW="1473200" imgH="546100" progId="Equation.3">
                  <p:embed/>
                </p:oleObj>
              </mc:Choice>
              <mc:Fallback>
                <p:oleObj r:id="rId7" imgW="1473200" imgH="546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3933825"/>
                        <a:ext cx="27193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187450" y="35734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Times New Roman" panose="02020603050405020304" pitchFamily="18" charset="0"/>
                <a:ea typeface="宋体" panose="02010600030101010101" pitchFamily="2" charset="-122"/>
              </a:rPr>
              <a:t>即 </a:t>
            </a:r>
          </a:p>
        </p:txBody>
      </p:sp>
      <p:graphicFrame>
        <p:nvGraphicFramePr>
          <p:cNvPr id="7" name="Object 6"/>
          <p:cNvGraphicFramePr>
            <a:graphicFrameLocks noChangeAspect="1"/>
          </p:cNvGraphicFramePr>
          <p:nvPr/>
        </p:nvGraphicFramePr>
        <p:xfrm>
          <a:off x="5292725" y="4149725"/>
          <a:ext cx="1676400" cy="427038"/>
        </p:xfrm>
        <a:graphic>
          <a:graphicData uri="http://schemas.openxmlformats.org/presentationml/2006/ole">
            <mc:AlternateContent xmlns:mc="http://schemas.openxmlformats.org/markup-compatibility/2006">
              <mc:Choice xmlns:v="urn:schemas-microsoft-com:vml" Requires="v">
                <p:oleObj spid="_x0000_s6772" r:id="rId9" imgW="711200" imgH="228600" progId="Equation.3">
                  <p:embed/>
                </p:oleObj>
              </mc:Choice>
              <mc:Fallback>
                <p:oleObj r:id="rId9" imgW="711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4149725"/>
                        <a:ext cx="1676400"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4038600" y="5029200"/>
            <a:ext cx="487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a:solidFill>
                  <a:srgbClr val="D60093"/>
                </a:solidFill>
                <a:latin typeface="Times New Roman" panose="02020603050405020304" pitchFamily="18" charset="0"/>
                <a:ea typeface="宋体" panose="02010600030101010101" pitchFamily="2" charset="-122"/>
              </a:rPr>
              <a:t>等差支付系列现值系数</a:t>
            </a:r>
          </a:p>
          <a:p>
            <a:pPr>
              <a:spcBef>
                <a:spcPct val="0"/>
              </a:spcBef>
            </a:pPr>
            <a:r>
              <a:rPr lang="en-US" altLang="zh-CN" sz="2400" b="0">
                <a:latin typeface="Times New Roman" panose="02020603050405020304" pitchFamily="18" charset="0"/>
                <a:ea typeface="宋体" panose="02010600030101010101" pitchFamily="2" charset="-122"/>
              </a:rPr>
              <a:t>(arithmetic gradient to present worth )</a:t>
            </a:r>
          </a:p>
        </p:txBody>
      </p:sp>
      <p:graphicFrame>
        <p:nvGraphicFramePr>
          <p:cNvPr id="9" name="Object 8"/>
          <p:cNvGraphicFramePr>
            <a:graphicFrameLocks noChangeAspect="1"/>
          </p:cNvGraphicFramePr>
          <p:nvPr/>
        </p:nvGraphicFramePr>
        <p:xfrm>
          <a:off x="2532063" y="5129213"/>
          <a:ext cx="1565275" cy="379412"/>
        </p:xfrm>
        <a:graphic>
          <a:graphicData uri="http://schemas.openxmlformats.org/presentationml/2006/ole">
            <mc:AlternateContent xmlns:mc="http://schemas.openxmlformats.org/markup-compatibility/2006">
              <mc:Choice xmlns:v="urn:schemas-microsoft-com:vml" Requires="v">
                <p:oleObj spid="_x0000_s6773" name="Equation" r:id="rId11" imgW="634680" imgH="203040" progId="Equation.3">
                  <p:embed/>
                </p:oleObj>
              </mc:Choice>
              <mc:Fallback>
                <p:oleObj name="Equation" r:id="rId11" imgW="6346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2063" y="5129213"/>
                        <a:ext cx="15652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381000" y="4800600"/>
          <a:ext cx="1828800" cy="820738"/>
        </p:xfrm>
        <a:graphic>
          <a:graphicData uri="http://schemas.openxmlformats.org/presentationml/2006/ole">
            <mc:AlternateContent xmlns:mc="http://schemas.openxmlformats.org/markup-compatibility/2006">
              <mc:Choice xmlns:v="urn:schemas-microsoft-com:vml" Requires="v">
                <p:oleObj spid="_x0000_s6774" name="Equation" r:id="rId13" imgW="990360" imgH="444240" progId="Equation.3">
                  <p:embed/>
                </p:oleObj>
              </mc:Choice>
              <mc:Fallback>
                <p:oleObj name="Equation" r:id="rId13" imgW="990360" imgH="4442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4800600"/>
                        <a:ext cx="1828800" cy="820738"/>
                      </a:xfrm>
                      <a:prstGeom prst="rect">
                        <a:avLst/>
                      </a:prstGeom>
                      <a:solidFill>
                        <a:srgbClr val="EAEAEA"/>
                      </a:solidFill>
                    </p:spPr>
                  </p:pic>
                </p:oleObj>
              </mc:Fallback>
            </mc:AlternateContent>
          </a:graphicData>
        </a:graphic>
      </p:graphicFrame>
      <p:sp>
        <p:nvSpPr>
          <p:cNvPr id="11" name="Rectangle 10"/>
          <p:cNvSpPr>
            <a:spLocks noChangeArrowheads="1"/>
          </p:cNvSpPr>
          <p:nvPr/>
        </p:nvSpPr>
        <p:spPr bwMode="auto">
          <a:xfrm>
            <a:off x="2133600" y="5029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a:latin typeface="Times New Roman" panose="02020603050405020304" pitchFamily="18" charset="0"/>
                <a:ea typeface="宋体" panose="02010600030101010101" pitchFamily="2" charset="-122"/>
              </a:rPr>
              <a:t>= </a:t>
            </a:r>
          </a:p>
        </p:txBody>
      </p:sp>
      <p:graphicFrame>
        <p:nvGraphicFramePr>
          <p:cNvPr id="12" name="Object 11"/>
          <p:cNvGraphicFramePr>
            <a:graphicFrameLocks noChangeAspect="1"/>
          </p:cNvGraphicFramePr>
          <p:nvPr/>
        </p:nvGraphicFramePr>
        <p:xfrm>
          <a:off x="4787900" y="4221163"/>
          <a:ext cx="468313" cy="276225"/>
        </p:xfrm>
        <a:graphic>
          <a:graphicData uri="http://schemas.openxmlformats.org/presentationml/2006/ole">
            <mc:AlternateContent xmlns:mc="http://schemas.openxmlformats.org/markup-compatibility/2006">
              <mc:Choice xmlns:v="urn:schemas-microsoft-com:vml" Requires="v">
                <p:oleObj spid="_x0000_s6775" name="Equation" r:id="rId15" imgW="253800" imgH="164880" progId="Equation.3">
                  <p:embed/>
                </p:oleObj>
              </mc:Choice>
              <mc:Fallback>
                <p:oleObj name="Equation" r:id="rId15" imgW="25380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7900" y="4221163"/>
                        <a:ext cx="468313"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a:spLocks noChangeArrowheads="1"/>
          </p:cNvSpPr>
          <p:nvPr/>
        </p:nvSpPr>
        <p:spPr bwMode="auto">
          <a:xfrm>
            <a:off x="381000" y="1073150"/>
            <a:ext cx="7048383" cy="434181"/>
          </a:xfrm>
          <a:prstGeom prst="rect">
            <a:avLst/>
          </a:prstGeom>
          <a:noFill/>
          <a:ln w="9525">
            <a:noFill/>
            <a:miter lim="800000"/>
            <a:headEnd/>
            <a:tailEnd/>
          </a:ln>
          <a:effectLst/>
        </p:spPr>
        <p:txBody>
          <a:bodyPr anchor="ctr"/>
          <a:lstStyle/>
          <a:p>
            <a:pPr>
              <a:spcBef>
                <a:spcPct val="0"/>
              </a:spcBef>
              <a:defRPr/>
            </a:pPr>
            <a:r>
              <a:rPr kumimoji="0" lang="en-US" altLang="zh-CN"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8. </a:t>
            </a:r>
            <a:r>
              <a:rPr kumimoji="0"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等差支付系列现值公式</a:t>
            </a:r>
          </a:p>
        </p:txBody>
      </p:sp>
    </p:spTree>
    <p:extLst>
      <p:ext uri="{BB962C8B-B14F-4D97-AF65-F5344CB8AC3E}">
        <p14:creationId xmlns:p14="http://schemas.microsoft.com/office/powerpoint/2010/main" val="290656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lide(fromBottom)">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slide(fromBottom)">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dissolv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5"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1000" fill="hold"/>
                                        <p:tgtEl>
                                          <p:spTgt spid="7"/>
                                        </p:tgtEl>
                                        <p:attrNameLst>
                                          <p:attrName>ppt_w</p:attrName>
                                        </p:attrNameLst>
                                      </p:cBhvr>
                                      <p:tavLst>
                                        <p:tav tm="0">
                                          <p:val>
                                            <p:fltVal val="0"/>
                                          </p:val>
                                        </p:tav>
                                        <p:tav tm="100000">
                                          <p:val>
                                            <p:strVal val="#ppt_w"/>
                                          </p:val>
                                        </p:tav>
                                      </p:tavLst>
                                    </p:anim>
                                    <p:anim calcmode="lin" valueType="num">
                                      <p:cBhvr>
                                        <p:cTn id="51" dur="1000" fill="hold"/>
                                        <p:tgtEl>
                                          <p:spTgt spid="7"/>
                                        </p:tgtEl>
                                        <p:attrNameLst>
                                          <p:attrName>ppt_h</p:attrName>
                                        </p:attrNameLst>
                                      </p:cBhvr>
                                      <p:tavLst>
                                        <p:tav tm="0">
                                          <p:val>
                                            <p:fltVal val="0"/>
                                          </p:val>
                                        </p:tav>
                                        <p:tav tm="100000">
                                          <p:val>
                                            <p:strVal val="#ppt_h"/>
                                          </p:val>
                                        </p:tav>
                                      </p:tavLst>
                                    </p:anim>
                                    <p:anim calcmode="lin" valueType="num">
                                      <p:cBhvr>
                                        <p:cTn id="52"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1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230705-DB46-430B-9218-64A1C3AACFC3}" type="datetime1">
              <a:rPr lang="zh-CN" altLang="en-US" smtClean="0"/>
              <a:pPr/>
              <a:t>2016/9/18</a:t>
            </a:fld>
            <a:endParaRPr lang="en-US" altLang="zh-CN" sz="1800">
              <a:solidFill>
                <a:srgbClr val="3366CC"/>
              </a:solidFill>
              <a:latin typeface="楷体_GB2312" pitchFamily="49" charset="-122"/>
            </a:endParaRPr>
          </a:p>
        </p:txBody>
      </p:sp>
      <p:sp>
        <p:nvSpPr>
          <p:cNvPr id="3" name="灯片编号占位符 2"/>
          <p:cNvSpPr>
            <a:spLocks noGrp="1"/>
          </p:cNvSpPr>
          <p:nvPr>
            <p:ph type="sldNum" sz="quarter" idx="11"/>
          </p:nvPr>
        </p:nvSpPr>
        <p:spPr/>
        <p:txBody>
          <a:bodyPr/>
          <a:lstStyle/>
          <a:p>
            <a:fld id="{65717687-6A57-4636-9248-F53176441886}" type="slidenum">
              <a:rPr lang="zh-CN" altLang="en-US" smtClean="0"/>
              <a:pPr/>
              <a:t>6</a:t>
            </a:fld>
            <a:endParaRPr lang="en-US" altLang="zh-CN" sz="1800" dirty="0">
              <a:solidFill>
                <a:srgbClr val="3366CC"/>
              </a:solidFill>
              <a:latin typeface="楷体_GB2312" pitchFamily="49" charset="-122"/>
            </a:endParaRPr>
          </a:p>
        </p:txBody>
      </p:sp>
      <p:sp>
        <p:nvSpPr>
          <p:cNvPr id="4" name="标题 3"/>
          <p:cNvSpPr>
            <a:spLocks noGrp="1"/>
          </p:cNvSpPr>
          <p:nvPr>
            <p:ph type="title"/>
          </p:nvPr>
        </p:nvSpPr>
        <p:spPr/>
        <p:txBody>
          <a:bodyPr/>
          <a:lstStyle/>
          <a:p>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资金</a:t>
            </a:r>
            <a:r>
              <a:rPr lang="zh-CN" altLang="en-US" b="1" dirty="0">
                <a:solidFill>
                  <a:schemeClr val="tx1"/>
                </a:solidFill>
                <a:latin typeface="楷体" panose="02010609060101010101" pitchFamily="49" charset="-122"/>
                <a:ea typeface="楷体" panose="02010609060101010101" pitchFamily="49" charset="-122"/>
              </a:rPr>
              <a:t>的时间价值</a:t>
            </a:r>
          </a:p>
        </p:txBody>
      </p:sp>
      <p:sp>
        <p:nvSpPr>
          <p:cNvPr id="8" name="矩形 7"/>
          <p:cNvSpPr/>
          <p:nvPr/>
        </p:nvSpPr>
        <p:spPr>
          <a:xfrm>
            <a:off x="533559" y="838302"/>
            <a:ext cx="7772094" cy="954107"/>
          </a:xfrm>
          <a:prstGeom prst="rect">
            <a:avLst/>
          </a:prstGeom>
        </p:spPr>
        <p:txBody>
          <a:bodyPr wrap="square">
            <a:spAutoFit/>
          </a:bodyPr>
          <a:lstStyle/>
          <a:p>
            <a:pPr marL="457200" indent="-457200">
              <a:lnSpc>
                <a:spcPct val="200000"/>
              </a:lnSpc>
              <a:buClr>
                <a:schemeClr val="accent6"/>
              </a:buClr>
              <a:buFont typeface="Wingdings" panose="05000000000000000000" pitchFamily="2" charset="2"/>
              <a:buChar char="Ø"/>
            </a:pPr>
            <a:r>
              <a:rPr lang="en-US" altLang="zh-CN" sz="2800" dirty="0" smtClean="0">
                <a:solidFill>
                  <a:schemeClr val="tx1"/>
                </a:solidFill>
                <a:latin typeface="楷体" panose="02010609060101010101" pitchFamily="49" charset="-122"/>
                <a:ea typeface="楷体" panose="02010609060101010101" pitchFamily="49" charset="-122"/>
              </a:rPr>
              <a:t>1.2 </a:t>
            </a:r>
            <a:r>
              <a:rPr lang="zh-CN" altLang="en-US" sz="2800" dirty="0" smtClean="0">
                <a:solidFill>
                  <a:schemeClr val="tx1"/>
                </a:solidFill>
                <a:latin typeface="楷体" panose="02010609060101010101" pitchFamily="49" charset="-122"/>
                <a:ea typeface="楷体" panose="02010609060101010101" pitchFamily="49" charset="-122"/>
              </a:rPr>
              <a:t>现金</a:t>
            </a:r>
            <a:r>
              <a:rPr lang="zh-CN" altLang="en-US" sz="2800" dirty="0">
                <a:solidFill>
                  <a:schemeClr val="tx1"/>
                </a:solidFill>
                <a:latin typeface="楷体" panose="02010609060101010101" pitchFamily="49" charset="-122"/>
                <a:ea typeface="楷体" panose="02010609060101010101" pitchFamily="49" charset="-122"/>
              </a:rPr>
              <a:t>流量图（</a:t>
            </a:r>
            <a:r>
              <a:rPr lang="en-US" altLang="zh-CN" sz="2800" dirty="0">
                <a:solidFill>
                  <a:schemeClr val="tx1"/>
                </a:solidFill>
                <a:latin typeface="楷体" panose="02010609060101010101" pitchFamily="49" charset="-122"/>
                <a:ea typeface="楷体" panose="02010609060101010101" pitchFamily="49" charset="-122"/>
              </a:rPr>
              <a:t>cash flow diagram</a:t>
            </a:r>
            <a:r>
              <a:rPr lang="zh-CN" altLang="en-US" sz="2800" dirty="0">
                <a:solidFill>
                  <a:schemeClr val="tx1"/>
                </a:solidFill>
                <a:latin typeface="楷体" panose="02010609060101010101" pitchFamily="49" charset="-122"/>
                <a:ea typeface="楷体" panose="02010609060101010101" pitchFamily="49" charset="-122"/>
              </a:rPr>
              <a:t>）</a:t>
            </a:r>
          </a:p>
        </p:txBody>
      </p:sp>
      <p:sp>
        <p:nvSpPr>
          <p:cNvPr id="9" name="Rectangle 3"/>
          <p:cNvSpPr>
            <a:spLocks noChangeArrowheads="1"/>
          </p:cNvSpPr>
          <p:nvPr/>
        </p:nvSpPr>
        <p:spPr bwMode="auto">
          <a:xfrm>
            <a:off x="756435" y="2134352"/>
            <a:ext cx="762541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600" b="0" dirty="0">
                <a:solidFill>
                  <a:schemeClr val="tx2"/>
                </a:solidFill>
                <a:latin typeface="楷体" panose="02010609060101010101" pitchFamily="49" charset="-122"/>
                <a:ea typeface="楷体" panose="02010609060101010101" pitchFamily="49" charset="-122"/>
              </a:rPr>
              <a:t>现金流出量：项目所需的各种费用，例如投资、成本等</a:t>
            </a:r>
          </a:p>
        </p:txBody>
      </p:sp>
      <p:sp>
        <p:nvSpPr>
          <p:cNvPr id="10" name="Rectangle 4"/>
          <p:cNvSpPr>
            <a:spLocks noChangeArrowheads="1"/>
          </p:cNvSpPr>
          <p:nvPr/>
        </p:nvSpPr>
        <p:spPr bwMode="auto">
          <a:xfrm>
            <a:off x="792878" y="4593767"/>
            <a:ext cx="751277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r>
              <a:rPr lang="zh-CN" altLang="en-US" sz="2600" b="0" dirty="0">
                <a:solidFill>
                  <a:schemeClr val="tx2"/>
                </a:solidFill>
                <a:latin typeface="楷体" panose="02010609060101010101" pitchFamily="49" charset="-122"/>
                <a:ea typeface="楷体" panose="02010609060101010101" pitchFamily="49" charset="-122"/>
              </a:rPr>
              <a:t>现金流量（</a:t>
            </a:r>
            <a:r>
              <a:rPr lang="en-US" altLang="zh-CN" sz="2600" b="0" dirty="0">
                <a:solidFill>
                  <a:schemeClr val="tx2"/>
                </a:solidFill>
                <a:latin typeface="楷体" panose="02010609060101010101" pitchFamily="49" charset="-122"/>
                <a:ea typeface="楷体" panose="02010609060101010101" pitchFamily="49" charset="-122"/>
              </a:rPr>
              <a:t>cash flow</a:t>
            </a:r>
            <a:r>
              <a:rPr lang="zh-CN" altLang="en-US" sz="2600" b="0" dirty="0">
                <a:solidFill>
                  <a:schemeClr val="tx2"/>
                </a:solidFill>
                <a:latin typeface="楷体" panose="02010609060101010101" pitchFamily="49" charset="-122"/>
                <a:ea typeface="楷体" panose="02010609060101010101" pitchFamily="49" charset="-122"/>
              </a:rPr>
              <a:t>）：由许多次投入（支出）和产出（收入）按时间顺序构成的动态序量  </a:t>
            </a:r>
          </a:p>
        </p:txBody>
      </p:sp>
      <p:sp>
        <p:nvSpPr>
          <p:cNvPr id="11" name="Rectangle 5"/>
          <p:cNvSpPr>
            <a:spLocks noChangeArrowheads="1"/>
          </p:cNvSpPr>
          <p:nvPr/>
        </p:nvSpPr>
        <p:spPr bwMode="auto">
          <a:xfrm>
            <a:off x="756435" y="3222221"/>
            <a:ext cx="754921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r>
              <a:rPr lang="zh-CN" altLang="en-US" sz="2600" b="0" dirty="0">
                <a:solidFill>
                  <a:schemeClr val="tx2"/>
                </a:solidFill>
                <a:latin typeface="楷体" panose="02010609060101010101" pitchFamily="49" charset="-122"/>
                <a:ea typeface="楷体" panose="02010609060101010101" pitchFamily="49" charset="-122"/>
              </a:rPr>
              <a:t>现金流入量：项目带来的各种收入，例如销售收入、利润等</a:t>
            </a:r>
          </a:p>
        </p:txBody>
      </p:sp>
    </p:spTree>
    <p:extLst>
      <p:ext uri="{BB962C8B-B14F-4D97-AF65-F5344CB8AC3E}">
        <p14:creationId xmlns:p14="http://schemas.microsoft.com/office/powerpoint/2010/main" val="207733492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20" name="Rectangle 2"/>
          <p:cNvSpPr>
            <a:spLocks noChangeArrowheads="1"/>
          </p:cNvSpPr>
          <p:nvPr/>
        </p:nvSpPr>
        <p:spPr bwMode="auto">
          <a:xfrm>
            <a:off x="564151" y="2057454"/>
            <a:ext cx="84582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nSpc>
                <a:spcPct val="140000"/>
              </a:lnSpc>
              <a:spcBef>
                <a:spcPct val="0"/>
              </a:spcBef>
            </a:pPr>
            <a:r>
              <a:rPr lang="zh-CN" altLang="en-US" sz="3200" b="0" dirty="0">
                <a:latin typeface="楷体" panose="02010609060101010101" pitchFamily="49" charset="-122"/>
                <a:ea typeface="楷体" panose="02010609060101010101" pitchFamily="49" charset="-122"/>
              </a:rPr>
              <a:t>已知某机床售价</a:t>
            </a:r>
            <a:r>
              <a:rPr lang="en-US" altLang="zh-CN" sz="3200" b="0" dirty="0">
                <a:latin typeface="楷体" panose="02010609060101010101" pitchFamily="49" charset="-122"/>
                <a:ea typeface="楷体" panose="02010609060101010101" pitchFamily="49" charset="-122"/>
              </a:rPr>
              <a:t>40000</a:t>
            </a:r>
            <a:r>
              <a:rPr lang="zh-CN" altLang="en-US" sz="3200" b="0" dirty="0">
                <a:latin typeface="楷体" panose="02010609060101010101" pitchFamily="49" charset="-122"/>
                <a:ea typeface="楷体" panose="02010609060101010101" pitchFamily="49" charset="-122"/>
              </a:rPr>
              <a:t>元，可使用</a:t>
            </a:r>
            <a:r>
              <a:rPr lang="en-US" altLang="zh-CN" sz="3200" b="0" dirty="0">
                <a:latin typeface="楷体" panose="02010609060101010101" pitchFamily="49" charset="-122"/>
                <a:ea typeface="楷体" panose="02010609060101010101" pitchFamily="49" charset="-122"/>
              </a:rPr>
              <a:t>10</a:t>
            </a:r>
            <a:r>
              <a:rPr lang="zh-CN" altLang="en-US" sz="3200" b="0" dirty="0">
                <a:latin typeface="楷体" panose="02010609060101010101" pitchFamily="49" charset="-122"/>
                <a:ea typeface="楷体" panose="02010609060101010101" pitchFamily="49" charset="-122"/>
              </a:rPr>
              <a:t>年，不计算残值。据估算第一年维修费为</a:t>
            </a:r>
            <a:r>
              <a:rPr lang="en-US" altLang="zh-CN" sz="3200" b="0" dirty="0">
                <a:latin typeface="楷体" panose="02010609060101010101" pitchFamily="49" charset="-122"/>
                <a:ea typeface="楷体" panose="02010609060101010101" pitchFamily="49" charset="-122"/>
              </a:rPr>
              <a:t>1000</a:t>
            </a:r>
            <a:r>
              <a:rPr lang="zh-CN" altLang="en-US" sz="3200" b="0" dirty="0">
                <a:latin typeface="楷体" panose="02010609060101010101" pitchFamily="49" charset="-122"/>
                <a:ea typeface="楷体" panose="02010609060101010101" pitchFamily="49" charset="-122"/>
              </a:rPr>
              <a:t>元，以后每年按</a:t>
            </a:r>
            <a:r>
              <a:rPr lang="en-US" altLang="zh-CN" sz="3200" b="0" dirty="0">
                <a:latin typeface="楷体" panose="02010609060101010101" pitchFamily="49" charset="-122"/>
                <a:ea typeface="楷体" panose="02010609060101010101" pitchFamily="49" charset="-122"/>
              </a:rPr>
              <a:t>300</a:t>
            </a:r>
            <a:r>
              <a:rPr lang="zh-CN" altLang="en-US" sz="3200" b="0" dirty="0">
                <a:latin typeface="楷体" panose="02010609060101010101" pitchFamily="49" charset="-122"/>
                <a:ea typeface="楷体" panose="02010609060101010101" pitchFamily="49" charset="-122"/>
              </a:rPr>
              <a:t>元递增，</a:t>
            </a:r>
            <a:r>
              <a:rPr lang="en-US" altLang="zh-CN" sz="3200" b="0" i="1" dirty="0" err="1">
                <a:latin typeface="楷体" panose="02010609060101010101" pitchFamily="49" charset="-122"/>
                <a:ea typeface="楷体" panose="02010609060101010101" pitchFamily="49" charset="-122"/>
              </a:rPr>
              <a:t>i</a:t>
            </a:r>
            <a:r>
              <a:rPr lang="zh-CN" altLang="en-US" sz="3200" b="0" dirty="0">
                <a:latin typeface="楷体" panose="02010609060101010101" pitchFamily="49" charset="-122"/>
                <a:ea typeface="楷体" panose="02010609060101010101" pitchFamily="49" charset="-122"/>
              </a:rPr>
              <a:t>＝</a:t>
            </a:r>
            <a:r>
              <a:rPr lang="en-US" altLang="zh-CN" sz="3200" b="0" dirty="0">
                <a:latin typeface="楷体" panose="02010609060101010101" pitchFamily="49" charset="-122"/>
                <a:ea typeface="楷体" panose="02010609060101010101" pitchFamily="49" charset="-122"/>
              </a:rPr>
              <a:t>15</a:t>
            </a:r>
            <a:r>
              <a:rPr lang="zh-CN" altLang="en-US" sz="3200" b="0" dirty="0">
                <a:latin typeface="楷体" panose="02010609060101010101" pitchFamily="49" charset="-122"/>
                <a:ea typeface="楷体" panose="02010609060101010101" pitchFamily="49" charset="-122"/>
              </a:rPr>
              <a:t>％，求该机床所耗费的全部费用的现值。 </a:t>
            </a:r>
          </a:p>
        </p:txBody>
      </p:sp>
      <p:sp>
        <p:nvSpPr>
          <p:cNvPr id="21" name="Rectangle 3"/>
          <p:cNvSpPr>
            <a:spLocks noChangeArrowheads="1"/>
          </p:cNvSpPr>
          <p:nvPr/>
        </p:nvSpPr>
        <p:spPr bwMode="auto">
          <a:xfrm>
            <a:off x="457362" y="1295484"/>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3200" b="0" dirty="0">
                <a:latin typeface="楷体" panose="02010609060101010101" pitchFamily="49" charset="-122"/>
                <a:ea typeface="楷体" panose="02010609060101010101" pitchFamily="49" charset="-122"/>
              </a:rPr>
              <a:t>例：</a:t>
            </a:r>
          </a:p>
        </p:txBody>
      </p:sp>
    </p:spTree>
    <p:extLst>
      <p:ext uri="{BB962C8B-B14F-4D97-AF65-F5344CB8AC3E}">
        <p14:creationId xmlns:p14="http://schemas.microsoft.com/office/powerpoint/2010/main" val="40405120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pSp>
        <p:nvGrpSpPr>
          <p:cNvPr id="3" name="Group 2"/>
          <p:cNvGrpSpPr>
            <a:grpSpLocks/>
          </p:cNvGrpSpPr>
          <p:nvPr/>
        </p:nvGrpSpPr>
        <p:grpSpPr bwMode="auto">
          <a:xfrm>
            <a:off x="684213" y="1524075"/>
            <a:ext cx="7554912" cy="3124200"/>
            <a:chOff x="528" y="960"/>
            <a:chExt cx="4759" cy="1968"/>
          </a:xfrm>
        </p:grpSpPr>
        <p:sp>
          <p:nvSpPr>
            <p:cNvPr id="4" name="Line 3"/>
            <p:cNvSpPr>
              <a:spLocks noChangeShapeType="1"/>
            </p:cNvSpPr>
            <p:nvPr/>
          </p:nvSpPr>
          <p:spPr bwMode="auto">
            <a:xfrm>
              <a:off x="606" y="1190"/>
              <a:ext cx="4198" cy="1"/>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a:off x="631" y="1190"/>
              <a:ext cx="0" cy="1704"/>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980" y="1190"/>
              <a:ext cx="0" cy="262"/>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 name="Line 6"/>
            <p:cNvSpPr>
              <a:spLocks noChangeShapeType="1"/>
            </p:cNvSpPr>
            <p:nvPr/>
          </p:nvSpPr>
          <p:spPr bwMode="auto">
            <a:xfrm>
              <a:off x="1303" y="1190"/>
              <a:ext cx="0" cy="342"/>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8" name="Line 7"/>
            <p:cNvSpPr>
              <a:spLocks noChangeShapeType="1"/>
            </p:cNvSpPr>
            <p:nvPr/>
          </p:nvSpPr>
          <p:spPr bwMode="auto">
            <a:xfrm>
              <a:off x="1613" y="1190"/>
              <a:ext cx="0" cy="398"/>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a:off x="4791" y="1190"/>
              <a:ext cx="0" cy="1023"/>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4494" y="1190"/>
              <a:ext cx="0" cy="921"/>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4184" y="1190"/>
              <a:ext cx="0" cy="773"/>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p:nvSpPr>
          <p:spPr bwMode="auto">
            <a:xfrm>
              <a:off x="528" y="960"/>
              <a:ext cx="468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a:latin typeface="Times New Roman" panose="02020603050405020304" pitchFamily="18" charset="0"/>
                  <a:ea typeface="宋体" panose="02010600030101010101" pitchFamily="2" charset="-122"/>
                </a:rPr>
                <a:t> 0     1     2    3                    ……                        8    9   10  </a:t>
              </a:r>
              <a:r>
                <a:rPr kumimoji="0" lang="zh-CN" altLang="en-US" sz="2400" b="0">
                  <a:latin typeface="Times New Roman" panose="02020603050405020304" pitchFamily="18" charset="0"/>
                  <a:ea typeface="宋体" panose="02010600030101010101" pitchFamily="2" charset="-122"/>
                </a:rPr>
                <a:t>年</a:t>
              </a:r>
            </a:p>
          </p:txBody>
        </p:sp>
        <p:sp>
          <p:nvSpPr>
            <p:cNvPr id="13" name="Rectangle 12"/>
            <p:cNvSpPr>
              <a:spLocks noChangeArrowheads="1"/>
            </p:cNvSpPr>
            <p:nvPr/>
          </p:nvSpPr>
          <p:spPr bwMode="auto">
            <a:xfrm>
              <a:off x="624" y="1248"/>
              <a:ext cx="4663"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marL="457200" indent="-457200"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buFontTx/>
                <a:buAutoNum type="arabicPlain" startAt="1000"/>
              </a:pPr>
              <a:endParaRPr kumimoji="0" lang="en-US" altLang="zh-CN" sz="2400" b="0">
                <a:latin typeface="Times New Roman" panose="02020603050405020304" pitchFamily="18" charset="0"/>
                <a:ea typeface="宋体" panose="02010600030101010101" pitchFamily="2" charset="-122"/>
              </a:endParaRPr>
            </a:p>
            <a:p>
              <a:pPr algn="just">
                <a:spcBef>
                  <a:spcPct val="0"/>
                </a:spcBef>
                <a:buFontTx/>
                <a:buAutoNum type="arabicPlain" startAt="1000"/>
              </a:pPr>
              <a:r>
                <a:rPr kumimoji="0" lang="en-US" altLang="zh-CN" sz="2400" b="0">
                  <a:latin typeface="Times New Roman" panose="02020603050405020304" pitchFamily="18" charset="0"/>
                  <a:ea typeface="宋体" panose="02010600030101010101" pitchFamily="2" charset="-122"/>
                </a:rPr>
                <a:t>  1300    1600         ……</a:t>
              </a:r>
            </a:p>
            <a:p>
              <a:pPr algn="just">
                <a:spcBef>
                  <a:spcPct val="0"/>
                </a:spcBef>
              </a:pPr>
              <a:endParaRPr kumimoji="0" lang="en-US" altLang="zh-CN" sz="2400" b="0">
                <a:latin typeface="Times New Roman" panose="02020603050405020304" pitchFamily="18" charset="0"/>
                <a:ea typeface="宋体" panose="02010600030101010101" pitchFamily="2" charset="-122"/>
              </a:endParaRPr>
            </a:p>
            <a:p>
              <a:pPr algn="just">
                <a:spcBef>
                  <a:spcPct val="0"/>
                </a:spcBef>
              </a:pPr>
              <a:r>
                <a:rPr kumimoji="0" lang="en-US" altLang="zh-CN" sz="2400" b="0">
                  <a:latin typeface="Times New Roman" panose="02020603050405020304" pitchFamily="18" charset="0"/>
                  <a:ea typeface="宋体" panose="02010600030101010101" pitchFamily="2" charset="-122"/>
                </a:rPr>
                <a:t>                                                                  3100  </a:t>
              </a:r>
            </a:p>
            <a:p>
              <a:pPr algn="just">
                <a:spcBef>
                  <a:spcPct val="0"/>
                </a:spcBef>
              </a:pPr>
              <a:r>
                <a:rPr kumimoji="0" lang="en-US" altLang="zh-CN" sz="2400" b="0">
                  <a:latin typeface="Times New Roman" panose="02020603050405020304" pitchFamily="18" charset="0"/>
                  <a:ea typeface="宋体" panose="02010600030101010101" pitchFamily="2" charset="-122"/>
                </a:rPr>
                <a:t>                                                                           3400    3700</a:t>
              </a:r>
            </a:p>
          </p:txBody>
        </p:sp>
        <p:sp>
          <p:nvSpPr>
            <p:cNvPr id="14" name="Rectangle 13"/>
            <p:cNvSpPr>
              <a:spLocks noChangeArrowheads="1"/>
            </p:cNvSpPr>
            <p:nvPr/>
          </p:nvSpPr>
          <p:spPr bwMode="auto">
            <a:xfrm>
              <a:off x="735" y="2665"/>
              <a:ext cx="56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a:latin typeface="Times New Roman" panose="02020603050405020304" pitchFamily="18" charset="0"/>
                  <a:ea typeface="宋体" panose="02010600030101010101" pitchFamily="2" charset="-122"/>
                </a:rPr>
                <a:t>40000</a:t>
              </a:r>
            </a:p>
          </p:txBody>
        </p:sp>
      </p:grpSp>
      <p:graphicFrame>
        <p:nvGraphicFramePr>
          <p:cNvPr id="16" name="Object 14">
            <a:hlinkClick r:id="rId3" action="ppaction://hlinksldjump"/>
          </p:cNvPr>
          <p:cNvGraphicFramePr>
            <a:graphicFrameLocks noChangeAspect="1"/>
          </p:cNvGraphicFramePr>
          <p:nvPr>
            <p:extLst>
              <p:ext uri="{D42A27DB-BD31-4B8C-83A1-F6EECF244321}">
                <p14:modId xmlns:p14="http://schemas.microsoft.com/office/powerpoint/2010/main" val="246356061"/>
              </p:ext>
            </p:extLst>
          </p:nvPr>
        </p:nvGraphicFramePr>
        <p:xfrm>
          <a:off x="152400" y="4835600"/>
          <a:ext cx="8991600" cy="1100137"/>
        </p:xfrm>
        <a:graphic>
          <a:graphicData uri="http://schemas.openxmlformats.org/presentationml/2006/ole">
            <mc:AlternateContent xmlns:mc="http://schemas.openxmlformats.org/markup-compatibility/2006">
              <mc:Choice xmlns:v="urn:schemas-microsoft-com:vml" Requires="v">
                <p:oleObj spid="_x0000_s7254" r:id="rId4" imgW="3937000" imgH="431800" progId="Equation.3">
                  <p:embed/>
                </p:oleObj>
              </mc:Choice>
              <mc:Fallback>
                <p:oleObj r:id="rId4" imgW="39370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835600"/>
                        <a:ext cx="8991600"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884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647769" y="1556199"/>
            <a:ext cx="7391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b="0" dirty="0">
                <a:latin typeface="楷体" panose="02010609060101010101" pitchFamily="49" charset="-122"/>
                <a:ea typeface="楷体" panose="02010609060101010101" pitchFamily="49" charset="-122"/>
              </a:rPr>
              <a:t>该公式是把等差支付系列换算成等额支付系列 </a:t>
            </a:r>
          </a:p>
        </p:txBody>
      </p:sp>
      <p:graphicFrame>
        <p:nvGraphicFramePr>
          <p:cNvPr id="4" name="Object 3"/>
          <p:cNvGraphicFramePr>
            <a:graphicFrameLocks noChangeAspect="1"/>
          </p:cNvGraphicFramePr>
          <p:nvPr/>
        </p:nvGraphicFramePr>
        <p:xfrm>
          <a:off x="2590800" y="2209800"/>
          <a:ext cx="2362200" cy="457200"/>
        </p:xfrm>
        <a:graphic>
          <a:graphicData uri="http://schemas.openxmlformats.org/presentationml/2006/ole">
            <mc:AlternateContent xmlns:mc="http://schemas.openxmlformats.org/markup-compatibility/2006">
              <mc:Choice xmlns:v="urn:schemas-microsoft-com:vml" Requires="v">
                <p:oleObj spid="_x0000_s8522" r:id="rId3" imgW="1219200" imgH="228600" progId="Equation.3">
                  <p:embed/>
                </p:oleObj>
              </mc:Choice>
              <mc:Fallback>
                <p:oleObj r:id="rId3" imgW="1219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209800"/>
                        <a:ext cx="2362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667000" y="2819400"/>
          <a:ext cx="2362200" cy="457200"/>
        </p:xfrm>
        <a:graphic>
          <a:graphicData uri="http://schemas.openxmlformats.org/presentationml/2006/ole">
            <mc:AlternateContent xmlns:mc="http://schemas.openxmlformats.org/markup-compatibility/2006">
              <mc:Choice xmlns:v="urn:schemas-microsoft-com:vml" Requires="v">
                <p:oleObj spid="_x0000_s8523" name="Equation" r:id="rId5" imgW="1231366" imgH="228501" progId="Equation.DSMT4">
                  <p:embed/>
                </p:oleObj>
              </mc:Choice>
              <mc:Fallback>
                <p:oleObj name="Equation" r:id="rId5" imgW="123136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819400"/>
                        <a:ext cx="2362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133600" y="3505200"/>
          <a:ext cx="4006850" cy="1309688"/>
        </p:xfrm>
        <a:graphic>
          <a:graphicData uri="http://schemas.openxmlformats.org/presentationml/2006/ole">
            <mc:AlternateContent xmlns:mc="http://schemas.openxmlformats.org/markup-compatibility/2006">
              <mc:Choice xmlns:v="urn:schemas-microsoft-com:vml" Requires="v">
                <p:oleObj spid="_x0000_s8524" name="Equation" r:id="rId7" imgW="2082600" imgH="660240" progId="Equation.3">
                  <p:embed/>
                </p:oleObj>
              </mc:Choice>
              <mc:Fallback>
                <p:oleObj name="Equation" r:id="rId7" imgW="2082600" imgH="660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505200"/>
                        <a:ext cx="4006850"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6"/>
          <p:cNvSpPr>
            <a:spLocks noChangeShapeType="1"/>
          </p:cNvSpPr>
          <p:nvPr/>
        </p:nvSpPr>
        <p:spPr bwMode="auto">
          <a:xfrm flipV="1">
            <a:off x="5029200" y="3810000"/>
            <a:ext cx="914400" cy="528638"/>
          </a:xfrm>
          <a:prstGeom prst="line">
            <a:avLst/>
          </a:prstGeom>
          <a:noFill/>
          <a:ln w="9525">
            <a:solidFill>
              <a:srgbClr val="D6009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7"/>
          <p:cNvSpPr>
            <a:spLocks noChangeShapeType="1"/>
          </p:cNvSpPr>
          <p:nvPr/>
        </p:nvSpPr>
        <p:spPr bwMode="auto">
          <a:xfrm flipV="1">
            <a:off x="3429000" y="4343400"/>
            <a:ext cx="914400" cy="528638"/>
          </a:xfrm>
          <a:prstGeom prst="line">
            <a:avLst/>
          </a:prstGeom>
          <a:noFill/>
          <a:ln w="9525">
            <a:solidFill>
              <a:srgbClr val="D60093"/>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 name="Object 8"/>
          <p:cNvGraphicFramePr>
            <a:graphicFrameLocks noChangeAspect="1"/>
          </p:cNvGraphicFramePr>
          <p:nvPr/>
        </p:nvGraphicFramePr>
        <p:xfrm>
          <a:off x="2514600" y="4953000"/>
          <a:ext cx="2320925" cy="881063"/>
        </p:xfrm>
        <a:graphic>
          <a:graphicData uri="http://schemas.openxmlformats.org/presentationml/2006/ole">
            <mc:AlternateContent xmlns:mc="http://schemas.openxmlformats.org/markup-compatibility/2006">
              <mc:Choice xmlns:v="urn:schemas-microsoft-com:vml" Requires="v">
                <p:oleObj spid="_x0000_s8525" name="Equation" r:id="rId9" imgW="1206360" imgH="444240" progId="Equation.3">
                  <p:embed/>
                </p:oleObj>
              </mc:Choice>
              <mc:Fallback>
                <p:oleObj name="Equation" r:id="rId9" imgW="120636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4953000"/>
                        <a:ext cx="2320925"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a:spLocks noChangeArrowheads="1"/>
          </p:cNvSpPr>
          <p:nvPr/>
        </p:nvSpPr>
        <p:spPr bwMode="auto">
          <a:xfrm>
            <a:off x="564295" y="1030531"/>
            <a:ext cx="7140464" cy="395287"/>
          </a:xfrm>
          <a:prstGeom prst="rect">
            <a:avLst/>
          </a:prstGeom>
          <a:noFill/>
          <a:ln w="9525">
            <a:noFill/>
            <a:miter lim="800000"/>
            <a:headEnd/>
            <a:tailEnd/>
          </a:ln>
          <a:effectLst/>
        </p:spPr>
        <p:txBody>
          <a:bodyPr anchor="ctr"/>
          <a:lstStyle/>
          <a:p>
            <a:pPr>
              <a:spcBef>
                <a:spcPct val="0"/>
              </a:spcBef>
              <a:defRPr/>
            </a:pPr>
            <a:r>
              <a:rPr kumimoji="0" lang="en-US" altLang="zh-CN"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9. </a:t>
            </a:r>
            <a:r>
              <a:rPr kumimoji="0"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等差支付系列年值公式</a:t>
            </a:r>
          </a:p>
        </p:txBody>
      </p:sp>
    </p:spTree>
    <p:extLst>
      <p:ext uri="{BB962C8B-B14F-4D97-AF65-F5344CB8AC3E}">
        <p14:creationId xmlns:p14="http://schemas.microsoft.com/office/powerpoint/2010/main" val="389230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0" fill="hold"/>
                                        <p:tgtEl>
                                          <p:spTgt spid="6"/>
                                        </p:tgtEl>
                                        <p:attrNameLst>
                                          <p:attrName>ppt_x</p:attrName>
                                        </p:attrNameLst>
                                      </p:cBhvr>
                                      <p:tavLst>
                                        <p:tav tm="0">
                                          <p:val>
                                            <p:strVal val="0-#ppt_w/2"/>
                                          </p:val>
                                        </p:tav>
                                        <p:tav tm="100000">
                                          <p:val>
                                            <p:strVal val="#ppt_x"/>
                                          </p:val>
                                        </p:tav>
                                      </p:tavLst>
                                    </p:anim>
                                    <p:anim calcmode="lin" valueType="num">
                                      <p:cBhvr additive="base">
                                        <p:cTn id="18" dur="5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out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out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slide(fromBottom)">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aphicFrame>
        <p:nvGraphicFramePr>
          <p:cNvPr id="3" name="Object 2"/>
          <p:cNvGraphicFramePr>
            <a:graphicFrameLocks noChangeAspect="1"/>
          </p:cNvGraphicFramePr>
          <p:nvPr/>
        </p:nvGraphicFramePr>
        <p:xfrm>
          <a:off x="1905000" y="1905000"/>
          <a:ext cx="2058988" cy="915988"/>
        </p:xfrm>
        <a:graphic>
          <a:graphicData uri="http://schemas.openxmlformats.org/presentationml/2006/ole">
            <mc:AlternateContent xmlns:mc="http://schemas.openxmlformats.org/markup-compatibility/2006">
              <mc:Choice xmlns:v="urn:schemas-microsoft-com:vml" Requires="v">
                <p:oleObj spid="_x0000_s9538" name="Equation" r:id="rId3" imgW="863280" imgH="419040" progId="Equation.3">
                  <p:embed/>
                </p:oleObj>
              </mc:Choice>
              <mc:Fallback>
                <p:oleObj name="Equation" r:id="rId3" imgW="8632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05000"/>
                        <a:ext cx="2058988" cy="915988"/>
                      </a:xfrm>
                      <a:prstGeom prst="rect">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4271963" y="2159000"/>
          <a:ext cx="1360487" cy="406400"/>
        </p:xfrm>
        <a:graphic>
          <a:graphicData uri="http://schemas.openxmlformats.org/presentationml/2006/ole">
            <mc:AlternateContent xmlns:mc="http://schemas.openxmlformats.org/markup-compatibility/2006">
              <mc:Choice xmlns:v="urn:schemas-microsoft-com:vml" Requires="v">
                <p:oleObj spid="_x0000_s9539" name="Equation" r:id="rId5" imgW="634680" imgH="203040" progId="Equation.3">
                  <p:embed/>
                </p:oleObj>
              </mc:Choice>
              <mc:Fallback>
                <p:oleObj name="Equation" r:id="rId5" imgW="6346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1963" y="2159000"/>
                        <a:ext cx="13604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38862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a:latin typeface="Times New Roman" panose="02020603050405020304" pitchFamily="18" charset="0"/>
                <a:ea typeface="宋体" panose="02010600030101010101" pitchFamily="2" charset="-122"/>
              </a:rPr>
              <a:t>=</a:t>
            </a:r>
          </a:p>
        </p:txBody>
      </p:sp>
      <p:sp>
        <p:nvSpPr>
          <p:cNvPr id="6" name="Rectangle 5"/>
          <p:cNvSpPr>
            <a:spLocks noChangeArrowheads="1"/>
          </p:cNvSpPr>
          <p:nvPr/>
        </p:nvSpPr>
        <p:spPr bwMode="auto">
          <a:xfrm>
            <a:off x="1219200" y="12192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Times New Roman" panose="02020603050405020304" pitchFamily="18" charset="0"/>
                <a:ea typeface="宋体" panose="02010600030101010101" pitchFamily="2" charset="-122"/>
              </a:rPr>
              <a:t>记</a:t>
            </a:r>
          </a:p>
        </p:txBody>
      </p:sp>
      <p:sp>
        <p:nvSpPr>
          <p:cNvPr id="7" name="Rectangle 6"/>
          <p:cNvSpPr>
            <a:spLocks noChangeArrowheads="1"/>
          </p:cNvSpPr>
          <p:nvPr/>
        </p:nvSpPr>
        <p:spPr bwMode="auto">
          <a:xfrm>
            <a:off x="3733800" y="2743200"/>
            <a:ext cx="510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solidFill>
                  <a:srgbClr val="D60093"/>
                </a:solidFill>
                <a:latin typeface="Times New Roman" panose="02020603050405020304" pitchFamily="18" charset="0"/>
                <a:ea typeface="宋体" panose="02010600030101010101" pitchFamily="2" charset="-122"/>
              </a:rPr>
              <a:t>等差支付系列年值系数</a:t>
            </a:r>
          </a:p>
          <a:p>
            <a:pPr>
              <a:spcBef>
                <a:spcPct val="0"/>
              </a:spcBef>
            </a:pPr>
            <a:r>
              <a:rPr lang="zh-CN" altLang="en-US" sz="2400" b="0">
                <a:latin typeface="Times New Roman" panose="02020603050405020304" pitchFamily="18" charset="0"/>
                <a:ea typeface="宋体" panose="02010600030101010101" pitchFamily="2" charset="-122"/>
              </a:rPr>
              <a:t>（</a:t>
            </a:r>
            <a:r>
              <a:rPr lang="en-US" altLang="zh-CN" sz="2400" b="0">
                <a:latin typeface="Times New Roman" panose="02020603050405020304" pitchFamily="18" charset="0"/>
                <a:ea typeface="宋体" panose="02010600030101010101" pitchFamily="2" charset="-122"/>
              </a:rPr>
              <a:t>arithmetic gradient conversion factor</a:t>
            </a:r>
            <a:r>
              <a:rPr lang="zh-CN" altLang="en-US" sz="2400" b="0">
                <a:latin typeface="Times New Roman" panose="02020603050405020304" pitchFamily="18" charset="0"/>
                <a:ea typeface="宋体" panose="02010600030101010101" pitchFamily="2" charset="-122"/>
              </a:rPr>
              <a:t>） </a:t>
            </a:r>
          </a:p>
        </p:txBody>
      </p:sp>
      <p:sp>
        <p:nvSpPr>
          <p:cNvPr id="8" name="Rectangle 7"/>
          <p:cNvSpPr>
            <a:spLocks noChangeArrowheads="1"/>
          </p:cNvSpPr>
          <p:nvPr/>
        </p:nvSpPr>
        <p:spPr bwMode="auto">
          <a:xfrm>
            <a:off x="1066800" y="4038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Times New Roman" panose="02020603050405020304" pitchFamily="18" charset="0"/>
                <a:ea typeface="宋体" panose="02010600030101010101" pitchFamily="2" charset="-122"/>
              </a:rPr>
              <a:t>即</a:t>
            </a:r>
          </a:p>
        </p:txBody>
      </p:sp>
      <p:graphicFrame>
        <p:nvGraphicFramePr>
          <p:cNvPr id="9" name="Object 8"/>
          <p:cNvGraphicFramePr>
            <a:graphicFrameLocks noChangeAspect="1"/>
          </p:cNvGraphicFramePr>
          <p:nvPr/>
        </p:nvGraphicFramePr>
        <p:xfrm>
          <a:off x="2349500" y="4643438"/>
          <a:ext cx="3421063" cy="403225"/>
        </p:xfrm>
        <a:graphic>
          <a:graphicData uri="http://schemas.openxmlformats.org/presentationml/2006/ole">
            <mc:AlternateContent xmlns:mc="http://schemas.openxmlformats.org/markup-compatibility/2006">
              <mc:Choice xmlns:v="urn:schemas-microsoft-com:vml" Requires="v">
                <p:oleObj spid="_x0000_s9540" name="Equation" r:id="rId7" imgW="1777680" imgH="203040" progId="Equation.3">
                  <p:embed/>
                </p:oleObj>
              </mc:Choice>
              <mc:Fallback>
                <p:oleObj name="Equation" r:id="rId7" imgW="17776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9500" y="4643438"/>
                        <a:ext cx="3421063"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5715000" y="4648200"/>
          <a:ext cx="1360488" cy="406400"/>
        </p:xfrm>
        <a:graphic>
          <a:graphicData uri="http://schemas.openxmlformats.org/presentationml/2006/ole">
            <mc:AlternateContent xmlns:mc="http://schemas.openxmlformats.org/markup-compatibility/2006">
              <mc:Choice xmlns:v="urn:schemas-microsoft-com:vml" Requires="v">
                <p:oleObj spid="_x0000_s9541" name="Equation" r:id="rId9" imgW="634680" imgH="203040" progId="Equation.3">
                  <p:embed/>
                </p:oleObj>
              </mc:Choice>
              <mc:Fallback>
                <p:oleObj name="Equation" r:id="rId9" imgW="6346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648200"/>
                        <a:ext cx="1360488"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607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vertic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lide(fromBottom)">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11" name="Rectangle 2"/>
          <p:cNvSpPr>
            <a:spLocks noChangeArrowheads="1"/>
          </p:cNvSpPr>
          <p:nvPr/>
        </p:nvSpPr>
        <p:spPr bwMode="auto">
          <a:xfrm>
            <a:off x="533400" y="1981200"/>
            <a:ext cx="8153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nSpc>
                <a:spcPct val="140000"/>
              </a:lnSpc>
              <a:spcBef>
                <a:spcPct val="0"/>
              </a:spcBef>
            </a:pPr>
            <a:r>
              <a:rPr lang="zh-CN" altLang="en-US" sz="2400" b="0" dirty="0">
                <a:latin typeface="楷体" panose="02010609060101010101" pitchFamily="49" charset="-122"/>
                <a:ea typeface="楷体" panose="02010609060101010101" pitchFamily="49" charset="-122"/>
              </a:rPr>
              <a:t>某厂第一年年末销售利润额为</a:t>
            </a:r>
            <a:r>
              <a:rPr lang="en-US" altLang="zh-CN" sz="2400" b="0" dirty="0">
                <a:latin typeface="楷体" panose="02010609060101010101" pitchFamily="49" charset="-122"/>
                <a:ea typeface="楷体" panose="02010609060101010101" pitchFamily="49" charset="-122"/>
              </a:rPr>
              <a:t>50</a:t>
            </a:r>
            <a:r>
              <a:rPr lang="zh-CN" altLang="en-US" sz="2400" b="0" dirty="0">
                <a:latin typeface="楷体" panose="02010609060101010101" pitchFamily="49" charset="-122"/>
                <a:ea typeface="楷体" panose="02010609060101010101" pitchFamily="49" charset="-122"/>
              </a:rPr>
              <a:t>万元，预测在以后</a:t>
            </a:r>
            <a:r>
              <a:rPr lang="en-US" altLang="zh-CN" sz="2400" b="0" dirty="0">
                <a:latin typeface="楷体" panose="02010609060101010101" pitchFamily="49" charset="-122"/>
                <a:ea typeface="楷体" panose="02010609060101010101" pitchFamily="49" charset="-122"/>
              </a:rPr>
              <a:t>4</a:t>
            </a:r>
            <a:r>
              <a:rPr lang="zh-CN" altLang="en-US" sz="2400" b="0" dirty="0">
                <a:latin typeface="楷体" panose="02010609060101010101" pitchFamily="49" charset="-122"/>
                <a:ea typeface="楷体" panose="02010609060101010101" pitchFamily="49" charset="-122"/>
              </a:rPr>
              <a:t>年每年将递增</a:t>
            </a:r>
            <a:r>
              <a:rPr lang="en-US" altLang="zh-CN" sz="2400" b="0" dirty="0">
                <a:latin typeface="楷体" panose="02010609060101010101" pitchFamily="49" charset="-122"/>
                <a:ea typeface="楷体" panose="02010609060101010101" pitchFamily="49" charset="-122"/>
              </a:rPr>
              <a:t>10</a:t>
            </a:r>
            <a:r>
              <a:rPr lang="zh-CN" altLang="en-US" sz="2400" b="0" dirty="0">
                <a:latin typeface="楷体" panose="02010609060101010101" pitchFamily="49" charset="-122"/>
                <a:ea typeface="楷体" panose="02010609060101010101" pitchFamily="49" charset="-122"/>
              </a:rPr>
              <a:t>万元，年利率为</a:t>
            </a:r>
            <a:r>
              <a:rPr lang="en-US" altLang="zh-CN" sz="2400" b="0" dirty="0">
                <a:latin typeface="楷体" panose="02010609060101010101" pitchFamily="49" charset="-122"/>
                <a:ea typeface="楷体" panose="02010609060101010101" pitchFamily="49" charset="-122"/>
              </a:rPr>
              <a:t>10</a:t>
            </a:r>
            <a:r>
              <a:rPr lang="zh-CN" altLang="en-US" sz="2400" b="0" dirty="0">
                <a:latin typeface="楷体" panose="02010609060101010101" pitchFamily="49" charset="-122"/>
                <a:ea typeface="楷体" panose="02010609060101010101" pitchFamily="49" charset="-122"/>
              </a:rPr>
              <a:t>％，如果换算成</a:t>
            </a:r>
            <a:r>
              <a:rPr lang="en-US" altLang="zh-CN" sz="2400" b="0" dirty="0">
                <a:latin typeface="楷体" panose="02010609060101010101" pitchFamily="49" charset="-122"/>
                <a:ea typeface="楷体" panose="02010609060101010101" pitchFamily="49" charset="-122"/>
              </a:rPr>
              <a:t>5</a:t>
            </a:r>
            <a:r>
              <a:rPr lang="zh-CN" altLang="en-US" sz="2400" b="0" dirty="0">
                <a:latin typeface="楷体" panose="02010609060101010101" pitchFamily="49" charset="-122"/>
                <a:ea typeface="楷体" panose="02010609060101010101" pitchFamily="49" charset="-122"/>
              </a:rPr>
              <a:t>年的等额支付系列，其年值是多少？</a:t>
            </a:r>
            <a:r>
              <a:rPr lang="zh-CN" altLang="en-US" sz="1400" b="0" dirty="0">
                <a:latin typeface="楷体" panose="02010609060101010101" pitchFamily="49" charset="-122"/>
                <a:ea typeface="楷体" panose="02010609060101010101" pitchFamily="49" charset="-122"/>
              </a:rPr>
              <a:t> </a:t>
            </a:r>
            <a:endParaRPr lang="zh-CN" altLang="en-US" sz="2400" b="0" dirty="0">
              <a:latin typeface="楷体" panose="02010609060101010101" pitchFamily="49" charset="-122"/>
              <a:ea typeface="楷体" panose="02010609060101010101" pitchFamily="49" charset="-122"/>
            </a:endParaRPr>
          </a:p>
        </p:txBody>
      </p:sp>
      <p:sp>
        <p:nvSpPr>
          <p:cNvPr id="12" name="Rectangle 3"/>
          <p:cNvSpPr>
            <a:spLocks noChangeArrowheads="1"/>
          </p:cNvSpPr>
          <p:nvPr/>
        </p:nvSpPr>
        <p:spPr bwMode="auto">
          <a:xfrm>
            <a:off x="64770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楷体" panose="02010609060101010101" pitchFamily="49" charset="-122"/>
                <a:ea typeface="楷体" panose="02010609060101010101" pitchFamily="49" charset="-122"/>
              </a:rPr>
              <a:t>例：</a:t>
            </a:r>
          </a:p>
        </p:txBody>
      </p:sp>
      <p:sp>
        <p:nvSpPr>
          <p:cNvPr id="13" name="Rectangle 4"/>
          <p:cNvSpPr>
            <a:spLocks noChangeArrowheads="1"/>
          </p:cNvSpPr>
          <p:nvPr/>
        </p:nvSpPr>
        <p:spPr bwMode="auto">
          <a:xfrm>
            <a:off x="609600" y="3810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楷体" panose="02010609060101010101" pitchFamily="49" charset="-122"/>
                <a:ea typeface="楷体" panose="02010609060101010101" pitchFamily="49" charset="-122"/>
              </a:rPr>
              <a:t>解：</a:t>
            </a:r>
            <a:r>
              <a:rPr lang="zh-CN" altLang="en-US" sz="1400" b="0">
                <a:latin typeface="楷体" panose="02010609060101010101" pitchFamily="49" charset="-122"/>
                <a:ea typeface="楷体" panose="02010609060101010101" pitchFamily="49" charset="-122"/>
              </a:rPr>
              <a:t> </a:t>
            </a:r>
            <a:endParaRPr lang="zh-CN" altLang="en-US" sz="2400" b="0">
              <a:latin typeface="楷体" panose="02010609060101010101" pitchFamily="49" charset="-122"/>
              <a:ea typeface="楷体" panose="02010609060101010101" pitchFamily="49" charset="-122"/>
            </a:endParaRPr>
          </a:p>
        </p:txBody>
      </p:sp>
      <p:graphicFrame>
        <p:nvGraphicFramePr>
          <p:cNvPr id="14" name="Object 5"/>
          <p:cNvGraphicFramePr>
            <a:graphicFrameLocks noChangeAspect="1"/>
          </p:cNvGraphicFramePr>
          <p:nvPr>
            <p:extLst>
              <p:ext uri="{D42A27DB-BD31-4B8C-83A1-F6EECF244321}">
                <p14:modId xmlns:p14="http://schemas.microsoft.com/office/powerpoint/2010/main" val="3173713606"/>
              </p:ext>
            </p:extLst>
          </p:nvPr>
        </p:nvGraphicFramePr>
        <p:xfrm>
          <a:off x="1000125" y="4584700"/>
          <a:ext cx="6610350" cy="431800"/>
        </p:xfrm>
        <a:graphic>
          <a:graphicData uri="http://schemas.openxmlformats.org/presentationml/2006/ole">
            <mc:AlternateContent xmlns:mc="http://schemas.openxmlformats.org/markup-compatibility/2006">
              <mc:Choice xmlns:v="urn:schemas-microsoft-com:vml" Requires="v">
                <p:oleObj spid="_x0000_s10321" name="Equation" r:id="rId3" imgW="3365280" imgH="215640" progId="Equation.3">
                  <p:embed/>
                </p:oleObj>
              </mc:Choice>
              <mc:Fallback>
                <p:oleObj name="Equation" r:id="rId3" imgW="33652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4584700"/>
                        <a:ext cx="66103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6"/>
          <p:cNvSpPr>
            <a:spLocks noChangeArrowheads="1"/>
          </p:cNvSpPr>
          <p:nvPr/>
        </p:nvSpPr>
        <p:spPr bwMode="auto">
          <a:xfrm>
            <a:off x="7620000" y="4495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楷体" panose="02010609060101010101" pitchFamily="49" charset="-122"/>
                <a:ea typeface="楷体" panose="02010609060101010101" pitchFamily="49" charset="-122"/>
              </a:rPr>
              <a:t>（万元）</a:t>
            </a:r>
          </a:p>
        </p:txBody>
      </p:sp>
    </p:spTree>
    <p:extLst>
      <p:ext uri="{BB962C8B-B14F-4D97-AF65-F5344CB8AC3E}">
        <p14:creationId xmlns:p14="http://schemas.microsoft.com/office/powerpoint/2010/main" val="87337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7" presetClass="entr" presetSubtype="10" fill="hold" nodeType="afterEffect">
                                  <p:stCondLst>
                                    <p:cond delay="300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strVal val="#ppt_h"/>
                                          </p:val>
                                        </p:tav>
                                        <p:tav tm="100000">
                                          <p:val>
                                            <p:strVal val="#ppt_h"/>
                                          </p:val>
                                        </p:tav>
                                      </p:tavLst>
                                    </p:anim>
                                  </p:childTnLst>
                                </p:cTn>
                              </p:par>
                            </p:childTnLst>
                          </p:cTn>
                        </p:par>
                        <p:par>
                          <p:cTn id="16" fill="hold">
                            <p:stCondLst>
                              <p:cond delay="4500"/>
                            </p:stCondLst>
                            <p:childTnLst>
                              <p:par>
                                <p:cTn id="17" presetID="1" presetClass="entr" presetSubtype="0" fill="hold" grpId="0" nodeType="after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pSp>
        <p:nvGrpSpPr>
          <p:cNvPr id="3" name="Group 2"/>
          <p:cNvGrpSpPr>
            <a:grpSpLocks/>
          </p:cNvGrpSpPr>
          <p:nvPr/>
        </p:nvGrpSpPr>
        <p:grpSpPr bwMode="auto">
          <a:xfrm>
            <a:off x="1676400" y="1828800"/>
            <a:ext cx="6786563" cy="2835275"/>
            <a:chOff x="1056" y="1152"/>
            <a:chExt cx="4275" cy="1786"/>
          </a:xfrm>
        </p:grpSpPr>
        <p:sp>
          <p:nvSpPr>
            <p:cNvPr id="4" name="Line 3"/>
            <p:cNvSpPr>
              <a:spLocks noChangeShapeType="1"/>
            </p:cNvSpPr>
            <p:nvPr/>
          </p:nvSpPr>
          <p:spPr bwMode="auto">
            <a:xfrm>
              <a:off x="1090" y="2640"/>
              <a:ext cx="3470" cy="2"/>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flipV="1">
              <a:off x="1349" y="2322"/>
              <a:ext cx="0" cy="325"/>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flipV="1">
              <a:off x="4537" y="1417"/>
              <a:ext cx="0" cy="1244"/>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 name="Arc 6"/>
            <p:cNvSpPr>
              <a:spLocks/>
            </p:cNvSpPr>
            <p:nvPr/>
          </p:nvSpPr>
          <p:spPr bwMode="auto">
            <a:xfrm flipV="1">
              <a:off x="1338" y="1360"/>
              <a:ext cx="3199" cy="976"/>
            </a:xfrm>
            <a:custGeom>
              <a:avLst/>
              <a:gdLst>
                <a:gd name="T0" fmla="*/ 0 w 21600"/>
                <a:gd name="T1" fmla="*/ 0 h 21600"/>
                <a:gd name="T2" fmla="*/ 70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Line 7"/>
            <p:cNvSpPr>
              <a:spLocks noChangeShapeType="1"/>
            </p:cNvSpPr>
            <p:nvPr/>
          </p:nvSpPr>
          <p:spPr bwMode="auto">
            <a:xfrm flipV="1">
              <a:off x="1642" y="2322"/>
              <a:ext cx="0" cy="344"/>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flipV="1">
              <a:off x="2171" y="2303"/>
              <a:ext cx="0" cy="344"/>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flipV="1">
              <a:off x="4300" y="1737"/>
              <a:ext cx="0" cy="917"/>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flipV="1">
              <a:off x="1912" y="2303"/>
              <a:ext cx="0" cy="344"/>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p:nvSpPr>
          <p:spPr bwMode="auto">
            <a:xfrm>
              <a:off x="1056" y="2688"/>
              <a:ext cx="3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a:latin typeface="Times New Roman" panose="02020603050405020304" pitchFamily="18" charset="0"/>
                  <a:ea typeface="宋体" panose="02010600030101010101" pitchFamily="2" charset="-122"/>
                </a:rPr>
                <a:t>0   1    2    3   4               ……                 </a:t>
              </a:r>
              <a:r>
                <a:rPr kumimoji="0" lang="en-US" altLang="zh-CN" sz="2400" b="0" i="1">
                  <a:latin typeface="Times New Roman" panose="02020603050405020304" pitchFamily="18" charset="0"/>
                  <a:ea typeface="宋体" panose="02010600030101010101" pitchFamily="2" charset="-122"/>
                </a:rPr>
                <a:t>n</a:t>
              </a:r>
              <a:r>
                <a:rPr kumimoji="0" lang="en-US" altLang="zh-CN" sz="2400" b="0">
                  <a:latin typeface="Times New Roman" panose="02020603050405020304" pitchFamily="18" charset="0"/>
                  <a:ea typeface="宋体" panose="02010600030101010101" pitchFamily="2" charset="-122"/>
                </a:rPr>
                <a:t>-1  </a:t>
              </a:r>
              <a:r>
                <a:rPr kumimoji="0" lang="en-US" altLang="zh-CN" sz="2400" b="0" i="1">
                  <a:latin typeface="Times New Roman" panose="02020603050405020304" pitchFamily="18" charset="0"/>
                  <a:ea typeface="宋体" panose="02010600030101010101" pitchFamily="2" charset="-122"/>
                </a:rPr>
                <a:t>n</a:t>
              </a:r>
              <a:endParaRPr kumimoji="0" lang="en-US" altLang="zh-CN" sz="2400" b="0">
                <a:latin typeface="Times New Roman" panose="02020603050405020304" pitchFamily="18" charset="0"/>
                <a:ea typeface="宋体" panose="02010600030101010101" pitchFamily="2" charset="-122"/>
              </a:endParaRPr>
            </a:p>
          </p:txBody>
        </p:sp>
        <p:grpSp>
          <p:nvGrpSpPr>
            <p:cNvPr id="13" name="Group 12"/>
            <p:cNvGrpSpPr>
              <a:grpSpLocks/>
            </p:cNvGrpSpPr>
            <p:nvPr/>
          </p:nvGrpSpPr>
          <p:grpSpPr bwMode="auto">
            <a:xfrm>
              <a:off x="1152" y="1152"/>
              <a:ext cx="4179" cy="1335"/>
              <a:chOff x="1152" y="1152"/>
              <a:chExt cx="4179" cy="1335"/>
            </a:xfrm>
          </p:grpSpPr>
          <p:sp>
            <p:nvSpPr>
              <p:cNvPr id="14" name="Rectangle 13"/>
              <p:cNvSpPr>
                <a:spLocks noChangeArrowheads="1"/>
              </p:cNvSpPr>
              <p:nvPr/>
            </p:nvSpPr>
            <p:spPr bwMode="auto">
              <a:xfrm>
                <a:off x="1152" y="1824"/>
                <a:ext cx="417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endParaRPr kumimoji="0" lang="en-US" altLang="zh-CN" sz="1800" b="0">
                  <a:latin typeface="Times New Roman" panose="02020603050405020304" pitchFamily="18" charset="0"/>
                  <a:ea typeface="宋体" panose="02010600030101010101" pitchFamily="2" charset="-122"/>
                </a:endParaRPr>
              </a:p>
              <a:p>
                <a:pPr algn="just">
                  <a:spcBef>
                    <a:spcPct val="0"/>
                  </a:spcBef>
                </a:pPr>
                <a:endParaRPr kumimoji="0" lang="en-US" altLang="zh-CN" sz="1800" b="0">
                  <a:latin typeface="Times New Roman" panose="02020603050405020304" pitchFamily="18" charset="0"/>
                  <a:ea typeface="宋体" panose="02010600030101010101" pitchFamily="2" charset="-122"/>
                </a:endParaRPr>
              </a:p>
              <a:p>
                <a:pPr algn="just">
                  <a:spcBef>
                    <a:spcPct val="0"/>
                  </a:spcBef>
                </a:pPr>
                <a:r>
                  <a:rPr kumimoji="0" lang="en-US" altLang="zh-CN" sz="1800" b="0">
                    <a:latin typeface="Times New Roman" panose="02020603050405020304" pitchFamily="18" charset="0"/>
                    <a:ea typeface="宋体" panose="02010600030101010101" pitchFamily="2" charset="-122"/>
                  </a:rPr>
                  <a:t>   </a:t>
                </a:r>
                <a:r>
                  <a:rPr kumimoji="0" lang="en-US" altLang="zh-CN" sz="1800" b="0" i="1">
                    <a:latin typeface="Times New Roman" panose="02020603050405020304" pitchFamily="18" charset="0"/>
                    <a:ea typeface="宋体" panose="02010600030101010101" pitchFamily="2" charset="-122"/>
                  </a:rPr>
                  <a:t>A</a:t>
                </a:r>
                <a:r>
                  <a:rPr kumimoji="0" lang="en-US" altLang="zh-CN" sz="1800" b="0">
                    <a:latin typeface="Times New Roman" panose="02020603050405020304" pitchFamily="18" charset="0"/>
                    <a:ea typeface="宋体" panose="02010600030101010101" pitchFamily="2" charset="-122"/>
                  </a:rPr>
                  <a:t>  </a:t>
                </a:r>
                <a:r>
                  <a:rPr kumimoji="0" lang="en-US" altLang="zh-CN" sz="1800" b="0" i="1">
                    <a:latin typeface="Times New Roman" panose="02020603050405020304" pitchFamily="18" charset="0"/>
                    <a:ea typeface="宋体" panose="02010600030101010101" pitchFamily="2" charset="-122"/>
                  </a:rPr>
                  <a:t>A</a:t>
                </a:r>
                <a:r>
                  <a:rPr kumimoji="0" lang="en-US" altLang="zh-CN" sz="1800" b="0">
                    <a:latin typeface="Times New Roman" panose="02020603050405020304" pitchFamily="18" charset="0"/>
                    <a:ea typeface="宋体" panose="02010600030101010101" pitchFamily="2" charset="-122"/>
                  </a:rPr>
                  <a:t>(1+</a:t>
                </a:r>
                <a:r>
                  <a:rPr kumimoji="0" lang="en-US" altLang="zh-CN" sz="1800" b="0" i="1">
                    <a:latin typeface="Times New Roman" panose="02020603050405020304" pitchFamily="18" charset="0"/>
                    <a:ea typeface="宋体" panose="02010600030101010101" pitchFamily="2" charset="-122"/>
                  </a:rPr>
                  <a:t>g</a:t>
                </a:r>
                <a:r>
                  <a:rPr kumimoji="0" lang="en-US" altLang="zh-CN" sz="1800" b="0">
                    <a:latin typeface="Times New Roman" panose="02020603050405020304" pitchFamily="18" charset="0"/>
                    <a:ea typeface="宋体" panose="02010600030101010101" pitchFamily="2" charset="-122"/>
                  </a:rPr>
                  <a:t>)</a:t>
                </a:r>
              </a:p>
              <a:p>
                <a:pPr algn="just">
                  <a:spcBef>
                    <a:spcPct val="0"/>
                  </a:spcBef>
                </a:pPr>
                <a:r>
                  <a:rPr kumimoji="0" lang="en-US" altLang="zh-CN" sz="1800" b="0">
                    <a:latin typeface="Times New Roman" panose="02020603050405020304" pitchFamily="18" charset="0"/>
                    <a:ea typeface="宋体" panose="02010600030101010101" pitchFamily="2" charset="-122"/>
                  </a:rPr>
                  <a:t>  </a:t>
                </a:r>
              </a:p>
            </p:txBody>
          </p:sp>
          <p:sp>
            <p:nvSpPr>
              <p:cNvPr id="16" name="Rectangle 14"/>
              <p:cNvSpPr>
                <a:spLocks noChangeArrowheads="1"/>
              </p:cNvSpPr>
              <p:nvPr/>
            </p:nvSpPr>
            <p:spPr bwMode="auto">
              <a:xfrm>
                <a:off x="1728" y="2016"/>
                <a:ext cx="5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kumimoji="0" lang="en-US" altLang="zh-CN" sz="1800" b="0" i="1">
                    <a:latin typeface="Times New Roman" panose="02020603050405020304" pitchFamily="18" charset="0"/>
                    <a:ea typeface="宋体" panose="02010600030101010101" pitchFamily="2" charset="-122"/>
                  </a:rPr>
                  <a:t>A</a:t>
                </a:r>
                <a:r>
                  <a:rPr kumimoji="0" lang="en-US" altLang="zh-CN" sz="1800" b="0">
                    <a:latin typeface="Times New Roman" panose="02020603050405020304" pitchFamily="18" charset="0"/>
                    <a:ea typeface="宋体" panose="02010600030101010101" pitchFamily="2" charset="-122"/>
                  </a:rPr>
                  <a:t>(1+</a:t>
                </a:r>
                <a:r>
                  <a:rPr kumimoji="0" lang="en-US" altLang="zh-CN" sz="1800" b="0" i="1">
                    <a:latin typeface="Times New Roman" panose="02020603050405020304" pitchFamily="18" charset="0"/>
                    <a:ea typeface="宋体" panose="02010600030101010101" pitchFamily="2" charset="-122"/>
                  </a:rPr>
                  <a:t>g</a:t>
                </a:r>
                <a:r>
                  <a:rPr kumimoji="0" lang="en-US" altLang="zh-CN" sz="1800" b="0">
                    <a:latin typeface="Times New Roman" panose="02020603050405020304" pitchFamily="18" charset="0"/>
                    <a:ea typeface="宋体" panose="02010600030101010101" pitchFamily="2" charset="-122"/>
                  </a:rPr>
                  <a:t>)</a:t>
                </a:r>
                <a:r>
                  <a:rPr kumimoji="0" lang="en-US" altLang="zh-CN" sz="1800" b="0" baseline="30000">
                    <a:latin typeface="Times New Roman" panose="02020603050405020304" pitchFamily="18" charset="0"/>
                    <a:ea typeface="宋体" panose="02010600030101010101" pitchFamily="2" charset="-122"/>
                  </a:rPr>
                  <a:t>2</a:t>
                </a:r>
              </a:p>
            </p:txBody>
          </p:sp>
          <p:sp>
            <p:nvSpPr>
              <p:cNvPr id="17" name="Rectangle 15"/>
              <p:cNvSpPr>
                <a:spLocks noChangeArrowheads="1"/>
              </p:cNvSpPr>
              <p:nvPr/>
            </p:nvSpPr>
            <p:spPr bwMode="auto">
              <a:xfrm>
                <a:off x="2160" y="2256"/>
                <a:ext cx="5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kumimoji="0" lang="en-US" altLang="zh-CN" sz="1800" b="0" i="1">
                    <a:latin typeface="Times New Roman" panose="02020603050405020304" pitchFamily="18" charset="0"/>
                    <a:ea typeface="宋体" panose="02010600030101010101" pitchFamily="2" charset="-122"/>
                  </a:rPr>
                  <a:t>A</a:t>
                </a:r>
                <a:r>
                  <a:rPr kumimoji="0" lang="en-US" altLang="zh-CN" sz="1800" b="0">
                    <a:latin typeface="Times New Roman" panose="02020603050405020304" pitchFamily="18" charset="0"/>
                    <a:ea typeface="宋体" panose="02010600030101010101" pitchFamily="2" charset="-122"/>
                  </a:rPr>
                  <a:t>(1+</a:t>
                </a:r>
                <a:r>
                  <a:rPr kumimoji="0" lang="en-US" altLang="zh-CN" sz="1800" b="0" i="1">
                    <a:latin typeface="Times New Roman" panose="02020603050405020304" pitchFamily="18" charset="0"/>
                    <a:ea typeface="宋体" panose="02010600030101010101" pitchFamily="2" charset="-122"/>
                  </a:rPr>
                  <a:t>g</a:t>
                </a:r>
                <a:r>
                  <a:rPr kumimoji="0" lang="en-US" altLang="zh-CN" sz="1800" b="0">
                    <a:latin typeface="Times New Roman" panose="02020603050405020304" pitchFamily="18" charset="0"/>
                    <a:ea typeface="宋体" panose="02010600030101010101" pitchFamily="2" charset="-122"/>
                  </a:rPr>
                  <a:t>)</a:t>
                </a:r>
                <a:r>
                  <a:rPr kumimoji="0" lang="en-US" altLang="zh-CN" sz="1800" b="0" baseline="30000">
                    <a:latin typeface="Times New Roman" panose="02020603050405020304" pitchFamily="18" charset="0"/>
                    <a:ea typeface="宋体" panose="02010600030101010101" pitchFamily="2" charset="-122"/>
                  </a:rPr>
                  <a:t>3</a:t>
                </a:r>
              </a:p>
            </p:txBody>
          </p:sp>
          <p:sp>
            <p:nvSpPr>
              <p:cNvPr id="18" name="Rectangle 16"/>
              <p:cNvSpPr>
                <a:spLocks noChangeArrowheads="1"/>
              </p:cNvSpPr>
              <p:nvPr/>
            </p:nvSpPr>
            <p:spPr bwMode="auto">
              <a:xfrm>
                <a:off x="3648" y="1584"/>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kumimoji="0" lang="en-US" altLang="zh-CN" sz="1800" b="0">
                    <a:latin typeface="Times New Roman" panose="02020603050405020304" pitchFamily="18" charset="0"/>
                    <a:ea typeface="宋体" panose="02010600030101010101" pitchFamily="2" charset="-122"/>
                  </a:rPr>
                  <a:t> </a:t>
                </a:r>
                <a:r>
                  <a:rPr kumimoji="0" lang="en-US" altLang="zh-CN" sz="1800" b="0" i="1">
                    <a:latin typeface="Times New Roman" panose="02020603050405020304" pitchFamily="18" charset="0"/>
                    <a:ea typeface="宋体" panose="02010600030101010101" pitchFamily="2" charset="-122"/>
                  </a:rPr>
                  <a:t>A</a:t>
                </a:r>
                <a:r>
                  <a:rPr kumimoji="0" lang="en-US" altLang="zh-CN" sz="1800" b="0">
                    <a:latin typeface="Times New Roman" panose="02020603050405020304" pitchFamily="18" charset="0"/>
                    <a:ea typeface="宋体" panose="02010600030101010101" pitchFamily="2" charset="-122"/>
                  </a:rPr>
                  <a:t>(1+</a:t>
                </a:r>
                <a:r>
                  <a:rPr kumimoji="0" lang="en-US" altLang="zh-CN" sz="1800" b="0" i="1">
                    <a:latin typeface="Times New Roman" panose="02020603050405020304" pitchFamily="18" charset="0"/>
                    <a:ea typeface="宋体" panose="02010600030101010101" pitchFamily="2" charset="-122"/>
                  </a:rPr>
                  <a:t>g</a:t>
                </a:r>
                <a:r>
                  <a:rPr kumimoji="0" lang="en-US" altLang="zh-CN" sz="1800" b="0">
                    <a:latin typeface="Times New Roman" panose="02020603050405020304" pitchFamily="18" charset="0"/>
                    <a:ea typeface="宋体" panose="02010600030101010101" pitchFamily="2" charset="-122"/>
                  </a:rPr>
                  <a:t>)</a:t>
                </a:r>
                <a:r>
                  <a:rPr kumimoji="0" lang="en-US" altLang="zh-CN" sz="1800" b="0" i="1" baseline="30000">
                    <a:latin typeface="Times New Roman" panose="02020603050405020304" pitchFamily="18" charset="0"/>
                    <a:ea typeface="宋体" panose="02010600030101010101" pitchFamily="2" charset="-122"/>
                  </a:rPr>
                  <a:t>n</a:t>
                </a:r>
                <a:r>
                  <a:rPr kumimoji="0" lang="en-US" altLang="zh-CN" sz="1800" b="0" baseline="30000">
                    <a:latin typeface="Times New Roman" panose="02020603050405020304" pitchFamily="18" charset="0"/>
                    <a:ea typeface="宋体" panose="02010600030101010101" pitchFamily="2" charset="-122"/>
                  </a:rPr>
                  <a:t>-2</a:t>
                </a:r>
                <a:r>
                  <a:rPr kumimoji="0" lang="en-US" altLang="zh-CN" sz="1800" b="0">
                    <a:latin typeface="Times New Roman" panose="02020603050405020304" pitchFamily="18" charset="0"/>
                    <a:ea typeface="宋体" panose="02010600030101010101" pitchFamily="2" charset="-122"/>
                  </a:rPr>
                  <a:t> </a:t>
                </a:r>
              </a:p>
            </p:txBody>
          </p:sp>
          <p:sp>
            <p:nvSpPr>
              <p:cNvPr id="19" name="Rectangle 17"/>
              <p:cNvSpPr>
                <a:spLocks noChangeArrowheads="1"/>
              </p:cNvSpPr>
              <p:nvPr/>
            </p:nvSpPr>
            <p:spPr bwMode="auto">
              <a:xfrm>
                <a:off x="4224" y="1152"/>
                <a:ext cx="6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kumimoji="0" lang="en-US" altLang="zh-CN" sz="1800" b="0" i="1">
                    <a:latin typeface="Times New Roman" panose="02020603050405020304" pitchFamily="18" charset="0"/>
                    <a:ea typeface="宋体" panose="02010600030101010101" pitchFamily="2" charset="-122"/>
                  </a:rPr>
                  <a:t>A</a:t>
                </a:r>
                <a:r>
                  <a:rPr kumimoji="0" lang="en-US" altLang="zh-CN" sz="1800" b="0">
                    <a:latin typeface="Times New Roman" panose="02020603050405020304" pitchFamily="18" charset="0"/>
                    <a:ea typeface="宋体" panose="02010600030101010101" pitchFamily="2" charset="-122"/>
                  </a:rPr>
                  <a:t>(1+</a:t>
                </a:r>
                <a:r>
                  <a:rPr kumimoji="0" lang="en-US" altLang="zh-CN" sz="1800" b="0" i="1">
                    <a:latin typeface="Times New Roman" panose="02020603050405020304" pitchFamily="18" charset="0"/>
                    <a:ea typeface="宋体" panose="02010600030101010101" pitchFamily="2" charset="-122"/>
                  </a:rPr>
                  <a:t>g</a:t>
                </a:r>
                <a:r>
                  <a:rPr kumimoji="0" lang="en-US" altLang="zh-CN" sz="1800" b="0">
                    <a:latin typeface="Times New Roman" panose="02020603050405020304" pitchFamily="18" charset="0"/>
                    <a:ea typeface="宋体" panose="02010600030101010101" pitchFamily="2" charset="-122"/>
                  </a:rPr>
                  <a:t>)</a:t>
                </a:r>
                <a:r>
                  <a:rPr kumimoji="0" lang="en-US" altLang="zh-CN" sz="1800" b="0" i="1" baseline="30000">
                    <a:latin typeface="Times New Roman" panose="02020603050405020304" pitchFamily="18" charset="0"/>
                    <a:ea typeface="宋体" panose="02010600030101010101" pitchFamily="2" charset="-122"/>
                  </a:rPr>
                  <a:t>n</a:t>
                </a:r>
                <a:r>
                  <a:rPr kumimoji="0" lang="en-US" altLang="zh-CN" sz="1800" b="0" baseline="30000">
                    <a:latin typeface="Times New Roman" panose="02020603050405020304" pitchFamily="18" charset="0"/>
                    <a:ea typeface="宋体" panose="02010600030101010101" pitchFamily="2" charset="-122"/>
                  </a:rPr>
                  <a:t>-1</a:t>
                </a:r>
              </a:p>
            </p:txBody>
          </p:sp>
        </p:grpSp>
      </p:grpSp>
      <p:sp>
        <p:nvSpPr>
          <p:cNvPr id="20" name="Rectangle 18"/>
          <p:cNvSpPr>
            <a:spLocks noChangeArrowheads="1"/>
          </p:cNvSpPr>
          <p:nvPr/>
        </p:nvSpPr>
        <p:spPr bwMode="auto">
          <a:xfrm>
            <a:off x="574675" y="1198562"/>
            <a:ext cx="7086600" cy="249238"/>
          </a:xfrm>
          <a:prstGeom prst="rect">
            <a:avLst/>
          </a:prstGeom>
          <a:noFill/>
          <a:ln w="9525">
            <a:noFill/>
            <a:miter lim="800000"/>
            <a:headEnd/>
            <a:tailEnd/>
          </a:ln>
          <a:effectLst/>
        </p:spPr>
        <p:txBody>
          <a:bodyPr anchor="ctr"/>
          <a:lstStyle/>
          <a:p>
            <a:pPr>
              <a:spcBef>
                <a:spcPct val="0"/>
              </a:spcBef>
              <a:defRPr/>
            </a:pPr>
            <a:r>
              <a:rPr kumimoji="0" lang="en-US" altLang="zh-CN"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10. </a:t>
            </a:r>
            <a:r>
              <a:rPr kumimoji="0"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等比支付系列现值与复利公式</a:t>
            </a:r>
          </a:p>
        </p:txBody>
      </p:sp>
    </p:spTree>
    <p:extLst>
      <p:ext uri="{BB962C8B-B14F-4D97-AF65-F5344CB8AC3E}">
        <p14:creationId xmlns:p14="http://schemas.microsoft.com/office/powerpoint/2010/main" val="76648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381000" y="108254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楷体" panose="02010609060101010101" pitchFamily="49" charset="-122"/>
                <a:ea typeface="楷体" panose="02010609060101010101" pitchFamily="49" charset="-122"/>
              </a:rPr>
              <a:t>现金流公式：</a:t>
            </a:r>
            <a:r>
              <a:rPr lang="zh-CN" altLang="en-US" sz="1400" b="0">
                <a:latin typeface="楷体" panose="02010609060101010101" pitchFamily="49" charset="-122"/>
                <a:ea typeface="楷体" panose="02010609060101010101" pitchFamily="49" charset="-122"/>
              </a:rPr>
              <a:t> </a:t>
            </a:r>
            <a:endParaRPr lang="zh-CN" altLang="en-US" sz="2400" b="0">
              <a:latin typeface="楷体" panose="02010609060101010101" pitchFamily="49" charset="-122"/>
              <a:ea typeface="楷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58385268"/>
              </p:ext>
            </p:extLst>
          </p:nvPr>
        </p:nvGraphicFramePr>
        <p:xfrm>
          <a:off x="2266950" y="1552446"/>
          <a:ext cx="1681163" cy="488950"/>
        </p:xfrm>
        <a:graphic>
          <a:graphicData uri="http://schemas.openxmlformats.org/presentationml/2006/ole">
            <mc:AlternateContent xmlns:mc="http://schemas.openxmlformats.org/markup-compatibility/2006">
              <mc:Choice xmlns:v="urn:schemas-microsoft-com:vml" Requires="v">
                <p:oleObj spid="_x0000_s11812" name="Equation" r:id="rId3" imgW="939600" imgH="253800" progId="Equation.3">
                  <p:embed/>
                </p:oleObj>
              </mc:Choice>
              <mc:Fallback>
                <p:oleObj name="Equation" r:id="rId3" imgW="9396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1552446"/>
                        <a:ext cx="16811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4419599" y="1615946"/>
            <a:ext cx="2514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dirty="0">
                <a:latin typeface="楷体" panose="02010609060101010101" pitchFamily="49" charset="-122"/>
                <a:ea typeface="楷体" panose="02010609060101010101" pitchFamily="49" charset="-122"/>
              </a:rPr>
              <a:t> </a:t>
            </a:r>
            <a:r>
              <a:rPr lang="en-US" altLang="zh-CN" sz="2400" b="0" i="1" dirty="0" smtClean="0">
                <a:latin typeface="楷体" panose="02010609060101010101" pitchFamily="49" charset="-122"/>
                <a:ea typeface="楷体" panose="02010609060101010101" pitchFamily="49" charset="-122"/>
              </a:rPr>
              <a:t>t </a:t>
            </a:r>
            <a:r>
              <a:rPr lang="en-US" altLang="zh-CN" sz="2400" b="0" dirty="0" smtClean="0">
                <a:latin typeface="楷体" panose="02010609060101010101" pitchFamily="49" charset="-122"/>
                <a:ea typeface="楷体" panose="02010609060101010101" pitchFamily="49" charset="-122"/>
              </a:rPr>
              <a:t>= 1</a:t>
            </a:r>
            <a:r>
              <a:rPr lang="en-US" altLang="zh-CN" sz="2400" b="0" dirty="0">
                <a:latin typeface="楷体" panose="02010609060101010101" pitchFamily="49" charset="-122"/>
                <a:ea typeface="楷体" panose="02010609060101010101" pitchFamily="49" charset="-122"/>
              </a:rPr>
              <a:t>,…,</a:t>
            </a:r>
            <a:r>
              <a:rPr lang="en-US" altLang="zh-CN" sz="2400" b="0" i="1" dirty="0">
                <a:latin typeface="楷体" panose="02010609060101010101" pitchFamily="49" charset="-122"/>
                <a:ea typeface="楷体" panose="02010609060101010101" pitchFamily="49" charset="-122"/>
              </a:rPr>
              <a:t>n</a:t>
            </a:r>
            <a:r>
              <a:rPr lang="en-US" altLang="zh-CN" sz="1200" b="0" dirty="0">
                <a:latin typeface="楷体" panose="02010609060101010101" pitchFamily="49" charset="-122"/>
                <a:ea typeface="楷体" panose="02010609060101010101" pitchFamily="49" charset="-122"/>
              </a:rPr>
              <a:t> </a:t>
            </a:r>
            <a:endParaRPr lang="en-US" altLang="zh-CN" sz="2400" b="0" dirty="0">
              <a:latin typeface="楷体" panose="02010609060101010101" pitchFamily="49" charset="-122"/>
              <a:ea typeface="楷体" panose="02010609060101010101" pitchFamily="49" charset="-122"/>
            </a:endParaRPr>
          </a:p>
        </p:txBody>
      </p:sp>
      <p:sp>
        <p:nvSpPr>
          <p:cNvPr id="6" name="Rectangle 5"/>
          <p:cNvSpPr>
            <a:spLocks noChangeArrowheads="1"/>
          </p:cNvSpPr>
          <p:nvPr/>
        </p:nvSpPr>
        <p:spPr bwMode="auto">
          <a:xfrm>
            <a:off x="533400" y="2225546"/>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楷体" panose="02010609060101010101" pitchFamily="49" charset="-122"/>
                <a:ea typeface="楷体" panose="02010609060101010101" pitchFamily="49" charset="-122"/>
              </a:rPr>
              <a:t>其中</a:t>
            </a:r>
            <a:r>
              <a:rPr lang="en-US" altLang="zh-CN" sz="2400" b="0" i="1">
                <a:latin typeface="楷体" panose="02010609060101010101" pitchFamily="49" charset="-122"/>
                <a:ea typeface="楷体" panose="02010609060101010101" pitchFamily="49" charset="-122"/>
              </a:rPr>
              <a:t>g</a:t>
            </a:r>
            <a:r>
              <a:rPr lang="zh-CN" altLang="en-US" sz="2400" b="0">
                <a:latin typeface="楷体" panose="02010609060101010101" pitchFamily="49" charset="-122"/>
                <a:ea typeface="楷体" panose="02010609060101010101" pitchFamily="49" charset="-122"/>
              </a:rPr>
              <a:t>为现金流周期增减率。</a:t>
            </a:r>
          </a:p>
        </p:txBody>
      </p:sp>
      <p:sp>
        <p:nvSpPr>
          <p:cNvPr id="7" name="Rectangle 6"/>
          <p:cNvSpPr>
            <a:spLocks noChangeArrowheads="1"/>
          </p:cNvSpPr>
          <p:nvPr/>
        </p:nvSpPr>
        <p:spPr bwMode="auto">
          <a:xfrm>
            <a:off x="609600" y="2911346"/>
            <a:ext cx="335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楷体" panose="02010609060101010101" pitchFamily="49" charset="-122"/>
                <a:ea typeface="楷体" panose="02010609060101010101" pitchFamily="49" charset="-122"/>
              </a:rPr>
              <a:t>经推导，现值公式为：</a:t>
            </a:r>
            <a:r>
              <a:rPr lang="zh-CN" altLang="en-US" sz="1400" b="0">
                <a:latin typeface="楷体" panose="02010609060101010101" pitchFamily="49" charset="-122"/>
                <a:ea typeface="楷体" panose="02010609060101010101" pitchFamily="49" charset="-122"/>
              </a:rPr>
              <a:t> </a:t>
            </a:r>
          </a:p>
        </p:txBody>
      </p:sp>
      <p:graphicFrame>
        <p:nvGraphicFramePr>
          <p:cNvPr id="8" name="Object 7"/>
          <p:cNvGraphicFramePr>
            <a:graphicFrameLocks noChangeAspect="1"/>
          </p:cNvGraphicFramePr>
          <p:nvPr>
            <p:extLst>
              <p:ext uri="{D42A27DB-BD31-4B8C-83A1-F6EECF244321}">
                <p14:modId xmlns:p14="http://schemas.microsoft.com/office/powerpoint/2010/main" val="3190061059"/>
              </p:ext>
            </p:extLst>
          </p:nvPr>
        </p:nvGraphicFramePr>
        <p:xfrm>
          <a:off x="4044950" y="2667030"/>
          <a:ext cx="2676525" cy="960437"/>
        </p:xfrm>
        <a:graphic>
          <a:graphicData uri="http://schemas.openxmlformats.org/presentationml/2006/ole">
            <mc:AlternateContent xmlns:mc="http://schemas.openxmlformats.org/markup-compatibility/2006">
              <mc:Choice xmlns:v="urn:schemas-microsoft-com:vml" Requires="v">
                <p:oleObj spid="_x0000_s11813" name="Equation" r:id="rId5" imgW="1625400" imgH="507960" progId="Equation.3">
                  <p:embed/>
                </p:oleObj>
              </mc:Choice>
              <mc:Fallback>
                <p:oleObj name="Equation" r:id="rId5" imgW="162540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4950" y="2667030"/>
                        <a:ext cx="2676525"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457055481"/>
              </p:ext>
            </p:extLst>
          </p:nvPr>
        </p:nvGraphicFramePr>
        <p:xfrm>
          <a:off x="7239000" y="2935317"/>
          <a:ext cx="685800" cy="381000"/>
        </p:xfrm>
        <a:graphic>
          <a:graphicData uri="http://schemas.openxmlformats.org/presentationml/2006/ole">
            <mc:AlternateContent xmlns:mc="http://schemas.openxmlformats.org/markup-compatibility/2006">
              <mc:Choice xmlns:v="urn:schemas-microsoft-com:vml" Requires="v">
                <p:oleObj spid="_x0000_s11814" name="Equation" r:id="rId7" imgW="342720" imgH="190440" progId="Equation.3">
                  <p:embed/>
                </p:oleObj>
              </mc:Choice>
              <mc:Fallback>
                <p:oleObj name="Equation" r:id="rId7" imgW="34272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2935317"/>
                        <a:ext cx="685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51800352"/>
              </p:ext>
            </p:extLst>
          </p:nvPr>
        </p:nvGraphicFramePr>
        <p:xfrm>
          <a:off x="7239000" y="4002117"/>
          <a:ext cx="685800" cy="381000"/>
        </p:xfrm>
        <a:graphic>
          <a:graphicData uri="http://schemas.openxmlformats.org/presentationml/2006/ole">
            <mc:AlternateContent xmlns:mc="http://schemas.openxmlformats.org/markup-compatibility/2006">
              <mc:Choice xmlns:v="urn:schemas-microsoft-com:vml" Requires="v">
                <p:oleObj spid="_x0000_s11815" name="Equation" r:id="rId9" imgW="342720" imgH="190440" progId="Equation.3">
                  <p:embed/>
                </p:oleObj>
              </mc:Choice>
              <mc:Fallback>
                <p:oleObj name="Equation" r:id="rId9" imgW="342720" imgH="1904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4002117"/>
                        <a:ext cx="685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99189011"/>
              </p:ext>
            </p:extLst>
          </p:nvPr>
        </p:nvGraphicFramePr>
        <p:xfrm>
          <a:off x="5105400" y="3849717"/>
          <a:ext cx="1066800" cy="771525"/>
        </p:xfrm>
        <a:graphic>
          <a:graphicData uri="http://schemas.openxmlformats.org/presentationml/2006/ole">
            <mc:AlternateContent xmlns:mc="http://schemas.openxmlformats.org/markup-compatibility/2006">
              <mc:Choice xmlns:v="urn:schemas-microsoft-com:vml" Requires="v">
                <p:oleObj spid="_x0000_s11816" r:id="rId11" imgW="596641" imgH="393529" progId="Equation.3">
                  <p:embed/>
                </p:oleObj>
              </mc:Choice>
              <mc:Fallback>
                <p:oleObj r:id="rId11" imgW="596641"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3849717"/>
                        <a:ext cx="10668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73194468"/>
              </p:ext>
            </p:extLst>
          </p:nvPr>
        </p:nvGraphicFramePr>
        <p:xfrm>
          <a:off x="1406525" y="4419561"/>
          <a:ext cx="2090738" cy="1049337"/>
        </p:xfrm>
        <a:graphic>
          <a:graphicData uri="http://schemas.openxmlformats.org/presentationml/2006/ole">
            <mc:AlternateContent xmlns:mc="http://schemas.openxmlformats.org/markup-compatibility/2006">
              <mc:Choice xmlns:v="urn:schemas-microsoft-com:vml" Requires="v">
                <p:oleObj spid="_x0000_s11817" name="Equation" r:id="rId13" imgW="1269720" imgH="507960" progId="Equation.3">
                  <p:embed/>
                </p:oleObj>
              </mc:Choice>
              <mc:Fallback>
                <p:oleObj name="Equation" r:id="rId13" imgW="1269720" imgH="5079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6525" y="4419561"/>
                        <a:ext cx="2090738" cy="1049337"/>
                      </a:xfrm>
                      <a:prstGeom prst="rect">
                        <a:avLst/>
                      </a:prstGeom>
                      <a:solidFill>
                        <a:srgbClr val="EAEAEA"/>
                      </a:solidFill>
                    </p:spPr>
                  </p:pic>
                </p:oleObj>
              </mc:Fallback>
            </mc:AlternateContent>
          </a:graphicData>
        </a:graphic>
      </p:graphicFrame>
      <p:sp>
        <p:nvSpPr>
          <p:cNvPr id="13" name="Rectangle 12"/>
          <p:cNvSpPr>
            <a:spLocks noChangeArrowheads="1"/>
          </p:cNvSpPr>
          <p:nvPr/>
        </p:nvSpPr>
        <p:spPr bwMode="auto">
          <a:xfrm>
            <a:off x="685800" y="457195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dirty="0">
                <a:latin typeface="楷体" panose="02010609060101010101" pitchFamily="49" charset="-122"/>
                <a:ea typeface="楷体" panose="02010609060101010101" pitchFamily="49" charset="-122"/>
              </a:rPr>
              <a:t>记</a:t>
            </a:r>
          </a:p>
        </p:txBody>
      </p:sp>
      <p:graphicFrame>
        <p:nvGraphicFramePr>
          <p:cNvPr id="14" name="Object 13"/>
          <p:cNvGraphicFramePr>
            <a:graphicFrameLocks noChangeAspect="1"/>
          </p:cNvGraphicFramePr>
          <p:nvPr>
            <p:extLst>
              <p:ext uri="{D42A27DB-BD31-4B8C-83A1-F6EECF244321}">
                <p14:modId xmlns:p14="http://schemas.microsoft.com/office/powerpoint/2010/main" val="812328893"/>
              </p:ext>
            </p:extLst>
          </p:nvPr>
        </p:nvGraphicFramePr>
        <p:xfrm>
          <a:off x="3767138" y="4786273"/>
          <a:ext cx="1455737" cy="360363"/>
        </p:xfrm>
        <a:graphic>
          <a:graphicData uri="http://schemas.openxmlformats.org/presentationml/2006/ole">
            <mc:AlternateContent xmlns:mc="http://schemas.openxmlformats.org/markup-compatibility/2006">
              <mc:Choice xmlns:v="urn:schemas-microsoft-com:vml" Requires="v">
                <p:oleObj spid="_x0000_s11818" name="Equation" r:id="rId15" imgW="812520" imgH="215640" progId="Equation.3">
                  <p:embed/>
                </p:oleObj>
              </mc:Choice>
              <mc:Fallback>
                <p:oleObj name="Equation" r:id="rId15" imgW="81252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67138" y="4786273"/>
                        <a:ext cx="14557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4"/>
          <p:cNvSpPr>
            <a:spLocks noChangeArrowheads="1"/>
          </p:cNvSpPr>
          <p:nvPr/>
        </p:nvSpPr>
        <p:spPr bwMode="auto">
          <a:xfrm>
            <a:off x="3429000" y="4700548"/>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a:latin typeface="楷体" panose="02010609060101010101" pitchFamily="49" charset="-122"/>
                <a:ea typeface="楷体" panose="02010609060101010101" pitchFamily="49" charset="-122"/>
              </a:rPr>
              <a:t>=</a:t>
            </a:r>
          </a:p>
        </p:txBody>
      </p:sp>
      <p:sp>
        <p:nvSpPr>
          <p:cNvPr id="17" name="Rectangle 15"/>
          <p:cNvSpPr>
            <a:spLocks noChangeArrowheads="1"/>
          </p:cNvSpPr>
          <p:nvPr/>
        </p:nvSpPr>
        <p:spPr bwMode="auto">
          <a:xfrm>
            <a:off x="3729038" y="5181570"/>
            <a:ext cx="57959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dirty="0">
                <a:solidFill>
                  <a:srgbClr val="D60093"/>
                </a:solidFill>
                <a:latin typeface="楷体" panose="02010609060101010101" pitchFamily="49" charset="-122"/>
                <a:ea typeface="楷体" panose="02010609060101010101" pitchFamily="49" charset="-122"/>
              </a:rPr>
              <a:t>等比支付系列现值系数</a:t>
            </a:r>
          </a:p>
          <a:p>
            <a:pPr>
              <a:spcBef>
                <a:spcPct val="0"/>
              </a:spcBef>
            </a:pP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geometric gradient to present worth</a:t>
            </a:r>
            <a:r>
              <a:rPr lang="en-US" altLang="zh-CN" sz="1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50003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out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5"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1000" fill="hold"/>
                                        <p:tgtEl>
                                          <p:spTgt spid="14"/>
                                        </p:tgtEl>
                                        <p:attrNameLst>
                                          <p:attrName>ppt_w</p:attrName>
                                        </p:attrNameLst>
                                      </p:cBhvr>
                                      <p:tavLst>
                                        <p:tav tm="0">
                                          <p:val>
                                            <p:fltVal val="0"/>
                                          </p:val>
                                        </p:tav>
                                        <p:tav tm="100000">
                                          <p:val>
                                            <p:strVal val="#ppt_w"/>
                                          </p:val>
                                        </p:tav>
                                      </p:tavLst>
                                    </p:anim>
                                    <p:anim calcmode="lin" valueType="num">
                                      <p:cBhvr>
                                        <p:cTn id="61" dur="1000" fill="hold"/>
                                        <p:tgtEl>
                                          <p:spTgt spid="14"/>
                                        </p:tgtEl>
                                        <p:attrNameLst>
                                          <p:attrName>ppt_h</p:attrName>
                                        </p:attrNameLst>
                                      </p:cBhvr>
                                      <p:tavLst>
                                        <p:tav tm="0">
                                          <p:val>
                                            <p:fltVal val="0"/>
                                          </p:val>
                                        </p:tav>
                                        <p:tav tm="100000">
                                          <p:val>
                                            <p:strVal val="#ppt_h"/>
                                          </p:val>
                                        </p:tav>
                                      </p:tavLst>
                                    </p:anim>
                                    <p:anim calcmode="lin" valueType="num">
                                      <p:cBhvr>
                                        <p:cTn id="62"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p:stCondLst>
                        <p:cond delay="indefinite"/>
                      </p:stCondLst>
                      <p:childTnLst>
                        <p:par>
                          <p:cTn id="65" fill="hold">
                            <p:stCondLst>
                              <p:cond delay="0"/>
                            </p:stCondLst>
                            <p:childTnLst>
                              <p:par>
                                <p:cTn id="66" presetID="16" presetClass="entr" presetSubtype="37"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arn(outVertical)">
                                      <p:cBhvr>
                                        <p:cTn id="6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13" grpId="0" autoUpdateAnimBg="0"/>
      <p:bldP spid="16" grpId="0" autoUpdateAnimBg="0"/>
      <p:bldP spid="1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622210" y="1295484"/>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dirty="0">
                <a:latin typeface="楷体" panose="02010609060101010101" pitchFamily="49" charset="-122"/>
                <a:ea typeface="楷体" panose="02010609060101010101" pitchFamily="49" charset="-122"/>
              </a:rPr>
              <a:t>复利公式：</a:t>
            </a:r>
            <a:r>
              <a:rPr lang="zh-CN" altLang="en-US" sz="1400" b="0" dirty="0">
                <a:latin typeface="楷体" panose="02010609060101010101" pitchFamily="49" charset="-122"/>
                <a:ea typeface="楷体" panose="02010609060101010101" pitchFamily="49" charset="-122"/>
              </a:rPr>
              <a:t> </a:t>
            </a:r>
            <a:endParaRPr lang="zh-CN" altLang="en-US" sz="2400" b="0" dirty="0">
              <a:latin typeface="楷体" panose="02010609060101010101" pitchFamily="49" charset="-122"/>
              <a:ea typeface="楷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939593984"/>
              </p:ext>
            </p:extLst>
          </p:nvPr>
        </p:nvGraphicFramePr>
        <p:xfrm>
          <a:off x="2133510" y="2303547"/>
          <a:ext cx="4692650" cy="1031875"/>
        </p:xfrm>
        <a:graphic>
          <a:graphicData uri="http://schemas.openxmlformats.org/presentationml/2006/ole">
            <mc:AlternateContent xmlns:mc="http://schemas.openxmlformats.org/markup-compatibility/2006">
              <mc:Choice xmlns:v="urn:schemas-microsoft-com:vml" Requires="v">
                <p:oleObj spid="_x0000_s13539" name="Equation" r:id="rId3" imgW="2666880" imgH="507960" progId="Equation.3">
                  <p:embed/>
                </p:oleObj>
              </mc:Choice>
              <mc:Fallback>
                <p:oleObj name="Equation" r:id="rId3" imgW="266688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510" y="2303547"/>
                        <a:ext cx="469265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00000909"/>
              </p:ext>
            </p:extLst>
          </p:nvPr>
        </p:nvGraphicFramePr>
        <p:xfrm>
          <a:off x="1773147" y="3671972"/>
          <a:ext cx="2903538" cy="1031875"/>
        </p:xfrm>
        <a:graphic>
          <a:graphicData uri="http://schemas.openxmlformats.org/presentationml/2006/ole">
            <mc:AlternateContent xmlns:mc="http://schemas.openxmlformats.org/markup-compatibility/2006">
              <mc:Choice xmlns:v="urn:schemas-microsoft-com:vml" Requires="v">
                <p:oleObj spid="_x0000_s13540" name="Equation" r:id="rId5" imgW="1650960" imgH="507960" progId="Equation.3">
                  <p:embed/>
                </p:oleObj>
              </mc:Choice>
              <mc:Fallback>
                <p:oleObj name="Equation" r:id="rId5" imgW="165096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3147" y="3671972"/>
                        <a:ext cx="2903538" cy="1031875"/>
                      </a:xfrm>
                      <a:prstGeom prst="rect">
                        <a:avLst/>
                      </a:prstGeom>
                      <a:solidFill>
                        <a:srgbClr val="EAEAEA"/>
                      </a:solidFill>
                    </p:spPr>
                  </p:pic>
                </p:oleObj>
              </mc:Fallback>
            </mc:AlternateContent>
          </a:graphicData>
        </a:graphic>
      </p:graphicFrame>
      <p:sp>
        <p:nvSpPr>
          <p:cNvPr id="6" name="Rectangle 5"/>
          <p:cNvSpPr>
            <a:spLocks noChangeArrowheads="1"/>
          </p:cNvSpPr>
          <p:nvPr/>
        </p:nvSpPr>
        <p:spPr bwMode="auto">
          <a:xfrm>
            <a:off x="4725897" y="3887872"/>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a:latin typeface="Times New Roman" panose="02020603050405020304" pitchFamily="18" charset="0"/>
                <a:ea typeface="宋体" panose="02010600030101010101" pitchFamily="2" charset="-122"/>
              </a:rPr>
              <a:t>=</a:t>
            </a:r>
          </a:p>
        </p:txBody>
      </p:sp>
      <p:sp>
        <p:nvSpPr>
          <p:cNvPr id="7" name="Rectangle 6"/>
          <p:cNvSpPr>
            <a:spLocks noChangeArrowheads="1"/>
          </p:cNvSpPr>
          <p:nvPr/>
        </p:nvSpPr>
        <p:spPr bwMode="auto">
          <a:xfrm>
            <a:off x="693647" y="3816434"/>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楷体" panose="02010609060101010101" pitchFamily="49" charset="-122"/>
                <a:ea typeface="楷体" panose="02010609060101010101" pitchFamily="49" charset="-122"/>
              </a:rPr>
              <a:t>记</a:t>
            </a:r>
          </a:p>
        </p:txBody>
      </p:sp>
      <p:graphicFrame>
        <p:nvGraphicFramePr>
          <p:cNvPr id="8" name="Object 7"/>
          <p:cNvGraphicFramePr>
            <a:graphicFrameLocks noChangeAspect="1"/>
          </p:cNvGraphicFramePr>
          <p:nvPr>
            <p:extLst>
              <p:ext uri="{D42A27DB-BD31-4B8C-83A1-F6EECF244321}">
                <p14:modId xmlns:p14="http://schemas.microsoft.com/office/powerpoint/2010/main" val="397813759"/>
              </p:ext>
            </p:extLst>
          </p:nvPr>
        </p:nvGraphicFramePr>
        <p:xfrm>
          <a:off x="5157697" y="3887872"/>
          <a:ext cx="1700213" cy="431800"/>
        </p:xfrm>
        <a:graphic>
          <a:graphicData uri="http://schemas.openxmlformats.org/presentationml/2006/ole">
            <mc:AlternateContent xmlns:mc="http://schemas.openxmlformats.org/markup-compatibility/2006">
              <mc:Choice xmlns:v="urn:schemas-microsoft-com:vml" Requires="v">
                <p:oleObj spid="_x0000_s13541" name="Equation" r:id="rId7" imgW="825480" imgH="215640" progId="Equation.3">
                  <p:embed/>
                </p:oleObj>
              </mc:Choice>
              <mc:Fallback>
                <p:oleObj name="Equation" r:id="rId7" imgW="8254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7697" y="3887872"/>
                        <a:ext cx="17002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47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1500"/>
                            </p:stCondLst>
                            <p:childTnLst>
                              <p:par>
                                <p:cTn id="9" presetID="3" presetClass="entr" presetSubtype="10" fill="hold" nodeType="afterEffect">
                                  <p:stCondLst>
                                    <p:cond delay="300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5000"/>
                            </p:stCondLst>
                            <p:childTnLst>
                              <p:par>
                                <p:cTn id="13" presetID="1" presetClass="entr" presetSubtype="0" fill="hold" grpId="0" nodeType="afterEffect">
                                  <p:stCondLst>
                                    <p:cond delay="7000"/>
                                  </p:stCondLst>
                                  <p:childTnLst>
                                    <p:set>
                                      <p:cBhvr>
                                        <p:cTn id="14" dur="1" fill="hold">
                                          <p:stCondLst>
                                            <p:cond delay="499"/>
                                          </p:stCondLst>
                                        </p:cTn>
                                        <p:tgtEl>
                                          <p:spTgt spid="7"/>
                                        </p:tgtEl>
                                        <p:attrNameLst>
                                          <p:attrName>style.visibility</p:attrName>
                                        </p:attrNameLst>
                                      </p:cBhvr>
                                      <p:to>
                                        <p:strVal val="visible"/>
                                      </p:to>
                                    </p:set>
                                  </p:childTnLst>
                                </p:cTn>
                              </p:par>
                            </p:childTnLst>
                          </p:cTn>
                        </p:par>
                        <p:par>
                          <p:cTn id="15" fill="hold">
                            <p:stCondLst>
                              <p:cond delay="12500"/>
                            </p:stCondLst>
                            <p:childTnLst>
                              <p:par>
                                <p:cTn id="16" presetID="3" presetClass="entr" presetSubtype="10" fill="hold" nodeType="afterEffect">
                                  <p:stCondLst>
                                    <p:cond delay="200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par>
                          <p:cTn id="19" fill="hold">
                            <p:stCondLst>
                              <p:cond delay="15000"/>
                            </p:stCondLst>
                            <p:childTnLst>
                              <p:par>
                                <p:cTn id="20" presetID="1" presetClass="entr" presetSubtype="0" fill="hold" grpId="0" nodeType="afterEffect">
                                  <p:stCondLst>
                                    <p:cond delay="2000"/>
                                  </p:stCondLst>
                                  <p:childTnLst>
                                    <p:set>
                                      <p:cBhvr>
                                        <p:cTn id="21" dur="1" fill="hold">
                                          <p:stCondLst>
                                            <p:cond delay="499"/>
                                          </p:stCondLst>
                                        </p:cTn>
                                        <p:tgtEl>
                                          <p:spTgt spid="6"/>
                                        </p:tgtEl>
                                        <p:attrNameLst>
                                          <p:attrName>style.visibility</p:attrName>
                                        </p:attrNameLst>
                                      </p:cBhvr>
                                      <p:to>
                                        <p:strVal val="visible"/>
                                      </p:to>
                                    </p:set>
                                  </p:childTnLst>
                                </p:cTn>
                              </p:par>
                            </p:childTnLst>
                          </p:cTn>
                        </p:par>
                        <p:par>
                          <p:cTn id="22" fill="hold">
                            <p:stCondLst>
                              <p:cond delay="17500"/>
                            </p:stCondLst>
                            <p:childTnLst>
                              <p:par>
                                <p:cTn id="23" presetID="3" presetClass="entr" presetSubtype="10" fill="hold" nodeType="afterEffect">
                                  <p:stCondLst>
                                    <p:cond delay="200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6" grpId="0" autoUpdateAnimBg="0"/>
      <p:bldP spid="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574675" y="1219199"/>
            <a:ext cx="8001000" cy="3323987"/>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lnSpc>
                <a:spcPct val="150000"/>
              </a:lnSpc>
              <a:spcBef>
                <a:spcPct val="0"/>
              </a:spcBef>
            </a:pPr>
            <a:r>
              <a:rPr lang="zh-CN" altLang="en-US" sz="2800" dirty="0" smtClean="0">
                <a:solidFill>
                  <a:schemeClr val="bg1"/>
                </a:solidFill>
                <a:latin typeface="楷体" panose="02010609060101010101" pitchFamily="49" charset="-122"/>
                <a:ea typeface="楷体" panose="02010609060101010101" pitchFamily="49" charset="-122"/>
              </a:rPr>
              <a:t>例：某</a:t>
            </a:r>
            <a:r>
              <a:rPr lang="zh-CN" altLang="en-US" sz="2800" dirty="0">
                <a:solidFill>
                  <a:schemeClr val="bg1"/>
                </a:solidFill>
                <a:latin typeface="楷体" panose="02010609060101010101" pitchFamily="49" charset="-122"/>
                <a:ea typeface="楷体" panose="02010609060101010101" pitchFamily="49" charset="-122"/>
              </a:rPr>
              <a:t>厂投入</a:t>
            </a:r>
            <a:r>
              <a:rPr lang="en-US" altLang="zh-CN" sz="2800" dirty="0">
                <a:solidFill>
                  <a:schemeClr val="bg1"/>
                </a:solidFill>
                <a:latin typeface="楷体" panose="02010609060101010101" pitchFamily="49" charset="-122"/>
                <a:ea typeface="楷体" panose="02010609060101010101" pitchFamily="49" charset="-122"/>
              </a:rPr>
              <a:t>32000</a:t>
            </a:r>
            <a:r>
              <a:rPr lang="zh-CN" altLang="en-US" sz="2800" dirty="0">
                <a:solidFill>
                  <a:schemeClr val="bg1"/>
                </a:solidFill>
                <a:latin typeface="楷体" panose="02010609060101010101" pitchFamily="49" charset="-122"/>
                <a:ea typeface="楷体" panose="02010609060101010101" pitchFamily="49" charset="-122"/>
              </a:rPr>
              <a:t>元增添一套生产设备，预计第一年产品销售额可增加</a:t>
            </a:r>
            <a:r>
              <a:rPr lang="en-US" altLang="zh-CN" sz="2800" dirty="0">
                <a:solidFill>
                  <a:schemeClr val="bg1"/>
                </a:solidFill>
                <a:latin typeface="楷体" panose="02010609060101010101" pitchFamily="49" charset="-122"/>
                <a:ea typeface="楷体" panose="02010609060101010101" pitchFamily="49" charset="-122"/>
              </a:rPr>
              <a:t>2000</a:t>
            </a:r>
            <a:r>
              <a:rPr lang="zh-CN" altLang="en-US" sz="2800" dirty="0">
                <a:solidFill>
                  <a:schemeClr val="bg1"/>
                </a:solidFill>
                <a:latin typeface="楷体" panose="02010609060101010101" pitchFamily="49" charset="-122"/>
                <a:ea typeface="楷体" panose="02010609060101010101" pitchFamily="49" charset="-122"/>
              </a:rPr>
              <a:t>元，以后逐年年收入增加率为</a:t>
            </a:r>
            <a:r>
              <a:rPr lang="en-US" altLang="zh-CN" sz="2800" dirty="0">
                <a:solidFill>
                  <a:schemeClr val="bg1"/>
                </a:solidFill>
                <a:latin typeface="楷体" panose="02010609060101010101" pitchFamily="49" charset="-122"/>
                <a:ea typeface="楷体" panose="02010609060101010101" pitchFamily="49" charset="-122"/>
              </a:rPr>
              <a:t>7</a:t>
            </a:r>
            <a:r>
              <a:rPr lang="zh-CN" altLang="en-US" sz="2800" dirty="0">
                <a:solidFill>
                  <a:schemeClr val="bg1"/>
                </a:solidFill>
                <a:latin typeface="楷体" panose="02010609060101010101" pitchFamily="49" charset="-122"/>
                <a:ea typeface="楷体" panose="02010609060101010101" pitchFamily="49" charset="-122"/>
              </a:rPr>
              <a:t>％，计划将每年收入的</a:t>
            </a:r>
            <a:r>
              <a:rPr lang="en-US" altLang="zh-CN" sz="2800" dirty="0">
                <a:solidFill>
                  <a:schemeClr val="bg1"/>
                </a:solidFill>
                <a:latin typeface="楷体" panose="02010609060101010101" pitchFamily="49" charset="-122"/>
                <a:ea typeface="楷体" panose="02010609060101010101" pitchFamily="49" charset="-122"/>
              </a:rPr>
              <a:t>10</a:t>
            </a:r>
            <a:r>
              <a:rPr lang="zh-CN" altLang="en-US" sz="2800" dirty="0">
                <a:solidFill>
                  <a:schemeClr val="bg1"/>
                </a:solidFill>
                <a:latin typeface="楷体" panose="02010609060101010101" pitchFamily="49" charset="-122"/>
                <a:ea typeface="楷体" panose="02010609060101010101" pitchFamily="49" charset="-122"/>
              </a:rPr>
              <a:t>％按年利率</a:t>
            </a:r>
            <a:r>
              <a:rPr lang="en-US" altLang="zh-CN" sz="2800" dirty="0">
                <a:solidFill>
                  <a:schemeClr val="bg1"/>
                </a:solidFill>
                <a:latin typeface="楷体" panose="02010609060101010101" pitchFamily="49" charset="-122"/>
                <a:ea typeface="楷体" panose="02010609060101010101" pitchFamily="49" charset="-122"/>
              </a:rPr>
              <a:t>5</a:t>
            </a:r>
            <a:r>
              <a:rPr lang="zh-CN" altLang="en-US" sz="2800" dirty="0">
                <a:solidFill>
                  <a:schemeClr val="bg1"/>
                </a:solidFill>
                <a:latin typeface="楷体" panose="02010609060101010101" pitchFamily="49" charset="-122"/>
                <a:ea typeface="楷体" panose="02010609060101010101" pitchFamily="49" charset="-122"/>
              </a:rPr>
              <a:t>％存入银行，问</a:t>
            </a:r>
            <a:r>
              <a:rPr lang="en-US" altLang="zh-CN" sz="2800" dirty="0">
                <a:solidFill>
                  <a:schemeClr val="bg1"/>
                </a:solidFill>
                <a:latin typeface="楷体" panose="02010609060101010101" pitchFamily="49" charset="-122"/>
                <a:ea typeface="楷体" panose="02010609060101010101" pitchFamily="49" charset="-122"/>
              </a:rPr>
              <a:t>10</a:t>
            </a:r>
            <a:r>
              <a:rPr lang="zh-CN" altLang="en-US" sz="2800" dirty="0">
                <a:solidFill>
                  <a:schemeClr val="bg1"/>
                </a:solidFill>
                <a:latin typeface="楷体" panose="02010609060101010101" pitchFamily="49" charset="-122"/>
                <a:ea typeface="楷体" panose="02010609060101010101" pitchFamily="49" charset="-122"/>
              </a:rPr>
              <a:t>年后这笔存款可否换回一套新设备？</a:t>
            </a:r>
          </a:p>
        </p:txBody>
      </p:sp>
    </p:spTree>
    <p:extLst>
      <p:ext uri="{BB962C8B-B14F-4D97-AF65-F5344CB8AC3E}">
        <p14:creationId xmlns:p14="http://schemas.microsoft.com/office/powerpoint/2010/main" val="40554725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3">
            <a:hlinkClick r:id="" action="ppaction://hlinkshowjump?jump=nextslide"/>
          </p:cNvPr>
          <p:cNvSpPr>
            <a:spLocks noChangeArrowheads="1"/>
          </p:cNvSpPr>
          <p:nvPr/>
        </p:nvSpPr>
        <p:spPr bwMode="auto">
          <a:xfrm>
            <a:off x="457362" y="152407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dirty="0">
                <a:latin typeface="Times New Roman" panose="02020603050405020304" pitchFamily="18" charset="0"/>
                <a:ea typeface="宋体" panose="02010600030101010101" pitchFamily="2" charset="-122"/>
              </a:rPr>
              <a:t>解：</a:t>
            </a:r>
            <a:r>
              <a:rPr lang="zh-CN" altLang="en-US" sz="1400" b="0" dirty="0">
                <a:latin typeface="Times New Roman" panose="02020603050405020304" pitchFamily="18" charset="0"/>
                <a:ea typeface="宋体" panose="02010600030101010101" pitchFamily="2" charset="-122"/>
              </a:rPr>
              <a:t> </a:t>
            </a:r>
            <a:endParaRPr lang="zh-CN" altLang="en-US" sz="2400" b="0" dirty="0">
              <a:latin typeface="Times New Roman" panose="02020603050405020304" pitchFamily="18" charset="0"/>
              <a:ea typeface="宋体" panose="02010600030101010101" pitchFamily="2" charset="-122"/>
            </a:endParaRPr>
          </a:p>
        </p:txBody>
      </p:sp>
      <p:grpSp>
        <p:nvGrpSpPr>
          <p:cNvPr id="4" name="Group 5"/>
          <p:cNvGrpSpPr>
            <a:grpSpLocks/>
          </p:cNvGrpSpPr>
          <p:nvPr/>
        </p:nvGrpSpPr>
        <p:grpSpPr bwMode="auto">
          <a:xfrm>
            <a:off x="1371762" y="1828875"/>
            <a:ext cx="7162800" cy="2790825"/>
            <a:chOff x="912" y="2256"/>
            <a:chExt cx="4512" cy="1758"/>
          </a:xfrm>
        </p:grpSpPr>
        <p:sp>
          <p:nvSpPr>
            <p:cNvPr id="5" name="Line 6"/>
            <p:cNvSpPr>
              <a:spLocks noChangeShapeType="1"/>
            </p:cNvSpPr>
            <p:nvPr/>
          </p:nvSpPr>
          <p:spPr bwMode="auto">
            <a:xfrm>
              <a:off x="1027" y="2527"/>
              <a:ext cx="3984" cy="2"/>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6" name="Line 7"/>
            <p:cNvSpPr>
              <a:spLocks noChangeShapeType="1"/>
            </p:cNvSpPr>
            <p:nvPr/>
          </p:nvSpPr>
          <p:spPr bwMode="auto">
            <a:xfrm>
              <a:off x="1360" y="2527"/>
              <a:ext cx="0" cy="417"/>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 name="Line 8"/>
            <p:cNvSpPr>
              <a:spLocks noChangeShapeType="1"/>
            </p:cNvSpPr>
            <p:nvPr/>
          </p:nvSpPr>
          <p:spPr bwMode="auto">
            <a:xfrm>
              <a:off x="4971" y="2527"/>
              <a:ext cx="0" cy="1432"/>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8" name="Arc 9"/>
            <p:cNvSpPr>
              <a:spLocks/>
            </p:cNvSpPr>
            <p:nvPr/>
          </p:nvSpPr>
          <p:spPr bwMode="auto">
            <a:xfrm>
              <a:off x="1360" y="2933"/>
              <a:ext cx="3611" cy="986"/>
            </a:xfrm>
            <a:custGeom>
              <a:avLst/>
              <a:gdLst>
                <a:gd name="T0" fmla="*/ 0 w 21600"/>
                <a:gd name="T1" fmla="*/ 0 h 21600"/>
                <a:gd name="T2" fmla="*/ 101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Line 10"/>
            <p:cNvSpPr>
              <a:spLocks noChangeShapeType="1"/>
            </p:cNvSpPr>
            <p:nvPr/>
          </p:nvSpPr>
          <p:spPr bwMode="auto">
            <a:xfrm>
              <a:off x="1720" y="2527"/>
              <a:ext cx="0" cy="433"/>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1"/>
            <p:cNvSpPr>
              <a:spLocks noChangeShapeType="1"/>
            </p:cNvSpPr>
            <p:nvPr/>
          </p:nvSpPr>
          <p:spPr bwMode="auto">
            <a:xfrm>
              <a:off x="2053" y="2527"/>
              <a:ext cx="0" cy="448"/>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12"/>
            <p:cNvSpPr>
              <a:spLocks noChangeArrowheads="1"/>
            </p:cNvSpPr>
            <p:nvPr/>
          </p:nvSpPr>
          <p:spPr bwMode="auto">
            <a:xfrm>
              <a:off x="1013" y="2256"/>
              <a:ext cx="4411"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a:latin typeface="Times New Roman" panose="02020603050405020304" pitchFamily="18" charset="0"/>
                  <a:ea typeface="宋体" panose="02010600030101010101" pitchFamily="2" charset="-122"/>
                </a:rPr>
                <a:t>0    1     2     3                                                         10  </a:t>
              </a:r>
              <a:r>
                <a:rPr kumimoji="0" lang="zh-CN" altLang="en-US" sz="2400" b="0">
                  <a:latin typeface="Times New Roman" panose="02020603050405020304" pitchFamily="18" charset="0"/>
                  <a:ea typeface="宋体" panose="02010600030101010101" pitchFamily="2" charset="-122"/>
                </a:rPr>
                <a:t>年</a:t>
              </a:r>
            </a:p>
          </p:txBody>
        </p:sp>
        <p:sp>
          <p:nvSpPr>
            <p:cNvPr id="12" name="Rectangle 13"/>
            <p:cNvSpPr>
              <a:spLocks noChangeArrowheads="1"/>
            </p:cNvSpPr>
            <p:nvPr/>
          </p:nvSpPr>
          <p:spPr bwMode="auto">
            <a:xfrm>
              <a:off x="912" y="2784"/>
              <a:ext cx="4224" cy="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kumimoji="0" lang="en-US" altLang="zh-CN" sz="2400" b="0">
                  <a:latin typeface="Times New Roman" panose="02020603050405020304" pitchFamily="18" charset="0"/>
                  <a:ea typeface="宋体" panose="02010600030101010101" pitchFamily="2" charset="-122"/>
                </a:rPr>
                <a:t>2000  </a:t>
              </a:r>
            </a:p>
            <a:p>
              <a:pPr algn="just">
                <a:spcBef>
                  <a:spcPct val="0"/>
                </a:spcBef>
              </a:pPr>
              <a:r>
                <a:rPr kumimoji="0" lang="en-US" altLang="zh-CN" sz="2400" b="0">
                  <a:latin typeface="Times New Roman" panose="02020603050405020304" pitchFamily="18" charset="0"/>
                  <a:ea typeface="宋体" panose="02010600030101010101" pitchFamily="2" charset="-122"/>
                </a:rPr>
                <a:t>       2000 (1+0.07)</a:t>
              </a:r>
            </a:p>
            <a:p>
              <a:pPr algn="just">
                <a:spcBef>
                  <a:spcPct val="0"/>
                </a:spcBef>
              </a:pPr>
              <a:endParaRPr kumimoji="0" lang="en-US" altLang="zh-CN" sz="2400" b="0">
                <a:latin typeface="Times New Roman" panose="02020603050405020304" pitchFamily="18" charset="0"/>
                <a:ea typeface="宋体" panose="02010600030101010101" pitchFamily="2" charset="-122"/>
              </a:endParaRPr>
            </a:p>
            <a:p>
              <a:pPr algn="just">
                <a:spcBef>
                  <a:spcPct val="0"/>
                </a:spcBef>
              </a:pPr>
              <a:r>
                <a:rPr kumimoji="0" lang="en-US" altLang="zh-CN" sz="2400" b="0">
                  <a:latin typeface="Times New Roman" panose="02020603050405020304" pitchFamily="18" charset="0"/>
                  <a:ea typeface="宋体" panose="02010600030101010101" pitchFamily="2" charset="-122"/>
                </a:rPr>
                <a:t>        </a:t>
              </a:r>
            </a:p>
            <a:p>
              <a:pPr algn="just">
                <a:spcBef>
                  <a:spcPct val="0"/>
                </a:spcBef>
              </a:pPr>
              <a:r>
                <a:rPr kumimoji="0" lang="en-US" altLang="zh-CN" sz="2400" b="0">
                  <a:latin typeface="Times New Roman" panose="02020603050405020304" pitchFamily="18" charset="0"/>
                  <a:ea typeface="宋体" panose="02010600030101010101" pitchFamily="2" charset="-122"/>
                </a:rPr>
                <a:t>                                                           2000(1+0.07)</a:t>
              </a:r>
              <a:r>
                <a:rPr kumimoji="0" lang="en-US" altLang="zh-CN" sz="2400" b="0" baseline="30000">
                  <a:latin typeface="Times New Roman" panose="02020603050405020304" pitchFamily="18" charset="0"/>
                  <a:ea typeface="宋体" panose="02010600030101010101" pitchFamily="2" charset="-122"/>
                </a:rPr>
                <a:t>9</a:t>
              </a:r>
              <a:endParaRPr kumimoji="0" lang="en-US" altLang="zh-CN" sz="2400" b="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460710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24663" y="3962400"/>
            <a:ext cx="182562" cy="866775"/>
            <a:chOff x="4296" y="2831"/>
            <a:chExt cx="115" cy="546"/>
          </a:xfrm>
        </p:grpSpPr>
        <p:sp>
          <p:nvSpPr>
            <p:cNvPr id="32813" name="Line 3"/>
            <p:cNvSpPr>
              <a:spLocks noChangeShapeType="1"/>
            </p:cNvSpPr>
            <p:nvPr/>
          </p:nvSpPr>
          <p:spPr bwMode="auto">
            <a:xfrm>
              <a:off x="4353" y="2831"/>
              <a:ext cx="1" cy="39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4" name="Freeform 4"/>
            <p:cNvSpPr>
              <a:spLocks/>
            </p:cNvSpPr>
            <p:nvPr/>
          </p:nvSpPr>
          <p:spPr bwMode="auto">
            <a:xfrm>
              <a:off x="4296" y="3220"/>
              <a:ext cx="115" cy="157"/>
            </a:xfrm>
            <a:custGeom>
              <a:avLst/>
              <a:gdLst>
                <a:gd name="T0" fmla="*/ 57 w 115"/>
                <a:gd name="T1" fmla="*/ 157 h 157"/>
                <a:gd name="T2" fmla="*/ 0 w 115"/>
                <a:gd name="T3" fmla="*/ 0 h 157"/>
                <a:gd name="T4" fmla="*/ 115 w 115"/>
                <a:gd name="T5" fmla="*/ 0 h 157"/>
                <a:gd name="T6" fmla="*/ 57 w 115"/>
                <a:gd name="T7" fmla="*/ 157 h 157"/>
                <a:gd name="T8" fmla="*/ 0 60000 65536"/>
                <a:gd name="T9" fmla="*/ 0 60000 65536"/>
                <a:gd name="T10" fmla="*/ 0 60000 65536"/>
                <a:gd name="T11" fmla="*/ 0 60000 65536"/>
                <a:gd name="T12" fmla="*/ 0 w 115"/>
                <a:gd name="T13" fmla="*/ 0 h 157"/>
                <a:gd name="T14" fmla="*/ 115 w 115"/>
                <a:gd name="T15" fmla="*/ 157 h 157"/>
              </a:gdLst>
              <a:ahLst/>
              <a:cxnLst>
                <a:cxn ang="T8">
                  <a:pos x="T0" y="T1"/>
                </a:cxn>
                <a:cxn ang="T9">
                  <a:pos x="T2" y="T3"/>
                </a:cxn>
                <a:cxn ang="T10">
                  <a:pos x="T4" y="T5"/>
                </a:cxn>
                <a:cxn ang="T11">
                  <a:pos x="T6" y="T7"/>
                </a:cxn>
              </a:cxnLst>
              <a:rect l="T12" t="T13" r="T14" b="T15"/>
              <a:pathLst>
                <a:path w="115" h="157">
                  <a:moveTo>
                    <a:pt x="57" y="157"/>
                  </a:moveTo>
                  <a:lnTo>
                    <a:pt x="0" y="0"/>
                  </a:lnTo>
                  <a:lnTo>
                    <a:pt x="115" y="0"/>
                  </a:lnTo>
                  <a:lnTo>
                    <a:pt x="57" y="157"/>
                  </a:lnTo>
                  <a:close/>
                </a:path>
              </a:pathLst>
            </a:custGeom>
            <a:solidFill>
              <a:srgbClr val="000000"/>
            </a:solidFill>
            <a:ln w="0">
              <a:solidFill>
                <a:srgbClr val="000000"/>
              </a:solidFill>
              <a:round/>
              <a:headEnd/>
              <a:tailEnd/>
            </a:ln>
          </p:spPr>
          <p:txBody>
            <a:bodyPr/>
            <a:lstStyle/>
            <a:p>
              <a:endParaRPr lang="zh-CN" altLang="en-US"/>
            </a:p>
          </p:txBody>
        </p:sp>
      </p:grpSp>
      <p:grpSp>
        <p:nvGrpSpPr>
          <p:cNvPr id="3" name="Group 5"/>
          <p:cNvGrpSpPr>
            <a:grpSpLocks/>
          </p:cNvGrpSpPr>
          <p:nvPr/>
        </p:nvGrpSpPr>
        <p:grpSpPr bwMode="auto">
          <a:xfrm>
            <a:off x="7212013" y="2584450"/>
            <a:ext cx="182562" cy="1377950"/>
            <a:chOff x="4540" y="1963"/>
            <a:chExt cx="115" cy="868"/>
          </a:xfrm>
        </p:grpSpPr>
        <p:sp>
          <p:nvSpPr>
            <p:cNvPr id="32811" name="Line 6"/>
            <p:cNvSpPr>
              <a:spLocks noChangeShapeType="1"/>
            </p:cNvSpPr>
            <p:nvPr/>
          </p:nvSpPr>
          <p:spPr bwMode="auto">
            <a:xfrm flipV="1">
              <a:off x="4598" y="2116"/>
              <a:ext cx="1" cy="7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2" name="Freeform 7"/>
            <p:cNvSpPr>
              <a:spLocks/>
            </p:cNvSpPr>
            <p:nvPr/>
          </p:nvSpPr>
          <p:spPr bwMode="auto">
            <a:xfrm>
              <a:off x="4540" y="1963"/>
              <a:ext cx="115" cy="158"/>
            </a:xfrm>
            <a:custGeom>
              <a:avLst/>
              <a:gdLst>
                <a:gd name="T0" fmla="*/ 58 w 115"/>
                <a:gd name="T1" fmla="*/ 0 h 158"/>
                <a:gd name="T2" fmla="*/ 115 w 115"/>
                <a:gd name="T3" fmla="*/ 158 h 158"/>
                <a:gd name="T4" fmla="*/ 0 w 115"/>
                <a:gd name="T5" fmla="*/ 158 h 158"/>
                <a:gd name="T6" fmla="*/ 58 w 115"/>
                <a:gd name="T7" fmla="*/ 0 h 158"/>
                <a:gd name="T8" fmla="*/ 0 60000 65536"/>
                <a:gd name="T9" fmla="*/ 0 60000 65536"/>
                <a:gd name="T10" fmla="*/ 0 60000 65536"/>
                <a:gd name="T11" fmla="*/ 0 60000 65536"/>
                <a:gd name="T12" fmla="*/ 0 w 115"/>
                <a:gd name="T13" fmla="*/ 0 h 158"/>
                <a:gd name="T14" fmla="*/ 115 w 115"/>
                <a:gd name="T15" fmla="*/ 158 h 158"/>
              </a:gdLst>
              <a:ahLst/>
              <a:cxnLst>
                <a:cxn ang="T8">
                  <a:pos x="T0" y="T1"/>
                </a:cxn>
                <a:cxn ang="T9">
                  <a:pos x="T2" y="T3"/>
                </a:cxn>
                <a:cxn ang="T10">
                  <a:pos x="T4" y="T5"/>
                </a:cxn>
                <a:cxn ang="T11">
                  <a:pos x="T6" y="T7"/>
                </a:cxn>
              </a:cxnLst>
              <a:rect l="T12" t="T13" r="T14" b="T15"/>
              <a:pathLst>
                <a:path w="115" h="158">
                  <a:moveTo>
                    <a:pt x="58" y="0"/>
                  </a:moveTo>
                  <a:lnTo>
                    <a:pt x="115" y="158"/>
                  </a:lnTo>
                  <a:lnTo>
                    <a:pt x="0" y="158"/>
                  </a:lnTo>
                  <a:lnTo>
                    <a:pt x="58" y="0"/>
                  </a:lnTo>
                  <a:close/>
                </a:path>
              </a:pathLst>
            </a:custGeom>
            <a:solidFill>
              <a:srgbClr val="000000"/>
            </a:solidFill>
            <a:ln w="0">
              <a:solidFill>
                <a:srgbClr val="000000"/>
              </a:solidFill>
              <a:round/>
              <a:headEnd/>
              <a:tailEnd/>
            </a:ln>
          </p:spPr>
          <p:txBody>
            <a:bodyPr/>
            <a:lstStyle/>
            <a:p>
              <a:endParaRPr lang="zh-CN" altLang="en-US"/>
            </a:p>
          </p:txBody>
        </p:sp>
      </p:grpSp>
      <p:grpSp>
        <p:nvGrpSpPr>
          <p:cNvPr id="4" name="Group 8"/>
          <p:cNvGrpSpPr>
            <a:grpSpLocks/>
          </p:cNvGrpSpPr>
          <p:nvPr/>
        </p:nvGrpSpPr>
        <p:grpSpPr bwMode="auto">
          <a:xfrm>
            <a:off x="5006975" y="2381250"/>
            <a:ext cx="184150" cy="1581150"/>
            <a:chOff x="3151" y="1835"/>
            <a:chExt cx="116" cy="996"/>
          </a:xfrm>
        </p:grpSpPr>
        <p:sp>
          <p:nvSpPr>
            <p:cNvPr id="32809" name="Line 9"/>
            <p:cNvSpPr>
              <a:spLocks noChangeShapeType="1"/>
            </p:cNvSpPr>
            <p:nvPr/>
          </p:nvSpPr>
          <p:spPr bwMode="auto">
            <a:xfrm flipV="1">
              <a:off x="3209" y="1988"/>
              <a:ext cx="1" cy="8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0" name="Freeform 10"/>
            <p:cNvSpPr>
              <a:spLocks/>
            </p:cNvSpPr>
            <p:nvPr/>
          </p:nvSpPr>
          <p:spPr bwMode="auto">
            <a:xfrm>
              <a:off x="3151" y="1835"/>
              <a:ext cx="116" cy="158"/>
            </a:xfrm>
            <a:custGeom>
              <a:avLst/>
              <a:gdLst>
                <a:gd name="T0" fmla="*/ 58 w 116"/>
                <a:gd name="T1" fmla="*/ 0 h 158"/>
                <a:gd name="T2" fmla="*/ 116 w 116"/>
                <a:gd name="T3" fmla="*/ 158 h 158"/>
                <a:gd name="T4" fmla="*/ 0 w 116"/>
                <a:gd name="T5" fmla="*/ 158 h 158"/>
                <a:gd name="T6" fmla="*/ 58 w 116"/>
                <a:gd name="T7" fmla="*/ 0 h 158"/>
                <a:gd name="T8" fmla="*/ 0 60000 65536"/>
                <a:gd name="T9" fmla="*/ 0 60000 65536"/>
                <a:gd name="T10" fmla="*/ 0 60000 65536"/>
                <a:gd name="T11" fmla="*/ 0 60000 65536"/>
                <a:gd name="T12" fmla="*/ 0 w 116"/>
                <a:gd name="T13" fmla="*/ 0 h 158"/>
                <a:gd name="T14" fmla="*/ 116 w 116"/>
                <a:gd name="T15" fmla="*/ 158 h 158"/>
              </a:gdLst>
              <a:ahLst/>
              <a:cxnLst>
                <a:cxn ang="T8">
                  <a:pos x="T0" y="T1"/>
                </a:cxn>
                <a:cxn ang="T9">
                  <a:pos x="T2" y="T3"/>
                </a:cxn>
                <a:cxn ang="T10">
                  <a:pos x="T4" y="T5"/>
                </a:cxn>
                <a:cxn ang="T11">
                  <a:pos x="T6" y="T7"/>
                </a:cxn>
              </a:cxnLst>
              <a:rect l="T12" t="T13" r="T14" b="T15"/>
              <a:pathLst>
                <a:path w="116" h="158">
                  <a:moveTo>
                    <a:pt x="58" y="0"/>
                  </a:moveTo>
                  <a:lnTo>
                    <a:pt x="116" y="158"/>
                  </a:lnTo>
                  <a:lnTo>
                    <a:pt x="0" y="158"/>
                  </a:lnTo>
                  <a:lnTo>
                    <a:pt x="58" y="0"/>
                  </a:lnTo>
                  <a:close/>
                </a:path>
              </a:pathLst>
            </a:custGeom>
            <a:solidFill>
              <a:srgbClr val="000000"/>
            </a:solidFill>
            <a:ln w="0">
              <a:solidFill>
                <a:srgbClr val="000000"/>
              </a:solidFill>
              <a:round/>
              <a:headEnd/>
              <a:tailEnd/>
            </a:ln>
          </p:spPr>
          <p:txBody>
            <a:bodyPr/>
            <a:lstStyle/>
            <a:p>
              <a:endParaRPr lang="zh-CN" altLang="en-US"/>
            </a:p>
          </p:txBody>
        </p:sp>
      </p:grpSp>
      <p:grpSp>
        <p:nvGrpSpPr>
          <p:cNvPr id="5" name="Group 11"/>
          <p:cNvGrpSpPr>
            <a:grpSpLocks/>
          </p:cNvGrpSpPr>
          <p:nvPr/>
        </p:nvGrpSpPr>
        <p:grpSpPr bwMode="auto">
          <a:xfrm>
            <a:off x="3910013" y="3962400"/>
            <a:ext cx="184150" cy="1181100"/>
            <a:chOff x="2460" y="2831"/>
            <a:chExt cx="116" cy="744"/>
          </a:xfrm>
        </p:grpSpPr>
        <p:sp>
          <p:nvSpPr>
            <p:cNvPr id="32807" name="Line 12"/>
            <p:cNvSpPr>
              <a:spLocks noChangeShapeType="1"/>
            </p:cNvSpPr>
            <p:nvPr/>
          </p:nvSpPr>
          <p:spPr bwMode="auto">
            <a:xfrm>
              <a:off x="2518" y="2831"/>
              <a:ext cx="1" cy="5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8" name="Freeform 13"/>
            <p:cNvSpPr>
              <a:spLocks/>
            </p:cNvSpPr>
            <p:nvPr/>
          </p:nvSpPr>
          <p:spPr bwMode="auto">
            <a:xfrm>
              <a:off x="2460" y="3417"/>
              <a:ext cx="116" cy="158"/>
            </a:xfrm>
            <a:custGeom>
              <a:avLst/>
              <a:gdLst>
                <a:gd name="T0" fmla="*/ 58 w 116"/>
                <a:gd name="T1" fmla="*/ 158 h 158"/>
                <a:gd name="T2" fmla="*/ 0 w 116"/>
                <a:gd name="T3" fmla="*/ 0 h 158"/>
                <a:gd name="T4" fmla="*/ 116 w 116"/>
                <a:gd name="T5" fmla="*/ 0 h 158"/>
                <a:gd name="T6" fmla="*/ 58 w 116"/>
                <a:gd name="T7" fmla="*/ 158 h 158"/>
                <a:gd name="T8" fmla="*/ 0 60000 65536"/>
                <a:gd name="T9" fmla="*/ 0 60000 65536"/>
                <a:gd name="T10" fmla="*/ 0 60000 65536"/>
                <a:gd name="T11" fmla="*/ 0 60000 65536"/>
                <a:gd name="T12" fmla="*/ 0 w 116"/>
                <a:gd name="T13" fmla="*/ 0 h 158"/>
                <a:gd name="T14" fmla="*/ 116 w 116"/>
                <a:gd name="T15" fmla="*/ 158 h 158"/>
              </a:gdLst>
              <a:ahLst/>
              <a:cxnLst>
                <a:cxn ang="T8">
                  <a:pos x="T0" y="T1"/>
                </a:cxn>
                <a:cxn ang="T9">
                  <a:pos x="T2" y="T3"/>
                </a:cxn>
                <a:cxn ang="T10">
                  <a:pos x="T4" y="T5"/>
                </a:cxn>
                <a:cxn ang="T11">
                  <a:pos x="T6" y="T7"/>
                </a:cxn>
              </a:cxnLst>
              <a:rect l="T12" t="T13" r="T14" b="T15"/>
              <a:pathLst>
                <a:path w="116" h="158">
                  <a:moveTo>
                    <a:pt x="58" y="158"/>
                  </a:moveTo>
                  <a:lnTo>
                    <a:pt x="0" y="0"/>
                  </a:lnTo>
                  <a:lnTo>
                    <a:pt x="116" y="0"/>
                  </a:lnTo>
                  <a:lnTo>
                    <a:pt x="58" y="158"/>
                  </a:lnTo>
                  <a:close/>
                </a:path>
              </a:pathLst>
            </a:custGeom>
            <a:solidFill>
              <a:srgbClr val="000000"/>
            </a:solidFill>
            <a:ln w="0">
              <a:solidFill>
                <a:srgbClr val="000000"/>
              </a:solidFill>
              <a:round/>
              <a:headEnd/>
              <a:tailEnd/>
            </a:ln>
          </p:spPr>
          <p:txBody>
            <a:bodyPr/>
            <a:lstStyle/>
            <a:p>
              <a:endParaRPr lang="zh-CN" altLang="en-US"/>
            </a:p>
          </p:txBody>
        </p:sp>
      </p:grpSp>
      <p:grpSp>
        <p:nvGrpSpPr>
          <p:cNvPr id="6" name="Group 14"/>
          <p:cNvGrpSpPr>
            <a:grpSpLocks/>
          </p:cNvGrpSpPr>
          <p:nvPr/>
        </p:nvGrpSpPr>
        <p:grpSpPr bwMode="auto">
          <a:xfrm>
            <a:off x="3357563" y="3963988"/>
            <a:ext cx="182562" cy="1181100"/>
            <a:chOff x="2083" y="2831"/>
            <a:chExt cx="115" cy="744"/>
          </a:xfrm>
        </p:grpSpPr>
        <p:sp>
          <p:nvSpPr>
            <p:cNvPr id="32805" name="Line 15"/>
            <p:cNvSpPr>
              <a:spLocks noChangeShapeType="1"/>
            </p:cNvSpPr>
            <p:nvPr/>
          </p:nvSpPr>
          <p:spPr bwMode="auto">
            <a:xfrm>
              <a:off x="2140" y="2831"/>
              <a:ext cx="1" cy="5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6" name="Freeform 16"/>
            <p:cNvSpPr>
              <a:spLocks/>
            </p:cNvSpPr>
            <p:nvPr/>
          </p:nvSpPr>
          <p:spPr bwMode="auto">
            <a:xfrm>
              <a:off x="2083" y="3417"/>
              <a:ext cx="115" cy="158"/>
            </a:xfrm>
            <a:custGeom>
              <a:avLst/>
              <a:gdLst>
                <a:gd name="T0" fmla="*/ 57 w 115"/>
                <a:gd name="T1" fmla="*/ 158 h 158"/>
                <a:gd name="T2" fmla="*/ 0 w 115"/>
                <a:gd name="T3" fmla="*/ 0 h 158"/>
                <a:gd name="T4" fmla="*/ 115 w 115"/>
                <a:gd name="T5" fmla="*/ 0 h 158"/>
                <a:gd name="T6" fmla="*/ 57 w 115"/>
                <a:gd name="T7" fmla="*/ 158 h 158"/>
                <a:gd name="T8" fmla="*/ 0 60000 65536"/>
                <a:gd name="T9" fmla="*/ 0 60000 65536"/>
                <a:gd name="T10" fmla="*/ 0 60000 65536"/>
                <a:gd name="T11" fmla="*/ 0 60000 65536"/>
                <a:gd name="T12" fmla="*/ 0 w 115"/>
                <a:gd name="T13" fmla="*/ 0 h 158"/>
                <a:gd name="T14" fmla="*/ 115 w 115"/>
                <a:gd name="T15" fmla="*/ 158 h 158"/>
              </a:gdLst>
              <a:ahLst/>
              <a:cxnLst>
                <a:cxn ang="T8">
                  <a:pos x="T0" y="T1"/>
                </a:cxn>
                <a:cxn ang="T9">
                  <a:pos x="T2" y="T3"/>
                </a:cxn>
                <a:cxn ang="T10">
                  <a:pos x="T4" y="T5"/>
                </a:cxn>
                <a:cxn ang="T11">
                  <a:pos x="T6" y="T7"/>
                </a:cxn>
              </a:cxnLst>
              <a:rect l="T12" t="T13" r="T14" b="T15"/>
              <a:pathLst>
                <a:path w="115" h="158">
                  <a:moveTo>
                    <a:pt x="57" y="158"/>
                  </a:moveTo>
                  <a:lnTo>
                    <a:pt x="0" y="0"/>
                  </a:lnTo>
                  <a:lnTo>
                    <a:pt x="115" y="0"/>
                  </a:lnTo>
                  <a:lnTo>
                    <a:pt x="57" y="158"/>
                  </a:lnTo>
                  <a:close/>
                </a:path>
              </a:pathLst>
            </a:custGeom>
            <a:solidFill>
              <a:srgbClr val="000000"/>
            </a:solidFill>
            <a:ln w="0">
              <a:solidFill>
                <a:srgbClr val="000000"/>
              </a:solidFill>
              <a:round/>
              <a:headEnd/>
              <a:tailEnd/>
            </a:ln>
          </p:spPr>
          <p:txBody>
            <a:bodyPr/>
            <a:lstStyle/>
            <a:p>
              <a:endParaRPr lang="zh-CN" altLang="en-US"/>
            </a:p>
          </p:txBody>
        </p:sp>
      </p:grpSp>
      <p:grpSp>
        <p:nvGrpSpPr>
          <p:cNvPr id="7" name="Group 17"/>
          <p:cNvGrpSpPr>
            <a:grpSpLocks/>
          </p:cNvGrpSpPr>
          <p:nvPr/>
        </p:nvGrpSpPr>
        <p:grpSpPr bwMode="auto">
          <a:xfrm>
            <a:off x="2819400" y="3962400"/>
            <a:ext cx="182563" cy="1579563"/>
            <a:chOff x="1773" y="2831"/>
            <a:chExt cx="115" cy="995"/>
          </a:xfrm>
        </p:grpSpPr>
        <p:sp>
          <p:nvSpPr>
            <p:cNvPr id="32803" name="Line 18"/>
            <p:cNvSpPr>
              <a:spLocks noChangeShapeType="1"/>
            </p:cNvSpPr>
            <p:nvPr/>
          </p:nvSpPr>
          <p:spPr bwMode="auto">
            <a:xfrm>
              <a:off x="1831" y="2831"/>
              <a:ext cx="1" cy="8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4" name="Freeform 19"/>
            <p:cNvSpPr>
              <a:spLocks/>
            </p:cNvSpPr>
            <p:nvPr/>
          </p:nvSpPr>
          <p:spPr bwMode="auto">
            <a:xfrm>
              <a:off x="1773" y="3668"/>
              <a:ext cx="115" cy="158"/>
            </a:xfrm>
            <a:custGeom>
              <a:avLst/>
              <a:gdLst>
                <a:gd name="T0" fmla="*/ 58 w 115"/>
                <a:gd name="T1" fmla="*/ 158 h 158"/>
                <a:gd name="T2" fmla="*/ 0 w 115"/>
                <a:gd name="T3" fmla="*/ 0 h 158"/>
                <a:gd name="T4" fmla="*/ 115 w 115"/>
                <a:gd name="T5" fmla="*/ 0 h 158"/>
                <a:gd name="T6" fmla="*/ 58 w 115"/>
                <a:gd name="T7" fmla="*/ 158 h 158"/>
                <a:gd name="T8" fmla="*/ 0 60000 65536"/>
                <a:gd name="T9" fmla="*/ 0 60000 65536"/>
                <a:gd name="T10" fmla="*/ 0 60000 65536"/>
                <a:gd name="T11" fmla="*/ 0 60000 65536"/>
                <a:gd name="T12" fmla="*/ 0 w 115"/>
                <a:gd name="T13" fmla="*/ 0 h 158"/>
                <a:gd name="T14" fmla="*/ 115 w 115"/>
                <a:gd name="T15" fmla="*/ 158 h 158"/>
              </a:gdLst>
              <a:ahLst/>
              <a:cxnLst>
                <a:cxn ang="T8">
                  <a:pos x="T0" y="T1"/>
                </a:cxn>
                <a:cxn ang="T9">
                  <a:pos x="T2" y="T3"/>
                </a:cxn>
                <a:cxn ang="T10">
                  <a:pos x="T4" y="T5"/>
                </a:cxn>
                <a:cxn ang="T11">
                  <a:pos x="T6" y="T7"/>
                </a:cxn>
              </a:cxnLst>
              <a:rect l="T12" t="T13" r="T14" b="T15"/>
              <a:pathLst>
                <a:path w="115" h="158">
                  <a:moveTo>
                    <a:pt x="58" y="158"/>
                  </a:moveTo>
                  <a:lnTo>
                    <a:pt x="0" y="0"/>
                  </a:lnTo>
                  <a:lnTo>
                    <a:pt x="115" y="0"/>
                  </a:lnTo>
                  <a:lnTo>
                    <a:pt x="58" y="158"/>
                  </a:lnTo>
                  <a:close/>
                </a:path>
              </a:pathLst>
            </a:custGeom>
            <a:solidFill>
              <a:srgbClr val="000000"/>
            </a:solidFill>
            <a:ln w="0">
              <a:solidFill>
                <a:srgbClr val="000000"/>
              </a:solidFill>
              <a:round/>
              <a:headEnd/>
              <a:tailEnd/>
            </a:ln>
          </p:spPr>
          <p:txBody>
            <a:bodyPr/>
            <a:lstStyle/>
            <a:p>
              <a:endParaRPr lang="zh-CN" altLang="en-US"/>
            </a:p>
          </p:txBody>
        </p:sp>
      </p:grpSp>
      <p:grpSp>
        <p:nvGrpSpPr>
          <p:cNvPr id="8" name="Group 20"/>
          <p:cNvGrpSpPr>
            <a:grpSpLocks/>
          </p:cNvGrpSpPr>
          <p:nvPr/>
        </p:nvGrpSpPr>
        <p:grpSpPr bwMode="auto">
          <a:xfrm>
            <a:off x="2122311" y="1990725"/>
            <a:ext cx="184150" cy="3746500"/>
            <a:chOff x="1046" y="1589"/>
            <a:chExt cx="116" cy="2360"/>
          </a:xfrm>
        </p:grpSpPr>
        <p:sp>
          <p:nvSpPr>
            <p:cNvPr id="32799" name="Line 21"/>
            <p:cNvSpPr>
              <a:spLocks noChangeShapeType="1"/>
            </p:cNvSpPr>
            <p:nvPr/>
          </p:nvSpPr>
          <p:spPr bwMode="auto">
            <a:xfrm>
              <a:off x="1104" y="2831"/>
              <a:ext cx="1" cy="96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0" name="Freeform 22"/>
            <p:cNvSpPr>
              <a:spLocks/>
            </p:cNvSpPr>
            <p:nvPr/>
          </p:nvSpPr>
          <p:spPr bwMode="auto">
            <a:xfrm>
              <a:off x="1046" y="3791"/>
              <a:ext cx="116" cy="158"/>
            </a:xfrm>
            <a:custGeom>
              <a:avLst/>
              <a:gdLst>
                <a:gd name="T0" fmla="*/ 58 w 116"/>
                <a:gd name="T1" fmla="*/ 158 h 158"/>
                <a:gd name="T2" fmla="*/ 0 w 116"/>
                <a:gd name="T3" fmla="*/ 0 h 158"/>
                <a:gd name="T4" fmla="*/ 116 w 116"/>
                <a:gd name="T5" fmla="*/ 0 h 158"/>
                <a:gd name="T6" fmla="*/ 58 w 116"/>
                <a:gd name="T7" fmla="*/ 158 h 158"/>
                <a:gd name="T8" fmla="*/ 0 60000 65536"/>
                <a:gd name="T9" fmla="*/ 0 60000 65536"/>
                <a:gd name="T10" fmla="*/ 0 60000 65536"/>
                <a:gd name="T11" fmla="*/ 0 60000 65536"/>
                <a:gd name="T12" fmla="*/ 0 w 116"/>
                <a:gd name="T13" fmla="*/ 0 h 158"/>
                <a:gd name="T14" fmla="*/ 116 w 116"/>
                <a:gd name="T15" fmla="*/ 158 h 158"/>
              </a:gdLst>
              <a:ahLst/>
              <a:cxnLst>
                <a:cxn ang="T8">
                  <a:pos x="T0" y="T1"/>
                </a:cxn>
                <a:cxn ang="T9">
                  <a:pos x="T2" y="T3"/>
                </a:cxn>
                <a:cxn ang="T10">
                  <a:pos x="T4" y="T5"/>
                </a:cxn>
                <a:cxn ang="T11">
                  <a:pos x="T6" y="T7"/>
                </a:cxn>
              </a:cxnLst>
              <a:rect l="T12" t="T13" r="T14" b="T15"/>
              <a:pathLst>
                <a:path w="116" h="158">
                  <a:moveTo>
                    <a:pt x="58" y="158"/>
                  </a:moveTo>
                  <a:lnTo>
                    <a:pt x="0" y="0"/>
                  </a:lnTo>
                  <a:lnTo>
                    <a:pt x="116" y="0"/>
                  </a:lnTo>
                  <a:lnTo>
                    <a:pt x="58" y="158"/>
                  </a:lnTo>
                  <a:close/>
                </a:path>
              </a:pathLst>
            </a:custGeom>
            <a:solidFill>
              <a:srgbClr val="000000"/>
            </a:solidFill>
            <a:ln w="0">
              <a:solidFill>
                <a:srgbClr val="000000"/>
              </a:solidFill>
              <a:round/>
              <a:headEnd/>
              <a:tailEnd/>
            </a:ln>
          </p:spPr>
          <p:txBody>
            <a:bodyPr/>
            <a:lstStyle/>
            <a:p>
              <a:endParaRPr lang="zh-CN" altLang="en-US"/>
            </a:p>
          </p:txBody>
        </p:sp>
        <p:sp>
          <p:nvSpPr>
            <p:cNvPr id="32801" name="Line 23"/>
            <p:cNvSpPr>
              <a:spLocks noChangeShapeType="1"/>
            </p:cNvSpPr>
            <p:nvPr/>
          </p:nvSpPr>
          <p:spPr bwMode="auto">
            <a:xfrm flipV="1">
              <a:off x="1104" y="1742"/>
              <a:ext cx="1" cy="108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2" name="Freeform 24"/>
            <p:cNvSpPr>
              <a:spLocks/>
            </p:cNvSpPr>
            <p:nvPr/>
          </p:nvSpPr>
          <p:spPr bwMode="auto">
            <a:xfrm>
              <a:off x="1046" y="1589"/>
              <a:ext cx="116" cy="158"/>
            </a:xfrm>
            <a:custGeom>
              <a:avLst/>
              <a:gdLst>
                <a:gd name="T0" fmla="*/ 58 w 116"/>
                <a:gd name="T1" fmla="*/ 0 h 158"/>
                <a:gd name="T2" fmla="*/ 116 w 116"/>
                <a:gd name="T3" fmla="*/ 158 h 158"/>
                <a:gd name="T4" fmla="*/ 0 w 116"/>
                <a:gd name="T5" fmla="*/ 158 h 158"/>
                <a:gd name="T6" fmla="*/ 58 w 116"/>
                <a:gd name="T7" fmla="*/ 0 h 158"/>
                <a:gd name="T8" fmla="*/ 0 60000 65536"/>
                <a:gd name="T9" fmla="*/ 0 60000 65536"/>
                <a:gd name="T10" fmla="*/ 0 60000 65536"/>
                <a:gd name="T11" fmla="*/ 0 60000 65536"/>
                <a:gd name="T12" fmla="*/ 0 w 116"/>
                <a:gd name="T13" fmla="*/ 0 h 158"/>
                <a:gd name="T14" fmla="*/ 116 w 116"/>
                <a:gd name="T15" fmla="*/ 158 h 158"/>
              </a:gdLst>
              <a:ahLst/>
              <a:cxnLst>
                <a:cxn ang="T8">
                  <a:pos x="T0" y="T1"/>
                </a:cxn>
                <a:cxn ang="T9">
                  <a:pos x="T2" y="T3"/>
                </a:cxn>
                <a:cxn ang="T10">
                  <a:pos x="T4" y="T5"/>
                </a:cxn>
                <a:cxn ang="T11">
                  <a:pos x="T6" y="T7"/>
                </a:cxn>
              </a:cxnLst>
              <a:rect l="T12" t="T13" r="T14" b="T15"/>
              <a:pathLst>
                <a:path w="116" h="158">
                  <a:moveTo>
                    <a:pt x="58" y="0"/>
                  </a:moveTo>
                  <a:lnTo>
                    <a:pt x="116" y="158"/>
                  </a:lnTo>
                  <a:lnTo>
                    <a:pt x="0" y="158"/>
                  </a:lnTo>
                  <a:lnTo>
                    <a:pt x="58" y="0"/>
                  </a:lnTo>
                  <a:close/>
                </a:path>
              </a:pathLst>
            </a:custGeom>
            <a:solidFill>
              <a:srgbClr val="000000"/>
            </a:solidFill>
            <a:ln w="0">
              <a:solidFill>
                <a:srgbClr val="000000"/>
              </a:solidFill>
              <a:round/>
              <a:headEnd/>
              <a:tailEnd/>
            </a:ln>
          </p:spPr>
          <p:txBody>
            <a:bodyPr/>
            <a:lstStyle/>
            <a:p>
              <a:endParaRPr lang="zh-CN" altLang="en-US"/>
            </a:p>
          </p:txBody>
        </p:sp>
      </p:grpSp>
      <p:sp>
        <p:nvSpPr>
          <p:cNvPr id="225305" name="Rectangle 25"/>
          <p:cNvSpPr>
            <a:spLocks noChangeArrowheads="1"/>
          </p:cNvSpPr>
          <p:nvPr/>
        </p:nvSpPr>
        <p:spPr bwMode="auto">
          <a:xfrm flipH="1">
            <a:off x="1639725" y="20335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dirty="0">
                <a:latin typeface="Times New Roman" panose="02020603050405020304" pitchFamily="18" charset="0"/>
                <a:ea typeface="宋体" panose="02010600030101010101" pitchFamily="2" charset="-122"/>
              </a:rPr>
              <a:t>收</a:t>
            </a:r>
          </a:p>
          <a:p>
            <a:pPr>
              <a:spcBef>
                <a:spcPct val="0"/>
              </a:spcBef>
            </a:pPr>
            <a:endParaRPr lang="en-US" altLang="zh-CN" sz="2400" b="0" dirty="0">
              <a:latin typeface="Times New Roman" panose="02020603050405020304" pitchFamily="18" charset="0"/>
              <a:ea typeface="宋体" panose="02010600030101010101" pitchFamily="2" charset="-122"/>
            </a:endParaRPr>
          </a:p>
        </p:txBody>
      </p:sp>
      <p:sp>
        <p:nvSpPr>
          <p:cNvPr id="225306" name="Rectangle 26"/>
          <p:cNvSpPr>
            <a:spLocks noChangeArrowheads="1"/>
          </p:cNvSpPr>
          <p:nvPr/>
        </p:nvSpPr>
        <p:spPr bwMode="auto">
          <a:xfrm>
            <a:off x="457023" y="5105400"/>
            <a:ext cx="1905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Times New Roman" panose="02020603050405020304" pitchFamily="18" charset="0"/>
                <a:ea typeface="宋体" panose="02010600030101010101" pitchFamily="2" charset="-122"/>
              </a:rPr>
              <a:t>              </a:t>
            </a:r>
            <a:r>
              <a:rPr lang="zh-CN" altLang="en-US" sz="2400" b="0">
                <a:latin typeface="Times New Roman" panose="02020603050405020304" pitchFamily="18" charset="0"/>
                <a:ea typeface="宋体" panose="02010600030101010101" pitchFamily="2" charset="-122"/>
              </a:rPr>
              <a:t>支</a:t>
            </a:r>
            <a:r>
              <a:rPr lang="en-US" altLang="zh-CN" sz="2400" b="0">
                <a:solidFill>
                  <a:srgbClr val="FF0000"/>
                </a:solidFill>
                <a:latin typeface="Times New Roman" panose="02020603050405020304" pitchFamily="18" charset="0"/>
                <a:ea typeface="宋体" panose="02010600030101010101" pitchFamily="2" charset="-122"/>
              </a:rPr>
              <a:t>disbursement</a:t>
            </a:r>
          </a:p>
          <a:p>
            <a:pPr algn="just">
              <a:spcBef>
                <a:spcPct val="0"/>
              </a:spcBef>
            </a:pPr>
            <a:endParaRPr lang="en-US" altLang="zh-CN" sz="2400" b="0">
              <a:solidFill>
                <a:srgbClr val="FF0000"/>
              </a:solidFill>
              <a:latin typeface="Times New Roman" panose="02020603050405020304" pitchFamily="18" charset="0"/>
              <a:ea typeface="宋体" panose="02010600030101010101" pitchFamily="2" charset="-122"/>
            </a:endParaRP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225307" name="Rectangle 27"/>
          <p:cNvSpPr>
            <a:spLocks noChangeArrowheads="1"/>
          </p:cNvSpPr>
          <p:nvPr/>
        </p:nvSpPr>
        <p:spPr bwMode="auto">
          <a:xfrm>
            <a:off x="2290586" y="5183188"/>
            <a:ext cx="342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a:latin typeface="Times New Roman" panose="02020603050405020304" pitchFamily="18" charset="0"/>
                <a:ea typeface="宋体" panose="02010600030101010101" pitchFamily="2" charset="-122"/>
              </a:rPr>
              <a:t>－</a:t>
            </a: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225308" name="Rectangle 28"/>
          <p:cNvSpPr>
            <a:spLocks noChangeArrowheads="1"/>
          </p:cNvSpPr>
          <p:nvPr/>
        </p:nvSpPr>
        <p:spPr bwMode="auto">
          <a:xfrm>
            <a:off x="2290586" y="2058988"/>
            <a:ext cx="13668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a:latin typeface="Times New Roman" panose="02020603050405020304" pitchFamily="18" charset="0"/>
                <a:ea typeface="宋体" panose="02010600030101010101" pitchFamily="2" charset="-122"/>
              </a:rPr>
              <a:t>＋ </a:t>
            </a:r>
            <a:r>
              <a:rPr lang="en-US" altLang="zh-CN" sz="2400" b="0">
                <a:solidFill>
                  <a:srgbClr val="FF0000"/>
                </a:solidFill>
                <a:latin typeface="Times New Roman" panose="02020603050405020304" pitchFamily="18" charset="0"/>
                <a:ea typeface="宋体" panose="02010600030101010101" pitchFamily="2" charset="-122"/>
              </a:rPr>
              <a:t>receipts</a:t>
            </a: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225309" name="Rectangle 29"/>
          <p:cNvSpPr>
            <a:spLocks noChangeArrowheads="1"/>
          </p:cNvSpPr>
          <p:nvPr/>
        </p:nvSpPr>
        <p:spPr bwMode="auto">
          <a:xfrm>
            <a:off x="3052763" y="5259388"/>
            <a:ext cx="228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i="1">
                <a:latin typeface="Times New Roman" panose="02020603050405020304" pitchFamily="18" charset="0"/>
                <a:ea typeface="宋体" panose="02010600030101010101" pitchFamily="2" charset="-122"/>
              </a:rPr>
              <a:t>P</a:t>
            </a:r>
            <a:endParaRPr lang="en-US" altLang="zh-CN" sz="2400" b="0">
              <a:latin typeface="Times New Roman" panose="02020603050405020304" pitchFamily="18" charset="0"/>
              <a:ea typeface="宋体" panose="02010600030101010101" pitchFamily="2" charset="-122"/>
            </a:endParaRPr>
          </a:p>
          <a:p>
            <a:pPr>
              <a:spcBef>
                <a:spcPct val="0"/>
              </a:spcBef>
            </a:pPr>
            <a:endParaRPr lang="en-US" altLang="zh-CN" sz="2400" b="0">
              <a:latin typeface="Times New Roman" panose="02020603050405020304" pitchFamily="18" charset="0"/>
              <a:ea typeface="宋体" panose="02010600030101010101" pitchFamily="2" charset="-122"/>
            </a:endParaRPr>
          </a:p>
        </p:txBody>
      </p:sp>
      <p:grpSp>
        <p:nvGrpSpPr>
          <p:cNvPr id="9" name="Group 30"/>
          <p:cNvGrpSpPr>
            <a:grpSpLocks/>
          </p:cNvGrpSpPr>
          <p:nvPr/>
        </p:nvGrpSpPr>
        <p:grpSpPr bwMode="auto">
          <a:xfrm>
            <a:off x="2824163" y="3430588"/>
            <a:ext cx="5105400" cy="1033462"/>
            <a:chOff x="1779" y="2161"/>
            <a:chExt cx="3216" cy="651"/>
          </a:xfrm>
        </p:grpSpPr>
        <p:sp>
          <p:nvSpPr>
            <p:cNvPr id="32789" name="Line 31"/>
            <p:cNvSpPr>
              <a:spLocks noChangeShapeType="1"/>
            </p:cNvSpPr>
            <p:nvPr/>
          </p:nvSpPr>
          <p:spPr bwMode="auto">
            <a:xfrm>
              <a:off x="1834" y="2496"/>
              <a:ext cx="28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Rectangle 32"/>
            <p:cNvSpPr>
              <a:spLocks noChangeArrowheads="1"/>
            </p:cNvSpPr>
            <p:nvPr/>
          </p:nvSpPr>
          <p:spPr bwMode="auto">
            <a:xfrm>
              <a:off x="1779" y="2209"/>
              <a:ext cx="14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Times New Roman" panose="02020603050405020304" pitchFamily="18" charset="0"/>
                  <a:ea typeface="宋体" panose="02010600030101010101" pitchFamily="2" charset="-122"/>
                </a:rPr>
                <a:t>0</a:t>
              </a: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32791" name="Rectangle 33"/>
            <p:cNvSpPr>
              <a:spLocks noChangeArrowheads="1"/>
            </p:cNvSpPr>
            <p:nvPr/>
          </p:nvSpPr>
          <p:spPr bwMode="auto">
            <a:xfrm>
              <a:off x="2115" y="2209"/>
              <a:ext cx="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Times New Roman" panose="02020603050405020304" pitchFamily="18" charset="0"/>
                  <a:ea typeface="宋体" panose="02010600030101010101" pitchFamily="2" charset="-122"/>
                </a:rPr>
                <a:t>1</a:t>
              </a: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32792" name="Rectangle 34"/>
            <p:cNvSpPr>
              <a:spLocks noChangeArrowheads="1"/>
            </p:cNvSpPr>
            <p:nvPr/>
          </p:nvSpPr>
          <p:spPr bwMode="auto">
            <a:xfrm>
              <a:off x="2451" y="2209"/>
              <a:ext cx="14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Times New Roman" panose="02020603050405020304" pitchFamily="18" charset="0"/>
                  <a:ea typeface="宋体" panose="02010600030101010101" pitchFamily="2" charset="-122"/>
                </a:rPr>
                <a:t>2</a:t>
              </a: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32793" name="Rectangle 35"/>
            <p:cNvSpPr>
              <a:spLocks noChangeArrowheads="1"/>
            </p:cNvSpPr>
            <p:nvPr/>
          </p:nvSpPr>
          <p:spPr bwMode="auto">
            <a:xfrm>
              <a:off x="2787" y="2209"/>
              <a:ext cx="14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Times New Roman" panose="02020603050405020304" pitchFamily="18" charset="0"/>
                  <a:ea typeface="宋体" panose="02010600030101010101" pitchFamily="2" charset="-122"/>
                </a:rPr>
                <a:t>3</a:t>
              </a: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32794" name="Rectangle 36"/>
            <p:cNvSpPr>
              <a:spLocks noChangeArrowheads="1"/>
            </p:cNvSpPr>
            <p:nvPr/>
          </p:nvSpPr>
          <p:spPr bwMode="auto">
            <a:xfrm>
              <a:off x="3075" y="2209"/>
              <a:ext cx="14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Times New Roman" panose="02020603050405020304" pitchFamily="18" charset="0"/>
                  <a:ea typeface="宋体" panose="02010600030101010101" pitchFamily="2" charset="-122"/>
                </a:rPr>
                <a:t>4</a:t>
              </a: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32795" name="Rectangle 37"/>
            <p:cNvSpPr>
              <a:spLocks noChangeArrowheads="1"/>
            </p:cNvSpPr>
            <p:nvPr/>
          </p:nvSpPr>
          <p:spPr bwMode="auto">
            <a:xfrm>
              <a:off x="3411" y="2161"/>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Times New Roman" panose="02020603050405020304" pitchFamily="18" charset="0"/>
                  <a:ea typeface="宋体" panose="02010600030101010101" pitchFamily="2" charset="-122"/>
                </a:rPr>
                <a:t>……</a:t>
              </a: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32796" name="Rectangle 38"/>
            <p:cNvSpPr>
              <a:spLocks noChangeArrowheads="1"/>
            </p:cNvSpPr>
            <p:nvPr/>
          </p:nvSpPr>
          <p:spPr bwMode="auto">
            <a:xfrm>
              <a:off x="4227" y="2209"/>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i="1">
                  <a:latin typeface="Times New Roman" panose="02020603050405020304" pitchFamily="18" charset="0"/>
                  <a:ea typeface="宋体" panose="02010600030101010101" pitchFamily="2" charset="-122"/>
                </a:rPr>
                <a:t>n</a:t>
              </a:r>
              <a:r>
                <a:rPr lang="en-US" altLang="zh-CN" sz="2400" b="0">
                  <a:latin typeface="Times New Roman" panose="02020603050405020304" pitchFamily="18" charset="0"/>
                  <a:ea typeface="宋体" panose="02010600030101010101" pitchFamily="2" charset="-122"/>
                </a:rPr>
                <a:t>-1</a:t>
              </a: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32797" name="Rectangle 39"/>
            <p:cNvSpPr>
              <a:spLocks noChangeArrowheads="1"/>
            </p:cNvSpPr>
            <p:nvPr/>
          </p:nvSpPr>
          <p:spPr bwMode="auto">
            <a:xfrm>
              <a:off x="4659" y="2209"/>
              <a:ext cx="14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i="1">
                  <a:latin typeface="Times New Roman" panose="02020603050405020304" pitchFamily="18" charset="0"/>
                  <a:ea typeface="宋体" panose="02010600030101010101" pitchFamily="2" charset="-122"/>
                </a:rPr>
                <a:t>n</a:t>
              </a:r>
              <a:endParaRPr lang="en-US" altLang="zh-CN" sz="2400" b="0">
                <a:latin typeface="Times New Roman" panose="02020603050405020304" pitchFamily="18" charset="0"/>
                <a:ea typeface="宋体" panose="02010600030101010101" pitchFamily="2" charset="-122"/>
              </a:endParaRPr>
            </a:p>
            <a:p>
              <a:pPr>
                <a:spcBef>
                  <a:spcPct val="0"/>
                </a:spcBef>
              </a:pPr>
              <a:endParaRPr lang="en-US" altLang="zh-CN" sz="2400" b="0">
                <a:latin typeface="Times New Roman" panose="02020603050405020304" pitchFamily="18" charset="0"/>
                <a:ea typeface="宋体" panose="02010600030101010101" pitchFamily="2" charset="-122"/>
              </a:endParaRPr>
            </a:p>
          </p:txBody>
        </p:sp>
        <p:sp>
          <p:nvSpPr>
            <p:cNvPr id="32798" name="Rectangle 40"/>
            <p:cNvSpPr>
              <a:spLocks noChangeArrowheads="1"/>
            </p:cNvSpPr>
            <p:nvPr/>
          </p:nvSpPr>
          <p:spPr bwMode="auto">
            <a:xfrm>
              <a:off x="4707" y="2449"/>
              <a:ext cx="28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a:latin typeface="Times New Roman" panose="02020603050405020304" pitchFamily="18" charset="0"/>
                  <a:ea typeface="宋体" panose="02010600030101010101" pitchFamily="2" charset="-122"/>
                </a:rPr>
                <a:t>年</a:t>
              </a:r>
            </a:p>
            <a:p>
              <a:pPr>
                <a:spcBef>
                  <a:spcPct val="0"/>
                </a:spcBef>
              </a:pPr>
              <a:endParaRPr lang="en-US" altLang="zh-CN" sz="2400" b="0">
                <a:latin typeface="Times New Roman" panose="02020603050405020304" pitchFamily="18" charset="0"/>
                <a:ea typeface="宋体" panose="02010600030101010101" pitchFamily="2" charset="-122"/>
              </a:endParaRPr>
            </a:p>
          </p:txBody>
        </p:sp>
      </p:grpSp>
      <p:sp>
        <p:nvSpPr>
          <p:cNvPr id="225321" name="Rectangle 41"/>
          <p:cNvSpPr>
            <a:spLocks noGrp="1" noChangeArrowheads="1"/>
          </p:cNvSpPr>
          <p:nvPr>
            <p:ph type="body" sz="half" idx="1"/>
          </p:nvPr>
        </p:nvSpPr>
        <p:spPr>
          <a:xfrm>
            <a:off x="645595" y="1990724"/>
            <a:ext cx="960602" cy="500064"/>
          </a:xfrm>
          <a:noFill/>
        </p:spPr>
        <p:txBody>
          <a:bodyPr/>
          <a:lstStyle/>
          <a:p>
            <a:pPr algn="just">
              <a:spcBef>
                <a:spcPct val="0"/>
              </a:spcBef>
              <a:buFontTx/>
              <a:buNone/>
            </a:pPr>
            <a:r>
              <a:rPr lang="zh-CN" altLang="en-US" sz="2600" dirty="0" smtClean="0">
                <a:solidFill>
                  <a:schemeClr val="tx2"/>
                </a:solidFill>
                <a:latin typeface="楷体" panose="02010609060101010101" pitchFamily="49" charset="-122"/>
                <a:ea typeface="楷体" panose="02010609060101010101" pitchFamily="49" charset="-122"/>
              </a:rPr>
              <a:t>例：</a:t>
            </a:r>
          </a:p>
          <a:p>
            <a:pPr>
              <a:spcBef>
                <a:spcPct val="0"/>
              </a:spcBef>
              <a:buFontTx/>
              <a:buNone/>
            </a:pPr>
            <a:endParaRPr lang="en-US" altLang="zh-CN" sz="1600" dirty="0" smtClean="0">
              <a:latin typeface="Times New Roman" panose="02020603050405020304" pitchFamily="18" charset="0"/>
            </a:endParaRPr>
          </a:p>
        </p:txBody>
      </p:sp>
      <p:sp>
        <p:nvSpPr>
          <p:cNvPr id="225322" name="Rectangle 42"/>
          <p:cNvSpPr>
            <a:spLocks noChangeArrowheads="1"/>
          </p:cNvSpPr>
          <p:nvPr/>
        </p:nvSpPr>
        <p:spPr bwMode="auto">
          <a:xfrm>
            <a:off x="685623" y="1157356"/>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800" dirty="0">
                <a:solidFill>
                  <a:schemeClr val="tx2"/>
                </a:solidFill>
                <a:latin typeface="Times New Roman" panose="02020603050405020304" pitchFamily="18" charset="0"/>
                <a:ea typeface="楷体" panose="02010609060101010101" pitchFamily="49" charset="-122"/>
              </a:rPr>
              <a:t>现金流量图</a:t>
            </a:r>
            <a:r>
              <a:rPr lang="zh-CN" altLang="en-US" sz="2800" dirty="0">
                <a:solidFill>
                  <a:schemeClr val="tx2"/>
                </a:solidFill>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pSp>
        <p:nvGrpSpPr>
          <p:cNvPr id="10" name="Group 43"/>
          <p:cNvGrpSpPr>
            <a:grpSpLocks/>
          </p:cNvGrpSpPr>
          <p:nvPr/>
        </p:nvGrpSpPr>
        <p:grpSpPr bwMode="auto">
          <a:xfrm>
            <a:off x="6405563" y="3963988"/>
            <a:ext cx="182562" cy="866775"/>
            <a:chOff x="4296" y="2831"/>
            <a:chExt cx="115" cy="546"/>
          </a:xfrm>
        </p:grpSpPr>
        <p:sp>
          <p:nvSpPr>
            <p:cNvPr id="32787" name="Line 44"/>
            <p:cNvSpPr>
              <a:spLocks noChangeShapeType="1"/>
            </p:cNvSpPr>
            <p:nvPr/>
          </p:nvSpPr>
          <p:spPr bwMode="auto">
            <a:xfrm>
              <a:off x="4353" y="2831"/>
              <a:ext cx="1" cy="39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Freeform 45"/>
            <p:cNvSpPr>
              <a:spLocks/>
            </p:cNvSpPr>
            <p:nvPr/>
          </p:nvSpPr>
          <p:spPr bwMode="auto">
            <a:xfrm>
              <a:off x="4296" y="3220"/>
              <a:ext cx="115" cy="157"/>
            </a:xfrm>
            <a:custGeom>
              <a:avLst/>
              <a:gdLst>
                <a:gd name="T0" fmla="*/ 57 w 115"/>
                <a:gd name="T1" fmla="*/ 157 h 157"/>
                <a:gd name="T2" fmla="*/ 0 w 115"/>
                <a:gd name="T3" fmla="*/ 0 h 157"/>
                <a:gd name="T4" fmla="*/ 115 w 115"/>
                <a:gd name="T5" fmla="*/ 0 h 157"/>
                <a:gd name="T6" fmla="*/ 57 w 115"/>
                <a:gd name="T7" fmla="*/ 157 h 157"/>
                <a:gd name="T8" fmla="*/ 0 60000 65536"/>
                <a:gd name="T9" fmla="*/ 0 60000 65536"/>
                <a:gd name="T10" fmla="*/ 0 60000 65536"/>
                <a:gd name="T11" fmla="*/ 0 60000 65536"/>
                <a:gd name="T12" fmla="*/ 0 w 115"/>
                <a:gd name="T13" fmla="*/ 0 h 157"/>
                <a:gd name="T14" fmla="*/ 115 w 115"/>
                <a:gd name="T15" fmla="*/ 157 h 157"/>
              </a:gdLst>
              <a:ahLst/>
              <a:cxnLst>
                <a:cxn ang="T8">
                  <a:pos x="T0" y="T1"/>
                </a:cxn>
                <a:cxn ang="T9">
                  <a:pos x="T2" y="T3"/>
                </a:cxn>
                <a:cxn ang="T10">
                  <a:pos x="T4" y="T5"/>
                </a:cxn>
                <a:cxn ang="T11">
                  <a:pos x="T6" y="T7"/>
                </a:cxn>
              </a:cxnLst>
              <a:rect l="T12" t="T13" r="T14" b="T15"/>
              <a:pathLst>
                <a:path w="115" h="157">
                  <a:moveTo>
                    <a:pt x="57" y="157"/>
                  </a:moveTo>
                  <a:lnTo>
                    <a:pt x="0" y="0"/>
                  </a:lnTo>
                  <a:lnTo>
                    <a:pt x="115" y="0"/>
                  </a:lnTo>
                  <a:lnTo>
                    <a:pt x="57" y="157"/>
                  </a:lnTo>
                  <a:close/>
                </a:path>
              </a:pathLst>
            </a:custGeom>
            <a:solidFill>
              <a:srgbClr val="000000"/>
            </a:solidFill>
            <a:ln w="0">
              <a:solidFill>
                <a:srgbClr val="000000"/>
              </a:solidFill>
              <a:round/>
              <a:headEnd/>
              <a:tailEnd/>
            </a:ln>
          </p:spPr>
          <p:txBody>
            <a:bodyPr/>
            <a:lstStyle/>
            <a:p>
              <a:endParaRPr lang="zh-CN" altLang="en-US"/>
            </a:p>
          </p:txBody>
        </p:sp>
      </p:grpSp>
      <p:sp>
        <p:nvSpPr>
          <p:cNvPr id="225326" name="Rectangle 46"/>
          <p:cNvSpPr>
            <a:spLocks noChangeArrowheads="1"/>
          </p:cNvSpPr>
          <p:nvPr/>
        </p:nvSpPr>
        <p:spPr bwMode="auto">
          <a:xfrm>
            <a:off x="5338763" y="41163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a:latin typeface="Times New Roman" panose="02020603050405020304" pitchFamily="18" charset="0"/>
                <a:ea typeface="宋体" panose="02010600030101010101" pitchFamily="2" charset="-122"/>
              </a:rPr>
              <a:t>……</a:t>
            </a:r>
          </a:p>
        </p:txBody>
      </p:sp>
      <p:sp>
        <p:nvSpPr>
          <p:cNvPr id="47" name="标题 3"/>
          <p:cNvSpPr>
            <a:spLocks noGrp="1"/>
          </p:cNvSpPr>
          <p:nvPr>
            <p:ph type="title"/>
          </p:nvPr>
        </p:nvSpPr>
        <p:spPr>
          <a:xfrm>
            <a:off x="574675" y="0"/>
            <a:ext cx="8001000" cy="914400"/>
          </a:xfrm>
        </p:spPr>
        <p:txBody>
          <a:bodyPr/>
          <a:lstStyle/>
          <a:p>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资金</a:t>
            </a:r>
            <a:r>
              <a:rPr lang="zh-CN" altLang="en-US" b="1" dirty="0">
                <a:solidFill>
                  <a:schemeClr val="tx1"/>
                </a:solidFill>
                <a:latin typeface="楷体" panose="02010609060101010101" pitchFamily="49" charset="-122"/>
                <a:ea typeface="楷体" panose="02010609060101010101" pitchFamily="49" charset="-122"/>
              </a:rPr>
              <a:t>的时间价值</a:t>
            </a:r>
          </a:p>
        </p:txBody>
      </p:sp>
    </p:spTree>
    <p:extLst>
      <p:ext uri="{BB962C8B-B14F-4D97-AF65-F5344CB8AC3E}">
        <p14:creationId xmlns:p14="http://schemas.microsoft.com/office/powerpoint/2010/main" val="7674280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78377915"/>
              </p:ext>
            </p:extLst>
          </p:nvPr>
        </p:nvGraphicFramePr>
        <p:xfrm>
          <a:off x="1600200" y="1522269"/>
          <a:ext cx="5675313" cy="1492250"/>
        </p:xfrm>
        <a:graphic>
          <a:graphicData uri="http://schemas.openxmlformats.org/presentationml/2006/ole">
            <mc:AlternateContent xmlns:mc="http://schemas.openxmlformats.org/markup-compatibility/2006">
              <mc:Choice xmlns:v="urn:schemas-microsoft-com:vml" Requires="v">
                <p:oleObj spid="_x0000_s14484" name="公式" r:id="rId3" imgW="3288960" imgH="787320" progId="Equation.3">
                  <p:embed/>
                </p:oleObj>
              </mc:Choice>
              <mc:Fallback>
                <p:oleObj name="公式" r:id="rId3" imgW="3288960" imgH="787320" progId="Equation.3">
                  <p:embed/>
                  <p:pic>
                    <p:nvPicPr>
                      <p:cNvPr id="0" name=""/>
                      <p:cNvPicPr>
                        <a:picLocks noChangeAspect="1" noChangeArrowheads="1"/>
                      </p:cNvPicPr>
                      <p:nvPr/>
                    </p:nvPicPr>
                    <p:blipFill>
                      <a:blip r:embed="rId4"/>
                      <a:srcRect/>
                      <a:stretch>
                        <a:fillRect/>
                      </a:stretch>
                    </p:blipFill>
                    <p:spPr bwMode="auto">
                      <a:xfrm>
                        <a:off x="1600200" y="1522269"/>
                        <a:ext cx="5675313" cy="149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39808649"/>
              </p:ext>
            </p:extLst>
          </p:nvPr>
        </p:nvGraphicFramePr>
        <p:xfrm>
          <a:off x="991838" y="3505137"/>
          <a:ext cx="4495800" cy="419100"/>
        </p:xfrm>
        <a:graphic>
          <a:graphicData uri="http://schemas.openxmlformats.org/presentationml/2006/ole">
            <mc:AlternateContent xmlns:mc="http://schemas.openxmlformats.org/markup-compatibility/2006">
              <mc:Choice xmlns:v="urn:schemas-microsoft-com:vml" Requires="v">
                <p:oleObj spid="_x0000_s14485" r:id="rId5" imgW="2438400" imgH="228600" progId="Equation.3">
                  <p:embed/>
                </p:oleObj>
              </mc:Choice>
              <mc:Fallback>
                <p:oleObj r:id="rId5" imgW="2438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838" y="3505137"/>
                        <a:ext cx="44958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6021038" y="3428937"/>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en-US" altLang="zh-CN" sz="2400" b="0">
                <a:latin typeface="Times New Roman" panose="02020603050405020304" pitchFamily="18" charset="0"/>
                <a:ea typeface="宋体" panose="02010600030101010101" pitchFamily="2" charset="-122"/>
              </a:rPr>
              <a:t>&gt;32000</a:t>
            </a:r>
            <a:r>
              <a:rPr lang="zh-CN" altLang="en-US" sz="2400" b="0">
                <a:latin typeface="Times New Roman" panose="02020603050405020304" pitchFamily="18" charset="0"/>
                <a:ea typeface="宋体" panose="02010600030101010101" pitchFamily="2" charset="-122"/>
              </a:rPr>
              <a:t>元</a:t>
            </a:r>
            <a:r>
              <a:rPr lang="zh-CN" altLang="en-US" sz="1400" b="0">
                <a:latin typeface="Times New Roman" panose="02020603050405020304" pitchFamily="18" charset="0"/>
                <a:ea typeface="宋体" panose="02010600030101010101" pitchFamily="2" charset="-122"/>
              </a:rPr>
              <a:t> </a:t>
            </a:r>
            <a:endParaRPr lang="zh-CN" altLang="en-US" sz="2400" b="0">
              <a:latin typeface="Times New Roman" panose="02020603050405020304" pitchFamily="18" charset="0"/>
              <a:ea typeface="宋体" panose="02010600030101010101" pitchFamily="2" charset="-122"/>
            </a:endParaRPr>
          </a:p>
        </p:txBody>
      </p:sp>
      <p:sp>
        <p:nvSpPr>
          <p:cNvPr id="6" name="Rectangle 5">
            <a:hlinkClick r:id="" action="ppaction://hlinkshowjump?jump=previousslide"/>
          </p:cNvPr>
          <p:cNvSpPr>
            <a:spLocks noChangeArrowheads="1"/>
          </p:cNvSpPr>
          <p:nvPr/>
        </p:nvSpPr>
        <p:spPr bwMode="auto">
          <a:xfrm>
            <a:off x="7275513" y="2268394"/>
            <a:ext cx="97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1800" b="0" dirty="0">
                <a:latin typeface="楷体" panose="02010609060101010101" pitchFamily="49" charset="-122"/>
                <a:ea typeface="楷体" panose="02010609060101010101" pitchFamily="49" charset="-122"/>
              </a:rPr>
              <a:t>（元）</a:t>
            </a:r>
          </a:p>
        </p:txBody>
      </p:sp>
      <p:sp>
        <p:nvSpPr>
          <p:cNvPr id="7" name="Rectangle 6"/>
          <p:cNvSpPr>
            <a:spLocks noChangeArrowheads="1"/>
          </p:cNvSpPr>
          <p:nvPr/>
        </p:nvSpPr>
        <p:spPr bwMode="auto">
          <a:xfrm>
            <a:off x="5259038" y="3428937"/>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dirty="0">
                <a:latin typeface="楷体" panose="02010609060101010101" pitchFamily="49" charset="-122"/>
                <a:ea typeface="楷体" panose="02010609060101010101" pitchFamily="49" charset="-122"/>
              </a:rPr>
              <a:t>（元）</a:t>
            </a:r>
          </a:p>
        </p:txBody>
      </p:sp>
      <p:sp>
        <p:nvSpPr>
          <p:cNvPr id="8" name="Rectangle 7"/>
          <p:cNvSpPr>
            <a:spLocks noChangeArrowheads="1"/>
          </p:cNvSpPr>
          <p:nvPr/>
        </p:nvSpPr>
        <p:spPr bwMode="auto">
          <a:xfrm>
            <a:off x="2058638" y="4571937"/>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spcBef>
                <a:spcPct val="0"/>
              </a:spcBef>
            </a:pPr>
            <a:r>
              <a:rPr lang="zh-CN" altLang="en-US" sz="2400" b="0">
                <a:latin typeface="楷体" panose="02010609060101010101" pitchFamily="49" charset="-122"/>
                <a:ea typeface="楷体" panose="02010609060101010101" pitchFamily="49" charset="-122"/>
              </a:rPr>
              <a:t>所以</a:t>
            </a:r>
            <a:r>
              <a:rPr lang="en-US" altLang="zh-CN" sz="2400" b="0">
                <a:latin typeface="楷体" panose="02010609060101010101" pitchFamily="49" charset="-122"/>
                <a:ea typeface="楷体" panose="02010609060101010101" pitchFamily="49" charset="-122"/>
              </a:rPr>
              <a:t>10</a:t>
            </a:r>
            <a:r>
              <a:rPr lang="zh-CN" altLang="en-US" sz="2400" b="0">
                <a:latin typeface="楷体" panose="02010609060101010101" pitchFamily="49" charset="-122"/>
                <a:ea typeface="楷体" panose="02010609060101010101" pitchFamily="49" charset="-122"/>
              </a:rPr>
              <a:t>年后可以换一台新设备。</a:t>
            </a:r>
            <a:r>
              <a:rPr lang="zh-CN" altLang="en-US" sz="1400" b="0">
                <a:latin typeface="楷体" panose="02010609060101010101" pitchFamily="49" charset="-122"/>
                <a:ea typeface="楷体" panose="02010609060101010101" pitchFamily="49" charset="-122"/>
              </a:rPr>
              <a:t> </a:t>
            </a:r>
            <a:endParaRPr lang="zh-CN" altLang="en-US" sz="2400" b="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625885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3"/>
          <p:cNvSpPr>
            <a:spLocks noChangeArrowheads="1"/>
          </p:cNvSpPr>
          <p:nvPr/>
        </p:nvSpPr>
        <p:spPr bwMode="auto">
          <a:xfrm>
            <a:off x="541758" y="831543"/>
            <a:ext cx="3534942" cy="79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marL="457200" indent="-457200">
              <a:lnSpc>
                <a:spcPct val="200000"/>
              </a:lnSpc>
              <a:buClr>
                <a:schemeClr val="accent6"/>
              </a:buClr>
              <a:buSzPct val="90000"/>
              <a:buFont typeface="Wingdings" panose="05000000000000000000" pitchFamily="2" charset="2"/>
              <a:buChar char="Ø"/>
              <a:defRPr/>
            </a:pPr>
            <a:r>
              <a:rPr lang="en-US" altLang="zh-CN" sz="2800" dirty="0" smtClean="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2.5 </a:t>
            </a:r>
            <a:r>
              <a:rPr lang="zh-CN" altLang="en-US" sz="2800" dirty="0" smtClean="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资金</a:t>
            </a:r>
            <a:r>
              <a:rPr lang="zh-CN" altLang="en-US" sz="2800" dirty="0">
                <a:solidFill>
                  <a:schemeClr val="tx2"/>
                </a:solidFill>
                <a:latin typeface="楷体" panose="02010609060101010101" pitchFamily="49" charset="-122"/>
                <a:ea typeface="楷体" panose="02010609060101010101" pitchFamily="49" charset="-122"/>
                <a:cs typeface="+mj-cs"/>
                <a:sym typeface="Verdana" panose="020B0604030504040204" pitchFamily="34" charset="0"/>
              </a:rPr>
              <a:t>等值计算</a:t>
            </a:r>
          </a:p>
        </p:txBody>
      </p:sp>
      <p:sp>
        <p:nvSpPr>
          <p:cNvPr id="4" name="Rectangle 4"/>
          <p:cNvSpPr>
            <a:spLocks noChangeArrowheads="1"/>
          </p:cNvSpPr>
          <p:nvPr/>
        </p:nvSpPr>
        <p:spPr bwMode="auto">
          <a:xfrm>
            <a:off x="574675" y="1705564"/>
            <a:ext cx="1978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800" i="1" dirty="0">
                <a:solidFill>
                  <a:srgbClr val="008000"/>
                </a:solidFill>
                <a:latin typeface="楷体" panose="02010609060101010101" pitchFamily="49" charset="-122"/>
                <a:ea typeface="楷体" panose="02010609060101010101" pitchFamily="49" charset="-122"/>
              </a:rPr>
              <a:t>资金等值：</a:t>
            </a:r>
          </a:p>
        </p:txBody>
      </p:sp>
      <p:sp>
        <p:nvSpPr>
          <p:cNvPr id="5" name="Rectangle 5"/>
          <p:cNvSpPr>
            <a:spLocks noChangeArrowheads="1"/>
          </p:cNvSpPr>
          <p:nvPr/>
        </p:nvSpPr>
        <p:spPr bwMode="auto">
          <a:xfrm>
            <a:off x="2552700" y="1706043"/>
            <a:ext cx="58483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800" b="0" dirty="0">
                <a:solidFill>
                  <a:schemeClr val="tx2"/>
                </a:solidFill>
                <a:latin typeface="楷体" panose="02010609060101010101" pitchFamily="49" charset="-122"/>
                <a:ea typeface="楷体" panose="02010609060101010101" pitchFamily="49" charset="-122"/>
              </a:rPr>
              <a:t>在同一系统中不同时点发生的相关资金，数额不等但价值相等，这一现象即资金等值。</a:t>
            </a:r>
          </a:p>
        </p:txBody>
      </p:sp>
      <p:sp>
        <p:nvSpPr>
          <p:cNvPr id="6" name="Rectangle 6"/>
          <p:cNvSpPr>
            <a:spLocks noChangeArrowheads="1"/>
          </p:cNvSpPr>
          <p:nvPr/>
        </p:nvSpPr>
        <p:spPr bwMode="auto">
          <a:xfrm>
            <a:off x="541758" y="3262313"/>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800" dirty="0">
                <a:solidFill>
                  <a:srgbClr val="008000"/>
                </a:solidFill>
                <a:latin typeface="楷体" panose="02010609060101010101" pitchFamily="49" charset="-122"/>
                <a:ea typeface="楷体" panose="02010609060101010101" pitchFamily="49" charset="-122"/>
              </a:rPr>
              <a:t>决定资金等值的因素有三个：</a:t>
            </a:r>
          </a:p>
        </p:txBody>
      </p:sp>
      <p:sp>
        <p:nvSpPr>
          <p:cNvPr id="7" name="Rectangle 7"/>
          <p:cNvSpPr>
            <a:spLocks noChangeArrowheads="1"/>
          </p:cNvSpPr>
          <p:nvPr/>
        </p:nvSpPr>
        <p:spPr bwMode="auto">
          <a:xfrm>
            <a:off x="2552700" y="3812271"/>
            <a:ext cx="4648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eaLnBrk="1" hangingPunct="1">
              <a:buSzPct val="90000"/>
              <a:buFontTx/>
              <a:buNone/>
            </a:pPr>
            <a:r>
              <a:rPr lang="en-US" altLang="zh-CN" sz="2800" dirty="0">
                <a:solidFill>
                  <a:srgbClr val="FF0000"/>
                </a:solidFill>
                <a:latin typeface="楷体" panose="02010609060101010101" pitchFamily="49" charset="-122"/>
                <a:ea typeface="楷体" panose="02010609060101010101" pitchFamily="49" charset="-122"/>
              </a:rPr>
              <a:t>① </a:t>
            </a:r>
            <a:r>
              <a:rPr lang="zh-CN" altLang="en-US" sz="2800" dirty="0">
                <a:solidFill>
                  <a:srgbClr val="FF0000"/>
                </a:solidFill>
                <a:latin typeface="楷体" panose="02010609060101010101" pitchFamily="49" charset="-122"/>
                <a:ea typeface="楷体" panose="02010609060101010101" pitchFamily="49" charset="-122"/>
              </a:rPr>
              <a:t>资金的金额大小</a:t>
            </a:r>
          </a:p>
          <a:p>
            <a:pPr eaLnBrk="1" hangingPunct="1">
              <a:buSzPct val="90000"/>
              <a:buFontTx/>
              <a:buNone/>
            </a:pPr>
            <a:r>
              <a:rPr lang="zh-CN" altLang="en-US" sz="2800" dirty="0">
                <a:solidFill>
                  <a:srgbClr val="FF0000"/>
                </a:solidFill>
                <a:latin typeface="楷体" panose="02010609060101010101" pitchFamily="49" charset="-122"/>
                <a:ea typeface="楷体" panose="02010609060101010101" pitchFamily="49" charset="-122"/>
              </a:rPr>
              <a:t>② 资金金额发生的时间</a:t>
            </a:r>
          </a:p>
          <a:p>
            <a:pPr eaLnBrk="1" hangingPunct="1">
              <a:buSzPct val="90000"/>
              <a:buFontTx/>
              <a:buNone/>
            </a:pPr>
            <a:r>
              <a:rPr lang="zh-CN" altLang="en-US" sz="2800" dirty="0">
                <a:solidFill>
                  <a:srgbClr val="FF0000"/>
                </a:solidFill>
                <a:latin typeface="楷体" panose="02010609060101010101" pitchFamily="49" charset="-122"/>
                <a:ea typeface="楷体" panose="02010609060101010101" pitchFamily="49" charset="-122"/>
              </a:rPr>
              <a:t>③ 利率的大小</a:t>
            </a:r>
          </a:p>
        </p:txBody>
      </p:sp>
      <p:sp>
        <p:nvSpPr>
          <p:cNvPr id="8" name="Rectangle 8"/>
          <p:cNvSpPr>
            <a:spLocks noChangeArrowheads="1"/>
          </p:cNvSpPr>
          <p:nvPr/>
        </p:nvSpPr>
        <p:spPr bwMode="auto">
          <a:xfrm>
            <a:off x="541758" y="5369751"/>
            <a:ext cx="7859292"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nSpc>
                <a:spcPct val="140000"/>
              </a:lnSpc>
              <a:spcBef>
                <a:spcPct val="0"/>
              </a:spcBef>
              <a:buFontTx/>
              <a:buNone/>
            </a:pPr>
            <a:r>
              <a:rPr lang="zh-CN" altLang="en-US" u="sng" dirty="0">
                <a:solidFill>
                  <a:srgbClr val="00CC00"/>
                </a:solidFill>
                <a:latin typeface="楷体" panose="02010609060101010101" pitchFamily="49" charset="-122"/>
                <a:ea typeface="楷体" panose="02010609060101010101" pitchFamily="49" charset="-122"/>
              </a:rPr>
              <a:t>性质</a:t>
            </a:r>
            <a:r>
              <a:rPr lang="zh-CN" altLang="en-US" dirty="0">
                <a:solidFill>
                  <a:srgbClr val="00CC00"/>
                </a:solidFill>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如果两个现金流量等值，则它们在任何时间折算的相应价值必定相等。</a:t>
            </a:r>
            <a:r>
              <a:rPr lang="zh-CN" altLang="en-US" sz="1400"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0299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blinds(horizontal)">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blinds(horizontal)">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blinds(horizontal)">
                                      <p:cBhvr>
                                        <p:cTn id="33" dur="500"/>
                                        <p:tgtEl>
                                          <p:spTgt spid="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Horizontal)">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build="p" autoUpdateAnimBg="0"/>
      <p:bldP spid="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3348038" y="34290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en-US" altLang="zh-CN" b="0">
                <a:latin typeface="楷体" panose="02010609060101010101" pitchFamily="49" charset="-122"/>
                <a:ea typeface="楷体" panose="02010609060101010101" pitchFamily="49" charset="-122"/>
              </a:rPr>
              <a:t> </a:t>
            </a:r>
            <a:r>
              <a:rPr lang="en-US" altLang="zh-CN" b="0" i="1">
                <a:latin typeface="楷体" panose="02010609060101010101" pitchFamily="49" charset="-122"/>
                <a:ea typeface="楷体" panose="02010609060101010101" pitchFamily="49" charset="-122"/>
              </a:rPr>
              <a:t>m</a:t>
            </a:r>
            <a:r>
              <a:rPr lang="zh-CN" altLang="en-US" b="0">
                <a:latin typeface="楷体" panose="02010609060101010101" pitchFamily="49" charset="-122"/>
                <a:ea typeface="楷体" panose="02010609060101010101" pitchFamily="49" charset="-122"/>
              </a:rPr>
              <a:t>（一年内的）计息期数</a:t>
            </a:r>
            <a:r>
              <a:rPr lang="zh-CN" altLang="en-US" sz="1200" b="0">
                <a:latin typeface="楷体" panose="02010609060101010101" pitchFamily="49" charset="-122"/>
                <a:ea typeface="楷体" panose="02010609060101010101" pitchFamily="49" charset="-122"/>
              </a:rPr>
              <a:t>              </a:t>
            </a:r>
            <a:endParaRPr lang="zh-CN" altLang="en-US" b="0">
              <a:latin typeface="楷体" panose="02010609060101010101" pitchFamily="49" charset="-122"/>
              <a:ea typeface="楷体" panose="02010609060101010101" pitchFamily="49" charset="-122"/>
            </a:endParaRPr>
          </a:p>
        </p:txBody>
      </p:sp>
      <p:sp>
        <p:nvSpPr>
          <p:cNvPr id="4" name="Rectangle 3"/>
          <p:cNvSpPr>
            <a:spLocks noChangeArrowheads="1"/>
          </p:cNvSpPr>
          <p:nvPr/>
        </p:nvSpPr>
        <p:spPr bwMode="auto">
          <a:xfrm>
            <a:off x="468313" y="1773238"/>
            <a:ext cx="1524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zh-CN" altLang="en-US" b="0" dirty="0">
                <a:solidFill>
                  <a:srgbClr val="780BFB"/>
                </a:solidFill>
                <a:latin typeface="楷体" panose="02010609060101010101" pitchFamily="49" charset="-122"/>
                <a:ea typeface="楷体" panose="02010609060101010101" pitchFamily="49" charset="-122"/>
              </a:rPr>
              <a:t>名义利率</a:t>
            </a:r>
          </a:p>
        </p:txBody>
      </p:sp>
      <p:graphicFrame>
        <p:nvGraphicFramePr>
          <p:cNvPr id="5" name="Object 4"/>
          <p:cNvGraphicFramePr>
            <a:graphicFrameLocks noChangeAspect="1"/>
          </p:cNvGraphicFramePr>
          <p:nvPr>
            <p:extLst>
              <p:ext uri="{D42A27DB-BD31-4B8C-83A1-F6EECF244321}">
                <p14:modId xmlns:p14="http://schemas.microsoft.com/office/powerpoint/2010/main" val="1568812893"/>
              </p:ext>
            </p:extLst>
          </p:nvPr>
        </p:nvGraphicFramePr>
        <p:xfrm>
          <a:off x="3059113" y="1700213"/>
          <a:ext cx="1066800" cy="514350"/>
        </p:xfrm>
        <a:graphic>
          <a:graphicData uri="http://schemas.openxmlformats.org/presentationml/2006/ole">
            <mc:AlternateContent xmlns:mc="http://schemas.openxmlformats.org/markup-compatibility/2006">
              <mc:Choice xmlns:v="urn:schemas-microsoft-com:vml" Requires="v">
                <p:oleObj spid="_x0000_s16530" name="Equation" r:id="rId4" imgW="469900" imgH="228600" progId="Equation.3">
                  <p:embed/>
                </p:oleObj>
              </mc:Choice>
              <mc:Fallback>
                <p:oleObj name="Equation" r:id="rId4" imgW="4699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700213"/>
                        <a:ext cx="1066800" cy="514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82756881"/>
              </p:ext>
            </p:extLst>
          </p:nvPr>
        </p:nvGraphicFramePr>
        <p:xfrm>
          <a:off x="3492500" y="2492375"/>
          <a:ext cx="423863" cy="457200"/>
        </p:xfrm>
        <a:graphic>
          <a:graphicData uri="http://schemas.openxmlformats.org/presentationml/2006/ole">
            <mc:AlternateContent xmlns:mc="http://schemas.openxmlformats.org/markup-compatibility/2006">
              <mc:Choice xmlns:v="urn:schemas-microsoft-com:vml" Requires="v">
                <p:oleObj spid="_x0000_s16531" name="Equation" r:id="rId6" imgW="126835" imgH="202936" progId="Equation.3">
                  <p:embed/>
                </p:oleObj>
              </mc:Choice>
              <mc:Fallback>
                <p:oleObj name="Equation" r:id="rId6" imgW="126835" imgH="20293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2492375"/>
                        <a:ext cx="42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16379270"/>
              </p:ext>
            </p:extLst>
          </p:nvPr>
        </p:nvGraphicFramePr>
        <p:xfrm>
          <a:off x="3810000" y="5181600"/>
          <a:ext cx="1371600" cy="685800"/>
        </p:xfrm>
        <a:graphic>
          <a:graphicData uri="http://schemas.openxmlformats.org/presentationml/2006/ole">
            <mc:AlternateContent xmlns:mc="http://schemas.openxmlformats.org/markup-compatibility/2006">
              <mc:Choice xmlns:v="urn:schemas-microsoft-com:vml" Requires="v">
                <p:oleObj spid="_x0000_s16532" name="Equation" r:id="rId8" imgW="647419" imgH="393529" progId="Equation.3">
                  <p:embed/>
                </p:oleObj>
              </mc:Choice>
              <mc:Fallback>
                <p:oleObj name="Equation" r:id="rId8" imgW="647419"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5181600"/>
                        <a:ext cx="13716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a:spLocks noChangeArrowheads="1"/>
          </p:cNvSpPr>
          <p:nvPr/>
        </p:nvSpPr>
        <p:spPr bwMode="auto">
          <a:xfrm>
            <a:off x="533400" y="4114800"/>
            <a:ext cx="1447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solidFill>
                  <a:srgbClr val="780BFB"/>
                </a:solidFill>
                <a:latin typeface="楷体" panose="02010609060101010101" pitchFamily="49" charset="-122"/>
                <a:ea typeface="楷体" panose="02010609060101010101" pitchFamily="49" charset="-122"/>
              </a:rPr>
              <a:t>实际利率</a:t>
            </a:r>
          </a:p>
        </p:txBody>
      </p:sp>
      <p:sp>
        <p:nvSpPr>
          <p:cNvPr id="9" name="Rectangle 8"/>
          <p:cNvSpPr>
            <a:spLocks noChangeArrowheads="1"/>
          </p:cNvSpPr>
          <p:nvPr/>
        </p:nvSpPr>
        <p:spPr bwMode="auto">
          <a:xfrm>
            <a:off x="1547813" y="24209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其中</a:t>
            </a:r>
          </a:p>
        </p:txBody>
      </p:sp>
      <p:sp>
        <p:nvSpPr>
          <p:cNvPr id="10" name="Rectangle 9"/>
          <p:cNvSpPr>
            <a:spLocks noChangeArrowheads="1"/>
          </p:cNvSpPr>
          <p:nvPr/>
        </p:nvSpPr>
        <p:spPr bwMode="auto">
          <a:xfrm>
            <a:off x="4067175" y="256540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实际计息期利率</a:t>
            </a:r>
          </a:p>
        </p:txBody>
      </p:sp>
      <p:sp>
        <p:nvSpPr>
          <p:cNvPr id="11" name="Rectangle 10"/>
          <p:cNvSpPr>
            <a:spLocks noChangeArrowheads="1"/>
          </p:cNvSpPr>
          <p:nvPr/>
        </p:nvSpPr>
        <p:spPr bwMode="auto">
          <a:xfrm>
            <a:off x="2286000" y="4114800"/>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按复利计算一年内的利息额与原始本金的比值，即</a:t>
            </a:r>
          </a:p>
        </p:txBody>
      </p:sp>
      <p:sp>
        <p:nvSpPr>
          <p:cNvPr id="12" name="矩形 11"/>
          <p:cNvSpPr/>
          <p:nvPr/>
        </p:nvSpPr>
        <p:spPr>
          <a:xfrm>
            <a:off x="418916" y="856079"/>
            <a:ext cx="6571030" cy="799258"/>
          </a:xfrm>
          <a:prstGeom prst="rect">
            <a:avLst/>
          </a:prstGeom>
        </p:spPr>
        <p:txBody>
          <a:bodyPr wrap="none">
            <a:spAutoFit/>
          </a:bodyPr>
          <a:lstStyle/>
          <a:p>
            <a:pPr marL="457200" indent="-457200">
              <a:lnSpc>
                <a:spcPct val="200000"/>
              </a:lnSpc>
              <a:buClr>
                <a:schemeClr val="accent6"/>
              </a:buClr>
              <a:buSzPct val="90000"/>
              <a:buFont typeface="Wingdings" panose="05000000000000000000" pitchFamily="2" charset="2"/>
              <a:buChar char="Ø"/>
              <a:defRPr/>
            </a:pPr>
            <a:r>
              <a:rPr lang="en-US" altLang="zh-CN" sz="2800" dirty="0">
                <a:solidFill>
                  <a:schemeClr val="tx2"/>
                </a:solidFill>
                <a:latin typeface="楷体" panose="02010609060101010101" pitchFamily="49" charset="-122"/>
                <a:ea typeface="楷体" panose="02010609060101010101" pitchFamily="49" charset="-122"/>
                <a:sym typeface="Verdana" panose="020B0604030504040204" pitchFamily="34" charset="0"/>
              </a:rPr>
              <a:t>2.6 </a:t>
            </a:r>
            <a:r>
              <a:rPr lang="zh-CN" altLang="en-US" sz="2800" dirty="0">
                <a:solidFill>
                  <a:schemeClr val="tx2"/>
                </a:solidFill>
                <a:latin typeface="楷体" panose="02010609060101010101" pitchFamily="49" charset="-122"/>
                <a:ea typeface="楷体" panose="02010609060101010101" pitchFamily="49" charset="-122"/>
              </a:rPr>
              <a:t>名义利率、实际利率与连续利率</a:t>
            </a:r>
            <a:r>
              <a:rPr lang="zh-CN" altLang="en-US" sz="2800" dirty="0">
                <a:latin typeface="楷体" panose="02010609060101010101" pitchFamily="49" charset="-122"/>
                <a:ea typeface="楷体" panose="02010609060101010101" pitchFamily="49" charset="-122"/>
              </a:rPr>
              <a:t> </a:t>
            </a:r>
            <a:endParaRPr lang="zh-CN" altLang="en-US" sz="2800" dirty="0">
              <a:solidFill>
                <a:schemeClr val="tx2"/>
              </a:solidFill>
              <a:latin typeface="楷体" panose="02010609060101010101" pitchFamily="49" charset="-122"/>
              <a:ea typeface="楷体" panose="02010609060101010101" pitchFamily="49" charset="-122"/>
              <a:sym typeface="Verdana" panose="020B0604030504040204" pitchFamily="34" charset="0"/>
            </a:endParaRPr>
          </a:p>
        </p:txBody>
      </p:sp>
    </p:spTree>
    <p:extLst>
      <p:ext uri="{BB962C8B-B14F-4D97-AF65-F5344CB8AC3E}">
        <p14:creationId xmlns:p14="http://schemas.microsoft.com/office/powerpoint/2010/main" val="3075405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546504" y="1052429"/>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zh-CN" altLang="en-US" b="0" dirty="0">
                <a:latin typeface="楷体" panose="02010609060101010101" pitchFamily="49" charset="-122"/>
                <a:ea typeface="楷体" panose="02010609060101010101" pitchFamily="49" charset="-122"/>
              </a:rPr>
              <a:t>如何根据名义利率计算实际利率呢？</a:t>
            </a:r>
            <a:r>
              <a:rPr lang="zh-CN" altLang="en-US" sz="1200" b="0" dirty="0">
                <a:latin typeface="楷体" panose="02010609060101010101" pitchFamily="49" charset="-122"/>
                <a:ea typeface="楷体" panose="02010609060101010101" pitchFamily="49" charset="-122"/>
              </a:rPr>
              <a:t>   </a:t>
            </a:r>
            <a:r>
              <a:rPr lang="zh-CN" altLang="en-US" sz="1400" b="0" dirty="0">
                <a:latin typeface="楷体" panose="02010609060101010101" pitchFamily="49" charset="-122"/>
                <a:ea typeface="楷体" panose="02010609060101010101" pitchFamily="49" charset="-122"/>
              </a:rPr>
              <a:t> </a:t>
            </a:r>
            <a:endParaRPr lang="zh-CN" altLang="en-US" b="0" dirty="0">
              <a:latin typeface="楷体" panose="02010609060101010101" pitchFamily="49" charset="-122"/>
              <a:ea typeface="楷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61457281"/>
              </p:ext>
            </p:extLst>
          </p:nvPr>
        </p:nvGraphicFramePr>
        <p:xfrm>
          <a:off x="3067454" y="1628691"/>
          <a:ext cx="1981200" cy="495300"/>
        </p:xfrm>
        <a:graphic>
          <a:graphicData uri="http://schemas.openxmlformats.org/presentationml/2006/ole">
            <mc:AlternateContent xmlns:mc="http://schemas.openxmlformats.org/markup-compatibility/2006">
              <mc:Choice xmlns:v="urn:schemas-microsoft-com:vml" Requires="v">
                <p:oleObj spid="_x0000_s17640" name="Equation" r:id="rId4" imgW="1040948" imgH="266584" progId="Equation.3">
                  <p:embed/>
                </p:oleObj>
              </mc:Choice>
              <mc:Fallback>
                <p:oleObj name="Equation" r:id="rId4" imgW="1040948" imgH="26658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7454" y="1628691"/>
                        <a:ext cx="1981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84393713"/>
              </p:ext>
            </p:extLst>
          </p:nvPr>
        </p:nvGraphicFramePr>
        <p:xfrm>
          <a:off x="2635654" y="2204954"/>
          <a:ext cx="3352800" cy="838200"/>
        </p:xfrm>
        <a:graphic>
          <a:graphicData uri="http://schemas.openxmlformats.org/presentationml/2006/ole">
            <mc:AlternateContent xmlns:mc="http://schemas.openxmlformats.org/markup-compatibility/2006">
              <mc:Choice xmlns:v="urn:schemas-microsoft-com:vml" Requires="v">
                <p:oleObj spid="_x0000_s17641" name="Equation" r:id="rId6" imgW="2133600" imgH="457200" progId="Equation.3">
                  <p:embed/>
                </p:oleObj>
              </mc:Choice>
              <mc:Fallback>
                <p:oleObj name="Equation" r:id="rId6" imgW="21336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5654" y="2204954"/>
                        <a:ext cx="335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13211739"/>
              </p:ext>
            </p:extLst>
          </p:nvPr>
        </p:nvGraphicFramePr>
        <p:xfrm>
          <a:off x="3343679" y="3124116"/>
          <a:ext cx="1066800" cy="685800"/>
        </p:xfrm>
        <a:graphic>
          <a:graphicData uri="http://schemas.openxmlformats.org/presentationml/2006/ole">
            <mc:AlternateContent xmlns:mc="http://schemas.openxmlformats.org/markup-compatibility/2006">
              <mc:Choice xmlns:v="urn:schemas-microsoft-com:vml" Requires="v">
                <p:oleObj spid="_x0000_s17642" name="Equation" r:id="rId8" imgW="571252" imgH="393529" progId="Equation.3">
                  <p:embed/>
                </p:oleObj>
              </mc:Choice>
              <mc:Fallback>
                <p:oleObj name="Equation" r:id="rId8" imgW="571252"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679" y="3124116"/>
                        <a:ext cx="106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67307713"/>
              </p:ext>
            </p:extLst>
          </p:nvPr>
        </p:nvGraphicFramePr>
        <p:xfrm>
          <a:off x="5934479" y="3047916"/>
          <a:ext cx="1905000" cy="838200"/>
        </p:xfrm>
        <a:graphic>
          <a:graphicData uri="http://schemas.openxmlformats.org/presentationml/2006/ole">
            <mc:AlternateContent xmlns:mc="http://schemas.openxmlformats.org/markup-compatibility/2006">
              <mc:Choice xmlns:v="urn:schemas-microsoft-com:vml" Requires="v">
                <p:oleObj spid="_x0000_s17643" name="Equation" r:id="rId10" imgW="1155700" imgH="457200" progId="Equation.3">
                  <p:embed/>
                </p:oleObj>
              </mc:Choice>
              <mc:Fallback>
                <p:oleObj name="Equation" r:id="rId10" imgW="11557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4479" y="3047916"/>
                        <a:ext cx="190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a:spLocks noChangeArrowheads="1"/>
          </p:cNvSpPr>
          <p:nvPr/>
        </p:nvSpPr>
        <p:spPr bwMode="auto">
          <a:xfrm>
            <a:off x="2048279" y="3276516"/>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又</a:t>
            </a:r>
          </a:p>
        </p:txBody>
      </p:sp>
      <p:grpSp>
        <p:nvGrpSpPr>
          <p:cNvPr id="9" name="Group 8"/>
          <p:cNvGrpSpPr>
            <a:grpSpLocks/>
          </p:cNvGrpSpPr>
          <p:nvPr/>
        </p:nvGrpSpPr>
        <p:grpSpPr bwMode="auto">
          <a:xfrm>
            <a:off x="1362479" y="5562221"/>
            <a:ext cx="2705219" cy="461963"/>
            <a:chOff x="720" y="3504"/>
            <a:chExt cx="1344" cy="291"/>
          </a:xfrm>
        </p:grpSpPr>
        <p:sp>
          <p:nvSpPr>
            <p:cNvPr id="10" name="Rectangle 9"/>
            <p:cNvSpPr>
              <a:spLocks noChangeArrowheads="1"/>
            </p:cNvSpPr>
            <p:nvPr/>
          </p:nvSpPr>
          <p:spPr bwMode="auto">
            <a:xfrm>
              <a:off x="720" y="3504"/>
              <a:ext cx="13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zh-CN" altLang="en-US" b="0" dirty="0">
                  <a:latin typeface="楷体" panose="02010609060101010101" pitchFamily="49" charset="-122"/>
                  <a:ea typeface="楷体" panose="02010609060101010101" pitchFamily="49" charset="-122"/>
                </a:rPr>
                <a:t>当           </a:t>
              </a:r>
              <a:r>
                <a:rPr lang="zh-CN" altLang="en-US" b="0" dirty="0" smtClean="0">
                  <a:latin typeface="楷体" panose="02010609060101010101" pitchFamily="49" charset="-122"/>
                  <a:ea typeface="楷体" panose="02010609060101010101" pitchFamily="49" charset="-122"/>
                </a:rPr>
                <a:t>时</a:t>
              </a:r>
              <a:endParaRPr lang="zh-CN" altLang="en-US" b="0" dirty="0">
                <a:latin typeface="楷体" panose="02010609060101010101" pitchFamily="49" charset="-122"/>
                <a:ea typeface="楷体" panose="02010609060101010101" pitchFamily="49" charset="-122"/>
              </a:endParaRPr>
            </a:p>
          </p:txBody>
        </p:sp>
        <p:graphicFrame>
          <p:nvGraphicFramePr>
            <p:cNvPr id="11" name="Object 10"/>
            <p:cNvGraphicFramePr>
              <a:graphicFrameLocks noChangeAspect="1"/>
            </p:cNvGraphicFramePr>
            <p:nvPr/>
          </p:nvGraphicFramePr>
          <p:xfrm>
            <a:off x="1008" y="3552"/>
            <a:ext cx="576" cy="212"/>
          </p:xfrm>
          <a:graphic>
            <a:graphicData uri="http://schemas.openxmlformats.org/presentationml/2006/ole">
              <mc:AlternateContent xmlns:mc="http://schemas.openxmlformats.org/markup-compatibility/2006">
                <mc:Choice xmlns:v="urn:schemas-microsoft-com:vml" Requires="v">
                  <p:oleObj spid="_x0000_s17644" name="Equation" r:id="rId12" imgW="482391" imgH="152334" progId="Equation.3">
                    <p:embed/>
                  </p:oleObj>
                </mc:Choice>
                <mc:Fallback>
                  <p:oleObj name="Equation" r:id="rId12" imgW="482391" imgH="15233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3552"/>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Rectangle 11"/>
          <p:cNvSpPr>
            <a:spLocks noChangeArrowheads="1"/>
          </p:cNvSpPr>
          <p:nvPr/>
        </p:nvSpPr>
        <p:spPr bwMode="auto">
          <a:xfrm>
            <a:off x="1362479" y="4190916"/>
            <a:ext cx="15696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当</a:t>
            </a:r>
            <a:r>
              <a:rPr lang="en-US" altLang="zh-CN" b="0" i="1">
                <a:latin typeface="楷体" panose="02010609060101010101" pitchFamily="49" charset="-122"/>
                <a:ea typeface="楷体" panose="02010609060101010101" pitchFamily="49" charset="-122"/>
              </a:rPr>
              <a:t>m</a:t>
            </a:r>
            <a:r>
              <a:rPr lang="en-US" altLang="zh-CN" b="0">
                <a:latin typeface="楷体" panose="02010609060101010101" pitchFamily="49" charset="-122"/>
                <a:ea typeface="楷体" panose="02010609060101010101" pitchFamily="49" charset="-122"/>
              </a:rPr>
              <a:t> = 1</a:t>
            </a:r>
            <a:r>
              <a:rPr lang="zh-CN" altLang="en-US" b="0">
                <a:latin typeface="楷体" panose="02010609060101010101" pitchFamily="49" charset="-122"/>
                <a:ea typeface="楷体" panose="02010609060101010101" pitchFamily="49" charset="-122"/>
              </a:rPr>
              <a:t>时</a:t>
            </a:r>
            <a:endParaRPr lang="zh-CN" altLang="en-US" b="0" i="1">
              <a:latin typeface="楷体" panose="02010609060101010101" pitchFamily="49" charset="-122"/>
              <a:ea typeface="楷体" panose="02010609060101010101" pitchFamily="49" charset="-122"/>
            </a:endParaRPr>
          </a:p>
        </p:txBody>
      </p:sp>
      <p:sp>
        <p:nvSpPr>
          <p:cNvPr id="13" name="Rectangle 12"/>
          <p:cNvSpPr>
            <a:spLocks noChangeArrowheads="1"/>
          </p:cNvSpPr>
          <p:nvPr/>
        </p:nvSpPr>
        <p:spPr bwMode="auto">
          <a:xfrm>
            <a:off x="1362479" y="4952916"/>
            <a:ext cx="1414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当</a:t>
            </a:r>
            <a:r>
              <a:rPr lang="en-US" altLang="zh-CN" b="0" i="1">
                <a:latin typeface="楷体" panose="02010609060101010101" pitchFamily="49" charset="-122"/>
                <a:ea typeface="楷体" panose="02010609060101010101" pitchFamily="49" charset="-122"/>
              </a:rPr>
              <a:t>m</a:t>
            </a:r>
            <a:r>
              <a:rPr lang="en-US" altLang="zh-CN" b="0">
                <a:latin typeface="楷体" panose="02010609060101010101" pitchFamily="49" charset="-122"/>
                <a:ea typeface="楷体" panose="02010609060101010101" pitchFamily="49" charset="-122"/>
              </a:rPr>
              <a:t> &gt;1</a:t>
            </a:r>
            <a:r>
              <a:rPr lang="zh-CN" altLang="en-US" b="0">
                <a:latin typeface="楷体" panose="02010609060101010101" pitchFamily="49" charset="-122"/>
                <a:ea typeface="楷体" panose="02010609060101010101" pitchFamily="49" charset="-122"/>
              </a:rPr>
              <a:t>时</a:t>
            </a:r>
            <a:endParaRPr lang="zh-CN" altLang="en-US" b="0" i="1">
              <a:latin typeface="楷体" panose="02010609060101010101" pitchFamily="49" charset="-122"/>
              <a:ea typeface="楷体" panose="02010609060101010101" pitchFamily="49" charset="-122"/>
            </a:endParaRPr>
          </a:p>
        </p:txBody>
      </p:sp>
      <p:sp>
        <p:nvSpPr>
          <p:cNvPr id="14" name="Rectangle 13"/>
          <p:cNvSpPr>
            <a:spLocks noChangeArrowheads="1"/>
          </p:cNvSpPr>
          <p:nvPr/>
        </p:nvSpPr>
        <p:spPr bwMode="auto">
          <a:xfrm>
            <a:off x="4575175" y="5562519"/>
            <a:ext cx="36599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dirty="0">
                <a:latin typeface="楷体" panose="02010609060101010101" pitchFamily="49" charset="-122"/>
                <a:ea typeface="楷体" panose="02010609060101010101" pitchFamily="49" charset="-122"/>
              </a:rPr>
              <a:t>即为按连续复利计息计算</a:t>
            </a:r>
            <a:r>
              <a:rPr lang="zh-CN" altLang="en-US" sz="1400" b="0" dirty="0">
                <a:latin typeface="楷体" panose="02010609060101010101" pitchFamily="49" charset="-122"/>
                <a:ea typeface="楷体" panose="02010609060101010101" pitchFamily="49" charset="-122"/>
              </a:rPr>
              <a:t> </a:t>
            </a:r>
          </a:p>
        </p:txBody>
      </p:sp>
      <p:sp>
        <p:nvSpPr>
          <p:cNvPr id="16" name="Rectangle 14"/>
          <p:cNvSpPr>
            <a:spLocks noChangeArrowheads="1"/>
          </p:cNvSpPr>
          <p:nvPr/>
        </p:nvSpPr>
        <p:spPr bwMode="auto">
          <a:xfrm>
            <a:off x="3343679" y="4267116"/>
            <a:ext cx="9541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en-US" altLang="zh-CN" b="0" i="1">
                <a:latin typeface="楷体" panose="02010609060101010101" pitchFamily="49" charset="-122"/>
                <a:ea typeface="楷体" panose="02010609060101010101" pitchFamily="49" charset="-122"/>
              </a:rPr>
              <a:t>i </a:t>
            </a:r>
            <a:r>
              <a:rPr lang="en-US" altLang="zh-CN" b="0">
                <a:latin typeface="楷体" panose="02010609060101010101" pitchFamily="49" charset="-122"/>
                <a:ea typeface="楷体" panose="02010609060101010101" pitchFamily="49" charset="-122"/>
              </a:rPr>
              <a:t>= </a:t>
            </a:r>
            <a:r>
              <a:rPr lang="en-US" altLang="zh-CN" b="0" i="1">
                <a:latin typeface="楷体" panose="02010609060101010101" pitchFamily="49" charset="-122"/>
                <a:ea typeface="楷体" panose="02010609060101010101" pitchFamily="49" charset="-122"/>
              </a:rPr>
              <a:t>r</a:t>
            </a:r>
          </a:p>
        </p:txBody>
      </p:sp>
      <p:sp>
        <p:nvSpPr>
          <p:cNvPr id="17" name="Rectangle 15"/>
          <p:cNvSpPr>
            <a:spLocks noChangeArrowheads="1"/>
          </p:cNvSpPr>
          <p:nvPr/>
        </p:nvSpPr>
        <p:spPr bwMode="auto">
          <a:xfrm>
            <a:off x="3343679" y="4876716"/>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en-US" altLang="zh-CN" b="0" i="1">
                <a:latin typeface="楷体" panose="02010609060101010101" pitchFamily="49" charset="-122"/>
                <a:ea typeface="楷体" panose="02010609060101010101" pitchFamily="49" charset="-122"/>
              </a:rPr>
              <a:t>i </a:t>
            </a:r>
            <a:r>
              <a:rPr lang="en-US" altLang="zh-CN" b="0">
                <a:latin typeface="楷体" panose="02010609060101010101" pitchFamily="49" charset="-122"/>
                <a:ea typeface="楷体" panose="02010609060101010101" pitchFamily="49" charset="-122"/>
              </a:rPr>
              <a:t>&gt;</a:t>
            </a:r>
            <a:r>
              <a:rPr lang="en-US" altLang="zh-CN" b="0" i="1">
                <a:latin typeface="楷体" panose="02010609060101010101" pitchFamily="49" charset="-122"/>
                <a:ea typeface="楷体" panose="02010609060101010101" pitchFamily="49" charset="-122"/>
              </a:rPr>
              <a:t>r</a:t>
            </a:r>
          </a:p>
        </p:txBody>
      </p:sp>
      <p:pic>
        <p:nvPicPr>
          <p:cNvPr id="2" name="图片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86871" y="4802748"/>
            <a:ext cx="1792217" cy="757535"/>
          </a:xfrm>
          <a:prstGeom prst="rect">
            <a:avLst/>
          </a:prstGeom>
        </p:spPr>
      </p:pic>
    </p:spTree>
    <p:extLst>
      <p:ext uri="{BB962C8B-B14F-4D97-AF65-F5344CB8AC3E}">
        <p14:creationId xmlns:p14="http://schemas.microsoft.com/office/powerpoint/2010/main" val="66675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0-#ppt_w/2"/>
                                          </p:val>
                                        </p:tav>
                                        <p:tav tm="100000">
                                          <p:val>
                                            <p:strVal val="#ppt_x"/>
                                          </p:val>
                                        </p:tav>
                                      </p:tavLst>
                                    </p:anim>
                                    <p:anim calcmode="lin" valueType="num">
                                      <p:cBhvr additive="base">
                                        <p:cTn id="6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0-#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ppt_x"/>
                                          </p:val>
                                        </p:tav>
                                        <p:tav tm="100000">
                                          <p:val>
                                            <p:strVal val="#ppt_x"/>
                                          </p:val>
                                        </p:tav>
                                      </p:tavLst>
                                    </p:anim>
                                    <p:anim calcmode="lin" valueType="num">
                                      <p:cBhvr additive="base">
                                        <p:cTn id="7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2" grpId="0" autoUpdateAnimBg="0"/>
      <p:bldP spid="13" grpId="0" autoUpdateAnimBg="0"/>
      <p:bldP spid="14" grpId="0" autoUpdateAnimBg="0"/>
      <p:bldP spid="16" grpId="0" autoUpdateAnimBg="0"/>
      <p:bldP spid="1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395288" y="4797425"/>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zh-CN" altLang="en-US" b="0">
                <a:latin typeface="楷体" panose="02010609060101010101" pitchFamily="49" charset="-122"/>
                <a:ea typeface="楷体" panose="02010609060101010101" pitchFamily="49" charset="-122"/>
              </a:rPr>
              <a:t>按单利计算，相当于只计息不付息，</a:t>
            </a:r>
          </a:p>
        </p:txBody>
      </p:sp>
      <p:graphicFrame>
        <p:nvGraphicFramePr>
          <p:cNvPr id="5" name="Object 3"/>
          <p:cNvGraphicFramePr>
            <a:graphicFrameLocks noChangeAspect="1"/>
          </p:cNvGraphicFramePr>
          <p:nvPr>
            <p:extLst>
              <p:ext uri="{D42A27DB-BD31-4B8C-83A1-F6EECF244321}">
                <p14:modId xmlns:p14="http://schemas.microsoft.com/office/powerpoint/2010/main" val="4099900316"/>
              </p:ext>
            </p:extLst>
          </p:nvPr>
        </p:nvGraphicFramePr>
        <p:xfrm>
          <a:off x="1692275" y="5949950"/>
          <a:ext cx="2514600" cy="428625"/>
        </p:xfrm>
        <a:graphic>
          <a:graphicData uri="http://schemas.openxmlformats.org/presentationml/2006/ole">
            <mc:AlternateContent xmlns:mc="http://schemas.openxmlformats.org/markup-compatibility/2006">
              <mc:Choice xmlns:v="urn:schemas-microsoft-com:vml" Requires="v">
                <p:oleObj spid="_x0000_s15570" name="Equation" r:id="rId4" imgW="1574800" imgH="203200" progId="Equation.3">
                  <p:embed/>
                </p:oleObj>
              </mc:Choice>
              <mc:Fallback>
                <p:oleObj name="Equation" r:id="rId4" imgW="15748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949950"/>
                        <a:ext cx="2514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p:cNvSpPr>
            <a:spLocks noChangeArrowheads="1"/>
          </p:cNvSpPr>
          <p:nvPr/>
        </p:nvSpPr>
        <p:spPr bwMode="auto">
          <a:xfrm>
            <a:off x="250825" y="1176937"/>
            <a:ext cx="7921625"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nSpc>
                <a:spcPct val="150000"/>
              </a:lnSpc>
              <a:spcBef>
                <a:spcPct val="0"/>
              </a:spcBef>
              <a:buFontTx/>
              <a:buNone/>
            </a:pPr>
            <a:r>
              <a:rPr lang="zh-CN" altLang="en-US" b="0" dirty="0">
                <a:latin typeface="楷体" panose="02010609060101010101" pitchFamily="49" charset="-122"/>
                <a:ea typeface="楷体" panose="02010609060101010101" pitchFamily="49" charset="-122"/>
              </a:rPr>
              <a:t>例：存款</a:t>
            </a:r>
            <a:r>
              <a:rPr lang="en-US" altLang="zh-CN" b="0" dirty="0">
                <a:latin typeface="楷体" panose="02010609060101010101" pitchFamily="49" charset="-122"/>
                <a:ea typeface="楷体" panose="02010609060101010101" pitchFamily="49" charset="-122"/>
              </a:rPr>
              <a:t>100</a:t>
            </a:r>
            <a:r>
              <a:rPr lang="zh-CN" altLang="en-US" b="0" dirty="0">
                <a:latin typeface="楷体" panose="02010609060101010101" pitchFamily="49" charset="-122"/>
                <a:ea typeface="楷体" panose="02010609060101010101" pitchFamily="49" charset="-122"/>
              </a:rPr>
              <a:t>元，每月计息一次，月利率为</a:t>
            </a:r>
            <a:r>
              <a:rPr lang="en-US" altLang="zh-CN" b="0" dirty="0">
                <a:latin typeface="楷体" panose="02010609060101010101" pitchFamily="49" charset="-122"/>
                <a:ea typeface="楷体" panose="02010609060101010101" pitchFamily="49" charset="-122"/>
              </a:rPr>
              <a:t>1</a:t>
            </a:r>
            <a:r>
              <a:rPr lang="zh-CN" altLang="en-US" b="0" dirty="0">
                <a:latin typeface="楷体" panose="02010609060101010101" pitchFamily="49" charset="-122"/>
                <a:ea typeface="楷体" panose="02010609060101010101" pitchFamily="49" charset="-122"/>
              </a:rPr>
              <a:t>％，求一年后的本利和。</a:t>
            </a:r>
          </a:p>
        </p:txBody>
      </p:sp>
      <p:sp>
        <p:nvSpPr>
          <p:cNvPr id="7" name="Rectangle 5"/>
          <p:cNvSpPr>
            <a:spLocks noChangeArrowheads="1"/>
          </p:cNvSpPr>
          <p:nvPr/>
        </p:nvSpPr>
        <p:spPr bwMode="auto">
          <a:xfrm>
            <a:off x="250825" y="24209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解：</a:t>
            </a:r>
          </a:p>
        </p:txBody>
      </p:sp>
      <p:sp>
        <p:nvSpPr>
          <p:cNvPr id="8" name="Rectangle 6"/>
          <p:cNvSpPr>
            <a:spLocks noChangeArrowheads="1"/>
          </p:cNvSpPr>
          <p:nvPr/>
        </p:nvSpPr>
        <p:spPr bwMode="auto">
          <a:xfrm>
            <a:off x="971550" y="3068638"/>
            <a:ext cx="727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en-US" altLang="zh-CN" b="0">
                <a:latin typeface="楷体" panose="02010609060101010101" pitchFamily="49" charset="-122"/>
                <a:ea typeface="楷体" panose="02010609060101010101" pitchFamily="49" charset="-122"/>
              </a:rPr>
              <a:t> </a:t>
            </a:r>
            <a:r>
              <a:rPr lang="zh-CN" altLang="en-US" b="0">
                <a:latin typeface="楷体" panose="02010609060101010101" pitchFamily="49" charset="-122"/>
                <a:ea typeface="楷体" panose="02010609060101010101" pitchFamily="49" charset="-122"/>
              </a:rPr>
              <a:t>按复利计算，相当于计息且付息，</a:t>
            </a:r>
          </a:p>
        </p:txBody>
      </p:sp>
      <p:graphicFrame>
        <p:nvGraphicFramePr>
          <p:cNvPr id="9" name="Object 7"/>
          <p:cNvGraphicFramePr>
            <a:graphicFrameLocks noChangeAspect="1"/>
          </p:cNvGraphicFramePr>
          <p:nvPr>
            <p:extLst>
              <p:ext uri="{D42A27DB-BD31-4B8C-83A1-F6EECF244321}">
                <p14:modId xmlns:p14="http://schemas.microsoft.com/office/powerpoint/2010/main" val="2570317412"/>
              </p:ext>
            </p:extLst>
          </p:nvPr>
        </p:nvGraphicFramePr>
        <p:xfrm>
          <a:off x="1979613" y="5300663"/>
          <a:ext cx="3435350" cy="431800"/>
        </p:xfrm>
        <a:graphic>
          <a:graphicData uri="http://schemas.openxmlformats.org/presentationml/2006/ole">
            <mc:AlternateContent xmlns:mc="http://schemas.openxmlformats.org/markup-compatibility/2006">
              <mc:Choice xmlns:v="urn:schemas-microsoft-com:vml" Requires="v">
                <p:oleObj spid="_x0000_s15571" name="公式" r:id="rId6" imgW="1841500" imgH="215900" progId="Equation.3">
                  <p:embed/>
                </p:oleObj>
              </mc:Choice>
              <mc:Fallback>
                <p:oleObj name="公式" r:id="rId6" imgW="1841500" imgH="215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5300663"/>
                        <a:ext cx="3435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3840005647"/>
              </p:ext>
            </p:extLst>
          </p:nvPr>
        </p:nvGraphicFramePr>
        <p:xfrm>
          <a:off x="1258888" y="3573463"/>
          <a:ext cx="5797550" cy="508000"/>
        </p:xfrm>
        <a:graphic>
          <a:graphicData uri="http://schemas.openxmlformats.org/presentationml/2006/ole">
            <mc:AlternateContent xmlns:mc="http://schemas.openxmlformats.org/markup-compatibility/2006">
              <mc:Choice xmlns:v="urn:schemas-microsoft-com:vml" Requires="v">
                <p:oleObj spid="_x0000_s15572" name="Equation" r:id="rId8" imgW="3073400" imgH="254000" progId="Equation.3">
                  <p:embed/>
                </p:oleObj>
              </mc:Choice>
              <mc:Fallback>
                <p:oleObj name="Equation" r:id="rId8" imgW="3073400" imgH="254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3573463"/>
                        <a:ext cx="5797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9"/>
          <p:cNvGraphicFramePr>
            <a:graphicFrameLocks noChangeAspect="1"/>
          </p:cNvGraphicFramePr>
          <p:nvPr>
            <p:extLst>
              <p:ext uri="{D42A27DB-BD31-4B8C-83A1-F6EECF244321}">
                <p14:modId xmlns:p14="http://schemas.microsoft.com/office/powerpoint/2010/main" val="2775623409"/>
              </p:ext>
            </p:extLst>
          </p:nvPr>
        </p:nvGraphicFramePr>
        <p:xfrm>
          <a:off x="1979613" y="2420938"/>
          <a:ext cx="1085850" cy="460375"/>
        </p:xfrm>
        <a:graphic>
          <a:graphicData uri="http://schemas.openxmlformats.org/presentationml/2006/ole">
            <mc:AlternateContent xmlns:mc="http://schemas.openxmlformats.org/markup-compatibility/2006">
              <mc:Choice xmlns:v="urn:schemas-microsoft-com:vml" Requires="v">
                <p:oleObj spid="_x0000_s15573" name="Equation" r:id="rId10" imgW="495085" imgH="228501" progId="Equation.3">
                  <p:embed/>
                </p:oleObj>
              </mc:Choice>
              <mc:Fallback>
                <p:oleObj name="Equation" r:id="rId10" imgW="495085" imgH="22850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2420938"/>
                        <a:ext cx="1085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0"/>
          <p:cNvSpPr>
            <a:spLocks noChangeArrowheads="1"/>
          </p:cNvSpPr>
          <p:nvPr/>
        </p:nvSpPr>
        <p:spPr bwMode="auto">
          <a:xfrm>
            <a:off x="3995738" y="242093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en-US" altLang="zh-CN" b="0" i="1">
                <a:latin typeface="楷体" panose="02010609060101010101" pitchFamily="49" charset="-122"/>
                <a:ea typeface="楷体" panose="02010609060101010101" pitchFamily="49" charset="-122"/>
              </a:rPr>
              <a:t>m</a:t>
            </a:r>
            <a:r>
              <a:rPr lang="en-US" altLang="zh-CN" b="0">
                <a:latin typeface="楷体" panose="02010609060101010101" pitchFamily="49" charset="-122"/>
                <a:ea typeface="楷体" panose="02010609060101010101" pitchFamily="49" charset="-122"/>
              </a:rPr>
              <a:t> =12</a:t>
            </a:r>
          </a:p>
        </p:txBody>
      </p:sp>
      <p:sp>
        <p:nvSpPr>
          <p:cNvPr id="13" name="Text Box 12"/>
          <p:cNvSpPr txBox="1">
            <a:spLocks noChangeArrowheads="1"/>
          </p:cNvSpPr>
          <p:nvPr/>
        </p:nvSpPr>
        <p:spPr bwMode="auto">
          <a:xfrm>
            <a:off x="1258888" y="4221163"/>
            <a:ext cx="5327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50000"/>
              </a:spcBef>
              <a:buFontTx/>
              <a:buNone/>
            </a:pPr>
            <a:r>
              <a:rPr lang="en-US" altLang="zh-CN" sz="2800" b="0">
                <a:latin typeface="楷体" panose="02010609060101010101" pitchFamily="49" charset="-122"/>
                <a:ea typeface="楷体" panose="02010609060101010101" pitchFamily="49" charset="-122"/>
              </a:rPr>
              <a:t>i = 12.68% </a:t>
            </a:r>
            <a:r>
              <a:rPr lang="zh-CN" altLang="en-US" sz="2800" b="0">
                <a:latin typeface="楷体" panose="02010609060101010101" pitchFamily="49" charset="-122"/>
                <a:ea typeface="楷体" panose="02010609060101010101" pitchFamily="49" charset="-122"/>
              </a:rPr>
              <a:t>（</a:t>
            </a:r>
            <a:r>
              <a:rPr lang="zh-CN" altLang="en-US" sz="2800" b="0" u="sng">
                <a:solidFill>
                  <a:srgbClr val="780BFB"/>
                </a:solidFill>
                <a:latin typeface="楷体" panose="02010609060101010101" pitchFamily="49" charset="-122"/>
                <a:ea typeface="楷体" panose="02010609060101010101" pitchFamily="49" charset="-122"/>
              </a:rPr>
              <a:t>实际利率）</a:t>
            </a:r>
            <a:r>
              <a:rPr lang="zh-CN" altLang="en-US" sz="2800" b="0">
                <a:latin typeface="楷体" panose="02010609060101010101" pitchFamily="49" charset="-122"/>
                <a:ea typeface="楷体" panose="02010609060101010101" pitchFamily="49" charset="-122"/>
              </a:rPr>
              <a:t> </a:t>
            </a:r>
          </a:p>
        </p:txBody>
      </p:sp>
      <p:sp>
        <p:nvSpPr>
          <p:cNvPr id="14" name="Text Box 13"/>
          <p:cNvSpPr txBox="1">
            <a:spLocks noChangeArrowheads="1"/>
          </p:cNvSpPr>
          <p:nvPr/>
        </p:nvSpPr>
        <p:spPr bwMode="auto">
          <a:xfrm>
            <a:off x="4572000" y="5805488"/>
            <a:ext cx="360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50000"/>
              </a:spcBef>
              <a:buFontTx/>
              <a:buNone/>
            </a:pPr>
            <a:r>
              <a:rPr lang="zh-CN" altLang="en-US" sz="2800" b="0">
                <a:latin typeface="楷体" panose="02010609060101010101" pitchFamily="49" charset="-122"/>
                <a:ea typeface="楷体" panose="02010609060101010101" pitchFamily="49" charset="-122"/>
              </a:rPr>
              <a:t>（</a:t>
            </a:r>
            <a:r>
              <a:rPr lang="zh-CN" altLang="en-US" sz="2800" b="0" u="sng">
                <a:solidFill>
                  <a:srgbClr val="780BFB"/>
                </a:solidFill>
                <a:latin typeface="楷体" panose="02010609060101010101" pitchFamily="49" charset="-122"/>
                <a:ea typeface="楷体" panose="02010609060101010101" pitchFamily="49" charset="-122"/>
              </a:rPr>
              <a:t>名义利率）</a:t>
            </a:r>
          </a:p>
        </p:txBody>
      </p:sp>
    </p:spTree>
    <p:extLst>
      <p:ext uri="{BB962C8B-B14F-4D97-AF65-F5344CB8AC3E}">
        <p14:creationId xmlns:p14="http://schemas.microsoft.com/office/powerpoint/2010/main" val="284845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Bottom)">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Bottom)">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vertic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vertic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P spid="8" grpId="0" autoUpdateAnimBg="0"/>
      <p:bldP spid="12" grpId="0" autoUpdateAnimBg="0"/>
      <p:bldP spid="13" grpId="0"/>
      <p:bldP spid="14" grpId="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矩形 2"/>
          <p:cNvSpPr/>
          <p:nvPr/>
        </p:nvSpPr>
        <p:spPr>
          <a:xfrm>
            <a:off x="418916" y="856079"/>
            <a:ext cx="6840334" cy="954107"/>
          </a:xfrm>
          <a:prstGeom prst="rect">
            <a:avLst/>
          </a:prstGeom>
        </p:spPr>
        <p:txBody>
          <a:bodyPr wrap="none">
            <a:spAutoFit/>
          </a:bodyPr>
          <a:lstStyle/>
          <a:p>
            <a:pPr marL="457200" indent="-457200">
              <a:lnSpc>
                <a:spcPct val="200000"/>
              </a:lnSpc>
              <a:buClr>
                <a:schemeClr val="accent6"/>
              </a:buClr>
              <a:buSzPct val="90000"/>
              <a:buFont typeface="Wingdings" panose="05000000000000000000" pitchFamily="2" charset="2"/>
              <a:buChar char="Ø"/>
              <a:defRPr/>
            </a:pPr>
            <a:r>
              <a:rPr lang="en-US" altLang="zh-CN" sz="2800" dirty="0" smtClean="0">
                <a:solidFill>
                  <a:schemeClr val="tx2"/>
                </a:solidFill>
                <a:latin typeface="楷体" panose="02010609060101010101" pitchFamily="49" charset="-122"/>
                <a:ea typeface="楷体" panose="02010609060101010101" pitchFamily="49" charset="-122"/>
                <a:sym typeface="Verdana" panose="020B0604030504040204" pitchFamily="34" charset="0"/>
              </a:rPr>
              <a:t>2.7</a:t>
            </a:r>
            <a:r>
              <a:rPr lang="zh-CN" altLang="en-US" sz="2800" dirty="0" smtClean="0">
                <a:solidFill>
                  <a:schemeClr val="tx2"/>
                </a:solidFill>
                <a:latin typeface="Times New Roman" panose="02020603050405020304" pitchFamily="18" charset="0"/>
              </a:rPr>
              <a:t> </a:t>
            </a:r>
            <a:r>
              <a:rPr lang="zh-CN" altLang="en-US" sz="2800" dirty="0">
                <a:solidFill>
                  <a:schemeClr val="tx2"/>
                </a:solidFill>
                <a:latin typeface="楷体" panose="02010609060101010101" pitchFamily="49" charset="-122"/>
                <a:ea typeface="楷体" panose="02010609060101010101" pitchFamily="49" charset="-122"/>
              </a:rPr>
              <a:t>（复利）资金等值计算的几种情况 </a:t>
            </a:r>
            <a:endParaRPr lang="zh-CN" altLang="en-US" sz="2800" dirty="0">
              <a:solidFill>
                <a:schemeClr val="tx2"/>
              </a:solidFill>
              <a:latin typeface="楷体" panose="02010609060101010101" pitchFamily="49" charset="-122"/>
              <a:ea typeface="楷体" panose="02010609060101010101" pitchFamily="49" charset="-122"/>
              <a:sym typeface="Verdana" panose="020B0604030504040204" pitchFamily="34" charset="0"/>
            </a:endParaRPr>
          </a:p>
        </p:txBody>
      </p:sp>
      <p:sp>
        <p:nvSpPr>
          <p:cNvPr id="4" name="Rectangle 3"/>
          <p:cNvSpPr>
            <a:spLocks noChangeArrowheads="1"/>
          </p:cNvSpPr>
          <p:nvPr/>
        </p:nvSpPr>
        <p:spPr bwMode="auto">
          <a:xfrm>
            <a:off x="572432" y="1836271"/>
            <a:ext cx="8001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lnSpc>
                <a:spcPct val="140000"/>
              </a:lnSpc>
              <a:spcBef>
                <a:spcPct val="0"/>
              </a:spcBef>
              <a:buFontTx/>
              <a:buNone/>
            </a:pPr>
            <a:r>
              <a:rPr lang="zh-CN" altLang="en-US" b="0" dirty="0">
                <a:latin typeface="楷体" panose="02010609060101010101" pitchFamily="49" charset="-122"/>
                <a:ea typeface="楷体" panose="02010609060101010101" pitchFamily="49" charset="-122"/>
              </a:rPr>
              <a:t>在工程经济分析的实践中，有时</a:t>
            </a:r>
            <a:r>
              <a:rPr lang="zh-CN" altLang="en-US" b="0" u="sng" dirty="0">
                <a:latin typeface="楷体" panose="02010609060101010101" pitchFamily="49" charset="-122"/>
                <a:ea typeface="楷体" panose="02010609060101010101" pitchFamily="49" charset="-122"/>
              </a:rPr>
              <a:t>计息周期</a:t>
            </a:r>
            <a:r>
              <a:rPr lang="zh-CN" altLang="en-US" b="0" dirty="0">
                <a:latin typeface="楷体" panose="02010609060101010101" pitchFamily="49" charset="-122"/>
                <a:ea typeface="楷体" panose="02010609060101010101" pitchFamily="49" charset="-122"/>
              </a:rPr>
              <a:t>是</a:t>
            </a:r>
            <a:r>
              <a:rPr lang="zh-CN" altLang="en-US" b="0" u="sng" dirty="0">
                <a:latin typeface="楷体" panose="02010609060101010101" pitchFamily="49" charset="-122"/>
                <a:ea typeface="楷体" panose="02010609060101010101" pitchFamily="49" charset="-122"/>
              </a:rPr>
              <a:t>小于一年</a:t>
            </a:r>
            <a:r>
              <a:rPr lang="zh-CN" altLang="en-US" b="0" dirty="0">
                <a:latin typeface="楷体" panose="02010609060101010101" pitchFamily="49" charset="-122"/>
                <a:ea typeface="楷体" panose="02010609060101010101" pitchFamily="49" charset="-122"/>
              </a:rPr>
              <a:t>的，如季、半年、月、周、日</a:t>
            </a:r>
            <a:r>
              <a:rPr lang="en-US" altLang="zh-CN" b="0" dirty="0">
                <a:latin typeface="楷体" panose="02010609060101010101" pitchFamily="49" charset="-122"/>
                <a:ea typeface="楷体" panose="02010609060101010101" pitchFamily="49" charset="-122"/>
              </a:rPr>
              <a:t>…</a:t>
            </a:r>
            <a:r>
              <a:rPr lang="zh-CN" altLang="en-US" b="0" dirty="0">
                <a:latin typeface="楷体" panose="02010609060101010101" pitchFamily="49" charset="-122"/>
                <a:ea typeface="楷体" panose="02010609060101010101" pitchFamily="49" charset="-122"/>
              </a:rPr>
              <a:t>等，这时根据</a:t>
            </a:r>
            <a:r>
              <a:rPr lang="zh-CN" altLang="en-US" b="0" u="sng" dirty="0">
                <a:latin typeface="楷体" panose="02010609060101010101" pitchFamily="49" charset="-122"/>
                <a:ea typeface="楷体" panose="02010609060101010101" pitchFamily="49" charset="-122"/>
              </a:rPr>
              <a:t>支付周期</a:t>
            </a:r>
            <a:r>
              <a:rPr lang="zh-CN" altLang="en-US" b="0" dirty="0">
                <a:latin typeface="楷体" panose="02010609060101010101" pitchFamily="49" charset="-122"/>
                <a:ea typeface="楷体" panose="02010609060101010101" pitchFamily="49" charset="-122"/>
              </a:rPr>
              <a:t>与</a:t>
            </a:r>
            <a:r>
              <a:rPr lang="zh-CN" altLang="en-US" b="0" u="sng" dirty="0">
                <a:latin typeface="楷体" panose="02010609060101010101" pitchFamily="49" charset="-122"/>
                <a:ea typeface="楷体" panose="02010609060101010101" pitchFamily="49" charset="-122"/>
              </a:rPr>
              <a:t>计息周期</a:t>
            </a:r>
            <a:r>
              <a:rPr lang="zh-CN" altLang="en-US" b="0" dirty="0">
                <a:latin typeface="楷体" panose="02010609060101010101" pitchFamily="49" charset="-122"/>
                <a:ea typeface="楷体" panose="02010609060101010101" pitchFamily="49" charset="-122"/>
              </a:rPr>
              <a:t>的关系可分为三种情况来进行分析。</a:t>
            </a:r>
            <a:r>
              <a:rPr lang="zh-CN" altLang="en-US" sz="1400" b="0" dirty="0">
                <a:latin typeface="楷体" panose="02010609060101010101" pitchFamily="49" charset="-122"/>
                <a:ea typeface="楷体" panose="02010609060101010101" pitchFamily="49" charset="-122"/>
              </a:rPr>
              <a:t> </a:t>
            </a:r>
            <a:endParaRPr lang="zh-CN" altLang="en-US" b="0" dirty="0">
              <a:latin typeface="楷体" panose="02010609060101010101" pitchFamily="49" charset="-122"/>
              <a:ea typeface="楷体" panose="02010609060101010101" pitchFamily="49" charset="-122"/>
            </a:endParaRPr>
          </a:p>
        </p:txBody>
      </p:sp>
      <p:sp>
        <p:nvSpPr>
          <p:cNvPr id="5" name="Text Box 4"/>
          <p:cNvSpPr txBox="1">
            <a:spLocks noChangeArrowheads="1"/>
          </p:cNvSpPr>
          <p:nvPr/>
        </p:nvSpPr>
        <p:spPr bwMode="auto">
          <a:xfrm>
            <a:off x="572432" y="3875910"/>
            <a:ext cx="8001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50000"/>
              </a:spcBef>
              <a:buFontTx/>
              <a:buNone/>
            </a:pPr>
            <a:r>
              <a:rPr lang="zh-CN" altLang="en-US" dirty="0">
                <a:solidFill>
                  <a:srgbClr val="FF0000"/>
                </a:solidFill>
                <a:latin typeface="楷体" panose="02010609060101010101" pitchFamily="49" charset="-122"/>
                <a:ea typeface="楷体" panose="02010609060101010101" pitchFamily="49" charset="-122"/>
              </a:rPr>
              <a:t>计息周期：</a:t>
            </a:r>
            <a:r>
              <a:rPr lang="zh-CN" altLang="en-US" i="1" dirty="0">
                <a:solidFill>
                  <a:srgbClr val="FF0000"/>
                </a:solidFill>
                <a:latin typeface="楷体" panose="02010609060101010101" pitchFamily="49" charset="-122"/>
                <a:ea typeface="楷体" panose="02010609060101010101" pitchFamily="49" charset="-122"/>
              </a:rPr>
              <a:t>某某时间计息一次，表明计息且付息，即按复利</a:t>
            </a:r>
            <a:r>
              <a:rPr lang="zh-CN" altLang="en-US" i="1" dirty="0" smtClean="0">
                <a:solidFill>
                  <a:srgbClr val="FF0000"/>
                </a:solidFill>
                <a:latin typeface="楷体" panose="02010609060101010101" pitchFamily="49" charset="-122"/>
                <a:ea typeface="楷体" panose="02010609060101010101" pitchFamily="49" charset="-122"/>
              </a:rPr>
              <a:t>计算</a:t>
            </a:r>
            <a:endParaRPr lang="en-US" altLang="zh-CN" i="1" dirty="0" smtClean="0">
              <a:solidFill>
                <a:srgbClr val="FF0000"/>
              </a:solidFill>
              <a:latin typeface="楷体" panose="02010609060101010101" pitchFamily="49" charset="-122"/>
              <a:ea typeface="楷体" panose="02010609060101010101" pitchFamily="49" charset="-122"/>
            </a:endParaRPr>
          </a:p>
          <a:p>
            <a:pPr>
              <a:spcBef>
                <a:spcPct val="50000"/>
              </a:spcBef>
              <a:buFontTx/>
              <a:buNone/>
            </a:pPr>
            <a:endParaRPr lang="zh-CN" altLang="en-US" i="1" dirty="0">
              <a:solidFill>
                <a:srgbClr val="FF0000"/>
              </a:solidFill>
              <a:latin typeface="楷体" panose="02010609060101010101" pitchFamily="49" charset="-122"/>
              <a:ea typeface="楷体" panose="02010609060101010101" pitchFamily="49" charset="-122"/>
            </a:endParaRPr>
          </a:p>
          <a:p>
            <a:pPr>
              <a:spcBef>
                <a:spcPct val="50000"/>
              </a:spcBef>
              <a:buFontTx/>
              <a:buNone/>
            </a:pPr>
            <a:r>
              <a:rPr lang="zh-CN" altLang="en-US" dirty="0">
                <a:solidFill>
                  <a:srgbClr val="FF0000"/>
                </a:solidFill>
                <a:latin typeface="楷体" panose="02010609060101010101" pitchFamily="49" charset="-122"/>
                <a:ea typeface="楷体" panose="02010609060101010101" pitchFamily="49" charset="-122"/>
              </a:rPr>
              <a:t>支付周期：</a:t>
            </a:r>
            <a:r>
              <a:rPr lang="zh-CN" altLang="en-US" i="1" dirty="0">
                <a:solidFill>
                  <a:srgbClr val="FF0000"/>
                </a:solidFill>
                <a:latin typeface="楷体" panose="02010609060101010101" pitchFamily="49" charset="-122"/>
                <a:ea typeface="楷体" panose="02010609060101010101" pitchFamily="49" charset="-122"/>
              </a:rPr>
              <a:t>指现金流量的发生周期，亦称支付期。</a:t>
            </a:r>
          </a:p>
        </p:txBody>
      </p:sp>
    </p:spTree>
    <p:extLst>
      <p:ext uri="{BB962C8B-B14F-4D97-AF65-F5344CB8AC3E}">
        <p14:creationId xmlns:p14="http://schemas.microsoft.com/office/powerpoint/2010/main" val="31870117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304968" y="1066893"/>
            <a:ext cx="624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en-US" altLang="zh-CN" sz="2800" b="0" dirty="0">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一</a:t>
            </a:r>
            <a:r>
              <a:rPr lang="en-US" altLang="zh-CN" sz="2800" b="0" dirty="0">
                <a:latin typeface="楷体" panose="02010609060101010101" pitchFamily="49" charset="-122"/>
                <a:ea typeface="楷体" panose="02010609060101010101" pitchFamily="49" charset="-122"/>
              </a:rPr>
              <a:t>)</a:t>
            </a:r>
            <a:r>
              <a:rPr lang="zh-CN" altLang="en-US" sz="2800" b="0" dirty="0">
                <a:latin typeface="楷体" panose="02010609060101010101" pitchFamily="49" charset="-122"/>
                <a:ea typeface="楷体" panose="02010609060101010101" pitchFamily="49" charset="-122"/>
              </a:rPr>
              <a:t>计息周期等于支付期的情况</a:t>
            </a:r>
            <a:endParaRPr lang="zh-CN" altLang="en-US" b="0" dirty="0">
              <a:latin typeface="楷体" panose="02010609060101010101" pitchFamily="49" charset="-122"/>
              <a:ea typeface="楷体" panose="02010609060101010101" pitchFamily="49" charset="-122"/>
            </a:endParaRPr>
          </a:p>
        </p:txBody>
      </p:sp>
      <p:sp>
        <p:nvSpPr>
          <p:cNvPr id="4" name="Rectangle 3"/>
          <p:cNvSpPr>
            <a:spLocks noChangeArrowheads="1"/>
          </p:cNvSpPr>
          <p:nvPr/>
        </p:nvSpPr>
        <p:spPr bwMode="auto">
          <a:xfrm>
            <a:off x="841375" y="1905060"/>
            <a:ext cx="7467600" cy="179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lnSpc>
                <a:spcPct val="150000"/>
              </a:lnSpc>
              <a:spcBef>
                <a:spcPct val="0"/>
              </a:spcBef>
              <a:buFontTx/>
              <a:buNone/>
            </a:pPr>
            <a:r>
              <a:rPr lang="zh-CN" altLang="en-US" sz="2600" b="0" dirty="0" smtClean="0">
                <a:latin typeface="楷体" panose="02010609060101010101" pitchFamily="49" charset="-122"/>
                <a:ea typeface="楷体" panose="02010609060101010101" pitchFamily="49" charset="-122"/>
              </a:rPr>
              <a:t>例：设</a:t>
            </a:r>
            <a:r>
              <a:rPr lang="zh-CN" altLang="en-US" sz="2600" b="0" dirty="0">
                <a:latin typeface="楷体" panose="02010609060101010101" pitchFamily="49" charset="-122"/>
                <a:ea typeface="楷体" panose="02010609060101010101" pitchFamily="49" charset="-122"/>
              </a:rPr>
              <a:t>年利率</a:t>
            </a:r>
            <a:r>
              <a:rPr lang="en-US" altLang="zh-CN" sz="2600" b="0" dirty="0">
                <a:latin typeface="楷体" panose="02010609060101010101" pitchFamily="49" charset="-122"/>
                <a:ea typeface="楷体" panose="02010609060101010101" pitchFamily="49" charset="-122"/>
              </a:rPr>
              <a:t>12</a:t>
            </a:r>
            <a:r>
              <a:rPr lang="zh-CN" altLang="en-US" sz="2600" b="0" dirty="0">
                <a:latin typeface="楷体" panose="02010609060101010101" pitchFamily="49" charset="-122"/>
                <a:ea typeface="楷体" panose="02010609060101010101" pitchFamily="49" charset="-122"/>
              </a:rPr>
              <a:t>％，每季计息一次，从现在起三年内以每季末</a:t>
            </a:r>
            <a:r>
              <a:rPr lang="en-US" altLang="zh-CN" sz="2600" b="0" dirty="0">
                <a:latin typeface="楷体" panose="02010609060101010101" pitchFamily="49" charset="-122"/>
                <a:ea typeface="楷体" panose="02010609060101010101" pitchFamily="49" charset="-122"/>
              </a:rPr>
              <a:t>200</a:t>
            </a:r>
            <a:r>
              <a:rPr lang="zh-CN" altLang="en-US" sz="2600" b="0" dirty="0">
                <a:latin typeface="楷体" panose="02010609060101010101" pitchFamily="49" charset="-122"/>
                <a:ea typeface="楷体" panose="02010609060101010101" pitchFamily="49" charset="-122"/>
              </a:rPr>
              <a:t>元的等额值支出，问与其等值的终值是多少。</a:t>
            </a:r>
          </a:p>
        </p:txBody>
      </p:sp>
    </p:spTree>
    <p:extLst>
      <p:ext uri="{BB962C8B-B14F-4D97-AF65-F5344CB8AC3E}">
        <p14:creationId xmlns:p14="http://schemas.microsoft.com/office/powerpoint/2010/main" val="40769992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5"/>
          <p:cNvSpPr>
            <a:spLocks noChangeArrowheads="1"/>
          </p:cNvSpPr>
          <p:nvPr/>
        </p:nvSpPr>
        <p:spPr bwMode="auto">
          <a:xfrm>
            <a:off x="304800" y="167646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dirty="0">
                <a:latin typeface="楷体" panose="02010609060101010101" pitchFamily="49" charset="-122"/>
                <a:ea typeface="楷体" panose="02010609060101010101" pitchFamily="49" charset="-122"/>
              </a:rPr>
              <a:t>解：</a:t>
            </a:r>
          </a:p>
        </p:txBody>
      </p:sp>
      <p:graphicFrame>
        <p:nvGraphicFramePr>
          <p:cNvPr id="4" name="Object 6"/>
          <p:cNvGraphicFramePr>
            <a:graphicFrameLocks noChangeAspect="1"/>
          </p:cNvGraphicFramePr>
          <p:nvPr>
            <p:extLst>
              <p:ext uri="{D42A27DB-BD31-4B8C-83A1-F6EECF244321}">
                <p14:modId xmlns:p14="http://schemas.microsoft.com/office/powerpoint/2010/main" val="95008199"/>
              </p:ext>
            </p:extLst>
          </p:nvPr>
        </p:nvGraphicFramePr>
        <p:xfrm>
          <a:off x="3094038" y="3490508"/>
          <a:ext cx="2438400" cy="838200"/>
        </p:xfrm>
        <a:graphic>
          <a:graphicData uri="http://schemas.openxmlformats.org/presentationml/2006/ole">
            <mc:AlternateContent xmlns:mc="http://schemas.openxmlformats.org/markup-compatibility/2006">
              <mc:Choice xmlns:v="urn:schemas-microsoft-com:vml" Requires="v">
                <p:oleObj spid="_x0000_s19575" name="Equation" r:id="rId4" imgW="1231366" imgH="393529" progId="Equation.3">
                  <p:embed/>
                </p:oleObj>
              </mc:Choice>
              <mc:Fallback>
                <p:oleObj name="Equation" r:id="rId4" imgW="1231366"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038" y="3490508"/>
                        <a:ext cx="2438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2515195206"/>
              </p:ext>
            </p:extLst>
          </p:nvPr>
        </p:nvGraphicFramePr>
        <p:xfrm>
          <a:off x="3107552" y="4716378"/>
          <a:ext cx="2203450" cy="406400"/>
        </p:xfrm>
        <a:graphic>
          <a:graphicData uri="http://schemas.openxmlformats.org/presentationml/2006/ole">
            <mc:AlternateContent xmlns:mc="http://schemas.openxmlformats.org/markup-compatibility/2006">
              <mc:Choice xmlns:v="urn:schemas-microsoft-com:vml" Requires="v">
                <p:oleObj spid="_x0000_s19576" name="Equation" r:id="rId6" imgW="1117115" imgH="203112" progId="Equation.3">
                  <p:embed/>
                </p:oleObj>
              </mc:Choice>
              <mc:Fallback>
                <p:oleObj name="Equation" r:id="rId6" imgW="1117115"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552" y="4716378"/>
                        <a:ext cx="22034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8"/>
          <p:cNvSpPr>
            <a:spLocks noChangeArrowheads="1"/>
          </p:cNvSpPr>
          <p:nvPr/>
        </p:nvSpPr>
        <p:spPr bwMode="auto">
          <a:xfrm>
            <a:off x="922338" y="3681008"/>
            <a:ext cx="21852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600" b="0" dirty="0">
                <a:latin typeface="楷体" panose="02010609060101010101" pitchFamily="49" charset="-122"/>
                <a:ea typeface="楷体" panose="02010609060101010101" pitchFamily="49" charset="-122"/>
              </a:rPr>
              <a:t>计息周期利率</a:t>
            </a:r>
          </a:p>
        </p:txBody>
      </p:sp>
      <p:sp>
        <p:nvSpPr>
          <p:cNvPr id="7" name="Rectangle 9"/>
          <p:cNvSpPr>
            <a:spLocks noChangeArrowheads="1"/>
          </p:cNvSpPr>
          <p:nvPr/>
        </p:nvSpPr>
        <p:spPr bwMode="auto">
          <a:xfrm>
            <a:off x="952500" y="4686689"/>
            <a:ext cx="151836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600" b="0" dirty="0">
                <a:latin typeface="楷体" panose="02010609060101010101" pitchFamily="49" charset="-122"/>
                <a:ea typeface="楷体" panose="02010609060101010101" pitchFamily="49" charset="-122"/>
              </a:rPr>
              <a:t>计息期数</a:t>
            </a:r>
          </a:p>
        </p:txBody>
      </p:sp>
      <p:graphicFrame>
        <p:nvGraphicFramePr>
          <p:cNvPr id="8" name="Object 10"/>
          <p:cNvGraphicFramePr>
            <a:graphicFrameLocks noChangeAspect="1"/>
          </p:cNvGraphicFramePr>
          <p:nvPr>
            <p:extLst>
              <p:ext uri="{D42A27DB-BD31-4B8C-83A1-F6EECF244321}">
                <p14:modId xmlns:p14="http://schemas.microsoft.com/office/powerpoint/2010/main" val="2330408006"/>
              </p:ext>
            </p:extLst>
          </p:nvPr>
        </p:nvGraphicFramePr>
        <p:xfrm>
          <a:off x="1908175" y="5622370"/>
          <a:ext cx="5334000" cy="457200"/>
        </p:xfrm>
        <a:graphic>
          <a:graphicData uri="http://schemas.openxmlformats.org/presentationml/2006/ole">
            <mc:AlternateContent xmlns:mc="http://schemas.openxmlformats.org/markup-compatibility/2006">
              <mc:Choice xmlns:v="urn:schemas-microsoft-com:vml" Requires="v">
                <p:oleObj spid="_x0000_s19577" r:id="rId8" imgW="3073400" imgH="228600" progId="Equation.3">
                  <p:embed/>
                </p:oleObj>
              </mc:Choice>
              <mc:Fallback>
                <p:oleObj r:id="rId8" imgW="30734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562237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11"/>
          <p:cNvGrpSpPr>
            <a:grpSpLocks/>
          </p:cNvGrpSpPr>
          <p:nvPr/>
        </p:nvGrpSpPr>
        <p:grpSpPr bwMode="auto">
          <a:xfrm>
            <a:off x="1485900" y="1818007"/>
            <a:ext cx="6934200" cy="1438275"/>
            <a:chOff x="960" y="2262"/>
            <a:chExt cx="4368" cy="906"/>
          </a:xfrm>
        </p:grpSpPr>
        <p:sp>
          <p:nvSpPr>
            <p:cNvPr id="10" name="Line 12"/>
            <p:cNvSpPr>
              <a:spLocks noChangeShapeType="1"/>
            </p:cNvSpPr>
            <p:nvPr/>
          </p:nvSpPr>
          <p:spPr bwMode="auto">
            <a:xfrm>
              <a:off x="1012" y="2356"/>
              <a:ext cx="3435" cy="2"/>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3"/>
            <p:cNvSpPr>
              <a:spLocks noChangeShapeType="1"/>
            </p:cNvSpPr>
            <p:nvPr/>
          </p:nvSpPr>
          <p:spPr bwMode="auto">
            <a:xfrm>
              <a:off x="1309" y="2410"/>
              <a:ext cx="2" cy="339"/>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4"/>
            <p:cNvSpPr>
              <a:spLocks noChangeShapeType="1"/>
            </p:cNvSpPr>
            <p:nvPr/>
          </p:nvSpPr>
          <p:spPr bwMode="auto">
            <a:xfrm>
              <a:off x="1607" y="2408"/>
              <a:ext cx="1" cy="341"/>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5"/>
            <p:cNvSpPr>
              <a:spLocks noChangeShapeType="1"/>
            </p:cNvSpPr>
            <p:nvPr/>
          </p:nvSpPr>
          <p:spPr bwMode="auto">
            <a:xfrm>
              <a:off x="1870" y="2407"/>
              <a:ext cx="1" cy="342"/>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6"/>
            <p:cNvSpPr>
              <a:spLocks noChangeShapeType="1"/>
            </p:cNvSpPr>
            <p:nvPr/>
          </p:nvSpPr>
          <p:spPr bwMode="auto">
            <a:xfrm>
              <a:off x="4160" y="2387"/>
              <a:ext cx="1" cy="25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7"/>
            <p:cNvSpPr>
              <a:spLocks noChangeShapeType="1"/>
            </p:cNvSpPr>
            <p:nvPr/>
          </p:nvSpPr>
          <p:spPr bwMode="auto">
            <a:xfrm flipH="1">
              <a:off x="4423" y="2408"/>
              <a:ext cx="1" cy="229"/>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8"/>
            <p:cNvSpPr>
              <a:spLocks noChangeShapeType="1"/>
            </p:cNvSpPr>
            <p:nvPr/>
          </p:nvSpPr>
          <p:spPr bwMode="auto">
            <a:xfrm flipV="1">
              <a:off x="2145" y="2262"/>
              <a:ext cx="1" cy="107"/>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9"/>
            <p:cNvSpPr>
              <a:spLocks noChangeShapeType="1"/>
            </p:cNvSpPr>
            <p:nvPr/>
          </p:nvSpPr>
          <p:spPr bwMode="auto">
            <a:xfrm flipV="1">
              <a:off x="2443" y="2282"/>
              <a:ext cx="1" cy="108"/>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0"/>
            <p:cNvSpPr>
              <a:spLocks noChangeShapeType="1"/>
            </p:cNvSpPr>
            <p:nvPr/>
          </p:nvSpPr>
          <p:spPr bwMode="auto">
            <a:xfrm flipV="1">
              <a:off x="2741" y="2282"/>
              <a:ext cx="1" cy="86"/>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1"/>
            <p:cNvSpPr>
              <a:spLocks noChangeShapeType="1"/>
            </p:cNvSpPr>
            <p:nvPr/>
          </p:nvSpPr>
          <p:spPr bwMode="auto">
            <a:xfrm flipV="1">
              <a:off x="3027" y="2303"/>
              <a:ext cx="1" cy="42"/>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2"/>
            <p:cNvSpPr>
              <a:spLocks noChangeShapeType="1"/>
            </p:cNvSpPr>
            <p:nvPr/>
          </p:nvSpPr>
          <p:spPr bwMode="auto">
            <a:xfrm flipV="1">
              <a:off x="3313" y="2303"/>
              <a:ext cx="1" cy="42"/>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3"/>
            <p:cNvSpPr>
              <a:spLocks noChangeShapeType="1"/>
            </p:cNvSpPr>
            <p:nvPr/>
          </p:nvSpPr>
          <p:spPr bwMode="auto">
            <a:xfrm flipV="1">
              <a:off x="3611" y="2303"/>
              <a:ext cx="1" cy="42"/>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4"/>
            <p:cNvSpPr>
              <a:spLocks noChangeShapeType="1"/>
            </p:cNvSpPr>
            <p:nvPr/>
          </p:nvSpPr>
          <p:spPr bwMode="auto">
            <a:xfrm flipV="1">
              <a:off x="3897" y="2282"/>
              <a:ext cx="1" cy="65"/>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4" name="Rectangle 25"/>
            <p:cNvSpPr>
              <a:spLocks noChangeArrowheads="1"/>
            </p:cNvSpPr>
            <p:nvPr/>
          </p:nvSpPr>
          <p:spPr bwMode="auto">
            <a:xfrm>
              <a:off x="960" y="2352"/>
              <a:ext cx="436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dirty="0">
                  <a:latin typeface="Times New Roman" panose="02020603050405020304" pitchFamily="18" charset="0"/>
                  <a:ea typeface="宋体" panose="02010600030101010101" pitchFamily="2" charset="-122"/>
                </a:rPr>
                <a:t>0    1    2    3    4                      8                    12</a:t>
              </a:r>
              <a:r>
                <a:rPr kumimoji="0" lang="zh-CN" altLang="en-US" b="0" dirty="0">
                  <a:latin typeface="Times New Roman" panose="02020603050405020304" pitchFamily="18" charset="0"/>
                  <a:ea typeface="宋体" panose="02010600030101010101" pitchFamily="2" charset="-122"/>
                </a:rPr>
                <a:t>（季度）</a:t>
              </a:r>
            </a:p>
            <a:p>
              <a:pPr algn="just">
                <a:spcBef>
                  <a:spcPct val="0"/>
                </a:spcBef>
                <a:buFontTx/>
                <a:buNone/>
              </a:pPr>
              <a:r>
                <a:rPr kumimoji="0" lang="zh-CN" altLang="en-US" b="0" dirty="0">
                  <a:latin typeface="Times New Roman" panose="02020603050405020304" pitchFamily="18" charset="0"/>
                  <a:ea typeface="宋体" panose="02010600030101010101" pitchFamily="2" charset="-122"/>
                </a:rPr>
                <a:t>                       </a:t>
              </a:r>
              <a:r>
                <a:rPr kumimoji="0" lang="en-US" altLang="zh-CN" b="0" dirty="0">
                  <a:latin typeface="Times New Roman" panose="02020603050405020304" pitchFamily="18" charset="0"/>
                  <a:ea typeface="宋体" panose="02010600030101010101" pitchFamily="2" charset="-122"/>
                </a:rPr>
                <a:t>1</a:t>
              </a:r>
              <a:r>
                <a:rPr kumimoji="0" lang="zh-CN" altLang="en-US" b="0" dirty="0">
                  <a:latin typeface="Times New Roman" panose="02020603050405020304" pitchFamily="18" charset="0"/>
                  <a:ea typeface="宋体" panose="02010600030101010101" pitchFamily="2" charset="-122"/>
                </a:rPr>
                <a:t>年                  </a:t>
              </a:r>
              <a:r>
                <a:rPr kumimoji="0" lang="en-US" altLang="zh-CN" b="0" dirty="0">
                  <a:latin typeface="Times New Roman" panose="02020603050405020304" pitchFamily="18" charset="0"/>
                  <a:ea typeface="宋体" panose="02010600030101010101" pitchFamily="2" charset="-122"/>
                </a:rPr>
                <a:t>2</a:t>
              </a:r>
              <a:r>
                <a:rPr kumimoji="0" lang="zh-CN" altLang="en-US" b="0" dirty="0">
                  <a:latin typeface="Times New Roman" panose="02020603050405020304" pitchFamily="18" charset="0"/>
                  <a:ea typeface="宋体" panose="02010600030101010101" pitchFamily="2" charset="-122"/>
                </a:rPr>
                <a:t>年                 </a:t>
              </a:r>
              <a:r>
                <a:rPr kumimoji="0" lang="en-US" altLang="zh-CN" b="0" dirty="0">
                  <a:latin typeface="Times New Roman" panose="02020603050405020304" pitchFamily="18" charset="0"/>
                  <a:ea typeface="宋体" panose="02010600030101010101" pitchFamily="2" charset="-122"/>
                </a:rPr>
                <a:t>3</a:t>
              </a:r>
              <a:r>
                <a:rPr kumimoji="0" lang="zh-CN" altLang="en-US" b="0" dirty="0">
                  <a:latin typeface="Times New Roman" panose="02020603050405020304" pitchFamily="18" charset="0"/>
                  <a:ea typeface="宋体" panose="02010600030101010101" pitchFamily="2" charset="-122"/>
                </a:rPr>
                <a:t>年</a:t>
              </a:r>
            </a:p>
          </p:txBody>
        </p:sp>
        <p:sp>
          <p:nvSpPr>
            <p:cNvPr id="25" name="Rectangle 26"/>
            <p:cNvSpPr>
              <a:spLocks noChangeArrowheads="1"/>
            </p:cNvSpPr>
            <p:nvPr/>
          </p:nvSpPr>
          <p:spPr bwMode="auto">
            <a:xfrm>
              <a:off x="4686" y="2749"/>
              <a:ext cx="415"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dirty="0">
                  <a:latin typeface="Times New Roman" panose="02020603050405020304" pitchFamily="18" charset="0"/>
                  <a:ea typeface="宋体" panose="02010600030101010101" pitchFamily="2" charset="-122"/>
                </a:rPr>
                <a:t>200</a:t>
              </a:r>
            </a:p>
          </p:txBody>
        </p:sp>
      </p:grpSp>
    </p:spTree>
    <p:extLst>
      <p:ext uri="{BB962C8B-B14F-4D97-AF65-F5344CB8AC3E}">
        <p14:creationId xmlns:p14="http://schemas.microsoft.com/office/powerpoint/2010/main" val="384053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2" name="矩形 1"/>
          <p:cNvSpPr/>
          <p:nvPr/>
        </p:nvSpPr>
        <p:spPr>
          <a:xfrm>
            <a:off x="589935" y="1371681"/>
            <a:ext cx="7563323" cy="1799019"/>
          </a:xfrm>
          <a:prstGeom prst="rect">
            <a:avLst/>
          </a:prstGeom>
        </p:spPr>
        <p:txBody>
          <a:bodyPr wrap="square">
            <a:spAutoFit/>
          </a:bodyPr>
          <a:lstStyle/>
          <a:p>
            <a:pPr algn="just">
              <a:lnSpc>
                <a:spcPct val="150000"/>
              </a:lnSpc>
            </a:pPr>
            <a:r>
              <a:rPr lang="zh-CN" altLang="en-US" sz="2600" dirty="0" smtClean="0">
                <a:solidFill>
                  <a:schemeClr val="tx1"/>
                </a:solidFill>
                <a:latin typeface="楷体" panose="02010609060101010101" pitchFamily="49" charset="-122"/>
                <a:ea typeface="楷体" panose="02010609060101010101" pitchFamily="49" charset="-122"/>
              </a:rPr>
              <a:t>例：有人</a:t>
            </a:r>
            <a:r>
              <a:rPr lang="zh-CN" altLang="en-US" sz="2600" dirty="0">
                <a:solidFill>
                  <a:schemeClr val="tx1"/>
                </a:solidFill>
                <a:latin typeface="楷体" panose="02010609060101010101" pitchFamily="49" charset="-122"/>
                <a:ea typeface="楷体" panose="02010609060101010101" pitchFamily="49" charset="-122"/>
              </a:rPr>
              <a:t>目前借入</a:t>
            </a:r>
            <a:r>
              <a:rPr lang="en-US" altLang="zh-CN" sz="2600" dirty="0">
                <a:solidFill>
                  <a:schemeClr val="tx1"/>
                </a:solidFill>
                <a:latin typeface="楷体" panose="02010609060101010101" pitchFamily="49" charset="-122"/>
                <a:ea typeface="楷体" panose="02010609060101010101" pitchFamily="49" charset="-122"/>
              </a:rPr>
              <a:t>2000</a:t>
            </a:r>
            <a:r>
              <a:rPr lang="zh-CN" altLang="en-US" sz="2600" dirty="0">
                <a:solidFill>
                  <a:schemeClr val="tx1"/>
                </a:solidFill>
                <a:latin typeface="楷体" panose="02010609060101010101" pitchFamily="49" charset="-122"/>
                <a:ea typeface="楷体" panose="02010609060101010101" pitchFamily="49" charset="-122"/>
              </a:rPr>
              <a:t>元，在今后</a:t>
            </a:r>
            <a:r>
              <a:rPr lang="en-US" altLang="zh-CN" sz="2600" dirty="0">
                <a:solidFill>
                  <a:schemeClr val="tx1"/>
                </a:solidFill>
                <a:latin typeface="楷体" panose="02010609060101010101" pitchFamily="49" charset="-122"/>
                <a:ea typeface="楷体" panose="02010609060101010101" pitchFamily="49" charset="-122"/>
              </a:rPr>
              <a:t>2</a:t>
            </a:r>
            <a:r>
              <a:rPr lang="zh-CN" altLang="en-US" sz="2600" dirty="0">
                <a:solidFill>
                  <a:schemeClr val="tx1"/>
                </a:solidFill>
                <a:latin typeface="楷体" panose="02010609060101010101" pitchFamily="49" charset="-122"/>
                <a:ea typeface="楷体" panose="02010609060101010101" pitchFamily="49" charset="-122"/>
              </a:rPr>
              <a:t>年中分</a:t>
            </a:r>
            <a:r>
              <a:rPr lang="en-US" altLang="zh-CN" sz="2600" dirty="0">
                <a:solidFill>
                  <a:schemeClr val="tx1"/>
                </a:solidFill>
                <a:latin typeface="楷体" panose="02010609060101010101" pitchFamily="49" charset="-122"/>
                <a:ea typeface="楷体" panose="02010609060101010101" pitchFamily="49" charset="-122"/>
              </a:rPr>
              <a:t>24</a:t>
            </a:r>
            <a:r>
              <a:rPr lang="zh-CN" altLang="en-US" sz="2600" dirty="0">
                <a:solidFill>
                  <a:schemeClr val="tx1"/>
                </a:solidFill>
                <a:latin typeface="楷体" panose="02010609060101010101" pitchFamily="49" charset="-122"/>
                <a:ea typeface="楷体" panose="02010609060101010101" pitchFamily="49" charset="-122"/>
              </a:rPr>
              <a:t>次偿还。每次偿还</a:t>
            </a:r>
            <a:r>
              <a:rPr lang="en-US" altLang="zh-CN" sz="2600" dirty="0">
                <a:solidFill>
                  <a:schemeClr val="tx1"/>
                </a:solidFill>
                <a:latin typeface="楷体" panose="02010609060101010101" pitchFamily="49" charset="-122"/>
                <a:ea typeface="楷体" panose="02010609060101010101" pitchFamily="49" charset="-122"/>
              </a:rPr>
              <a:t>99.80</a:t>
            </a:r>
            <a:r>
              <a:rPr lang="zh-CN" altLang="en-US" sz="2600" dirty="0">
                <a:solidFill>
                  <a:schemeClr val="tx1"/>
                </a:solidFill>
                <a:latin typeface="楷体" panose="02010609060101010101" pitchFamily="49" charset="-122"/>
                <a:ea typeface="楷体" panose="02010609060101010101" pitchFamily="49" charset="-122"/>
              </a:rPr>
              <a:t>元，复利按月计算，试求月实际利率、年名义利率和年实际利率。</a:t>
            </a:r>
          </a:p>
        </p:txBody>
      </p:sp>
    </p:spTree>
    <p:extLst>
      <p:ext uri="{BB962C8B-B14F-4D97-AF65-F5344CB8AC3E}">
        <p14:creationId xmlns:p14="http://schemas.microsoft.com/office/powerpoint/2010/main" val="31497566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2973317314"/>
              </p:ext>
            </p:extLst>
          </p:nvPr>
        </p:nvGraphicFramePr>
        <p:xfrm>
          <a:off x="2514474" y="1676475"/>
          <a:ext cx="2895600" cy="457200"/>
        </p:xfrm>
        <a:graphic>
          <a:graphicData uri="http://schemas.openxmlformats.org/presentationml/2006/ole">
            <mc:AlternateContent xmlns:mc="http://schemas.openxmlformats.org/markup-compatibility/2006">
              <mc:Choice xmlns:v="urn:schemas-microsoft-com:vml" Requires="v">
                <p:oleObj spid="_x0000_s20657" name="Equation" r:id="rId3" imgW="1549400" imgH="228600" progId="Equation.3">
                  <p:embed/>
                </p:oleObj>
              </mc:Choice>
              <mc:Fallback>
                <p:oleObj name="Equation" r:id="rId3" imgW="1549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474" y="16764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2487199037"/>
              </p:ext>
            </p:extLst>
          </p:nvPr>
        </p:nvGraphicFramePr>
        <p:xfrm>
          <a:off x="2514474" y="2286075"/>
          <a:ext cx="3200400" cy="771525"/>
        </p:xfrm>
        <a:graphic>
          <a:graphicData uri="http://schemas.openxmlformats.org/presentationml/2006/ole">
            <mc:AlternateContent xmlns:mc="http://schemas.openxmlformats.org/markup-compatibility/2006">
              <mc:Choice xmlns:v="urn:schemas-microsoft-com:vml" Requires="v">
                <p:oleObj spid="_x0000_s20658" name="Equation" r:id="rId5" imgW="1841500" imgH="393700" progId="Equation.3">
                  <p:embed/>
                </p:oleObj>
              </mc:Choice>
              <mc:Fallback>
                <p:oleObj name="Equation" r:id="rId5" imgW="18415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474" y="2286075"/>
                        <a:ext cx="3200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p:cNvSpPr>
            <a:spLocks noChangeArrowheads="1"/>
          </p:cNvSpPr>
          <p:nvPr/>
        </p:nvSpPr>
        <p:spPr bwMode="auto">
          <a:xfrm>
            <a:off x="1523874" y="2209875"/>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7"/>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50000"/>
              </a:spcBef>
              <a:buFontTx/>
              <a:buNone/>
            </a:pPr>
            <a:r>
              <a:rPr lang="zh-CN" altLang="en-US" b="0">
                <a:latin typeface="楷体" panose="02010609060101010101" pitchFamily="49" charset="-122"/>
                <a:ea typeface="楷体" panose="02010609060101010101" pitchFamily="49" charset="-122"/>
              </a:rPr>
              <a:t>即</a:t>
            </a:r>
            <a:r>
              <a:rPr lang="zh-CN" altLang="en-US" sz="1200" b="0">
                <a:latin typeface="楷体" panose="02010609060101010101" pitchFamily="49" charset="-122"/>
                <a:ea typeface="楷体" panose="02010609060101010101" pitchFamily="49" charset="-122"/>
              </a:rPr>
              <a:t>   </a:t>
            </a:r>
          </a:p>
        </p:txBody>
      </p:sp>
      <p:sp>
        <p:nvSpPr>
          <p:cNvPr id="6" name="Rectangle 7"/>
          <p:cNvSpPr>
            <a:spLocks noChangeArrowheads="1"/>
          </p:cNvSpPr>
          <p:nvPr/>
        </p:nvSpPr>
        <p:spPr bwMode="auto">
          <a:xfrm>
            <a:off x="685674" y="15240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dirty="0">
                <a:latin typeface="楷体" panose="02010609060101010101" pitchFamily="49" charset="-122"/>
                <a:ea typeface="楷体" panose="02010609060101010101" pitchFamily="49" charset="-122"/>
              </a:rPr>
              <a:t>解：</a:t>
            </a:r>
          </a:p>
        </p:txBody>
      </p:sp>
      <p:sp>
        <p:nvSpPr>
          <p:cNvPr id="7" name="Rectangle 8"/>
          <p:cNvSpPr>
            <a:spLocks noChangeArrowheads="1"/>
          </p:cNvSpPr>
          <p:nvPr/>
        </p:nvSpPr>
        <p:spPr bwMode="auto">
          <a:xfrm>
            <a:off x="1447674" y="4648275"/>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7"/>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zh-CN" altLang="en-US" b="0" dirty="0">
                <a:latin typeface="楷体" panose="02010609060101010101" pitchFamily="49" charset="-122"/>
                <a:ea typeface="楷体" panose="02010609060101010101" pitchFamily="49" charset="-122"/>
              </a:rPr>
              <a:t>年实际利率</a:t>
            </a:r>
            <a:r>
              <a:rPr lang="zh-CN" altLang="en-US" sz="1200" b="0" dirty="0">
                <a:latin typeface="楷体" panose="02010609060101010101" pitchFamily="49" charset="-122"/>
                <a:ea typeface="楷体" panose="02010609060101010101" pitchFamily="49" charset="-122"/>
              </a:rPr>
              <a:t>   </a:t>
            </a:r>
            <a:endParaRPr lang="zh-CN" altLang="en-US" b="0" dirty="0">
              <a:latin typeface="楷体" panose="02010609060101010101" pitchFamily="49" charset="-122"/>
              <a:ea typeface="楷体" panose="02010609060101010101" pitchFamily="49" charset="-122"/>
            </a:endParaRPr>
          </a:p>
        </p:txBody>
      </p:sp>
      <p:graphicFrame>
        <p:nvGraphicFramePr>
          <p:cNvPr id="8" name="Object 9"/>
          <p:cNvGraphicFramePr>
            <a:graphicFrameLocks noChangeAspect="1"/>
          </p:cNvGraphicFramePr>
          <p:nvPr>
            <p:extLst>
              <p:ext uri="{D42A27DB-BD31-4B8C-83A1-F6EECF244321}">
                <p14:modId xmlns:p14="http://schemas.microsoft.com/office/powerpoint/2010/main" val="2597907299"/>
              </p:ext>
            </p:extLst>
          </p:nvPr>
        </p:nvGraphicFramePr>
        <p:xfrm>
          <a:off x="3352674" y="3200475"/>
          <a:ext cx="1219200" cy="393700"/>
        </p:xfrm>
        <a:graphic>
          <a:graphicData uri="http://schemas.openxmlformats.org/presentationml/2006/ole">
            <mc:AlternateContent xmlns:mc="http://schemas.openxmlformats.org/markup-compatibility/2006">
              <mc:Choice xmlns:v="urn:schemas-microsoft-com:vml" Requires="v">
                <p:oleObj spid="_x0000_s20659" name="Equation" r:id="rId8" imgW="596641" imgH="203112" progId="Equation.3">
                  <p:embed/>
                </p:oleObj>
              </mc:Choice>
              <mc:Fallback>
                <p:oleObj name="Equation" r:id="rId8" imgW="596641"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674" y="3200475"/>
                        <a:ext cx="1219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1820145104"/>
              </p:ext>
            </p:extLst>
          </p:nvPr>
        </p:nvGraphicFramePr>
        <p:xfrm>
          <a:off x="3428874" y="3886275"/>
          <a:ext cx="1752600" cy="428625"/>
        </p:xfrm>
        <a:graphic>
          <a:graphicData uri="http://schemas.openxmlformats.org/presentationml/2006/ole">
            <mc:AlternateContent xmlns:mc="http://schemas.openxmlformats.org/markup-compatibility/2006">
              <mc:Choice xmlns:v="urn:schemas-microsoft-com:vml" Requires="v">
                <p:oleObj spid="_x0000_s20660" name="Equation" r:id="rId10" imgW="1104900" imgH="203200" progId="Equation.3">
                  <p:embed/>
                </p:oleObj>
              </mc:Choice>
              <mc:Fallback>
                <p:oleObj name="Equation" r:id="rId10" imgW="1104900" imgH="203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8874" y="3886275"/>
                        <a:ext cx="1752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524164725"/>
              </p:ext>
            </p:extLst>
          </p:nvPr>
        </p:nvGraphicFramePr>
        <p:xfrm>
          <a:off x="3352674" y="4495875"/>
          <a:ext cx="4419600" cy="914400"/>
        </p:xfrm>
        <a:graphic>
          <a:graphicData uri="http://schemas.openxmlformats.org/presentationml/2006/ole">
            <mc:AlternateContent xmlns:mc="http://schemas.openxmlformats.org/markup-compatibility/2006">
              <mc:Choice xmlns:v="urn:schemas-microsoft-com:vml" Requires="v">
                <p:oleObj spid="_x0000_s20661" name="Equation" r:id="rId12" imgW="2730500" imgH="457200" progId="Equation.3">
                  <p:embed/>
                </p:oleObj>
              </mc:Choice>
              <mc:Fallback>
                <p:oleObj name="Equation" r:id="rId12" imgW="273050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2674" y="4495875"/>
                        <a:ext cx="441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2"/>
          <p:cNvSpPr>
            <a:spLocks noChangeArrowheads="1"/>
          </p:cNvSpPr>
          <p:nvPr/>
        </p:nvSpPr>
        <p:spPr bwMode="auto">
          <a:xfrm>
            <a:off x="1371474" y="31242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查表可得</a:t>
            </a:r>
          </a:p>
        </p:txBody>
      </p:sp>
      <p:sp>
        <p:nvSpPr>
          <p:cNvPr id="12" name="Rectangle 13"/>
          <p:cNvSpPr>
            <a:spLocks noChangeArrowheads="1"/>
          </p:cNvSpPr>
          <p:nvPr/>
        </p:nvSpPr>
        <p:spPr bwMode="auto">
          <a:xfrm>
            <a:off x="5029074" y="3124275"/>
            <a:ext cx="2185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 月实际利率</a:t>
            </a:r>
          </a:p>
        </p:txBody>
      </p:sp>
      <p:sp>
        <p:nvSpPr>
          <p:cNvPr id="13" name="Rectangle 14"/>
          <p:cNvSpPr>
            <a:spLocks noChangeArrowheads="1"/>
          </p:cNvSpPr>
          <p:nvPr/>
        </p:nvSpPr>
        <p:spPr bwMode="auto">
          <a:xfrm>
            <a:off x="1371474" y="38100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a:latin typeface="楷体" panose="02010609060101010101" pitchFamily="49" charset="-122"/>
                <a:ea typeface="楷体" panose="02010609060101010101" pitchFamily="49" charset="-122"/>
              </a:rPr>
              <a:t>年名义利率</a:t>
            </a:r>
          </a:p>
        </p:txBody>
      </p:sp>
      <p:sp>
        <p:nvSpPr>
          <p:cNvPr id="14" name="Rectangle 8"/>
          <p:cNvSpPr>
            <a:spLocks noChangeArrowheads="1"/>
          </p:cNvSpPr>
          <p:nvPr/>
        </p:nvSpPr>
        <p:spPr bwMode="auto">
          <a:xfrm>
            <a:off x="647573" y="5791350"/>
            <a:ext cx="59817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zh-CN" altLang="en-US" b="0" i="1" dirty="0" smtClean="0">
                <a:solidFill>
                  <a:schemeClr val="accent6"/>
                </a:solidFill>
                <a:latin typeface="楷体" panose="02010609060101010101" pitchFamily="49" charset="-122"/>
                <a:ea typeface="楷体" panose="02010609060101010101" pitchFamily="49" charset="-122"/>
              </a:rPr>
              <a:t>银行的另一种说法：手续费</a:t>
            </a:r>
            <a:r>
              <a:rPr lang="en-US" altLang="zh-CN" b="0" i="1" dirty="0" smtClean="0">
                <a:solidFill>
                  <a:schemeClr val="accent6"/>
                </a:solidFill>
                <a:latin typeface="楷体" panose="02010609060101010101" pitchFamily="49" charset="-122"/>
                <a:ea typeface="楷体" panose="02010609060101010101" pitchFamily="49" charset="-122"/>
              </a:rPr>
              <a:t>+</a:t>
            </a:r>
            <a:r>
              <a:rPr lang="zh-CN" altLang="en-US" b="0" i="1" dirty="0" smtClean="0">
                <a:solidFill>
                  <a:schemeClr val="accent6"/>
                </a:solidFill>
                <a:latin typeface="楷体" panose="02010609060101010101" pitchFamily="49" charset="-122"/>
                <a:ea typeface="楷体" panose="02010609060101010101" pitchFamily="49" charset="-122"/>
              </a:rPr>
              <a:t>本金</a:t>
            </a:r>
            <a:endParaRPr lang="zh-CN" altLang="en-US" b="0" i="1" dirty="0">
              <a:solidFill>
                <a:schemeClr val="accent6"/>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8181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body" sz="half" idx="1"/>
          </p:nvPr>
        </p:nvSpPr>
        <p:spPr>
          <a:xfrm>
            <a:off x="318819" y="1106490"/>
            <a:ext cx="3810000" cy="533400"/>
          </a:xfrm>
        </p:spPr>
        <p:txBody>
          <a:bodyPr/>
          <a:lstStyle/>
          <a:p>
            <a:pPr algn="just" eaLnBrk="1" hangingPunct="1">
              <a:buFontTx/>
              <a:buNone/>
            </a:pPr>
            <a:r>
              <a:rPr lang="zh-CN" altLang="en-US" sz="2800" dirty="0" smtClean="0">
                <a:solidFill>
                  <a:srgbClr val="FF0000"/>
                </a:solidFill>
                <a:latin typeface="楷体" panose="02010609060101010101" pitchFamily="49" charset="-122"/>
                <a:ea typeface="楷体" panose="02010609060101010101" pitchFamily="49" charset="-122"/>
              </a:rPr>
              <a:t>现金流量图的观点：</a:t>
            </a:r>
          </a:p>
          <a:p>
            <a:pPr eaLnBrk="1" hangingPunct="1">
              <a:buFontTx/>
              <a:buNone/>
            </a:pPr>
            <a:endParaRPr lang="en-US" altLang="zh-CN" sz="2800" dirty="0" smtClean="0">
              <a:latin typeface="楷体" panose="02010609060101010101" pitchFamily="49" charset="-122"/>
              <a:ea typeface="楷体" panose="02010609060101010101" pitchFamily="49" charset="-122"/>
            </a:endParaRPr>
          </a:p>
        </p:txBody>
      </p:sp>
      <p:grpSp>
        <p:nvGrpSpPr>
          <p:cNvPr id="2" name="Group 3"/>
          <p:cNvGrpSpPr>
            <a:grpSpLocks/>
          </p:cNvGrpSpPr>
          <p:nvPr/>
        </p:nvGrpSpPr>
        <p:grpSpPr bwMode="auto">
          <a:xfrm>
            <a:off x="1143000" y="2724072"/>
            <a:ext cx="4038600" cy="2686050"/>
            <a:chOff x="720" y="1488"/>
            <a:chExt cx="2544" cy="1692"/>
          </a:xfrm>
        </p:grpSpPr>
        <p:sp>
          <p:nvSpPr>
            <p:cNvPr id="33826" name="Rectangle 4"/>
            <p:cNvSpPr>
              <a:spLocks noChangeArrowheads="1"/>
            </p:cNvSpPr>
            <p:nvPr/>
          </p:nvSpPr>
          <p:spPr bwMode="auto">
            <a:xfrm>
              <a:off x="2784" y="2832"/>
              <a:ext cx="48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1262</a:t>
              </a:r>
            </a:p>
            <a:p>
              <a:pPr>
                <a:spcBef>
                  <a:spcPct val="0"/>
                </a:spcBef>
              </a:pPr>
              <a:endParaRPr lang="en-US" altLang="zh-CN" sz="2400" b="0">
                <a:latin typeface="楷体" panose="02010609060101010101" pitchFamily="49" charset="-122"/>
                <a:ea typeface="楷体" panose="02010609060101010101" pitchFamily="49" charset="-122"/>
              </a:endParaRPr>
            </a:p>
          </p:txBody>
        </p:sp>
        <p:grpSp>
          <p:nvGrpSpPr>
            <p:cNvPr id="33827" name="Group 5"/>
            <p:cNvGrpSpPr>
              <a:grpSpLocks/>
            </p:cNvGrpSpPr>
            <p:nvPr/>
          </p:nvGrpSpPr>
          <p:grpSpPr bwMode="auto">
            <a:xfrm>
              <a:off x="720" y="1488"/>
              <a:ext cx="2544" cy="1692"/>
              <a:chOff x="720" y="1488"/>
              <a:chExt cx="2544" cy="1692"/>
            </a:xfrm>
          </p:grpSpPr>
          <p:grpSp>
            <p:nvGrpSpPr>
              <p:cNvPr id="33828" name="Group 6"/>
              <p:cNvGrpSpPr>
                <a:grpSpLocks/>
              </p:cNvGrpSpPr>
              <p:nvPr/>
            </p:nvGrpSpPr>
            <p:grpSpPr bwMode="auto">
              <a:xfrm>
                <a:off x="2706" y="2229"/>
                <a:ext cx="103" cy="815"/>
                <a:chOff x="2562" y="2805"/>
                <a:chExt cx="103" cy="815"/>
              </a:xfrm>
            </p:grpSpPr>
            <p:sp>
              <p:nvSpPr>
                <p:cNvPr id="33847" name="Line 7"/>
                <p:cNvSpPr>
                  <a:spLocks noChangeShapeType="1"/>
                </p:cNvSpPr>
                <p:nvPr/>
              </p:nvSpPr>
              <p:spPr bwMode="auto">
                <a:xfrm>
                  <a:off x="2613" y="2805"/>
                  <a:ext cx="1" cy="68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33848" name="Freeform 8"/>
                <p:cNvSpPr>
                  <a:spLocks/>
                </p:cNvSpPr>
                <p:nvPr/>
              </p:nvSpPr>
              <p:spPr bwMode="auto">
                <a:xfrm>
                  <a:off x="2562" y="3490"/>
                  <a:ext cx="103" cy="130"/>
                </a:xfrm>
                <a:custGeom>
                  <a:avLst/>
                  <a:gdLst>
                    <a:gd name="T0" fmla="*/ 51 w 103"/>
                    <a:gd name="T1" fmla="*/ 130 h 130"/>
                    <a:gd name="T2" fmla="*/ 0 w 103"/>
                    <a:gd name="T3" fmla="*/ 0 h 130"/>
                    <a:gd name="T4" fmla="*/ 103 w 103"/>
                    <a:gd name="T5" fmla="*/ 0 h 130"/>
                    <a:gd name="T6" fmla="*/ 51 w 103"/>
                    <a:gd name="T7" fmla="*/ 130 h 130"/>
                    <a:gd name="T8" fmla="*/ 0 60000 65536"/>
                    <a:gd name="T9" fmla="*/ 0 60000 65536"/>
                    <a:gd name="T10" fmla="*/ 0 60000 65536"/>
                    <a:gd name="T11" fmla="*/ 0 60000 65536"/>
                    <a:gd name="T12" fmla="*/ 0 w 103"/>
                    <a:gd name="T13" fmla="*/ 0 h 130"/>
                    <a:gd name="T14" fmla="*/ 103 w 103"/>
                    <a:gd name="T15" fmla="*/ 130 h 130"/>
                  </a:gdLst>
                  <a:ahLst/>
                  <a:cxnLst>
                    <a:cxn ang="T8">
                      <a:pos x="T0" y="T1"/>
                    </a:cxn>
                    <a:cxn ang="T9">
                      <a:pos x="T2" y="T3"/>
                    </a:cxn>
                    <a:cxn ang="T10">
                      <a:pos x="T4" y="T5"/>
                    </a:cxn>
                    <a:cxn ang="T11">
                      <a:pos x="T6" y="T7"/>
                    </a:cxn>
                  </a:cxnLst>
                  <a:rect l="T12" t="T13" r="T14" b="T15"/>
                  <a:pathLst>
                    <a:path w="103" h="130">
                      <a:moveTo>
                        <a:pt x="51" y="130"/>
                      </a:moveTo>
                      <a:lnTo>
                        <a:pt x="0" y="0"/>
                      </a:lnTo>
                      <a:lnTo>
                        <a:pt x="103" y="0"/>
                      </a:lnTo>
                      <a:lnTo>
                        <a:pt x="51" y="130"/>
                      </a:lnTo>
                      <a:close/>
                    </a:path>
                  </a:pathLst>
                </a:custGeom>
                <a:solidFill>
                  <a:srgbClr val="000000"/>
                </a:solidFill>
                <a:ln w="0">
                  <a:solidFill>
                    <a:srgbClr val="000000"/>
                  </a:solidFill>
                  <a:round/>
                  <a:headEnd/>
                  <a:tailEnd/>
                </a:ln>
              </p:spPr>
              <p:txBody>
                <a:bodyPr/>
                <a:lstStyle/>
                <a:p>
                  <a:endParaRPr lang="zh-CN" altLang="en-US">
                    <a:latin typeface="楷体" panose="02010609060101010101" pitchFamily="49" charset="-122"/>
                    <a:ea typeface="楷体" panose="02010609060101010101" pitchFamily="49" charset="-122"/>
                  </a:endParaRPr>
                </a:p>
              </p:txBody>
            </p:sp>
          </p:grpSp>
          <p:grpSp>
            <p:nvGrpSpPr>
              <p:cNvPr id="33829" name="Group 9"/>
              <p:cNvGrpSpPr>
                <a:grpSpLocks/>
              </p:cNvGrpSpPr>
              <p:nvPr/>
            </p:nvGrpSpPr>
            <p:grpSpPr bwMode="auto">
              <a:xfrm>
                <a:off x="720" y="1488"/>
                <a:ext cx="2544" cy="1692"/>
                <a:chOff x="720" y="1488"/>
                <a:chExt cx="2544" cy="1692"/>
              </a:xfrm>
            </p:grpSpPr>
            <p:sp>
              <p:nvSpPr>
                <p:cNvPr id="33830" name="Rectangle 10"/>
                <p:cNvSpPr>
                  <a:spLocks noChangeArrowheads="1"/>
                </p:cNvSpPr>
                <p:nvPr/>
              </p:nvSpPr>
              <p:spPr bwMode="auto">
                <a:xfrm>
                  <a:off x="864" y="1968"/>
                  <a:ext cx="8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0</a:t>
                  </a:r>
                </a:p>
                <a:p>
                  <a:pPr>
                    <a:spcBef>
                      <a:spcPct val="0"/>
                    </a:spcBef>
                  </a:pPr>
                  <a:endParaRPr lang="en-US" altLang="zh-CN" sz="2400" b="0">
                    <a:latin typeface="楷体" panose="02010609060101010101" pitchFamily="49" charset="-122"/>
                    <a:ea typeface="楷体" panose="02010609060101010101" pitchFamily="49" charset="-122"/>
                  </a:endParaRPr>
                </a:p>
              </p:txBody>
            </p:sp>
            <p:grpSp>
              <p:nvGrpSpPr>
                <p:cNvPr id="33831" name="Group 11"/>
                <p:cNvGrpSpPr>
                  <a:grpSpLocks/>
                </p:cNvGrpSpPr>
                <p:nvPr/>
              </p:nvGrpSpPr>
              <p:grpSpPr bwMode="auto">
                <a:xfrm>
                  <a:off x="720" y="1488"/>
                  <a:ext cx="2544" cy="1692"/>
                  <a:chOff x="720" y="1488"/>
                  <a:chExt cx="2544" cy="1692"/>
                </a:xfrm>
              </p:grpSpPr>
              <p:sp>
                <p:nvSpPr>
                  <p:cNvPr id="33832" name="Line 12"/>
                  <p:cNvSpPr>
                    <a:spLocks noChangeShapeType="1"/>
                  </p:cNvSpPr>
                  <p:nvPr/>
                </p:nvSpPr>
                <p:spPr bwMode="auto">
                  <a:xfrm>
                    <a:off x="802" y="2229"/>
                    <a:ext cx="19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grpSp>
                <p:nvGrpSpPr>
                  <p:cNvPr id="33833" name="Group 13"/>
                  <p:cNvGrpSpPr>
                    <a:grpSpLocks/>
                  </p:cNvGrpSpPr>
                  <p:nvPr/>
                </p:nvGrpSpPr>
                <p:grpSpPr bwMode="auto">
                  <a:xfrm>
                    <a:off x="720" y="1536"/>
                    <a:ext cx="144" cy="720"/>
                    <a:chOff x="606" y="2087"/>
                    <a:chExt cx="103" cy="718"/>
                  </a:xfrm>
                </p:grpSpPr>
                <p:sp>
                  <p:nvSpPr>
                    <p:cNvPr id="33845" name="Line 14"/>
                    <p:cNvSpPr>
                      <a:spLocks noChangeShapeType="1"/>
                    </p:cNvSpPr>
                    <p:nvPr/>
                  </p:nvSpPr>
                  <p:spPr bwMode="auto">
                    <a:xfrm flipV="1">
                      <a:off x="658" y="2213"/>
                      <a:ext cx="1" cy="5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33846" name="Freeform 15"/>
                    <p:cNvSpPr>
                      <a:spLocks/>
                    </p:cNvSpPr>
                    <p:nvPr/>
                  </p:nvSpPr>
                  <p:spPr bwMode="auto">
                    <a:xfrm>
                      <a:off x="606" y="2087"/>
                      <a:ext cx="103" cy="130"/>
                    </a:xfrm>
                    <a:custGeom>
                      <a:avLst/>
                      <a:gdLst>
                        <a:gd name="T0" fmla="*/ 52 w 103"/>
                        <a:gd name="T1" fmla="*/ 0 h 130"/>
                        <a:gd name="T2" fmla="*/ 103 w 103"/>
                        <a:gd name="T3" fmla="*/ 130 h 130"/>
                        <a:gd name="T4" fmla="*/ 0 w 103"/>
                        <a:gd name="T5" fmla="*/ 130 h 130"/>
                        <a:gd name="T6" fmla="*/ 52 w 103"/>
                        <a:gd name="T7" fmla="*/ 0 h 130"/>
                        <a:gd name="T8" fmla="*/ 0 60000 65536"/>
                        <a:gd name="T9" fmla="*/ 0 60000 65536"/>
                        <a:gd name="T10" fmla="*/ 0 60000 65536"/>
                        <a:gd name="T11" fmla="*/ 0 60000 65536"/>
                        <a:gd name="T12" fmla="*/ 0 w 103"/>
                        <a:gd name="T13" fmla="*/ 0 h 130"/>
                        <a:gd name="T14" fmla="*/ 103 w 103"/>
                        <a:gd name="T15" fmla="*/ 130 h 130"/>
                      </a:gdLst>
                      <a:ahLst/>
                      <a:cxnLst>
                        <a:cxn ang="T8">
                          <a:pos x="T0" y="T1"/>
                        </a:cxn>
                        <a:cxn ang="T9">
                          <a:pos x="T2" y="T3"/>
                        </a:cxn>
                        <a:cxn ang="T10">
                          <a:pos x="T4" y="T5"/>
                        </a:cxn>
                        <a:cxn ang="T11">
                          <a:pos x="T6" y="T7"/>
                        </a:cxn>
                      </a:cxnLst>
                      <a:rect l="T12" t="T13" r="T14" b="T15"/>
                      <a:pathLst>
                        <a:path w="103" h="130">
                          <a:moveTo>
                            <a:pt x="52" y="0"/>
                          </a:moveTo>
                          <a:lnTo>
                            <a:pt x="103" y="130"/>
                          </a:lnTo>
                          <a:lnTo>
                            <a:pt x="0" y="130"/>
                          </a:lnTo>
                          <a:lnTo>
                            <a:pt x="52" y="0"/>
                          </a:lnTo>
                          <a:close/>
                        </a:path>
                      </a:pathLst>
                    </a:custGeom>
                    <a:solidFill>
                      <a:srgbClr val="000000"/>
                    </a:solidFill>
                    <a:ln w="0">
                      <a:solidFill>
                        <a:srgbClr val="000000"/>
                      </a:solidFill>
                      <a:round/>
                      <a:headEnd/>
                      <a:tailEnd/>
                    </a:ln>
                  </p:spPr>
                  <p:txBody>
                    <a:bodyPr/>
                    <a:lstStyle/>
                    <a:p>
                      <a:endParaRPr lang="zh-CN" altLang="en-US">
                        <a:latin typeface="楷体" panose="02010609060101010101" pitchFamily="49" charset="-122"/>
                        <a:ea typeface="楷体" panose="02010609060101010101" pitchFamily="49" charset="-122"/>
                      </a:endParaRPr>
                    </a:p>
                  </p:txBody>
                </p:sp>
              </p:grpSp>
              <p:sp>
                <p:nvSpPr>
                  <p:cNvPr id="33834" name="Rectangle 16"/>
                  <p:cNvSpPr>
                    <a:spLocks noChangeArrowheads="1"/>
                  </p:cNvSpPr>
                  <p:nvPr/>
                </p:nvSpPr>
                <p:spPr bwMode="auto">
                  <a:xfrm>
                    <a:off x="864" y="1488"/>
                    <a:ext cx="48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1000</a:t>
                    </a:r>
                  </a:p>
                  <a:p>
                    <a:pPr>
                      <a:spcBef>
                        <a:spcPct val="0"/>
                      </a:spcBef>
                    </a:pPr>
                    <a:endParaRPr lang="en-US" altLang="zh-CN" sz="2400" b="0">
                      <a:latin typeface="楷体" panose="02010609060101010101" pitchFamily="49" charset="-122"/>
                      <a:ea typeface="楷体" panose="02010609060101010101" pitchFamily="49" charset="-122"/>
                    </a:endParaRPr>
                  </a:p>
                </p:txBody>
              </p:sp>
              <p:sp>
                <p:nvSpPr>
                  <p:cNvPr id="33835" name="Rectangle 17"/>
                  <p:cNvSpPr>
                    <a:spLocks noChangeArrowheads="1"/>
                  </p:cNvSpPr>
                  <p:nvPr/>
                </p:nvSpPr>
                <p:spPr bwMode="auto">
                  <a:xfrm>
                    <a:off x="1248" y="1968"/>
                    <a:ext cx="8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1</a:t>
                    </a:r>
                  </a:p>
                  <a:p>
                    <a:pPr>
                      <a:spcBef>
                        <a:spcPct val="0"/>
                      </a:spcBef>
                    </a:pPr>
                    <a:endParaRPr lang="en-US" altLang="zh-CN" sz="2400" b="0">
                      <a:latin typeface="楷体" panose="02010609060101010101" pitchFamily="49" charset="-122"/>
                      <a:ea typeface="楷体" panose="02010609060101010101" pitchFamily="49" charset="-122"/>
                    </a:endParaRPr>
                  </a:p>
                </p:txBody>
              </p:sp>
              <p:sp>
                <p:nvSpPr>
                  <p:cNvPr id="33836" name="Rectangle 18"/>
                  <p:cNvSpPr>
                    <a:spLocks noChangeArrowheads="1"/>
                  </p:cNvSpPr>
                  <p:nvPr/>
                </p:nvSpPr>
                <p:spPr bwMode="auto">
                  <a:xfrm>
                    <a:off x="1728" y="1968"/>
                    <a:ext cx="2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 2</a:t>
                    </a:r>
                  </a:p>
                  <a:p>
                    <a:pPr>
                      <a:spcBef>
                        <a:spcPct val="0"/>
                      </a:spcBef>
                    </a:pPr>
                    <a:endParaRPr lang="en-US" altLang="zh-CN" sz="2400" b="0">
                      <a:latin typeface="楷体" panose="02010609060101010101" pitchFamily="49" charset="-122"/>
                      <a:ea typeface="楷体" panose="02010609060101010101" pitchFamily="49" charset="-122"/>
                    </a:endParaRPr>
                  </a:p>
                </p:txBody>
              </p:sp>
              <p:sp>
                <p:nvSpPr>
                  <p:cNvPr id="33837" name="Rectangle 19"/>
                  <p:cNvSpPr>
                    <a:spLocks noChangeArrowheads="1"/>
                  </p:cNvSpPr>
                  <p:nvPr/>
                </p:nvSpPr>
                <p:spPr bwMode="auto">
                  <a:xfrm>
                    <a:off x="2256" y="1968"/>
                    <a:ext cx="17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3</a:t>
                    </a:r>
                  </a:p>
                  <a:p>
                    <a:pPr>
                      <a:spcBef>
                        <a:spcPct val="0"/>
                      </a:spcBef>
                    </a:pPr>
                    <a:endParaRPr lang="en-US" altLang="zh-CN" sz="2400" b="0">
                      <a:latin typeface="楷体" panose="02010609060101010101" pitchFamily="49" charset="-122"/>
                      <a:ea typeface="楷体" panose="02010609060101010101" pitchFamily="49" charset="-122"/>
                    </a:endParaRPr>
                  </a:p>
                </p:txBody>
              </p:sp>
              <p:sp>
                <p:nvSpPr>
                  <p:cNvPr id="33838" name="Rectangle 20"/>
                  <p:cNvSpPr>
                    <a:spLocks noChangeArrowheads="1"/>
                  </p:cNvSpPr>
                  <p:nvPr/>
                </p:nvSpPr>
                <p:spPr bwMode="auto">
                  <a:xfrm>
                    <a:off x="2688" y="1968"/>
                    <a:ext cx="17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4</a:t>
                    </a:r>
                  </a:p>
                  <a:p>
                    <a:pPr>
                      <a:spcBef>
                        <a:spcPct val="0"/>
                      </a:spcBef>
                    </a:pPr>
                    <a:endParaRPr lang="en-US" altLang="zh-CN" sz="2400" b="0">
                      <a:latin typeface="楷体" panose="02010609060101010101" pitchFamily="49" charset="-122"/>
                      <a:ea typeface="楷体" panose="02010609060101010101" pitchFamily="49" charset="-122"/>
                    </a:endParaRPr>
                  </a:p>
                </p:txBody>
              </p:sp>
              <p:sp>
                <p:nvSpPr>
                  <p:cNvPr id="33839" name="Line 21"/>
                  <p:cNvSpPr>
                    <a:spLocks noChangeShapeType="1"/>
                  </p:cNvSpPr>
                  <p:nvPr/>
                </p:nvSpPr>
                <p:spPr bwMode="auto">
                  <a:xfrm>
                    <a:off x="1296" y="2160"/>
                    <a:ext cx="2" cy="8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33840" name="Line 22"/>
                  <p:cNvSpPr>
                    <a:spLocks noChangeShapeType="1"/>
                  </p:cNvSpPr>
                  <p:nvPr/>
                </p:nvSpPr>
                <p:spPr bwMode="auto">
                  <a:xfrm flipV="1">
                    <a:off x="1824" y="2160"/>
                    <a:ext cx="0" cy="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33841" name="Line 23"/>
                  <p:cNvSpPr>
                    <a:spLocks noChangeShapeType="1"/>
                  </p:cNvSpPr>
                  <p:nvPr/>
                </p:nvSpPr>
                <p:spPr bwMode="auto">
                  <a:xfrm flipV="1">
                    <a:off x="2304" y="2160"/>
                    <a:ext cx="2" cy="5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33842" name="Rectangle 24"/>
                  <p:cNvSpPr>
                    <a:spLocks noChangeArrowheads="1"/>
                  </p:cNvSpPr>
                  <p:nvPr/>
                </p:nvSpPr>
                <p:spPr bwMode="auto">
                  <a:xfrm>
                    <a:off x="1104" y="2640"/>
                    <a:ext cx="1454"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a:latin typeface="楷体" panose="02010609060101010101" pitchFamily="49" charset="-122"/>
                        <a:ea typeface="楷体" panose="02010609060101010101" pitchFamily="49" charset="-122"/>
                      </a:rPr>
                      <a:t>借款人  </a:t>
                    </a:r>
                  </a:p>
                  <a:p>
                    <a:pPr>
                      <a:spcBef>
                        <a:spcPct val="0"/>
                      </a:spcBef>
                    </a:pPr>
                    <a:endParaRPr lang="en-US" altLang="zh-CN" sz="2400" b="0">
                      <a:latin typeface="楷体" panose="02010609060101010101" pitchFamily="49" charset="-122"/>
                      <a:ea typeface="楷体" panose="02010609060101010101" pitchFamily="49" charset="-122"/>
                    </a:endParaRPr>
                  </a:p>
                </p:txBody>
              </p:sp>
              <p:sp>
                <p:nvSpPr>
                  <p:cNvPr id="33843" name="Rectangle 25"/>
                  <p:cNvSpPr>
                    <a:spLocks noChangeArrowheads="1"/>
                  </p:cNvSpPr>
                  <p:nvPr/>
                </p:nvSpPr>
                <p:spPr bwMode="auto">
                  <a:xfrm>
                    <a:off x="1344" y="1488"/>
                    <a:ext cx="41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dirty="0">
                        <a:latin typeface="楷体" panose="02010609060101010101" pitchFamily="49" charset="-122"/>
                        <a:ea typeface="楷体" panose="02010609060101010101" pitchFamily="49" charset="-122"/>
                      </a:rPr>
                      <a:t>收入</a:t>
                    </a:r>
                  </a:p>
                  <a:p>
                    <a:pPr>
                      <a:spcBef>
                        <a:spcPct val="0"/>
                      </a:spcBef>
                    </a:pPr>
                    <a:endParaRPr lang="en-US" altLang="zh-CN" sz="2400" b="0" dirty="0">
                      <a:latin typeface="楷体" panose="02010609060101010101" pitchFamily="49" charset="-122"/>
                      <a:ea typeface="楷体" panose="02010609060101010101" pitchFamily="49" charset="-122"/>
                    </a:endParaRPr>
                  </a:p>
                </p:txBody>
              </p:sp>
              <p:sp>
                <p:nvSpPr>
                  <p:cNvPr id="33844" name="Rectangle 26"/>
                  <p:cNvSpPr>
                    <a:spLocks noChangeArrowheads="1"/>
                  </p:cNvSpPr>
                  <p:nvPr/>
                </p:nvSpPr>
                <p:spPr bwMode="auto">
                  <a:xfrm>
                    <a:off x="2784" y="2544"/>
                    <a:ext cx="4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a:latin typeface="楷体" panose="02010609060101010101" pitchFamily="49" charset="-122"/>
                        <a:ea typeface="楷体" panose="02010609060101010101" pitchFamily="49" charset="-122"/>
                      </a:rPr>
                      <a:t>支出</a:t>
                    </a:r>
                  </a:p>
                  <a:p>
                    <a:pPr>
                      <a:spcBef>
                        <a:spcPct val="0"/>
                      </a:spcBef>
                    </a:pPr>
                    <a:endParaRPr lang="en-US" altLang="zh-CN" sz="2400" b="0">
                      <a:latin typeface="楷体" panose="02010609060101010101" pitchFamily="49" charset="-122"/>
                      <a:ea typeface="楷体" panose="02010609060101010101" pitchFamily="49" charset="-122"/>
                    </a:endParaRPr>
                  </a:p>
                </p:txBody>
              </p:sp>
            </p:grpSp>
          </p:grpSp>
        </p:grpSp>
      </p:grpSp>
      <p:grpSp>
        <p:nvGrpSpPr>
          <p:cNvPr id="8" name="Group 27"/>
          <p:cNvGrpSpPr>
            <a:grpSpLocks/>
          </p:cNvGrpSpPr>
          <p:nvPr/>
        </p:nvGrpSpPr>
        <p:grpSpPr bwMode="auto">
          <a:xfrm>
            <a:off x="5465763" y="2571672"/>
            <a:ext cx="3109912" cy="2800350"/>
            <a:chOff x="3441" y="1296"/>
            <a:chExt cx="1959" cy="1764"/>
          </a:xfrm>
        </p:grpSpPr>
        <p:sp>
          <p:nvSpPr>
            <p:cNvPr id="33798" name="Rectangle 28"/>
            <p:cNvSpPr>
              <a:spLocks noChangeArrowheads="1"/>
            </p:cNvSpPr>
            <p:nvPr/>
          </p:nvSpPr>
          <p:spPr bwMode="auto">
            <a:xfrm>
              <a:off x="3552" y="2496"/>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a:latin typeface="楷体" panose="02010609060101010101" pitchFamily="49" charset="-122"/>
                  <a:ea typeface="楷体" panose="02010609060101010101" pitchFamily="49" charset="-122"/>
                </a:rPr>
                <a:t>支出</a:t>
              </a:r>
            </a:p>
            <a:p>
              <a:pPr>
                <a:spcBef>
                  <a:spcPct val="0"/>
                </a:spcBef>
              </a:pPr>
              <a:endParaRPr lang="en-US" altLang="zh-CN" sz="2400" b="0">
                <a:latin typeface="楷体" panose="02010609060101010101" pitchFamily="49" charset="-122"/>
                <a:ea typeface="楷体" panose="02010609060101010101" pitchFamily="49" charset="-122"/>
              </a:endParaRPr>
            </a:p>
          </p:txBody>
        </p:sp>
        <p:grpSp>
          <p:nvGrpSpPr>
            <p:cNvPr id="33799" name="Group 29"/>
            <p:cNvGrpSpPr>
              <a:grpSpLocks/>
            </p:cNvGrpSpPr>
            <p:nvPr/>
          </p:nvGrpSpPr>
          <p:grpSpPr bwMode="auto">
            <a:xfrm>
              <a:off x="3441" y="1296"/>
              <a:ext cx="1959" cy="1764"/>
              <a:chOff x="3441" y="1296"/>
              <a:chExt cx="1959" cy="1764"/>
            </a:xfrm>
          </p:grpSpPr>
          <p:sp>
            <p:nvSpPr>
              <p:cNvPr id="33800" name="Rectangle 30"/>
              <p:cNvSpPr>
                <a:spLocks noChangeArrowheads="1"/>
              </p:cNvSpPr>
              <p:nvPr/>
            </p:nvSpPr>
            <p:spPr bwMode="auto">
              <a:xfrm>
                <a:off x="3552" y="2736"/>
                <a:ext cx="48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1000</a:t>
                </a:r>
              </a:p>
              <a:p>
                <a:pPr>
                  <a:spcBef>
                    <a:spcPct val="0"/>
                  </a:spcBef>
                </a:pPr>
                <a:endParaRPr lang="en-US" altLang="zh-CN" sz="2400" b="0">
                  <a:latin typeface="楷体" panose="02010609060101010101" pitchFamily="49" charset="-122"/>
                  <a:ea typeface="楷体" panose="02010609060101010101" pitchFamily="49" charset="-122"/>
                </a:endParaRPr>
              </a:p>
            </p:txBody>
          </p:sp>
          <p:grpSp>
            <p:nvGrpSpPr>
              <p:cNvPr id="33801" name="Group 31"/>
              <p:cNvGrpSpPr>
                <a:grpSpLocks/>
              </p:cNvGrpSpPr>
              <p:nvPr/>
            </p:nvGrpSpPr>
            <p:grpSpPr bwMode="auto">
              <a:xfrm>
                <a:off x="3441" y="1296"/>
                <a:ext cx="1959" cy="1740"/>
                <a:chOff x="3441" y="1296"/>
                <a:chExt cx="1959" cy="1740"/>
              </a:xfrm>
            </p:grpSpPr>
            <p:sp>
              <p:nvSpPr>
                <p:cNvPr id="33802" name="Rectangle 32"/>
                <p:cNvSpPr>
                  <a:spLocks noChangeArrowheads="1"/>
                </p:cNvSpPr>
                <p:nvPr/>
              </p:nvSpPr>
              <p:spPr bwMode="auto">
                <a:xfrm>
                  <a:off x="4800" y="1296"/>
                  <a:ext cx="49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1262</a:t>
                  </a:r>
                </a:p>
                <a:p>
                  <a:pPr>
                    <a:spcBef>
                      <a:spcPct val="0"/>
                    </a:spcBef>
                  </a:pPr>
                  <a:endParaRPr lang="en-US" altLang="zh-CN" sz="2400" b="0">
                    <a:latin typeface="楷体" panose="02010609060101010101" pitchFamily="49" charset="-122"/>
                    <a:ea typeface="楷体" panose="02010609060101010101" pitchFamily="49" charset="-122"/>
                  </a:endParaRPr>
                </a:p>
              </p:txBody>
            </p:sp>
            <p:grpSp>
              <p:nvGrpSpPr>
                <p:cNvPr id="33803" name="Group 33"/>
                <p:cNvGrpSpPr>
                  <a:grpSpLocks/>
                </p:cNvGrpSpPr>
                <p:nvPr/>
              </p:nvGrpSpPr>
              <p:grpSpPr bwMode="auto">
                <a:xfrm>
                  <a:off x="3441" y="1410"/>
                  <a:ext cx="1959" cy="1626"/>
                  <a:chOff x="3441" y="1410"/>
                  <a:chExt cx="1959" cy="1626"/>
                </a:xfrm>
              </p:grpSpPr>
              <p:sp>
                <p:nvSpPr>
                  <p:cNvPr id="33804" name="Rectangle 34"/>
                  <p:cNvSpPr>
                    <a:spLocks noChangeArrowheads="1"/>
                  </p:cNvSpPr>
                  <p:nvPr/>
                </p:nvSpPr>
                <p:spPr bwMode="auto">
                  <a:xfrm>
                    <a:off x="5184" y="1968"/>
                    <a:ext cx="15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4</a:t>
                    </a:r>
                  </a:p>
                  <a:p>
                    <a:pPr>
                      <a:spcBef>
                        <a:spcPct val="0"/>
                      </a:spcBef>
                    </a:pPr>
                    <a:endParaRPr lang="en-US" altLang="zh-CN" sz="2400" b="0">
                      <a:latin typeface="楷体" panose="02010609060101010101" pitchFamily="49" charset="-122"/>
                      <a:ea typeface="楷体" panose="02010609060101010101" pitchFamily="49" charset="-122"/>
                    </a:endParaRPr>
                  </a:p>
                </p:txBody>
              </p:sp>
              <p:grpSp>
                <p:nvGrpSpPr>
                  <p:cNvPr id="33805" name="Group 35"/>
                  <p:cNvGrpSpPr>
                    <a:grpSpLocks/>
                  </p:cNvGrpSpPr>
                  <p:nvPr/>
                </p:nvGrpSpPr>
                <p:grpSpPr bwMode="auto">
                  <a:xfrm>
                    <a:off x="3441" y="1410"/>
                    <a:ext cx="1959" cy="1626"/>
                    <a:chOff x="3441" y="1410"/>
                    <a:chExt cx="1959" cy="1626"/>
                  </a:xfrm>
                </p:grpSpPr>
                <p:sp>
                  <p:nvSpPr>
                    <p:cNvPr id="33806" name="Line 36"/>
                    <p:cNvSpPr>
                      <a:spLocks noChangeShapeType="1"/>
                    </p:cNvSpPr>
                    <p:nvPr/>
                  </p:nvSpPr>
                  <p:spPr bwMode="auto">
                    <a:xfrm flipV="1">
                      <a:off x="4896" y="2160"/>
                      <a:ext cx="2" cy="5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grpSp>
                  <p:nvGrpSpPr>
                    <p:cNvPr id="33807" name="Group 37"/>
                    <p:cNvGrpSpPr>
                      <a:grpSpLocks/>
                    </p:cNvGrpSpPr>
                    <p:nvPr/>
                  </p:nvGrpSpPr>
                  <p:grpSpPr bwMode="auto">
                    <a:xfrm>
                      <a:off x="3441" y="1410"/>
                      <a:ext cx="1959" cy="1626"/>
                      <a:chOff x="3441" y="1410"/>
                      <a:chExt cx="1959" cy="1626"/>
                    </a:xfrm>
                  </p:grpSpPr>
                  <p:sp>
                    <p:nvSpPr>
                      <p:cNvPr id="33808" name="Rectangle 38"/>
                      <p:cNvSpPr>
                        <a:spLocks noChangeArrowheads="1"/>
                      </p:cNvSpPr>
                      <p:nvPr/>
                    </p:nvSpPr>
                    <p:spPr bwMode="auto">
                      <a:xfrm>
                        <a:off x="4080" y="2640"/>
                        <a:ext cx="124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ctr">
                          <a:spcBef>
                            <a:spcPct val="0"/>
                          </a:spcBef>
                        </a:pPr>
                        <a:r>
                          <a:rPr lang="zh-CN" altLang="en-US" sz="2400" b="0">
                            <a:latin typeface="楷体" panose="02010609060101010101" pitchFamily="49" charset="-122"/>
                            <a:ea typeface="楷体" panose="02010609060101010101" pitchFamily="49" charset="-122"/>
                          </a:rPr>
                          <a:t>贷款人</a:t>
                        </a:r>
                      </a:p>
                      <a:p>
                        <a:pPr algn="just">
                          <a:spcBef>
                            <a:spcPct val="0"/>
                          </a:spcBef>
                        </a:pPr>
                        <a:r>
                          <a:rPr lang="zh-CN" altLang="en-US" sz="2400" b="0">
                            <a:latin typeface="楷体" panose="02010609060101010101" pitchFamily="49" charset="-122"/>
                            <a:ea typeface="楷体" panose="02010609060101010101" pitchFamily="49" charset="-122"/>
                          </a:rPr>
                          <a:t>  </a:t>
                        </a:r>
                      </a:p>
                      <a:p>
                        <a:pPr>
                          <a:spcBef>
                            <a:spcPct val="0"/>
                          </a:spcBef>
                        </a:pPr>
                        <a:endParaRPr lang="en-US" altLang="zh-CN" sz="2400" b="0">
                          <a:latin typeface="楷体" panose="02010609060101010101" pitchFamily="49" charset="-122"/>
                          <a:ea typeface="楷体" panose="02010609060101010101" pitchFamily="49" charset="-122"/>
                        </a:endParaRPr>
                      </a:p>
                    </p:txBody>
                  </p:sp>
                  <p:grpSp>
                    <p:nvGrpSpPr>
                      <p:cNvPr id="33809" name="Group 39"/>
                      <p:cNvGrpSpPr>
                        <a:grpSpLocks/>
                      </p:cNvGrpSpPr>
                      <p:nvPr/>
                    </p:nvGrpSpPr>
                    <p:grpSpPr bwMode="auto">
                      <a:xfrm>
                        <a:off x="3441" y="1410"/>
                        <a:ext cx="1959" cy="1533"/>
                        <a:chOff x="3441" y="1410"/>
                        <a:chExt cx="1959" cy="1533"/>
                      </a:xfrm>
                    </p:grpSpPr>
                    <p:sp>
                      <p:nvSpPr>
                        <p:cNvPr id="33810" name="Line 40"/>
                        <p:cNvSpPr>
                          <a:spLocks noChangeShapeType="1"/>
                        </p:cNvSpPr>
                        <p:nvPr/>
                      </p:nvSpPr>
                      <p:spPr bwMode="auto">
                        <a:xfrm flipV="1">
                          <a:off x="4416" y="2160"/>
                          <a:ext cx="0" cy="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grpSp>
                      <p:nvGrpSpPr>
                        <p:cNvPr id="33811" name="Group 41"/>
                        <p:cNvGrpSpPr>
                          <a:grpSpLocks/>
                        </p:cNvGrpSpPr>
                        <p:nvPr/>
                      </p:nvGrpSpPr>
                      <p:grpSpPr bwMode="auto">
                        <a:xfrm>
                          <a:off x="3441" y="1410"/>
                          <a:ext cx="1959" cy="1533"/>
                          <a:chOff x="3441" y="1410"/>
                          <a:chExt cx="1959" cy="1533"/>
                        </a:xfrm>
                      </p:grpSpPr>
                      <p:sp>
                        <p:nvSpPr>
                          <p:cNvPr id="33812" name="Line 42"/>
                          <p:cNvSpPr>
                            <a:spLocks noChangeShapeType="1"/>
                          </p:cNvSpPr>
                          <p:nvPr/>
                        </p:nvSpPr>
                        <p:spPr bwMode="auto">
                          <a:xfrm flipV="1">
                            <a:off x="3936" y="2160"/>
                            <a:ext cx="2" cy="5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grpSp>
                        <p:nvGrpSpPr>
                          <p:cNvPr id="33813" name="Group 43"/>
                          <p:cNvGrpSpPr>
                            <a:grpSpLocks/>
                          </p:cNvGrpSpPr>
                          <p:nvPr/>
                        </p:nvGrpSpPr>
                        <p:grpSpPr bwMode="auto">
                          <a:xfrm>
                            <a:off x="3441" y="1410"/>
                            <a:ext cx="1959" cy="1533"/>
                            <a:chOff x="3441" y="1410"/>
                            <a:chExt cx="1959" cy="1533"/>
                          </a:xfrm>
                        </p:grpSpPr>
                        <p:grpSp>
                          <p:nvGrpSpPr>
                            <p:cNvPr id="33814" name="Group 44"/>
                            <p:cNvGrpSpPr>
                              <a:grpSpLocks/>
                            </p:cNvGrpSpPr>
                            <p:nvPr/>
                          </p:nvGrpSpPr>
                          <p:grpSpPr bwMode="auto">
                            <a:xfrm>
                              <a:off x="5296" y="1410"/>
                              <a:ext cx="104" cy="819"/>
                              <a:chOff x="5152" y="1986"/>
                              <a:chExt cx="104" cy="819"/>
                            </a:xfrm>
                          </p:grpSpPr>
                          <p:sp>
                            <p:nvSpPr>
                              <p:cNvPr id="33824" name="Line 45"/>
                              <p:cNvSpPr>
                                <a:spLocks noChangeShapeType="1"/>
                              </p:cNvSpPr>
                              <p:nvPr/>
                            </p:nvSpPr>
                            <p:spPr bwMode="auto">
                              <a:xfrm flipV="1">
                                <a:off x="5204" y="2112"/>
                                <a:ext cx="1" cy="69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33825" name="Freeform 46"/>
                              <p:cNvSpPr>
                                <a:spLocks/>
                              </p:cNvSpPr>
                              <p:nvPr/>
                            </p:nvSpPr>
                            <p:spPr bwMode="auto">
                              <a:xfrm>
                                <a:off x="5152" y="1986"/>
                                <a:ext cx="104" cy="130"/>
                              </a:xfrm>
                              <a:custGeom>
                                <a:avLst/>
                                <a:gdLst>
                                  <a:gd name="T0" fmla="*/ 52 w 104"/>
                                  <a:gd name="T1" fmla="*/ 0 h 130"/>
                                  <a:gd name="T2" fmla="*/ 104 w 104"/>
                                  <a:gd name="T3" fmla="*/ 130 h 130"/>
                                  <a:gd name="T4" fmla="*/ 0 w 104"/>
                                  <a:gd name="T5" fmla="*/ 130 h 130"/>
                                  <a:gd name="T6" fmla="*/ 52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52" y="0"/>
                                    </a:moveTo>
                                    <a:lnTo>
                                      <a:pt x="104" y="130"/>
                                    </a:lnTo>
                                    <a:lnTo>
                                      <a:pt x="0" y="130"/>
                                    </a:lnTo>
                                    <a:lnTo>
                                      <a:pt x="52" y="0"/>
                                    </a:lnTo>
                                    <a:close/>
                                  </a:path>
                                </a:pathLst>
                              </a:custGeom>
                              <a:solidFill>
                                <a:srgbClr val="000000"/>
                              </a:solidFill>
                              <a:ln w="0">
                                <a:solidFill>
                                  <a:srgbClr val="000000"/>
                                </a:solidFill>
                                <a:round/>
                                <a:headEnd/>
                                <a:tailEnd/>
                              </a:ln>
                            </p:spPr>
                            <p:txBody>
                              <a:bodyPr/>
                              <a:lstStyle/>
                              <a:p>
                                <a:endParaRPr lang="zh-CN" altLang="en-US">
                                  <a:latin typeface="楷体" panose="02010609060101010101" pitchFamily="49" charset="-122"/>
                                  <a:ea typeface="楷体" panose="02010609060101010101" pitchFamily="49" charset="-122"/>
                                </a:endParaRPr>
                              </a:p>
                            </p:txBody>
                          </p:sp>
                        </p:grpSp>
                        <p:sp>
                          <p:nvSpPr>
                            <p:cNvPr id="33815" name="Line 47"/>
                            <p:cNvSpPr>
                              <a:spLocks noChangeShapeType="1"/>
                            </p:cNvSpPr>
                            <p:nvPr/>
                          </p:nvSpPr>
                          <p:spPr bwMode="auto">
                            <a:xfrm>
                              <a:off x="3492" y="2229"/>
                              <a:ext cx="187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grpSp>
                          <p:nvGrpSpPr>
                            <p:cNvPr id="33816" name="Group 48"/>
                            <p:cNvGrpSpPr>
                              <a:grpSpLocks/>
                            </p:cNvGrpSpPr>
                            <p:nvPr/>
                          </p:nvGrpSpPr>
                          <p:grpSpPr bwMode="auto">
                            <a:xfrm>
                              <a:off x="3441" y="2229"/>
                              <a:ext cx="103" cy="714"/>
                              <a:chOff x="3297" y="2805"/>
                              <a:chExt cx="103" cy="714"/>
                            </a:xfrm>
                          </p:grpSpPr>
                          <p:sp>
                            <p:nvSpPr>
                              <p:cNvPr id="33822" name="Line 49"/>
                              <p:cNvSpPr>
                                <a:spLocks noChangeShapeType="1"/>
                              </p:cNvSpPr>
                              <p:nvPr/>
                            </p:nvSpPr>
                            <p:spPr bwMode="auto">
                              <a:xfrm>
                                <a:off x="3348" y="2805"/>
                                <a:ext cx="1" cy="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33823" name="Freeform 50"/>
                              <p:cNvSpPr>
                                <a:spLocks/>
                              </p:cNvSpPr>
                              <p:nvPr/>
                            </p:nvSpPr>
                            <p:spPr bwMode="auto">
                              <a:xfrm>
                                <a:off x="3297" y="3389"/>
                                <a:ext cx="103" cy="130"/>
                              </a:xfrm>
                              <a:custGeom>
                                <a:avLst/>
                                <a:gdLst>
                                  <a:gd name="T0" fmla="*/ 51 w 103"/>
                                  <a:gd name="T1" fmla="*/ 130 h 130"/>
                                  <a:gd name="T2" fmla="*/ 0 w 103"/>
                                  <a:gd name="T3" fmla="*/ 0 h 130"/>
                                  <a:gd name="T4" fmla="*/ 103 w 103"/>
                                  <a:gd name="T5" fmla="*/ 0 h 130"/>
                                  <a:gd name="T6" fmla="*/ 51 w 103"/>
                                  <a:gd name="T7" fmla="*/ 130 h 130"/>
                                  <a:gd name="T8" fmla="*/ 0 60000 65536"/>
                                  <a:gd name="T9" fmla="*/ 0 60000 65536"/>
                                  <a:gd name="T10" fmla="*/ 0 60000 65536"/>
                                  <a:gd name="T11" fmla="*/ 0 60000 65536"/>
                                  <a:gd name="T12" fmla="*/ 0 w 103"/>
                                  <a:gd name="T13" fmla="*/ 0 h 130"/>
                                  <a:gd name="T14" fmla="*/ 103 w 103"/>
                                  <a:gd name="T15" fmla="*/ 130 h 130"/>
                                </a:gdLst>
                                <a:ahLst/>
                                <a:cxnLst>
                                  <a:cxn ang="T8">
                                    <a:pos x="T0" y="T1"/>
                                  </a:cxn>
                                  <a:cxn ang="T9">
                                    <a:pos x="T2" y="T3"/>
                                  </a:cxn>
                                  <a:cxn ang="T10">
                                    <a:pos x="T4" y="T5"/>
                                  </a:cxn>
                                  <a:cxn ang="T11">
                                    <a:pos x="T6" y="T7"/>
                                  </a:cxn>
                                </a:cxnLst>
                                <a:rect l="T12" t="T13" r="T14" b="T15"/>
                                <a:pathLst>
                                  <a:path w="103" h="130">
                                    <a:moveTo>
                                      <a:pt x="51" y="130"/>
                                    </a:moveTo>
                                    <a:lnTo>
                                      <a:pt x="0" y="0"/>
                                    </a:lnTo>
                                    <a:lnTo>
                                      <a:pt x="103" y="0"/>
                                    </a:lnTo>
                                    <a:lnTo>
                                      <a:pt x="51" y="130"/>
                                    </a:lnTo>
                                    <a:close/>
                                  </a:path>
                                </a:pathLst>
                              </a:custGeom>
                              <a:solidFill>
                                <a:srgbClr val="000000"/>
                              </a:solidFill>
                              <a:ln w="0">
                                <a:solidFill>
                                  <a:srgbClr val="000000"/>
                                </a:solidFill>
                                <a:round/>
                                <a:headEnd/>
                                <a:tailEnd/>
                              </a:ln>
                            </p:spPr>
                            <p:txBody>
                              <a:bodyPr/>
                              <a:lstStyle/>
                              <a:p>
                                <a:endParaRPr lang="zh-CN" altLang="en-US">
                                  <a:latin typeface="楷体" panose="02010609060101010101" pitchFamily="49" charset="-122"/>
                                  <a:ea typeface="楷体" panose="02010609060101010101" pitchFamily="49" charset="-122"/>
                                </a:endParaRPr>
                              </a:p>
                            </p:txBody>
                          </p:sp>
                        </p:grpSp>
                        <p:sp>
                          <p:nvSpPr>
                            <p:cNvPr id="33817" name="Rectangle 51"/>
                            <p:cNvSpPr>
                              <a:spLocks noChangeArrowheads="1"/>
                            </p:cNvSpPr>
                            <p:nvPr/>
                          </p:nvSpPr>
                          <p:spPr bwMode="auto">
                            <a:xfrm>
                              <a:off x="3456" y="1968"/>
                              <a:ext cx="10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0</a:t>
                              </a:r>
                            </a:p>
                            <a:p>
                              <a:pPr>
                                <a:spcBef>
                                  <a:spcPct val="0"/>
                                </a:spcBef>
                              </a:pPr>
                              <a:endParaRPr lang="en-US" altLang="zh-CN" sz="2400" b="0">
                                <a:latin typeface="楷体" panose="02010609060101010101" pitchFamily="49" charset="-122"/>
                                <a:ea typeface="楷体" panose="02010609060101010101" pitchFamily="49" charset="-122"/>
                              </a:endParaRPr>
                            </a:p>
                          </p:txBody>
                        </p:sp>
                        <p:sp>
                          <p:nvSpPr>
                            <p:cNvPr id="33818" name="Rectangle 52"/>
                            <p:cNvSpPr>
                              <a:spLocks noChangeArrowheads="1"/>
                            </p:cNvSpPr>
                            <p:nvPr/>
                          </p:nvSpPr>
                          <p:spPr bwMode="auto">
                            <a:xfrm>
                              <a:off x="3888" y="1968"/>
                              <a:ext cx="1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1</a:t>
                              </a:r>
                            </a:p>
                            <a:p>
                              <a:pPr>
                                <a:spcBef>
                                  <a:spcPct val="0"/>
                                </a:spcBef>
                              </a:pPr>
                              <a:endParaRPr lang="en-US" altLang="zh-CN" sz="2400" b="0">
                                <a:latin typeface="楷体" panose="02010609060101010101" pitchFamily="49" charset="-122"/>
                                <a:ea typeface="楷体" panose="02010609060101010101" pitchFamily="49" charset="-122"/>
                              </a:endParaRPr>
                            </a:p>
                          </p:txBody>
                        </p:sp>
                        <p:sp>
                          <p:nvSpPr>
                            <p:cNvPr id="33819" name="Rectangle 53"/>
                            <p:cNvSpPr>
                              <a:spLocks noChangeArrowheads="1"/>
                            </p:cNvSpPr>
                            <p:nvPr/>
                          </p:nvSpPr>
                          <p:spPr bwMode="auto">
                            <a:xfrm>
                              <a:off x="4368" y="1968"/>
                              <a:ext cx="19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dirty="0">
                                  <a:latin typeface="楷体" panose="02010609060101010101" pitchFamily="49" charset="-122"/>
                                  <a:ea typeface="楷体" panose="02010609060101010101" pitchFamily="49" charset="-122"/>
                                </a:rPr>
                                <a:t>2</a:t>
                              </a:r>
                            </a:p>
                            <a:p>
                              <a:pPr>
                                <a:spcBef>
                                  <a:spcPct val="0"/>
                                </a:spcBef>
                              </a:pPr>
                              <a:endParaRPr lang="en-US" altLang="zh-CN" sz="2400" b="0" dirty="0">
                                <a:latin typeface="楷体" panose="02010609060101010101" pitchFamily="49" charset="-122"/>
                                <a:ea typeface="楷体" panose="02010609060101010101" pitchFamily="49" charset="-122"/>
                              </a:endParaRPr>
                            </a:p>
                          </p:txBody>
                        </p:sp>
                        <p:sp>
                          <p:nvSpPr>
                            <p:cNvPr id="33820" name="Rectangle 54"/>
                            <p:cNvSpPr>
                              <a:spLocks noChangeArrowheads="1"/>
                            </p:cNvSpPr>
                            <p:nvPr/>
                          </p:nvSpPr>
                          <p:spPr bwMode="auto">
                            <a:xfrm>
                              <a:off x="4848" y="1968"/>
                              <a:ext cx="15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en-US" altLang="zh-CN" sz="2400" b="0">
                                  <a:latin typeface="楷体" panose="02010609060101010101" pitchFamily="49" charset="-122"/>
                                  <a:ea typeface="楷体" panose="02010609060101010101" pitchFamily="49" charset="-122"/>
                                </a:rPr>
                                <a:t>3</a:t>
                              </a:r>
                            </a:p>
                            <a:p>
                              <a:pPr>
                                <a:spcBef>
                                  <a:spcPct val="0"/>
                                </a:spcBef>
                              </a:pPr>
                              <a:endParaRPr lang="en-US" altLang="zh-CN" sz="2400" b="0">
                                <a:latin typeface="楷体" panose="02010609060101010101" pitchFamily="49" charset="-122"/>
                                <a:ea typeface="楷体" panose="02010609060101010101" pitchFamily="49" charset="-122"/>
                              </a:endParaRPr>
                            </a:p>
                          </p:txBody>
                        </p:sp>
                        <p:sp>
                          <p:nvSpPr>
                            <p:cNvPr id="33821" name="Rectangle 55"/>
                            <p:cNvSpPr>
                              <a:spLocks noChangeArrowheads="1"/>
                            </p:cNvSpPr>
                            <p:nvPr/>
                          </p:nvSpPr>
                          <p:spPr bwMode="auto">
                            <a:xfrm>
                              <a:off x="4800" y="1536"/>
                              <a:ext cx="5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400" b="0">
                                  <a:latin typeface="楷体" panose="02010609060101010101" pitchFamily="49" charset="-122"/>
                                  <a:ea typeface="楷体" panose="02010609060101010101" pitchFamily="49" charset="-122"/>
                                </a:rPr>
                                <a:t>收入</a:t>
                              </a:r>
                            </a:p>
                            <a:p>
                              <a:pPr>
                                <a:spcBef>
                                  <a:spcPct val="0"/>
                                </a:spcBef>
                              </a:pPr>
                              <a:endParaRPr lang="en-US" altLang="zh-CN" sz="2400" b="0">
                                <a:latin typeface="楷体" panose="02010609060101010101" pitchFamily="49" charset="-122"/>
                                <a:ea typeface="楷体" panose="02010609060101010101" pitchFamily="49" charset="-122"/>
                              </a:endParaRPr>
                            </a:p>
                          </p:txBody>
                        </p:sp>
                      </p:grpSp>
                    </p:grpSp>
                  </p:grpSp>
                </p:grpSp>
              </p:grpSp>
            </p:grpSp>
          </p:grpSp>
        </p:grpSp>
      </p:grpSp>
      <p:sp>
        <p:nvSpPr>
          <p:cNvPr id="226360" name="Rectangle 56"/>
          <p:cNvSpPr>
            <a:spLocks noChangeArrowheads="1"/>
          </p:cNvSpPr>
          <p:nvPr/>
        </p:nvSpPr>
        <p:spPr bwMode="auto">
          <a:xfrm>
            <a:off x="609600" y="17526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000" b="1">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000" b="1">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000" b="1">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0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20000"/>
              </a:spcBef>
              <a:spcAft>
                <a:spcPct val="0"/>
              </a:spcAft>
              <a:defRPr kumimoji="1" sz="2000" b="1">
                <a:solidFill>
                  <a:schemeClr val="tx1"/>
                </a:solidFill>
                <a:latin typeface="幼圆" panose="02010509060101010101" pitchFamily="49" charset="-122"/>
                <a:ea typeface="幼圆" panose="02010509060101010101" pitchFamily="49" charset="-122"/>
              </a:defRPr>
            </a:lvl9pPr>
          </a:lstStyle>
          <a:p>
            <a:pPr algn="just">
              <a:spcBef>
                <a:spcPct val="0"/>
              </a:spcBef>
            </a:pPr>
            <a:r>
              <a:rPr lang="zh-CN" altLang="en-US" sz="2800" b="0" dirty="0">
                <a:solidFill>
                  <a:schemeClr val="tx2"/>
                </a:solidFill>
                <a:latin typeface="楷体" panose="02010609060101010101" pitchFamily="49" charset="-122"/>
                <a:ea typeface="楷体" panose="02010609060101010101" pitchFamily="49" charset="-122"/>
              </a:rPr>
              <a:t>例：</a:t>
            </a:r>
            <a:endParaRPr lang="zh-CN" altLang="en-US" sz="2400" b="0" dirty="0">
              <a:solidFill>
                <a:schemeClr val="tx2"/>
              </a:solidFill>
              <a:latin typeface="楷体" panose="02010609060101010101" pitchFamily="49" charset="-122"/>
              <a:ea typeface="楷体" panose="02010609060101010101" pitchFamily="49" charset="-122"/>
            </a:endParaRPr>
          </a:p>
        </p:txBody>
      </p:sp>
      <p:sp>
        <p:nvSpPr>
          <p:cNvPr id="57" name="标题 3"/>
          <p:cNvSpPr>
            <a:spLocks noGrp="1"/>
          </p:cNvSpPr>
          <p:nvPr>
            <p:ph type="title"/>
          </p:nvPr>
        </p:nvSpPr>
        <p:spPr>
          <a:xfrm>
            <a:off x="574675" y="0"/>
            <a:ext cx="8001000" cy="914400"/>
          </a:xfrm>
        </p:spPr>
        <p:txBody>
          <a:bodyPr/>
          <a:lstStyle/>
          <a:p>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资金</a:t>
            </a:r>
            <a:r>
              <a:rPr lang="zh-CN" altLang="en-US" b="1" dirty="0">
                <a:solidFill>
                  <a:schemeClr val="tx1"/>
                </a:solidFill>
                <a:latin typeface="楷体" panose="02010609060101010101" pitchFamily="49" charset="-122"/>
                <a:ea typeface="楷体" panose="02010609060101010101" pitchFamily="49" charset="-122"/>
              </a:rPr>
              <a:t>的时间价值</a:t>
            </a:r>
          </a:p>
        </p:txBody>
      </p:sp>
      <p:sp>
        <p:nvSpPr>
          <p:cNvPr id="58" name="Rectangle 2"/>
          <p:cNvSpPr txBox="1">
            <a:spLocks noChangeArrowheads="1"/>
          </p:cNvSpPr>
          <p:nvPr/>
        </p:nvSpPr>
        <p:spPr bwMode="auto">
          <a:xfrm>
            <a:off x="1142985" y="5486298"/>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defTabSz="0"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sym typeface="Verdana" panose="020B0604030504040204" pitchFamily="34" charset="0"/>
              </a:defRPr>
            </a:lvl1pPr>
            <a:lvl2pPr marL="908050" indent="-436563" algn="l" defTabSz="0"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sym typeface="Verdana" panose="020B0604030504040204" pitchFamily="34" charset="0"/>
              </a:defRPr>
            </a:lvl2pPr>
            <a:lvl3pPr marL="1304925" indent="-395288" algn="l" defTabSz="0"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sym typeface="Verdana" panose="020B0604030504040204" pitchFamily="34" charset="0"/>
              </a:defRPr>
            </a:lvl3pPr>
            <a:lvl4pPr marL="1693863" indent="-385763" algn="l" defTabSz="0"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sym typeface="Verdana" panose="020B0604030504040204" pitchFamily="34" charset="0"/>
              </a:defRPr>
            </a:lvl4pPr>
            <a:lvl5pPr marL="2093913" indent="-398463" algn="l" defTabSz="0"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sym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sz="2800" dirty="0" smtClean="0">
                <a:solidFill>
                  <a:schemeClr val="accent6"/>
                </a:solidFill>
                <a:latin typeface="楷体" panose="02010609060101010101" pitchFamily="49" charset="-122"/>
                <a:ea typeface="楷体" panose="02010609060101010101" pitchFamily="49" charset="-122"/>
              </a:rPr>
              <a:t>下支上收</a:t>
            </a:r>
            <a:endParaRPr lang="en-US" altLang="zh-CN" sz="2800" dirty="0" smtClean="0">
              <a:solidFill>
                <a:schemeClr val="accent6"/>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62176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6"/>
                                        </p:tgtEl>
                                        <p:attrNameLst>
                                          <p:attrName>style.visibility</p:attrName>
                                        </p:attrNameLst>
                                      </p:cBhvr>
                                      <p:to>
                                        <p:strVal val="visible"/>
                                      </p:to>
                                    </p:set>
                                    <p:animEffect transition="in" filter="blinds(horizontal)">
                                      <p:cBhvr>
                                        <p:cTn id="7" dur="500"/>
                                        <p:tgtEl>
                                          <p:spTgt spid="226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226360"/>
                                        </p:tgtEl>
                                        <p:attrNameLst>
                                          <p:attrName>style.visibility</p:attrName>
                                        </p:attrNameLst>
                                      </p:cBhvr>
                                      <p:to>
                                        <p:strVal val="visible"/>
                                      </p:to>
                                    </p:set>
                                    <p:anim calcmode="lin" valueType="num">
                                      <p:cBhvr>
                                        <p:cTn id="12" dur="1000" fill="hold"/>
                                        <p:tgtEl>
                                          <p:spTgt spid="226360"/>
                                        </p:tgtEl>
                                        <p:attrNameLst>
                                          <p:attrName>ppt_w</p:attrName>
                                        </p:attrNameLst>
                                      </p:cBhvr>
                                      <p:tavLst>
                                        <p:tav tm="0">
                                          <p:val>
                                            <p:fltVal val="0"/>
                                          </p:val>
                                        </p:tav>
                                        <p:tav tm="100000">
                                          <p:val>
                                            <p:strVal val="#ppt_w"/>
                                          </p:val>
                                        </p:tav>
                                      </p:tavLst>
                                    </p:anim>
                                    <p:anim calcmode="lin" valueType="num">
                                      <p:cBhvr>
                                        <p:cTn id="13" dur="1000" fill="hold"/>
                                        <p:tgtEl>
                                          <p:spTgt spid="226360"/>
                                        </p:tgtEl>
                                        <p:attrNameLst>
                                          <p:attrName>ppt_h</p:attrName>
                                        </p:attrNameLst>
                                      </p:cBhvr>
                                      <p:tavLst>
                                        <p:tav tm="0">
                                          <p:val>
                                            <p:fltVal val="0"/>
                                          </p:val>
                                        </p:tav>
                                        <p:tav tm="100000">
                                          <p:val>
                                            <p:strVal val="#ppt_h"/>
                                          </p:val>
                                        </p:tav>
                                      </p:tavLst>
                                    </p:anim>
                                    <p:anim calcmode="lin" valueType="num">
                                      <p:cBhvr>
                                        <p:cTn id="14" dur="1000" fill="hold"/>
                                        <p:tgtEl>
                                          <p:spTgt spid="226360"/>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263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blinds(horizontal)">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autoUpdateAnimBg="0"/>
      <p:bldP spid="226360" grpId="0" autoUpdateAnimBg="0"/>
      <p:bldP spid="58"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304800" y="9906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二</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计息期小于支付期的情况</a:t>
            </a:r>
          </a:p>
        </p:txBody>
      </p:sp>
      <p:sp>
        <p:nvSpPr>
          <p:cNvPr id="4" name="Rectangle 3"/>
          <p:cNvSpPr>
            <a:spLocks noChangeArrowheads="1"/>
          </p:cNvSpPr>
          <p:nvPr/>
        </p:nvSpPr>
        <p:spPr bwMode="auto">
          <a:xfrm>
            <a:off x="123269" y="1871383"/>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800" b="0" dirty="0">
                <a:latin typeface="楷体" panose="02010609060101010101" pitchFamily="49" charset="-122"/>
                <a:ea typeface="楷体" panose="02010609060101010101" pitchFamily="49" charset="-122"/>
              </a:rPr>
              <a:t>例：</a:t>
            </a:r>
          </a:p>
        </p:txBody>
      </p:sp>
      <p:sp>
        <p:nvSpPr>
          <p:cNvPr id="5" name="Rectangle 4"/>
          <p:cNvSpPr>
            <a:spLocks noChangeArrowheads="1"/>
          </p:cNvSpPr>
          <p:nvPr/>
        </p:nvSpPr>
        <p:spPr bwMode="auto">
          <a:xfrm>
            <a:off x="838200" y="1752600"/>
            <a:ext cx="7696200"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nSpc>
                <a:spcPct val="150000"/>
              </a:lnSpc>
              <a:spcBef>
                <a:spcPct val="0"/>
              </a:spcBef>
              <a:buFontTx/>
              <a:buNone/>
            </a:pPr>
            <a:r>
              <a:rPr lang="zh-CN" altLang="en-US" sz="2800" b="0" dirty="0">
                <a:latin typeface="楷体" panose="02010609060101010101" pitchFamily="49" charset="-122"/>
                <a:ea typeface="楷体" panose="02010609060101010101" pitchFamily="49" charset="-122"/>
              </a:rPr>
              <a:t>某人每半年存入银行</a:t>
            </a:r>
            <a:r>
              <a:rPr lang="en-US" altLang="zh-CN" sz="2800" b="0" dirty="0">
                <a:latin typeface="楷体" panose="02010609060101010101" pitchFamily="49" charset="-122"/>
                <a:ea typeface="楷体" panose="02010609060101010101" pitchFamily="49" charset="-122"/>
              </a:rPr>
              <a:t>500</a:t>
            </a:r>
            <a:r>
              <a:rPr lang="zh-CN" altLang="en-US" sz="2800" b="0" dirty="0">
                <a:latin typeface="楷体" panose="02010609060101010101" pitchFamily="49" charset="-122"/>
                <a:ea typeface="楷体" panose="02010609060101010101" pitchFamily="49" charset="-122"/>
              </a:rPr>
              <a:t>元，共三年，年利率</a:t>
            </a:r>
            <a:r>
              <a:rPr lang="en-US" altLang="zh-CN" sz="2800" b="0" dirty="0">
                <a:latin typeface="楷体" panose="02010609060101010101" pitchFamily="49" charset="-122"/>
                <a:ea typeface="楷体" panose="02010609060101010101" pitchFamily="49" charset="-122"/>
              </a:rPr>
              <a:t>8</a:t>
            </a:r>
            <a:r>
              <a:rPr lang="zh-CN" altLang="en-US" sz="2800" b="0" dirty="0">
                <a:latin typeface="楷体" panose="02010609060101010101" pitchFamily="49" charset="-122"/>
                <a:ea typeface="楷体" panose="02010609060101010101" pitchFamily="49" charset="-122"/>
              </a:rPr>
              <a:t>％，每季复利一次，试问</a:t>
            </a:r>
            <a:r>
              <a:rPr lang="en-US" altLang="zh-CN" sz="2800" b="0" dirty="0">
                <a:latin typeface="楷体" panose="02010609060101010101" pitchFamily="49" charset="-122"/>
                <a:ea typeface="楷体" panose="02010609060101010101" pitchFamily="49" charset="-122"/>
              </a:rPr>
              <a:t>3</a:t>
            </a:r>
            <a:r>
              <a:rPr lang="zh-CN" altLang="en-US" sz="2800" b="0" dirty="0">
                <a:latin typeface="楷体" panose="02010609060101010101" pitchFamily="49" charset="-122"/>
                <a:ea typeface="楷体" panose="02010609060101010101" pitchFamily="49" charset="-122"/>
              </a:rPr>
              <a:t>年底他的帐户总额。</a:t>
            </a:r>
          </a:p>
        </p:txBody>
      </p:sp>
      <p:grpSp>
        <p:nvGrpSpPr>
          <p:cNvPr id="6" name="Group 5"/>
          <p:cNvGrpSpPr>
            <a:grpSpLocks/>
          </p:cNvGrpSpPr>
          <p:nvPr/>
        </p:nvGrpSpPr>
        <p:grpSpPr bwMode="auto">
          <a:xfrm>
            <a:off x="1219200" y="3657600"/>
            <a:ext cx="7391400" cy="1828800"/>
            <a:chOff x="768" y="2304"/>
            <a:chExt cx="4656" cy="1152"/>
          </a:xfrm>
        </p:grpSpPr>
        <p:sp>
          <p:nvSpPr>
            <p:cNvPr id="7" name="Rectangle 6"/>
            <p:cNvSpPr>
              <a:spLocks noChangeArrowheads="1"/>
            </p:cNvSpPr>
            <p:nvPr/>
          </p:nvSpPr>
          <p:spPr bwMode="auto">
            <a:xfrm>
              <a:off x="816" y="2640"/>
              <a:ext cx="4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0       1            2            3          4            5           6</a:t>
              </a:r>
              <a:r>
                <a:rPr kumimoji="0" lang="zh-CN" altLang="en-US" b="0">
                  <a:latin typeface="Times New Roman" panose="02020603050405020304" pitchFamily="18" charset="0"/>
                  <a:ea typeface="宋体" panose="02010600030101010101" pitchFamily="2" charset="-122"/>
                </a:rPr>
                <a:t>（半年）</a:t>
              </a:r>
            </a:p>
          </p:txBody>
        </p:sp>
        <p:sp>
          <p:nvSpPr>
            <p:cNvPr id="8" name="Line 7"/>
            <p:cNvSpPr>
              <a:spLocks noChangeShapeType="1"/>
            </p:cNvSpPr>
            <p:nvPr/>
          </p:nvSpPr>
          <p:spPr bwMode="auto">
            <a:xfrm flipV="1">
              <a:off x="864" y="2640"/>
              <a:ext cx="3840" cy="6"/>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a:off x="2736" y="2640"/>
              <a:ext cx="0" cy="72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3360" y="2640"/>
              <a:ext cx="1" cy="72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4656" y="2628"/>
              <a:ext cx="0" cy="732"/>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1440" y="2640"/>
              <a:ext cx="3" cy="70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flipH="1">
              <a:off x="3984" y="2640"/>
              <a:ext cx="0" cy="72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V="1">
              <a:off x="1104" y="2567"/>
              <a:ext cx="1" cy="73"/>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flipV="1">
              <a:off x="1748" y="2564"/>
              <a:ext cx="1" cy="80"/>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flipV="1">
              <a:off x="3043" y="2560"/>
              <a:ext cx="1" cy="80"/>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8" name="Rectangle 16"/>
            <p:cNvSpPr>
              <a:spLocks noChangeArrowheads="1"/>
            </p:cNvSpPr>
            <p:nvPr/>
          </p:nvSpPr>
          <p:spPr bwMode="auto">
            <a:xfrm>
              <a:off x="1056" y="3168"/>
              <a:ext cx="3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500</a:t>
              </a:r>
            </a:p>
          </p:txBody>
        </p:sp>
        <p:sp>
          <p:nvSpPr>
            <p:cNvPr id="19" name="Rectangle 17"/>
            <p:cNvSpPr>
              <a:spLocks noChangeArrowheads="1"/>
            </p:cNvSpPr>
            <p:nvPr/>
          </p:nvSpPr>
          <p:spPr bwMode="auto">
            <a:xfrm>
              <a:off x="768" y="2304"/>
              <a:ext cx="45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kumimoji="0" lang="en-US" altLang="zh-CN" b="0">
                  <a:latin typeface="Times New Roman" panose="02020603050405020304" pitchFamily="18" charset="0"/>
                  <a:ea typeface="宋体" panose="02010600030101010101" pitchFamily="2" charset="-122"/>
                </a:rPr>
                <a:t>0    1    2    3     4     5    6     7    8     9   10    11  12</a:t>
              </a:r>
              <a:r>
                <a:rPr kumimoji="0" lang="zh-CN" altLang="en-US" b="0">
                  <a:latin typeface="Times New Roman" panose="02020603050405020304" pitchFamily="18" charset="0"/>
                  <a:ea typeface="宋体" panose="02010600030101010101" pitchFamily="2" charset="-122"/>
                </a:rPr>
                <a:t>（季）</a:t>
              </a:r>
            </a:p>
          </p:txBody>
        </p:sp>
        <p:sp>
          <p:nvSpPr>
            <p:cNvPr id="20" name="Line 18"/>
            <p:cNvSpPr>
              <a:spLocks noChangeShapeType="1"/>
            </p:cNvSpPr>
            <p:nvPr/>
          </p:nvSpPr>
          <p:spPr bwMode="auto">
            <a:xfrm flipV="1">
              <a:off x="2400" y="2567"/>
              <a:ext cx="1" cy="73"/>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flipV="1">
              <a:off x="1440" y="2567"/>
              <a:ext cx="1" cy="73"/>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flipV="1">
              <a:off x="2064" y="2567"/>
              <a:ext cx="1" cy="73"/>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V="1">
              <a:off x="2736" y="2567"/>
              <a:ext cx="1" cy="73"/>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2"/>
            <p:cNvSpPr>
              <a:spLocks noChangeShapeType="1"/>
            </p:cNvSpPr>
            <p:nvPr/>
          </p:nvSpPr>
          <p:spPr bwMode="auto">
            <a:xfrm flipV="1">
              <a:off x="3360" y="2567"/>
              <a:ext cx="1" cy="73"/>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3"/>
            <p:cNvSpPr>
              <a:spLocks noChangeShapeType="1"/>
            </p:cNvSpPr>
            <p:nvPr/>
          </p:nvSpPr>
          <p:spPr bwMode="auto">
            <a:xfrm flipV="1">
              <a:off x="3696" y="2560"/>
              <a:ext cx="1" cy="80"/>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4"/>
            <p:cNvSpPr>
              <a:spLocks noChangeShapeType="1"/>
            </p:cNvSpPr>
            <p:nvPr/>
          </p:nvSpPr>
          <p:spPr bwMode="auto">
            <a:xfrm flipV="1">
              <a:off x="3984" y="2560"/>
              <a:ext cx="1" cy="80"/>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flipV="1">
              <a:off x="4656" y="2560"/>
              <a:ext cx="1" cy="80"/>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flipV="1">
              <a:off x="4320" y="2560"/>
              <a:ext cx="1" cy="80"/>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7"/>
            <p:cNvSpPr>
              <a:spLocks noChangeShapeType="1"/>
            </p:cNvSpPr>
            <p:nvPr/>
          </p:nvSpPr>
          <p:spPr bwMode="auto">
            <a:xfrm>
              <a:off x="2064" y="2640"/>
              <a:ext cx="0" cy="72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9865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538905" y="1524075"/>
            <a:ext cx="70104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zh-CN" altLang="en-US" sz="2600" b="0" dirty="0">
                <a:latin typeface="楷体" panose="02010609060101010101" pitchFamily="49" charset="-122"/>
                <a:ea typeface="楷体" panose="02010609060101010101" pitchFamily="49" charset="-122"/>
              </a:rPr>
              <a:t>方法一：先求计息期实际利率，再进行复利计算：</a:t>
            </a:r>
          </a:p>
        </p:txBody>
      </p:sp>
      <p:sp>
        <p:nvSpPr>
          <p:cNvPr id="4" name="Rectangle 3"/>
          <p:cNvSpPr>
            <a:spLocks noChangeArrowheads="1"/>
          </p:cNvSpPr>
          <p:nvPr/>
        </p:nvSpPr>
        <p:spPr bwMode="auto">
          <a:xfrm>
            <a:off x="748455" y="3179837"/>
            <a:ext cx="46617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en-US" altLang="zh-CN" sz="2600" b="0" dirty="0">
                <a:latin typeface="楷体" panose="02010609060101010101" pitchFamily="49" charset="-122"/>
                <a:ea typeface="楷体" panose="02010609060101010101" pitchFamily="49" charset="-122"/>
              </a:rPr>
              <a:t> </a:t>
            </a:r>
            <a:r>
              <a:rPr lang="zh-CN" altLang="en-US" sz="2600" b="0" dirty="0">
                <a:latin typeface="楷体" panose="02010609060101010101" pitchFamily="49" charset="-122"/>
                <a:ea typeface="楷体" panose="02010609060101010101" pitchFamily="49" charset="-122"/>
              </a:rPr>
              <a:t>计息周期总数为</a:t>
            </a:r>
            <a:r>
              <a:rPr lang="en-US" altLang="zh-CN" sz="2600" b="0" dirty="0">
                <a:latin typeface="楷体" panose="02010609060101010101" pitchFamily="49" charset="-122"/>
                <a:ea typeface="楷体" panose="02010609060101010101" pitchFamily="49" charset="-122"/>
              </a:rPr>
              <a:t>12</a:t>
            </a:r>
            <a:r>
              <a:rPr lang="zh-CN" altLang="en-US" sz="2600" b="0" dirty="0">
                <a:latin typeface="楷体" panose="02010609060101010101" pitchFamily="49" charset="-122"/>
                <a:ea typeface="楷体" panose="02010609060101010101" pitchFamily="49" charset="-122"/>
              </a:rPr>
              <a:t>（季）</a:t>
            </a:r>
          </a:p>
        </p:txBody>
      </p:sp>
      <p:graphicFrame>
        <p:nvGraphicFramePr>
          <p:cNvPr id="5" name="Object 4"/>
          <p:cNvGraphicFramePr>
            <a:graphicFrameLocks noChangeAspect="1"/>
          </p:cNvGraphicFramePr>
          <p:nvPr>
            <p:extLst>
              <p:ext uri="{D42A27DB-BD31-4B8C-83A1-F6EECF244321}">
                <p14:modId xmlns:p14="http://schemas.microsoft.com/office/powerpoint/2010/main" val="1788299362"/>
              </p:ext>
            </p:extLst>
          </p:nvPr>
        </p:nvGraphicFramePr>
        <p:xfrm>
          <a:off x="5723680" y="2243212"/>
          <a:ext cx="1681163" cy="838200"/>
        </p:xfrm>
        <a:graphic>
          <a:graphicData uri="http://schemas.openxmlformats.org/presentationml/2006/ole">
            <mc:AlternateContent xmlns:mc="http://schemas.openxmlformats.org/markup-compatibility/2006">
              <mc:Choice xmlns:v="urn:schemas-microsoft-com:vml" Requires="v">
                <p:oleObj spid="_x0000_s21558" name="Equation" r:id="rId4" imgW="952087" imgH="393529" progId="Equation.3">
                  <p:embed/>
                </p:oleObj>
              </mc:Choice>
              <mc:Fallback>
                <p:oleObj name="Equation" r:id="rId4" imgW="952087"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3680" y="2243212"/>
                        <a:ext cx="16811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52596381"/>
              </p:ext>
            </p:extLst>
          </p:nvPr>
        </p:nvGraphicFramePr>
        <p:xfrm>
          <a:off x="684955" y="4143450"/>
          <a:ext cx="8355013" cy="842962"/>
        </p:xfrm>
        <a:graphic>
          <a:graphicData uri="http://schemas.openxmlformats.org/presentationml/2006/ole">
            <mc:AlternateContent xmlns:mc="http://schemas.openxmlformats.org/markup-compatibility/2006">
              <mc:Choice xmlns:v="urn:schemas-microsoft-com:vml" Requires="v">
                <p:oleObj spid="_x0000_s21559" name="Equation" r:id="rId6" imgW="4724400" imgH="431800" progId="Equation.3">
                  <p:embed/>
                </p:oleObj>
              </mc:Choice>
              <mc:Fallback>
                <p:oleObj name="Equation" r:id="rId6" imgW="47244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955" y="4143450"/>
                        <a:ext cx="835501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1258043" y="2459112"/>
            <a:ext cx="45191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600" b="0" dirty="0">
                <a:latin typeface="楷体" panose="02010609060101010101" pitchFamily="49" charset="-122"/>
                <a:ea typeface="楷体" panose="02010609060101010101" pitchFamily="49" charset="-122"/>
              </a:rPr>
              <a:t>每季复利一次，则季实际利率</a:t>
            </a:r>
          </a:p>
        </p:txBody>
      </p:sp>
    </p:spTree>
    <p:extLst>
      <p:ext uri="{BB962C8B-B14F-4D97-AF65-F5344CB8AC3E}">
        <p14:creationId xmlns:p14="http://schemas.microsoft.com/office/powerpoint/2010/main" val="98347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498475" y="1320800"/>
            <a:ext cx="773098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lnSpc>
                <a:spcPct val="150000"/>
              </a:lnSpc>
              <a:spcBef>
                <a:spcPct val="0"/>
              </a:spcBef>
              <a:buFontTx/>
              <a:buNone/>
            </a:pPr>
            <a:r>
              <a:rPr lang="zh-CN" altLang="en-US" sz="2600" b="0" dirty="0">
                <a:latin typeface="楷体" panose="02010609060101010101" pitchFamily="49" charset="-122"/>
                <a:ea typeface="楷体" panose="02010609060101010101" pitchFamily="49" charset="-122"/>
              </a:rPr>
              <a:t>方法二：把每个支付周期期末发生的现金流换算为以计息期为基础的等额系列，再求复利和：</a:t>
            </a:r>
          </a:p>
        </p:txBody>
      </p:sp>
      <p:graphicFrame>
        <p:nvGraphicFramePr>
          <p:cNvPr id="4" name="Object 3"/>
          <p:cNvGraphicFramePr>
            <a:graphicFrameLocks noChangeAspect="1"/>
          </p:cNvGraphicFramePr>
          <p:nvPr>
            <p:extLst>
              <p:ext uri="{D42A27DB-BD31-4B8C-83A1-F6EECF244321}">
                <p14:modId xmlns:p14="http://schemas.microsoft.com/office/powerpoint/2010/main" val="1581616647"/>
              </p:ext>
            </p:extLst>
          </p:nvPr>
        </p:nvGraphicFramePr>
        <p:xfrm>
          <a:off x="1739106" y="2960112"/>
          <a:ext cx="4238625" cy="457200"/>
        </p:xfrm>
        <a:graphic>
          <a:graphicData uri="http://schemas.openxmlformats.org/presentationml/2006/ole">
            <mc:AlternateContent xmlns:mc="http://schemas.openxmlformats.org/markup-compatibility/2006">
              <mc:Choice xmlns:v="urn:schemas-microsoft-com:vml" Requires="v">
                <p:oleObj spid="_x0000_s22576" name="Equation" r:id="rId4" imgW="2273300" imgH="228600" progId="Equation.3">
                  <p:embed/>
                </p:oleObj>
              </mc:Choice>
              <mc:Fallback>
                <p:oleObj name="Equation" r:id="rId4" imgW="22733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9106" y="2960112"/>
                        <a:ext cx="423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1476375" y="4221163"/>
          <a:ext cx="4764088" cy="431800"/>
        </p:xfrm>
        <a:graphic>
          <a:graphicData uri="http://schemas.openxmlformats.org/presentationml/2006/ole">
            <mc:AlternateContent xmlns:mc="http://schemas.openxmlformats.org/markup-compatibility/2006">
              <mc:Choice xmlns:v="urn:schemas-microsoft-com:vml" Requires="v">
                <p:oleObj spid="_x0000_s22577" name="Equation" r:id="rId6" imgW="2425700" imgH="215900" progId="Equation.3">
                  <p:embed/>
                </p:oleObj>
              </mc:Choice>
              <mc:Fallback>
                <p:oleObj name="Equation" r:id="rId6" imgW="2425700" imgH="215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221163"/>
                        <a:ext cx="4764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31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574675" y="1185863"/>
            <a:ext cx="7735637" cy="119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lnSpc>
                <a:spcPct val="150000"/>
              </a:lnSpc>
              <a:spcBef>
                <a:spcPct val="0"/>
              </a:spcBef>
              <a:buFontTx/>
              <a:buNone/>
            </a:pPr>
            <a:r>
              <a:rPr lang="zh-CN" altLang="en-US" sz="2600" b="0" dirty="0">
                <a:latin typeface="楷体" panose="02010609060101010101" pitchFamily="49" charset="-122"/>
                <a:ea typeface="楷体" panose="02010609060101010101" pitchFamily="49" charset="-122"/>
              </a:rPr>
              <a:t>方法三：先求支付周期的实际利率，再以支付期为基础进行复利计算：</a:t>
            </a:r>
          </a:p>
        </p:txBody>
      </p:sp>
      <p:graphicFrame>
        <p:nvGraphicFramePr>
          <p:cNvPr id="4" name="Object 3"/>
          <p:cNvGraphicFramePr>
            <a:graphicFrameLocks noChangeAspect="1"/>
          </p:cNvGraphicFramePr>
          <p:nvPr>
            <p:extLst>
              <p:ext uri="{D42A27DB-BD31-4B8C-83A1-F6EECF244321}">
                <p14:modId xmlns:p14="http://schemas.microsoft.com/office/powerpoint/2010/main" val="396434436"/>
              </p:ext>
            </p:extLst>
          </p:nvPr>
        </p:nvGraphicFramePr>
        <p:xfrm>
          <a:off x="2294044" y="3100468"/>
          <a:ext cx="3261191" cy="952500"/>
        </p:xfrm>
        <a:graphic>
          <a:graphicData uri="http://schemas.openxmlformats.org/presentationml/2006/ole">
            <mc:AlternateContent xmlns:mc="http://schemas.openxmlformats.org/markup-compatibility/2006">
              <mc:Choice xmlns:v="urn:schemas-microsoft-com:vml" Requires="v">
                <p:oleObj spid="_x0000_s23596" name="Equation" r:id="rId4" imgW="1841500" imgH="469900" progId="Equation.3">
                  <p:embed/>
                </p:oleObj>
              </mc:Choice>
              <mc:Fallback>
                <p:oleObj name="Equation" r:id="rId4" imgW="18415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044" y="3100468"/>
                        <a:ext cx="3261191" cy="9525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70553343"/>
              </p:ext>
            </p:extLst>
          </p:nvPr>
        </p:nvGraphicFramePr>
        <p:xfrm>
          <a:off x="1790807" y="4324431"/>
          <a:ext cx="4740510" cy="457200"/>
        </p:xfrm>
        <a:graphic>
          <a:graphicData uri="http://schemas.openxmlformats.org/presentationml/2006/ole">
            <mc:AlternateContent xmlns:mc="http://schemas.openxmlformats.org/markup-compatibility/2006">
              <mc:Choice xmlns:v="urn:schemas-microsoft-com:vml" Requires="v">
                <p:oleObj spid="_x0000_s23597" name="Equation" r:id="rId6" imgW="2362200" imgH="215900" progId="Equation.3">
                  <p:embed/>
                </p:oleObj>
              </mc:Choice>
              <mc:Fallback>
                <p:oleObj name="Equation" r:id="rId6" imgW="2362200" imgH="215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807" y="4324431"/>
                        <a:ext cx="4740510" cy="45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7011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344812" y="1552273"/>
            <a:ext cx="85344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600" b="0" dirty="0">
                <a:latin typeface="楷体" panose="02010609060101010101" pitchFamily="49" charset="-122"/>
                <a:ea typeface="楷体" panose="02010609060101010101" pitchFamily="49" charset="-122"/>
              </a:rPr>
              <a:t>计息期间的</a:t>
            </a:r>
            <a:r>
              <a:rPr lang="zh-CN" altLang="en-US" sz="2600" b="0" u="sng" dirty="0">
                <a:latin typeface="楷体" panose="02010609060101010101" pitchFamily="49" charset="-122"/>
                <a:ea typeface="楷体" panose="02010609060101010101" pitchFamily="49" charset="-122"/>
              </a:rPr>
              <a:t>存款应放在期末</a:t>
            </a:r>
            <a:r>
              <a:rPr lang="zh-CN" altLang="en-US" sz="2600" b="0" dirty="0">
                <a:latin typeface="楷体" panose="02010609060101010101" pitchFamily="49" charset="-122"/>
                <a:ea typeface="楷体" panose="02010609060101010101" pitchFamily="49" charset="-122"/>
              </a:rPr>
              <a:t>，而计息期间的</a:t>
            </a:r>
            <a:r>
              <a:rPr lang="zh-CN" altLang="en-US" sz="2600" b="0" u="sng" dirty="0">
                <a:latin typeface="楷体" panose="02010609060101010101" pitchFamily="49" charset="-122"/>
                <a:ea typeface="楷体" panose="02010609060101010101" pitchFamily="49" charset="-122"/>
              </a:rPr>
              <a:t>提款应放在期初</a:t>
            </a:r>
            <a:r>
              <a:rPr lang="zh-CN" altLang="en-US" sz="2600" b="0" dirty="0">
                <a:latin typeface="楷体" panose="02010609060101010101" pitchFamily="49" charset="-122"/>
                <a:ea typeface="楷体" panose="02010609060101010101" pitchFamily="49" charset="-122"/>
              </a:rPr>
              <a:t>。 </a:t>
            </a:r>
          </a:p>
        </p:txBody>
      </p:sp>
      <p:sp>
        <p:nvSpPr>
          <p:cNvPr id="4" name="Rectangle 3"/>
          <p:cNvSpPr>
            <a:spLocks noChangeArrowheads="1"/>
          </p:cNvSpPr>
          <p:nvPr/>
        </p:nvSpPr>
        <p:spPr bwMode="auto">
          <a:xfrm>
            <a:off x="1066800" y="2479375"/>
            <a:ext cx="73150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600" b="0" dirty="0">
                <a:latin typeface="楷体" panose="02010609060101010101" pitchFamily="49" charset="-122"/>
                <a:ea typeface="楷体" panose="02010609060101010101" pitchFamily="49" charset="-122"/>
              </a:rPr>
              <a:t>每季度计息一次，年利率</a:t>
            </a:r>
            <a:r>
              <a:rPr lang="en-US" altLang="zh-CN" sz="2600" b="0" dirty="0">
                <a:latin typeface="楷体" panose="02010609060101010101" pitchFamily="49" charset="-122"/>
                <a:ea typeface="楷体" panose="02010609060101010101" pitchFamily="49" charset="-122"/>
              </a:rPr>
              <a:t>8</a:t>
            </a:r>
            <a:r>
              <a:rPr lang="zh-CN" altLang="en-US" sz="2600" b="0" dirty="0">
                <a:latin typeface="楷体" panose="02010609060101010101" pitchFamily="49" charset="-122"/>
                <a:ea typeface="楷体" panose="02010609060101010101" pitchFamily="49" charset="-122"/>
              </a:rPr>
              <a:t>％，求年底帐户总额。 </a:t>
            </a:r>
          </a:p>
        </p:txBody>
      </p:sp>
      <p:sp>
        <p:nvSpPr>
          <p:cNvPr id="5" name="Rectangle 4"/>
          <p:cNvSpPr>
            <a:spLocks noChangeArrowheads="1"/>
          </p:cNvSpPr>
          <p:nvPr/>
        </p:nvSpPr>
        <p:spPr bwMode="auto">
          <a:xfrm>
            <a:off x="304800" y="2479375"/>
            <a:ext cx="85151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sz="2600" b="0" dirty="0">
                <a:latin typeface="楷体" panose="02010609060101010101" pitchFamily="49" charset="-122"/>
                <a:ea typeface="楷体" panose="02010609060101010101" pitchFamily="49" charset="-122"/>
              </a:rPr>
              <a:t>例：</a:t>
            </a:r>
          </a:p>
        </p:txBody>
      </p:sp>
      <p:grpSp>
        <p:nvGrpSpPr>
          <p:cNvPr id="6" name="Group 5"/>
          <p:cNvGrpSpPr>
            <a:grpSpLocks/>
          </p:cNvGrpSpPr>
          <p:nvPr/>
        </p:nvGrpSpPr>
        <p:grpSpPr bwMode="auto">
          <a:xfrm>
            <a:off x="250824" y="3124086"/>
            <a:ext cx="8893176" cy="3200400"/>
            <a:chOff x="96" y="1920"/>
            <a:chExt cx="5664" cy="2016"/>
          </a:xfrm>
        </p:grpSpPr>
        <p:sp>
          <p:nvSpPr>
            <p:cNvPr id="7" name="Line 6"/>
            <p:cNvSpPr>
              <a:spLocks noChangeShapeType="1"/>
            </p:cNvSpPr>
            <p:nvPr/>
          </p:nvSpPr>
          <p:spPr bwMode="auto">
            <a:xfrm flipV="1">
              <a:off x="4589" y="2607"/>
              <a:ext cx="0" cy="71"/>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grpSp>
          <p:nvGrpSpPr>
            <p:cNvPr id="8" name="Group 7"/>
            <p:cNvGrpSpPr>
              <a:grpSpLocks/>
            </p:cNvGrpSpPr>
            <p:nvPr/>
          </p:nvGrpSpPr>
          <p:grpSpPr bwMode="auto">
            <a:xfrm>
              <a:off x="96" y="1920"/>
              <a:ext cx="5664" cy="2016"/>
              <a:chOff x="96" y="1920"/>
              <a:chExt cx="5664" cy="2016"/>
            </a:xfrm>
          </p:grpSpPr>
          <p:sp>
            <p:nvSpPr>
              <p:cNvPr id="9" name="Line 8"/>
              <p:cNvSpPr>
                <a:spLocks noChangeShapeType="1"/>
              </p:cNvSpPr>
              <p:nvPr/>
            </p:nvSpPr>
            <p:spPr bwMode="auto">
              <a:xfrm flipV="1">
                <a:off x="3126" y="2621"/>
                <a:ext cx="0" cy="57"/>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9"/>
              <p:cNvGrpSpPr>
                <a:grpSpLocks/>
              </p:cNvGrpSpPr>
              <p:nvPr/>
            </p:nvGrpSpPr>
            <p:grpSpPr bwMode="auto">
              <a:xfrm>
                <a:off x="96" y="1920"/>
                <a:ext cx="5664" cy="2016"/>
                <a:chOff x="96" y="1920"/>
                <a:chExt cx="5664" cy="2016"/>
              </a:xfrm>
            </p:grpSpPr>
            <p:sp>
              <p:nvSpPr>
                <p:cNvPr id="11" name="Rectangle 10"/>
                <p:cNvSpPr>
                  <a:spLocks noChangeArrowheads="1"/>
                </p:cNvSpPr>
                <p:nvPr/>
              </p:nvSpPr>
              <p:spPr bwMode="auto">
                <a:xfrm>
                  <a:off x="3587" y="1982"/>
                  <a:ext cx="39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dirty="0">
                      <a:latin typeface="Times New Roman" panose="02020603050405020304" pitchFamily="18" charset="0"/>
                      <a:ea typeface="宋体" panose="02010600030101010101" pitchFamily="2" charset="-122"/>
                    </a:rPr>
                    <a:t>250</a:t>
                  </a:r>
                </a:p>
              </p:txBody>
            </p:sp>
            <p:grpSp>
              <p:nvGrpSpPr>
                <p:cNvPr id="12" name="Group 11"/>
                <p:cNvGrpSpPr>
                  <a:grpSpLocks/>
                </p:cNvGrpSpPr>
                <p:nvPr/>
              </p:nvGrpSpPr>
              <p:grpSpPr bwMode="auto">
                <a:xfrm>
                  <a:off x="96" y="1920"/>
                  <a:ext cx="5664" cy="2016"/>
                  <a:chOff x="96" y="1920"/>
                  <a:chExt cx="5664" cy="2016"/>
                </a:xfrm>
              </p:grpSpPr>
              <p:sp>
                <p:nvSpPr>
                  <p:cNvPr id="13" name="Rectangle 12"/>
                  <p:cNvSpPr>
                    <a:spLocks noChangeArrowheads="1"/>
                  </p:cNvSpPr>
                  <p:nvPr/>
                </p:nvSpPr>
                <p:spPr bwMode="auto">
                  <a:xfrm>
                    <a:off x="720" y="3600"/>
                    <a:ext cx="36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400</a:t>
                    </a:r>
                  </a:p>
                </p:txBody>
              </p:sp>
              <p:sp>
                <p:nvSpPr>
                  <p:cNvPr id="14" name="Rectangle 13"/>
                  <p:cNvSpPr>
                    <a:spLocks noChangeArrowheads="1"/>
                  </p:cNvSpPr>
                  <p:nvPr/>
                </p:nvSpPr>
                <p:spPr bwMode="auto">
                  <a:xfrm>
                    <a:off x="4286" y="2956"/>
                    <a:ext cx="37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100</a:t>
                    </a:r>
                  </a:p>
                </p:txBody>
              </p:sp>
              <p:grpSp>
                <p:nvGrpSpPr>
                  <p:cNvPr id="16" name="Group 14"/>
                  <p:cNvGrpSpPr>
                    <a:grpSpLocks/>
                  </p:cNvGrpSpPr>
                  <p:nvPr/>
                </p:nvGrpSpPr>
                <p:grpSpPr bwMode="auto">
                  <a:xfrm>
                    <a:off x="96" y="1920"/>
                    <a:ext cx="5664" cy="2016"/>
                    <a:chOff x="96" y="1920"/>
                    <a:chExt cx="5664" cy="2016"/>
                  </a:xfrm>
                </p:grpSpPr>
                <p:grpSp>
                  <p:nvGrpSpPr>
                    <p:cNvPr id="17" name="Group 15"/>
                    <p:cNvGrpSpPr>
                      <a:grpSpLocks/>
                    </p:cNvGrpSpPr>
                    <p:nvPr/>
                  </p:nvGrpSpPr>
                  <p:grpSpPr bwMode="auto">
                    <a:xfrm>
                      <a:off x="951" y="2285"/>
                      <a:ext cx="1397" cy="819"/>
                      <a:chOff x="951" y="2285"/>
                      <a:chExt cx="1397" cy="819"/>
                    </a:xfrm>
                  </p:grpSpPr>
                  <p:sp>
                    <p:nvSpPr>
                      <p:cNvPr id="34" name="Line 16"/>
                      <p:cNvSpPr>
                        <a:spLocks noChangeShapeType="1"/>
                      </p:cNvSpPr>
                      <p:nvPr/>
                    </p:nvSpPr>
                    <p:spPr bwMode="auto">
                      <a:xfrm flipV="1">
                        <a:off x="951" y="2285"/>
                        <a:ext cx="0" cy="397"/>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5" name="Line 17"/>
                      <p:cNvSpPr>
                        <a:spLocks noChangeShapeType="1"/>
                      </p:cNvSpPr>
                      <p:nvPr/>
                    </p:nvSpPr>
                    <p:spPr bwMode="auto">
                      <a:xfrm flipV="1">
                        <a:off x="1294" y="2285"/>
                        <a:ext cx="0" cy="397"/>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6" name="Line 18"/>
                      <p:cNvSpPr>
                        <a:spLocks noChangeShapeType="1"/>
                      </p:cNvSpPr>
                      <p:nvPr/>
                    </p:nvSpPr>
                    <p:spPr bwMode="auto">
                      <a:xfrm>
                        <a:off x="1992" y="2678"/>
                        <a:ext cx="0" cy="426"/>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7" name="Line 19"/>
                      <p:cNvSpPr>
                        <a:spLocks noChangeShapeType="1"/>
                      </p:cNvSpPr>
                      <p:nvPr/>
                    </p:nvSpPr>
                    <p:spPr bwMode="auto">
                      <a:xfrm>
                        <a:off x="2348" y="2678"/>
                        <a:ext cx="0" cy="426"/>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20"/>
                    <p:cNvGrpSpPr>
                      <a:grpSpLocks/>
                    </p:cNvGrpSpPr>
                    <p:nvPr/>
                  </p:nvGrpSpPr>
                  <p:grpSpPr bwMode="auto">
                    <a:xfrm>
                      <a:off x="96" y="1920"/>
                      <a:ext cx="5664" cy="2016"/>
                      <a:chOff x="96" y="1920"/>
                      <a:chExt cx="5664" cy="2016"/>
                    </a:xfrm>
                  </p:grpSpPr>
                  <p:sp>
                    <p:nvSpPr>
                      <p:cNvPr id="19" name="Line 21"/>
                      <p:cNvSpPr>
                        <a:spLocks noChangeShapeType="1"/>
                      </p:cNvSpPr>
                      <p:nvPr/>
                    </p:nvSpPr>
                    <p:spPr bwMode="auto">
                      <a:xfrm flipV="1">
                        <a:off x="3877" y="2621"/>
                        <a:ext cx="0" cy="57"/>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22"/>
                      <p:cNvGrpSpPr>
                        <a:grpSpLocks/>
                      </p:cNvGrpSpPr>
                      <p:nvPr/>
                    </p:nvGrpSpPr>
                    <p:grpSpPr bwMode="auto">
                      <a:xfrm>
                        <a:off x="96" y="1920"/>
                        <a:ext cx="5664" cy="2016"/>
                        <a:chOff x="96" y="1920"/>
                        <a:chExt cx="5664" cy="2016"/>
                      </a:xfrm>
                    </p:grpSpPr>
                    <p:sp>
                      <p:nvSpPr>
                        <p:cNvPr id="21" name="Line 23"/>
                        <p:cNvSpPr>
                          <a:spLocks noChangeShapeType="1"/>
                        </p:cNvSpPr>
                        <p:nvPr/>
                      </p:nvSpPr>
                      <p:spPr bwMode="auto">
                        <a:xfrm>
                          <a:off x="608" y="2678"/>
                          <a:ext cx="4350" cy="0"/>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grpSp>
                      <p:nvGrpSpPr>
                        <p:cNvPr id="22" name="Group 24"/>
                        <p:cNvGrpSpPr>
                          <a:grpSpLocks/>
                        </p:cNvGrpSpPr>
                        <p:nvPr/>
                      </p:nvGrpSpPr>
                      <p:grpSpPr bwMode="auto">
                        <a:xfrm>
                          <a:off x="96" y="1920"/>
                          <a:ext cx="5664" cy="2016"/>
                          <a:chOff x="96" y="1920"/>
                          <a:chExt cx="5664" cy="2016"/>
                        </a:xfrm>
                      </p:grpSpPr>
                      <p:sp>
                        <p:nvSpPr>
                          <p:cNvPr id="23" name="Rectangle 25"/>
                          <p:cNvSpPr>
                            <a:spLocks noChangeArrowheads="1"/>
                          </p:cNvSpPr>
                          <p:nvPr/>
                        </p:nvSpPr>
                        <p:spPr bwMode="auto">
                          <a:xfrm>
                            <a:off x="144" y="3312"/>
                            <a:ext cx="40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zh-CN" altLang="en-US" b="0" dirty="0">
                                <a:latin typeface="楷体" panose="02010609060101010101" pitchFamily="49" charset="-122"/>
                                <a:ea typeface="楷体" panose="02010609060101010101" pitchFamily="49" charset="-122"/>
                              </a:rPr>
                              <a:t>存款</a:t>
                            </a:r>
                          </a:p>
                        </p:txBody>
                      </p:sp>
                      <p:sp>
                        <p:nvSpPr>
                          <p:cNvPr id="24" name="Rectangle 26"/>
                          <p:cNvSpPr>
                            <a:spLocks noChangeArrowheads="1"/>
                          </p:cNvSpPr>
                          <p:nvPr/>
                        </p:nvSpPr>
                        <p:spPr bwMode="auto">
                          <a:xfrm>
                            <a:off x="96" y="2256"/>
                            <a:ext cx="5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kumimoji="0" lang="zh-CN" altLang="en-US" b="0" dirty="0">
                                <a:latin typeface="楷体" panose="02010609060101010101" pitchFamily="49" charset="-122"/>
                                <a:ea typeface="楷体" panose="02010609060101010101" pitchFamily="49" charset="-122"/>
                              </a:rPr>
                              <a:t>提款</a:t>
                            </a:r>
                          </a:p>
                        </p:txBody>
                      </p:sp>
                      <p:grpSp>
                        <p:nvGrpSpPr>
                          <p:cNvPr id="25" name="Group 27"/>
                          <p:cNvGrpSpPr>
                            <a:grpSpLocks/>
                          </p:cNvGrpSpPr>
                          <p:nvPr/>
                        </p:nvGrpSpPr>
                        <p:grpSpPr bwMode="auto">
                          <a:xfrm>
                            <a:off x="480" y="1920"/>
                            <a:ext cx="5280" cy="2016"/>
                            <a:chOff x="480" y="1920"/>
                            <a:chExt cx="5280" cy="2016"/>
                          </a:xfrm>
                        </p:grpSpPr>
                        <p:sp>
                          <p:nvSpPr>
                            <p:cNvPr id="26" name="Line 28"/>
                            <p:cNvSpPr>
                              <a:spLocks noChangeShapeType="1"/>
                            </p:cNvSpPr>
                            <p:nvPr/>
                          </p:nvSpPr>
                          <p:spPr bwMode="auto">
                            <a:xfrm flipV="1">
                              <a:off x="1636" y="2285"/>
                              <a:ext cx="0" cy="397"/>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9"/>
                            <p:cNvSpPr>
                              <a:spLocks noChangeShapeType="1"/>
                            </p:cNvSpPr>
                            <p:nvPr/>
                          </p:nvSpPr>
                          <p:spPr bwMode="auto">
                            <a:xfrm>
                              <a:off x="624" y="2688"/>
                              <a:ext cx="0" cy="1248"/>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8" name="Line 30"/>
                            <p:cNvSpPr>
                              <a:spLocks noChangeShapeType="1"/>
                            </p:cNvSpPr>
                            <p:nvPr/>
                          </p:nvSpPr>
                          <p:spPr bwMode="auto">
                            <a:xfrm>
                              <a:off x="2730" y="2678"/>
                              <a:ext cx="0" cy="440"/>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9" name="Line 31"/>
                            <p:cNvSpPr>
                              <a:spLocks noChangeShapeType="1"/>
                            </p:cNvSpPr>
                            <p:nvPr/>
                          </p:nvSpPr>
                          <p:spPr bwMode="auto">
                            <a:xfrm flipV="1">
                              <a:off x="3508" y="1920"/>
                              <a:ext cx="0" cy="758"/>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2"/>
                            <p:cNvSpPr>
                              <a:spLocks noChangeShapeType="1"/>
                            </p:cNvSpPr>
                            <p:nvPr/>
                          </p:nvSpPr>
                          <p:spPr bwMode="auto">
                            <a:xfrm>
                              <a:off x="4224" y="2688"/>
                              <a:ext cx="0" cy="426"/>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1" name="Rectangle 33"/>
                            <p:cNvSpPr>
                              <a:spLocks noChangeArrowheads="1"/>
                            </p:cNvSpPr>
                            <p:nvPr/>
                          </p:nvSpPr>
                          <p:spPr bwMode="auto">
                            <a:xfrm>
                              <a:off x="1992" y="2971"/>
                              <a:ext cx="40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100</a:t>
                              </a:r>
                            </a:p>
                          </p:txBody>
                        </p:sp>
                        <p:sp>
                          <p:nvSpPr>
                            <p:cNvPr id="32" name="Rectangle 34"/>
                            <p:cNvSpPr>
                              <a:spLocks noChangeArrowheads="1"/>
                            </p:cNvSpPr>
                            <p:nvPr/>
                          </p:nvSpPr>
                          <p:spPr bwMode="auto">
                            <a:xfrm>
                              <a:off x="912" y="2208"/>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kumimoji="0" lang="en-US" altLang="zh-CN" b="0">
                                  <a:latin typeface="Times New Roman" panose="02020603050405020304" pitchFamily="18" charset="0"/>
                                  <a:ea typeface="宋体" panose="02010600030101010101" pitchFamily="2" charset="-122"/>
                                </a:rPr>
                                <a:t>100</a:t>
                              </a:r>
                            </a:p>
                          </p:txBody>
                        </p:sp>
                        <p:sp>
                          <p:nvSpPr>
                            <p:cNvPr id="33" name="Rectangle 35"/>
                            <p:cNvSpPr>
                              <a:spLocks noChangeArrowheads="1"/>
                            </p:cNvSpPr>
                            <p:nvPr/>
                          </p:nvSpPr>
                          <p:spPr bwMode="auto">
                            <a:xfrm>
                              <a:off x="480" y="2640"/>
                              <a:ext cx="52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dirty="0">
                                  <a:latin typeface="Times New Roman" panose="02020603050405020304" pitchFamily="18" charset="0"/>
                                  <a:ea typeface="宋体" panose="02010600030101010101" pitchFamily="2" charset="-122"/>
                                </a:rPr>
                                <a:t>0       1     2     3       4     5       6     7      8      9     10  11    12</a:t>
                              </a:r>
                              <a:r>
                                <a:rPr kumimoji="0" lang="zh-CN" altLang="en-US" b="0" dirty="0">
                                  <a:latin typeface="楷体" panose="02010609060101010101" pitchFamily="49" charset="-122"/>
                                  <a:ea typeface="楷体" panose="02010609060101010101" pitchFamily="49" charset="-122"/>
                                </a:rPr>
                                <a:t>（月）</a:t>
                              </a:r>
                              <a:r>
                                <a:rPr kumimoji="0" lang="zh-CN" altLang="en-US" sz="1000" b="0" dirty="0">
                                  <a:latin typeface="Times New Roman" panose="02020603050405020304" pitchFamily="18" charset="0"/>
                                  <a:ea typeface="宋体" panose="02010600030101010101" pitchFamily="2" charset="-122"/>
                                </a:rPr>
                                <a:t>    </a:t>
                              </a:r>
                            </a:p>
                          </p:txBody>
                        </p:sp>
                      </p:grpSp>
                    </p:grpSp>
                  </p:grpSp>
                </p:grpSp>
              </p:grpSp>
            </p:grpSp>
          </p:grpSp>
        </p:grpSp>
      </p:grpSp>
      <p:sp>
        <p:nvSpPr>
          <p:cNvPr id="38" name="Rectangle 36"/>
          <p:cNvSpPr>
            <a:spLocks noChangeArrowheads="1"/>
          </p:cNvSpPr>
          <p:nvPr/>
        </p:nvSpPr>
        <p:spPr bwMode="auto">
          <a:xfrm>
            <a:off x="250825" y="984136"/>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三</a:t>
            </a:r>
            <a:r>
              <a:rPr lang="en-US" altLang="zh-CN"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计息期大于支付期的情况</a:t>
            </a:r>
          </a:p>
        </p:txBody>
      </p:sp>
    </p:spTree>
    <p:extLst>
      <p:ext uri="{BB962C8B-B14F-4D97-AF65-F5344CB8AC3E}">
        <p14:creationId xmlns:p14="http://schemas.microsoft.com/office/powerpoint/2010/main" val="33369454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574675" y="1202172"/>
            <a:ext cx="67262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lang="zh-CN" altLang="en-US" sz="2600" b="0" dirty="0">
                <a:latin typeface="楷体" panose="02010609060101010101" pitchFamily="49" charset="-122"/>
                <a:ea typeface="楷体" panose="02010609060101010101" pitchFamily="49" charset="-122"/>
              </a:rPr>
              <a:t>解：按上述原则，现金流量图可改画为：</a:t>
            </a:r>
          </a:p>
        </p:txBody>
      </p:sp>
      <p:grpSp>
        <p:nvGrpSpPr>
          <p:cNvPr id="4" name="Group 3"/>
          <p:cNvGrpSpPr>
            <a:grpSpLocks/>
          </p:cNvGrpSpPr>
          <p:nvPr/>
        </p:nvGrpSpPr>
        <p:grpSpPr bwMode="auto">
          <a:xfrm>
            <a:off x="762000" y="1905087"/>
            <a:ext cx="7772400" cy="3124200"/>
            <a:chOff x="480" y="1104"/>
            <a:chExt cx="4896" cy="1968"/>
          </a:xfrm>
        </p:grpSpPr>
        <p:sp>
          <p:nvSpPr>
            <p:cNvPr id="5" name="Rectangle 4"/>
            <p:cNvSpPr>
              <a:spLocks noChangeArrowheads="1"/>
            </p:cNvSpPr>
            <p:nvPr/>
          </p:nvSpPr>
          <p:spPr bwMode="auto">
            <a:xfrm>
              <a:off x="1612" y="1437"/>
              <a:ext cx="30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100</a:t>
              </a:r>
            </a:p>
          </p:txBody>
        </p:sp>
        <p:sp>
          <p:nvSpPr>
            <p:cNvPr id="6" name="Rectangle 5"/>
            <p:cNvSpPr>
              <a:spLocks noChangeArrowheads="1"/>
            </p:cNvSpPr>
            <p:nvPr/>
          </p:nvSpPr>
          <p:spPr bwMode="auto">
            <a:xfrm>
              <a:off x="2717" y="1104"/>
              <a:ext cx="3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250</a:t>
              </a:r>
            </a:p>
          </p:txBody>
        </p:sp>
        <p:grpSp>
          <p:nvGrpSpPr>
            <p:cNvPr id="7" name="Group 6"/>
            <p:cNvGrpSpPr>
              <a:grpSpLocks/>
            </p:cNvGrpSpPr>
            <p:nvPr/>
          </p:nvGrpSpPr>
          <p:grpSpPr bwMode="auto">
            <a:xfrm>
              <a:off x="480" y="1104"/>
              <a:ext cx="4896" cy="1968"/>
              <a:chOff x="480" y="1104"/>
              <a:chExt cx="4896" cy="1968"/>
            </a:xfrm>
          </p:grpSpPr>
          <p:sp>
            <p:nvSpPr>
              <p:cNvPr id="9" name="Line 7"/>
              <p:cNvSpPr>
                <a:spLocks noChangeShapeType="1"/>
              </p:cNvSpPr>
              <p:nvPr/>
            </p:nvSpPr>
            <p:spPr bwMode="auto">
              <a:xfrm>
                <a:off x="480" y="1799"/>
                <a:ext cx="4501" cy="0"/>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flipV="1">
                <a:off x="3862" y="1752"/>
                <a:ext cx="0" cy="47"/>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flipV="1">
                <a:off x="3085" y="1752"/>
                <a:ext cx="0" cy="47"/>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flipV="1">
                <a:off x="3480" y="1764"/>
                <a:ext cx="0" cy="35"/>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flipV="1">
                <a:off x="4599" y="1741"/>
                <a:ext cx="0" cy="58"/>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flipV="1">
                <a:off x="1544" y="1476"/>
                <a:ext cx="0" cy="326"/>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flipV="1">
                <a:off x="2280" y="1729"/>
                <a:ext cx="0" cy="58"/>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4"/>
              <p:cNvSpPr>
                <a:spLocks noChangeShapeType="1"/>
              </p:cNvSpPr>
              <p:nvPr/>
            </p:nvSpPr>
            <p:spPr bwMode="auto">
              <a:xfrm flipV="1">
                <a:off x="1912" y="1741"/>
                <a:ext cx="0" cy="58"/>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5"/>
              <p:cNvSpPr>
                <a:spLocks noChangeShapeType="1"/>
              </p:cNvSpPr>
              <p:nvPr/>
            </p:nvSpPr>
            <p:spPr bwMode="auto">
              <a:xfrm flipV="1">
                <a:off x="1203" y="1752"/>
                <a:ext cx="0" cy="47"/>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6"/>
              <p:cNvSpPr>
                <a:spLocks noChangeShapeType="1"/>
              </p:cNvSpPr>
              <p:nvPr/>
            </p:nvSpPr>
            <p:spPr bwMode="auto">
              <a:xfrm>
                <a:off x="480" y="1799"/>
                <a:ext cx="0" cy="1174"/>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7"/>
              <p:cNvSpPr>
                <a:spLocks noChangeShapeType="1"/>
              </p:cNvSpPr>
              <p:nvPr/>
            </p:nvSpPr>
            <p:spPr bwMode="auto">
              <a:xfrm flipV="1">
                <a:off x="480" y="1139"/>
                <a:ext cx="0" cy="669"/>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8"/>
              <p:cNvSpPr>
                <a:spLocks noChangeShapeType="1"/>
              </p:cNvSpPr>
              <p:nvPr/>
            </p:nvSpPr>
            <p:spPr bwMode="auto">
              <a:xfrm>
                <a:off x="2676" y="1116"/>
                <a:ext cx="0" cy="738"/>
              </a:xfrm>
              <a:prstGeom prst="line">
                <a:avLst/>
              </a:prstGeom>
              <a:noFill/>
              <a:ln w="95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9"/>
              <p:cNvSpPr>
                <a:spLocks noChangeShapeType="1"/>
              </p:cNvSpPr>
              <p:nvPr/>
            </p:nvSpPr>
            <p:spPr bwMode="auto">
              <a:xfrm>
                <a:off x="2676" y="1799"/>
                <a:ext cx="0" cy="879"/>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0"/>
              <p:cNvSpPr>
                <a:spLocks noChangeShapeType="1"/>
              </p:cNvSpPr>
              <p:nvPr/>
            </p:nvSpPr>
            <p:spPr bwMode="auto">
              <a:xfrm>
                <a:off x="4967" y="1796"/>
                <a:ext cx="0" cy="349"/>
              </a:xfrm>
              <a:prstGeom prst="line">
                <a:avLst/>
              </a:prstGeom>
              <a:noFill/>
              <a:ln w="9525">
                <a:solidFill>
                  <a:srgbClr val="00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4" name="Rectangle 21"/>
              <p:cNvSpPr>
                <a:spLocks noChangeArrowheads="1"/>
              </p:cNvSpPr>
              <p:nvPr/>
            </p:nvSpPr>
            <p:spPr bwMode="auto">
              <a:xfrm>
                <a:off x="562" y="2771"/>
                <a:ext cx="35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400</a:t>
                </a:r>
              </a:p>
            </p:txBody>
          </p:sp>
          <p:sp>
            <p:nvSpPr>
              <p:cNvPr id="25" name="Rectangle 22"/>
              <p:cNvSpPr>
                <a:spLocks noChangeArrowheads="1"/>
              </p:cNvSpPr>
              <p:nvPr/>
            </p:nvSpPr>
            <p:spPr bwMode="auto">
              <a:xfrm>
                <a:off x="4608" y="1994"/>
                <a:ext cx="30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100</a:t>
                </a:r>
              </a:p>
            </p:txBody>
          </p:sp>
          <p:sp>
            <p:nvSpPr>
              <p:cNvPr id="26" name="Line 23"/>
              <p:cNvSpPr>
                <a:spLocks noChangeShapeType="1"/>
              </p:cNvSpPr>
              <p:nvPr/>
            </p:nvSpPr>
            <p:spPr bwMode="auto">
              <a:xfrm flipV="1">
                <a:off x="862" y="1776"/>
                <a:ext cx="0" cy="18"/>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4"/>
              <p:cNvSpPr>
                <a:spLocks noChangeShapeType="1"/>
              </p:cNvSpPr>
              <p:nvPr/>
            </p:nvSpPr>
            <p:spPr bwMode="auto">
              <a:xfrm flipV="1">
                <a:off x="4230" y="1735"/>
                <a:ext cx="0" cy="59"/>
              </a:xfrm>
              <a:prstGeom prst="line">
                <a:avLst/>
              </a:prstGeom>
              <a:noFill/>
              <a:ln w="12700">
                <a:solidFill>
                  <a:srgbClr val="000000"/>
                </a:solidFill>
                <a:round/>
                <a:headEnd type="none" w="lg" len="med"/>
                <a:tailEnd type="none" w="lg" len="med"/>
              </a:ln>
              <a:extLst>
                <a:ext uri="{909E8E84-426E-40DD-AFC4-6F175D3DCCD1}">
                  <a14:hiddenFill xmlns:a14="http://schemas.microsoft.com/office/drawing/2010/main">
                    <a:noFill/>
                  </a14:hiddenFill>
                </a:ext>
              </a:extLst>
            </p:spPr>
            <p:txBody>
              <a:bodyPr/>
              <a:lstStyle/>
              <a:p>
                <a:endParaRPr lang="zh-CN" altLang="en-US"/>
              </a:p>
            </p:txBody>
          </p:sp>
          <p:sp>
            <p:nvSpPr>
              <p:cNvPr id="28" name="Rectangle 25"/>
              <p:cNvSpPr>
                <a:spLocks noChangeArrowheads="1"/>
              </p:cNvSpPr>
              <p:nvPr/>
            </p:nvSpPr>
            <p:spPr bwMode="auto">
              <a:xfrm>
                <a:off x="521" y="1104"/>
                <a:ext cx="34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200</a:t>
                </a:r>
              </a:p>
            </p:txBody>
          </p:sp>
          <p:sp>
            <p:nvSpPr>
              <p:cNvPr id="29" name="Rectangle 26"/>
              <p:cNvSpPr>
                <a:spLocks noChangeArrowheads="1"/>
              </p:cNvSpPr>
              <p:nvPr/>
            </p:nvSpPr>
            <p:spPr bwMode="auto">
              <a:xfrm>
                <a:off x="507" y="1802"/>
                <a:ext cx="19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0</a:t>
                </a:r>
              </a:p>
            </p:txBody>
          </p:sp>
          <p:sp>
            <p:nvSpPr>
              <p:cNvPr id="30" name="Rectangle 27"/>
              <p:cNvSpPr>
                <a:spLocks noChangeArrowheads="1"/>
              </p:cNvSpPr>
              <p:nvPr/>
            </p:nvSpPr>
            <p:spPr bwMode="auto">
              <a:xfrm>
                <a:off x="1544" y="1802"/>
                <a:ext cx="19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1</a:t>
                </a:r>
              </a:p>
            </p:txBody>
          </p:sp>
          <p:sp>
            <p:nvSpPr>
              <p:cNvPr id="31" name="Rectangle 28"/>
              <p:cNvSpPr>
                <a:spLocks noChangeArrowheads="1"/>
              </p:cNvSpPr>
              <p:nvPr/>
            </p:nvSpPr>
            <p:spPr bwMode="auto">
              <a:xfrm>
                <a:off x="2703" y="1793"/>
                <a:ext cx="23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2</a:t>
                </a:r>
              </a:p>
            </p:txBody>
          </p:sp>
          <p:sp>
            <p:nvSpPr>
              <p:cNvPr id="32" name="Rectangle 29"/>
              <p:cNvSpPr>
                <a:spLocks noChangeArrowheads="1"/>
              </p:cNvSpPr>
              <p:nvPr/>
            </p:nvSpPr>
            <p:spPr bwMode="auto">
              <a:xfrm>
                <a:off x="3849" y="1802"/>
                <a:ext cx="21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3</a:t>
                </a:r>
              </a:p>
            </p:txBody>
          </p:sp>
          <p:sp>
            <p:nvSpPr>
              <p:cNvPr id="33" name="Rectangle 30"/>
              <p:cNvSpPr>
                <a:spLocks noChangeArrowheads="1"/>
              </p:cNvSpPr>
              <p:nvPr/>
            </p:nvSpPr>
            <p:spPr bwMode="auto">
              <a:xfrm>
                <a:off x="4830" y="1781"/>
                <a:ext cx="1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4</a:t>
                </a:r>
              </a:p>
            </p:txBody>
          </p:sp>
          <p:sp>
            <p:nvSpPr>
              <p:cNvPr id="34" name="Rectangle 31"/>
              <p:cNvSpPr>
                <a:spLocks noChangeArrowheads="1"/>
              </p:cNvSpPr>
              <p:nvPr/>
            </p:nvSpPr>
            <p:spPr bwMode="auto">
              <a:xfrm>
                <a:off x="5021" y="1630"/>
                <a:ext cx="35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zh-CN" altLang="en-US" b="0">
                    <a:latin typeface="Times New Roman" panose="02020603050405020304" pitchFamily="18" charset="0"/>
                    <a:ea typeface="宋体" panose="02010600030101010101" pitchFamily="2" charset="-122"/>
                  </a:rPr>
                  <a:t>季度</a:t>
                </a:r>
              </a:p>
            </p:txBody>
          </p:sp>
        </p:grpSp>
        <p:sp>
          <p:nvSpPr>
            <p:cNvPr id="8" name="Rectangle 32"/>
            <p:cNvSpPr>
              <a:spLocks noChangeArrowheads="1"/>
            </p:cNvSpPr>
            <p:nvPr/>
          </p:nvSpPr>
          <p:spPr bwMode="auto">
            <a:xfrm>
              <a:off x="2729" y="2411"/>
              <a:ext cx="3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spcBef>
                  <a:spcPct val="20000"/>
                </a:spcBef>
                <a:buBlip>
                  <a:blip r:embed="rId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spcBef>
                  <a:spcPct val="0"/>
                </a:spcBef>
                <a:buFontTx/>
                <a:buNone/>
              </a:pPr>
              <a:r>
                <a:rPr kumimoji="0" lang="en-US" altLang="zh-CN" b="0">
                  <a:latin typeface="Times New Roman" panose="02020603050405020304" pitchFamily="18" charset="0"/>
                  <a:ea typeface="宋体" panose="02010600030101010101" pitchFamily="2" charset="-122"/>
                </a:rPr>
                <a:t>300</a:t>
              </a:r>
            </a:p>
          </p:txBody>
        </p:sp>
      </p:grpSp>
      <p:graphicFrame>
        <p:nvGraphicFramePr>
          <p:cNvPr id="35" name="Object 33"/>
          <p:cNvGraphicFramePr>
            <a:graphicFrameLocks noChangeAspect="1"/>
          </p:cNvGraphicFramePr>
          <p:nvPr>
            <p:extLst>
              <p:ext uri="{D42A27DB-BD31-4B8C-83A1-F6EECF244321}">
                <p14:modId xmlns:p14="http://schemas.microsoft.com/office/powerpoint/2010/main" val="601000775"/>
              </p:ext>
            </p:extLst>
          </p:nvPr>
        </p:nvGraphicFramePr>
        <p:xfrm>
          <a:off x="304800" y="5105487"/>
          <a:ext cx="8534400" cy="838200"/>
        </p:xfrm>
        <a:graphic>
          <a:graphicData uri="http://schemas.openxmlformats.org/presentationml/2006/ole">
            <mc:AlternateContent xmlns:mc="http://schemas.openxmlformats.org/markup-compatibility/2006">
              <mc:Choice xmlns:v="urn:schemas-microsoft-com:vml" Requires="v">
                <p:oleObj spid="_x0000_s24595" name="Equation" r:id="rId4" imgW="4813300" imgH="431800" progId="Equation.3">
                  <p:embed/>
                </p:oleObj>
              </mc:Choice>
              <mc:Fallback>
                <p:oleObj name="Equation" r:id="rId4" imgW="48133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105487"/>
                        <a:ext cx="8534400"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803110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矩形 2"/>
          <p:cNvSpPr/>
          <p:nvPr/>
        </p:nvSpPr>
        <p:spPr>
          <a:xfrm>
            <a:off x="418916" y="856079"/>
            <a:ext cx="2710999" cy="954107"/>
          </a:xfrm>
          <a:prstGeom prst="rect">
            <a:avLst/>
          </a:prstGeom>
        </p:spPr>
        <p:txBody>
          <a:bodyPr wrap="none">
            <a:spAutoFit/>
          </a:bodyPr>
          <a:lstStyle/>
          <a:p>
            <a:pPr marL="457200" indent="-457200">
              <a:lnSpc>
                <a:spcPct val="200000"/>
              </a:lnSpc>
              <a:buClr>
                <a:schemeClr val="accent6"/>
              </a:buClr>
              <a:buSzPct val="90000"/>
              <a:buFont typeface="Wingdings" panose="05000000000000000000" pitchFamily="2" charset="2"/>
              <a:buChar char="Ø"/>
              <a:defRPr/>
            </a:pPr>
            <a:r>
              <a:rPr lang="en-US" altLang="zh-CN" sz="2800" dirty="0" smtClean="0">
                <a:solidFill>
                  <a:schemeClr val="tx2"/>
                </a:solidFill>
                <a:latin typeface="楷体" panose="02010609060101010101" pitchFamily="49" charset="-122"/>
                <a:ea typeface="楷体" panose="02010609060101010101" pitchFamily="49" charset="-122"/>
                <a:sym typeface="Verdana" panose="020B0604030504040204" pitchFamily="34" charset="0"/>
              </a:rPr>
              <a:t>2.8</a:t>
            </a:r>
            <a:r>
              <a:rPr lang="zh-CN" altLang="en-US" sz="2800" dirty="0" smtClean="0">
                <a:solidFill>
                  <a:schemeClr val="tx2"/>
                </a:solidFill>
                <a:latin typeface="Times New Roman" panose="02020603050405020304" pitchFamily="18" charset="0"/>
              </a:rPr>
              <a:t> </a:t>
            </a:r>
            <a:r>
              <a:rPr lang="zh-CN" altLang="en-US" sz="2800" dirty="0" smtClean="0">
                <a:solidFill>
                  <a:schemeClr val="tx2"/>
                </a:solidFill>
                <a:latin typeface="楷体" panose="02010609060101010101" pitchFamily="49" charset="-122"/>
                <a:ea typeface="楷体" panose="02010609060101010101" pitchFamily="49" charset="-122"/>
              </a:rPr>
              <a:t>连续</a:t>
            </a:r>
            <a:r>
              <a:rPr lang="zh-CN" altLang="en-US" sz="2800" dirty="0">
                <a:solidFill>
                  <a:schemeClr val="tx2"/>
                </a:solidFill>
                <a:latin typeface="楷体" panose="02010609060101010101" pitchFamily="49" charset="-122"/>
                <a:ea typeface="楷体" panose="02010609060101010101" pitchFamily="49" charset="-122"/>
              </a:rPr>
              <a:t>复利</a:t>
            </a:r>
          </a:p>
        </p:txBody>
      </p:sp>
      <p:graphicFrame>
        <p:nvGraphicFramePr>
          <p:cNvPr id="4" name="Object 3"/>
          <p:cNvGraphicFramePr>
            <a:graphicFrameLocks noChangeAspect="1"/>
          </p:cNvGraphicFramePr>
          <p:nvPr>
            <p:extLst>
              <p:ext uri="{D42A27DB-BD31-4B8C-83A1-F6EECF244321}">
                <p14:modId xmlns:p14="http://schemas.microsoft.com/office/powerpoint/2010/main" val="2121008629"/>
              </p:ext>
            </p:extLst>
          </p:nvPr>
        </p:nvGraphicFramePr>
        <p:xfrm>
          <a:off x="2700338" y="2731970"/>
          <a:ext cx="2057400" cy="990600"/>
        </p:xfrm>
        <a:graphic>
          <a:graphicData uri="http://schemas.openxmlformats.org/presentationml/2006/ole">
            <mc:AlternateContent xmlns:mc="http://schemas.openxmlformats.org/markup-compatibility/2006">
              <mc:Choice xmlns:v="urn:schemas-microsoft-com:vml" Requires="v">
                <p:oleObj spid="_x0000_s25686" name="Equation" r:id="rId3" imgW="1016000" imgH="457200" progId="Equation.3">
                  <p:embed/>
                </p:oleObj>
              </mc:Choice>
              <mc:Fallback>
                <p:oleObj name="Equation" r:id="rId3" imgW="10160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731970"/>
                        <a:ext cx="205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28440825"/>
              </p:ext>
            </p:extLst>
          </p:nvPr>
        </p:nvGraphicFramePr>
        <p:xfrm>
          <a:off x="1066800" y="3747970"/>
          <a:ext cx="5867400" cy="1066800"/>
        </p:xfrm>
        <a:graphic>
          <a:graphicData uri="http://schemas.openxmlformats.org/presentationml/2006/ole">
            <mc:AlternateContent xmlns:mc="http://schemas.openxmlformats.org/markup-compatibility/2006">
              <mc:Choice xmlns:v="urn:schemas-microsoft-com:vml" Requires="v">
                <p:oleObj spid="_x0000_s25687" name="Equation" r:id="rId5" imgW="3378200" imgH="546100" progId="Equation.3">
                  <p:embed/>
                </p:oleObj>
              </mc:Choice>
              <mc:Fallback>
                <p:oleObj name="Equation" r:id="rId5" imgW="3378200" imgH="546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747970"/>
                        <a:ext cx="5867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63022677"/>
              </p:ext>
            </p:extLst>
          </p:nvPr>
        </p:nvGraphicFramePr>
        <p:xfrm>
          <a:off x="3657600" y="5043370"/>
          <a:ext cx="1743075" cy="466725"/>
        </p:xfrm>
        <a:graphic>
          <a:graphicData uri="http://schemas.openxmlformats.org/presentationml/2006/ole">
            <mc:AlternateContent xmlns:mc="http://schemas.openxmlformats.org/markup-compatibility/2006">
              <mc:Choice xmlns:v="urn:schemas-microsoft-com:vml" Requires="v">
                <p:oleObj spid="_x0000_s25688" name="Equation" r:id="rId7" imgW="1054100" imgH="241300" progId="Equation.3">
                  <p:embed/>
                </p:oleObj>
              </mc:Choice>
              <mc:Fallback>
                <p:oleObj name="Equation" r:id="rId7" imgW="10541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043370"/>
                        <a:ext cx="1743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47885078"/>
              </p:ext>
            </p:extLst>
          </p:nvPr>
        </p:nvGraphicFramePr>
        <p:xfrm>
          <a:off x="2133600" y="5652970"/>
          <a:ext cx="2133600" cy="533400"/>
        </p:xfrm>
        <a:graphic>
          <a:graphicData uri="http://schemas.openxmlformats.org/presentationml/2006/ole">
            <mc:AlternateContent xmlns:mc="http://schemas.openxmlformats.org/markup-compatibility/2006">
              <mc:Choice xmlns:v="urn:schemas-microsoft-com:vml" Requires="v">
                <p:oleObj spid="_x0000_s25689" name="Equation" r:id="rId9" imgW="1104900" imgH="241300" progId="Equation.3">
                  <p:embed/>
                </p:oleObj>
              </mc:Choice>
              <mc:Fallback>
                <p:oleObj name="Equation" r:id="rId9" imgW="11049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652970"/>
                        <a:ext cx="213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88847993"/>
              </p:ext>
            </p:extLst>
          </p:nvPr>
        </p:nvGraphicFramePr>
        <p:xfrm>
          <a:off x="5159375" y="5476758"/>
          <a:ext cx="2482850" cy="923925"/>
        </p:xfrm>
        <a:graphic>
          <a:graphicData uri="http://schemas.openxmlformats.org/presentationml/2006/ole">
            <mc:AlternateContent xmlns:mc="http://schemas.openxmlformats.org/markup-compatibility/2006">
              <mc:Choice xmlns:v="urn:schemas-microsoft-com:vml" Requires="v">
                <p:oleObj spid="_x0000_s25690" name="Equation" r:id="rId11" imgW="1459866" imgH="444307" progId="Equation.3">
                  <p:embed/>
                </p:oleObj>
              </mc:Choice>
              <mc:Fallback>
                <p:oleObj name="Equation" r:id="rId11" imgW="1459866" imgH="44430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59375" y="5476758"/>
                        <a:ext cx="2482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9"/>
          <p:cNvSpPr>
            <a:spLocks noChangeArrowheads="1"/>
          </p:cNvSpPr>
          <p:nvPr/>
        </p:nvSpPr>
        <p:spPr bwMode="auto">
          <a:xfrm>
            <a:off x="539750" y="1683980"/>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1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en-US" altLang="zh-CN" b="0" dirty="0">
                <a:latin typeface="楷体" panose="02010609060101010101" pitchFamily="49" charset="-122"/>
                <a:ea typeface="楷体" panose="02010609060101010101" pitchFamily="49" charset="-122"/>
              </a:rPr>
              <a:t>1.</a:t>
            </a:r>
            <a:r>
              <a:rPr lang="zh-CN" altLang="en-US" b="0" dirty="0">
                <a:latin typeface="楷体" panose="02010609060101010101" pitchFamily="49" charset="-122"/>
                <a:ea typeface="楷体" panose="02010609060101010101" pitchFamily="49" charset="-122"/>
              </a:rPr>
              <a:t>连续复利（公式）系数</a:t>
            </a:r>
          </a:p>
        </p:txBody>
      </p:sp>
      <p:sp>
        <p:nvSpPr>
          <p:cNvPr id="10" name="Rectangle 10"/>
          <p:cNvSpPr>
            <a:spLocks noChangeArrowheads="1"/>
          </p:cNvSpPr>
          <p:nvPr/>
        </p:nvSpPr>
        <p:spPr bwMode="auto">
          <a:xfrm>
            <a:off x="547526" y="2282156"/>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1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dirty="0">
                <a:latin typeface="楷体" panose="02010609060101010101" pitchFamily="49" charset="-122"/>
                <a:ea typeface="楷体" panose="02010609060101010101" pitchFamily="49" charset="-122"/>
              </a:rPr>
              <a:t>现金流是离散的，复利是连续的，即</a:t>
            </a:r>
          </a:p>
        </p:txBody>
      </p:sp>
      <p:sp>
        <p:nvSpPr>
          <p:cNvPr id="11" name="Rectangle 11"/>
          <p:cNvSpPr>
            <a:spLocks noChangeArrowheads="1"/>
          </p:cNvSpPr>
          <p:nvPr/>
        </p:nvSpPr>
        <p:spPr bwMode="auto">
          <a:xfrm>
            <a:off x="539750" y="301930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1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dirty="0">
                <a:latin typeface="楷体" panose="02010609060101010101" pitchFamily="49" charset="-122"/>
                <a:ea typeface="楷体" panose="02010609060101010101" pitchFamily="49" charset="-122"/>
              </a:rPr>
              <a:t>例如：</a:t>
            </a:r>
          </a:p>
        </p:txBody>
      </p:sp>
      <p:sp>
        <p:nvSpPr>
          <p:cNvPr id="12" name="Rectangle 12"/>
          <p:cNvSpPr>
            <a:spLocks noChangeArrowheads="1"/>
          </p:cNvSpPr>
          <p:nvPr/>
        </p:nvSpPr>
        <p:spPr bwMode="auto">
          <a:xfrm>
            <a:off x="457200" y="496717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1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dirty="0">
                <a:latin typeface="楷体" panose="02010609060101010101" pitchFamily="49" charset="-122"/>
                <a:ea typeface="楷体" panose="02010609060101010101" pitchFamily="49" charset="-122"/>
              </a:rPr>
              <a:t>令</a:t>
            </a:r>
          </a:p>
        </p:txBody>
      </p:sp>
      <p:graphicFrame>
        <p:nvGraphicFramePr>
          <p:cNvPr id="13" name="Object 13"/>
          <p:cNvGraphicFramePr>
            <a:graphicFrameLocks noChangeAspect="1"/>
          </p:cNvGraphicFramePr>
          <p:nvPr>
            <p:extLst>
              <p:ext uri="{D42A27DB-BD31-4B8C-83A1-F6EECF244321}">
                <p14:modId xmlns:p14="http://schemas.microsoft.com/office/powerpoint/2010/main" val="481826382"/>
              </p:ext>
            </p:extLst>
          </p:nvPr>
        </p:nvGraphicFramePr>
        <p:xfrm>
          <a:off x="990600" y="5043370"/>
          <a:ext cx="1017588" cy="349250"/>
        </p:xfrm>
        <a:graphic>
          <a:graphicData uri="http://schemas.openxmlformats.org/presentationml/2006/ole">
            <mc:AlternateContent xmlns:mc="http://schemas.openxmlformats.org/markup-compatibility/2006">
              <mc:Choice xmlns:v="urn:schemas-microsoft-com:vml" Requires="v">
                <p:oleObj spid="_x0000_s25691" name="Equation" r:id="rId14" imgW="495085" imgH="139639" progId="Equation.3">
                  <p:embed/>
                </p:oleObj>
              </mc:Choice>
              <mc:Fallback>
                <p:oleObj name="Equation" r:id="rId14" imgW="495085" imgH="13963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0600" y="5043370"/>
                        <a:ext cx="10175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4"/>
          <p:cNvSpPr>
            <a:spLocks noChangeArrowheads="1"/>
          </p:cNvSpPr>
          <p:nvPr/>
        </p:nvSpPr>
        <p:spPr bwMode="auto">
          <a:xfrm>
            <a:off x="2209800" y="496717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1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dirty="0">
                <a:latin typeface="楷体" panose="02010609060101010101" pitchFamily="49" charset="-122"/>
                <a:ea typeface="楷体" panose="02010609060101010101" pitchFamily="49" charset="-122"/>
              </a:rPr>
              <a:t>则有</a:t>
            </a:r>
          </a:p>
        </p:txBody>
      </p:sp>
      <p:sp>
        <p:nvSpPr>
          <p:cNvPr id="16" name="Rectangle 15"/>
          <p:cNvSpPr>
            <a:spLocks noChangeArrowheads="1"/>
          </p:cNvSpPr>
          <p:nvPr/>
        </p:nvSpPr>
        <p:spPr bwMode="auto">
          <a:xfrm>
            <a:off x="762000" y="557677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13"/>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zh-CN" altLang="en-US" b="0" dirty="0">
                <a:latin typeface="楷体" panose="02010609060101010101" pitchFamily="49" charset="-122"/>
                <a:ea typeface="楷体" panose="02010609060101010101" pitchFamily="49" charset="-122"/>
              </a:rPr>
              <a:t>同理</a:t>
            </a:r>
          </a:p>
        </p:txBody>
      </p:sp>
    </p:spTree>
    <p:extLst>
      <p:ext uri="{BB962C8B-B14F-4D97-AF65-F5344CB8AC3E}">
        <p14:creationId xmlns:p14="http://schemas.microsoft.com/office/powerpoint/2010/main" val="278171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lide(fromBottom)">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slide(fromBottom)">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slide(fromBottom)">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4" grpId="0" autoUpdateAnimBg="0"/>
      <p:bldP spid="1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551889" y="1981257"/>
            <a:ext cx="79248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a:lnSpc>
                <a:spcPct val="160000"/>
              </a:lnSpc>
              <a:spcBef>
                <a:spcPct val="0"/>
              </a:spcBef>
              <a:buFontTx/>
              <a:buNone/>
            </a:pPr>
            <a:r>
              <a:rPr lang="en-US" altLang="zh-CN" sz="2600" b="0" dirty="0">
                <a:latin typeface="楷体" panose="02010609060101010101" pitchFamily="49" charset="-122"/>
                <a:ea typeface="楷体" panose="02010609060101010101" pitchFamily="49" charset="-122"/>
              </a:rPr>
              <a:t>    </a:t>
            </a:r>
            <a:r>
              <a:rPr lang="zh-CN" altLang="en-US" sz="2600" b="0" dirty="0" smtClean="0">
                <a:latin typeface="楷体" panose="02010609060101010101" pitchFamily="49" charset="-122"/>
                <a:ea typeface="楷体" panose="02010609060101010101" pitchFamily="49" charset="-122"/>
              </a:rPr>
              <a:t>此时</a:t>
            </a:r>
            <a:r>
              <a:rPr lang="zh-CN" altLang="en-US" sz="2600" b="0" dirty="0">
                <a:latin typeface="楷体" panose="02010609060101010101" pitchFamily="49" charset="-122"/>
                <a:ea typeface="楷体" panose="02010609060101010101" pitchFamily="49" charset="-122"/>
              </a:rPr>
              <a:t>现金流也是连续的，计算公式虽然较复杂，但在某些情况下，可能也是符合工程项目资金活动实际的。关键是现金流量的数学表达。 </a:t>
            </a:r>
          </a:p>
        </p:txBody>
      </p:sp>
      <p:sp>
        <p:nvSpPr>
          <p:cNvPr id="4" name="Rectangle 3"/>
          <p:cNvSpPr>
            <a:spLocks noChangeArrowheads="1"/>
          </p:cNvSpPr>
          <p:nvPr/>
        </p:nvSpPr>
        <p:spPr bwMode="auto">
          <a:xfrm>
            <a:off x="585612" y="1295400"/>
            <a:ext cx="485261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spcBef>
                <a:spcPct val="0"/>
              </a:spcBef>
              <a:buFontTx/>
              <a:buNone/>
            </a:pPr>
            <a:r>
              <a:rPr lang="en-US" altLang="zh-CN" sz="2600" b="0" dirty="0">
                <a:latin typeface="楷体" panose="02010609060101010101" pitchFamily="49" charset="-122"/>
                <a:ea typeface="楷体" panose="02010609060101010101" pitchFamily="49" charset="-122"/>
              </a:rPr>
              <a:t>2.</a:t>
            </a:r>
            <a:r>
              <a:rPr lang="zh-CN" altLang="en-US" sz="2600" b="0" dirty="0">
                <a:latin typeface="楷体" panose="02010609060101010101" pitchFamily="49" charset="-122"/>
                <a:ea typeface="楷体" panose="02010609060101010101" pitchFamily="49" charset="-122"/>
              </a:rPr>
              <a:t>连续现金流量的连续复利计算</a:t>
            </a:r>
          </a:p>
        </p:txBody>
      </p:sp>
    </p:spTree>
    <p:extLst>
      <p:ext uri="{BB962C8B-B14F-4D97-AF65-F5344CB8AC3E}">
        <p14:creationId xmlns:p14="http://schemas.microsoft.com/office/powerpoint/2010/main" val="40652398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2" name="矩形 1"/>
          <p:cNvSpPr/>
          <p:nvPr/>
        </p:nvSpPr>
        <p:spPr>
          <a:xfrm>
            <a:off x="574674" y="1878637"/>
            <a:ext cx="7654781" cy="2399183"/>
          </a:xfrm>
          <a:prstGeom prst="rect">
            <a:avLst/>
          </a:prstGeom>
        </p:spPr>
        <p:txBody>
          <a:bodyPr wrap="square">
            <a:spAutoFit/>
          </a:bodyPr>
          <a:lstStyle/>
          <a:p>
            <a:pPr eaLnBrk="1" hangingPunct="1">
              <a:lnSpc>
                <a:spcPct val="150000"/>
              </a:lnSpc>
            </a:pPr>
            <a:r>
              <a:rPr lang="en-US" altLang="zh-CN" sz="2600" dirty="0">
                <a:solidFill>
                  <a:schemeClr val="tx1"/>
                </a:solidFill>
                <a:latin typeface="楷体" panose="02010609060101010101" pitchFamily="49" charset="-122"/>
                <a:ea typeface="楷体" panose="02010609060101010101" pitchFamily="49" charset="-122"/>
              </a:rPr>
              <a:t>1. </a:t>
            </a:r>
            <a:r>
              <a:rPr lang="zh-CN" altLang="en-US" sz="2600" dirty="0">
                <a:solidFill>
                  <a:schemeClr val="tx1"/>
                </a:solidFill>
                <a:latin typeface="楷体" panose="02010609060101010101" pitchFamily="49" charset="-122"/>
                <a:ea typeface="楷体" panose="02010609060101010101" pitchFamily="49" charset="-122"/>
              </a:rPr>
              <a:t>我国银行目前整存整取定期存款年利率为：</a:t>
            </a:r>
            <a:r>
              <a:rPr lang="en-US" altLang="zh-CN" sz="2600" dirty="0">
                <a:solidFill>
                  <a:schemeClr val="tx1"/>
                </a:solidFill>
                <a:latin typeface="楷体" panose="02010609060101010101" pitchFamily="49" charset="-122"/>
                <a:ea typeface="楷体" panose="02010609060101010101" pitchFamily="49" charset="-122"/>
              </a:rPr>
              <a:t>1</a:t>
            </a:r>
            <a:r>
              <a:rPr lang="zh-CN" altLang="en-US" sz="2600" dirty="0">
                <a:solidFill>
                  <a:schemeClr val="tx1"/>
                </a:solidFill>
                <a:latin typeface="楷体" panose="02010609060101010101" pitchFamily="49" charset="-122"/>
                <a:ea typeface="楷体" panose="02010609060101010101" pitchFamily="49" charset="-122"/>
              </a:rPr>
              <a:t>年期</a:t>
            </a:r>
            <a:r>
              <a:rPr lang="en-US" altLang="zh-CN" sz="2600" dirty="0">
                <a:solidFill>
                  <a:schemeClr val="tx1"/>
                </a:solidFill>
                <a:latin typeface="楷体" panose="02010609060101010101" pitchFamily="49" charset="-122"/>
                <a:ea typeface="楷体" panose="02010609060101010101" pitchFamily="49" charset="-122"/>
              </a:rPr>
              <a:t>2.25</a:t>
            </a:r>
            <a:r>
              <a:rPr lang="zh-CN" altLang="en-US" sz="2600" dirty="0">
                <a:solidFill>
                  <a:schemeClr val="tx1"/>
                </a:solidFill>
                <a:latin typeface="楷体" panose="02010609060101010101" pitchFamily="49" charset="-122"/>
                <a:ea typeface="楷体" panose="02010609060101010101" pitchFamily="49" charset="-122"/>
              </a:rPr>
              <a:t>％；</a:t>
            </a:r>
            <a:r>
              <a:rPr lang="en-US" altLang="zh-CN" sz="2600" dirty="0">
                <a:solidFill>
                  <a:schemeClr val="tx1"/>
                </a:solidFill>
                <a:latin typeface="楷体" panose="02010609060101010101" pitchFamily="49" charset="-122"/>
                <a:ea typeface="楷体" panose="02010609060101010101" pitchFamily="49" charset="-122"/>
              </a:rPr>
              <a:t>5</a:t>
            </a:r>
            <a:r>
              <a:rPr lang="zh-CN" altLang="en-US" sz="2600" dirty="0">
                <a:solidFill>
                  <a:schemeClr val="tx1"/>
                </a:solidFill>
                <a:latin typeface="楷体" panose="02010609060101010101" pitchFamily="49" charset="-122"/>
                <a:ea typeface="楷体" panose="02010609060101010101" pitchFamily="49" charset="-122"/>
              </a:rPr>
              <a:t>年期</a:t>
            </a:r>
            <a:r>
              <a:rPr lang="en-US" altLang="zh-CN" sz="2600" dirty="0">
                <a:solidFill>
                  <a:schemeClr val="tx1"/>
                </a:solidFill>
                <a:latin typeface="楷体" panose="02010609060101010101" pitchFamily="49" charset="-122"/>
                <a:ea typeface="楷体" panose="02010609060101010101" pitchFamily="49" charset="-122"/>
              </a:rPr>
              <a:t>2.88</a:t>
            </a:r>
            <a:r>
              <a:rPr lang="zh-CN" altLang="en-US" sz="2600" dirty="0">
                <a:solidFill>
                  <a:schemeClr val="tx1"/>
                </a:solidFill>
                <a:latin typeface="楷体" panose="02010609060101010101" pitchFamily="49" charset="-122"/>
                <a:ea typeface="楷体" panose="02010609060101010101" pitchFamily="49" charset="-122"/>
              </a:rPr>
              <a:t>％ </a:t>
            </a:r>
            <a:r>
              <a:rPr lang="en-US" altLang="zh-CN" sz="2600" dirty="0">
                <a:solidFill>
                  <a:schemeClr val="tx1"/>
                </a:solidFill>
                <a:latin typeface="楷体" panose="02010609060101010101" pitchFamily="49" charset="-122"/>
                <a:ea typeface="楷体" panose="02010609060101010101" pitchFamily="49" charset="-122"/>
              </a:rPr>
              <a:t>.</a:t>
            </a:r>
            <a:r>
              <a:rPr lang="zh-CN" altLang="en-US" sz="2600" dirty="0">
                <a:solidFill>
                  <a:schemeClr val="tx1"/>
                </a:solidFill>
                <a:latin typeface="楷体" panose="02010609060101010101" pitchFamily="49" charset="-122"/>
                <a:ea typeface="楷体" panose="02010609060101010101" pitchFamily="49" charset="-122"/>
              </a:rPr>
              <a:t>如果你有</a:t>
            </a:r>
            <a:r>
              <a:rPr lang="en-US" altLang="zh-CN" sz="2600" dirty="0">
                <a:solidFill>
                  <a:schemeClr val="tx1"/>
                </a:solidFill>
                <a:latin typeface="楷体" panose="02010609060101010101" pitchFamily="49" charset="-122"/>
                <a:ea typeface="楷体" panose="02010609060101010101" pitchFamily="49" charset="-122"/>
              </a:rPr>
              <a:t>10000</a:t>
            </a:r>
            <a:r>
              <a:rPr lang="zh-CN" altLang="en-US" sz="2600" dirty="0">
                <a:solidFill>
                  <a:schemeClr val="tx1"/>
                </a:solidFill>
                <a:latin typeface="楷体" panose="02010609060101010101" pitchFamily="49" charset="-122"/>
                <a:ea typeface="楷体" panose="02010609060101010101" pitchFamily="49" charset="-122"/>
              </a:rPr>
              <a:t>元钱估计</a:t>
            </a:r>
            <a:r>
              <a:rPr lang="en-US" altLang="zh-CN" sz="2600" dirty="0">
                <a:solidFill>
                  <a:schemeClr val="tx1"/>
                </a:solidFill>
                <a:latin typeface="楷体" panose="02010609060101010101" pitchFamily="49" charset="-122"/>
                <a:ea typeface="楷体" panose="02010609060101010101" pitchFamily="49" charset="-122"/>
              </a:rPr>
              <a:t>5</a:t>
            </a:r>
            <a:r>
              <a:rPr lang="zh-CN" altLang="en-US" sz="2600" dirty="0">
                <a:solidFill>
                  <a:schemeClr val="tx1"/>
                </a:solidFill>
                <a:latin typeface="楷体" panose="02010609060101010101" pitchFamily="49" charset="-122"/>
                <a:ea typeface="楷体" panose="02010609060101010101" pitchFamily="49" charset="-122"/>
              </a:rPr>
              <a:t>年内不会使用，按</a:t>
            </a:r>
            <a:r>
              <a:rPr lang="en-US" altLang="zh-CN" sz="2600" dirty="0">
                <a:solidFill>
                  <a:schemeClr val="tx1"/>
                </a:solidFill>
                <a:latin typeface="楷体" panose="02010609060101010101" pitchFamily="49" charset="-122"/>
                <a:ea typeface="楷体" panose="02010609060101010101" pitchFamily="49" charset="-122"/>
              </a:rPr>
              <a:t>1</a:t>
            </a:r>
            <a:r>
              <a:rPr lang="zh-CN" altLang="en-US" sz="2600" dirty="0">
                <a:solidFill>
                  <a:schemeClr val="tx1"/>
                </a:solidFill>
                <a:latin typeface="楷体" panose="02010609060101010101" pitchFamily="49" charset="-122"/>
                <a:ea typeface="楷体" panose="02010609060101010101" pitchFamily="49" charset="-122"/>
              </a:rPr>
              <a:t>年期存入，每年取出再将本利存入，与直接存</a:t>
            </a:r>
            <a:r>
              <a:rPr lang="en-US" altLang="zh-CN" sz="2600" dirty="0">
                <a:solidFill>
                  <a:schemeClr val="tx1"/>
                </a:solidFill>
                <a:latin typeface="楷体" panose="02010609060101010101" pitchFamily="49" charset="-122"/>
                <a:ea typeface="楷体" panose="02010609060101010101" pitchFamily="49" charset="-122"/>
              </a:rPr>
              <a:t>5</a:t>
            </a:r>
            <a:r>
              <a:rPr lang="zh-CN" altLang="en-US" sz="2600" dirty="0">
                <a:solidFill>
                  <a:schemeClr val="tx1"/>
                </a:solidFill>
                <a:latin typeface="楷体" panose="02010609060101010101" pitchFamily="49" charset="-122"/>
                <a:ea typeface="楷体" panose="02010609060101010101" pitchFamily="49" charset="-122"/>
              </a:rPr>
              <a:t>年期相比，利息损失有多少？</a:t>
            </a:r>
          </a:p>
        </p:txBody>
      </p:sp>
      <p:sp>
        <p:nvSpPr>
          <p:cNvPr id="4" name="Rectangle 2"/>
          <p:cNvSpPr txBox="1">
            <a:spLocks noChangeArrowheads="1"/>
          </p:cNvSpPr>
          <p:nvPr/>
        </p:nvSpPr>
        <p:spPr bwMode="auto">
          <a:xfrm>
            <a:off x="537425" y="1116568"/>
            <a:ext cx="7086600" cy="55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kern="1200">
                <a:solidFill>
                  <a:schemeClr val="tx2"/>
                </a:solidFill>
                <a:latin typeface="+mj-lt"/>
                <a:ea typeface="+mj-ea"/>
                <a:cs typeface="+mj-cs"/>
                <a:sym typeface="Verdana" panose="020B0604030504040204" pitchFamily="34" charset="0"/>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sym typeface="Verdana" panose="020B0604030504040204" pitchFamily="34" charset="0"/>
              </a:defRPr>
            </a:lvl9pPr>
          </a:lstStyle>
          <a:p>
            <a:pPr eaLnBrk="1" hangingPunct="1">
              <a:buFontTx/>
              <a:defRPr/>
            </a:pPr>
            <a:r>
              <a:rPr lang="zh-CN" altLang="zh-CN" sz="2800" dirty="0" smtClean="0">
                <a:latin typeface="楷体" panose="02010609060101010101" pitchFamily="49" charset="-122"/>
                <a:ea typeface="楷体" panose="02010609060101010101" pitchFamily="49" charset="-122"/>
              </a:rPr>
              <a:t>课堂练习</a:t>
            </a:r>
            <a:endParaRPr lang="zh-CN" altLang="en-US"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553919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2" name="矩形 1"/>
          <p:cNvSpPr/>
          <p:nvPr/>
        </p:nvSpPr>
        <p:spPr>
          <a:xfrm>
            <a:off x="574675" y="1219287"/>
            <a:ext cx="7730978" cy="1198854"/>
          </a:xfrm>
          <a:prstGeom prst="rect">
            <a:avLst/>
          </a:prstGeom>
        </p:spPr>
        <p:txBody>
          <a:bodyPr wrap="square">
            <a:spAutoFit/>
          </a:bodyPr>
          <a:lstStyle/>
          <a:p>
            <a:pPr eaLnBrk="1" hangingPunct="1">
              <a:lnSpc>
                <a:spcPct val="150000"/>
              </a:lnSpc>
            </a:pPr>
            <a:r>
              <a:rPr lang="en-US" altLang="zh-CN" sz="2600" dirty="0">
                <a:solidFill>
                  <a:schemeClr val="tx1"/>
                </a:solidFill>
                <a:latin typeface="楷体" panose="02010609060101010101" pitchFamily="49" charset="-122"/>
                <a:ea typeface="楷体" panose="02010609060101010101" pitchFamily="49" charset="-122"/>
              </a:rPr>
              <a:t>2. </a:t>
            </a:r>
            <a:r>
              <a:rPr lang="zh-CN" altLang="en-US" sz="2600" dirty="0">
                <a:solidFill>
                  <a:schemeClr val="tx1"/>
                </a:solidFill>
                <a:latin typeface="楷体" panose="02010609060101010101" pitchFamily="49" charset="-122"/>
                <a:ea typeface="楷体" panose="02010609060101010101" pitchFamily="49" charset="-122"/>
              </a:rPr>
              <a:t>以按揭贷款方式购房，贷款</a:t>
            </a:r>
            <a:r>
              <a:rPr lang="en-US" altLang="zh-CN" sz="2600" dirty="0">
                <a:solidFill>
                  <a:schemeClr val="tx1"/>
                </a:solidFill>
                <a:latin typeface="楷体" panose="02010609060101010101" pitchFamily="49" charset="-122"/>
                <a:ea typeface="楷体" panose="02010609060101010101" pitchFamily="49" charset="-122"/>
              </a:rPr>
              <a:t>10</a:t>
            </a:r>
            <a:r>
              <a:rPr lang="zh-CN" altLang="en-US" sz="2600" dirty="0">
                <a:solidFill>
                  <a:schemeClr val="tx1"/>
                </a:solidFill>
                <a:latin typeface="楷体" panose="02010609060101010101" pitchFamily="49" charset="-122"/>
                <a:ea typeface="楷体" panose="02010609060101010101" pitchFamily="49" charset="-122"/>
              </a:rPr>
              <a:t>万元，假定年利率</a:t>
            </a:r>
            <a:r>
              <a:rPr lang="en-US" altLang="zh-CN" sz="2600" dirty="0">
                <a:solidFill>
                  <a:schemeClr val="tx1"/>
                </a:solidFill>
                <a:latin typeface="楷体" panose="02010609060101010101" pitchFamily="49" charset="-122"/>
                <a:ea typeface="楷体" panose="02010609060101010101" pitchFamily="49" charset="-122"/>
              </a:rPr>
              <a:t>6</a:t>
            </a:r>
            <a:r>
              <a:rPr lang="zh-CN" altLang="en-US" sz="2600" dirty="0">
                <a:solidFill>
                  <a:schemeClr val="tx1"/>
                </a:solidFill>
                <a:latin typeface="楷体" panose="02010609060101010101" pitchFamily="49" charset="-122"/>
                <a:ea typeface="楷体" panose="02010609060101010101" pitchFamily="49" charset="-122"/>
              </a:rPr>
              <a:t>％，</a:t>
            </a:r>
            <a:r>
              <a:rPr lang="en-US" altLang="zh-CN" sz="2600" dirty="0">
                <a:solidFill>
                  <a:schemeClr val="tx1"/>
                </a:solidFill>
                <a:latin typeface="楷体" panose="02010609060101010101" pitchFamily="49" charset="-122"/>
                <a:ea typeface="楷体" panose="02010609060101010101" pitchFamily="49" charset="-122"/>
              </a:rPr>
              <a:t>15</a:t>
            </a:r>
            <a:r>
              <a:rPr lang="zh-CN" altLang="en-US" sz="2600" dirty="0">
                <a:solidFill>
                  <a:schemeClr val="tx1"/>
                </a:solidFill>
                <a:latin typeface="楷体" panose="02010609060101010101" pitchFamily="49" charset="-122"/>
                <a:ea typeface="楷体" panose="02010609060101010101" pitchFamily="49" charset="-122"/>
              </a:rPr>
              <a:t>年内按月等额分期付款，每月应付多少？</a:t>
            </a:r>
          </a:p>
        </p:txBody>
      </p:sp>
      <p:sp>
        <p:nvSpPr>
          <p:cNvPr id="3" name="矩形 2"/>
          <p:cNvSpPr/>
          <p:nvPr/>
        </p:nvSpPr>
        <p:spPr>
          <a:xfrm>
            <a:off x="574675" y="2895621"/>
            <a:ext cx="7730978" cy="1799019"/>
          </a:xfrm>
          <a:prstGeom prst="rect">
            <a:avLst/>
          </a:prstGeom>
        </p:spPr>
        <p:txBody>
          <a:bodyPr wrap="square">
            <a:spAutoFit/>
          </a:bodyPr>
          <a:lstStyle/>
          <a:p>
            <a:pPr eaLnBrk="1" hangingPunct="1">
              <a:lnSpc>
                <a:spcPct val="150000"/>
              </a:lnSpc>
            </a:pPr>
            <a:r>
              <a:rPr lang="en-US" altLang="zh-CN" sz="2600" dirty="0">
                <a:solidFill>
                  <a:schemeClr val="tx1"/>
                </a:solidFill>
                <a:latin typeface="楷体" panose="02010609060101010101" pitchFamily="49" charset="-122"/>
                <a:ea typeface="楷体" panose="02010609060101010101" pitchFamily="49" charset="-122"/>
              </a:rPr>
              <a:t>3. </a:t>
            </a:r>
            <a:r>
              <a:rPr lang="zh-CN" altLang="en-US" sz="2600" dirty="0">
                <a:solidFill>
                  <a:schemeClr val="tx1"/>
                </a:solidFill>
                <a:latin typeface="楷体" panose="02010609060101010101" pitchFamily="49" charset="-122"/>
                <a:ea typeface="楷体" panose="02010609060101010101" pitchFamily="49" charset="-122"/>
              </a:rPr>
              <a:t>贷款上大学，年利率</a:t>
            </a:r>
            <a:r>
              <a:rPr lang="en-US" altLang="zh-CN" sz="2600" dirty="0">
                <a:solidFill>
                  <a:schemeClr val="tx1"/>
                </a:solidFill>
                <a:latin typeface="楷体" panose="02010609060101010101" pitchFamily="49" charset="-122"/>
                <a:ea typeface="楷体" panose="02010609060101010101" pitchFamily="49" charset="-122"/>
              </a:rPr>
              <a:t>6</a:t>
            </a:r>
            <a:r>
              <a:rPr lang="zh-CN" altLang="en-US" sz="2600" dirty="0">
                <a:solidFill>
                  <a:schemeClr val="tx1"/>
                </a:solidFill>
                <a:latin typeface="楷体" panose="02010609060101010101" pitchFamily="49" charset="-122"/>
                <a:ea typeface="楷体" panose="02010609060101010101" pitchFamily="49" charset="-122"/>
              </a:rPr>
              <a:t>％，每学年初贷款</a:t>
            </a:r>
            <a:r>
              <a:rPr lang="en-US" altLang="zh-CN" sz="2600" dirty="0">
                <a:solidFill>
                  <a:schemeClr val="tx1"/>
                </a:solidFill>
                <a:latin typeface="楷体" panose="02010609060101010101" pitchFamily="49" charset="-122"/>
                <a:ea typeface="楷体" panose="02010609060101010101" pitchFamily="49" charset="-122"/>
              </a:rPr>
              <a:t>10000</a:t>
            </a:r>
            <a:r>
              <a:rPr lang="zh-CN" altLang="en-US" sz="2600" dirty="0">
                <a:solidFill>
                  <a:schemeClr val="tx1"/>
                </a:solidFill>
                <a:latin typeface="楷体" panose="02010609060101010101" pitchFamily="49" charset="-122"/>
                <a:ea typeface="楷体" panose="02010609060101010101" pitchFamily="49" charset="-122"/>
              </a:rPr>
              <a:t>元，</a:t>
            </a:r>
            <a:r>
              <a:rPr lang="en-US" altLang="zh-CN" sz="2600" dirty="0">
                <a:solidFill>
                  <a:schemeClr val="tx1"/>
                </a:solidFill>
                <a:latin typeface="楷体" panose="02010609060101010101" pitchFamily="49" charset="-122"/>
                <a:ea typeface="楷体" panose="02010609060101010101" pitchFamily="49" charset="-122"/>
              </a:rPr>
              <a:t>4</a:t>
            </a:r>
            <a:r>
              <a:rPr lang="zh-CN" altLang="en-US" sz="2600" dirty="0">
                <a:solidFill>
                  <a:schemeClr val="tx1"/>
                </a:solidFill>
                <a:latin typeface="楷体" panose="02010609060101010101" pitchFamily="49" charset="-122"/>
                <a:ea typeface="楷体" panose="02010609060101010101" pitchFamily="49" charset="-122"/>
              </a:rPr>
              <a:t>年毕业，毕业</a:t>
            </a:r>
            <a:r>
              <a:rPr lang="en-US" altLang="zh-CN" sz="2600" dirty="0">
                <a:solidFill>
                  <a:schemeClr val="tx1"/>
                </a:solidFill>
                <a:latin typeface="楷体" panose="02010609060101010101" pitchFamily="49" charset="-122"/>
                <a:ea typeface="楷体" panose="02010609060101010101" pitchFamily="49" charset="-122"/>
              </a:rPr>
              <a:t>1</a:t>
            </a:r>
            <a:r>
              <a:rPr lang="zh-CN" altLang="en-US" sz="2600" dirty="0">
                <a:solidFill>
                  <a:schemeClr val="tx1"/>
                </a:solidFill>
                <a:latin typeface="楷体" panose="02010609060101010101" pitchFamily="49" charset="-122"/>
                <a:ea typeface="楷体" panose="02010609060101010101" pitchFamily="49" charset="-122"/>
              </a:rPr>
              <a:t>年后开始还款，</a:t>
            </a:r>
            <a:r>
              <a:rPr lang="en-US" altLang="zh-CN" sz="2600" dirty="0">
                <a:solidFill>
                  <a:schemeClr val="tx1"/>
                </a:solidFill>
                <a:latin typeface="楷体" panose="02010609060101010101" pitchFamily="49" charset="-122"/>
                <a:ea typeface="楷体" panose="02010609060101010101" pitchFamily="49" charset="-122"/>
              </a:rPr>
              <a:t>5</a:t>
            </a:r>
            <a:r>
              <a:rPr lang="zh-CN" altLang="en-US" sz="2600" dirty="0">
                <a:solidFill>
                  <a:schemeClr val="tx1"/>
                </a:solidFill>
                <a:latin typeface="楷体" panose="02010609060101010101" pitchFamily="49" charset="-122"/>
                <a:ea typeface="楷体" panose="02010609060101010101" pitchFamily="49" charset="-122"/>
              </a:rPr>
              <a:t>年内按年等额付清，每年应付多少？</a:t>
            </a:r>
          </a:p>
        </p:txBody>
      </p:sp>
    </p:spTree>
    <p:extLst>
      <p:ext uri="{BB962C8B-B14F-4D97-AF65-F5344CB8AC3E}">
        <p14:creationId xmlns:p14="http://schemas.microsoft.com/office/powerpoint/2010/main" val="3096912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2"/>
          <p:cNvSpPr>
            <a:spLocks noGrp="1"/>
          </p:cNvSpPr>
          <p:nvPr>
            <p:ph type="dt" sz="half" idx="10"/>
          </p:nvPr>
        </p:nvSpPr>
        <p:spPr>
          <a:xfrm>
            <a:off x="609600" y="6461125"/>
            <a:ext cx="1981200" cy="320675"/>
          </a:xfrm>
        </p:spPr>
        <p:txBody>
          <a:bodyPr/>
          <a:lstStyle/>
          <a:p>
            <a:fld id="{946FEBE7-0E80-4F21-80B1-DFD23CBA1681}" type="datetime1">
              <a:rPr lang="zh-CN" altLang="en-US" smtClean="0"/>
              <a:pPr/>
              <a:t>2016/9/18</a:t>
            </a:fld>
            <a:endParaRPr lang="en-US" altLang="zh-CN" sz="1800" dirty="0">
              <a:solidFill>
                <a:srgbClr val="3366CC"/>
              </a:solidFill>
              <a:latin typeface="楷体_GB2312" pitchFamily="49" charset="-122"/>
            </a:endParaRPr>
          </a:p>
        </p:txBody>
      </p:sp>
      <p:sp>
        <p:nvSpPr>
          <p:cNvPr id="40" name="灯片编号占位符 4"/>
          <p:cNvSpPr>
            <a:spLocks noGrp="1"/>
          </p:cNvSpPr>
          <p:nvPr>
            <p:ph type="sldNum" sz="quarter" idx="11"/>
          </p:nvPr>
        </p:nvSpPr>
        <p:spPr>
          <a:xfrm>
            <a:off x="6553200" y="6477000"/>
            <a:ext cx="1981200" cy="244475"/>
          </a:xfrm>
        </p:spPr>
        <p:txBody>
          <a:bodyPr/>
          <a:lstStyle/>
          <a:p>
            <a:fld id="{866B7C2B-B868-4090-9044-514DA0280959}" type="slidenum">
              <a:rPr lang="zh-CN" altLang="en-US"/>
              <a:pPr/>
              <a:t>9</a:t>
            </a:fld>
            <a:endParaRPr lang="en-US" altLang="zh-CN" sz="1800" dirty="0">
              <a:solidFill>
                <a:srgbClr val="3366CC"/>
              </a:solidFill>
              <a:latin typeface="楷体_GB2312" pitchFamily="49" charset="-122"/>
            </a:endParaRPr>
          </a:p>
        </p:txBody>
      </p:sp>
      <p:sp>
        <p:nvSpPr>
          <p:cNvPr id="5122" name="灯片编号占位符 5"/>
          <p:cNvSpPr>
            <a:spLocks noGrp="1" noChangeArrowheads="1"/>
          </p:cNvSpPr>
          <p:nvPr/>
        </p:nvSpPr>
        <p:spPr bwMode="auto">
          <a:xfrm>
            <a:off x="6553200" y="6477000"/>
            <a:ext cx="198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5123" name="Rectangle 2"/>
          <p:cNvSpPr>
            <a:spLocks noGrp="1" noChangeArrowheads="1"/>
          </p:cNvSpPr>
          <p:nvPr>
            <p:ph type="title"/>
          </p:nvPr>
        </p:nvSpPr>
        <p:spPr>
          <a:xfrm>
            <a:off x="609600" y="0"/>
            <a:ext cx="8001000" cy="838200"/>
          </a:xfrm>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目</a:t>
            </a:r>
            <a:r>
              <a:rPr lang="en-US" altLang="zh-CN" b="1"/>
              <a:t>	</a:t>
            </a:r>
            <a:r>
              <a:rPr lang="zh-CN" altLang="en-US" b="1"/>
              <a:t>录</a:t>
            </a:r>
            <a:endParaRPr lang="zh-CN" altLang="en-US"/>
          </a:p>
        </p:txBody>
      </p:sp>
      <p:sp>
        <p:nvSpPr>
          <p:cNvPr id="5124" name="Rectangle 3"/>
          <p:cNvSpPr>
            <a:spLocks noChangeArrowheads="1"/>
          </p:cNvSpPr>
          <p:nvPr/>
        </p:nvSpPr>
        <p:spPr bwMode="auto">
          <a:xfrm>
            <a:off x="0" y="0"/>
            <a:ext cx="9144000" cy="1066800"/>
          </a:xfrm>
          <a:prstGeom prst="rect">
            <a:avLst/>
          </a:prstGeom>
          <a:solidFill>
            <a:srgbClr val="A50021"/>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lvl1pPr indent="176213">
              <a:defRPr>
                <a:solidFill>
                  <a:srgbClr val="3366CC"/>
                </a:solidFill>
                <a:latin typeface="楷体_GB2312" pitchFamily="49" charset="-122"/>
                <a:ea typeface="宋体" panose="02010600030101010101" pitchFamily="2" charset="-122"/>
              </a:defRPr>
            </a:lvl1pPr>
            <a:lvl2pPr>
              <a:defRPr>
                <a:solidFill>
                  <a:srgbClr val="3366CC"/>
                </a:solidFill>
                <a:latin typeface="楷体_GB2312" pitchFamily="49" charset="-122"/>
                <a:ea typeface="宋体" panose="02010600030101010101" pitchFamily="2" charset="-122"/>
              </a:defRPr>
            </a:lvl2pPr>
            <a:lvl3pPr>
              <a:defRPr>
                <a:solidFill>
                  <a:srgbClr val="3366CC"/>
                </a:solidFill>
                <a:latin typeface="楷体_GB2312" pitchFamily="49" charset="-122"/>
                <a:ea typeface="宋体" panose="02010600030101010101" pitchFamily="2" charset="-122"/>
              </a:defRPr>
            </a:lvl3pPr>
            <a:lvl4pPr>
              <a:defRPr>
                <a:solidFill>
                  <a:srgbClr val="3366CC"/>
                </a:solidFill>
                <a:latin typeface="楷体_GB2312" pitchFamily="49" charset="-122"/>
                <a:ea typeface="宋体" panose="02010600030101010101" pitchFamily="2" charset="-122"/>
              </a:defRPr>
            </a:lvl4pPr>
            <a:lvl5pPr>
              <a:defRPr>
                <a:solidFill>
                  <a:srgbClr val="3366CC"/>
                </a:solidFill>
                <a:latin typeface="楷体_GB2312" pitchFamily="49" charset="-122"/>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9pPr>
          </a:lstStyle>
          <a:p>
            <a:r>
              <a:rPr lang="zh-CN" altLang="en-US" sz="3800" b="1" dirty="0" smtClean="0">
                <a:solidFill>
                  <a:schemeClr val="bg1"/>
                </a:solidFill>
                <a:latin typeface="楷体" panose="02010609060101010101" pitchFamily="49" charset="-122"/>
                <a:ea typeface="楷体" panose="02010609060101010101" pitchFamily="49" charset="-122"/>
                <a:sym typeface="楷体" panose="02010609060101010101" pitchFamily="49" charset="-122"/>
              </a:rPr>
              <a:t>第二章 资金的时间价值和等值计算</a:t>
            </a:r>
            <a:endParaRPr lang="zh-CN" altLang="en-US" sz="3800" b="1" dirty="0">
              <a:solidFill>
                <a:schemeClr val="bg1"/>
              </a:solidFill>
              <a:latin typeface="楷体" panose="02010609060101010101" pitchFamily="49" charset="-122"/>
              <a:ea typeface="楷体" panose="02010609060101010101" pitchFamily="49" charset="-122"/>
              <a:sym typeface="楷体" panose="02010609060101010101" pitchFamily="49" charset="-122"/>
            </a:endParaRPr>
          </a:p>
        </p:txBody>
      </p:sp>
      <p:sp>
        <p:nvSpPr>
          <p:cNvPr id="5125" name="AutoShape 46"/>
          <p:cNvSpPr>
            <a:spLocks noChangeArrowheads="1"/>
          </p:cNvSpPr>
          <p:nvPr/>
        </p:nvSpPr>
        <p:spPr bwMode="auto">
          <a:xfrm rot="5400000">
            <a:off x="-2422526" y="1474788"/>
            <a:ext cx="4824413" cy="4770438"/>
          </a:xfrm>
          <a:custGeom>
            <a:avLst/>
            <a:gdLst>
              <a:gd name="T0" fmla="*/ 10800 w 21600"/>
              <a:gd name="T1" fmla="*/ 0 h 21600"/>
              <a:gd name="T2" fmla="*/ 162 w 21600"/>
              <a:gd name="T3" fmla="*/ 10638 h 21600"/>
              <a:gd name="T4" fmla="*/ 10800 w 21600"/>
              <a:gd name="T5" fmla="*/ 322 h 21600"/>
              <a:gd name="T6" fmla="*/ 21438 w 21600"/>
              <a:gd name="T7" fmla="*/ 106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0F0F0"/>
              </a:gs>
              <a:gs pos="50000">
                <a:srgbClr val="DDDDDD"/>
              </a:gs>
              <a:gs pos="100000">
                <a:srgbClr val="F0F0F0"/>
              </a:gs>
            </a:gsLst>
            <a:lin ang="0" scaled="1"/>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26" name="AutoShape 47"/>
          <p:cNvSpPr>
            <a:spLocks noChangeArrowheads="1"/>
          </p:cNvSpPr>
          <p:nvPr/>
        </p:nvSpPr>
        <p:spPr bwMode="auto">
          <a:xfrm rot="5400000" flipH="1">
            <a:off x="-2016125" y="1909763"/>
            <a:ext cx="4032250" cy="3930650"/>
          </a:xfrm>
          <a:custGeom>
            <a:avLst/>
            <a:gdLst>
              <a:gd name="T0" fmla="*/ 10800 w 21600"/>
              <a:gd name="T1" fmla="*/ 0 h 21600"/>
              <a:gd name="T2" fmla="*/ 5372 w 21600"/>
              <a:gd name="T3" fmla="*/ 10800 h 21600"/>
              <a:gd name="T4" fmla="*/ 10800 w 21600"/>
              <a:gd name="T5" fmla="*/ 10744 h 21600"/>
              <a:gd name="T6" fmla="*/ 16228 w 21600"/>
              <a:gd name="T7" fmla="*/ 108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336699"/>
              </a:gs>
              <a:gs pos="100000">
                <a:srgbClr val="FFFFFF"/>
              </a:gs>
            </a:gsLst>
            <a:lin ang="5400000" scaled="1"/>
          </a:gradFill>
          <a:ln>
            <a:noFill/>
          </a:ln>
          <a:extLst>
            <a:ext uri="{91240B29-F687-4F45-9708-019B960494DF}">
              <a14:hiddenLine xmlns:a14="http://schemas.microsoft.com/office/drawing/2010/main" w="0" cmpd="sng">
                <a:solidFill>
                  <a:srgbClr val="000000"/>
                </a:solidFill>
                <a:miter lim="800000"/>
                <a:headEnd/>
                <a:tailEnd/>
              </a14:hiddenLine>
            </a:ext>
          </a:extLst>
        </p:spPr>
        <p:txBody>
          <a:bodyPr wrap="none" anchor="ctr"/>
          <a:lstStyle/>
          <a:p>
            <a:pPr algn="ctr"/>
            <a:endParaRPr lang="zh-CN" altLang="zh-CN">
              <a:solidFill>
                <a:srgbClr val="000000"/>
              </a:solidFill>
            </a:endParaRPr>
          </a:p>
        </p:txBody>
      </p:sp>
      <p:sp>
        <p:nvSpPr>
          <p:cNvPr id="5128" name="AutoShape 51"/>
          <p:cNvSpPr>
            <a:spLocks noChangeArrowheads="1"/>
          </p:cNvSpPr>
          <p:nvPr/>
        </p:nvSpPr>
        <p:spPr bwMode="auto">
          <a:xfrm>
            <a:off x="2133708" y="2184415"/>
            <a:ext cx="6462713" cy="863600"/>
          </a:xfrm>
          <a:prstGeom prst="roundRect">
            <a:avLst>
              <a:gd name="adj" fmla="val 50000"/>
            </a:avLst>
          </a:prstGeom>
          <a:noFill/>
          <a:ln w="28575" cmpd="sng">
            <a:solidFill>
              <a:schemeClr val="bg2"/>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marL="469900" indent="-469900">
              <a:defRPr>
                <a:solidFill>
                  <a:srgbClr val="3366CC"/>
                </a:solidFill>
                <a:latin typeface="楷体_GB2312" pitchFamily="49" charset="-122"/>
                <a:ea typeface="宋体" panose="02010600030101010101" pitchFamily="2" charset="-122"/>
              </a:defRPr>
            </a:lvl1pPr>
            <a:lvl2pPr>
              <a:defRPr>
                <a:solidFill>
                  <a:srgbClr val="3366CC"/>
                </a:solidFill>
                <a:latin typeface="楷体_GB2312" pitchFamily="49" charset="-122"/>
                <a:ea typeface="宋体" panose="02010600030101010101" pitchFamily="2" charset="-122"/>
              </a:defRPr>
            </a:lvl2pPr>
            <a:lvl3pPr>
              <a:defRPr>
                <a:solidFill>
                  <a:srgbClr val="3366CC"/>
                </a:solidFill>
                <a:latin typeface="楷体_GB2312" pitchFamily="49" charset="-122"/>
                <a:ea typeface="宋体" panose="02010600030101010101" pitchFamily="2" charset="-122"/>
              </a:defRPr>
            </a:lvl3pPr>
            <a:lvl4pPr>
              <a:defRPr>
                <a:solidFill>
                  <a:srgbClr val="3366CC"/>
                </a:solidFill>
                <a:latin typeface="楷体_GB2312" pitchFamily="49" charset="-122"/>
                <a:ea typeface="宋体" panose="02010600030101010101" pitchFamily="2" charset="-122"/>
              </a:defRPr>
            </a:lvl4pPr>
            <a:lvl5pPr>
              <a:defRPr>
                <a:solidFill>
                  <a:srgbClr val="3366CC"/>
                </a:solidFill>
                <a:latin typeface="楷体_GB2312" pitchFamily="49" charset="-122"/>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9pPr>
          </a:lstStyle>
          <a:p>
            <a:pPr>
              <a:lnSpc>
                <a:spcPct val="120000"/>
              </a:lnSpc>
              <a:spcBef>
                <a:spcPct val="30000"/>
              </a:spcBef>
              <a:buClr>
                <a:schemeClr val="accent2"/>
              </a:buClr>
            </a:pPr>
            <a:r>
              <a:rPr lang="zh-CN" altLang="en-US" sz="2800" b="1" dirty="0">
                <a:solidFill>
                  <a:schemeClr val="tx1"/>
                </a:solidFill>
                <a:latin typeface="楷体" panose="02010609060101010101" pitchFamily="49" charset="-122"/>
                <a:ea typeface="楷体" panose="02010609060101010101" pitchFamily="49" charset="-122"/>
                <a:sym typeface="楷体" panose="02010609060101010101" pitchFamily="49" charset="-122"/>
              </a:rPr>
              <a:t>第一节 资金的时间价值</a:t>
            </a:r>
            <a:endParaRPr lang="en-US" altLang="zh-CN" sz="2800" b="1" dirty="0">
              <a:solidFill>
                <a:schemeClr val="tx1"/>
              </a:solidFill>
              <a:latin typeface="楷体" panose="02010609060101010101" pitchFamily="49" charset="-122"/>
              <a:ea typeface="楷体" panose="02010609060101010101" pitchFamily="49" charset="-122"/>
              <a:sym typeface="楷体" panose="02010609060101010101" pitchFamily="49" charset="-122"/>
            </a:endParaRPr>
          </a:p>
          <a:p>
            <a:pPr>
              <a:lnSpc>
                <a:spcPct val="120000"/>
              </a:lnSpc>
              <a:spcBef>
                <a:spcPct val="30000"/>
              </a:spcBef>
              <a:buClr>
                <a:schemeClr val="accent2"/>
              </a:buClr>
            </a:pPr>
            <a:r>
              <a:rPr lang="zh-CN" altLang="en-US" sz="2000" dirty="0" smtClean="0">
                <a:solidFill>
                  <a:schemeClr val="tx1"/>
                </a:solidFill>
                <a:latin typeface="楷体" panose="02010609060101010101" pitchFamily="49" charset="-122"/>
                <a:ea typeface="楷体" panose="02010609060101010101" pitchFamily="49" charset="-122"/>
              </a:rPr>
              <a:t>（</a:t>
            </a:r>
            <a:r>
              <a:rPr lang="en-US" altLang="zh-CN" sz="2000" dirty="0" smtClean="0">
                <a:solidFill>
                  <a:schemeClr val="tx1"/>
                </a:solidFill>
                <a:latin typeface="楷体" panose="02010609060101010101" pitchFamily="49" charset="-122"/>
                <a:ea typeface="楷体" panose="02010609060101010101" pitchFamily="49" charset="-122"/>
              </a:rPr>
              <a:t>Time Value of Money</a:t>
            </a:r>
            <a:r>
              <a:rPr lang="zh-CN" altLang="en-US" sz="2000" dirty="0" smtClean="0">
                <a:solidFill>
                  <a:schemeClr val="tx1"/>
                </a:solidFill>
                <a:latin typeface="楷体" panose="02010609060101010101" pitchFamily="49" charset="-122"/>
                <a:ea typeface="楷体" panose="02010609060101010101" pitchFamily="49" charset="-122"/>
              </a:rPr>
              <a:t>）</a:t>
            </a:r>
            <a:r>
              <a:rPr lang="en-US" altLang="zh-CN" sz="2000" dirty="0" smtClean="0">
                <a:solidFill>
                  <a:schemeClr val="tx1"/>
                </a:solidFill>
                <a:latin typeface="楷体" panose="02010609060101010101" pitchFamily="49" charset="-122"/>
                <a:ea typeface="楷体" panose="02010609060101010101" pitchFamily="49" charset="-122"/>
              </a:rPr>
              <a:t> </a:t>
            </a:r>
            <a:endParaRPr lang="en-US" altLang="zh-CN" sz="2000" b="1" dirty="0">
              <a:solidFill>
                <a:srgbClr val="FF0000"/>
              </a:solidFill>
              <a:latin typeface="楷体" panose="02010609060101010101" pitchFamily="49" charset="-122"/>
              <a:ea typeface="楷体" panose="02010609060101010101" pitchFamily="49" charset="-122"/>
              <a:sym typeface="楷体" panose="02010609060101010101" pitchFamily="49" charset="-122"/>
            </a:endParaRPr>
          </a:p>
        </p:txBody>
      </p:sp>
      <p:grpSp>
        <p:nvGrpSpPr>
          <p:cNvPr id="5129" name="Group 60"/>
          <p:cNvGrpSpPr>
            <a:grpSpLocks/>
          </p:cNvGrpSpPr>
          <p:nvPr/>
        </p:nvGrpSpPr>
        <p:grpSpPr bwMode="auto">
          <a:xfrm>
            <a:off x="1828908" y="2471753"/>
            <a:ext cx="381000" cy="381000"/>
            <a:chOff x="0" y="0"/>
            <a:chExt cx="1615" cy="1615"/>
          </a:xfrm>
        </p:grpSpPr>
        <p:sp>
          <p:nvSpPr>
            <p:cNvPr id="5130" name="Oval 61"/>
            <p:cNvSpPr>
              <a:spLocks noChangeArrowheads="1"/>
            </p:cNvSpPr>
            <p:nvPr/>
          </p:nvSpPr>
          <p:spPr bwMode="auto">
            <a:xfrm>
              <a:off x="0" y="0"/>
              <a:ext cx="1615" cy="1615"/>
            </a:xfrm>
            <a:prstGeom prst="ellipse">
              <a:avLst/>
            </a:prstGeom>
            <a:gradFill rotWithShape="1">
              <a:gsLst>
                <a:gs pos="0">
                  <a:srgbClr val="747474"/>
                </a:gs>
                <a:gs pos="50000">
                  <a:srgbClr val="FFFFFF"/>
                </a:gs>
                <a:gs pos="100000">
                  <a:srgbClr val="747474"/>
                </a:gs>
              </a:gsLst>
              <a:lin ang="5400000" scaled="1"/>
            </a:gradFill>
            <a:ln>
              <a:noFill/>
            </a:ln>
            <a:extLst>
              <a:ext uri="{91240B29-F687-4F45-9708-019B960494DF}">
                <a14:hiddenLine xmlns:a14="http://schemas.microsoft.com/office/drawing/2010/main" w="57150" cmpd="sng">
                  <a:solidFill>
                    <a:srgbClr val="000000"/>
                  </a:solidFill>
                  <a:bevel/>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31" name="Oval 62"/>
            <p:cNvSpPr>
              <a:spLocks noChangeArrowheads="1"/>
            </p:cNvSpPr>
            <p:nvPr/>
          </p:nvSpPr>
          <p:spPr bwMode="auto">
            <a:xfrm>
              <a:off x="92" y="91"/>
              <a:ext cx="1430" cy="1430"/>
            </a:xfrm>
            <a:prstGeom prst="ellipse">
              <a:avLst/>
            </a:prstGeom>
            <a:gradFill rotWithShape="1">
              <a:gsLst>
                <a:gs pos="0">
                  <a:srgbClr val="A0A0A0"/>
                </a:gs>
                <a:gs pos="50000">
                  <a:srgbClr val="FFFFFF"/>
                </a:gs>
                <a:gs pos="100000">
                  <a:srgbClr val="A0A0A0"/>
                </a:gs>
              </a:gsLst>
              <a:lin ang="0" scaled="1"/>
            </a:gra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32" name="Oval 63"/>
            <p:cNvSpPr>
              <a:spLocks noChangeArrowheads="1"/>
            </p:cNvSpPr>
            <p:nvPr/>
          </p:nvSpPr>
          <p:spPr bwMode="auto">
            <a:xfrm>
              <a:off x="176" y="176"/>
              <a:ext cx="1262" cy="1264"/>
            </a:xfrm>
            <a:prstGeom prst="ellipse">
              <a:avLst/>
            </a:prstGeom>
            <a:gradFill rotWithShape="1">
              <a:gsLst>
                <a:gs pos="0">
                  <a:srgbClr val="FFFFFF"/>
                </a:gs>
                <a:gs pos="50000">
                  <a:srgbClr val="336699"/>
                </a:gs>
                <a:gs pos="100000">
                  <a:srgbClr val="FFFFFF"/>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spAutoFit/>
            </a:bodyPr>
            <a:lstStyle/>
            <a:p>
              <a:endParaRPr lang="zh-CN" altLang="zh-CN">
                <a:solidFill>
                  <a:srgbClr val="000000"/>
                </a:solidFill>
                <a:sym typeface="Verdana" panose="020B0604030504040204" pitchFamily="34" charset="0"/>
              </a:endParaRPr>
            </a:p>
          </p:txBody>
        </p:sp>
        <p:sp>
          <p:nvSpPr>
            <p:cNvPr id="5133" name="Oval 64"/>
            <p:cNvSpPr>
              <a:spLocks noChangeArrowheads="1"/>
            </p:cNvSpPr>
            <p:nvPr/>
          </p:nvSpPr>
          <p:spPr bwMode="auto">
            <a:xfrm>
              <a:off x="176" y="17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spAutoFit/>
            </a:bodyPr>
            <a:lstStyle/>
            <a:p>
              <a:endParaRPr lang="zh-CN" altLang="zh-CN">
                <a:solidFill>
                  <a:srgbClr val="000000"/>
                </a:solidFill>
                <a:sym typeface="Verdana" panose="020B0604030504040204" pitchFamily="34" charset="0"/>
              </a:endParaRPr>
            </a:p>
          </p:txBody>
        </p:sp>
        <p:sp>
          <p:nvSpPr>
            <p:cNvPr id="5134" name="Oval 65"/>
            <p:cNvSpPr>
              <a:spLocks noChangeArrowheads="1"/>
            </p:cNvSpPr>
            <p:nvPr/>
          </p:nvSpPr>
          <p:spPr bwMode="auto">
            <a:xfrm>
              <a:off x="259" y="259"/>
              <a:ext cx="1096" cy="1098"/>
            </a:xfrm>
            <a:prstGeom prst="ellipse">
              <a:avLst/>
            </a:prstGeom>
            <a:gradFill rotWithShape="1">
              <a:gsLst>
                <a:gs pos="0">
                  <a:srgbClr val="1B3752"/>
                </a:gs>
                <a:gs pos="50000">
                  <a:srgbClr val="336699"/>
                </a:gs>
                <a:gs pos="100000">
                  <a:srgbClr val="1B3752"/>
                </a:gs>
              </a:gsLst>
              <a:lin ang="189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anchor="ctr">
              <a:spAutoFit/>
            </a:bodyPr>
            <a:lstStyle/>
            <a:p>
              <a:endParaRPr lang="zh-CN" altLang="zh-CN">
                <a:solidFill>
                  <a:srgbClr val="000000"/>
                </a:solidFill>
                <a:sym typeface="Verdana" panose="020B0604030504040204" pitchFamily="34" charset="0"/>
              </a:endParaRPr>
            </a:p>
          </p:txBody>
        </p:sp>
        <p:sp>
          <p:nvSpPr>
            <p:cNvPr id="5135" name="Oval 66"/>
            <p:cNvSpPr>
              <a:spLocks noChangeArrowheads="1"/>
            </p:cNvSpPr>
            <p:nvPr/>
          </p:nvSpPr>
          <p:spPr bwMode="auto">
            <a:xfrm>
              <a:off x="259" y="259"/>
              <a:ext cx="1096" cy="1098"/>
            </a:xfrm>
            <a:prstGeom prst="ellipse">
              <a:avLst/>
            </a:prstGeom>
            <a:gradFill rotWithShape="1">
              <a:gsLst>
                <a:gs pos="0">
                  <a:srgbClr val="48BE67"/>
                </a:gs>
                <a:gs pos="100000">
                  <a:srgbClr val="225B32"/>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anchor="ctr">
              <a:spAutoFit/>
            </a:bodyPr>
            <a:lstStyle/>
            <a:p>
              <a:endParaRPr lang="zh-CN" altLang="zh-CN">
                <a:solidFill>
                  <a:srgbClr val="000000"/>
                </a:solidFill>
                <a:sym typeface="Verdana" panose="020B0604030504040204" pitchFamily="34" charset="0"/>
              </a:endParaRPr>
            </a:p>
          </p:txBody>
        </p:sp>
      </p:grpSp>
      <p:grpSp>
        <p:nvGrpSpPr>
          <p:cNvPr id="5144" name="Group 96"/>
          <p:cNvGrpSpPr>
            <a:grpSpLocks/>
          </p:cNvGrpSpPr>
          <p:nvPr/>
        </p:nvGrpSpPr>
        <p:grpSpPr bwMode="auto">
          <a:xfrm>
            <a:off x="1905105" y="4715594"/>
            <a:ext cx="381000" cy="381000"/>
            <a:chOff x="0" y="0"/>
            <a:chExt cx="1615" cy="1615"/>
          </a:xfrm>
        </p:grpSpPr>
        <p:sp>
          <p:nvSpPr>
            <p:cNvPr id="5145" name="Oval 97"/>
            <p:cNvSpPr>
              <a:spLocks noChangeArrowheads="1"/>
            </p:cNvSpPr>
            <p:nvPr/>
          </p:nvSpPr>
          <p:spPr bwMode="auto">
            <a:xfrm>
              <a:off x="0" y="0"/>
              <a:ext cx="1615" cy="1615"/>
            </a:xfrm>
            <a:prstGeom prst="ellipse">
              <a:avLst/>
            </a:prstGeom>
            <a:gradFill rotWithShape="1">
              <a:gsLst>
                <a:gs pos="0">
                  <a:srgbClr val="747474"/>
                </a:gs>
                <a:gs pos="50000">
                  <a:srgbClr val="FFFFFF"/>
                </a:gs>
                <a:gs pos="100000">
                  <a:srgbClr val="747474"/>
                </a:gs>
              </a:gsLst>
              <a:lin ang="5400000" scaled="1"/>
            </a:gradFill>
            <a:ln>
              <a:noFill/>
            </a:ln>
            <a:extLst>
              <a:ext uri="{91240B29-F687-4F45-9708-019B960494DF}">
                <a14:hiddenLine xmlns:a14="http://schemas.microsoft.com/office/drawing/2010/main" w="57150" cmpd="sng">
                  <a:solidFill>
                    <a:srgbClr val="000000"/>
                  </a:solidFill>
                  <a:bevel/>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46" name="Oval 98"/>
            <p:cNvSpPr>
              <a:spLocks noChangeArrowheads="1"/>
            </p:cNvSpPr>
            <p:nvPr/>
          </p:nvSpPr>
          <p:spPr bwMode="auto">
            <a:xfrm>
              <a:off x="92" y="91"/>
              <a:ext cx="1430" cy="1430"/>
            </a:xfrm>
            <a:prstGeom prst="ellipse">
              <a:avLst/>
            </a:prstGeom>
            <a:gradFill rotWithShape="1">
              <a:gsLst>
                <a:gs pos="0">
                  <a:srgbClr val="A0A0A0"/>
                </a:gs>
                <a:gs pos="50000">
                  <a:srgbClr val="FFFFFF"/>
                </a:gs>
                <a:gs pos="100000">
                  <a:srgbClr val="A0A0A0"/>
                </a:gs>
              </a:gsLst>
              <a:lin ang="0" scaled="1"/>
            </a:gra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p>
              <a:endParaRPr lang="zh-CN" altLang="zh-CN">
                <a:solidFill>
                  <a:srgbClr val="000000"/>
                </a:solidFill>
                <a:sym typeface="Verdana" panose="020B0604030504040204" pitchFamily="34" charset="0"/>
              </a:endParaRPr>
            </a:p>
          </p:txBody>
        </p:sp>
        <p:sp>
          <p:nvSpPr>
            <p:cNvPr id="5147" name="Oval 99"/>
            <p:cNvSpPr>
              <a:spLocks noChangeArrowheads="1"/>
            </p:cNvSpPr>
            <p:nvPr/>
          </p:nvSpPr>
          <p:spPr bwMode="auto">
            <a:xfrm>
              <a:off x="176" y="176"/>
              <a:ext cx="1262" cy="1264"/>
            </a:xfrm>
            <a:prstGeom prst="ellipse">
              <a:avLst/>
            </a:prstGeom>
            <a:gradFill rotWithShape="1">
              <a:gsLst>
                <a:gs pos="0">
                  <a:srgbClr val="FFFFFF"/>
                </a:gs>
                <a:gs pos="50000">
                  <a:srgbClr val="336699"/>
                </a:gs>
                <a:gs pos="100000">
                  <a:srgbClr val="FFFFFF"/>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spAutoFit/>
            </a:bodyPr>
            <a:lstStyle/>
            <a:p>
              <a:endParaRPr lang="zh-CN" altLang="zh-CN">
                <a:solidFill>
                  <a:srgbClr val="000000"/>
                </a:solidFill>
                <a:sym typeface="Verdana" panose="020B0604030504040204" pitchFamily="34" charset="0"/>
              </a:endParaRPr>
            </a:p>
          </p:txBody>
        </p:sp>
        <p:sp>
          <p:nvSpPr>
            <p:cNvPr id="5148" name="Oval 100"/>
            <p:cNvSpPr>
              <a:spLocks noChangeArrowheads="1"/>
            </p:cNvSpPr>
            <p:nvPr/>
          </p:nvSpPr>
          <p:spPr bwMode="auto">
            <a:xfrm>
              <a:off x="176" y="17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spAutoFit/>
            </a:bodyPr>
            <a:lstStyle/>
            <a:p>
              <a:endParaRPr lang="zh-CN" altLang="zh-CN">
                <a:solidFill>
                  <a:srgbClr val="000000"/>
                </a:solidFill>
                <a:sym typeface="Verdana" panose="020B0604030504040204" pitchFamily="34" charset="0"/>
              </a:endParaRPr>
            </a:p>
          </p:txBody>
        </p:sp>
        <p:sp>
          <p:nvSpPr>
            <p:cNvPr id="5149" name="Oval 101"/>
            <p:cNvSpPr>
              <a:spLocks noChangeArrowheads="1"/>
            </p:cNvSpPr>
            <p:nvPr/>
          </p:nvSpPr>
          <p:spPr bwMode="auto">
            <a:xfrm>
              <a:off x="259" y="259"/>
              <a:ext cx="1096" cy="1098"/>
            </a:xfrm>
            <a:prstGeom prst="ellipse">
              <a:avLst/>
            </a:prstGeom>
            <a:gradFill rotWithShape="1">
              <a:gsLst>
                <a:gs pos="0">
                  <a:srgbClr val="1B3752"/>
                </a:gs>
                <a:gs pos="50000">
                  <a:srgbClr val="336699"/>
                </a:gs>
                <a:gs pos="100000">
                  <a:srgbClr val="1B3752"/>
                </a:gs>
              </a:gsLst>
              <a:lin ang="189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anchor="ctr">
              <a:spAutoFit/>
            </a:bodyPr>
            <a:lstStyle/>
            <a:p>
              <a:endParaRPr lang="zh-CN" altLang="zh-CN">
                <a:solidFill>
                  <a:srgbClr val="000000"/>
                </a:solidFill>
                <a:sym typeface="Verdana" panose="020B0604030504040204" pitchFamily="34" charset="0"/>
              </a:endParaRPr>
            </a:p>
          </p:txBody>
        </p:sp>
        <p:sp>
          <p:nvSpPr>
            <p:cNvPr id="5150" name="Oval 102"/>
            <p:cNvSpPr>
              <a:spLocks noChangeArrowheads="1"/>
            </p:cNvSpPr>
            <p:nvPr/>
          </p:nvSpPr>
          <p:spPr bwMode="auto">
            <a:xfrm>
              <a:off x="259" y="259"/>
              <a:ext cx="1096" cy="1098"/>
            </a:xfrm>
            <a:prstGeom prst="ellipse">
              <a:avLst/>
            </a:prstGeom>
            <a:gradFill rotWithShape="1">
              <a:gsLst>
                <a:gs pos="0">
                  <a:srgbClr val="FFCC00"/>
                </a:gs>
                <a:gs pos="100000">
                  <a:srgbClr val="7A6200"/>
                </a:gs>
              </a:gsLst>
              <a:lin ang="2700000" scaled="1"/>
            </a:gradFill>
            <a:ln>
              <a:noFill/>
            </a:ln>
            <a:extLst>
              <a:ext uri="{91240B29-F687-4F45-9708-019B960494DF}">
                <a14:hiddenLine xmlns:a14="http://schemas.microsoft.com/office/drawing/2010/main" w="38100" cmpd="sng">
                  <a:solidFill>
                    <a:srgbClr val="000000"/>
                  </a:solidFill>
                  <a:bevel/>
                  <a:headEnd/>
                  <a:tailEnd/>
                </a14:hiddenLine>
              </a:ext>
            </a:extLst>
          </p:spPr>
          <p:txBody>
            <a:bodyPr anchor="ctr">
              <a:spAutoFit/>
            </a:bodyPr>
            <a:lstStyle/>
            <a:p>
              <a:endParaRPr lang="zh-CN" altLang="zh-CN">
                <a:solidFill>
                  <a:srgbClr val="000000"/>
                </a:solidFill>
                <a:sym typeface="Verdana" panose="020B0604030504040204" pitchFamily="34" charset="0"/>
              </a:endParaRPr>
            </a:p>
          </p:txBody>
        </p:sp>
      </p:grpSp>
      <p:sp>
        <p:nvSpPr>
          <p:cNvPr id="42" name="AutoShape 50"/>
          <p:cNvSpPr>
            <a:spLocks noChangeArrowheads="1"/>
          </p:cNvSpPr>
          <p:nvPr/>
        </p:nvSpPr>
        <p:spPr bwMode="auto">
          <a:xfrm>
            <a:off x="2288261" y="4468737"/>
            <a:ext cx="6335712" cy="865188"/>
          </a:xfrm>
          <a:prstGeom prst="roundRect">
            <a:avLst>
              <a:gd name="adj" fmla="val 50000"/>
            </a:avLst>
          </a:prstGeom>
          <a:noFill/>
          <a:ln w="28575" cmpd="sng">
            <a:solidFill>
              <a:schemeClr val="bg2"/>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marL="469900" indent="-469900">
              <a:defRPr>
                <a:solidFill>
                  <a:srgbClr val="3366CC"/>
                </a:solidFill>
                <a:latin typeface="楷体_GB2312" pitchFamily="49" charset="-122"/>
                <a:ea typeface="宋体" panose="02010600030101010101" pitchFamily="2" charset="-122"/>
              </a:defRPr>
            </a:lvl1pPr>
            <a:lvl2pPr>
              <a:defRPr>
                <a:solidFill>
                  <a:srgbClr val="3366CC"/>
                </a:solidFill>
                <a:latin typeface="楷体_GB2312" pitchFamily="49" charset="-122"/>
                <a:ea typeface="宋体" panose="02010600030101010101" pitchFamily="2" charset="-122"/>
              </a:defRPr>
            </a:lvl2pPr>
            <a:lvl3pPr>
              <a:defRPr>
                <a:solidFill>
                  <a:srgbClr val="3366CC"/>
                </a:solidFill>
                <a:latin typeface="楷体_GB2312" pitchFamily="49" charset="-122"/>
                <a:ea typeface="宋体" panose="02010600030101010101" pitchFamily="2" charset="-122"/>
              </a:defRPr>
            </a:lvl3pPr>
            <a:lvl4pPr>
              <a:defRPr>
                <a:solidFill>
                  <a:srgbClr val="3366CC"/>
                </a:solidFill>
                <a:latin typeface="楷体_GB2312" pitchFamily="49" charset="-122"/>
                <a:ea typeface="宋体" panose="02010600030101010101" pitchFamily="2" charset="-122"/>
              </a:defRPr>
            </a:lvl4pPr>
            <a:lvl5pPr>
              <a:defRPr>
                <a:solidFill>
                  <a:srgbClr val="3366CC"/>
                </a:solidFill>
                <a:latin typeface="楷体_GB2312" pitchFamily="49" charset="-122"/>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rgbClr val="3366CC"/>
                </a:solidFill>
                <a:latin typeface="楷体_GB2312" pitchFamily="49" charset="-122"/>
                <a:ea typeface="宋体" panose="02010600030101010101" pitchFamily="2" charset="-122"/>
              </a:defRPr>
            </a:lvl9pPr>
          </a:lstStyle>
          <a:p>
            <a:pPr>
              <a:lnSpc>
                <a:spcPct val="120000"/>
              </a:lnSpc>
              <a:spcBef>
                <a:spcPct val="30000"/>
              </a:spcBef>
              <a:buClr>
                <a:schemeClr val="accent2"/>
              </a:buClr>
            </a:pPr>
            <a:r>
              <a:rPr lang="zh-CN" altLang="en-US" sz="2800" b="1" dirty="0">
                <a:solidFill>
                  <a:srgbClr val="FF0000"/>
                </a:solidFill>
                <a:latin typeface="楷体" panose="02010609060101010101" pitchFamily="49" charset="-122"/>
                <a:ea typeface="楷体" panose="02010609060101010101" pitchFamily="49" charset="-122"/>
                <a:sym typeface="楷体" panose="02010609060101010101" pitchFamily="49" charset="-122"/>
              </a:rPr>
              <a:t>第二节 资金的等值计算</a:t>
            </a:r>
            <a:endParaRPr lang="en-US" altLang="zh-CN" sz="2800" b="1" dirty="0">
              <a:solidFill>
                <a:srgbClr val="FF0000"/>
              </a:solidFill>
              <a:latin typeface="楷体" panose="02010609060101010101" pitchFamily="49" charset="-122"/>
              <a:ea typeface="楷体" panose="02010609060101010101" pitchFamily="49" charset="-122"/>
              <a:sym typeface="楷体" panose="02010609060101010101" pitchFamily="49" charset="-122"/>
            </a:endParaRPr>
          </a:p>
          <a:p>
            <a:pPr>
              <a:lnSpc>
                <a:spcPct val="120000"/>
              </a:lnSpc>
              <a:spcBef>
                <a:spcPct val="30000"/>
              </a:spcBef>
              <a:buClr>
                <a:schemeClr val="accent2"/>
              </a:buClr>
            </a:pPr>
            <a:r>
              <a:rPr lang="en-US" altLang="zh-CN" sz="2000" dirty="0" smtClean="0">
                <a:solidFill>
                  <a:schemeClr val="tx1"/>
                </a:solidFill>
                <a:latin typeface="楷体" panose="02010609060101010101" pitchFamily="49" charset="-122"/>
                <a:ea typeface="楷体" panose="02010609060101010101" pitchFamily="49" charset="-122"/>
              </a:rPr>
              <a:t>(Equivalent Value)</a:t>
            </a:r>
            <a:endParaRPr lang="zh-CN" altLang="en-US" sz="2000" dirty="0" smtClean="0">
              <a:solidFill>
                <a:schemeClr val="tx1"/>
              </a:solidFill>
              <a:latin typeface="楷体" panose="02010609060101010101" pitchFamily="49" charset="-122"/>
              <a:ea typeface="楷体" panose="02010609060101010101" pitchFamily="49" charset="-122"/>
              <a:sym typeface="楷体" panose="02010609060101010101" pitchFamily="49" charset="-122"/>
            </a:endParaRPr>
          </a:p>
        </p:txBody>
      </p:sp>
    </p:spTree>
    <p:extLst>
      <p:ext uri="{BB962C8B-B14F-4D97-AF65-F5344CB8AC3E}">
        <p14:creationId xmlns:p14="http://schemas.microsoft.com/office/powerpoint/2010/main" val="35327907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2" name="矩形 1"/>
          <p:cNvSpPr/>
          <p:nvPr/>
        </p:nvSpPr>
        <p:spPr>
          <a:xfrm>
            <a:off x="574675" y="1371681"/>
            <a:ext cx="7807175" cy="3599512"/>
          </a:xfrm>
          <a:prstGeom prst="rect">
            <a:avLst/>
          </a:prstGeom>
        </p:spPr>
        <p:txBody>
          <a:bodyPr wrap="square">
            <a:spAutoFit/>
          </a:bodyPr>
          <a:lstStyle/>
          <a:p>
            <a:pPr eaLnBrk="1" hangingPunct="1">
              <a:lnSpc>
                <a:spcPct val="150000"/>
              </a:lnSpc>
              <a:buFontTx/>
              <a:buNone/>
            </a:pPr>
            <a:r>
              <a:rPr lang="zh-CN" altLang="en-US" sz="2600" dirty="0">
                <a:solidFill>
                  <a:schemeClr val="tx1"/>
                </a:solidFill>
                <a:latin typeface="楷体" panose="02010609060101010101" pitchFamily="49" charset="-122"/>
                <a:ea typeface="楷体" panose="02010609060101010101" pitchFamily="49" charset="-122"/>
              </a:rPr>
              <a:t>你要购车，急需</a:t>
            </a:r>
            <a:r>
              <a:rPr lang="en-US" altLang="zh-CN" sz="2600" dirty="0">
                <a:solidFill>
                  <a:schemeClr val="tx1"/>
                </a:solidFill>
                <a:latin typeface="楷体" panose="02010609060101010101" pitchFamily="49" charset="-122"/>
                <a:ea typeface="楷体" panose="02010609060101010101" pitchFamily="49" charset="-122"/>
              </a:rPr>
              <a:t>50000</a:t>
            </a:r>
            <a:r>
              <a:rPr lang="zh-CN" altLang="en-US" sz="2600" dirty="0">
                <a:solidFill>
                  <a:schemeClr val="tx1"/>
                </a:solidFill>
                <a:latin typeface="楷体" panose="02010609060101010101" pitchFamily="49" charset="-122"/>
                <a:ea typeface="楷体" panose="02010609060101010101" pitchFamily="49" charset="-122"/>
              </a:rPr>
              <a:t>元钱，如果向银行贷款，年利率是</a:t>
            </a:r>
            <a:r>
              <a:rPr lang="en-US" altLang="zh-CN" sz="2600" dirty="0">
                <a:solidFill>
                  <a:schemeClr val="tx1"/>
                </a:solidFill>
                <a:latin typeface="楷体" panose="02010609060101010101" pitchFamily="49" charset="-122"/>
                <a:ea typeface="楷体" panose="02010609060101010101" pitchFamily="49" charset="-122"/>
              </a:rPr>
              <a:t>6</a:t>
            </a:r>
            <a:r>
              <a:rPr lang="zh-CN" altLang="en-US" sz="2600" dirty="0">
                <a:solidFill>
                  <a:schemeClr val="tx1"/>
                </a:solidFill>
                <a:latin typeface="楷体" panose="02010609060101010101" pitchFamily="49" charset="-122"/>
                <a:ea typeface="楷体" panose="02010609060101010101" pitchFamily="49" charset="-122"/>
              </a:rPr>
              <a:t>％，按复利计息，到第</a:t>
            </a:r>
            <a:r>
              <a:rPr lang="en-US" altLang="zh-CN" sz="2600" dirty="0">
                <a:solidFill>
                  <a:schemeClr val="tx1"/>
                </a:solidFill>
                <a:latin typeface="楷体" panose="02010609060101010101" pitchFamily="49" charset="-122"/>
                <a:ea typeface="楷体" panose="02010609060101010101" pitchFamily="49" charset="-122"/>
              </a:rPr>
              <a:t>2</a:t>
            </a:r>
            <a:r>
              <a:rPr lang="zh-CN" altLang="en-US" sz="2600" dirty="0">
                <a:solidFill>
                  <a:schemeClr val="tx1"/>
                </a:solidFill>
                <a:latin typeface="楷体" panose="02010609060101010101" pitchFamily="49" charset="-122"/>
                <a:ea typeface="楷体" panose="02010609060101010101" pitchFamily="49" charset="-122"/>
              </a:rPr>
              <a:t>年末须偿还本利共</a:t>
            </a:r>
            <a:r>
              <a:rPr lang="en-US" altLang="zh-CN" sz="2600" dirty="0">
                <a:solidFill>
                  <a:schemeClr val="tx1"/>
                </a:solidFill>
                <a:latin typeface="楷体" panose="02010609060101010101" pitchFamily="49" charset="-122"/>
                <a:ea typeface="楷体" panose="02010609060101010101" pitchFamily="49" charset="-122"/>
              </a:rPr>
              <a:t>56180</a:t>
            </a:r>
            <a:r>
              <a:rPr lang="zh-CN" altLang="en-US" sz="2600" dirty="0">
                <a:solidFill>
                  <a:schemeClr val="tx1"/>
                </a:solidFill>
                <a:latin typeface="楷体" panose="02010609060101010101" pitchFamily="49" charset="-122"/>
                <a:ea typeface="楷体" panose="02010609060101010101" pitchFamily="49" charset="-122"/>
              </a:rPr>
              <a:t>元。汽车推销商愿意为你提供分期付款的贷款，年利率是</a:t>
            </a:r>
            <a:r>
              <a:rPr lang="en-US" altLang="zh-CN" sz="2600" dirty="0">
                <a:solidFill>
                  <a:schemeClr val="tx1"/>
                </a:solidFill>
                <a:latin typeface="楷体" panose="02010609060101010101" pitchFamily="49" charset="-122"/>
                <a:ea typeface="楷体" panose="02010609060101010101" pitchFamily="49" charset="-122"/>
              </a:rPr>
              <a:t>4</a:t>
            </a:r>
            <a:r>
              <a:rPr lang="zh-CN" altLang="en-US" sz="2600" dirty="0">
                <a:solidFill>
                  <a:schemeClr val="tx1"/>
                </a:solidFill>
                <a:latin typeface="楷体" panose="02010609060101010101" pitchFamily="49" charset="-122"/>
                <a:ea typeface="楷体" panose="02010609060101010101" pitchFamily="49" charset="-122"/>
              </a:rPr>
              <a:t>％，按单利计息，</a:t>
            </a:r>
            <a:r>
              <a:rPr lang="en-US" altLang="zh-CN" sz="2600" dirty="0">
                <a:solidFill>
                  <a:schemeClr val="tx1"/>
                </a:solidFill>
                <a:latin typeface="楷体" panose="02010609060101010101" pitchFamily="49" charset="-122"/>
                <a:ea typeface="楷体" panose="02010609060101010101" pitchFamily="49" charset="-122"/>
              </a:rPr>
              <a:t>2</a:t>
            </a:r>
            <a:r>
              <a:rPr lang="zh-CN" altLang="en-US" sz="2600" dirty="0">
                <a:solidFill>
                  <a:schemeClr val="tx1"/>
                </a:solidFill>
                <a:latin typeface="楷体" panose="02010609060101010101" pitchFamily="49" charset="-122"/>
                <a:ea typeface="楷体" panose="02010609060101010101" pitchFamily="49" charset="-122"/>
              </a:rPr>
              <a:t>年共需支付利息</a:t>
            </a:r>
            <a:r>
              <a:rPr lang="en-US" altLang="zh-CN" sz="2600" dirty="0">
                <a:solidFill>
                  <a:schemeClr val="tx1"/>
                </a:solidFill>
                <a:latin typeface="楷体" panose="02010609060101010101" pitchFamily="49" charset="-122"/>
                <a:ea typeface="楷体" panose="02010609060101010101" pitchFamily="49" charset="-122"/>
              </a:rPr>
              <a:t>4000</a:t>
            </a:r>
            <a:r>
              <a:rPr lang="zh-CN" altLang="en-US" sz="2600" dirty="0">
                <a:solidFill>
                  <a:schemeClr val="tx1"/>
                </a:solidFill>
                <a:latin typeface="楷体" panose="02010609060101010101" pitchFamily="49" charset="-122"/>
                <a:ea typeface="楷体" panose="02010609060101010101" pitchFamily="49" charset="-122"/>
              </a:rPr>
              <a:t>元。分</a:t>
            </a:r>
            <a:r>
              <a:rPr lang="en-US" altLang="zh-CN" sz="2600" dirty="0">
                <a:solidFill>
                  <a:schemeClr val="tx1"/>
                </a:solidFill>
                <a:latin typeface="楷体" panose="02010609060101010101" pitchFamily="49" charset="-122"/>
                <a:ea typeface="楷体" panose="02010609060101010101" pitchFamily="49" charset="-122"/>
              </a:rPr>
              <a:t>24</a:t>
            </a:r>
            <a:r>
              <a:rPr lang="zh-CN" altLang="en-US" sz="2600" dirty="0">
                <a:solidFill>
                  <a:schemeClr val="tx1"/>
                </a:solidFill>
                <a:latin typeface="楷体" panose="02010609060101010101" pitchFamily="49" charset="-122"/>
                <a:ea typeface="楷体" panose="02010609060101010101" pitchFamily="49" charset="-122"/>
              </a:rPr>
              <a:t>个月偿还本利，每月底还款为</a:t>
            </a:r>
            <a:r>
              <a:rPr lang="en-US" altLang="zh-CN" sz="2600" dirty="0">
                <a:solidFill>
                  <a:schemeClr val="tx1"/>
                </a:solidFill>
                <a:latin typeface="楷体" panose="02010609060101010101" pitchFamily="49" charset="-122"/>
                <a:ea typeface="楷体" panose="02010609060101010101" pitchFamily="49" charset="-122"/>
              </a:rPr>
              <a:t>54000</a:t>
            </a:r>
            <a:r>
              <a:rPr lang="en-US" altLang="zh-CN" sz="2600" dirty="0">
                <a:solidFill>
                  <a:schemeClr val="tx1"/>
                </a:solidFill>
                <a:latin typeface="楷体" panose="02010609060101010101" pitchFamily="49" charset="-122"/>
                <a:ea typeface="楷体" panose="02010609060101010101" pitchFamily="49" charset="-122"/>
                <a:sym typeface="Symbol" panose="05050102010706020507" pitchFamily="18" charset="2"/>
              </a:rPr>
              <a:t></a:t>
            </a:r>
            <a:r>
              <a:rPr lang="en-US" altLang="zh-CN" sz="2600" dirty="0">
                <a:solidFill>
                  <a:schemeClr val="tx1"/>
                </a:solidFill>
                <a:latin typeface="楷体" panose="02010609060101010101" pitchFamily="49" charset="-122"/>
                <a:ea typeface="楷体" panose="02010609060101010101" pitchFamily="49" charset="-122"/>
              </a:rPr>
              <a:t>24=2250</a:t>
            </a:r>
            <a:r>
              <a:rPr lang="zh-CN" altLang="en-US" sz="2600" dirty="0">
                <a:solidFill>
                  <a:schemeClr val="tx1"/>
                </a:solidFill>
                <a:latin typeface="楷体" panose="02010609060101010101" pitchFamily="49" charset="-122"/>
                <a:ea typeface="楷体" panose="02010609060101010101" pitchFamily="49" charset="-122"/>
              </a:rPr>
              <a:t>元。你认为可以接受吗？这笔贷款的实际利率是多少？</a:t>
            </a:r>
          </a:p>
        </p:txBody>
      </p:sp>
    </p:spTree>
    <p:extLst>
      <p:ext uri="{BB962C8B-B14F-4D97-AF65-F5344CB8AC3E}">
        <p14:creationId xmlns:p14="http://schemas.microsoft.com/office/powerpoint/2010/main" val="42568765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grpSp>
        <p:nvGrpSpPr>
          <p:cNvPr id="5" name="Group 5"/>
          <p:cNvGrpSpPr>
            <a:grpSpLocks/>
          </p:cNvGrpSpPr>
          <p:nvPr/>
        </p:nvGrpSpPr>
        <p:grpSpPr bwMode="auto">
          <a:xfrm>
            <a:off x="1570623" y="2325766"/>
            <a:ext cx="5638800" cy="3505200"/>
            <a:chOff x="1008" y="1680"/>
            <a:chExt cx="3552" cy="2208"/>
          </a:xfrm>
        </p:grpSpPr>
        <p:sp>
          <p:nvSpPr>
            <p:cNvPr id="6" name="Text Box 6"/>
            <p:cNvSpPr txBox="1">
              <a:spLocks noChangeArrowheads="1"/>
            </p:cNvSpPr>
            <p:nvPr/>
          </p:nvSpPr>
          <p:spPr bwMode="auto">
            <a:xfrm>
              <a:off x="3384" y="298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eaLnBrk="1" hangingPunct="1">
                <a:spcBef>
                  <a:spcPct val="0"/>
                </a:spcBef>
                <a:buFontTx/>
                <a:buNone/>
              </a:pPr>
              <a:r>
                <a:rPr lang="en-US" altLang="zh-CN" sz="2000" b="0">
                  <a:latin typeface="Times New Roman" panose="02020603050405020304" pitchFamily="18" charset="0"/>
                  <a:ea typeface="宋体" panose="02010600030101010101" pitchFamily="2" charset="-122"/>
                </a:rPr>
                <a:t>23</a:t>
              </a:r>
            </a:p>
          </p:txBody>
        </p:sp>
        <p:sp>
          <p:nvSpPr>
            <p:cNvPr id="7" name="Text Box 7"/>
            <p:cNvSpPr txBox="1">
              <a:spLocks noChangeArrowheads="1"/>
            </p:cNvSpPr>
            <p:nvPr/>
          </p:nvSpPr>
          <p:spPr bwMode="auto">
            <a:xfrm>
              <a:off x="3690" y="298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eaLnBrk="1" hangingPunct="1">
                <a:spcBef>
                  <a:spcPct val="0"/>
                </a:spcBef>
                <a:buFontTx/>
                <a:buNone/>
              </a:pPr>
              <a:r>
                <a:rPr lang="en-US" altLang="zh-CN" sz="2000" b="0">
                  <a:latin typeface="Times New Roman" panose="02020603050405020304" pitchFamily="18" charset="0"/>
                  <a:ea typeface="宋体" panose="02010600030101010101" pitchFamily="2" charset="-122"/>
                </a:rPr>
                <a:t>24</a:t>
              </a:r>
            </a:p>
          </p:txBody>
        </p:sp>
        <p:sp>
          <p:nvSpPr>
            <p:cNvPr id="8" name="Text Box 8"/>
            <p:cNvSpPr txBox="1">
              <a:spLocks noChangeArrowheads="1"/>
            </p:cNvSpPr>
            <p:nvPr/>
          </p:nvSpPr>
          <p:spPr bwMode="auto">
            <a:xfrm>
              <a:off x="1392" y="2960"/>
              <a:ext cx="25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ctr" eaLnBrk="1" hangingPunct="1">
                <a:spcBef>
                  <a:spcPct val="0"/>
                </a:spcBef>
                <a:buFontTx/>
                <a:buNone/>
              </a:pPr>
              <a:r>
                <a:rPr lang="en-US" altLang="zh-CN" sz="2000" b="0">
                  <a:latin typeface="Times New Roman" panose="02020603050405020304" pitchFamily="18" charset="0"/>
                  <a:ea typeface="宋体" panose="02010600030101010101" pitchFamily="2" charset="-122"/>
                </a:rPr>
                <a:t>1</a:t>
              </a:r>
            </a:p>
          </p:txBody>
        </p:sp>
        <p:sp>
          <p:nvSpPr>
            <p:cNvPr id="9" name="Text Box 9"/>
            <p:cNvSpPr txBox="1">
              <a:spLocks noChangeArrowheads="1"/>
            </p:cNvSpPr>
            <p:nvPr/>
          </p:nvSpPr>
          <p:spPr bwMode="auto">
            <a:xfrm>
              <a:off x="2361" y="3209"/>
              <a:ext cx="7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eaLnBrk="1" hangingPunct="1">
                <a:spcBef>
                  <a:spcPct val="0"/>
                </a:spcBef>
                <a:buFontTx/>
                <a:buNone/>
              </a:pPr>
              <a:r>
                <a:rPr lang="en-US" altLang="zh-CN" sz="2000" b="0">
                  <a:latin typeface="Times New Roman" panose="02020603050405020304" pitchFamily="18" charset="0"/>
                  <a:ea typeface="宋体" panose="02010600030101010101" pitchFamily="2" charset="-122"/>
                </a:rPr>
                <a:t>…………</a:t>
              </a:r>
            </a:p>
          </p:txBody>
        </p:sp>
        <p:sp>
          <p:nvSpPr>
            <p:cNvPr id="10" name="Line 10"/>
            <p:cNvSpPr>
              <a:spLocks noChangeShapeType="1"/>
            </p:cNvSpPr>
            <p:nvPr/>
          </p:nvSpPr>
          <p:spPr bwMode="auto">
            <a:xfrm>
              <a:off x="1262" y="3209"/>
              <a:ext cx="312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flipV="1">
              <a:off x="1262" y="1962"/>
              <a:ext cx="0" cy="12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12"/>
            <p:cNvSpPr txBox="1">
              <a:spLocks noChangeArrowheads="1"/>
            </p:cNvSpPr>
            <p:nvPr/>
          </p:nvSpPr>
          <p:spPr bwMode="auto">
            <a:xfrm>
              <a:off x="1008" y="1680"/>
              <a:ext cx="59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eaLnBrk="1" hangingPunct="1">
                <a:spcBef>
                  <a:spcPct val="0"/>
                </a:spcBef>
                <a:buFontTx/>
                <a:buNone/>
              </a:pPr>
              <a:r>
                <a:rPr lang="en-US" altLang="zh-CN" b="0">
                  <a:latin typeface="Times New Roman" panose="02020603050405020304" pitchFamily="18" charset="0"/>
                  <a:ea typeface="宋体" panose="02010600030101010101" pitchFamily="2" charset="-122"/>
                </a:rPr>
                <a:t>50000</a:t>
              </a:r>
            </a:p>
          </p:txBody>
        </p:sp>
        <p:sp>
          <p:nvSpPr>
            <p:cNvPr id="13" name="Line 13"/>
            <p:cNvSpPr>
              <a:spLocks noChangeShapeType="1"/>
            </p:cNvSpPr>
            <p:nvPr/>
          </p:nvSpPr>
          <p:spPr bwMode="auto">
            <a:xfrm>
              <a:off x="1515" y="3209"/>
              <a:ext cx="0"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a:off x="1793" y="3209"/>
              <a:ext cx="0"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2107" y="3209"/>
              <a:ext cx="0"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3207" y="3209"/>
              <a:ext cx="0"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3485" y="3209"/>
              <a:ext cx="0"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3799" y="3209"/>
              <a:ext cx="0"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19"/>
            <p:cNvSpPr txBox="1">
              <a:spLocks noChangeArrowheads="1"/>
            </p:cNvSpPr>
            <p:nvPr/>
          </p:nvSpPr>
          <p:spPr bwMode="auto">
            <a:xfrm>
              <a:off x="1728" y="2960"/>
              <a:ext cx="33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eaLnBrk="1" hangingPunct="1">
                <a:spcBef>
                  <a:spcPct val="0"/>
                </a:spcBef>
                <a:buFontTx/>
                <a:buNone/>
              </a:pPr>
              <a:r>
                <a:rPr lang="en-US" altLang="zh-CN" sz="2000" b="0">
                  <a:latin typeface="Times New Roman" panose="02020603050405020304" pitchFamily="18" charset="0"/>
                  <a:ea typeface="宋体" panose="02010600030101010101" pitchFamily="2" charset="-122"/>
                </a:rPr>
                <a:t>2</a:t>
              </a:r>
            </a:p>
          </p:txBody>
        </p:sp>
        <p:sp>
          <p:nvSpPr>
            <p:cNvPr id="21" name="Text Box 20"/>
            <p:cNvSpPr txBox="1">
              <a:spLocks noChangeArrowheads="1"/>
            </p:cNvSpPr>
            <p:nvPr/>
          </p:nvSpPr>
          <p:spPr bwMode="auto">
            <a:xfrm>
              <a:off x="2050" y="2960"/>
              <a:ext cx="25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eaLnBrk="1" hangingPunct="1">
                <a:spcBef>
                  <a:spcPct val="0"/>
                </a:spcBef>
                <a:buFontTx/>
                <a:buNone/>
              </a:pPr>
              <a:r>
                <a:rPr lang="en-US" altLang="zh-CN" sz="2000" b="0">
                  <a:latin typeface="Times New Roman" panose="02020603050405020304" pitchFamily="18" charset="0"/>
                  <a:ea typeface="宋体" panose="02010600030101010101" pitchFamily="2" charset="-122"/>
                </a:rPr>
                <a:t>3</a:t>
              </a:r>
            </a:p>
          </p:txBody>
        </p:sp>
        <p:sp>
          <p:nvSpPr>
            <p:cNvPr id="22" name="Text Box 21"/>
            <p:cNvSpPr txBox="1">
              <a:spLocks noChangeArrowheads="1"/>
            </p:cNvSpPr>
            <p:nvPr/>
          </p:nvSpPr>
          <p:spPr bwMode="auto">
            <a:xfrm>
              <a:off x="4093" y="3275"/>
              <a:ext cx="46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eaLnBrk="1" hangingPunct="1">
                <a:spcBef>
                  <a:spcPct val="0"/>
                </a:spcBef>
                <a:buFontTx/>
                <a:buNone/>
              </a:pPr>
              <a:r>
                <a:rPr lang="zh-CN" altLang="en-US" sz="2000" b="0">
                  <a:latin typeface="Times New Roman" panose="02020603050405020304" pitchFamily="18" charset="0"/>
                  <a:ea typeface="宋体" panose="02010600030101010101" pitchFamily="2" charset="-122"/>
                </a:rPr>
                <a:t>月</a:t>
              </a:r>
            </a:p>
          </p:txBody>
        </p:sp>
        <p:sp>
          <p:nvSpPr>
            <p:cNvPr id="23" name="Line 22"/>
            <p:cNvSpPr>
              <a:spLocks noChangeShapeType="1"/>
            </p:cNvSpPr>
            <p:nvPr/>
          </p:nvSpPr>
          <p:spPr bwMode="auto">
            <a:xfrm>
              <a:off x="1515" y="3581"/>
              <a:ext cx="2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23"/>
            <p:cNvSpPr txBox="1">
              <a:spLocks noChangeArrowheads="1"/>
            </p:cNvSpPr>
            <p:nvPr/>
          </p:nvSpPr>
          <p:spPr bwMode="auto">
            <a:xfrm>
              <a:off x="2482" y="3639"/>
              <a:ext cx="67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Blip>
                  <a:blip r:embed="rId2"/>
                </a:buBlip>
                <a:defRPr kumimoji="1" sz="2400" b="1">
                  <a:solidFill>
                    <a:schemeClr val="tx1"/>
                  </a:solidFill>
                  <a:latin typeface="幼圆" panose="02010509060101010101" pitchFamily="49" charset="-122"/>
                  <a:ea typeface="幼圆" panose="02010509060101010101" pitchFamily="49" charset="-122"/>
                </a:defRPr>
              </a:lvl1pPr>
              <a:lvl2pPr marL="742950" indent="-285750">
                <a:spcBef>
                  <a:spcPct val="20000"/>
                </a:spcBef>
                <a:buClr>
                  <a:srgbClr val="3366FF"/>
                </a:buClr>
                <a:buSzPct val="85000"/>
                <a:buFont typeface="Wingdings" panose="05000000000000000000" pitchFamily="2" charset="2"/>
                <a:buChar char="q"/>
                <a:defRPr kumimoji="1" sz="2200" b="1">
                  <a:solidFill>
                    <a:schemeClr val="tx1"/>
                  </a:solidFill>
                  <a:latin typeface="幼圆" panose="02010509060101010101" pitchFamily="49" charset="-122"/>
                  <a:ea typeface="幼圆" panose="02010509060101010101" pitchFamily="49" charset="-122"/>
                </a:defRPr>
              </a:lvl2pPr>
              <a:lvl3pPr marL="1143000" indent="-228600">
                <a:spcBef>
                  <a:spcPct val="20000"/>
                </a:spcBef>
                <a:buClr>
                  <a:srgbClr val="3366FF"/>
                </a:buClr>
                <a:buChar char="•"/>
                <a:defRPr kumimoji="1" sz="2000" b="1">
                  <a:solidFill>
                    <a:schemeClr val="tx1"/>
                  </a:solidFill>
                  <a:latin typeface="幼圆" panose="02010509060101010101" pitchFamily="49" charset="-122"/>
                  <a:ea typeface="幼圆" panose="02010509060101010101" pitchFamily="49" charset="-122"/>
                </a:defRPr>
              </a:lvl3pPr>
              <a:lvl4pPr marL="1600200" indent="-228600">
                <a:spcBef>
                  <a:spcPct val="20000"/>
                </a:spcBef>
                <a:buClr>
                  <a:srgbClr val="FF3300"/>
                </a:buClr>
                <a:buChar char="•"/>
                <a:defRPr kumimoji="1" b="1">
                  <a:solidFill>
                    <a:schemeClr val="tx1"/>
                  </a:solidFill>
                  <a:latin typeface="幼圆" panose="02010509060101010101" pitchFamily="49" charset="-122"/>
                  <a:ea typeface="幼圆" panose="02010509060101010101" pitchFamily="49" charset="-122"/>
                </a:defRPr>
              </a:lvl4pPr>
              <a:lvl5pPr marL="2057400" indent="-228600">
                <a:spcBef>
                  <a:spcPct val="20000"/>
                </a:spcBef>
                <a:buChar char="»"/>
                <a:defRPr kumimoji="1"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Black" panose="020B0A04020102020204" pitchFamily="34" charset="0"/>
                  <a:ea typeface="幼圆" panose="02010509060101010101" pitchFamily="49" charset="-122"/>
                </a:defRPr>
              </a:lvl9pPr>
            </a:lstStyle>
            <a:p>
              <a:pPr algn="just" eaLnBrk="1" hangingPunct="1">
                <a:spcBef>
                  <a:spcPct val="0"/>
                </a:spcBef>
                <a:buFontTx/>
                <a:buNone/>
              </a:pPr>
              <a:r>
                <a:rPr lang="en-US" altLang="zh-CN" b="0">
                  <a:latin typeface="Times New Roman" panose="02020603050405020304" pitchFamily="18" charset="0"/>
                  <a:ea typeface="宋体" panose="02010600030101010101" pitchFamily="2" charset="-122"/>
                </a:rPr>
                <a:t>2250</a:t>
              </a:r>
            </a:p>
          </p:txBody>
        </p:sp>
      </p:grpSp>
      <p:sp>
        <p:nvSpPr>
          <p:cNvPr id="4" name="矩形 3"/>
          <p:cNvSpPr/>
          <p:nvPr/>
        </p:nvSpPr>
        <p:spPr>
          <a:xfrm>
            <a:off x="580609" y="1358473"/>
            <a:ext cx="1980029" cy="523220"/>
          </a:xfrm>
          <a:prstGeom prst="rect">
            <a:avLst/>
          </a:prstGeom>
        </p:spPr>
        <p:txBody>
          <a:bodyPr wrap="none">
            <a:spAutoFit/>
          </a:bodyPr>
          <a:lstStyle/>
          <a:p>
            <a:pPr eaLnBrk="1" hangingPunct="1"/>
            <a:r>
              <a:rPr lang="zh-CN" altLang="en-US" sz="2800" dirty="0">
                <a:solidFill>
                  <a:schemeClr val="tx1"/>
                </a:solidFill>
                <a:latin typeface="楷体" panose="02010609060101010101" pitchFamily="49" charset="-122"/>
                <a:ea typeface="楷体" panose="02010609060101010101" pitchFamily="49" charset="-122"/>
              </a:rPr>
              <a:t>现金流量图</a:t>
            </a:r>
          </a:p>
        </p:txBody>
      </p:sp>
    </p:spTree>
    <p:extLst>
      <p:ext uri="{BB962C8B-B14F-4D97-AF65-F5344CB8AC3E}">
        <p14:creationId xmlns:p14="http://schemas.microsoft.com/office/powerpoint/2010/main" val="2155116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3"/>
          <p:cNvSpPr>
            <a:spLocks noGrp="1"/>
          </p:cNvSpPr>
          <p:nvPr>
            <p:ph type="title"/>
          </p:nvPr>
        </p:nvSpPr>
        <p:spPr>
          <a:xfrm>
            <a:off x="574675" y="0"/>
            <a:ext cx="8001000" cy="914400"/>
          </a:xfrm>
        </p:spPr>
        <p:txBody>
          <a:bodyPr/>
          <a:lstStyle/>
          <a:p>
            <a:r>
              <a:rPr lang="zh-CN" altLang="en-US" b="1" dirty="0" smtClean="0">
                <a:solidFill>
                  <a:schemeClr val="tx1"/>
                </a:solidFill>
                <a:latin typeface="楷体" panose="02010609060101010101" pitchFamily="49" charset="-122"/>
                <a:ea typeface="楷体" panose="02010609060101010101" pitchFamily="49" charset="-122"/>
              </a:rPr>
              <a:t>第二节 资金的等值计算</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ph type="body" idx="1"/>
          </p:nvPr>
        </p:nvSpPr>
        <p:spPr>
          <a:xfrm>
            <a:off x="569913" y="4502150"/>
            <a:ext cx="7888287" cy="1703388"/>
          </a:xfrm>
        </p:spPr>
        <p:txBody>
          <a:bodyPr/>
          <a:lstStyle/>
          <a:p>
            <a:pPr eaLnBrk="1" hangingPunct="1">
              <a:buFontTx/>
              <a:buNone/>
            </a:pPr>
            <a:r>
              <a:rPr lang="zh-CN" altLang="en-US" sz="2800" dirty="0" smtClean="0">
                <a:latin typeface="楷体" panose="02010609060101010101" pitchFamily="49" charset="-122"/>
                <a:ea typeface="楷体" panose="02010609060101010101" pitchFamily="49" charset="-122"/>
              </a:rPr>
              <a:t>解得：月实际利率</a:t>
            </a:r>
          </a:p>
          <a:p>
            <a:pPr algn="just" eaLnBrk="1" hangingPunct="1">
              <a:buFontTx/>
              <a:buNone/>
            </a:pPr>
            <a:r>
              <a:rPr lang="zh-CN" altLang="en-US" dirty="0" smtClean="0"/>
              <a:t>            </a:t>
            </a:r>
          </a:p>
          <a:p>
            <a:pPr algn="just" eaLnBrk="1" hangingPunct="1">
              <a:buFontTx/>
              <a:buNone/>
            </a:pPr>
            <a:r>
              <a:rPr lang="zh-CN" altLang="en-US" dirty="0" smtClean="0"/>
              <a:t>     </a:t>
            </a:r>
            <a:r>
              <a:rPr lang="zh-CN" altLang="en-US" sz="2600" dirty="0" smtClean="0">
                <a:latin typeface="楷体" panose="02010609060101010101" pitchFamily="49" charset="-122"/>
                <a:ea typeface="楷体" panose="02010609060101010101" pitchFamily="49" charset="-122"/>
              </a:rPr>
              <a:t>年利率</a:t>
            </a:r>
            <a:r>
              <a:rPr lang="en-US" altLang="zh-CN" dirty="0" smtClean="0"/>
              <a:t>7.5</a:t>
            </a:r>
            <a:r>
              <a:rPr lang="zh-CN" altLang="en-US" dirty="0" smtClean="0"/>
              <a:t>％</a:t>
            </a:r>
          </a:p>
        </p:txBody>
      </p:sp>
      <p:graphicFrame>
        <p:nvGraphicFramePr>
          <p:cNvPr id="4" name="Object 3"/>
          <p:cNvGraphicFramePr>
            <a:graphicFrameLocks noChangeAspect="1"/>
          </p:cNvGraphicFramePr>
          <p:nvPr>
            <p:extLst>
              <p:ext uri="{D42A27DB-BD31-4B8C-83A1-F6EECF244321}">
                <p14:modId xmlns:p14="http://schemas.microsoft.com/office/powerpoint/2010/main" val="468477395"/>
              </p:ext>
            </p:extLst>
          </p:nvPr>
        </p:nvGraphicFramePr>
        <p:xfrm>
          <a:off x="1619250" y="1279525"/>
          <a:ext cx="5486400" cy="1428750"/>
        </p:xfrm>
        <a:graphic>
          <a:graphicData uri="http://schemas.openxmlformats.org/presentationml/2006/ole">
            <mc:AlternateContent xmlns:mc="http://schemas.openxmlformats.org/markup-compatibility/2006">
              <mc:Choice xmlns:v="urn:schemas-microsoft-com:vml" Requires="v">
                <p:oleObj spid="_x0000_s26647" name="公式" r:id="rId3" imgW="1638300" imgH="469900" progId="Equation.3">
                  <p:embed/>
                </p:oleObj>
              </mc:Choice>
              <mc:Fallback>
                <p:oleObj name="公式" r:id="rId3" imgW="16383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279525"/>
                        <a:ext cx="5486400" cy="14287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69688223"/>
              </p:ext>
            </p:extLst>
          </p:nvPr>
        </p:nvGraphicFramePr>
        <p:xfrm>
          <a:off x="1619250" y="3007518"/>
          <a:ext cx="5486400" cy="1419225"/>
        </p:xfrm>
        <a:graphic>
          <a:graphicData uri="http://schemas.openxmlformats.org/presentationml/2006/ole">
            <mc:AlternateContent xmlns:mc="http://schemas.openxmlformats.org/markup-compatibility/2006">
              <mc:Choice xmlns:v="urn:schemas-microsoft-com:vml" Requires="v">
                <p:oleObj spid="_x0000_s26648" name="公式" r:id="rId5" imgW="1689100" imgH="469900" progId="Equation.3">
                  <p:embed/>
                </p:oleObj>
              </mc:Choice>
              <mc:Fallback>
                <p:oleObj name="公式" r:id="rId5" imgW="16891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007518"/>
                        <a:ext cx="5486400" cy="14192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3851275" y="4652963"/>
          <a:ext cx="2209800" cy="503237"/>
        </p:xfrm>
        <a:graphic>
          <a:graphicData uri="http://schemas.openxmlformats.org/presentationml/2006/ole">
            <mc:AlternateContent xmlns:mc="http://schemas.openxmlformats.org/markup-compatibility/2006">
              <mc:Choice xmlns:v="urn:schemas-microsoft-com:vml" Requires="v">
                <p:oleObj spid="_x0000_s26649" name="公式" r:id="rId7" imgW="774028" imgH="177646" progId="Equation.3">
                  <p:embed/>
                </p:oleObj>
              </mc:Choice>
              <mc:Fallback>
                <p:oleObj name="公式" r:id="rId7" imgW="774028"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4652963"/>
                        <a:ext cx="2209800" cy="5032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46001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rgbClr val="3366CC"/>
            </a:solidFill>
            <a:effectLst/>
            <a:latin typeface="楷体_GB2312" pitchFamily="49"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rgbClr val="3366CC"/>
            </a:solidFill>
            <a:effectLst/>
            <a:latin typeface="楷体_GB2312" pitchFamily="49" charset="-122"/>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rgbClr val="3366CC"/>
            </a:solidFill>
            <a:effectLst/>
            <a:latin typeface="楷体_GB2312" pitchFamily="49"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rgbClr val="3366CC"/>
            </a:solidFill>
            <a:effectLst/>
            <a:latin typeface="楷体_GB2312" pitchFamily="49" charset="-122"/>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6241</TotalTime>
  <Words>4116</Words>
  <Application>Microsoft Office PowerPoint</Application>
  <PresentationFormat>全屏显示(4:3)</PresentationFormat>
  <Paragraphs>767</Paragraphs>
  <Slides>92</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92</vt:i4>
      </vt:variant>
    </vt:vector>
  </HeadingPairs>
  <TitlesOfParts>
    <vt:vector size="109" baseType="lpstr">
      <vt:lpstr>黑体</vt:lpstr>
      <vt:lpstr>楷体</vt:lpstr>
      <vt:lpstr>楷体_GB2312</vt:lpstr>
      <vt:lpstr>宋体</vt:lpstr>
      <vt:lpstr>幼圆</vt:lpstr>
      <vt:lpstr>Arial</vt:lpstr>
      <vt:lpstr>MT Extra</vt:lpstr>
      <vt:lpstr>Symbol</vt:lpstr>
      <vt:lpstr>Tahoma</vt:lpstr>
      <vt:lpstr>Times New Roman</vt:lpstr>
      <vt:lpstr>Verdana</vt:lpstr>
      <vt:lpstr>Wingdings</vt:lpstr>
      <vt:lpstr>2_Profile</vt:lpstr>
      <vt:lpstr>3_Profile</vt:lpstr>
      <vt:lpstr>公式</vt:lpstr>
      <vt:lpstr>Microsoft 公式 3.0</vt:lpstr>
      <vt:lpstr>Equation</vt:lpstr>
      <vt:lpstr>目 录</vt:lpstr>
      <vt:lpstr>第一节 资金的时间价值</vt:lpstr>
      <vt:lpstr>第一节 资金的时间价值</vt:lpstr>
      <vt:lpstr>第一节 资金的时间价值</vt:lpstr>
      <vt:lpstr>第一节 资金的时间价值</vt:lpstr>
      <vt:lpstr>第一节 资金的时间价值</vt:lpstr>
      <vt:lpstr>第一节 资金的时间价值</vt:lpstr>
      <vt:lpstr>第一节 资金的时间价值</vt:lpstr>
      <vt:lpstr>目 录</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lpstr>第二节 资金的等值计算</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物流管理基础</dc:title>
  <dc:creator>Administrator</dc:creator>
  <cp:lastModifiedBy>admin</cp:lastModifiedBy>
  <cp:revision>471</cp:revision>
  <dcterms:modified xsi:type="dcterms:W3CDTF">2016-09-18T14:14:22Z</dcterms:modified>
</cp:coreProperties>
</file>