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9" r:id="rId2"/>
    <p:sldId id="261" r:id="rId3"/>
    <p:sldId id="289" r:id="rId4"/>
    <p:sldId id="288"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9" r:id="rId19"/>
    <p:sldId id="304" r:id="rId20"/>
    <p:sldId id="278" r:id="rId21"/>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6" autoAdjust="0"/>
    <p:restoredTop sz="80216" autoAdjust="0"/>
  </p:normalViewPr>
  <p:slideViewPr>
    <p:cSldViewPr>
      <p:cViewPr varScale="1">
        <p:scale>
          <a:sx n="85" d="100"/>
          <a:sy n="85" d="100"/>
        </p:scale>
        <p:origin x="-81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D83FDC75-7F73-4A4A-A77C-09AADF00E0EA}" type="datetimeFigureOut">
              <a:rPr lang="en-US" altLang="zh-CN" smtClean="0"/>
              <a:pPr/>
              <a:t>9/11/2012</a:t>
            </a:fld>
            <a:endParaRPr 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459226BF-1F13-42D3-80DC-373E7ADD1EBC}" type="slidenum">
              <a:rPr lang="zh-CN" smtClean="0"/>
              <a:pPr/>
              <a:t>‹#›</a:t>
            </a:fld>
            <a:endParaRPr lang="zh-CN" dirty="0"/>
          </a:p>
        </p:txBody>
      </p:sp>
    </p:spTree>
    <p:extLst>
      <p:ext uri="{BB962C8B-B14F-4D97-AF65-F5344CB8AC3E}">
        <p14:creationId xmlns:p14="http://schemas.microsoft.com/office/powerpoint/2010/main" val="228439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48AEF76B-3757-4A0B-AF93-28494465C1DD}" type="datetimeFigureOut">
              <a:pPr/>
              <a:t>12/17/2009</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75693FD4-8F83-4EF7-AC3F-0DC0388986B0}" type="slidenum">
              <a:pPr/>
              <a:t>‹#›</a:t>
            </a:fld>
            <a:endParaRPr lang="zh-CN"/>
          </a:p>
        </p:txBody>
      </p:sp>
    </p:spTree>
    <p:extLst>
      <p:ext uri="{BB962C8B-B14F-4D97-AF65-F5344CB8AC3E}">
        <p14:creationId xmlns:p14="http://schemas.microsoft.com/office/powerpoint/2010/main" val="372876194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zh-CN" smtClean="0"/>
              <a:pPr/>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altLang="en-US" dirty="0" smtClean="0"/>
              <a:t>引用数据：可以理解为配置信息</a:t>
            </a:r>
            <a:endParaRPr lang="en-US" altLang="zh-CN" dirty="0" smtClean="0"/>
          </a:p>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10</a:t>
            </a:fld>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altLang="en-US" dirty="0" smtClean="0"/>
              <a:t>若用户能识别出一组有意义的逻辑信息，则可以当作一人</a:t>
            </a:r>
            <a:r>
              <a:rPr lang="en-US" altLang="zh-CN" dirty="0" smtClean="0"/>
              <a:t>ILF</a:t>
            </a:r>
          </a:p>
          <a:p>
            <a:pPr>
              <a:lnSpc>
                <a:spcPct val="80000"/>
              </a:lnSpc>
            </a:pPr>
            <a:r>
              <a:rPr lang="zh-CN" altLang="en-US" dirty="0" smtClean="0"/>
              <a:t>如</a:t>
            </a:r>
            <a:r>
              <a:rPr lang="en-US" altLang="zh-CN" dirty="0" smtClean="0"/>
              <a:t>Word</a:t>
            </a:r>
            <a:r>
              <a:rPr lang="zh-CN" altLang="en-US" dirty="0" smtClean="0"/>
              <a:t>文件中的文字</a:t>
            </a:r>
            <a:r>
              <a:rPr lang="en-US" altLang="zh-CN" dirty="0" smtClean="0"/>
              <a:t>/</a:t>
            </a:r>
            <a:r>
              <a:rPr lang="zh-CN" altLang="en-US" dirty="0" smtClean="0"/>
              <a:t>表格</a:t>
            </a:r>
            <a:r>
              <a:rPr lang="en-US" altLang="zh-CN" dirty="0" smtClean="0"/>
              <a:t>/</a:t>
            </a:r>
            <a:r>
              <a:rPr lang="zh-CN" altLang="en-US" dirty="0" smtClean="0"/>
              <a:t>格式</a:t>
            </a:r>
            <a:r>
              <a:rPr lang="en-US" altLang="zh-CN" dirty="0" smtClean="0"/>
              <a:t>/</a:t>
            </a:r>
            <a:r>
              <a:rPr lang="zh-CN" altLang="en-US" b="1" dirty="0" smtClean="0">
                <a:solidFill>
                  <a:srgbClr val="FF0000"/>
                </a:solidFill>
              </a:rPr>
              <a:t>模板</a:t>
            </a:r>
            <a:r>
              <a:rPr lang="en-US" altLang="zh-CN" dirty="0" smtClean="0"/>
              <a:t>/</a:t>
            </a:r>
            <a:r>
              <a:rPr lang="zh-CN" altLang="en-US" dirty="0" smtClean="0"/>
              <a:t>字体</a:t>
            </a:r>
            <a:r>
              <a:rPr lang="en-US" altLang="zh-CN" dirty="0" smtClean="0"/>
              <a:t>/</a:t>
            </a:r>
            <a:r>
              <a:rPr lang="zh-CN" altLang="en-US" dirty="0" smtClean="0"/>
              <a:t>标题</a:t>
            </a:r>
            <a:r>
              <a:rPr lang="en-US" altLang="zh-CN" dirty="0" smtClean="0"/>
              <a:t>……</a:t>
            </a:r>
            <a:r>
              <a:rPr lang="zh-CN" altLang="en-US" dirty="0" smtClean="0"/>
              <a:t>等</a:t>
            </a:r>
            <a:endParaRPr lang="en-US" altLang="zh-CN" dirty="0" smtClean="0"/>
          </a:p>
          <a:p>
            <a:pPr>
              <a:lnSpc>
                <a:spcPct val="80000"/>
              </a:lnSpc>
            </a:pPr>
            <a:endParaRPr lang="en-US" altLang="zh-CN" dirty="0" smtClean="0"/>
          </a:p>
          <a:p>
            <a:pPr>
              <a:lnSpc>
                <a:spcPct val="80000"/>
              </a:lnSpc>
            </a:pPr>
            <a:r>
              <a:rPr lang="en-US" altLang="zh-CN" dirty="0" smtClean="0"/>
              <a:t>ILF</a:t>
            </a:r>
            <a:r>
              <a:rPr lang="zh-CN" altLang="en-US" dirty="0" smtClean="0"/>
              <a:t>的区分与合并：</a:t>
            </a:r>
            <a:endParaRPr lang="en-US" altLang="zh-CN" dirty="0" smtClean="0"/>
          </a:p>
          <a:p>
            <a:pPr>
              <a:lnSpc>
                <a:spcPct val="80000"/>
              </a:lnSpc>
            </a:pPr>
            <a:r>
              <a:rPr lang="en-US" altLang="zh-CN" baseline="0" dirty="0" smtClean="0"/>
              <a:t>   </a:t>
            </a:r>
            <a:r>
              <a:rPr lang="zh-CN" altLang="en-US" baseline="0" dirty="0" smtClean="0"/>
              <a:t>项目管理包括父项目和子项目，那么父项目和子项目是两个</a:t>
            </a:r>
            <a:r>
              <a:rPr lang="en-US" altLang="zh-CN" baseline="0" dirty="0" smtClean="0"/>
              <a:t>ILF</a:t>
            </a:r>
            <a:r>
              <a:rPr lang="zh-CN" altLang="en-US" baseline="0" dirty="0" smtClean="0"/>
              <a:t>还是一个？</a:t>
            </a:r>
            <a:endParaRPr lang="en-US" altLang="zh-CN" baseline="0" dirty="0" smtClean="0"/>
          </a:p>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11</a:t>
            </a:fld>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12</a:t>
            </a:fld>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13</a:t>
            </a:fld>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14</a:t>
            </a:fld>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15</a:t>
            </a:fld>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16</a:t>
            </a:fld>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altLang="en-US" dirty="0" smtClean="0"/>
              <a:t>快速功能点法做到这一步还没完</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17</a:t>
            </a:fld>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altLang="en-US" smtClean="0"/>
              <a:t>做这个练习的时候，在工具上填写，先大概演示一下工具，再介绍工具的使用方法。</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18</a:t>
            </a:fld>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altLang="en-US" dirty="0" smtClean="0"/>
              <a:t>快速功能点法做到这一步还没完，后面还需要根据项目的具体情况，调整各项参数，</a:t>
            </a:r>
            <a:endParaRPr lang="en-US" altLang="zh-CN" dirty="0" smtClean="0"/>
          </a:p>
          <a:p>
            <a:pPr>
              <a:lnSpc>
                <a:spcPct val="80000"/>
              </a:lnSpc>
            </a:pPr>
            <a:r>
              <a:rPr lang="zh-CN" altLang="en-US" dirty="0" smtClean="0"/>
              <a:t>这个先不讲，这些参数的设定，需要对公司项目进行长时间功能点估算积累数据，</a:t>
            </a:r>
            <a:endParaRPr lang="en-US" altLang="zh-CN" dirty="0" smtClean="0"/>
          </a:p>
          <a:p>
            <a:pPr>
              <a:lnSpc>
                <a:spcPct val="80000"/>
              </a:lnSpc>
            </a:pPr>
            <a:r>
              <a:rPr lang="zh-CN" altLang="en-US" dirty="0" smtClean="0"/>
              <a:t>然后再进行分析</a:t>
            </a:r>
            <a:r>
              <a:rPr lang="zh-CN" altLang="en-US" baseline="0" dirty="0" smtClean="0"/>
              <a:t>获得。</a:t>
            </a:r>
            <a:endParaRPr lang="en-US" altLang="zh-CN" baseline="0" dirty="0" smtClean="0"/>
          </a:p>
          <a:p>
            <a:pPr>
              <a:lnSpc>
                <a:spcPct val="80000"/>
              </a:lnSpc>
            </a:pPr>
            <a:endParaRPr lang="en-US" altLang="zh-CN" baseline="0" dirty="0" smtClean="0"/>
          </a:p>
          <a:p>
            <a:pPr>
              <a:lnSpc>
                <a:spcPct val="80000"/>
              </a:lnSpc>
            </a:pPr>
            <a:r>
              <a:rPr lang="zh-CN" altLang="en-US" baseline="0" dirty="0" smtClean="0"/>
              <a:t>功能点法同其他的估算方法一样，都不能保证对单个项目的准确率，只能是说，对</a:t>
            </a:r>
            <a:endParaRPr lang="en-US" altLang="zh-CN" baseline="0" dirty="0" smtClean="0"/>
          </a:p>
          <a:p>
            <a:pPr>
              <a:lnSpc>
                <a:spcPct val="80000"/>
              </a:lnSpc>
            </a:pPr>
            <a:r>
              <a:rPr lang="zh-CN" altLang="en-US" baseline="0" dirty="0" smtClean="0"/>
              <a:t>一组项目的估算误差保持在一定范围内。</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19</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altLang="en-US" dirty="0" smtClean="0"/>
              <a:t>优势：</a:t>
            </a:r>
            <a:endParaRPr lang="en-US" altLang="zh-CN" dirty="0" smtClean="0"/>
          </a:p>
          <a:p>
            <a:pPr>
              <a:lnSpc>
                <a:spcPct val="80000"/>
              </a:lnSpc>
            </a:pPr>
            <a:r>
              <a:rPr lang="en-US" altLang="zh-CN" baseline="0" dirty="0" smtClean="0"/>
              <a:t>    </a:t>
            </a:r>
            <a:r>
              <a:rPr lang="zh-CN" altLang="en-US" baseline="0" dirty="0" smtClean="0"/>
              <a:t>估算方面：</a:t>
            </a:r>
            <a:endParaRPr lang="en-US" altLang="zh-CN" baseline="0" dirty="0" smtClean="0"/>
          </a:p>
          <a:p>
            <a:pPr>
              <a:lnSpc>
                <a:spcPct val="80000"/>
              </a:lnSpc>
            </a:pPr>
            <a:r>
              <a:rPr lang="en-US" altLang="zh-CN" baseline="0" dirty="0" smtClean="0"/>
              <a:t>        </a:t>
            </a:r>
            <a:r>
              <a:rPr lang="zh-CN" altLang="en-US" baseline="0" dirty="0" smtClean="0"/>
              <a:t>客户</a:t>
            </a:r>
            <a:r>
              <a:rPr lang="en-US" altLang="zh-CN" baseline="0" dirty="0" smtClean="0"/>
              <a:t>/</a:t>
            </a:r>
            <a:r>
              <a:rPr lang="zh-CN" altLang="en-US" baseline="0" dirty="0" smtClean="0"/>
              <a:t>开发人员均易于理解</a:t>
            </a:r>
            <a:endParaRPr lang="en-US" altLang="zh-CN" baseline="0" dirty="0" smtClean="0"/>
          </a:p>
          <a:p>
            <a:pPr>
              <a:lnSpc>
                <a:spcPct val="80000"/>
              </a:lnSpc>
            </a:pPr>
            <a:r>
              <a:rPr lang="en-US" altLang="zh-CN" baseline="0" dirty="0" smtClean="0"/>
              <a:t>        </a:t>
            </a:r>
            <a:r>
              <a:rPr lang="zh-CN" altLang="en-US" baseline="0" dirty="0" smtClean="0"/>
              <a:t>可以在较早期获得</a:t>
            </a:r>
            <a:endParaRPr lang="en-US" altLang="zh-CN" baseline="0" dirty="0" smtClean="0"/>
          </a:p>
          <a:p>
            <a:pPr>
              <a:lnSpc>
                <a:spcPct val="80000"/>
              </a:lnSpc>
            </a:pPr>
            <a:r>
              <a:rPr lang="en-US" altLang="zh-CN" baseline="0" dirty="0" smtClean="0"/>
              <a:t>        </a:t>
            </a:r>
            <a:r>
              <a:rPr lang="zh-CN" altLang="en-US" baseline="0" dirty="0" smtClean="0"/>
              <a:t>有明确定义</a:t>
            </a:r>
            <a:endParaRPr lang="en-US" altLang="zh-CN" baseline="0" dirty="0" smtClean="0"/>
          </a:p>
          <a:p>
            <a:pPr>
              <a:lnSpc>
                <a:spcPct val="80000"/>
              </a:lnSpc>
            </a:pPr>
            <a:r>
              <a:rPr lang="en-US" altLang="zh-CN" baseline="0" dirty="0" smtClean="0"/>
              <a:t>            ISO</a:t>
            </a:r>
            <a:r>
              <a:rPr lang="zh-CN" altLang="en-US" baseline="0" dirty="0" smtClean="0"/>
              <a:t>国际标准</a:t>
            </a:r>
            <a:endParaRPr lang="en-US" altLang="zh-CN" baseline="0" dirty="0" smtClean="0"/>
          </a:p>
          <a:p>
            <a:pPr>
              <a:lnSpc>
                <a:spcPct val="80000"/>
              </a:lnSpc>
            </a:pPr>
            <a:r>
              <a:rPr lang="en-US" altLang="zh-CN" baseline="0" dirty="0" smtClean="0"/>
              <a:t>            </a:t>
            </a:r>
            <a:r>
              <a:rPr lang="zh-CN" altLang="en-US" baseline="0" dirty="0" smtClean="0"/>
              <a:t>不同估算者误差在</a:t>
            </a:r>
            <a:r>
              <a:rPr lang="en-US" altLang="zh-CN" baseline="0" dirty="0" smtClean="0"/>
              <a:t>10%</a:t>
            </a:r>
            <a:r>
              <a:rPr lang="zh-CN" altLang="en-US" baseline="0" dirty="0" smtClean="0"/>
              <a:t>以内</a:t>
            </a:r>
            <a:endParaRPr lang="en-US" altLang="zh-CN" baseline="0" dirty="0" smtClean="0"/>
          </a:p>
          <a:p>
            <a:pPr>
              <a:lnSpc>
                <a:spcPct val="80000"/>
              </a:lnSpc>
            </a:pPr>
            <a:endParaRPr lang="en-US" altLang="zh-CN" baseline="0" dirty="0" smtClean="0"/>
          </a:p>
          <a:p>
            <a:pPr>
              <a:lnSpc>
                <a:spcPct val="80000"/>
              </a:lnSpc>
            </a:pPr>
            <a:r>
              <a:rPr lang="zh-CN" altLang="en-US" baseline="0" dirty="0" smtClean="0"/>
              <a:t>    其他：</a:t>
            </a:r>
            <a:endParaRPr lang="en-US" altLang="zh-CN" baseline="0" dirty="0" smtClean="0"/>
          </a:p>
          <a:p>
            <a:pPr>
              <a:lnSpc>
                <a:spcPct val="80000"/>
              </a:lnSpc>
            </a:pPr>
            <a:r>
              <a:rPr lang="en-US" altLang="zh-CN" baseline="0" dirty="0" smtClean="0"/>
              <a:t>        </a:t>
            </a:r>
            <a:r>
              <a:rPr lang="zh-CN" altLang="en-US" baseline="0" dirty="0" smtClean="0"/>
              <a:t>需求分析</a:t>
            </a:r>
            <a:endParaRPr lang="en-US" altLang="zh-CN" baseline="0" dirty="0" smtClean="0"/>
          </a:p>
          <a:p>
            <a:pPr>
              <a:lnSpc>
                <a:spcPct val="80000"/>
              </a:lnSpc>
            </a:pPr>
            <a:r>
              <a:rPr lang="en-US" altLang="zh-CN" baseline="0" dirty="0" smtClean="0"/>
              <a:t>        </a:t>
            </a:r>
            <a:r>
              <a:rPr lang="zh-CN" altLang="en-US" baseline="0" dirty="0" smtClean="0"/>
              <a:t>需求管理</a:t>
            </a:r>
            <a:endParaRPr lang="en-US" altLang="zh-CN" baseline="0" dirty="0" smtClean="0"/>
          </a:p>
          <a:p>
            <a:pPr>
              <a:lnSpc>
                <a:spcPct val="80000"/>
              </a:lnSpc>
            </a:pPr>
            <a:r>
              <a:rPr lang="en-US" altLang="zh-CN" baseline="0" dirty="0" smtClean="0"/>
              <a:t>        </a:t>
            </a:r>
            <a:r>
              <a:rPr lang="zh-CN" altLang="en-US" baseline="0" dirty="0" smtClean="0"/>
              <a:t>绩效评价</a:t>
            </a:r>
            <a:endParaRPr lang="en-US" altLang="zh-CN" baseline="0" dirty="0" smtClean="0"/>
          </a:p>
        </p:txBody>
      </p:sp>
      <p:sp>
        <p:nvSpPr>
          <p:cNvPr id="4" name="Slide Number Placeholder 3"/>
          <p:cNvSpPr>
            <a:spLocks noGrp="1"/>
          </p:cNvSpPr>
          <p:nvPr>
            <p:ph type="sldNum" sz="quarter" idx="10"/>
          </p:nvPr>
        </p:nvSpPr>
        <p:spPr/>
        <p:txBody>
          <a:bodyPr/>
          <a:lstStyle/>
          <a:p>
            <a:fld id="{EC6EAC7D-5A89-47C2-8ABA-56C9C2DEF7A4}" type="slidenum">
              <a:rPr lang="zh-CN" smtClean="0"/>
              <a:pPr/>
              <a:t>2</a:t>
            </a:fld>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3011" name="Rectangle 25"/>
          <p:cNvSpPr>
            <a:spLocks noGrp="1" noChangeArrowheads="1"/>
          </p:cNvSpPr>
          <p:nvPr>
            <p:ph type="ftr" sz="quarter" idx="4"/>
          </p:nvPr>
        </p:nvSpPr>
        <p:spPr>
          <a:noFill/>
        </p:spPr>
        <p:txBody>
          <a:bodyPr/>
          <a:lstStyle/>
          <a:p>
            <a:r>
              <a:rPr lang="zh-CN" dirty="0" smtClean="0"/>
              <a:t>Microsoft 机密</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altLang="zh-CN" smtClean="0"/>
              <a:pPr/>
              <a:t>20</a:t>
            </a:fld>
            <a:endParaRPr lang="zh-CN"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zh-CN" dirty="0" smtClean="0"/>
              <a:t>演示文稿是否尽可能简明扼要? 请考虑将多余的内容移到附录。</a:t>
            </a:r>
          </a:p>
          <a:p>
            <a:r>
              <a:rPr lang="zh-CN" dirty="0" smtClean="0"/>
              <a:t>将放映问题幻灯片期间想作为参考或可能对参与者未来进一步研究有帮助的内容存储在附录幻灯片。</a:t>
            </a:r>
          </a:p>
          <a:p>
            <a:pPr>
              <a:buFontTx/>
              <a:buNone/>
            </a:pPr>
            <a:endParaRPr lang="zh-CN" dirty="0" smtClean="0"/>
          </a:p>
          <a:p>
            <a:endParaRPr lang="zh-CN" dirty="0" smtClean="0"/>
          </a:p>
          <a:p>
            <a:endParaRPr lang="zh-CN" dirty="0" smtClean="0"/>
          </a:p>
          <a:p>
            <a:endParaRPr 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3</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altLang="en-US" dirty="0" smtClean="0"/>
              <a:t>新开发</a:t>
            </a:r>
            <a:r>
              <a:rPr lang="en-US" altLang="zh-CN" dirty="0" smtClean="0"/>
              <a:t>/</a:t>
            </a:r>
            <a:r>
              <a:rPr lang="zh-CN" altLang="en-US" dirty="0" smtClean="0"/>
              <a:t>已有系统：</a:t>
            </a:r>
            <a:endParaRPr lang="en-US" altLang="zh-CN" dirty="0" smtClean="0"/>
          </a:p>
          <a:p>
            <a:pPr>
              <a:lnSpc>
                <a:spcPct val="80000"/>
              </a:lnSpc>
            </a:pPr>
            <a:r>
              <a:rPr lang="en-US" altLang="zh-CN" baseline="0" dirty="0" smtClean="0"/>
              <a:t>  </a:t>
            </a:r>
            <a:r>
              <a:rPr lang="zh-CN" altLang="en-US" baseline="0" dirty="0" smtClean="0"/>
              <a:t>只计算最后交付的功能数量</a:t>
            </a:r>
            <a:endParaRPr lang="en-US" altLang="zh-CN" baseline="0" dirty="0" smtClean="0"/>
          </a:p>
          <a:p>
            <a:pPr>
              <a:lnSpc>
                <a:spcPct val="80000"/>
              </a:lnSpc>
            </a:pPr>
            <a:r>
              <a:rPr lang="en-US" altLang="zh-CN" baseline="0" dirty="0" smtClean="0"/>
              <a:t>  </a:t>
            </a:r>
            <a:r>
              <a:rPr lang="zh-CN" altLang="en-US" baseline="0" dirty="0" smtClean="0"/>
              <a:t>在系统被最终验收前发生的功能修改和删除不计算</a:t>
            </a:r>
            <a:endParaRPr lang="en-US" altLang="zh-CN" baseline="0" dirty="0" smtClean="0"/>
          </a:p>
          <a:p>
            <a:pPr>
              <a:lnSpc>
                <a:spcPct val="80000"/>
              </a:lnSpc>
            </a:pPr>
            <a:endParaRPr lang="en-US" altLang="zh-CN" baseline="0" dirty="0" smtClean="0"/>
          </a:p>
          <a:p>
            <a:pPr>
              <a:lnSpc>
                <a:spcPct val="80000"/>
              </a:lnSpc>
            </a:pPr>
            <a:r>
              <a:rPr lang="zh-CN" altLang="en-US" baseline="0" dirty="0" smtClean="0"/>
              <a:t>增强：</a:t>
            </a:r>
            <a:endParaRPr lang="en-US" altLang="zh-CN" baseline="0" dirty="0" smtClean="0"/>
          </a:p>
          <a:p>
            <a:pPr>
              <a:lnSpc>
                <a:spcPct val="80000"/>
              </a:lnSpc>
            </a:pPr>
            <a:r>
              <a:rPr lang="en-US" altLang="zh-CN" baseline="0" dirty="0" smtClean="0"/>
              <a:t>  </a:t>
            </a:r>
            <a:r>
              <a:rPr lang="zh-CN" altLang="en-US" baseline="0" dirty="0" smtClean="0"/>
              <a:t>计算新增的功能</a:t>
            </a:r>
            <a:endParaRPr lang="en-US" altLang="zh-CN" baseline="0" dirty="0" smtClean="0"/>
          </a:p>
          <a:p>
            <a:pPr>
              <a:lnSpc>
                <a:spcPct val="80000"/>
              </a:lnSpc>
            </a:pPr>
            <a:r>
              <a:rPr lang="en-US" altLang="zh-CN" baseline="0" dirty="0" smtClean="0"/>
              <a:t>  </a:t>
            </a:r>
            <a:r>
              <a:rPr lang="zh-CN" altLang="en-US" baseline="0" dirty="0" smtClean="0"/>
              <a:t>计算对原有系统</a:t>
            </a:r>
            <a:r>
              <a:rPr lang="en-US" altLang="zh-CN" baseline="0" dirty="0" smtClean="0"/>
              <a:t>*</a:t>
            </a:r>
            <a:r>
              <a:rPr lang="zh-CN" altLang="en-US" baseline="0" dirty="0" smtClean="0"/>
              <a:t>功能的修改</a:t>
            </a:r>
            <a:endParaRPr lang="en-US" altLang="zh-CN" baseline="0" dirty="0" smtClean="0"/>
          </a:p>
          <a:p>
            <a:pPr>
              <a:lnSpc>
                <a:spcPct val="80000"/>
              </a:lnSpc>
            </a:pPr>
            <a:r>
              <a:rPr lang="en-US" altLang="zh-CN" baseline="0" dirty="0" smtClean="0"/>
              <a:t>  </a:t>
            </a:r>
            <a:r>
              <a:rPr lang="zh-CN" altLang="en-US" baseline="0" dirty="0" smtClean="0"/>
              <a:t>计算对原有系统</a:t>
            </a:r>
            <a:r>
              <a:rPr lang="en-US" altLang="zh-CN" baseline="0" dirty="0" smtClean="0"/>
              <a:t>*</a:t>
            </a:r>
            <a:r>
              <a:rPr lang="zh-CN" altLang="en-US" baseline="0" dirty="0" smtClean="0"/>
              <a:t>功能删除</a:t>
            </a:r>
            <a:r>
              <a:rPr lang="en-US" altLang="zh-CN" baseline="0" dirty="0" smtClean="0"/>
              <a:t>/</a:t>
            </a:r>
            <a:r>
              <a:rPr lang="zh-CN" altLang="en-US" baseline="0" dirty="0" smtClean="0"/>
              <a:t>屏蔽</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4</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5</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altLang="en-US" dirty="0" smtClean="0"/>
              <a:t>这个图中存在</a:t>
            </a:r>
            <a:r>
              <a:rPr lang="en-US" altLang="zh-CN" dirty="0" smtClean="0"/>
              <a:t>4</a:t>
            </a:r>
            <a:r>
              <a:rPr lang="zh-CN" altLang="en-US" dirty="0" smtClean="0"/>
              <a:t>个信息（文件）</a:t>
            </a:r>
            <a:endParaRPr lang="en-US" alt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6</a:t>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7</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8</a:t>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9</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zh-CN" b="1" cap="small" baseline="0">
                <a:solidFill>
                  <a:srgbClr val="003300"/>
                </a:solidFill>
              </a:defRPr>
            </a:lvl1pPr>
          </a:lstStyle>
          <a:p>
            <a:r>
              <a:rPr kumimoji="0" lang="zh-CN"/>
              <a:t>单击此处编辑母版标题样式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CN" sz="2000" b="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pPr eaLnBrk="1" latinLnBrk="0" hangingPunct="1"/>
            <a:r>
              <a:rPr lang="zh-CN" altLang="en-US" smtClean="0"/>
              <a:t>单击此处编辑母版副标题样式</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pic>
        <p:nvPicPr>
          <p:cNvPr id="9" name="图片 8" descr="未标题-2.png"/>
          <p:cNvPicPr>
            <a:picLocks noChangeAspect="1"/>
          </p:cNvPicPr>
          <p:nvPr userDrawn="1"/>
        </p:nvPicPr>
        <p:blipFill>
          <a:blip r:embed="rId4" cstate="print"/>
          <a:stretch>
            <a:fillRect/>
          </a:stretch>
        </p:blipFill>
        <p:spPr>
          <a:xfrm>
            <a:off x="6804248" y="326851"/>
            <a:ext cx="1979129" cy="387912"/>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33D6E5A2-EC83-451F-A719-9AC1370DD5CF}" type="slidenum">
              <a:pPr/>
              <a:t>‹#›</a:t>
            </a:fld>
            <a:endParaRPr kumimoji="0" lang="zh-CN"/>
          </a:p>
        </p:txBody>
      </p:sp>
      <p:pic>
        <p:nvPicPr>
          <p:cNvPr id="6"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仅显示背景">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zh-CN"/>
          </a:p>
        </p:txBody>
      </p:sp>
      <p:sp>
        <p:nvSpPr>
          <p:cNvPr id="4" name="Footer Placeholder 4"/>
          <p:cNvSpPr>
            <a:spLocks noGrp="1"/>
          </p:cNvSpPr>
          <p:nvPr>
            <p:ph type="ftr" sz="quarter" idx="11"/>
          </p:nvPr>
        </p:nvSpPr>
        <p:spPr>
          <a:xfrm>
            <a:off x="3352800" y="6356350"/>
            <a:ext cx="2895600" cy="365125"/>
          </a:xfrm>
        </p:spPr>
        <p:txBody>
          <a:bodyPr/>
          <a:lstStyle/>
          <a:p>
            <a:endParaRPr kumimoji="0" lang="zh-CN"/>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zh-CN" sz="4000" b="1" cap="small" baseline="0">
                <a:solidFill>
                  <a:srgbClr val="003300"/>
                </a:solidFill>
              </a:defRPr>
            </a:lvl1pPr>
          </a:lstStyle>
          <a:p>
            <a:r>
              <a:rPr kumimoji="0" lang="zh-CN"/>
              <a:t>单击此处编辑母版标题样式</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CN" sz="180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zh-CN"/>
            </a:lvl1pPr>
          </a:lstStyle>
          <a:p>
            <a:r>
              <a:rPr kumimoji="0" lang="zh-CN"/>
              <a:t>单击此处可编辑母版标题样式</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zh-CN" sz="3200">
                <a:latin typeface="+mn-lt"/>
              </a:defRPr>
            </a:lvl1pPr>
            <a:lvl2pPr eaLnBrk="1" latinLnBrk="0" hangingPunct="1">
              <a:defRPr kumimoji="0" lang="zh-CN" sz="2800">
                <a:latin typeface="+mn-lt"/>
              </a:defRPr>
            </a:lvl2pPr>
            <a:lvl3pPr eaLnBrk="1" latinLnBrk="0" hangingPunct="1">
              <a:defRPr kumimoji="0" lang="zh-CN" sz="2400">
                <a:latin typeface="+mn-lt"/>
              </a:defRPr>
            </a:lvl3pPr>
            <a:lvl4pPr eaLnBrk="1" latinLnBrk="0" hangingPunct="1">
              <a:defRPr kumimoji="0" lang="zh-CN" sz="2400">
                <a:latin typeface="+mn-lt"/>
              </a:defRPr>
            </a:lvl4pPr>
            <a:lvl5pPr eaLnBrk="1" latinLnBrk="0" hangingPunct="1">
              <a:defRPr kumimoji="0" lang="zh-CN" sz="2400">
                <a:latin typeface="+mn-lt"/>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pic>
        <p:nvPicPr>
          <p:cNvPr id="7" name="Picture 11"/>
          <p:cNvPicPr>
            <a:picLocks noChangeAspect="1"/>
          </p:cNvPicPr>
          <p:nvPr userDrawn="1"/>
        </p:nvPicPr>
        <p:blipFill rotWithShape="1">
          <a:blip r:embed="rId3"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pic>
        <p:nvPicPr>
          <p:cNvPr id="8"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zh-CN"/>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33D6E5A2-EC83-451F-A719-9AC1370DD5CF}" type="slidenum">
              <a:pPr/>
              <a:t>‹#›</a:t>
            </a:fld>
            <a:endParaRPr kumimoji="0" lang="zh-CN"/>
          </a:p>
        </p:txBody>
      </p:sp>
      <p:pic>
        <p:nvPicPr>
          <p:cNvPr id="10"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Tree>
  </p:cSld>
  <p:clrMapOvr>
    <a:masterClrMapping/>
  </p:clrMapOvr>
  <p:transition spd="slow">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smtClean="0"/>
              <a:t>单击图标添加图片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pic>
        <p:nvPicPr>
          <p:cNvPr id="7"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Tree>
  </p:cSld>
  <p:clrMapOvr>
    <a:masterClrMapping/>
  </p:clrMapOvr>
  <p:transition spd="slow">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pic>
        <p:nvPicPr>
          <p:cNvPr id="7"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l="56352" t="50955"/>
          <a:stretch/>
        </p:blipFill>
        <p:spPr>
          <a:xfrm>
            <a:off x="6948264" y="12372"/>
            <a:ext cx="936104" cy="8080668"/>
          </a:xfrm>
          <a:prstGeom prst="rect">
            <a:avLst/>
          </a:prstGeom>
        </p:spPr>
      </p:pic>
    </p:spTree>
  </p:cSld>
  <p:clrMapOvr>
    <a:masterClrMapping/>
  </p:clrMapOvr>
  <p:transition spd="slow">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757B281C-5159-4971-8228-52B9A72E9ED2}" type="datetimeFigureOut">
              <a:pPr/>
              <a:t>12/17/2009</a:t>
            </a:fld>
            <a:endParaRPr kumimoji="0" lang="zh-CN"/>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33D6E5A2-EC83-451F-A719-9AC1370DD5CF}" type="slidenum">
              <a:pPr/>
              <a:t>‹#›</a:t>
            </a:fld>
            <a:endParaRPr kumimoji="0" lang="zh-CN"/>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CN"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7.png"/><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7.png"/><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36719;&#20214;&#25104;&#26412;&#20272;&#31639;&#22521;&#35757;_&#38468;&#20214;A_&#35745;&#31639;&#24037;&#20855;_V3.4.xlsx" TargetMode="External"/><Relationship Id="rId3" Type="http://schemas.openxmlformats.org/officeDocument/2006/relationships/tags" Target="../tags/tag56.xml"/><Relationship Id="rId7" Type="http://schemas.openxmlformats.org/officeDocument/2006/relationships/image" Target="../media/image7.png"/><Relationship Id="rId2" Type="http://schemas.openxmlformats.org/officeDocument/2006/relationships/tags" Target="../tags/tag55.xml"/><Relationship Id="rId1" Type="http://schemas.openxmlformats.org/officeDocument/2006/relationships/vmlDrawing" Target="../drawings/vmlDrawing1.vml"/><Relationship Id="rId6" Type="http://schemas.openxmlformats.org/officeDocument/2006/relationships/notesSlide" Target="../notesSlides/notesSlide19.xml"/><Relationship Id="rId5" Type="http://schemas.openxmlformats.org/officeDocument/2006/relationships/slideLayout" Target="../slideLayouts/slideLayout3.xml"/><Relationship Id="rId10" Type="http://schemas.openxmlformats.org/officeDocument/2006/relationships/image" Target="../media/image10.emf"/><Relationship Id="rId4" Type="http://schemas.openxmlformats.org/officeDocument/2006/relationships/tags" Target="../tags/tag57.xml"/><Relationship Id="rId9" Type="http://schemas.openxmlformats.org/officeDocument/2006/relationships/package" Target="../embeddings/Microsoft_Excel____1.xlsx"/></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pPr algn="ctr"/>
            <a:r>
              <a:rPr lang="zh-CN" altLang="en-US" sz="4800" dirty="0" smtClean="0">
                <a:latin typeface="华文行楷" pitchFamily="2" charset="-122"/>
                <a:ea typeface="华文行楷" pitchFamily="2" charset="-122"/>
              </a:rPr>
              <a:t>功能点估算法</a:t>
            </a:r>
            <a:endParaRPr lang="zh-CN" sz="4800" dirty="0">
              <a:latin typeface="华文行楷" pitchFamily="2" charset="-122"/>
              <a:ea typeface="华文行楷" pitchFamily="2" charset="-122"/>
            </a:endParaRPr>
          </a:p>
        </p:txBody>
      </p:sp>
      <p:sp>
        <p:nvSpPr>
          <p:cNvPr id="3" name="Subtitle 2"/>
          <p:cNvSpPr>
            <a:spLocks noGrp="1"/>
          </p:cNvSpPr>
          <p:nvPr>
            <p:ph type="subTitle" idx="1"/>
            <p:custDataLst>
              <p:tags r:id="rId3"/>
            </p:custDataLst>
          </p:nvPr>
        </p:nvSpPr>
        <p:spPr/>
        <p:txBody>
          <a:bodyPr>
            <a:normAutofit lnSpcReduction="10000"/>
          </a:bodyPr>
          <a:lstStyle/>
          <a:p>
            <a:r>
              <a:rPr lang="zh-CN" altLang="en-US" sz="2800" dirty="0" smtClean="0">
                <a:latin typeface="华文行楷" pitchFamily="2" charset="-122"/>
                <a:ea typeface="华文行楷" pitchFamily="2" charset="-122"/>
              </a:rPr>
              <a:t>蒋拯强</a:t>
            </a:r>
            <a:endParaRPr lang="zh-CN" sz="2800" dirty="0">
              <a:latin typeface="华文行楷" pitchFamily="2" charset="-122"/>
              <a:ea typeface="华文行楷" pitchFamily="2" charset="-122"/>
            </a:endParaRPr>
          </a:p>
          <a:p>
            <a:fld id="{56D4C348-7D34-4EB2-AB21-488DFBF4FB1D}" type="datetime2">
              <a:rPr lang="zh-CN" altLang="en-US" sz="2800">
                <a:latin typeface="华文行楷" pitchFamily="2" charset="-122"/>
                <a:ea typeface="华文行楷" pitchFamily="2" charset="-122"/>
              </a:rPr>
              <a:t>2012年9月11日</a:t>
            </a:fld>
            <a:endParaRPr lang="zh-CN" sz="2800" dirty="0">
              <a:latin typeface="华文行楷" pitchFamily="2" charset="-122"/>
              <a:ea typeface="华文行楷" pitchFamily="2" charset="-122"/>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smtClean="0">
                <a:latin typeface="华文新魏" pitchFamily="2" charset="-122"/>
                <a:ea typeface="华文新魏" pitchFamily="2" charset="-122"/>
              </a:rPr>
              <a:t>理解文件</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数据的类别</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a:bodyPr>
          <a:lstStyle/>
          <a:p>
            <a:r>
              <a:rPr lang="zh-CN" altLang="en-US" dirty="0" smtClean="0"/>
              <a:t>业务数据：用户的核心数据或业务对象</a:t>
            </a:r>
            <a:endParaRPr lang="en-US" altLang="zh-CN" dirty="0" smtClean="0"/>
          </a:p>
          <a:p>
            <a:r>
              <a:rPr lang="zh-CN" altLang="en-US" dirty="0" smtClean="0"/>
              <a:t>引用数据：用于维护业务数据的业务规则</a:t>
            </a:r>
            <a:endParaRPr lang="en-US" altLang="zh-CN" dirty="0"/>
          </a:p>
          <a:p>
            <a:r>
              <a:rPr lang="zh-CN" altLang="en-US" dirty="0" smtClean="0"/>
              <a:t>编码数据：代码</a:t>
            </a:r>
            <a:endParaRPr lang="en-US" altLang="zh-CN" dirty="0"/>
          </a:p>
          <a:p>
            <a:r>
              <a:rPr lang="zh-CN" altLang="en-US" smtClean="0"/>
              <a:t>编码数据的类型：代码分组</a:t>
            </a:r>
            <a:endParaRPr lang="en-US" altLang="zh-CN" dirty="0"/>
          </a:p>
          <a:p>
            <a:endParaRPr lang="en-US" altLang="zh-CN" dirty="0" smtClean="0"/>
          </a:p>
          <a:p>
            <a:pPr lvl="1"/>
            <a:endParaRPr lang="en-US" altLang="zh-CN" dirty="0" smtClean="0"/>
          </a:p>
        </p:txBody>
      </p:sp>
    </p:spTree>
    <p:custDataLst>
      <p:tags r:id="rId1"/>
    </p:custDataLst>
    <p:extLst>
      <p:ext uri="{BB962C8B-B14F-4D97-AF65-F5344CB8AC3E}">
        <p14:creationId xmlns:p14="http://schemas.microsoft.com/office/powerpoint/2010/main" val="3302251797"/>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smtClean="0">
                <a:latin typeface="华文新魏" pitchFamily="2" charset="-122"/>
                <a:ea typeface="华文新魏" pitchFamily="2" charset="-122"/>
              </a:rPr>
              <a:t>理解文件</a:t>
            </a:r>
            <a:r>
              <a:rPr lang="en-US" altLang="zh-CN" sz="3600" dirty="0" smtClean="0">
                <a:latin typeface="华文新魏" pitchFamily="2" charset="-122"/>
                <a:ea typeface="华文新魏" pitchFamily="2" charset="-122"/>
              </a:rPr>
              <a:t>——ILF</a:t>
            </a:r>
            <a:r>
              <a:rPr lang="zh-CN" altLang="en-US" sz="3600" dirty="0" smtClean="0">
                <a:latin typeface="华文新魏" pitchFamily="2" charset="-122"/>
                <a:ea typeface="华文新魏" pitchFamily="2" charset="-122"/>
              </a:rPr>
              <a:t>识别</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a:bodyPr>
          <a:lstStyle/>
          <a:p>
            <a:r>
              <a:rPr lang="zh-CN" altLang="en-US" dirty="0" smtClean="0"/>
              <a:t>简易识别规则</a:t>
            </a:r>
            <a:endParaRPr lang="en-US" altLang="zh-CN" dirty="0" smtClean="0"/>
          </a:p>
          <a:p>
            <a:pPr lvl="1"/>
            <a:r>
              <a:rPr lang="en-US" altLang="zh-CN" dirty="0" smtClean="0"/>
              <a:t>ILF</a:t>
            </a:r>
            <a:r>
              <a:rPr lang="zh-CN" altLang="en-US" dirty="0" smtClean="0"/>
              <a:t>指在待开发系统内部逻辑上的一组数据</a:t>
            </a:r>
            <a:endParaRPr lang="en-US" altLang="zh-CN" dirty="0" smtClean="0"/>
          </a:p>
          <a:p>
            <a:pPr lvl="1"/>
            <a:r>
              <a:rPr lang="zh-CN" altLang="en-US" b="1" dirty="0" smtClean="0">
                <a:solidFill>
                  <a:srgbClr val="FF0000"/>
                </a:solidFill>
              </a:rPr>
              <a:t>用户可以理解和识别</a:t>
            </a:r>
            <a:r>
              <a:rPr lang="en-US" altLang="zh-CN" dirty="0" smtClean="0"/>
              <a:t>ILF</a:t>
            </a:r>
            <a:r>
              <a:rPr lang="zh-CN" altLang="en-US" dirty="0" smtClean="0"/>
              <a:t>，对</a:t>
            </a:r>
            <a:r>
              <a:rPr lang="en-US" altLang="zh-CN" dirty="0" smtClean="0"/>
              <a:t>ILF</a:t>
            </a:r>
            <a:r>
              <a:rPr lang="zh-CN" altLang="en-US" dirty="0" smtClean="0"/>
              <a:t>的操作是用户的业务需求</a:t>
            </a:r>
            <a:endParaRPr lang="en-US" altLang="zh-CN" dirty="0" smtClean="0"/>
          </a:p>
          <a:p>
            <a:pPr lvl="1"/>
            <a:r>
              <a:rPr lang="zh-CN" altLang="en-US" dirty="0" smtClean="0"/>
              <a:t>对单个</a:t>
            </a:r>
            <a:r>
              <a:rPr lang="en-US" altLang="zh-CN" dirty="0" smtClean="0"/>
              <a:t>ILF</a:t>
            </a:r>
            <a:r>
              <a:rPr lang="zh-CN" altLang="en-US" dirty="0" smtClean="0"/>
              <a:t>平均执行</a:t>
            </a:r>
            <a:r>
              <a:rPr lang="en-US" altLang="zh-CN" dirty="0" smtClean="0"/>
              <a:t>6</a:t>
            </a:r>
            <a:r>
              <a:rPr lang="zh-CN" altLang="en-US" dirty="0" smtClean="0"/>
              <a:t>种左右的操作（经验数据），而且一定包含写操作</a:t>
            </a:r>
            <a:endParaRPr lang="en-US" altLang="zh-CN" dirty="0" smtClean="0"/>
          </a:p>
          <a:p>
            <a:r>
              <a:rPr lang="en-US" altLang="zh-CN" dirty="0" smtClean="0"/>
              <a:t>ILF</a:t>
            </a:r>
            <a:r>
              <a:rPr lang="zh-CN" altLang="en-US" dirty="0" smtClean="0"/>
              <a:t>的区分与合并</a:t>
            </a:r>
            <a:endParaRPr lang="en-US" altLang="zh-CN" dirty="0" smtClean="0"/>
          </a:p>
          <a:p>
            <a:pPr lvl="1"/>
            <a:r>
              <a:rPr lang="zh-CN" altLang="en-US" dirty="0" smtClean="0"/>
              <a:t>这组数据是否需要统计分析？</a:t>
            </a:r>
            <a:endParaRPr lang="en-US" altLang="zh-CN" dirty="0" smtClean="0"/>
          </a:p>
          <a:p>
            <a:pPr lvl="1"/>
            <a:r>
              <a:rPr lang="zh-CN" altLang="en-US" dirty="0" smtClean="0"/>
              <a:t>是否值得为了维护此组数据投入近</a:t>
            </a:r>
            <a:r>
              <a:rPr lang="en-US" altLang="zh-CN" dirty="0" smtClean="0"/>
              <a:t>2</a:t>
            </a:r>
            <a:r>
              <a:rPr lang="zh-CN" altLang="en-US" dirty="0" smtClean="0"/>
              <a:t>个人月</a:t>
            </a:r>
            <a:r>
              <a:rPr lang="en-US" altLang="zh-CN" dirty="0" smtClean="0"/>
              <a:t>?</a:t>
            </a:r>
          </a:p>
          <a:p>
            <a:pPr lvl="1"/>
            <a:endParaRPr lang="en-US" altLang="zh-CN" dirty="0" smtClean="0"/>
          </a:p>
        </p:txBody>
      </p:sp>
    </p:spTree>
    <p:custDataLst>
      <p:tags r:id="rId1"/>
    </p:custDataLst>
    <p:extLst>
      <p:ext uri="{BB962C8B-B14F-4D97-AF65-F5344CB8AC3E}">
        <p14:creationId xmlns:p14="http://schemas.microsoft.com/office/powerpoint/2010/main" val="2095194581"/>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smtClean="0">
                <a:latin typeface="华文新魏" pitchFamily="2" charset="-122"/>
                <a:ea typeface="华文新魏" pitchFamily="2" charset="-122"/>
              </a:rPr>
              <a:t>理解文件</a:t>
            </a:r>
            <a:r>
              <a:rPr lang="en-US" altLang="zh-CN" sz="3600" dirty="0" smtClean="0">
                <a:latin typeface="华文新魏" pitchFamily="2" charset="-122"/>
                <a:ea typeface="华文新魏" pitchFamily="2" charset="-122"/>
              </a:rPr>
              <a:t>——EIF</a:t>
            </a:r>
            <a:r>
              <a:rPr lang="zh-CN" altLang="en-US" sz="3600" dirty="0" smtClean="0">
                <a:latin typeface="华文新魏" pitchFamily="2" charset="-122"/>
                <a:ea typeface="华文新魏" pitchFamily="2" charset="-122"/>
              </a:rPr>
              <a:t>识别</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a:bodyPr>
          <a:lstStyle/>
          <a:p>
            <a:r>
              <a:rPr lang="zh-CN" altLang="en-US" dirty="0" smtClean="0"/>
              <a:t>理解</a:t>
            </a:r>
            <a:r>
              <a:rPr lang="en-US" altLang="zh-CN" dirty="0" smtClean="0"/>
              <a:t>EIF</a:t>
            </a:r>
          </a:p>
          <a:p>
            <a:pPr lvl="1"/>
            <a:r>
              <a:rPr lang="zh-CN" altLang="en-US" dirty="0" smtClean="0"/>
              <a:t>本系统引用</a:t>
            </a:r>
            <a:endParaRPr lang="en-US" altLang="zh-CN" dirty="0" smtClean="0"/>
          </a:p>
          <a:p>
            <a:pPr lvl="1"/>
            <a:r>
              <a:rPr lang="zh-CN" altLang="en-US" dirty="0" smtClean="0"/>
              <a:t>是一个“逻辑”上的文件</a:t>
            </a:r>
            <a:endParaRPr lang="en-US" altLang="zh-CN" dirty="0" smtClean="0"/>
          </a:p>
          <a:p>
            <a:pPr lvl="1"/>
            <a:r>
              <a:rPr lang="zh-CN" altLang="en-US" dirty="0" smtClean="0"/>
              <a:t>在系统外部维护</a:t>
            </a:r>
            <a:endParaRPr lang="en-US" altLang="zh-CN" dirty="0" smtClean="0"/>
          </a:p>
          <a:p>
            <a:r>
              <a:rPr lang="zh-CN" altLang="en-US" dirty="0" smtClean="0"/>
              <a:t>区分</a:t>
            </a:r>
            <a:r>
              <a:rPr lang="en-US" altLang="zh-CN" dirty="0" smtClean="0"/>
              <a:t>ILF/EIF</a:t>
            </a:r>
            <a:r>
              <a:rPr lang="zh-CN" altLang="en-US" dirty="0" smtClean="0"/>
              <a:t>的直觉方法</a:t>
            </a:r>
            <a:endParaRPr lang="en-US" altLang="zh-CN" dirty="0" smtClean="0"/>
          </a:p>
          <a:p>
            <a:pPr lvl="1"/>
            <a:r>
              <a:rPr lang="zh-CN" altLang="en-US" dirty="0" smtClean="0"/>
              <a:t>此娄数据是否是客户（尤其是此系统）的业务数据？</a:t>
            </a:r>
            <a:endParaRPr lang="en-US" altLang="zh-CN" dirty="0" smtClean="0"/>
          </a:p>
          <a:p>
            <a:pPr lvl="2"/>
            <a:r>
              <a:rPr lang="zh-CN" altLang="en-US" dirty="0" smtClean="0"/>
              <a:t>即用户单位的日常工作是否就是通过对这些业务数据进行操作完成的？</a:t>
            </a:r>
            <a:endParaRPr lang="en-US" altLang="zh-CN" dirty="0" smtClean="0"/>
          </a:p>
          <a:p>
            <a:endParaRPr lang="en-US" altLang="zh-CN" dirty="0"/>
          </a:p>
          <a:p>
            <a:endParaRPr lang="en-US" altLang="zh-CN" dirty="0" smtClean="0"/>
          </a:p>
          <a:p>
            <a:pPr lvl="1"/>
            <a:endParaRPr lang="en-US" altLang="zh-CN" dirty="0" smtClean="0"/>
          </a:p>
        </p:txBody>
      </p:sp>
    </p:spTree>
    <p:custDataLst>
      <p:tags r:id="rId1"/>
    </p:custDataLst>
    <p:extLst>
      <p:ext uri="{BB962C8B-B14F-4D97-AF65-F5344CB8AC3E}">
        <p14:creationId xmlns:p14="http://schemas.microsoft.com/office/powerpoint/2010/main" val="3067718545"/>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smtClean="0">
                <a:latin typeface="华文新魏" pitchFamily="2" charset="-122"/>
                <a:ea typeface="华文新魏" pitchFamily="2" charset="-122"/>
              </a:rPr>
              <a:t>理解文件</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练习</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a:bodyPr>
          <a:lstStyle/>
          <a:p>
            <a:r>
              <a:rPr lang="zh-CN" altLang="en-US" dirty="0" smtClean="0"/>
              <a:t>练习说明</a:t>
            </a:r>
            <a:endParaRPr lang="en-US" altLang="zh-CN" dirty="0" smtClean="0"/>
          </a:p>
          <a:p>
            <a:pPr marL="457200" lvl="1" indent="0">
              <a:buNone/>
            </a:pPr>
            <a:endParaRPr lang="en-US" altLang="zh-CN" dirty="0" smtClean="0"/>
          </a:p>
          <a:p>
            <a:pPr marL="457200" lvl="1" indent="0">
              <a:buNone/>
            </a:pPr>
            <a:r>
              <a:rPr lang="en-US" altLang="zh-CN" dirty="0"/>
              <a:t>	</a:t>
            </a:r>
            <a:r>
              <a:rPr lang="zh-CN" altLang="en-US" sz="3600" dirty="0" smtClean="0"/>
              <a:t>阅读某甲方协同办公子系统的需求，请识别出需求中</a:t>
            </a:r>
            <a:r>
              <a:rPr lang="en-US" altLang="zh-CN" sz="3600" dirty="0" smtClean="0"/>
              <a:t>ILF</a:t>
            </a:r>
            <a:r>
              <a:rPr lang="zh-CN" altLang="en-US" sz="3600" dirty="0" smtClean="0"/>
              <a:t>和</a:t>
            </a:r>
            <a:r>
              <a:rPr lang="en-US" altLang="zh-CN" sz="3600" dirty="0" smtClean="0"/>
              <a:t>EIF</a:t>
            </a:r>
            <a:r>
              <a:rPr lang="zh-CN" altLang="en-US" sz="3600" dirty="0" smtClean="0"/>
              <a:t>的数量。 </a:t>
            </a:r>
            <a:endParaRPr lang="en-US" altLang="zh-CN" dirty="0"/>
          </a:p>
          <a:p>
            <a:endParaRPr lang="en-US" altLang="zh-CN" dirty="0" smtClean="0"/>
          </a:p>
          <a:p>
            <a:pPr lvl="1"/>
            <a:endParaRPr lang="en-US" altLang="zh-CN" dirty="0" smtClean="0"/>
          </a:p>
        </p:txBody>
      </p:sp>
    </p:spTree>
    <p:custDataLst>
      <p:tags r:id="rId1"/>
    </p:custDataLst>
    <p:extLst>
      <p:ext uri="{BB962C8B-B14F-4D97-AF65-F5344CB8AC3E}">
        <p14:creationId xmlns:p14="http://schemas.microsoft.com/office/powerpoint/2010/main" val="3764741372"/>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smtClean="0">
                <a:latin typeface="华文新魏" pitchFamily="2" charset="-122"/>
                <a:ea typeface="华文新魏" pitchFamily="2" charset="-122"/>
              </a:rPr>
              <a:t>理解基本过程</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a:bodyPr>
          <a:lstStyle/>
          <a:p>
            <a:r>
              <a:rPr lang="zh-CN" altLang="en-US" dirty="0" smtClean="0"/>
              <a:t>基本过程类型</a:t>
            </a:r>
            <a:endParaRPr lang="en-US" altLang="zh-CN" dirty="0" smtClean="0"/>
          </a:p>
          <a:p>
            <a:pPr lvl="1"/>
            <a:r>
              <a:rPr lang="en-US" altLang="zh-CN" dirty="0" smtClean="0"/>
              <a:t>EI  </a:t>
            </a:r>
            <a:r>
              <a:rPr lang="zh-CN" altLang="en-US" dirty="0" smtClean="0"/>
              <a:t>（外部输入）</a:t>
            </a:r>
            <a:endParaRPr lang="en-US" altLang="zh-CN" dirty="0" smtClean="0"/>
          </a:p>
          <a:p>
            <a:pPr lvl="1"/>
            <a:r>
              <a:rPr lang="en-US" altLang="zh-CN" dirty="0" smtClean="0"/>
              <a:t>EO</a:t>
            </a:r>
            <a:r>
              <a:rPr lang="zh-CN" altLang="en-US" dirty="0" smtClean="0"/>
              <a:t>（外部输出）</a:t>
            </a:r>
            <a:endParaRPr lang="en-US" altLang="zh-CN" dirty="0" smtClean="0"/>
          </a:p>
          <a:p>
            <a:pPr lvl="1"/>
            <a:r>
              <a:rPr lang="en-US" altLang="zh-CN" dirty="0" smtClean="0"/>
              <a:t>EQ</a:t>
            </a:r>
            <a:r>
              <a:rPr lang="zh-CN" altLang="en-US" dirty="0" smtClean="0"/>
              <a:t>（外部查询）</a:t>
            </a:r>
            <a:endParaRPr lang="en-US" altLang="zh-CN" dirty="0" smtClean="0"/>
          </a:p>
          <a:p>
            <a:r>
              <a:rPr lang="zh-CN" altLang="en-US" dirty="0" smtClean="0"/>
              <a:t>什么是一个基本过程</a:t>
            </a:r>
            <a:endParaRPr lang="en-US" altLang="zh-CN" dirty="0" smtClean="0"/>
          </a:p>
          <a:p>
            <a:pPr lvl="1"/>
            <a:r>
              <a:rPr lang="zh-CN" altLang="en-US" dirty="0" smtClean="0"/>
              <a:t>用户可以明确感知其业务意义的一次操作</a:t>
            </a:r>
            <a:endParaRPr lang="en-US" altLang="zh-CN" dirty="0" smtClean="0"/>
          </a:p>
          <a:p>
            <a:pPr lvl="2"/>
            <a:r>
              <a:rPr lang="zh-CN" altLang="en-US" dirty="0" smtClean="0"/>
              <a:t>例如：对业务数据的增</a:t>
            </a:r>
            <a:r>
              <a:rPr lang="en-US" altLang="zh-CN" dirty="0" smtClean="0"/>
              <a:t>/</a:t>
            </a:r>
            <a:r>
              <a:rPr lang="zh-CN" altLang="en-US" dirty="0" smtClean="0"/>
              <a:t>删</a:t>
            </a:r>
            <a:r>
              <a:rPr lang="en-US" altLang="zh-CN" dirty="0" smtClean="0"/>
              <a:t>/</a:t>
            </a:r>
            <a:r>
              <a:rPr lang="zh-CN" altLang="en-US" dirty="0" smtClean="0"/>
              <a:t>改</a:t>
            </a:r>
            <a:r>
              <a:rPr lang="en-US" altLang="zh-CN" dirty="0" smtClean="0"/>
              <a:t>/</a:t>
            </a:r>
            <a:r>
              <a:rPr lang="zh-CN" altLang="en-US" dirty="0" smtClean="0"/>
              <a:t>查</a:t>
            </a:r>
            <a:endParaRPr lang="en-US" altLang="zh-CN" dirty="0" smtClean="0"/>
          </a:p>
          <a:p>
            <a:pPr lvl="1"/>
            <a:r>
              <a:rPr lang="zh-CN" altLang="en-US" dirty="0" smtClean="0"/>
              <a:t>何谓一次</a:t>
            </a:r>
            <a:endParaRPr lang="en-US" altLang="zh-CN" dirty="0" smtClean="0"/>
          </a:p>
          <a:p>
            <a:pPr lvl="2"/>
            <a:r>
              <a:rPr lang="zh-CN" altLang="en-US" dirty="0" smtClean="0"/>
              <a:t>独立完整性</a:t>
            </a:r>
            <a:endParaRPr lang="en-US" altLang="zh-CN" dirty="0" smtClean="0"/>
          </a:p>
          <a:p>
            <a:pPr lvl="2"/>
            <a:r>
              <a:rPr lang="zh-CN" altLang="en-US" dirty="0" smtClean="0"/>
              <a:t>操作完成后系统进入一个稳定状态</a:t>
            </a:r>
            <a:endParaRPr lang="en-US" altLang="zh-CN" dirty="0" smtClean="0"/>
          </a:p>
          <a:p>
            <a:pPr lvl="1"/>
            <a:endParaRPr lang="en-US" altLang="zh-CN" dirty="0" smtClean="0"/>
          </a:p>
          <a:p>
            <a:pPr lvl="1"/>
            <a:endParaRPr lang="en-US" altLang="zh-CN" dirty="0" smtClean="0"/>
          </a:p>
        </p:txBody>
      </p:sp>
    </p:spTree>
    <p:custDataLst>
      <p:tags r:id="rId1"/>
    </p:custDataLst>
    <p:extLst>
      <p:ext uri="{BB962C8B-B14F-4D97-AF65-F5344CB8AC3E}">
        <p14:creationId xmlns:p14="http://schemas.microsoft.com/office/powerpoint/2010/main" val="3416906387"/>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en-US" altLang="zh-CN" sz="3600" dirty="0" smtClean="0">
                <a:latin typeface="华文新魏" pitchFamily="2" charset="-122"/>
                <a:ea typeface="华文新魏" pitchFamily="2" charset="-122"/>
              </a:rPr>
              <a:t>EI</a:t>
            </a:r>
            <a:r>
              <a:rPr lang="zh-CN" altLang="en-US" sz="3600" dirty="0" smtClean="0">
                <a:latin typeface="华文新魏" pitchFamily="2" charset="-122"/>
                <a:ea typeface="华文新魏" pitchFamily="2" charset="-122"/>
              </a:rPr>
              <a:t>的简易识别规则和目的</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a:bodyPr>
          <a:lstStyle/>
          <a:p>
            <a:r>
              <a:rPr lang="zh-CN" altLang="en-US" dirty="0" smtClean="0"/>
              <a:t>识别规则</a:t>
            </a:r>
            <a:endParaRPr lang="en-US" altLang="zh-CN" dirty="0" smtClean="0"/>
          </a:p>
          <a:p>
            <a:pPr lvl="1"/>
            <a:r>
              <a:rPr lang="zh-CN" altLang="en-US" dirty="0" smtClean="0"/>
              <a:t>是一个完整的基本过程</a:t>
            </a:r>
            <a:endParaRPr lang="en-US" altLang="zh-CN" dirty="0"/>
          </a:p>
          <a:p>
            <a:pPr lvl="1"/>
            <a:r>
              <a:rPr lang="zh-CN" altLang="en-US" dirty="0" smtClean="0"/>
              <a:t>对内部数据的增</a:t>
            </a:r>
            <a:r>
              <a:rPr lang="en-US" altLang="zh-CN" dirty="0" smtClean="0"/>
              <a:t>/</a:t>
            </a:r>
            <a:r>
              <a:rPr lang="zh-CN" altLang="en-US" dirty="0" smtClean="0"/>
              <a:t>删</a:t>
            </a:r>
            <a:r>
              <a:rPr lang="en-US" altLang="zh-CN" dirty="0" smtClean="0"/>
              <a:t>/</a:t>
            </a:r>
            <a:r>
              <a:rPr lang="zh-CN" altLang="en-US" dirty="0" smtClean="0"/>
              <a:t>改无为</a:t>
            </a:r>
            <a:r>
              <a:rPr lang="en-US" altLang="zh-CN" dirty="0" smtClean="0"/>
              <a:t>EI</a:t>
            </a:r>
          </a:p>
          <a:p>
            <a:pPr lvl="1"/>
            <a:r>
              <a:rPr lang="zh-CN" altLang="en-US" dirty="0" smtClean="0"/>
              <a:t>从外部接口中读取并存储到内部数据中</a:t>
            </a:r>
            <a:endParaRPr lang="en-US" altLang="zh-CN" dirty="0" smtClean="0"/>
          </a:p>
          <a:p>
            <a:pPr lvl="1"/>
            <a:r>
              <a:rPr lang="zh-CN" altLang="en-US" dirty="0" smtClean="0"/>
              <a:t>或接受某个控制信息并使软件状态改变</a:t>
            </a:r>
            <a:endParaRPr lang="en-US" altLang="zh-CN" dirty="0" smtClean="0"/>
          </a:p>
          <a:p>
            <a:pPr marL="457200" lvl="1" indent="0">
              <a:buNone/>
            </a:pPr>
            <a:endParaRPr lang="en-US" altLang="zh-CN" dirty="0" smtClean="0"/>
          </a:p>
          <a:p>
            <a:r>
              <a:rPr lang="zh-CN" altLang="en-US" dirty="0" smtClean="0"/>
              <a:t>主要目的</a:t>
            </a:r>
            <a:endParaRPr lang="en-US" altLang="zh-CN" dirty="0" smtClean="0"/>
          </a:p>
          <a:p>
            <a:pPr lvl="1"/>
            <a:r>
              <a:rPr lang="zh-CN" altLang="en-US" dirty="0" smtClean="0"/>
              <a:t>对内部数据进行维护</a:t>
            </a:r>
            <a:endParaRPr lang="en-US" altLang="zh-CN" dirty="0" smtClean="0"/>
          </a:p>
          <a:p>
            <a:pPr lvl="1"/>
            <a:r>
              <a:rPr lang="zh-CN" altLang="en-US" dirty="0" smtClean="0"/>
              <a:t>输入信息并改变系统行为</a:t>
            </a:r>
            <a:endParaRPr lang="en-US" altLang="zh-CN" dirty="0" smtClean="0"/>
          </a:p>
          <a:p>
            <a:pPr lvl="1"/>
            <a:endParaRPr lang="en-US" altLang="zh-CN" dirty="0" smtClean="0"/>
          </a:p>
          <a:p>
            <a:pPr lvl="1"/>
            <a:endParaRPr lang="en-US" altLang="zh-CN" dirty="0" smtClean="0"/>
          </a:p>
        </p:txBody>
      </p:sp>
    </p:spTree>
    <p:custDataLst>
      <p:tags r:id="rId1"/>
    </p:custDataLst>
    <p:extLst>
      <p:ext uri="{BB962C8B-B14F-4D97-AF65-F5344CB8AC3E}">
        <p14:creationId xmlns:p14="http://schemas.microsoft.com/office/powerpoint/2010/main" val="4142603034"/>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en-US" altLang="zh-CN" sz="3600" dirty="0" smtClean="0">
                <a:latin typeface="华文新魏" pitchFamily="2" charset="-122"/>
                <a:ea typeface="华文新魏" pitchFamily="2" charset="-122"/>
              </a:rPr>
              <a:t>EO</a:t>
            </a:r>
            <a:r>
              <a:rPr lang="zh-CN" altLang="en-US" sz="3600" dirty="0" smtClean="0">
                <a:latin typeface="华文新魏" pitchFamily="2" charset="-122"/>
                <a:ea typeface="华文新魏" pitchFamily="2" charset="-122"/>
              </a:rPr>
              <a:t>、</a:t>
            </a:r>
            <a:r>
              <a:rPr lang="en-US" altLang="zh-CN" sz="3600" dirty="0" smtClean="0">
                <a:latin typeface="华文新魏" pitchFamily="2" charset="-122"/>
                <a:ea typeface="华文新魏" pitchFamily="2" charset="-122"/>
              </a:rPr>
              <a:t>EQ</a:t>
            </a:r>
            <a:r>
              <a:rPr lang="zh-CN" altLang="en-US" sz="3600" dirty="0" smtClean="0">
                <a:latin typeface="华文新魏" pitchFamily="2" charset="-122"/>
                <a:ea typeface="华文新魏" pitchFamily="2" charset="-122"/>
              </a:rPr>
              <a:t>的简易识别规则</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382000" cy="5072947"/>
          </a:xfrm>
        </p:spPr>
        <p:txBody>
          <a:bodyPr>
            <a:normAutofit fontScale="92500" lnSpcReduction="20000"/>
          </a:bodyPr>
          <a:lstStyle/>
          <a:p>
            <a:r>
              <a:rPr lang="en-US" altLang="zh-CN" sz="3500" dirty="0" smtClean="0"/>
              <a:t>EO</a:t>
            </a:r>
          </a:p>
          <a:p>
            <a:pPr lvl="1"/>
            <a:r>
              <a:rPr lang="zh-CN" altLang="en-US" sz="3000" dirty="0" smtClean="0"/>
              <a:t>对内部数据的复杂报表（含计算内容）</a:t>
            </a:r>
            <a:r>
              <a:rPr lang="en-US" altLang="zh-CN" sz="3000" dirty="0" smtClean="0"/>
              <a:t>/</a:t>
            </a:r>
            <a:r>
              <a:rPr lang="zh-CN" altLang="en-US" sz="3000" dirty="0" smtClean="0"/>
              <a:t>统计分析等</a:t>
            </a:r>
            <a:endParaRPr lang="en-US" altLang="zh-CN" sz="3000" dirty="0"/>
          </a:p>
          <a:p>
            <a:pPr lvl="1"/>
            <a:r>
              <a:rPr lang="zh-CN" altLang="en-US" sz="3000" dirty="0" smtClean="0"/>
              <a:t>通过处理逻辑（计算</a:t>
            </a:r>
            <a:r>
              <a:rPr lang="en-US" altLang="zh-CN" sz="3000" dirty="0" smtClean="0"/>
              <a:t>/</a:t>
            </a:r>
            <a:r>
              <a:rPr lang="zh-CN" altLang="en-US" sz="3000" dirty="0" smtClean="0"/>
              <a:t>维护逻辑文件</a:t>
            </a:r>
            <a:r>
              <a:rPr lang="en-US" altLang="zh-CN" sz="3000" dirty="0" smtClean="0"/>
              <a:t>/</a:t>
            </a:r>
            <a:r>
              <a:rPr lang="zh-CN" altLang="en-US" sz="3000" dirty="0" smtClean="0"/>
              <a:t>改变系统行为）表示信息</a:t>
            </a:r>
            <a:r>
              <a:rPr lang="en-US" altLang="zh-CN" sz="3000" dirty="0" smtClean="0"/>
              <a:t>/</a:t>
            </a:r>
            <a:r>
              <a:rPr lang="zh-CN" altLang="en-US" sz="3000" dirty="0" smtClean="0"/>
              <a:t>发送信息或改变信息行为。</a:t>
            </a:r>
            <a:endParaRPr lang="en-US" altLang="zh-CN" sz="3000" dirty="0" smtClean="0"/>
          </a:p>
          <a:p>
            <a:r>
              <a:rPr lang="en-US" altLang="zh-CN" sz="3500" dirty="0" smtClean="0"/>
              <a:t>EQ</a:t>
            </a:r>
          </a:p>
          <a:p>
            <a:pPr lvl="1"/>
            <a:r>
              <a:rPr lang="zh-CN" altLang="en-US" sz="3000" dirty="0" smtClean="0"/>
              <a:t>对内部数据的简单输出（不含任何计算，但可以分组或排序</a:t>
            </a:r>
            <a:endParaRPr lang="en-US" altLang="zh-CN" sz="3000" dirty="0" smtClean="0"/>
          </a:p>
          <a:p>
            <a:pPr lvl="1"/>
            <a:r>
              <a:rPr lang="zh-CN" altLang="en-US" sz="3000" dirty="0" smtClean="0"/>
              <a:t>不能产生派生数据，也不可维护</a:t>
            </a:r>
            <a:r>
              <a:rPr lang="en-US" altLang="zh-CN" sz="3000" dirty="0" smtClean="0"/>
              <a:t>ILF</a:t>
            </a:r>
            <a:r>
              <a:rPr lang="zh-CN" altLang="en-US" sz="3000" dirty="0" smtClean="0"/>
              <a:t>或改变系统行为</a:t>
            </a:r>
            <a:endParaRPr lang="en-US" altLang="zh-CN" sz="3000" dirty="0" smtClean="0"/>
          </a:p>
          <a:p>
            <a:pPr lvl="1"/>
            <a:r>
              <a:rPr lang="zh-CN" altLang="en-US" sz="3000" dirty="0" smtClean="0"/>
              <a:t>若对某些数据需要进行删或改，可能包含隐含</a:t>
            </a:r>
            <a:r>
              <a:rPr lang="en-US" altLang="zh-CN" sz="3000" dirty="0" smtClean="0"/>
              <a:t>EQ</a:t>
            </a:r>
          </a:p>
          <a:p>
            <a:pPr lvl="1"/>
            <a:endParaRPr lang="en-US" altLang="zh-CN" dirty="0" smtClean="0"/>
          </a:p>
        </p:txBody>
      </p:sp>
    </p:spTree>
    <p:custDataLst>
      <p:tags r:id="rId1"/>
    </p:custDataLst>
    <p:extLst>
      <p:ext uri="{BB962C8B-B14F-4D97-AF65-F5344CB8AC3E}">
        <p14:creationId xmlns:p14="http://schemas.microsoft.com/office/powerpoint/2010/main" val="3930980495"/>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en-US" altLang="zh-CN" sz="3600" dirty="0">
                <a:latin typeface="华文新魏" pitchFamily="2" charset="-122"/>
                <a:ea typeface="华文新魏" pitchFamily="2" charset="-122"/>
              </a:rPr>
              <a:t>EO</a:t>
            </a:r>
            <a:r>
              <a:rPr lang="zh-CN" altLang="en-US" sz="3600" dirty="0">
                <a:latin typeface="华文新魏" pitchFamily="2" charset="-122"/>
                <a:ea typeface="华文新魏" pitchFamily="2" charset="-122"/>
              </a:rPr>
              <a:t>、 </a:t>
            </a:r>
            <a:r>
              <a:rPr lang="en-US" altLang="zh-CN" sz="3600" dirty="0" smtClean="0">
                <a:latin typeface="华文新魏" pitchFamily="2" charset="-122"/>
                <a:ea typeface="华文新魏" pitchFamily="2" charset="-122"/>
              </a:rPr>
              <a:t>EO</a:t>
            </a:r>
            <a:r>
              <a:rPr lang="zh-CN" altLang="en-US" sz="3600" dirty="0" smtClean="0">
                <a:latin typeface="华文新魏" pitchFamily="2" charset="-122"/>
                <a:ea typeface="华文新魏" pitchFamily="2" charset="-122"/>
              </a:rPr>
              <a:t>、</a:t>
            </a:r>
            <a:r>
              <a:rPr lang="en-US" altLang="zh-CN" sz="3600" dirty="0" smtClean="0">
                <a:latin typeface="华文新魏" pitchFamily="2" charset="-122"/>
                <a:ea typeface="华文新魏" pitchFamily="2" charset="-122"/>
              </a:rPr>
              <a:t>EQ</a:t>
            </a:r>
            <a:r>
              <a:rPr lang="zh-CN" altLang="en-US" sz="3600" dirty="0" smtClean="0">
                <a:latin typeface="华文新魏" pitchFamily="2" charset="-122"/>
                <a:ea typeface="华文新魏" pitchFamily="2" charset="-122"/>
              </a:rPr>
              <a:t>的区分</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382000" cy="5072947"/>
          </a:xfrm>
        </p:spPr>
        <p:txBody>
          <a:bodyPr>
            <a:normAutofit lnSpcReduction="10000"/>
          </a:bodyPr>
          <a:lstStyle/>
          <a:p>
            <a:r>
              <a:rPr lang="en-US" altLang="zh-CN" sz="3500" dirty="0" smtClean="0"/>
              <a:t>EI</a:t>
            </a:r>
          </a:p>
          <a:p>
            <a:pPr lvl="1"/>
            <a:r>
              <a:rPr lang="zh-CN" altLang="en-US" sz="3000" dirty="0" smtClean="0"/>
              <a:t>输入并保存数据</a:t>
            </a:r>
            <a:endParaRPr lang="en-US" altLang="zh-CN" sz="3000" dirty="0"/>
          </a:p>
          <a:p>
            <a:pPr lvl="1"/>
            <a:r>
              <a:rPr lang="zh-CN" altLang="en-US" sz="3000" dirty="0" smtClean="0"/>
              <a:t>或控制信息改变系统状态</a:t>
            </a:r>
            <a:endParaRPr lang="en-US" altLang="zh-CN" sz="3000" dirty="0" smtClean="0"/>
          </a:p>
          <a:p>
            <a:r>
              <a:rPr lang="en-US" altLang="zh-CN" sz="3400" dirty="0" smtClean="0"/>
              <a:t>EO</a:t>
            </a:r>
          </a:p>
          <a:p>
            <a:pPr lvl="1"/>
            <a:r>
              <a:rPr lang="zh-CN" altLang="en-US" sz="3000" dirty="0" smtClean="0"/>
              <a:t>计算并输出衍生信息</a:t>
            </a:r>
            <a:endParaRPr lang="en-US" altLang="zh-CN" sz="3000" dirty="0" smtClean="0"/>
          </a:p>
          <a:p>
            <a:pPr lvl="1"/>
            <a:r>
              <a:rPr lang="en-US" altLang="zh-CN" sz="3000" dirty="0"/>
              <a:t> </a:t>
            </a:r>
            <a:r>
              <a:rPr lang="zh-CN" altLang="en-US" sz="3000" dirty="0" smtClean="0"/>
              <a:t>改变系统行为或维护逻辑文件</a:t>
            </a:r>
            <a:endParaRPr lang="en-US" altLang="zh-CN" sz="3000" dirty="0" smtClean="0"/>
          </a:p>
          <a:p>
            <a:r>
              <a:rPr lang="en-US" altLang="zh-CN" sz="3500" dirty="0" smtClean="0"/>
              <a:t>EQ</a:t>
            </a:r>
          </a:p>
          <a:p>
            <a:pPr lvl="1"/>
            <a:r>
              <a:rPr lang="zh-CN" altLang="en-US" sz="3100" dirty="0" smtClean="0"/>
              <a:t>以原始状态查看信息</a:t>
            </a:r>
            <a:endParaRPr lang="en-US" altLang="zh-CN" sz="3100" dirty="0" smtClean="0"/>
          </a:p>
          <a:p>
            <a:pPr lvl="2"/>
            <a:r>
              <a:rPr lang="zh-CN" altLang="en-US" sz="2700" dirty="0" smtClean="0"/>
              <a:t>多用于删除、编辑前的浏览</a:t>
            </a:r>
            <a:endParaRPr lang="en-US" altLang="zh-CN" sz="2700" dirty="0" smtClean="0"/>
          </a:p>
        </p:txBody>
      </p:sp>
    </p:spTree>
    <p:custDataLst>
      <p:tags r:id="rId1"/>
    </p:custDataLst>
    <p:extLst>
      <p:ext uri="{BB962C8B-B14F-4D97-AF65-F5344CB8AC3E}">
        <p14:creationId xmlns:p14="http://schemas.microsoft.com/office/powerpoint/2010/main" val="2146422087"/>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a:latin typeface="华文新魏" pitchFamily="2" charset="-122"/>
                <a:ea typeface="华文新魏" pitchFamily="2" charset="-122"/>
              </a:rPr>
              <a:t>理解基本过程</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练习</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结合工具使用</a:t>
            </a:r>
            <a:r>
              <a:rPr lang="en-US" altLang="zh-CN" sz="3600" dirty="0" smtClean="0">
                <a:latin typeface="华文新魏" pitchFamily="2" charset="-122"/>
                <a:ea typeface="华文新魏" pitchFamily="2" charset="-122"/>
              </a:rPr>
              <a:t>)</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a:bodyPr>
          <a:lstStyle/>
          <a:p>
            <a:r>
              <a:rPr lang="zh-CN" altLang="en-US" dirty="0" smtClean="0"/>
              <a:t>练习说明</a:t>
            </a:r>
            <a:endParaRPr lang="en-US" altLang="zh-CN" dirty="0" smtClean="0"/>
          </a:p>
          <a:p>
            <a:pPr marL="457200" lvl="1" indent="0">
              <a:buNone/>
            </a:pPr>
            <a:endParaRPr lang="en-US" altLang="zh-CN" dirty="0" smtClean="0"/>
          </a:p>
          <a:p>
            <a:pPr marL="457200" lvl="1" indent="0">
              <a:buNone/>
            </a:pPr>
            <a:r>
              <a:rPr lang="en-US" altLang="zh-CN" dirty="0"/>
              <a:t>	</a:t>
            </a:r>
            <a:r>
              <a:rPr lang="zh-CN" altLang="en-US" sz="3600" dirty="0" smtClean="0"/>
              <a:t>阅读人力资源管理系统的需求，请识别出需求中</a:t>
            </a:r>
            <a:r>
              <a:rPr lang="en-US" altLang="zh-CN" sz="3600" dirty="0" smtClean="0"/>
              <a:t>ILF</a:t>
            </a:r>
            <a:r>
              <a:rPr lang="zh-CN" altLang="en-US" sz="3600" dirty="0" smtClean="0"/>
              <a:t>和</a:t>
            </a:r>
            <a:r>
              <a:rPr lang="en-US" altLang="zh-CN" sz="3600" dirty="0" smtClean="0"/>
              <a:t>EIF</a:t>
            </a:r>
            <a:r>
              <a:rPr lang="zh-CN" altLang="en-US" sz="3600" dirty="0" smtClean="0"/>
              <a:t>，各数据文件的</a:t>
            </a:r>
            <a:r>
              <a:rPr lang="en-US" altLang="zh-CN" sz="3600" dirty="0" smtClean="0"/>
              <a:t>EI</a:t>
            </a:r>
            <a:r>
              <a:rPr lang="zh-CN" altLang="en-US" sz="3600" dirty="0" smtClean="0"/>
              <a:t>、</a:t>
            </a:r>
            <a:r>
              <a:rPr lang="en-US" altLang="zh-CN" sz="3600" dirty="0" smtClean="0"/>
              <a:t>EO</a:t>
            </a:r>
            <a:r>
              <a:rPr lang="zh-CN" altLang="en-US" sz="3600" dirty="0" smtClean="0"/>
              <a:t>、</a:t>
            </a:r>
            <a:r>
              <a:rPr lang="en-US" altLang="zh-CN" sz="3600" dirty="0" smtClean="0"/>
              <a:t>EQ</a:t>
            </a:r>
            <a:r>
              <a:rPr lang="zh-CN" altLang="en-US" sz="3600" dirty="0" smtClean="0"/>
              <a:t>的数量。 </a:t>
            </a:r>
            <a:endParaRPr lang="en-US" altLang="zh-CN" dirty="0"/>
          </a:p>
          <a:p>
            <a:endParaRPr lang="en-US" altLang="zh-CN" dirty="0" smtClean="0"/>
          </a:p>
          <a:p>
            <a:pPr lvl="1"/>
            <a:endParaRPr lang="en-US" altLang="zh-CN" dirty="0" smtClean="0"/>
          </a:p>
        </p:txBody>
      </p:sp>
    </p:spTree>
    <p:custDataLst>
      <p:tags r:id="rId1"/>
    </p:custDataLst>
    <p:extLst>
      <p:ext uri="{BB962C8B-B14F-4D97-AF65-F5344CB8AC3E}">
        <p14:creationId xmlns:p14="http://schemas.microsoft.com/office/powerpoint/2010/main" val="3586080701"/>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7"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3"/>
            </p:custDataLst>
          </p:nvPr>
        </p:nvSpPr>
        <p:spPr/>
        <p:txBody>
          <a:bodyPr>
            <a:normAutofit/>
          </a:bodyPr>
          <a:lstStyle/>
          <a:p>
            <a:r>
              <a:rPr lang="zh-CN" altLang="en-US" sz="3600" dirty="0" smtClean="0">
                <a:latin typeface="华文新魏" pitchFamily="2" charset="-122"/>
                <a:ea typeface="华文新魏" pitchFamily="2" charset="-122"/>
              </a:rPr>
              <a:t>工具的使用</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4"/>
            </p:custDataLst>
          </p:nvPr>
        </p:nvSpPr>
        <p:spPr>
          <a:xfrm>
            <a:off x="762000" y="1596413"/>
            <a:ext cx="8382000" cy="5072947"/>
          </a:xfrm>
        </p:spPr>
        <p:txBody>
          <a:bodyPr>
            <a:normAutofit/>
          </a:bodyPr>
          <a:lstStyle/>
          <a:p>
            <a:r>
              <a:rPr lang="zh-CN" altLang="en-US" sz="2800" dirty="0" smtClean="0">
                <a:hlinkClick r:id="rId8" action="ppaction://hlinkfile"/>
              </a:rPr>
              <a:t>软件成本估算培训</a:t>
            </a:r>
            <a:r>
              <a:rPr lang="en-US" altLang="zh-CN" sz="2800" dirty="0" smtClean="0">
                <a:hlinkClick r:id="rId8" action="ppaction://hlinkfile"/>
              </a:rPr>
              <a:t>_</a:t>
            </a:r>
            <a:r>
              <a:rPr lang="zh-CN" altLang="en-US" sz="2800" dirty="0" smtClean="0">
                <a:hlinkClick r:id="rId8" action="ppaction://hlinkfile"/>
              </a:rPr>
              <a:t>附件</a:t>
            </a:r>
            <a:r>
              <a:rPr lang="en-US" altLang="zh-CN" sz="2800" dirty="0" smtClean="0">
                <a:hlinkClick r:id="rId8" action="ppaction://hlinkfile"/>
              </a:rPr>
              <a:t>A_</a:t>
            </a:r>
            <a:r>
              <a:rPr lang="zh-CN" altLang="en-US" sz="2800" dirty="0" smtClean="0">
                <a:hlinkClick r:id="rId8" action="ppaction://hlinkfile"/>
              </a:rPr>
              <a:t>计算工具</a:t>
            </a:r>
            <a:r>
              <a:rPr lang="en-US" altLang="zh-CN" sz="2800" dirty="0" smtClean="0">
                <a:hlinkClick r:id="rId8" action="ppaction://hlinkfile"/>
              </a:rPr>
              <a:t>_V3.4.xlsx</a:t>
            </a:r>
            <a:endParaRPr lang="en-US" altLang="zh-CN" sz="2400" dirty="0" smtClean="0"/>
          </a:p>
        </p:txBody>
      </p:sp>
      <p:graphicFrame>
        <p:nvGraphicFramePr>
          <p:cNvPr id="3" name="对象 2"/>
          <p:cNvGraphicFramePr>
            <a:graphicFrameLocks noChangeAspect="1"/>
          </p:cNvGraphicFramePr>
          <p:nvPr>
            <p:extLst>
              <p:ext uri="{D42A27DB-BD31-4B8C-83A1-F6EECF244321}">
                <p14:modId xmlns:p14="http://schemas.microsoft.com/office/powerpoint/2010/main" val="836903544"/>
              </p:ext>
            </p:extLst>
          </p:nvPr>
        </p:nvGraphicFramePr>
        <p:xfrm>
          <a:off x="611560" y="2276872"/>
          <a:ext cx="8395057" cy="4464496"/>
        </p:xfrm>
        <a:graphic>
          <a:graphicData uri="http://schemas.openxmlformats.org/presentationml/2006/ole">
            <mc:AlternateContent xmlns:mc="http://schemas.openxmlformats.org/markup-compatibility/2006">
              <mc:Choice xmlns:v="urn:schemas-microsoft-com:vml" Requires="v">
                <p:oleObj spid="_x0000_s2074" name="工作表" r:id="rId9" imgW="12030159" imgH="4257743" progId="Excel.Sheet.12">
                  <p:embed/>
                </p:oleObj>
              </mc:Choice>
              <mc:Fallback>
                <p:oleObj name="工作表" r:id="rId9" imgW="12030159" imgH="4257743" progId="Excel.Sheet.12">
                  <p:embed/>
                  <p:pic>
                    <p:nvPicPr>
                      <p:cNvPr id="0" name=""/>
                      <p:cNvPicPr/>
                      <p:nvPr/>
                    </p:nvPicPr>
                    <p:blipFill>
                      <a:blip r:embed="rId10"/>
                      <a:stretch>
                        <a:fillRect/>
                      </a:stretch>
                    </p:blipFill>
                    <p:spPr>
                      <a:xfrm>
                        <a:off x="611560" y="2276872"/>
                        <a:ext cx="8395057" cy="446449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52429560"/>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smtClean="0">
                <a:latin typeface="华文新魏" pitchFamily="2" charset="-122"/>
                <a:ea typeface="华文新魏" pitchFamily="2" charset="-122"/>
              </a:rPr>
              <a:t>功能点（</a:t>
            </a:r>
            <a:r>
              <a:rPr lang="en-US" altLang="zh-CN" sz="3600" dirty="0" smtClean="0">
                <a:latin typeface="华文新魏" pitchFamily="2" charset="-122"/>
                <a:ea typeface="华文新魏" pitchFamily="2" charset="-122"/>
              </a:rPr>
              <a:t>Function Point</a:t>
            </a:r>
            <a:r>
              <a:rPr lang="zh-CN" altLang="en-US" sz="3600" dirty="0" smtClean="0">
                <a:latin typeface="华文新魏" pitchFamily="2" charset="-122"/>
                <a:ea typeface="华文新魏" pitchFamily="2" charset="-122"/>
              </a:rPr>
              <a:t>，</a:t>
            </a:r>
            <a:r>
              <a:rPr lang="en-US" altLang="zh-CN" sz="3600" dirty="0" smtClean="0">
                <a:latin typeface="华文新魏" pitchFamily="2" charset="-122"/>
                <a:ea typeface="华文新魏" pitchFamily="2" charset="-122"/>
              </a:rPr>
              <a:t>FP</a:t>
            </a:r>
            <a:r>
              <a:rPr lang="zh-CN" altLang="en-US" sz="3600" dirty="0" smtClean="0">
                <a:latin typeface="华文新魏" pitchFamily="2" charset="-122"/>
                <a:ea typeface="华文新魏" pitchFamily="2" charset="-122"/>
              </a:rPr>
              <a:t>）估算法</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p:txBody>
          <a:bodyPr>
            <a:normAutofit/>
          </a:bodyPr>
          <a:lstStyle/>
          <a:p>
            <a:pPr lvl="0" algn="just">
              <a:lnSpc>
                <a:spcPct val="100000"/>
              </a:lnSpc>
              <a:spcAft>
                <a:spcPts val="0"/>
              </a:spcAft>
            </a:pPr>
            <a:endParaRPr lang="en-US" altLang="zh-CN" dirty="0" smtClean="0"/>
          </a:p>
          <a:p>
            <a:pPr lvl="0" algn="just">
              <a:lnSpc>
                <a:spcPct val="100000"/>
              </a:lnSpc>
              <a:spcAft>
                <a:spcPts val="0"/>
              </a:spcAft>
            </a:pPr>
            <a:r>
              <a:rPr lang="zh-CN" altLang="en-US" dirty="0" smtClean="0"/>
              <a:t>从</a:t>
            </a:r>
            <a:r>
              <a:rPr lang="zh-CN" altLang="en-US" dirty="0"/>
              <a:t>使用者的角度</a:t>
            </a:r>
            <a:r>
              <a:rPr lang="zh-CN" altLang="en-US" dirty="0" smtClean="0"/>
              <a:t>度量</a:t>
            </a:r>
            <a:r>
              <a:rPr lang="zh-CN" altLang="en-US" dirty="0"/>
              <a:t>，</a:t>
            </a:r>
            <a:r>
              <a:rPr lang="zh-CN" altLang="en-US" dirty="0" smtClean="0"/>
              <a:t>而</a:t>
            </a:r>
            <a:r>
              <a:rPr lang="zh-CN" altLang="en-US" dirty="0"/>
              <a:t>非制造者</a:t>
            </a:r>
            <a:r>
              <a:rPr lang="zh-CN" altLang="en-US" dirty="0" smtClean="0"/>
              <a:t>角度</a:t>
            </a:r>
            <a:endParaRPr lang="en-US" altLang="zh-CN" dirty="0" smtClean="0"/>
          </a:p>
          <a:p>
            <a:pPr lvl="0" algn="just">
              <a:lnSpc>
                <a:spcPct val="100000"/>
              </a:lnSpc>
              <a:spcAft>
                <a:spcPts val="0"/>
              </a:spcAft>
            </a:pPr>
            <a:endParaRPr lang="zh-CN" altLang="en-US" dirty="0"/>
          </a:p>
          <a:p>
            <a:pPr lvl="1"/>
            <a:r>
              <a:rPr lang="zh-CN" altLang="en-US" dirty="0"/>
              <a:t>存储哪些数据信息</a:t>
            </a:r>
            <a:r>
              <a:rPr lang="zh-CN" altLang="en-US" dirty="0" smtClean="0"/>
              <a:t>？</a:t>
            </a:r>
            <a:endParaRPr lang="en-US" altLang="zh-CN" dirty="0" smtClean="0"/>
          </a:p>
          <a:p>
            <a:pPr lvl="1"/>
            <a:endParaRPr lang="zh-CN" altLang="en-US" dirty="0"/>
          </a:p>
          <a:p>
            <a:pPr lvl="1"/>
            <a:r>
              <a:rPr lang="zh-CN" altLang="en-US" dirty="0"/>
              <a:t>如何处理这些数据？</a:t>
            </a:r>
          </a:p>
          <a:p>
            <a:pPr lvl="1"/>
            <a:endParaRPr lang="en-US" altLang="zh-CN" dirty="0" smtClean="0"/>
          </a:p>
          <a:p>
            <a:pPr lvl="1"/>
            <a:endParaRPr lang="en-US" altLang="zh-CN" dirty="0" smtClean="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zh-CN"/>
            </a:pPr>
            <a:r>
              <a:rPr lang="zh-CN"/>
              <a:t>附录</a:t>
            </a: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smtClean="0">
                <a:latin typeface="华文新魏" pitchFamily="2" charset="-122"/>
                <a:ea typeface="华文新魏" pitchFamily="2" charset="-122"/>
              </a:rPr>
              <a:t>哪些软件适用使用功能点方法？</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490520" cy="5261587"/>
          </a:xfrm>
        </p:spPr>
        <p:txBody>
          <a:bodyPr>
            <a:normAutofit/>
          </a:bodyPr>
          <a:lstStyle/>
          <a:p>
            <a:r>
              <a:rPr lang="zh-CN" altLang="en-US" dirty="0" smtClean="0"/>
              <a:t>适合</a:t>
            </a:r>
            <a:endParaRPr lang="en-US" altLang="zh-CN" dirty="0" smtClean="0"/>
          </a:p>
          <a:p>
            <a:pPr lvl="1"/>
            <a:r>
              <a:rPr lang="zh-CN" altLang="en-US" dirty="0" smtClean="0"/>
              <a:t>以数据和交互处理为中心</a:t>
            </a:r>
            <a:endParaRPr lang="en-US" altLang="zh-CN" dirty="0" smtClean="0"/>
          </a:p>
          <a:p>
            <a:pPr lvl="1"/>
            <a:r>
              <a:rPr lang="zh-CN" altLang="en-US" dirty="0" smtClean="0"/>
              <a:t>以功能多少为主要造价制约因素</a:t>
            </a:r>
            <a:endParaRPr lang="en-US" altLang="zh-CN" dirty="0" smtClean="0"/>
          </a:p>
          <a:p>
            <a:pPr lvl="1"/>
            <a:r>
              <a:rPr lang="zh-CN" altLang="en-US" dirty="0" smtClean="0"/>
              <a:t>如：电子政务、银行电信的用户和业务管理系统</a:t>
            </a:r>
            <a:endParaRPr lang="en-US" altLang="zh-CN" dirty="0" smtClean="0"/>
          </a:p>
          <a:p>
            <a:r>
              <a:rPr lang="zh-CN" altLang="en-US" dirty="0" smtClean="0"/>
              <a:t>不适合</a:t>
            </a:r>
            <a:endParaRPr lang="en-US" altLang="zh-CN" dirty="0" smtClean="0"/>
          </a:p>
          <a:p>
            <a:pPr lvl="1"/>
            <a:r>
              <a:rPr lang="zh-CN" altLang="en-US" dirty="0" smtClean="0"/>
              <a:t>数据处理过程复杂</a:t>
            </a:r>
            <a:endParaRPr lang="en-US" altLang="zh-CN" dirty="0" smtClean="0"/>
          </a:p>
          <a:p>
            <a:pPr lvl="1"/>
            <a:r>
              <a:rPr lang="zh-CN" altLang="en-US" dirty="0" smtClean="0"/>
              <a:t>创意型软件</a:t>
            </a:r>
            <a:endParaRPr lang="en-US" altLang="zh-CN" dirty="0" smtClean="0"/>
          </a:p>
          <a:p>
            <a:pPr lvl="1"/>
            <a:r>
              <a:rPr lang="zh-CN" altLang="en-US" dirty="0" smtClean="0"/>
              <a:t>对性能或质量有特殊要求的</a:t>
            </a:r>
            <a:endParaRPr lang="en-US" altLang="zh-CN" dirty="0" smtClean="0"/>
          </a:p>
          <a:p>
            <a:pPr lvl="1"/>
            <a:r>
              <a:rPr lang="zh-CN" altLang="en-US" dirty="0" smtClean="0"/>
              <a:t>如：视频和图像处理软件、杀毒软件、网络游戏</a:t>
            </a:r>
            <a:endParaRPr lang="en-US" altLang="zh-CN" dirty="0" smtClean="0"/>
          </a:p>
        </p:txBody>
      </p:sp>
    </p:spTree>
    <p:custDataLst>
      <p:tags r:id="rId1"/>
    </p:custDataLst>
    <p:extLst>
      <p:ext uri="{BB962C8B-B14F-4D97-AF65-F5344CB8AC3E}">
        <p14:creationId xmlns:p14="http://schemas.microsoft.com/office/powerpoint/2010/main" val="1783900893"/>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smtClean="0">
                <a:latin typeface="华文新魏" pitchFamily="2" charset="-122"/>
                <a:ea typeface="华文新魏" pitchFamily="2" charset="-122"/>
              </a:rPr>
              <a:t>功能点方法的完整过程</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144955"/>
          </a:xfrm>
        </p:spPr>
        <p:txBody>
          <a:bodyPr>
            <a:normAutofit/>
          </a:bodyPr>
          <a:lstStyle/>
          <a:p>
            <a:r>
              <a:rPr lang="zh-CN" altLang="en-US" dirty="0" smtClean="0"/>
              <a:t>识别系统边界</a:t>
            </a:r>
            <a:endParaRPr lang="en-US" altLang="zh-CN" dirty="0"/>
          </a:p>
          <a:p>
            <a:r>
              <a:rPr lang="zh-CN" altLang="en-US" dirty="0" smtClean="0"/>
              <a:t>识别应用类型</a:t>
            </a:r>
            <a:endParaRPr lang="en-US" altLang="zh-CN" dirty="0" smtClean="0"/>
          </a:p>
          <a:p>
            <a:pPr lvl="1"/>
            <a:r>
              <a:rPr lang="zh-CN" altLang="en-US" dirty="0" smtClean="0"/>
              <a:t>新开发</a:t>
            </a:r>
            <a:endParaRPr lang="en-US" altLang="zh-CN" dirty="0" smtClean="0"/>
          </a:p>
          <a:p>
            <a:pPr lvl="1"/>
            <a:r>
              <a:rPr lang="zh-CN" altLang="en-US" dirty="0" smtClean="0"/>
              <a:t>增强（功能增删改）</a:t>
            </a:r>
            <a:endParaRPr lang="en-US" altLang="zh-CN" dirty="0" smtClean="0"/>
          </a:p>
          <a:p>
            <a:pPr lvl="1"/>
            <a:r>
              <a:rPr lang="zh-CN" altLang="en-US" dirty="0"/>
              <a:t>已</a:t>
            </a:r>
            <a:r>
              <a:rPr lang="zh-CN" altLang="en-US" dirty="0" smtClean="0"/>
              <a:t>有系统计数</a:t>
            </a:r>
            <a:endParaRPr lang="en-US" altLang="zh-CN" dirty="0" smtClean="0"/>
          </a:p>
          <a:p>
            <a:r>
              <a:rPr lang="zh-CN" altLang="en-US" dirty="0" smtClean="0"/>
              <a:t>识别功能点计数项</a:t>
            </a:r>
            <a:endParaRPr lang="en-US" altLang="zh-CN" dirty="0" smtClean="0"/>
          </a:p>
          <a:p>
            <a:pPr lvl="1"/>
            <a:r>
              <a:rPr lang="en-US" altLang="zh-CN" dirty="0" smtClean="0"/>
              <a:t>ILF/EIF/EI/EO/EQ</a:t>
            </a:r>
          </a:p>
          <a:p>
            <a:pPr lvl="1"/>
            <a:endParaRPr lang="en-US" altLang="zh-CN" dirty="0" smtClean="0"/>
          </a:p>
          <a:p>
            <a:pPr lvl="1"/>
            <a:endParaRPr lang="en-US" altLang="zh-CN" dirty="0" smtClean="0"/>
          </a:p>
          <a:p>
            <a:pPr lvl="1"/>
            <a:endParaRPr lang="en-US" altLang="zh-CN" dirty="0" smtClean="0"/>
          </a:p>
        </p:txBody>
      </p:sp>
    </p:spTree>
    <p:custDataLst>
      <p:tags r:id="rId1"/>
    </p:custDataLst>
    <p:extLst>
      <p:ext uri="{BB962C8B-B14F-4D97-AF65-F5344CB8AC3E}">
        <p14:creationId xmlns:p14="http://schemas.microsoft.com/office/powerpoint/2010/main" val="2743143467"/>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a:latin typeface="华文新魏" pitchFamily="2" charset="-122"/>
                <a:ea typeface="华文新魏" pitchFamily="2" charset="-122"/>
              </a:rPr>
              <a:t>理解</a:t>
            </a:r>
            <a:r>
              <a:rPr lang="zh-CN" altLang="en-US" sz="3600" dirty="0" smtClean="0">
                <a:latin typeface="华文新魏" pitchFamily="2" charset="-122"/>
                <a:ea typeface="华文新魏" pitchFamily="2" charset="-122"/>
              </a:rPr>
              <a:t>功能点方法</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a:bodyPr>
          <a:lstStyle/>
          <a:p>
            <a:r>
              <a:rPr lang="zh-CN" altLang="en-US" dirty="0" smtClean="0"/>
              <a:t>计算信息的种类（逻辑文件数量）</a:t>
            </a:r>
            <a:endParaRPr lang="en-US" altLang="zh-CN" dirty="0"/>
          </a:p>
          <a:p>
            <a:pPr lvl="1"/>
            <a:r>
              <a:rPr lang="zh-CN" altLang="en-US" dirty="0" smtClean="0"/>
              <a:t>内部逻辑文件</a:t>
            </a:r>
            <a:r>
              <a:rPr lang="en-US" altLang="zh-CN" dirty="0" smtClean="0"/>
              <a:t>(ILF</a:t>
            </a:r>
            <a:r>
              <a:rPr lang="zh-CN" altLang="en-US" dirty="0" smtClean="0"/>
              <a:t>，</a:t>
            </a:r>
            <a:r>
              <a:rPr lang="en-US" altLang="zh-CN" dirty="0" smtClean="0"/>
              <a:t>Internal Logic File)</a:t>
            </a:r>
          </a:p>
          <a:p>
            <a:pPr lvl="1"/>
            <a:r>
              <a:rPr lang="zh-CN" altLang="en-US" dirty="0" smtClean="0"/>
              <a:t>外部</a:t>
            </a:r>
            <a:r>
              <a:rPr lang="zh-CN" altLang="en-US" dirty="0"/>
              <a:t>接口</a:t>
            </a:r>
            <a:r>
              <a:rPr lang="zh-CN" altLang="en-US" dirty="0" smtClean="0"/>
              <a:t>文件</a:t>
            </a:r>
            <a:r>
              <a:rPr lang="en-US" altLang="zh-CN" dirty="0" smtClean="0"/>
              <a:t>(ELF</a:t>
            </a:r>
            <a:r>
              <a:rPr lang="zh-CN" altLang="en-US" dirty="0" smtClean="0"/>
              <a:t>，</a:t>
            </a:r>
            <a:r>
              <a:rPr lang="en-US" altLang="zh-CN" dirty="0" smtClean="0"/>
              <a:t>External </a:t>
            </a:r>
            <a:r>
              <a:rPr lang="en-US" altLang="zh-CN" dirty="0"/>
              <a:t>Interface File</a:t>
            </a:r>
            <a:r>
              <a:rPr lang="en-US" altLang="zh-CN" dirty="0" smtClean="0"/>
              <a:t>)</a:t>
            </a:r>
          </a:p>
          <a:p>
            <a:r>
              <a:rPr lang="zh-CN" altLang="en-US" dirty="0" smtClean="0"/>
              <a:t>针对信息的操作</a:t>
            </a:r>
            <a:endParaRPr lang="en-US" altLang="zh-CN" dirty="0" smtClean="0"/>
          </a:p>
          <a:p>
            <a:pPr lvl="1"/>
            <a:r>
              <a:rPr lang="zh-CN" altLang="en-US" dirty="0"/>
              <a:t>外部</a:t>
            </a:r>
            <a:r>
              <a:rPr lang="zh-CN" altLang="en-US" dirty="0" smtClean="0"/>
              <a:t>输入，</a:t>
            </a:r>
            <a:r>
              <a:rPr lang="en-US" altLang="zh-CN" dirty="0" smtClean="0"/>
              <a:t>EI</a:t>
            </a:r>
          </a:p>
          <a:p>
            <a:pPr lvl="1"/>
            <a:r>
              <a:rPr lang="zh-CN" altLang="en-US" dirty="0" smtClean="0"/>
              <a:t>外部输出，</a:t>
            </a:r>
            <a:r>
              <a:rPr lang="en-US" altLang="zh-CN" dirty="0" smtClean="0"/>
              <a:t>EO</a:t>
            </a:r>
            <a:r>
              <a:rPr lang="zh-CN" altLang="en-US" dirty="0" smtClean="0"/>
              <a:t>，</a:t>
            </a:r>
            <a:r>
              <a:rPr lang="zh-CN" altLang="en-US" dirty="0"/>
              <a:t>通过计算复杂</a:t>
            </a:r>
            <a:r>
              <a:rPr lang="zh-CN" altLang="en-US" dirty="0" smtClean="0"/>
              <a:t>输出</a:t>
            </a:r>
            <a:endParaRPr lang="en-US" altLang="zh-CN" dirty="0" smtClean="0"/>
          </a:p>
          <a:p>
            <a:pPr lvl="1"/>
            <a:r>
              <a:rPr lang="zh-CN" altLang="en-US" dirty="0" smtClean="0"/>
              <a:t>外部查询</a:t>
            </a:r>
            <a:r>
              <a:rPr lang="zh-CN" altLang="en-US" dirty="0"/>
              <a:t>，</a:t>
            </a:r>
            <a:r>
              <a:rPr lang="en-US" altLang="zh-CN" dirty="0"/>
              <a:t>EQ</a:t>
            </a:r>
            <a:r>
              <a:rPr lang="zh-CN" altLang="en-US" dirty="0"/>
              <a:t>，直接输出信息，不计算，包括排序、聚集</a:t>
            </a:r>
            <a:endParaRPr lang="en-US" altLang="zh-CN" dirty="0" smtClean="0"/>
          </a:p>
          <a:p>
            <a:pPr lvl="1"/>
            <a:endParaRPr lang="en-US" altLang="zh-CN" dirty="0" smtClean="0"/>
          </a:p>
        </p:txBody>
      </p:sp>
    </p:spTree>
    <p:custDataLst>
      <p:tags r:id="rId1"/>
    </p:custDataLst>
    <p:extLst>
      <p:ext uri="{BB962C8B-B14F-4D97-AF65-F5344CB8AC3E}">
        <p14:creationId xmlns:p14="http://schemas.microsoft.com/office/powerpoint/2010/main" val="2757249354"/>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a:latin typeface="华文新魏" pitchFamily="2" charset="-122"/>
                <a:ea typeface="华文新魏" pitchFamily="2" charset="-122"/>
              </a:rPr>
              <a:t>理解</a:t>
            </a:r>
            <a:r>
              <a:rPr lang="zh-CN" altLang="en-US" sz="3600" dirty="0" smtClean="0">
                <a:latin typeface="华文新魏" pitchFamily="2" charset="-122"/>
                <a:ea typeface="华文新魏" pitchFamily="2" charset="-122"/>
              </a:rPr>
              <a:t>功能点方法</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a:bodyPr>
          <a:lstStyle/>
          <a:p>
            <a:pPr marL="457200" lvl="1" indent="0">
              <a:buNone/>
            </a:pPr>
            <a:endParaRPr lang="en-US" altLang="zh-CN" dirty="0" smtClean="0"/>
          </a:p>
        </p:txBody>
      </p:sp>
      <p:pic>
        <p:nvPicPr>
          <p:cNvPr id="6" name="Picture 2" descr="E:\bm.部门工作\gs.估算\估算情况报告\20120529\IMG_20120530_091631.jp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27584" y="1801796"/>
            <a:ext cx="7900416" cy="44378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09027803"/>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a:latin typeface="华文新魏" pitchFamily="2" charset="-122"/>
                <a:ea typeface="华文新魏" pitchFamily="2" charset="-122"/>
              </a:rPr>
              <a:t>理解</a:t>
            </a:r>
            <a:r>
              <a:rPr lang="zh-CN" altLang="en-US" sz="3600" dirty="0" smtClean="0">
                <a:latin typeface="华文新魏" pitchFamily="2" charset="-122"/>
                <a:ea typeface="华文新魏" pitchFamily="2" charset="-122"/>
              </a:rPr>
              <a:t>功能点方法</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a:bodyPr>
          <a:lstStyle/>
          <a:p>
            <a:pPr marL="457200" lvl="1" indent="0">
              <a:buNone/>
            </a:pPr>
            <a:endParaRPr lang="en-US" altLang="zh-CN" dirty="0" smtClean="0"/>
          </a:p>
        </p:txBody>
      </p:sp>
      <p:pic>
        <p:nvPicPr>
          <p:cNvPr id="7" name="Picture 2" descr="E:\bm.部门工作\gs.估算\估算情况报告\20120529\IMG_20120530_091649.jp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54120" y="1556792"/>
            <a:ext cx="7900416" cy="44378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5256170"/>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dirty="0" smtClean="0">
                <a:latin typeface="华文新魏" pitchFamily="2" charset="-122"/>
                <a:ea typeface="华文新魏" pitchFamily="2" charset="-122"/>
              </a:rPr>
              <a:t>功能</a:t>
            </a:r>
            <a:r>
              <a:rPr lang="zh-CN" altLang="en-US" sz="3600" smtClean="0">
                <a:latin typeface="华文新魏" pitchFamily="2" charset="-122"/>
                <a:ea typeface="华文新魏" pitchFamily="2" charset="-122"/>
              </a:rPr>
              <a:t>点</a:t>
            </a:r>
            <a:r>
              <a:rPr lang="zh-CN" altLang="en-US" sz="3600" smtClean="0">
                <a:latin typeface="华文新魏" pitchFamily="2" charset="-122"/>
                <a:ea typeface="华文新魏" pitchFamily="2" charset="-122"/>
              </a:rPr>
              <a:t>估算</a:t>
            </a:r>
            <a:r>
              <a:rPr lang="en-US" altLang="zh-CN" sz="3600" smtClean="0">
                <a:latin typeface="华文新魏" pitchFamily="2" charset="-122"/>
                <a:ea typeface="华文新魏" pitchFamily="2" charset="-122"/>
              </a:rPr>
              <a:t>(</a:t>
            </a:r>
            <a:r>
              <a:rPr lang="zh-CN" altLang="en-US" sz="3600">
                <a:latin typeface="华文新魏" pitchFamily="2" charset="-122"/>
                <a:ea typeface="华文新魏" pitchFamily="2" charset="-122"/>
              </a:rPr>
              <a:t>详细</a:t>
            </a:r>
            <a:r>
              <a:rPr lang="zh-CN" altLang="en-US" sz="3600" smtClean="0">
                <a:latin typeface="华文新魏" pitchFamily="2" charset="-122"/>
                <a:ea typeface="华文新魏" pitchFamily="2" charset="-122"/>
              </a:rPr>
              <a:t>功能</a:t>
            </a:r>
            <a:r>
              <a:rPr lang="zh-CN" altLang="en-US" sz="3600">
                <a:latin typeface="华文新魏" pitchFamily="2" charset="-122"/>
                <a:ea typeface="华文新魏" pitchFamily="2" charset="-122"/>
              </a:rPr>
              <a:t>点</a:t>
            </a:r>
            <a:r>
              <a:rPr lang="zh-CN" altLang="en-US" sz="3600" smtClean="0">
                <a:latin typeface="华文新魏" pitchFamily="2" charset="-122"/>
                <a:ea typeface="华文新魏" pitchFamily="2" charset="-122"/>
              </a:rPr>
              <a:t>计数</a:t>
            </a:r>
            <a:r>
              <a:rPr lang="en-US" altLang="zh-CN" sz="3600" smtClean="0">
                <a:latin typeface="华文新魏" pitchFamily="2" charset="-122"/>
                <a:ea typeface="华文新魏" pitchFamily="2" charset="-122"/>
              </a:rPr>
              <a:t>)</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a:bodyPr>
          <a:lstStyle/>
          <a:p>
            <a:r>
              <a:rPr lang="zh-CN" altLang="en-US" dirty="0" smtClean="0"/>
              <a:t>软件规模 </a:t>
            </a:r>
            <a:r>
              <a:rPr lang="en-US" altLang="zh-CN" dirty="0"/>
              <a:t>= 10 </a:t>
            </a:r>
            <a:r>
              <a:rPr lang="zh-CN" altLang="en-US" dirty="0"/>
              <a:t>*</a:t>
            </a:r>
            <a:r>
              <a:rPr lang="en-US" altLang="zh-CN" dirty="0"/>
              <a:t> ILF + 7 </a:t>
            </a:r>
            <a:r>
              <a:rPr lang="zh-CN" altLang="en-US" dirty="0"/>
              <a:t>* </a:t>
            </a:r>
            <a:r>
              <a:rPr lang="en-US" altLang="zh-CN" dirty="0"/>
              <a:t>EIF + 4 </a:t>
            </a:r>
            <a:r>
              <a:rPr lang="zh-CN" altLang="en-US" dirty="0"/>
              <a:t>* </a:t>
            </a:r>
            <a:r>
              <a:rPr lang="en-US" altLang="zh-CN" dirty="0"/>
              <a:t>EI + 5</a:t>
            </a:r>
            <a:r>
              <a:rPr lang="zh-CN" altLang="en-US" dirty="0"/>
              <a:t> * </a:t>
            </a:r>
            <a:r>
              <a:rPr lang="en-US" altLang="zh-CN" dirty="0"/>
              <a:t>EO + 4 </a:t>
            </a:r>
            <a:r>
              <a:rPr lang="zh-CN" altLang="en-US" dirty="0"/>
              <a:t>* </a:t>
            </a:r>
            <a:r>
              <a:rPr lang="en-US" altLang="zh-CN" dirty="0"/>
              <a:t>EQ</a:t>
            </a:r>
          </a:p>
          <a:p>
            <a:r>
              <a:rPr lang="zh-CN" altLang="en-US" dirty="0" smtClean="0"/>
              <a:t>各项系统为对大量估算统计分析后的结果</a:t>
            </a:r>
            <a:endParaRPr lang="en-US" altLang="zh-CN" dirty="0" smtClean="0"/>
          </a:p>
          <a:p>
            <a:endParaRPr lang="en-US" altLang="zh-CN" dirty="0"/>
          </a:p>
          <a:p>
            <a:r>
              <a:rPr lang="zh-CN" altLang="en-US" dirty="0"/>
              <a:t>多用于有详细需求或项目后期</a:t>
            </a:r>
            <a:endParaRPr lang="en-US" altLang="zh-CN" dirty="0" smtClean="0"/>
          </a:p>
        </p:txBody>
      </p:sp>
    </p:spTree>
    <p:custDataLst>
      <p:tags r:id="rId1"/>
    </p:custDataLst>
    <p:extLst>
      <p:ext uri="{BB962C8B-B14F-4D97-AF65-F5344CB8AC3E}">
        <p14:creationId xmlns:p14="http://schemas.microsoft.com/office/powerpoint/2010/main" val="728938065"/>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p:cNvPicPr>
          <p:nvPr/>
        </p:nvPicPr>
        <p:blipFill rotWithShape="1">
          <a:blip r:embed="rId6" cstate="email">
            <a:extLst>
              <a:ext uri="{28A0092B-C50C-407E-A947-70E740481C1C}">
                <a14:useLocalDpi xmlns:a14="http://schemas.microsoft.com/office/drawing/2010/main"/>
              </a:ext>
            </a:extLst>
          </a:blip>
          <a:srcRect l="56352" t="50955"/>
          <a:stretch/>
        </p:blipFill>
        <p:spPr>
          <a:xfrm rot="-5400000">
            <a:off x="4111834" y="-2735570"/>
            <a:ext cx="936104" cy="8080668"/>
          </a:xfrm>
          <a:prstGeom prst="rect">
            <a:avLst/>
          </a:prstGeom>
        </p:spPr>
      </p:pic>
      <p:sp>
        <p:nvSpPr>
          <p:cNvPr id="2" name="Title 1"/>
          <p:cNvSpPr>
            <a:spLocks noGrp="1"/>
          </p:cNvSpPr>
          <p:nvPr>
            <p:ph type="title"/>
            <p:custDataLst>
              <p:tags r:id="rId2"/>
            </p:custDataLst>
          </p:nvPr>
        </p:nvSpPr>
        <p:spPr/>
        <p:txBody>
          <a:bodyPr>
            <a:normAutofit/>
          </a:bodyPr>
          <a:lstStyle/>
          <a:p>
            <a:r>
              <a:rPr lang="zh-CN" altLang="en-US" sz="3600" smtClean="0">
                <a:latin typeface="华文新魏" pitchFamily="2" charset="-122"/>
                <a:ea typeface="华文新魏" pitchFamily="2" charset="-122"/>
              </a:rPr>
              <a:t>简化</a:t>
            </a:r>
            <a:r>
              <a:rPr lang="zh-CN" altLang="en-US" sz="3600" smtClean="0">
                <a:latin typeface="华文新魏" pitchFamily="2" charset="-122"/>
                <a:ea typeface="华文新魏" pitchFamily="2" charset="-122"/>
              </a:rPr>
              <a:t>估算</a:t>
            </a:r>
            <a:r>
              <a:rPr lang="en-US" altLang="zh-CN" sz="3600" smtClean="0">
                <a:latin typeface="华文新魏" pitchFamily="2" charset="-122"/>
                <a:ea typeface="华文新魏" pitchFamily="2" charset="-122"/>
              </a:rPr>
              <a:t>(</a:t>
            </a:r>
            <a:r>
              <a:rPr lang="zh-CN" altLang="en-US" sz="3600" smtClean="0">
                <a:latin typeface="华文新魏" pitchFamily="2" charset="-122"/>
                <a:ea typeface="华文新魏" pitchFamily="2" charset="-122"/>
              </a:rPr>
              <a:t>预算功能点计数</a:t>
            </a:r>
            <a:r>
              <a:rPr lang="en-US" altLang="zh-CN" sz="3600" smtClean="0">
                <a:latin typeface="华文新魏" pitchFamily="2" charset="-122"/>
                <a:ea typeface="华文新魏" pitchFamily="2" charset="-122"/>
              </a:rPr>
              <a:t>)</a:t>
            </a:r>
            <a:endParaRPr lang="zh-CN" sz="3600" dirty="0">
              <a:latin typeface="华文新魏" pitchFamily="2" charset="-122"/>
              <a:ea typeface="华文新魏" pitchFamily="2" charset="-122"/>
            </a:endParaRPr>
          </a:p>
        </p:txBody>
      </p:sp>
      <p:sp>
        <p:nvSpPr>
          <p:cNvPr id="5" name="Content Placeholder 4"/>
          <p:cNvSpPr>
            <a:spLocks noGrp="1"/>
          </p:cNvSpPr>
          <p:nvPr>
            <p:ph idx="1"/>
            <p:custDataLst>
              <p:tags r:id="rId3"/>
            </p:custDataLst>
          </p:nvPr>
        </p:nvSpPr>
        <p:spPr>
          <a:xfrm>
            <a:off x="762000" y="1596413"/>
            <a:ext cx="8077200" cy="5072947"/>
          </a:xfrm>
        </p:spPr>
        <p:txBody>
          <a:bodyPr>
            <a:normAutofit fontScale="92500"/>
          </a:bodyPr>
          <a:lstStyle/>
          <a:p>
            <a:r>
              <a:rPr lang="zh-CN" altLang="en-US" dirty="0"/>
              <a:t>简化估算规模 </a:t>
            </a:r>
            <a:r>
              <a:rPr lang="en-US" altLang="zh-CN" dirty="0"/>
              <a:t>= 35 </a:t>
            </a:r>
            <a:r>
              <a:rPr lang="zh-CN" altLang="en-US" dirty="0"/>
              <a:t>* </a:t>
            </a:r>
            <a:r>
              <a:rPr lang="en-US" altLang="zh-CN" dirty="0"/>
              <a:t>ILF + 15 </a:t>
            </a:r>
            <a:r>
              <a:rPr lang="zh-CN" altLang="en-US" dirty="0"/>
              <a:t>* </a:t>
            </a:r>
            <a:r>
              <a:rPr lang="en-US" altLang="zh-CN" dirty="0"/>
              <a:t>EIF</a:t>
            </a:r>
          </a:p>
          <a:p>
            <a:pPr lvl="1"/>
            <a:r>
              <a:rPr lang="zh-CN" altLang="en-US" dirty="0"/>
              <a:t>只计算逻辑文件，不计算过程</a:t>
            </a:r>
            <a:endParaRPr lang="en-US" altLang="zh-CN" dirty="0"/>
          </a:p>
          <a:p>
            <a:pPr lvl="1"/>
            <a:endParaRPr lang="en-US" altLang="zh-CN" dirty="0"/>
          </a:p>
          <a:p>
            <a:r>
              <a:rPr lang="zh-CN" altLang="en-US" dirty="0"/>
              <a:t>简化估算模型系数</a:t>
            </a:r>
            <a:endParaRPr lang="en-US" altLang="zh-CN" dirty="0"/>
          </a:p>
          <a:p>
            <a:pPr lvl="1"/>
            <a:r>
              <a:rPr lang="en-US" altLang="zh-CN" dirty="0"/>
              <a:t>ILF</a:t>
            </a:r>
            <a:r>
              <a:rPr lang="zh-CN" altLang="en-US" dirty="0"/>
              <a:t>系数：由</a:t>
            </a:r>
            <a:r>
              <a:rPr lang="en-US" altLang="zh-CN" dirty="0"/>
              <a:t>1</a:t>
            </a:r>
            <a:r>
              <a:rPr lang="zh-CN" altLang="en-US" dirty="0"/>
              <a:t>个</a:t>
            </a:r>
            <a:r>
              <a:rPr lang="en-US" altLang="zh-CN" dirty="0"/>
              <a:t>ILF</a:t>
            </a:r>
            <a:r>
              <a:rPr lang="zh-CN" altLang="en-US" dirty="0"/>
              <a:t>包含</a:t>
            </a:r>
            <a:r>
              <a:rPr lang="en-US" altLang="zh-CN" dirty="0"/>
              <a:t>2</a:t>
            </a:r>
            <a:r>
              <a:rPr lang="zh-CN" altLang="en-US" dirty="0"/>
              <a:t>个</a:t>
            </a:r>
            <a:r>
              <a:rPr lang="en-US" altLang="zh-CN" dirty="0"/>
              <a:t>EI</a:t>
            </a:r>
            <a:r>
              <a:rPr lang="zh-CN" altLang="en-US" dirty="0"/>
              <a:t>、</a:t>
            </a:r>
            <a:r>
              <a:rPr lang="en-US" altLang="zh-CN" dirty="0"/>
              <a:t>2</a:t>
            </a:r>
            <a:r>
              <a:rPr lang="zh-CN" altLang="en-US" dirty="0"/>
              <a:t>个</a:t>
            </a:r>
            <a:r>
              <a:rPr lang="en-US" altLang="zh-CN" dirty="0"/>
              <a:t>EO</a:t>
            </a:r>
            <a:r>
              <a:rPr lang="zh-CN" altLang="en-US" dirty="0"/>
              <a:t>、</a:t>
            </a:r>
            <a:r>
              <a:rPr lang="en-US" altLang="zh-CN" dirty="0"/>
              <a:t>2</a:t>
            </a:r>
            <a:r>
              <a:rPr lang="zh-CN" altLang="en-US" dirty="0"/>
              <a:t>个</a:t>
            </a:r>
            <a:r>
              <a:rPr lang="en-US" altLang="zh-CN" dirty="0"/>
              <a:t>EQ = 36</a:t>
            </a:r>
          </a:p>
          <a:p>
            <a:pPr lvl="2"/>
            <a:r>
              <a:rPr lang="zh-CN" altLang="en-US" dirty="0"/>
              <a:t>统计结果取</a:t>
            </a:r>
            <a:r>
              <a:rPr lang="en-US" altLang="zh-CN" dirty="0"/>
              <a:t>35</a:t>
            </a:r>
          </a:p>
          <a:p>
            <a:pPr lvl="1"/>
            <a:r>
              <a:rPr lang="en-US" altLang="zh-CN" dirty="0"/>
              <a:t>EIF</a:t>
            </a:r>
            <a:r>
              <a:rPr lang="zh-CN" altLang="en-US" dirty="0"/>
              <a:t>系数：由</a:t>
            </a:r>
            <a:r>
              <a:rPr lang="en-US" altLang="zh-CN" dirty="0"/>
              <a:t>1</a:t>
            </a:r>
            <a:r>
              <a:rPr lang="zh-CN" altLang="en-US" dirty="0"/>
              <a:t>个</a:t>
            </a:r>
            <a:r>
              <a:rPr lang="en-US" altLang="zh-CN" dirty="0"/>
              <a:t>EIF</a:t>
            </a:r>
            <a:r>
              <a:rPr lang="zh-CN" altLang="en-US" dirty="0"/>
              <a:t>包含</a:t>
            </a:r>
            <a:r>
              <a:rPr lang="en-US" altLang="zh-CN" dirty="0"/>
              <a:t>1</a:t>
            </a:r>
            <a:r>
              <a:rPr lang="zh-CN" altLang="en-US" dirty="0"/>
              <a:t>个</a:t>
            </a:r>
            <a:r>
              <a:rPr lang="en-US" altLang="zh-CN" dirty="0"/>
              <a:t>EO</a:t>
            </a:r>
            <a:r>
              <a:rPr lang="zh-CN" altLang="en-US" dirty="0"/>
              <a:t>、</a:t>
            </a:r>
            <a:r>
              <a:rPr lang="en-US" altLang="zh-CN" dirty="0"/>
              <a:t>1</a:t>
            </a:r>
            <a:r>
              <a:rPr lang="zh-CN" altLang="en-US" dirty="0"/>
              <a:t>个</a:t>
            </a:r>
            <a:r>
              <a:rPr lang="en-US" altLang="zh-CN" dirty="0"/>
              <a:t>EQ = 16</a:t>
            </a:r>
          </a:p>
          <a:p>
            <a:pPr lvl="2"/>
            <a:r>
              <a:rPr lang="zh-CN" altLang="en-US" dirty="0"/>
              <a:t>统计结果取</a:t>
            </a:r>
            <a:r>
              <a:rPr lang="en-US" altLang="zh-CN" dirty="0"/>
              <a:t>15</a:t>
            </a:r>
          </a:p>
          <a:p>
            <a:pPr lvl="1"/>
            <a:endParaRPr lang="en-US" altLang="zh-CN" dirty="0"/>
          </a:p>
          <a:p>
            <a:r>
              <a:rPr lang="zh-CN" altLang="en-US" dirty="0"/>
              <a:t>多用于策划、预估阶段</a:t>
            </a:r>
            <a:endParaRPr lang="en-US" altLang="zh-CN" dirty="0"/>
          </a:p>
          <a:p>
            <a:endParaRPr lang="en-US" altLang="zh-CN" dirty="0" smtClean="0"/>
          </a:p>
          <a:p>
            <a:pPr lvl="1"/>
            <a:endParaRPr lang="en-US" altLang="zh-CN" dirty="0" smtClean="0"/>
          </a:p>
        </p:txBody>
      </p:sp>
    </p:spTree>
    <p:custDataLst>
      <p:tags r:id="rId1"/>
    </p:custDataLst>
    <p:extLst>
      <p:ext uri="{BB962C8B-B14F-4D97-AF65-F5344CB8AC3E}">
        <p14:creationId xmlns:p14="http://schemas.microsoft.com/office/powerpoint/2010/main" val="728938065"/>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8.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9.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1175</Words>
  <Application>Microsoft Office PowerPoint</Application>
  <PresentationFormat>全屏显示(4:3)</PresentationFormat>
  <Paragraphs>188</Paragraphs>
  <Slides>20</Slides>
  <Notes>20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Training</vt:lpstr>
      <vt:lpstr>工作表</vt:lpstr>
      <vt:lpstr>功能点估算法</vt:lpstr>
      <vt:lpstr>功能点（Function Point，FP）估算法</vt:lpstr>
      <vt:lpstr>哪些软件适用使用功能点方法？</vt:lpstr>
      <vt:lpstr>功能点方法的完整过程</vt:lpstr>
      <vt:lpstr>理解功能点方法</vt:lpstr>
      <vt:lpstr>理解功能点方法</vt:lpstr>
      <vt:lpstr>理解功能点方法</vt:lpstr>
      <vt:lpstr>功能点估算(详细功能点计数)</vt:lpstr>
      <vt:lpstr>简化估算(预算功能点计数)</vt:lpstr>
      <vt:lpstr>理解文件——数据的类别</vt:lpstr>
      <vt:lpstr>理解文件——ILF识别</vt:lpstr>
      <vt:lpstr>理解文件——EIF识别</vt:lpstr>
      <vt:lpstr>理解文件——练习</vt:lpstr>
      <vt:lpstr>理解基本过程</vt:lpstr>
      <vt:lpstr>EI的简易识别规则和目的</vt:lpstr>
      <vt:lpstr>EO、EQ的简易识别规则</vt:lpstr>
      <vt:lpstr>EO、 EO、EQ的区分</vt:lpstr>
      <vt:lpstr>理解基本过程——练习(结合工具使用)</vt:lpstr>
      <vt:lpstr>工具的使用</vt:lpstr>
      <vt:lpstr>附录</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2012-09-10T02:03:34Z</dcterms:created>
  <dcterms:modified xsi:type="dcterms:W3CDTF">2012-09-11T02:54:50Z</dcterms:modified>
</cp:coreProperties>
</file>