
<file path=[Content_Types].xml><?xml version="1.0" encoding="utf-8"?>
<Types xmlns="http://schemas.openxmlformats.org/package/2006/content-types">
  <Default Extension="png" ContentType="image/png"/>
  <Default Extension="jpeg" ContentType="image/jpeg"/>
  <Default Extension="emf" ContentType="image/x-emf"/>
  <Default Extension="xls" ContentType="application/vnd.ms-excel"/>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36"/>
  </p:notesMasterIdLst>
  <p:sldIdLst>
    <p:sldId id="256" r:id="rId2"/>
    <p:sldId id="258" r:id="rId3"/>
    <p:sldId id="283" r:id="rId4"/>
    <p:sldId id="260" r:id="rId5"/>
    <p:sldId id="262" r:id="rId6"/>
    <p:sldId id="278" r:id="rId7"/>
    <p:sldId id="288" r:id="rId8"/>
    <p:sldId id="289" r:id="rId9"/>
    <p:sldId id="284" r:id="rId10"/>
    <p:sldId id="285" r:id="rId11"/>
    <p:sldId id="286" r:id="rId12"/>
    <p:sldId id="287" r:id="rId13"/>
    <p:sldId id="263" r:id="rId14"/>
    <p:sldId id="304" r:id="rId15"/>
    <p:sldId id="266" r:id="rId16"/>
    <p:sldId id="267" r:id="rId17"/>
    <p:sldId id="291" r:id="rId18"/>
    <p:sldId id="290" r:id="rId19"/>
    <p:sldId id="280" r:id="rId20"/>
    <p:sldId id="281" r:id="rId21"/>
    <p:sldId id="292" r:id="rId22"/>
    <p:sldId id="293" r:id="rId23"/>
    <p:sldId id="297" r:id="rId24"/>
    <p:sldId id="300" r:id="rId25"/>
    <p:sldId id="301" r:id="rId26"/>
    <p:sldId id="302" r:id="rId27"/>
    <p:sldId id="269" r:id="rId28"/>
    <p:sldId id="274" r:id="rId29"/>
    <p:sldId id="272" r:id="rId30"/>
    <p:sldId id="273" r:id="rId31"/>
    <p:sldId id="275" r:id="rId32"/>
    <p:sldId id="276" r:id="rId33"/>
    <p:sldId id="277" r:id="rId34"/>
    <p:sldId id="303" r:id="rId3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4" autoAdjust="0"/>
    <p:restoredTop sz="97974" autoAdjust="0"/>
  </p:normalViewPr>
  <p:slideViewPr>
    <p:cSldViewPr>
      <p:cViewPr>
        <p:scale>
          <a:sx n="50" d="100"/>
          <a:sy n="50" d="100"/>
        </p:scale>
        <p:origin x="-1968" y="-54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4E76C2-B771-4116-8976-90DC7235022D}" type="datetimeFigureOut">
              <a:rPr lang="zh-CN" altLang="en-US" smtClean="0"/>
              <a:t>2013/6/18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42678C4-4961-4D15-B702-E033AAB8D4A6}" type="slidenum">
              <a:rPr lang="zh-CN" altLang="en-US" smtClean="0"/>
              <a:t>‹#›</a:t>
            </a:fld>
            <a:endParaRPr lang="zh-CN" altLang="en-US"/>
          </a:p>
        </p:txBody>
      </p:sp>
    </p:spTree>
    <p:extLst>
      <p:ext uri="{BB962C8B-B14F-4D97-AF65-F5344CB8AC3E}">
        <p14:creationId xmlns:p14="http://schemas.microsoft.com/office/powerpoint/2010/main" val="28376596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2678C4-4961-4D15-B702-E033AAB8D4A6}" type="slidenum">
              <a:rPr lang="zh-CN" altLang="en-US" smtClean="0"/>
              <a:t>1</a:t>
            </a:fld>
            <a:endParaRPr lang="zh-CN" altLang="en-US"/>
          </a:p>
        </p:txBody>
      </p:sp>
    </p:spTree>
    <p:extLst>
      <p:ext uri="{BB962C8B-B14F-4D97-AF65-F5344CB8AC3E}">
        <p14:creationId xmlns:p14="http://schemas.microsoft.com/office/powerpoint/2010/main" val="3062087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2678C4-4961-4D15-B702-E033AAB8D4A6}" type="slidenum">
              <a:rPr lang="zh-CN" altLang="en-US" smtClean="0"/>
              <a:t>19</a:t>
            </a:fld>
            <a:endParaRPr lang="zh-CN" altLang="en-US"/>
          </a:p>
        </p:txBody>
      </p:sp>
    </p:spTree>
    <p:extLst>
      <p:ext uri="{BB962C8B-B14F-4D97-AF65-F5344CB8AC3E}">
        <p14:creationId xmlns:p14="http://schemas.microsoft.com/office/powerpoint/2010/main" val="19179384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2678C4-4961-4D15-B702-E033AAB8D4A6}" type="slidenum">
              <a:rPr lang="zh-CN" altLang="en-US" smtClean="0"/>
              <a:t>20</a:t>
            </a:fld>
            <a:endParaRPr lang="zh-CN" altLang="en-US"/>
          </a:p>
        </p:txBody>
      </p:sp>
    </p:spTree>
    <p:extLst>
      <p:ext uri="{BB962C8B-B14F-4D97-AF65-F5344CB8AC3E}">
        <p14:creationId xmlns:p14="http://schemas.microsoft.com/office/powerpoint/2010/main" val="2100718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2678C4-4961-4D15-B702-E033AAB8D4A6}" type="slidenum">
              <a:rPr lang="zh-CN" altLang="en-US" smtClean="0"/>
              <a:t>22</a:t>
            </a:fld>
            <a:endParaRPr lang="zh-CN" altLang="en-US"/>
          </a:p>
        </p:txBody>
      </p:sp>
    </p:spTree>
    <p:extLst>
      <p:ext uri="{BB962C8B-B14F-4D97-AF65-F5344CB8AC3E}">
        <p14:creationId xmlns:p14="http://schemas.microsoft.com/office/powerpoint/2010/main" val="2100718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2678C4-4961-4D15-B702-E033AAB8D4A6}" type="slidenum">
              <a:rPr lang="zh-CN" altLang="en-US" smtClean="0"/>
              <a:t>23</a:t>
            </a:fld>
            <a:endParaRPr lang="zh-CN" altLang="en-US"/>
          </a:p>
        </p:txBody>
      </p:sp>
    </p:spTree>
    <p:extLst>
      <p:ext uri="{BB962C8B-B14F-4D97-AF65-F5344CB8AC3E}">
        <p14:creationId xmlns:p14="http://schemas.microsoft.com/office/powerpoint/2010/main" val="2100718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2678C4-4961-4D15-B702-E033AAB8D4A6}" type="slidenum">
              <a:rPr lang="zh-CN" altLang="en-US" smtClean="0"/>
              <a:t>24</a:t>
            </a:fld>
            <a:endParaRPr lang="zh-CN" altLang="en-US"/>
          </a:p>
        </p:txBody>
      </p:sp>
    </p:spTree>
    <p:extLst>
      <p:ext uri="{BB962C8B-B14F-4D97-AF65-F5344CB8AC3E}">
        <p14:creationId xmlns:p14="http://schemas.microsoft.com/office/powerpoint/2010/main" val="2100718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kern="1200" dirty="0" smtClean="0">
                <a:solidFill>
                  <a:schemeClr val="tx1"/>
                </a:solidFill>
                <a:effectLst/>
                <a:latin typeface="+mn-lt"/>
                <a:ea typeface="+mn-ea"/>
                <a:cs typeface="+mn-cs"/>
              </a:rPr>
              <a:t>EO</a:t>
            </a:r>
            <a:r>
              <a:rPr lang="zh-CN" altLang="zh-CN" sz="1200" b="1" kern="1200" dirty="0" smtClean="0">
                <a:solidFill>
                  <a:schemeClr val="tx1"/>
                </a:solidFill>
                <a:effectLst/>
                <a:latin typeface="+mn-lt"/>
                <a:ea typeface="+mn-ea"/>
                <a:cs typeface="+mn-cs"/>
              </a:rPr>
              <a:t>、</a:t>
            </a:r>
            <a:r>
              <a:rPr lang="en-US" altLang="zh-CN" sz="1200" b="1" kern="1200" dirty="0" smtClean="0">
                <a:solidFill>
                  <a:schemeClr val="tx1"/>
                </a:solidFill>
                <a:effectLst/>
                <a:latin typeface="+mn-lt"/>
                <a:ea typeface="+mn-ea"/>
                <a:cs typeface="+mn-cs"/>
              </a:rPr>
              <a:t>EQ</a:t>
            </a:r>
            <a:r>
              <a:rPr lang="zh-CN" altLang="zh-CN" sz="1200" b="1" kern="1200" dirty="0" smtClean="0">
                <a:solidFill>
                  <a:schemeClr val="tx1"/>
                </a:solidFill>
                <a:effectLst/>
                <a:latin typeface="+mn-lt"/>
                <a:ea typeface="+mn-ea"/>
                <a:cs typeface="+mn-cs"/>
              </a:rPr>
              <a:t>：两者比较像；</a:t>
            </a:r>
            <a:r>
              <a:rPr lang="en-US" altLang="zh-CN" sz="1200" b="1" kern="1200" dirty="0" smtClean="0">
                <a:solidFill>
                  <a:schemeClr val="tx1"/>
                </a:solidFill>
                <a:effectLst/>
                <a:latin typeface="+mn-lt"/>
                <a:ea typeface="+mn-ea"/>
                <a:cs typeface="+mn-cs"/>
              </a:rPr>
              <a:t>EO</a:t>
            </a:r>
            <a:r>
              <a:rPr lang="zh-CN" altLang="zh-CN" sz="1200" b="1" kern="1200" dirty="0" smtClean="0">
                <a:solidFill>
                  <a:schemeClr val="tx1"/>
                </a:solidFill>
                <a:effectLst/>
                <a:latin typeface="+mn-lt"/>
                <a:ea typeface="+mn-ea"/>
                <a:cs typeface="+mn-cs"/>
              </a:rPr>
              <a:t>比</a:t>
            </a:r>
            <a:r>
              <a:rPr lang="en-US" altLang="zh-CN" sz="1200" b="1" kern="1200" dirty="0" smtClean="0">
                <a:solidFill>
                  <a:schemeClr val="tx1"/>
                </a:solidFill>
                <a:effectLst/>
                <a:latin typeface="+mn-lt"/>
                <a:ea typeface="+mn-ea"/>
                <a:cs typeface="+mn-cs"/>
              </a:rPr>
              <a:t>EQ</a:t>
            </a:r>
            <a:r>
              <a:rPr lang="zh-CN" altLang="zh-CN" sz="1200" b="1" kern="1200" dirty="0" smtClean="0">
                <a:solidFill>
                  <a:schemeClr val="tx1"/>
                </a:solidFill>
                <a:effectLst/>
                <a:latin typeface="+mn-lt"/>
                <a:ea typeface="+mn-ea"/>
                <a:cs typeface="+mn-cs"/>
              </a:rPr>
              <a:t>复杂，如果</a:t>
            </a:r>
            <a:r>
              <a:rPr lang="en-US" altLang="zh-CN" sz="1200" b="1" kern="1200" dirty="0" smtClean="0">
                <a:solidFill>
                  <a:schemeClr val="tx1"/>
                </a:solidFill>
                <a:effectLst/>
                <a:latin typeface="+mn-lt"/>
                <a:ea typeface="+mn-ea"/>
                <a:cs typeface="+mn-cs"/>
              </a:rPr>
              <a:t>EO</a:t>
            </a:r>
            <a:r>
              <a:rPr lang="zh-CN" altLang="zh-CN" sz="1200" b="1" kern="1200" dirty="0" smtClean="0">
                <a:solidFill>
                  <a:schemeClr val="tx1"/>
                </a:solidFill>
                <a:effectLst/>
                <a:latin typeface="+mn-lt"/>
                <a:ea typeface="+mn-ea"/>
                <a:cs typeface="+mn-cs"/>
              </a:rPr>
              <a:t>和</a:t>
            </a:r>
            <a:r>
              <a:rPr lang="en-US" altLang="zh-CN" sz="1200" b="1" kern="1200" dirty="0" smtClean="0">
                <a:solidFill>
                  <a:schemeClr val="tx1"/>
                </a:solidFill>
                <a:effectLst/>
                <a:latin typeface="+mn-lt"/>
                <a:ea typeface="+mn-ea"/>
                <a:cs typeface="+mn-cs"/>
              </a:rPr>
              <a:t>EQ</a:t>
            </a:r>
            <a:r>
              <a:rPr lang="zh-CN" altLang="zh-CN" sz="1200" b="1" kern="1200" dirty="0" smtClean="0">
                <a:solidFill>
                  <a:schemeClr val="tx1"/>
                </a:solidFill>
                <a:effectLst/>
                <a:latin typeface="+mn-lt"/>
                <a:ea typeface="+mn-ea"/>
                <a:cs typeface="+mn-cs"/>
              </a:rPr>
              <a:t>混淆产生的少量误差</a:t>
            </a:r>
            <a:endParaRPr lang="zh-CN" altLang="zh-CN" sz="1200" kern="1200" dirty="0" smtClean="0">
              <a:solidFill>
                <a:schemeClr val="tx1"/>
              </a:solidFill>
              <a:effectLst/>
              <a:latin typeface="+mn-lt"/>
              <a:ea typeface="+mn-ea"/>
              <a:cs typeface="+mn-cs"/>
            </a:endParaRPr>
          </a:p>
          <a:p>
            <a:r>
              <a:rPr lang="en-US" altLang="zh-CN" sz="1200" b="1" kern="1200" dirty="0" smtClean="0">
                <a:solidFill>
                  <a:schemeClr val="tx1"/>
                </a:solidFill>
                <a:effectLst/>
                <a:latin typeface="+mn-lt"/>
                <a:ea typeface="+mn-ea"/>
                <a:cs typeface="+mn-cs"/>
              </a:rPr>
              <a:t>EO</a:t>
            </a:r>
            <a:r>
              <a:rPr lang="zh-CN" altLang="zh-CN" sz="1200" b="1" kern="1200" dirty="0" smtClean="0">
                <a:solidFill>
                  <a:schemeClr val="tx1"/>
                </a:solidFill>
                <a:effectLst/>
                <a:latin typeface="+mn-lt"/>
                <a:ea typeface="+mn-ea"/>
                <a:cs typeface="+mn-cs"/>
              </a:rPr>
              <a:t>： 对内部数据的复杂报表、含有计算内容，统计分析等、输出衍生信息，报表等</a:t>
            </a:r>
            <a:endParaRPr lang="zh-CN" altLang="zh-CN" sz="1200" kern="1200" dirty="0" smtClean="0">
              <a:solidFill>
                <a:schemeClr val="tx1"/>
              </a:solidFill>
              <a:effectLst/>
              <a:latin typeface="+mn-lt"/>
              <a:ea typeface="+mn-ea"/>
              <a:cs typeface="+mn-cs"/>
            </a:endParaRPr>
          </a:p>
          <a:p>
            <a:r>
              <a:rPr lang="zh-CN" altLang="zh-CN" sz="1200" b="1" kern="1200" dirty="0" smtClean="0">
                <a:solidFill>
                  <a:schemeClr val="tx1"/>
                </a:solidFill>
                <a:effectLst/>
                <a:latin typeface="+mn-lt"/>
                <a:ea typeface="+mn-ea"/>
                <a:cs typeface="+mn-cs"/>
              </a:rPr>
              <a:t>向外部接口发送数据</a:t>
            </a:r>
            <a:endParaRPr lang="zh-CN" altLang="zh-CN" sz="1200" kern="1200" dirty="0" smtClean="0">
              <a:solidFill>
                <a:schemeClr val="tx1"/>
              </a:solidFill>
              <a:effectLst/>
              <a:latin typeface="+mn-lt"/>
              <a:ea typeface="+mn-ea"/>
              <a:cs typeface="+mn-cs"/>
            </a:endParaRPr>
          </a:p>
          <a:p>
            <a:r>
              <a:rPr lang="en-US" altLang="zh-CN" sz="1200" b="1" kern="1200" dirty="0" smtClean="0">
                <a:solidFill>
                  <a:schemeClr val="tx1"/>
                </a:solidFill>
                <a:effectLst/>
                <a:latin typeface="+mn-lt"/>
                <a:ea typeface="+mn-ea"/>
                <a:cs typeface="+mn-cs"/>
              </a:rPr>
              <a:t>EQ</a:t>
            </a:r>
            <a:r>
              <a:rPr lang="zh-CN" altLang="zh-CN" sz="1200" b="1" kern="1200" dirty="0" smtClean="0">
                <a:solidFill>
                  <a:schemeClr val="tx1"/>
                </a:solidFill>
                <a:effectLst/>
                <a:latin typeface="+mn-lt"/>
                <a:ea typeface="+mn-ea"/>
                <a:cs typeface="+mn-cs"/>
              </a:rPr>
              <a:t>：是内部数据的监督报表（不含任何计算，单可以），展示信息</a:t>
            </a:r>
            <a:endParaRPr lang="zh-CN" altLang="zh-CN" sz="1200" kern="1200" dirty="0" smtClean="0">
              <a:solidFill>
                <a:schemeClr val="tx1"/>
              </a:solidFill>
              <a:effectLst/>
              <a:latin typeface="+mn-lt"/>
              <a:ea typeface="+mn-ea"/>
              <a:cs typeface="+mn-cs"/>
            </a:endParaRPr>
          </a:p>
          <a:p>
            <a:r>
              <a:rPr lang="zh-CN" altLang="zh-CN" sz="1200" b="1" kern="1200" dirty="0" smtClean="0">
                <a:solidFill>
                  <a:schemeClr val="tx1"/>
                </a:solidFill>
                <a:effectLst/>
                <a:latin typeface="+mn-lt"/>
                <a:ea typeface="+mn-ea"/>
                <a:cs typeface="+mn-cs"/>
              </a:rPr>
              <a:t>若只输入的数据无需存储，不额外计算一个</a:t>
            </a:r>
            <a:r>
              <a:rPr lang="en-US" altLang="zh-CN" sz="1200" b="1" kern="1200" dirty="0" smtClean="0">
                <a:solidFill>
                  <a:schemeClr val="tx1"/>
                </a:solidFill>
                <a:effectLst/>
                <a:latin typeface="+mn-lt"/>
                <a:ea typeface="+mn-ea"/>
                <a:cs typeface="+mn-cs"/>
              </a:rPr>
              <a:t>EI</a:t>
            </a:r>
            <a:r>
              <a:rPr lang="zh-CN" altLang="zh-CN" sz="1200" b="1" kern="1200" dirty="0" smtClean="0">
                <a:solidFill>
                  <a:schemeClr val="tx1"/>
                </a:solidFill>
                <a:effectLst/>
                <a:latin typeface="+mn-lt"/>
                <a:ea typeface="+mn-ea"/>
                <a:cs typeface="+mn-cs"/>
              </a:rPr>
              <a:t>（查询条件、输出参数）</a:t>
            </a:r>
            <a:endParaRPr lang="zh-CN" altLang="zh-CN" sz="1200" kern="1200" dirty="0" smtClean="0">
              <a:solidFill>
                <a:schemeClr val="tx1"/>
              </a:solidFill>
              <a:effectLst/>
              <a:latin typeface="+mn-lt"/>
              <a:ea typeface="+mn-ea"/>
              <a:cs typeface="+mn-cs"/>
            </a:endParaRPr>
          </a:p>
          <a:p>
            <a:r>
              <a:rPr lang="zh-CN" altLang="zh-CN" sz="1200" b="1" kern="1200" dirty="0" smtClean="0">
                <a:solidFill>
                  <a:schemeClr val="tx1"/>
                </a:solidFill>
                <a:effectLst/>
                <a:latin typeface="+mn-lt"/>
                <a:ea typeface="+mn-ea"/>
                <a:cs typeface="+mn-cs"/>
              </a:rPr>
              <a:t>隐含的</a:t>
            </a:r>
            <a:r>
              <a:rPr lang="en-US" altLang="zh-CN" sz="1200" b="1" kern="1200" dirty="0" smtClean="0">
                <a:solidFill>
                  <a:schemeClr val="tx1"/>
                </a:solidFill>
                <a:effectLst/>
                <a:latin typeface="+mn-lt"/>
                <a:ea typeface="+mn-ea"/>
                <a:cs typeface="+mn-cs"/>
              </a:rPr>
              <a:t>EQ</a:t>
            </a:r>
            <a:r>
              <a:rPr lang="zh-CN" altLang="zh-CN" sz="1200" b="1" kern="1200" dirty="0" smtClean="0">
                <a:solidFill>
                  <a:schemeClr val="tx1"/>
                </a:solidFill>
                <a:effectLst/>
                <a:latin typeface="+mn-lt"/>
                <a:ea typeface="+mn-ea"/>
                <a:cs typeface="+mn-cs"/>
              </a:rPr>
              <a:t>：需要找出来。若只更改分组、排序、帅选等</a:t>
            </a:r>
            <a:endParaRPr lang="zh-CN" altLang="en-US" dirty="0"/>
          </a:p>
        </p:txBody>
      </p:sp>
      <p:sp>
        <p:nvSpPr>
          <p:cNvPr id="4" name="灯片编号占位符 3"/>
          <p:cNvSpPr>
            <a:spLocks noGrp="1"/>
          </p:cNvSpPr>
          <p:nvPr>
            <p:ph type="sldNum" sz="quarter" idx="10"/>
          </p:nvPr>
        </p:nvSpPr>
        <p:spPr/>
        <p:txBody>
          <a:bodyPr/>
          <a:lstStyle/>
          <a:p>
            <a:fld id="{C42678C4-4961-4D15-B702-E033AAB8D4A6}" type="slidenum">
              <a:rPr lang="zh-CN" altLang="en-US" smtClean="0"/>
              <a:t>25</a:t>
            </a:fld>
            <a:endParaRPr lang="zh-CN" altLang="en-US"/>
          </a:p>
        </p:txBody>
      </p:sp>
    </p:spTree>
    <p:extLst>
      <p:ext uri="{BB962C8B-B14F-4D97-AF65-F5344CB8AC3E}">
        <p14:creationId xmlns:p14="http://schemas.microsoft.com/office/powerpoint/2010/main" val="2100718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2678C4-4961-4D15-B702-E033AAB8D4A6}" type="slidenum">
              <a:rPr lang="zh-CN" altLang="en-US" smtClean="0"/>
              <a:t>26</a:t>
            </a:fld>
            <a:endParaRPr lang="zh-CN" altLang="en-US"/>
          </a:p>
        </p:txBody>
      </p:sp>
    </p:spTree>
    <p:extLst>
      <p:ext uri="{BB962C8B-B14F-4D97-AF65-F5344CB8AC3E}">
        <p14:creationId xmlns:p14="http://schemas.microsoft.com/office/powerpoint/2010/main" val="2100718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2678C4-4961-4D15-B702-E033AAB8D4A6}" type="slidenum">
              <a:rPr lang="zh-CN" altLang="en-US" smtClean="0"/>
              <a:t>27</a:t>
            </a:fld>
            <a:endParaRPr lang="zh-CN" altLang="en-US"/>
          </a:p>
        </p:txBody>
      </p:sp>
    </p:spTree>
    <p:extLst>
      <p:ext uri="{BB962C8B-B14F-4D97-AF65-F5344CB8AC3E}">
        <p14:creationId xmlns:p14="http://schemas.microsoft.com/office/powerpoint/2010/main" val="2185878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+-35%</a:t>
            </a:r>
            <a:r>
              <a:rPr lang="zh-CN" altLang="en-US" dirty="0" smtClean="0"/>
              <a:t>的修正</a:t>
            </a:r>
            <a:endParaRPr lang="zh-CN" altLang="en-US" dirty="0"/>
          </a:p>
        </p:txBody>
      </p:sp>
      <p:sp>
        <p:nvSpPr>
          <p:cNvPr id="4" name="灯片编号占位符 3"/>
          <p:cNvSpPr>
            <a:spLocks noGrp="1"/>
          </p:cNvSpPr>
          <p:nvPr>
            <p:ph type="sldNum" sz="quarter" idx="10"/>
          </p:nvPr>
        </p:nvSpPr>
        <p:spPr/>
        <p:txBody>
          <a:bodyPr/>
          <a:lstStyle/>
          <a:p>
            <a:fld id="{C42678C4-4961-4D15-B702-E033AAB8D4A6}" type="slidenum">
              <a:rPr lang="zh-CN" altLang="en-US" smtClean="0"/>
              <a:t>33</a:t>
            </a:fld>
            <a:endParaRPr lang="zh-CN" altLang="en-US"/>
          </a:p>
        </p:txBody>
      </p:sp>
    </p:spTree>
    <p:extLst>
      <p:ext uri="{BB962C8B-B14F-4D97-AF65-F5344CB8AC3E}">
        <p14:creationId xmlns:p14="http://schemas.microsoft.com/office/powerpoint/2010/main" val="155028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1" dirty="0"/>
          </a:p>
        </p:txBody>
      </p:sp>
      <p:sp>
        <p:nvSpPr>
          <p:cNvPr id="4" name="灯片编号占位符 3"/>
          <p:cNvSpPr>
            <a:spLocks noGrp="1"/>
          </p:cNvSpPr>
          <p:nvPr>
            <p:ph type="sldNum" sz="quarter" idx="10"/>
          </p:nvPr>
        </p:nvSpPr>
        <p:spPr/>
        <p:txBody>
          <a:bodyPr/>
          <a:lstStyle/>
          <a:p>
            <a:fld id="{C42678C4-4961-4D15-B702-E033AAB8D4A6}" type="slidenum">
              <a:rPr lang="zh-CN" altLang="en-US" smtClean="0"/>
              <a:t>4</a:t>
            </a:fld>
            <a:endParaRPr lang="zh-CN" altLang="en-US"/>
          </a:p>
        </p:txBody>
      </p:sp>
    </p:spTree>
    <p:extLst>
      <p:ext uri="{BB962C8B-B14F-4D97-AF65-F5344CB8AC3E}">
        <p14:creationId xmlns:p14="http://schemas.microsoft.com/office/powerpoint/2010/main" val="22350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eaLnBrk="0" hangingPunct="0">
              <a:lnSpc>
                <a:spcPct val="90000"/>
              </a:lnSpc>
              <a:spcBef>
                <a:spcPct val="20000"/>
              </a:spcBef>
              <a:buClr>
                <a:schemeClr val="folHlink"/>
              </a:buClr>
              <a:buSzPct val="60000"/>
              <a:buFont typeface="Wingdings" pitchFamily="2" charset="2"/>
              <a:buChar char="n"/>
            </a:pPr>
            <a:endParaRPr lang="zh-CN" altLang="en-US" sz="2800" dirty="0" smtClean="0">
              <a:latin typeface="Tahoma" pitchFamily="34" charset="0"/>
            </a:endParaRPr>
          </a:p>
          <a:p>
            <a:endParaRPr lang="zh-CN" altLang="en-US" dirty="0"/>
          </a:p>
        </p:txBody>
      </p:sp>
      <p:sp>
        <p:nvSpPr>
          <p:cNvPr id="4" name="灯片编号占位符 3"/>
          <p:cNvSpPr>
            <a:spLocks noGrp="1"/>
          </p:cNvSpPr>
          <p:nvPr>
            <p:ph type="sldNum" sz="quarter" idx="10"/>
          </p:nvPr>
        </p:nvSpPr>
        <p:spPr/>
        <p:txBody>
          <a:bodyPr/>
          <a:lstStyle/>
          <a:p>
            <a:fld id="{C42678C4-4961-4D15-B702-E033AAB8D4A6}" type="slidenum">
              <a:rPr lang="zh-CN" altLang="en-US" smtClean="0"/>
              <a:t>6</a:t>
            </a:fld>
            <a:endParaRPr lang="zh-CN" altLang="en-US"/>
          </a:p>
        </p:txBody>
      </p:sp>
    </p:spTree>
    <p:extLst>
      <p:ext uri="{BB962C8B-B14F-4D97-AF65-F5344CB8AC3E}">
        <p14:creationId xmlns:p14="http://schemas.microsoft.com/office/powerpoint/2010/main" val="13781598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2678C4-4961-4D15-B702-E033AAB8D4A6}" type="slidenum">
              <a:rPr lang="zh-CN" altLang="en-US" smtClean="0"/>
              <a:t>7</a:t>
            </a:fld>
            <a:endParaRPr lang="zh-CN" altLang="en-US"/>
          </a:p>
        </p:txBody>
      </p:sp>
    </p:spTree>
    <p:extLst>
      <p:ext uri="{BB962C8B-B14F-4D97-AF65-F5344CB8AC3E}">
        <p14:creationId xmlns:p14="http://schemas.microsoft.com/office/powerpoint/2010/main" val="13781598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2678C4-4961-4D15-B702-E033AAB8D4A6}" type="slidenum">
              <a:rPr lang="zh-CN" altLang="en-US" smtClean="0"/>
              <a:t>8</a:t>
            </a:fld>
            <a:endParaRPr lang="zh-CN" altLang="en-US"/>
          </a:p>
        </p:txBody>
      </p:sp>
    </p:spTree>
    <p:extLst>
      <p:ext uri="{BB962C8B-B14F-4D97-AF65-F5344CB8AC3E}">
        <p14:creationId xmlns:p14="http://schemas.microsoft.com/office/powerpoint/2010/main" val="13781598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2678C4-4961-4D15-B702-E033AAB8D4A6}" type="slidenum">
              <a:rPr lang="zh-CN" altLang="en-US" smtClean="0"/>
              <a:t>13</a:t>
            </a:fld>
            <a:endParaRPr lang="zh-CN" altLang="en-US"/>
          </a:p>
        </p:txBody>
      </p:sp>
    </p:spTree>
    <p:extLst>
      <p:ext uri="{BB962C8B-B14F-4D97-AF65-F5344CB8AC3E}">
        <p14:creationId xmlns:p14="http://schemas.microsoft.com/office/powerpoint/2010/main" val="23627368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2678C4-4961-4D15-B702-E033AAB8D4A6}" type="slidenum">
              <a:rPr lang="zh-CN" altLang="en-US" smtClean="0"/>
              <a:t>15</a:t>
            </a:fld>
            <a:endParaRPr lang="zh-CN" altLang="en-US"/>
          </a:p>
        </p:txBody>
      </p:sp>
    </p:spTree>
    <p:extLst>
      <p:ext uri="{BB962C8B-B14F-4D97-AF65-F5344CB8AC3E}">
        <p14:creationId xmlns:p14="http://schemas.microsoft.com/office/powerpoint/2010/main" val="22410512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2678C4-4961-4D15-B702-E033AAB8D4A6}" type="slidenum">
              <a:rPr lang="zh-CN" altLang="en-US" smtClean="0"/>
              <a:t>16</a:t>
            </a:fld>
            <a:endParaRPr lang="zh-CN" altLang="en-US"/>
          </a:p>
        </p:txBody>
      </p:sp>
    </p:spTree>
    <p:extLst>
      <p:ext uri="{BB962C8B-B14F-4D97-AF65-F5344CB8AC3E}">
        <p14:creationId xmlns:p14="http://schemas.microsoft.com/office/powerpoint/2010/main" val="5677744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2678C4-4961-4D15-B702-E033AAB8D4A6}" type="slidenum">
              <a:rPr lang="zh-CN" altLang="en-US" smtClean="0"/>
              <a:t>17</a:t>
            </a:fld>
            <a:endParaRPr lang="zh-CN" altLang="en-US"/>
          </a:p>
        </p:txBody>
      </p:sp>
    </p:spTree>
    <p:extLst>
      <p:ext uri="{BB962C8B-B14F-4D97-AF65-F5344CB8AC3E}">
        <p14:creationId xmlns:p14="http://schemas.microsoft.com/office/powerpoint/2010/main" val="995635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1"/>
      </p:bgRef>
    </p:bg>
    <p:spTree>
      <p:nvGrpSpPr>
        <p:cNvPr id="1" name=""/>
        <p:cNvGrpSpPr/>
        <p:nvPr/>
      </p:nvGrpSpPr>
      <p:grpSpPr>
        <a:xfrm>
          <a:off x="0" y="0"/>
          <a:ext cx="0" cy="0"/>
          <a:chOff x="0" y="0"/>
          <a:chExt cx="0" cy="0"/>
        </a:xfrm>
      </p:grpSpPr>
      <p:sp>
        <p:nvSpPr>
          <p:cNvPr id="8" name="标题 7"/>
          <p:cNvSpPr>
            <a:spLocks noGrp="1"/>
          </p:cNvSpPr>
          <p:nvPr>
            <p:ph type="ctrTitle"/>
          </p:nvPr>
        </p:nvSpPr>
        <p:spPr>
          <a:xfrm>
            <a:off x="2286000" y="3124200"/>
            <a:ext cx="6172200" cy="1894362"/>
          </a:xfrm>
        </p:spPr>
        <p:txBody>
          <a:bodyPr/>
          <a:lstStyle>
            <a:lvl1pPr>
              <a:defRPr b="1"/>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bwMode="auto">
          <a:xfrm rot="5400000">
            <a:off x="7764621" y="1174097"/>
            <a:ext cx="2286000" cy="381000"/>
          </a:xfrm>
        </p:spPr>
        <p:txBody>
          <a:bodyPr/>
          <a:lstStyle/>
          <a:p>
            <a:fld id="{C4BED1A0-3907-42DA-8680-A6205A644019}" type="datetimeFigureOut">
              <a:rPr lang="zh-CN" altLang="en-US" smtClean="0"/>
              <a:t>2013/6/18</a:t>
            </a:fld>
            <a:endParaRPr lang="zh-CN" altLang="en-US"/>
          </a:p>
        </p:txBody>
      </p:sp>
      <p:sp>
        <p:nvSpPr>
          <p:cNvPr id="17" name="页脚占位符 16"/>
          <p:cNvSpPr>
            <a:spLocks noGrp="1"/>
          </p:cNvSpPr>
          <p:nvPr>
            <p:ph type="ftr" sz="quarter" idx="11"/>
          </p:nvPr>
        </p:nvSpPr>
        <p:spPr bwMode="auto">
          <a:xfrm rot="5400000">
            <a:off x="7077269" y="4181669"/>
            <a:ext cx="3657600" cy="384048"/>
          </a:xfrm>
        </p:spPr>
        <p:txBody>
          <a:bodyPr/>
          <a:lstStyle/>
          <a:p>
            <a:endParaRPr lang="zh-CN" altLang="en-US"/>
          </a:p>
        </p:txBody>
      </p:sp>
      <p:sp>
        <p:nvSpPr>
          <p:cNvPr id="10" name="矩形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矩形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矩形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接连接符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直接连接符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直接连接符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接连接符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接连接符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直接连接符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矩形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椭圆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椭圆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椭圆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椭圆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椭圆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灯片编号占位符 28"/>
          <p:cNvSpPr>
            <a:spLocks noGrp="1"/>
          </p:cNvSpPr>
          <p:nvPr>
            <p:ph type="sldNum" sz="quarter" idx="12"/>
          </p:nvPr>
        </p:nvSpPr>
        <p:spPr bwMode="auto">
          <a:xfrm>
            <a:off x="1325544" y="4928702"/>
            <a:ext cx="609600" cy="517524"/>
          </a:xfrm>
        </p:spPr>
        <p:txBody>
          <a:bodyPr/>
          <a:lstStyle/>
          <a:p>
            <a:fld id="{49F53FA9-6014-447F-97CF-502433679279}"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C4BED1A0-3907-42DA-8680-A6205A644019}" type="datetimeFigureOut">
              <a:rPr lang="zh-CN" altLang="en-US" smtClean="0"/>
              <a:t>2013/6/18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F53FA9-6014-447F-97CF-50243367927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16764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C4BED1A0-3907-42DA-8680-A6205A644019}" type="datetimeFigureOut">
              <a:rPr lang="zh-CN" altLang="en-US" smtClean="0"/>
              <a:t>2013/6/18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F53FA9-6014-447F-97CF-50243367927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8" name="内容占位符 7"/>
          <p:cNvSpPr>
            <a:spLocks noGrp="1"/>
          </p:cNvSpPr>
          <p:nvPr>
            <p:ph sz="quarter" idx="1"/>
          </p:nvPr>
        </p:nvSpPr>
        <p:spPr>
          <a:xfrm>
            <a:off x="457200" y="1600200"/>
            <a:ext cx="7467600" cy="4873752"/>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4"/>
          </p:nvPr>
        </p:nvSpPr>
        <p:spPr/>
        <p:txBody>
          <a:bodyPr rtlCol="0"/>
          <a:lstStyle/>
          <a:p>
            <a:fld id="{C4BED1A0-3907-42DA-8680-A6205A644019}" type="datetimeFigureOut">
              <a:rPr lang="zh-CN" altLang="en-US" smtClean="0"/>
              <a:t>2013/6/18</a:t>
            </a:fld>
            <a:endParaRPr lang="zh-CN" altLang="en-US"/>
          </a:p>
        </p:txBody>
      </p:sp>
      <p:sp>
        <p:nvSpPr>
          <p:cNvPr id="9" name="灯片编号占位符 8"/>
          <p:cNvSpPr>
            <a:spLocks noGrp="1"/>
          </p:cNvSpPr>
          <p:nvPr>
            <p:ph type="sldNum" sz="quarter" idx="15"/>
          </p:nvPr>
        </p:nvSpPr>
        <p:spPr/>
        <p:txBody>
          <a:bodyPr rtlCol="0"/>
          <a:lstStyle/>
          <a:p>
            <a:fld id="{49F53FA9-6014-447F-97CF-502433679279}" type="slidenum">
              <a:rPr lang="zh-CN" altLang="en-US" smtClean="0"/>
              <a:t>‹#›</a:t>
            </a:fld>
            <a:endParaRPr lang="zh-CN" altLang="en-US"/>
          </a:p>
        </p:txBody>
      </p:sp>
      <p:sp>
        <p:nvSpPr>
          <p:cNvPr id="10" name="页脚占位符 9"/>
          <p:cNvSpPr>
            <a:spLocks noGrp="1"/>
          </p:cNvSpPr>
          <p:nvPr>
            <p:ph type="ftr" sz="quarter" idx="16"/>
          </p:nvPr>
        </p:nvSpPr>
        <p:spPr/>
        <p:txBody>
          <a:bodyPr rtlCol="0"/>
          <a:lstStyle/>
          <a:p>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2286000" y="2895600"/>
            <a:ext cx="6172200" cy="2053590"/>
          </a:xfrm>
        </p:spPr>
        <p:txBody>
          <a:bodyPr/>
          <a:lstStyle>
            <a:lvl1pPr algn="l">
              <a:buNone/>
              <a:defRPr sz="3000" b="1" cap="small" baseline="0"/>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bwMode="auto">
          <a:xfrm rot="5400000">
            <a:off x="7763256" y="1170432"/>
            <a:ext cx="2286000" cy="381000"/>
          </a:xfrm>
        </p:spPr>
        <p:txBody>
          <a:bodyPr/>
          <a:lstStyle/>
          <a:p>
            <a:fld id="{C4BED1A0-3907-42DA-8680-A6205A644019}" type="datetimeFigureOut">
              <a:rPr lang="zh-CN" altLang="en-US" smtClean="0"/>
              <a:t>2013/6/18</a:t>
            </a:fld>
            <a:endParaRPr lang="zh-CN" altLang="en-US"/>
          </a:p>
        </p:txBody>
      </p:sp>
      <p:sp>
        <p:nvSpPr>
          <p:cNvPr id="5" name="页脚占位符 4"/>
          <p:cNvSpPr>
            <a:spLocks noGrp="1"/>
          </p:cNvSpPr>
          <p:nvPr>
            <p:ph type="ftr" sz="quarter" idx="11"/>
          </p:nvPr>
        </p:nvSpPr>
        <p:spPr bwMode="auto">
          <a:xfrm rot="5400000">
            <a:off x="7077456" y="4178808"/>
            <a:ext cx="3657600" cy="384048"/>
          </a:xfrm>
        </p:spPr>
        <p:txBody>
          <a:bodyPr/>
          <a:lstStyle/>
          <a:p>
            <a:endParaRPr lang="zh-CN" altLang="en-US"/>
          </a:p>
        </p:txBody>
      </p:sp>
      <p:sp>
        <p:nvSpPr>
          <p:cNvPr id="9" name="矩形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接连接符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接连接符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接连接符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接连接符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直接连接符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矩形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椭圆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椭圆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椭圆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椭圆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椭圆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直接连接符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灯片编号占位符 5"/>
          <p:cNvSpPr>
            <a:spLocks noGrp="1"/>
          </p:cNvSpPr>
          <p:nvPr>
            <p:ph type="sldNum" sz="quarter" idx="12"/>
          </p:nvPr>
        </p:nvSpPr>
        <p:spPr bwMode="auto">
          <a:xfrm>
            <a:off x="1340616" y="4928702"/>
            <a:ext cx="609600" cy="517524"/>
          </a:xfrm>
        </p:spPr>
        <p:txBody>
          <a:bodyPr/>
          <a:lstStyle/>
          <a:p>
            <a:fld id="{49F53FA9-6014-447F-97CF-502433679279}"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C4BED1A0-3907-42DA-8680-A6205A644019}" type="datetimeFigureOut">
              <a:rPr lang="zh-CN" altLang="en-US" smtClean="0"/>
              <a:t>2013/6/18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F53FA9-6014-447F-97CF-502433679279}" type="slidenum">
              <a:rPr lang="zh-CN" altLang="en-US" smtClean="0"/>
              <a:t>‹#›</a:t>
            </a:fld>
            <a:endParaRPr lang="zh-CN" altLang="en-US"/>
          </a:p>
        </p:txBody>
      </p:sp>
      <p:sp>
        <p:nvSpPr>
          <p:cNvPr id="9" name="内容占位符 8"/>
          <p:cNvSpPr>
            <a:spLocks noGrp="1"/>
          </p:cNvSpPr>
          <p:nvPr>
            <p:ph sz="quarter" idx="1"/>
          </p:nvPr>
        </p:nvSpPr>
        <p:spPr>
          <a:xfrm>
            <a:off x="457200" y="1600200"/>
            <a:ext cx="36576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270248" y="1600200"/>
            <a:ext cx="36576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7543800" cy="1143000"/>
          </a:xfrm>
        </p:spPr>
        <p:txBody>
          <a:bodyPr anchor="b"/>
          <a:lstStyle>
            <a:lvl1pPr>
              <a:defRPr/>
            </a:lvl1pPr>
          </a:lstStyle>
          <a:p>
            <a:r>
              <a:rPr kumimoji="0" lang="zh-CN" altLang="en-US" smtClean="0"/>
              <a:t>单击此处编辑母版标题样式</a:t>
            </a:r>
            <a:endParaRPr kumimoji="0" lang="en-US"/>
          </a:p>
        </p:txBody>
      </p:sp>
      <p:sp>
        <p:nvSpPr>
          <p:cNvPr id="7" name="日期占位符 6"/>
          <p:cNvSpPr>
            <a:spLocks noGrp="1"/>
          </p:cNvSpPr>
          <p:nvPr>
            <p:ph type="dt" sz="half" idx="10"/>
          </p:nvPr>
        </p:nvSpPr>
        <p:spPr/>
        <p:txBody>
          <a:bodyPr/>
          <a:lstStyle/>
          <a:p>
            <a:fld id="{C4BED1A0-3907-42DA-8680-A6205A644019}" type="datetimeFigureOut">
              <a:rPr lang="zh-CN" altLang="en-US" smtClean="0"/>
              <a:t>2013/6/18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F53FA9-6014-447F-97CF-502433679279}" type="slidenum">
              <a:rPr lang="zh-CN" altLang="en-US" smtClean="0"/>
              <a:t>‹#›</a:t>
            </a:fld>
            <a:endParaRPr lang="zh-CN" altLang="en-US"/>
          </a:p>
        </p:txBody>
      </p:sp>
      <p:sp>
        <p:nvSpPr>
          <p:cNvPr id="11" name="内容占位符 10"/>
          <p:cNvSpPr>
            <a:spLocks noGrp="1"/>
          </p:cNvSpPr>
          <p:nvPr>
            <p:ph sz="quarter" idx="2"/>
          </p:nvPr>
        </p:nvSpPr>
        <p:spPr>
          <a:xfrm>
            <a:off x="457200" y="2362200"/>
            <a:ext cx="3657600" cy="38862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371975" y="2362200"/>
            <a:ext cx="3657600" cy="38862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2" name="文本占位符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
        <p:nvSpPr>
          <p:cNvPr id="14" name="文本占位符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6" name="日期占位符 5"/>
          <p:cNvSpPr>
            <a:spLocks noGrp="1"/>
          </p:cNvSpPr>
          <p:nvPr>
            <p:ph type="dt" sz="half" idx="10"/>
          </p:nvPr>
        </p:nvSpPr>
        <p:spPr/>
        <p:txBody>
          <a:bodyPr rtlCol="0"/>
          <a:lstStyle/>
          <a:p>
            <a:fld id="{C4BED1A0-3907-42DA-8680-A6205A644019}" type="datetimeFigureOut">
              <a:rPr lang="zh-CN" altLang="en-US" smtClean="0"/>
              <a:t>2013/6/18</a:t>
            </a:fld>
            <a:endParaRPr lang="zh-CN" altLang="en-US"/>
          </a:p>
        </p:txBody>
      </p:sp>
      <p:sp>
        <p:nvSpPr>
          <p:cNvPr id="7" name="灯片编号占位符 6"/>
          <p:cNvSpPr>
            <a:spLocks noGrp="1"/>
          </p:cNvSpPr>
          <p:nvPr>
            <p:ph type="sldNum" sz="quarter" idx="11"/>
          </p:nvPr>
        </p:nvSpPr>
        <p:spPr/>
        <p:txBody>
          <a:bodyPr rtlCol="0"/>
          <a:lstStyle/>
          <a:p>
            <a:fld id="{49F53FA9-6014-447F-97CF-502433679279}" type="slidenum">
              <a:rPr lang="zh-CN" altLang="en-US" smtClean="0"/>
              <a:t>‹#›</a:t>
            </a:fld>
            <a:endParaRPr lang="zh-CN" altLang="en-US"/>
          </a:p>
        </p:txBody>
      </p:sp>
      <p:sp>
        <p:nvSpPr>
          <p:cNvPr id="8" name="页脚占位符 7"/>
          <p:cNvSpPr>
            <a:spLocks noGrp="1"/>
          </p:cNvSpPr>
          <p:nvPr>
            <p:ph type="ftr" sz="quarter" idx="12"/>
          </p:nvPr>
        </p:nvSpPr>
        <p:spPr/>
        <p:txBody>
          <a:bodyPr rtlCol="0"/>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4BED1A0-3907-42DA-8680-A6205A644019}" type="datetimeFigureOut">
              <a:rPr lang="zh-CN" altLang="en-US" smtClean="0"/>
              <a:t>2013/6/18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F53FA9-6014-447F-97CF-50243367927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1">
        <a:schemeClr val="bg1"/>
      </p:bgRef>
    </p:bg>
    <p:spTree>
      <p:nvGrpSpPr>
        <p:cNvPr id="1" name=""/>
        <p:cNvGrpSpPr/>
        <p:nvPr/>
      </p:nvGrpSpPr>
      <p:grpSpPr>
        <a:xfrm>
          <a:off x="0" y="0"/>
          <a:ext cx="0" cy="0"/>
          <a:chOff x="0" y="0"/>
          <a:chExt cx="0" cy="0"/>
        </a:xfrm>
      </p:grpSpPr>
      <p:sp>
        <p:nvSpPr>
          <p:cNvPr id="10" name="直接连接符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标题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8" name="直接连接符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直接连接符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直接连接符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矩形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接连接符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椭圆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内容占位符 17"/>
          <p:cNvSpPr>
            <a:spLocks noGrp="1"/>
          </p:cNvSpPr>
          <p:nvPr>
            <p:ph sz="quarter" idx="1"/>
          </p:nvPr>
        </p:nvSpPr>
        <p:spPr>
          <a:xfrm>
            <a:off x="304800" y="274320"/>
            <a:ext cx="5638800" cy="6327648"/>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1" name="日期占位符 20"/>
          <p:cNvSpPr>
            <a:spLocks noGrp="1"/>
          </p:cNvSpPr>
          <p:nvPr>
            <p:ph type="dt" sz="half" idx="14"/>
          </p:nvPr>
        </p:nvSpPr>
        <p:spPr/>
        <p:txBody>
          <a:bodyPr rtlCol="0"/>
          <a:lstStyle/>
          <a:p>
            <a:fld id="{C4BED1A0-3907-42DA-8680-A6205A644019}" type="datetimeFigureOut">
              <a:rPr lang="zh-CN" altLang="en-US" smtClean="0"/>
              <a:t>2013/6/18</a:t>
            </a:fld>
            <a:endParaRPr lang="zh-CN" altLang="en-US"/>
          </a:p>
        </p:txBody>
      </p:sp>
      <p:sp>
        <p:nvSpPr>
          <p:cNvPr id="22" name="灯片编号占位符 21"/>
          <p:cNvSpPr>
            <a:spLocks noGrp="1"/>
          </p:cNvSpPr>
          <p:nvPr>
            <p:ph type="sldNum" sz="quarter" idx="15"/>
          </p:nvPr>
        </p:nvSpPr>
        <p:spPr/>
        <p:txBody>
          <a:bodyPr rtlCol="0"/>
          <a:lstStyle/>
          <a:p>
            <a:fld id="{49F53FA9-6014-447F-97CF-502433679279}" type="slidenum">
              <a:rPr lang="zh-CN" altLang="en-US" smtClean="0"/>
              <a:t>‹#›</a:t>
            </a:fld>
            <a:endParaRPr lang="zh-CN" altLang="en-US"/>
          </a:p>
        </p:txBody>
      </p:sp>
      <p:sp>
        <p:nvSpPr>
          <p:cNvPr id="23" name="页脚占位符 22"/>
          <p:cNvSpPr>
            <a:spLocks noGrp="1"/>
          </p:cNvSpPr>
          <p:nvPr>
            <p:ph type="ftr" sz="quarter" idx="16"/>
          </p:nvPr>
        </p:nvSpPr>
        <p:spPr/>
        <p:txBody>
          <a:bodyPr rtlCol="0"/>
          <a:lstStyle/>
          <a:p>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直接连接符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椭圆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标题 1"/>
          <p:cNvSpPr>
            <a:spLocks noGrp="1"/>
          </p:cNvSpPr>
          <p:nvPr>
            <p:ph type="title"/>
          </p:nvPr>
        </p:nvSpPr>
        <p:spPr>
          <a:xfrm rot="5400000">
            <a:off x="3350133" y="3200400"/>
            <a:ext cx="6309360" cy="457200"/>
          </a:xfrm>
        </p:spPr>
        <p:txBody>
          <a:bodyPr anchor="b"/>
          <a:lstStyle>
            <a:lvl1pPr algn="l">
              <a:buNone/>
              <a:defRPr sz="2000" b="1"/>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zh-CN" altLang="en-US" smtClean="0"/>
              <a:t>单击图标添加图片</a:t>
            </a:r>
            <a:endParaRPr kumimoji="0" lang="en-US" dirty="0"/>
          </a:p>
        </p:txBody>
      </p:sp>
      <p:sp>
        <p:nvSpPr>
          <p:cNvPr id="4" name="文本占位符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10" name="直接连接符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矩形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直接连接符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直接连接符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直接连接符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日期占位符 16"/>
          <p:cNvSpPr>
            <a:spLocks noGrp="1"/>
          </p:cNvSpPr>
          <p:nvPr>
            <p:ph type="dt" sz="half" idx="10"/>
          </p:nvPr>
        </p:nvSpPr>
        <p:spPr/>
        <p:txBody>
          <a:bodyPr rtlCol="0"/>
          <a:lstStyle/>
          <a:p>
            <a:fld id="{C4BED1A0-3907-42DA-8680-A6205A644019}" type="datetimeFigureOut">
              <a:rPr lang="zh-CN" altLang="en-US" smtClean="0"/>
              <a:t>2013/6/18</a:t>
            </a:fld>
            <a:endParaRPr lang="zh-CN" altLang="en-US"/>
          </a:p>
        </p:txBody>
      </p:sp>
      <p:sp>
        <p:nvSpPr>
          <p:cNvPr id="18" name="灯片编号占位符 17"/>
          <p:cNvSpPr>
            <a:spLocks noGrp="1"/>
          </p:cNvSpPr>
          <p:nvPr>
            <p:ph type="sldNum" sz="quarter" idx="11"/>
          </p:nvPr>
        </p:nvSpPr>
        <p:spPr/>
        <p:txBody>
          <a:bodyPr rtlCol="0"/>
          <a:lstStyle/>
          <a:p>
            <a:fld id="{49F53FA9-6014-447F-97CF-502433679279}" type="slidenum">
              <a:rPr lang="zh-CN" altLang="en-US" smtClean="0"/>
              <a:t>‹#›</a:t>
            </a:fld>
            <a:endParaRPr lang="zh-CN" altLang="en-US"/>
          </a:p>
        </p:txBody>
      </p:sp>
      <p:sp>
        <p:nvSpPr>
          <p:cNvPr id="21" name="页脚占位符 20"/>
          <p:cNvSpPr>
            <a:spLocks noGrp="1"/>
          </p:cNvSpPr>
          <p:nvPr>
            <p:ph type="ftr" sz="quarter" idx="12"/>
          </p:nvPr>
        </p:nvSpPr>
        <p:spPr/>
        <p:txBody>
          <a:bodyPr rtlCol="0"/>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直接连接符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标题占位符 21"/>
          <p:cNvSpPr>
            <a:spLocks noGrp="1"/>
          </p:cNvSpPr>
          <p:nvPr>
            <p:ph type="title"/>
          </p:nvPr>
        </p:nvSpPr>
        <p:spPr>
          <a:xfrm>
            <a:off x="457200" y="274638"/>
            <a:ext cx="7467600" cy="1143000"/>
          </a:xfrm>
          <a:prstGeom prst="rect">
            <a:avLst/>
          </a:prstGeom>
        </p:spPr>
        <p:txBody>
          <a:bodyPr vert="horz" anchor="b">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C4BED1A0-3907-42DA-8680-A6205A644019}" type="datetimeFigureOut">
              <a:rPr lang="zh-CN" altLang="en-US" smtClean="0"/>
              <a:t>2013/6/18</a:t>
            </a:fld>
            <a:endParaRPr lang="zh-CN" altLang="en-US"/>
          </a:p>
        </p:txBody>
      </p:sp>
      <p:sp>
        <p:nvSpPr>
          <p:cNvPr id="3" name="页脚占位符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zh-CN" altLang="en-US"/>
          </a:p>
        </p:txBody>
      </p:sp>
      <p:sp>
        <p:nvSpPr>
          <p:cNvPr id="7" name="直接连接符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直接连接符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矩形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接连接符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椭圆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灯片编号占位符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49F53FA9-6014-447F-97CF-50243367927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Microsoft_Excel_97-2003_Worksheet1.xls"/><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051720" y="1556792"/>
            <a:ext cx="6172200" cy="1512168"/>
          </a:xfrm>
        </p:spPr>
        <p:txBody>
          <a:bodyPr>
            <a:normAutofit/>
          </a:bodyPr>
          <a:lstStyle/>
          <a:p>
            <a:pPr algn="ctr"/>
            <a:r>
              <a:rPr lang="zh-CN" altLang="en-US" sz="6000" dirty="0" smtClean="0"/>
              <a:t>功能点计算方法</a:t>
            </a:r>
            <a:endParaRPr lang="zh-CN" altLang="en-US" sz="6000" dirty="0"/>
          </a:p>
        </p:txBody>
      </p:sp>
      <p:sp>
        <p:nvSpPr>
          <p:cNvPr id="3" name="副标题 2"/>
          <p:cNvSpPr>
            <a:spLocks noGrp="1"/>
          </p:cNvSpPr>
          <p:nvPr>
            <p:ph type="subTitle" idx="1"/>
          </p:nvPr>
        </p:nvSpPr>
        <p:spPr>
          <a:xfrm>
            <a:off x="2987824" y="3789040"/>
            <a:ext cx="5452120" cy="1371600"/>
          </a:xfrm>
        </p:spPr>
        <p:txBody>
          <a:bodyPr/>
          <a:lstStyle/>
          <a:p>
            <a:r>
              <a:rPr lang="zh-CN" altLang="en-US" sz="2800" dirty="0" smtClean="0"/>
              <a:t>          </a:t>
            </a:r>
            <a:endParaRPr lang="zh-CN" altLang="en-US" sz="2800" dirty="0"/>
          </a:p>
        </p:txBody>
      </p:sp>
    </p:spTree>
    <p:extLst>
      <p:ext uri="{BB962C8B-B14F-4D97-AF65-F5344CB8AC3E}">
        <p14:creationId xmlns:p14="http://schemas.microsoft.com/office/powerpoint/2010/main" val="17084210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b="1" dirty="0" smtClean="0"/>
              <a:t>功能点标准概述</a:t>
            </a:r>
            <a:endParaRPr lang="zh-CN" altLang="en-US" sz="4000" b="1" dirty="0"/>
          </a:p>
        </p:txBody>
      </p:sp>
      <p:pic>
        <p:nvPicPr>
          <p:cNvPr id="4" name="table"/>
          <p:cNvPicPr>
            <a:picLocks noChangeAspect="1"/>
          </p:cNvPicPr>
          <p:nvPr/>
        </p:nvPicPr>
        <p:blipFill>
          <a:blip r:embed="rId2"/>
          <a:stretch>
            <a:fillRect/>
          </a:stretch>
        </p:blipFill>
        <p:spPr>
          <a:xfrm>
            <a:off x="1081881" y="1547520"/>
            <a:ext cx="6980237" cy="4545776"/>
          </a:xfrm>
          <a:prstGeom prst="rect">
            <a:avLst/>
          </a:prstGeom>
        </p:spPr>
      </p:pic>
    </p:spTree>
    <p:extLst>
      <p:ext uri="{BB962C8B-B14F-4D97-AF65-F5344CB8AC3E}">
        <p14:creationId xmlns:p14="http://schemas.microsoft.com/office/powerpoint/2010/main" val="4195524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34"/>
          <p:cNvGrpSpPr>
            <a:grpSpLocks/>
          </p:cNvGrpSpPr>
          <p:nvPr/>
        </p:nvGrpSpPr>
        <p:grpSpPr bwMode="auto">
          <a:xfrm>
            <a:off x="1994155" y="2797269"/>
            <a:ext cx="5276857" cy="964981"/>
            <a:chOff x="1296" y="1824"/>
            <a:chExt cx="2976" cy="432"/>
          </a:xfrm>
          <a:effectLst>
            <a:outerShdw blurRad="50800" dist="88900" dir="3360000" algn="ctr" rotWithShape="0">
              <a:schemeClr val="bg1">
                <a:lumMod val="50000"/>
              </a:schemeClr>
            </a:outerShdw>
          </a:effectLst>
        </p:grpSpPr>
        <p:sp>
          <p:nvSpPr>
            <p:cNvPr id="8" name="AutoShape 35"/>
            <p:cNvSpPr>
              <a:spLocks noChangeArrowheads="1"/>
            </p:cNvSpPr>
            <p:nvPr/>
          </p:nvSpPr>
          <p:spPr bwMode="gray">
            <a:xfrm>
              <a:off x="1536" y="1899"/>
              <a:ext cx="2736" cy="288"/>
            </a:xfrm>
            <a:prstGeom prst="roundRect">
              <a:avLst>
                <a:gd name="adj" fmla="val 16667"/>
              </a:avLst>
            </a:prstGeom>
            <a:noFill/>
            <a:ln w="28575" algn="ctr">
              <a:solidFill>
                <a:srgbClr val="00B050"/>
              </a:solidFill>
              <a:round/>
              <a:headEnd/>
              <a:tailEnd/>
            </a:ln>
            <a:effectLst>
              <a:outerShdw dist="99190" dir="2388334" algn="ctr" rotWithShape="0">
                <a:schemeClr val="bg2">
                  <a:alpha val="50000"/>
                </a:schemeClr>
              </a:outerShdw>
            </a:effectLst>
          </p:spPr>
          <p:txBody>
            <a:bodyPr wrap="none" anchor="ctr"/>
            <a:lstStyle/>
            <a:p>
              <a:pPr eaLnBrk="0" hangingPunct="0">
                <a:defRPr/>
              </a:pPr>
              <a:r>
                <a:rPr lang="zh-CN" altLang="en-US" sz="2800" b="1" dirty="0" smtClean="0">
                  <a:ea typeface="宋体" pitchFamily="2" charset="-122"/>
                </a:rPr>
                <a:t>           </a:t>
              </a:r>
              <a:r>
                <a:rPr lang="zh-CN" altLang="en-US" sz="2800" b="1" dirty="0">
                  <a:ea typeface="宋体" pitchFamily="2" charset="-122"/>
                </a:rPr>
                <a:t>功能</a:t>
              </a:r>
              <a:r>
                <a:rPr lang="zh-CN" altLang="en-US" sz="2800" b="1" dirty="0" smtClean="0">
                  <a:ea typeface="宋体" pitchFamily="2" charset="-122"/>
                </a:rPr>
                <a:t>点分析</a:t>
              </a:r>
              <a:endParaRPr lang="zh-CN" altLang="en-US" sz="2800" b="1" dirty="0">
                <a:ea typeface="宋体" pitchFamily="2" charset="-122"/>
              </a:endParaRPr>
            </a:p>
          </p:txBody>
        </p:sp>
        <p:sp>
          <p:nvSpPr>
            <p:cNvPr id="12" name="AutoShape 36"/>
            <p:cNvSpPr>
              <a:spLocks noChangeArrowheads="1"/>
            </p:cNvSpPr>
            <p:nvPr/>
          </p:nvSpPr>
          <p:spPr bwMode="gray">
            <a:xfrm>
              <a:off x="1296" y="1824"/>
              <a:ext cx="432" cy="432"/>
            </a:xfrm>
            <a:prstGeom prst="diamond">
              <a:avLst/>
            </a:prstGeom>
            <a:solidFill>
              <a:srgbClr val="00B050"/>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eaLnBrk="0" hangingPunct="0">
                <a:defRPr/>
              </a:pPr>
              <a:endParaRPr lang="zh-CN" altLang="en-US">
                <a:ea typeface="宋体" pitchFamily="2" charset="-122"/>
              </a:endParaRPr>
            </a:p>
          </p:txBody>
        </p:sp>
        <p:sp>
          <p:nvSpPr>
            <p:cNvPr id="14" name="Text Box 38"/>
            <p:cNvSpPr txBox="1">
              <a:spLocks noChangeArrowheads="1"/>
            </p:cNvSpPr>
            <p:nvPr/>
          </p:nvSpPr>
          <p:spPr bwMode="gray">
            <a:xfrm>
              <a:off x="1399" y="1915"/>
              <a:ext cx="202" cy="211"/>
            </a:xfrm>
            <a:prstGeom prst="rect">
              <a:avLst/>
            </a:prstGeom>
            <a:noFill/>
            <a:ln w="9525" algn="ctr">
              <a:noFill/>
              <a:miter lim="800000"/>
              <a:headEnd/>
              <a:tailEnd/>
            </a:ln>
          </p:spPr>
          <p:txBody>
            <a:bodyPr wrap="none">
              <a:spAutoFit/>
            </a:bodyPr>
            <a:lstStyle/>
            <a:p>
              <a:pPr eaLnBrk="0" hangingPunct="0">
                <a:defRPr/>
              </a:pPr>
              <a:r>
                <a:rPr lang="en-US" altLang="zh-CN" sz="2400" b="1" dirty="0" smtClean="0">
                  <a:solidFill>
                    <a:schemeClr val="bg1"/>
                  </a:solidFill>
                </a:rPr>
                <a:t>2</a:t>
              </a:r>
              <a:endParaRPr lang="en-US" altLang="zh-CN" sz="2400" b="1" dirty="0">
                <a:solidFill>
                  <a:schemeClr val="bg1"/>
                </a:solidFill>
              </a:endParaRPr>
            </a:p>
          </p:txBody>
        </p:sp>
      </p:gr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7538645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b="1" dirty="0" smtClean="0"/>
              <a:t>功能点分析</a:t>
            </a:r>
            <a:endParaRPr lang="zh-CN" altLang="en-US" sz="4000" b="1" dirty="0"/>
          </a:p>
        </p:txBody>
      </p:sp>
      <p:sp>
        <p:nvSpPr>
          <p:cNvPr id="3" name="内容占位符 2"/>
          <p:cNvSpPr>
            <a:spLocks noGrp="1"/>
          </p:cNvSpPr>
          <p:nvPr>
            <p:ph sz="quarter" idx="1"/>
          </p:nvPr>
        </p:nvSpPr>
        <p:spPr/>
        <p:txBody>
          <a:bodyPr/>
          <a:lstStyle/>
          <a:p>
            <a:r>
              <a:rPr lang="zh-CN" altLang="en-US" b="1" dirty="0" smtClean="0"/>
              <a:t>功能点分析</a:t>
            </a:r>
          </a:p>
          <a:p>
            <a:pPr lvl="1"/>
            <a:r>
              <a:rPr lang="zh-CN" altLang="en-US" dirty="0" smtClean="0"/>
              <a:t>功能</a:t>
            </a:r>
            <a:r>
              <a:rPr lang="zh-CN" altLang="en-US" dirty="0"/>
              <a:t>点分析（</a:t>
            </a:r>
            <a:r>
              <a:rPr lang="en-US" altLang="zh-CN" dirty="0"/>
              <a:t>Function Point Analysis</a:t>
            </a:r>
            <a:r>
              <a:rPr lang="zh-CN" altLang="en-US" dirty="0"/>
              <a:t>）是从用户角度度量软件开发的一种标准方法。</a:t>
            </a:r>
          </a:p>
          <a:p>
            <a:pPr lvl="1"/>
            <a:r>
              <a:rPr lang="zh-CN" altLang="en-US" dirty="0"/>
              <a:t>功能点分析基于用户的逻辑功能需求，而不考虑应用的物理实现</a:t>
            </a:r>
          </a:p>
          <a:p>
            <a:pPr lvl="1"/>
            <a:endParaRPr lang="zh-CN" altLang="en-US" dirty="0"/>
          </a:p>
          <a:p>
            <a:pPr lvl="1"/>
            <a:endParaRPr lang="en-US" altLang="zh-CN" dirty="0"/>
          </a:p>
          <a:p>
            <a:endParaRPr lang="zh-CN" altLang="en-US" dirty="0"/>
          </a:p>
        </p:txBody>
      </p:sp>
    </p:spTree>
    <p:extLst>
      <p:ext uri="{BB962C8B-B14F-4D97-AF65-F5344CB8AC3E}">
        <p14:creationId xmlns:p14="http://schemas.microsoft.com/office/powerpoint/2010/main" val="32796817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b="1" dirty="0" smtClean="0"/>
              <a:t>功能点计算步骤</a:t>
            </a:r>
            <a:endParaRPr lang="zh-CN" altLang="en-US" sz="4000" b="1" dirty="0"/>
          </a:p>
        </p:txBody>
      </p:sp>
      <p:pic>
        <p:nvPicPr>
          <p:cNvPr id="34" name="Picture 4" descr="FP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1916112"/>
            <a:ext cx="7849244" cy="3169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云形 34"/>
          <p:cNvSpPr/>
          <p:nvPr/>
        </p:nvSpPr>
        <p:spPr bwMode="auto">
          <a:xfrm rot="4977832">
            <a:off x="600075" y="2567940"/>
            <a:ext cx="1055688" cy="1627188"/>
          </a:xfrm>
          <a:prstGeom prst="cloud">
            <a:avLst/>
          </a:prstGeom>
          <a:noFill/>
          <a:ln w="9525" cap="flat" cmpd="sng" algn="ctr">
            <a:solidFill>
              <a:srgbClr val="0070C0"/>
            </a:solidFill>
            <a:prstDash val="solid"/>
            <a:miter lim="800000"/>
            <a:headEnd type="none" w="med" len="med"/>
            <a:tailEnd type="none" w="med" len="med"/>
          </a:ln>
          <a:effectLst/>
        </p:spPr>
        <p:txBody>
          <a:bodyPr wrap="none"/>
          <a:lstStyle/>
          <a:p>
            <a:pPr eaLnBrk="0" hangingPunct="0">
              <a:defRPr/>
            </a:pPr>
            <a:endParaRPr lang="zh-CN" altLang="en-US" sz="2400">
              <a:latin typeface="Tahoma" pitchFamily="34" charset="0"/>
              <a:ea typeface="宋体" pitchFamily="2" charset="-122"/>
            </a:endParaRPr>
          </a:p>
        </p:txBody>
      </p:sp>
      <p:sp>
        <p:nvSpPr>
          <p:cNvPr id="36" name="TextBox 3"/>
          <p:cNvSpPr txBox="1">
            <a:spLocks noChangeArrowheads="1"/>
          </p:cNvSpPr>
          <p:nvPr/>
        </p:nvSpPr>
        <p:spPr bwMode="auto">
          <a:xfrm>
            <a:off x="1071562" y="3068960"/>
            <a:ext cx="714375" cy="4000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t>项目</a:t>
            </a:r>
          </a:p>
        </p:txBody>
      </p:sp>
    </p:spTree>
    <p:extLst>
      <p:ext uri="{BB962C8B-B14F-4D97-AF65-F5344CB8AC3E}">
        <p14:creationId xmlns:p14="http://schemas.microsoft.com/office/powerpoint/2010/main" val="34960759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b="1" dirty="0"/>
              <a:t>确定项目类型</a:t>
            </a:r>
          </a:p>
        </p:txBody>
      </p:sp>
      <p:sp>
        <p:nvSpPr>
          <p:cNvPr id="3" name="内容占位符 2"/>
          <p:cNvSpPr>
            <a:spLocks noGrp="1"/>
          </p:cNvSpPr>
          <p:nvPr>
            <p:ph sz="quarter" idx="1"/>
          </p:nvPr>
        </p:nvSpPr>
        <p:spPr/>
        <p:txBody>
          <a:bodyPr/>
          <a:lstStyle/>
          <a:p>
            <a:r>
              <a:rPr lang="zh-CN" altLang="en-US" b="1" dirty="0" smtClean="0"/>
              <a:t>开发</a:t>
            </a:r>
            <a:r>
              <a:rPr lang="zh-CN" altLang="en-US" b="1" dirty="0"/>
              <a:t>项目</a:t>
            </a:r>
          </a:p>
          <a:p>
            <a:pPr lvl="1"/>
            <a:r>
              <a:rPr lang="zh-CN" altLang="en-US" dirty="0"/>
              <a:t>首次开发完成并安装使用</a:t>
            </a:r>
          </a:p>
          <a:p>
            <a:pPr lvl="1"/>
            <a:r>
              <a:rPr lang="zh-CN" altLang="en-US" dirty="0"/>
              <a:t>应用程序本身的功能点</a:t>
            </a:r>
            <a:r>
              <a:rPr lang="en-US" altLang="zh-CN" dirty="0"/>
              <a:t>+</a:t>
            </a:r>
            <a:r>
              <a:rPr lang="zh-CN" altLang="en-US" dirty="0"/>
              <a:t>数据转换带来的功能点</a:t>
            </a:r>
          </a:p>
          <a:p>
            <a:r>
              <a:rPr lang="zh-CN" altLang="en-US" b="1" dirty="0"/>
              <a:t>升级项目</a:t>
            </a:r>
          </a:p>
          <a:p>
            <a:pPr lvl="1"/>
            <a:r>
              <a:rPr lang="zh-CN" altLang="en-US" dirty="0"/>
              <a:t>对现有应用程序修改：新增、删除和改变功能</a:t>
            </a:r>
          </a:p>
          <a:p>
            <a:pPr lvl="1"/>
            <a:r>
              <a:rPr lang="zh-CN" altLang="en-US" dirty="0"/>
              <a:t>也可能含转换功能点</a:t>
            </a:r>
          </a:p>
          <a:p>
            <a:r>
              <a:rPr lang="zh-CN" altLang="en-US" b="1" dirty="0"/>
              <a:t>应用系统</a:t>
            </a:r>
          </a:p>
          <a:p>
            <a:pPr lvl="1"/>
            <a:r>
              <a:rPr lang="zh-CN" altLang="en-US" dirty="0"/>
              <a:t>已安装的应用程序</a:t>
            </a:r>
          </a:p>
          <a:p>
            <a:pPr lvl="1"/>
            <a:r>
              <a:rPr lang="zh-CN" altLang="en-US" dirty="0"/>
              <a:t>评估应用程序目前为最终用户提供的功能，目前正被使用和维护的所有应用程序功能点的和</a:t>
            </a:r>
          </a:p>
          <a:p>
            <a:pPr lvl="1"/>
            <a:endParaRPr lang="zh-CN" altLang="en-US" dirty="0"/>
          </a:p>
          <a:p>
            <a:pPr lvl="1"/>
            <a:endParaRPr lang="en-US" altLang="zh-CN" dirty="0"/>
          </a:p>
          <a:p>
            <a:endParaRPr lang="zh-CN" altLang="en-US" dirty="0"/>
          </a:p>
        </p:txBody>
      </p:sp>
    </p:spTree>
    <p:extLst>
      <p:ext uri="{BB962C8B-B14F-4D97-AF65-F5344CB8AC3E}">
        <p14:creationId xmlns:p14="http://schemas.microsoft.com/office/powerpoint/2010/main" val="41639127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b="1" dirty="0" smtClean="0"/>
              <a:t>识别项目的范围和边界</a:t>
            </a:r>
            <a:endParaRPr lang="zh-CN" altLang="en-US" sz="4000" b="1" dirty="0"/>
          </a:p>
        </p:txBody>
      </p:sp>
      <p:pic>
        <p:nvPicPr>
          <p:cNvPr id="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195" y="1412776"/>
            <a:ext cx="7596205" cy="4345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887955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b="1" dirty="0" smtClean="0"/>
              <a:t>功能点分析方法</a:t>
            </a:r>
            <a:endParaRPr lang="zh-CN" altLang="en-US" sz="4000" b="1" dirty="0"/>
          </a:p>
        </p:txBody>
      </p:sp>
      <p:sp>
        <p:nvSpPr>
          <p:cNvPr id="3" name="内容占位符 2"/>
          <p:cNvSpPr>
            <a:spLocks noGrp="1"/>
          </p:cNvSpPr>
          <p:nvPr>
            <p:ph sz="quarter" idx="1"/>
          </p:nvPr>
        </p:nvSpPr>
        <p:spPr/>
        <p:txBody>
          <a:bodyPr/>
          <a:lstStyle/>
          <a:p>
            <a:r>
              <a:rPr lang="zh-CN" altLang="en-US" b="1" dirty="0"/>
              <a:t>把用户的业务功能需求分为</a:t>
            </a:r>
            <a:r>
              <a:rPr lang="zh-CN" altLang="en-US" b="1" dirty="0">
                <a:solidFill>
                  <a:srgbClr val="FF0000"/>
                </a:solidFill>
              </a:rPr>
              <a:t>数据功能需求</a:t>
            </a:r>
            <a:r>
              <a:rPr lang="zh-CN" altLang="en-US" b="1" dirty="0"/>
              <a:t>和处理数据的</a:t>
            </a:r>
            <a:r>
              <a:rPr lang="zh-CN" altLang="en-US" b="1" dirty="0">
                <a:solidFill>
                  <a:srgbClr val="FF0000"/>
                </a:solidFill>
              </a:rPr>
              <a:t>事务功能需求</a:t>
            </a:r>
          </a:p>
          <a:p>
            <a:r>
              <a:rPr lang="zh-CN" altLang="en-US" b="1" dirty="0"/>
              <a:t>数据分为应用内部逻辑数据和应用外部的接口数据，事务分为对数据的外部输入、输出和查询</a:t>
            </a:r>
          </a:p>
          <a:p>
            <a:r>
              <a:rPr lang="zh-CN" altLang="en-US" b="1" dirty="0"/>
              <a:t>分别分析这些组成部分的功能点</a:t>
            </a:r>
          </a:p>
          <a:p>
            <a:pPr lvl="1"/>
            <a:endParaRPr lang="zh-CN" altLang="en-US" dirty="0"/>
          </a:p>
          <a:p>
            <a:pPr lvl="1"/>
            <a:endParaRPr lang="en-US" altLang="zh-CN" dirty="0"/>
          </a:p>
          <a:p>
            <a:endParaRPr lang="zh-CN" altLang="en-US" dirty="0"/>
          </a:p>
        </p:txBody>
      </p:sp>
    </p:spTree>
    <p:extLst>
      <p:ext uri="{BB962C8B-B14F-4D97-AF65-F5344CB8AC3E}">
        <p14:creationId xmlns:p14="http://schemas.microsoft.com/office/powerpoint/2010/main" val="41411797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b="1" dirty="0" smtClean="0"/>
              <a:t>确定功能点类型</a:t>
            </a:r>
            <a:endParaRPr lang="zh-CN" altLang="en-US" sz="4000" b="1" dirty="0"/>
          </a:p>
        </p:txBody>
      </p:sp>
      <p:sp>
        <p:nvSpPr>
          <p:cNvPr id="3" name="内容占位符 2"/>
          <p:cNvSpPr>
            <a:spLocks noGrp="1"/>
          </p:cNvSpPr>
          <p:nvPr>
            <p:ph sz="quarter" idx="1"/>
          </p:nvPr>
        </p:nvSpPr>
        <p:spPr/>
        <p:txBody>
          <a:bodyPr>
            <a:normAutofit/>
          </a:bodyPr>
          <a:lstStyle/>
          <a:p>
            <a:r>
              <a:rPr lang="zh-CN" altLang="en-US" b="1" dirty="0"/>
              <a:t>数据类型的功能点</a:t>
            </a:r>
            <a:endParaRPr lang="en-US" altLang="zh-CN" b="1" dirty="0"/>
          </a:p>
          <a:p>
            <a:pPr lvl="1"/>
            <a:r>
              <a:rPr lang="en-US" altLang="zh-CN" dirty="0"/>
              <a:t>ILF </a:t>
            </a:r>
            <a:r>
              <a:rPr lang="zh-CN" altLang="en-US" dirty="0"/>
              <a:t>内部逻辑文件（</a:t>
            </a:r>
            <a:r>
              <a:rPr lang="en-US" altLang="zh-CN" dirty="0"/>
              <a:t>Internal Logical File</a:t>
            </a:r>
            <a:r>
              <a:rPr lang="zh-CN" altLang="en-US" dirty="0"/>
              <a:t>）</a:t>
            </a:r>
            <a:r>
              <a:rPr lang="en-US" altLang="zh-CN" dirty="0"/>
              <a:t>    </a:t>
            </a:r>
          </a:p>
          <a:p>
            <a:pPr lvl="1"/>
            <a:r>
              <a:rPr lang="en-US" altLang="zh-CN" dirty="0"/>
              <a:t>EIF </a:t>
            </a:r>
            <a:r>
              <a:rPr lang="zh-CN" altLang="en-US" dirty="0"/>
              <a:t>外部接口文件（</a:t>
            </a:r>
            <a:r>
              <a:rPr lang="en-US" altLang="zh-CN" dirty="0"/>
              <a:t>External Interface File</a:t>
            </a:r>
            <a:r>
              <a:rPr lang="zh-CN" altLang="en-US" dirty="0"/>
              <a:t>）</a:t>
            </a:r>
            <a:endParaRPr lang="en-US" altLang="zh-CN" dirty="0"/>
          </a:p>
          <a:p>
            <a:pPr lvl="1">
              <a:buNone/>
            </a:pPr>
            <a:r>
              <a:rPr lang="zh-CN" altLang="en-US" dirty="0"/>
              <a:t>对</a:t>
            </a:r>
            <a:r>
              <a:rPr lang="en-US" altLang="zh-CN" dirty="0"/>
              <a:t>ILF</a:t>
            </a:r>
            <a:r>
              <a:rPr lang="zh-CN" altLang="en-US" dirty="0"/>
              <a:t>和</a:t>
            </a:r>
            <a:r>
              <a:rPr lang="en-US" altLang="zh-CN" dirty="0"/>
              <a:t>EIF</a:t>
            </a:r>
            <a:r>
              <a:rPr lang="zh-CN" altLang="en-US" dirty="0"/>
              <a:t>复杂度的计算可简单理解为对业务数据复杂度的</a:t>
            </a:r>
            <a:r>
              <a:rPr lang="zh-CN" altLang="en-US" dirty="0" smtClean="0"/>
              <a:t>计算。复杂性</a:t>
            </a:r>
            <a:r>
              <a:rPr lang="zh-CN" altLang="en-US" dirty="0"/>
              <a:t>由数据元素类型（</a:t>
            </a:r>
            <a:r>
              <a:rPr lang="en-US" altLang="zh-CN" dirty="0"/>
              <a:t>DET</a:t>
            </a:r>
            <a:r>
              <a:rPr lang="zh-CN" altLang="en-US" dirty="0"/>
              <a:t>）和记录元素类型（</a:t>
            </a:r>
            <a:r>
              <a:rPr lang="en-US" altLang="zh-CN" dirty="0"/>
              <a:t>RET</a:t>
            </a:r>
            <a:r>
              <a:rPr lang="zh-CN" altLang="en-US" dirty="0" smtClean="0"/>
              <a:t>）</a:t>
            </a:r>
            <a:endParaRPr lang="zh-CN" altLang="en-US" dirty="0"/>
          </a:p>
          <a:p>
            <a:r>
              <a:rPr lang="zh-CN" altLang="en-US" b="1" dirty="0"/>
              <a:t>人机交互类型（事务）的功能点</a:t>
            </a:r>
            <a:endParaRPr lang="en-US" altLang="zh-CN" b="1" dirty="0"/>
          </a:p>
          <a:p>
            <a:pPr lvl="1"/>
            <a:r>
              <a:rPr lang="en-US" altLang="zh-CN" dirty="0"/>
              <a:t>EI  </a:t>
            </a:r>
            <a:r>
              <a:rPr lang="zh-CN" altLang="en-US" dirty="0"/>
              <a:t>外部输入</a:t>
            </a:r>
            <a:r>
              <a:rPr lang="en-US" altLang="zh-CN" dirty="0"/>
              <a:t>( External Input)</a:t>
            </a:r>
          </a:p>
          <a:p>
            <a:pPr lvl="1"/>
            <a:r>
              <a:rPr lang="en-US" altLang="zh-CN" dirty="0"/>
              <a:t>EO </a:t>
            </a:r>
            <a:r>
              <a:rPr lang="zh-CN" altLang="en-US" dirty="0"/>
              <a:t>外部输出（</a:t>
            </a:r>
            <a:r>
              <a:rPr lang="en-US" altLang="zh-CN" dirty="0"/>
              <a:t>External Output</a:t>
            </a:r>
            <a:r>
              <a:rPr lang="zh-CN" altLang="en-US" dirty="0"/>
              <a:t>）</a:t>
            </a:r>
            <a:endParaRPr lang="en-US" altLang="zh-CN" dirty="0"/>
          </a:p>
          <a:p>
            <a:pPr lvl="1"/>
            <a:r>
              <a:rPr lang="en-US" altLang="zh-CN" dirty="0"/>
              <a:t>EQ </a:t>
            </a:r>
            <a:r>
              <a:rPr lang="zh-CN" altLang="en-US" dirty="0"/>
              <a:t>外部查询（</a:t>
            </a:r>
            <a:r>
              <a:rPr lang="en-US" altLang="zh-CN" dirty="0"/>
              <a:t>External Inquiry</a:t>
            </a:r>
            <a:r>
              <a:rPr lang="zh-CN" altLang="en-US" dirty="0"/>
              <a:t>）</a:t>
            </a:r>
            <a:r>
              <a:rPr lang="en-US" altLang="zh-CN" dirty="0"/>
              <a:t>     </a:t>
            </a:r>
          </a:p>
          <a:p>
            <a:pPr lvl="1">
              <a:buNone/>
            </a:pPr>
            <a:r>
              <a:rPr lang="zh-CN" altLang="en-US" dirty="0"/>
              <a:t>对</a:t>
            </a:r>
            <a:r>
              <a:rPr lang="en-US" altLang="zh-CN" dirty="0"/>
              <a:t>EI\EO\EQ</a:t>
            </a:r>
            <a:r>
              <a:rPr lang="zh-CN" altLang="en-US" dirty="0"/>
              <a:t>复杂度的计算可理解对为业务实现复杂度的</a:t>
            </a:r>
            <a:r>
              <a:rPr lang="zh-CN" altLang="en-US" dirty="0" smtClean="0"/>
              <a:t>计算，</a:t>
            </a:r>
            <a:r>
              <a:rPr lang="zh-CN" altLang="en-US" dirty="0"/>
              <a:t>复杂性由数据元素类型（</a:t>
            </a:r>
            <a:r>
              <a:rPr lang="en-US" altLang="zh-CN" dirty="0"/>
              <a:t>DET</a:t>
            </a:r>
            <a:r>
              <a:rPr lang="zh-CN" altLang="en-US" dirty="0"/>
              <a:t>）和文件引用类型（</a:t>
            </a:r>
            <a:r>
              <a:rPr lang="en-US" altLang="zh-CN" dirty="0"/>
              <a:t>FTR</a:t>
            </a:r>
            <a:r>
              <a:rPr lang="zh-CN" altLang="en-US" dirty="0"/>
              <a:t>）决定</a:t>
            </a:r>
          </a:p>
          <a:p>
            <a:pPr lvl="1">
              <a:buNone/>
            </a:pPr>
            <a:endParaRPr lang="zh-CN" altLang="en-US" dirty="0"/>
          </a:p>
          <a:p>
            <a:pPr lvl="1"/>
            <a:endParaRPr lang="en-US" altLang="zh-CN" dirty="0"/>
          </a:p>
          <a:p>
            <a:endParaRPr lang="zh-CN" altLang="en-US" dirty="0"/>
          </a:p>
        </p:txBody>
      </p:sp>
    </p:spTree>
    <p:extLst>
      <p:ext uri="{BB962C8B-B14F-4D97-AF65-F5344CB8AC3E}">
        <p14:creationId xmlns:p14="http://schemas.microsoft.com/office/powerpoint/2010/main" val="6042784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b="1" dirty="0"/>
              <a:t>识别数据功能和识别事务功能</a:t>
            </a:r>
            <a:endParaRPr lang="en-US" altLang="zh-CN" sz="4000" b="1" dirty="0"/>
          </a:p>
        </p:txBody>
      </p:sp>
      <p:grpSp>
        <p:nvGrpSpPr>
          <p:cNvPr id="6" name="Group 4"/>
          <p:cNvGrpSpPr>
            <a:grpSpLocks/>
          </p:cNvGrpSpPr>
          <p:nvPr/>
        </p:nvGrpSpPr>
        <p:grpSpPr bwMode="auto">
          <a:xfrm>
            <a:off x="1331913" y="1844675"/>
            <a:ext cx="6553200" cy="4248150"/>
            <a:chOff x="1292" y="1344"/>
            <a:chExt cx="4128" cy="2676"/>
          </a:xfrm>
        </p:grpSpPr>
        <p:sp>
          <p:nvSpPr>
            <p:cNvPr id="7" name="Rectangle 5"/>
            <p:cNvSpPr>
              <a:spLocks noChangeArrowheads="1"/>
            </p:cNvSpPr>
            <p:nvPr/>
          </p:nvSpPr>
          <p:spPr bwMode="auto">
            <a:xfrm>
              <a:off x="1429" y="2205"/>
              <a:ext cx="2085" cy="1089"/>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AutoShape 6"/>
            <p:cNvSpPr>
              <a:spLocks noChangeArrowheads="1"/>
            </p:cNvSpPr>
            <p:nvPr/>
          </p:nvSpPr>
          <p:spPr bwMode="auto">
            <a:xfrm>
              <a:off x="2653" y="2523"/>
              <a:ext cx="528" cy="288"/>
            </a:xfrm>
            <a:prstGeom prst="flowChartMagneticDisk">
              <a:avLst/>
            </a:prstGeom>
            <a:solidFill>
              <a:srgbClr val="66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a:t>file</a:t>
              </a:r>
            </a:p>
          </p:txBody>
        </p:sp>
        <p:sp>
          <p:nvSpPr>
            <p:cNvPr id="9" name="AutoShape 7"/>
            <p:cNvSpPr>
              <a:spLocks noChangeArrowheads="1"/>
            </p:cNvSpPr>
            <p:nvPr/>
          </p:nvSpPr>
          <p:spPr bwMode="auto">
            <a:xfrm>
              <a:off x="2245" y="2750"/>
              <a:ext cx="529" cy="288"/>
            </a:xfrm>
            <a:prstGeom prst="flowChartMagneticDisk">
              <a:avLst/>
            </a:prstGeom>
            <a:solidFill>
              <a:srgbClr val="66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a:t>file</a:t>
              </a:r>
            </a:p>
          </p:txBody>
        </p:sp>
        <p:sp>
          <p:nvSpPr>
            <p:cNvPr id="10" name="AutoShape 8"/>
            <p:cNvSpPr>
              <a:spLocks noChangeArrowheads="1"/>
            </p:cNvSpPr>
            <p:nvPr/>
          </p:nvSpPr>
          <p:spPr bwMode="auto">
            <a:xfrm>
              <a:off x="1882" y="2416"/>
              <a:ext cx="528" cy="288"/>
            </a:xfrm>
            <a:prstGeom prst="flowChartMagneticDisk">
              <a:avLst/>
            </a:prstGeom>
            <a:solidFill>
              <a:srgbClr val="66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a:t>file</a:t>
              </a:r>
            </a:p>
          </p:txBody>
        </p:sp>
        <p:sp>
          <p:nvSpPr>
            <p:cNvPr id="11" name="Line 9"/>
            <p:cNvSpPr>
              <a:spLocks noChangeShapeType="1"/>
            </p:cNvSpPr>
            <p:nvPr/>
          </p:nvSpPr>
          <p:spPr bwMode="auto">
            <a:xfrm>
              <a:off x="1701" y="1933"/>
              <a:ext cx="0"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Line 10"/>
            <p:cNvSpPr>
              <a:spLocks noChangeShapeType="1"/>
            </p:cNvSpPr>
            <p:nvPr/>
          </p:nvSpPr>
          <p:spPr bwMode="auto">
            <a:xfrm flipV="1">
              <a:off x="3243" y="1933"/>
              <a:ext cx="0" cy="432"/>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Line 11"/>
            <p:cNvSpPr>
              <a:spLocks noChangeShapeType="1"/>
            </p:cNvSpPr>
            <p:nvPr/>
          </p:nvSpPr>
          <p:spPr bwMode="auto">
            <a:xfrm>
              <a:off x="2426" y="1933"/>
              <a:ext cx="0" cy="48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Text Box 12"/>
            <p:cNvSpPr txBox="1">
              <a:spLocks noChangeArrowheads="1"/>
            </p:cNvSpPr>
            <p:nvPr/>
          </p:nvSpPr>
          <p:spPr bwMode="auto">
            <a:xfrm>
              <a:off x="1429" y="2205"/>
              <a:ext cx="76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1" tIns="45715" rIns="91431" bIns="45715">
              <a:spAutoFit/>
            </a:bodyPr>
            <a:lstStyle/>
            <a:p>
              <a:pPr eaLnBrk="0" hangingPunct="0"/>
              <a:r>
                <a:rPr lang="en-US" altLang="zh-CN" sz="1400">
                  <a:solidFill>
                    <a:schemeClr val="tx2"/>
                  </a:solidFill>
                </a:rPr>
                <a:t>Application A</a:t>
              </a:r>
            </a:p>
          </p:txBody>
        </p:sp>
        <p:sp>
          <p:nvSpPr>
            <p:cNvPr id="15" name="AutoShape 13"/>
            <p:cNvSpPr>
              <a:spLocks/>
            </p:cNvSpPr>
            <p:nvPr/>
          </p:nvSpPr>
          <p:spPr bwMode="auto">
            <a:xfrm rot="5400000">
              <a:off x="2403" y="777"/>
              <a:ext cx="91" cy="1678"/>
            </a:xfrm>
            <a:prstGeom prst="leftBrace">
              <a:avLst>
                <a:gd name="adj1" fmla="val 15366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6" name="Rectangle 14"/>
            <p:cNvSpPr>
              <a:spLocks noChangeArrowheads="1"/>
            </p:cNvSpPr>
            <p:nvPr/>
          </p:nvSpPr>
          <p:spPr bwMode="auto">
            <a:xfrm>
              <a:off x="3878" y="2568"/>
              <a:ext cx="1542" cy="771"/>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Text Box 15"/>
            <p:cNvSpPr txBox="1">
              <a:spLocks noChangeArrowheads="1"/>
            </p:cNvSpPr>
            <p:nvPr/>
          </p:nvSpPr>
          <p:spPr bwMode="auto">
            <a:xfrm>
              <a:off x="3878" y="2568"/>
              <a:ext cx="76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1" tIns="45715" rIns="91431" bIns="45715">
              <a:spAutoFit/>
            </a:bodyPr>
            <a:lstStyle/>
            <a:p>
              <a:pPr eaLnBrk="0" hangingPunct="0"/>
              <a:r>
                <a:rPr lang="en-US" altLang="zh-CN" sz="1400">
                  <a:solidFill>
                    <a:schemeClr val="tx2"/>
                  </a:solidFill>
                </a:rPr>
                <a:t>Application B</a:t>
              </a:r>
            </a:p>
          </p:txBody>
        </p:sp>
        <p:sp>
          <p:nvSpPr>
            <p:cNvPr id="18" name="AutoShape 16"/>
            <p:cNvSpPr>
              <a:spLocks noChangeArrowheads="1"/>
            </p:cNvSpPr>
            <p:nvPr/>
          </p:nvSpPr>
          <p:spPr bwMode="auto">
            <a:xfrm>
              <a:off x="4286" y="2840"/>
              <a:ext cx="529" cy="288"/>
            </a:xfrm>
            <a:prstGeom prst="flowChartMagneticDisk">
              <a:avLst/>
            </a:prstGeom>
            <a:solidFill>
              <a:srgbClr val="66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a:t>file</a:t>
              </a:r>
            </a:p>
          </p:txBody>
        </p:sp>
        <p:sp>
          <p:nvSpPr>
            <p:cNvPr id="19" name="Text Box 17"/>
            <p:cNvSpPr txBox="1">
              <a:spLocks noChangeArrowheads="1"/>
            </p:cNvSpPr>
            <p:nvPr/>
          </p:nvSpPr>
          <p:spPr bwMode="auto">
            <a:xfrm>
              <a:off x="1292" y="1752"/>
              <a:ext cx="77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600"/>
                <a:t>外部输入</a:t>
              </a:r>
              <a:r>
                <a:rPr lang="en-US" altLang="zh-CN" sz="1600"/>
                <a:t>EI</a:t>
              </a:r>
            </a:p>
          </p:txBody>
        </p:sp>
        <p:sp>
          <p:nvSpPr>
            <p:cNvPr id="20" name="Text Box 18"/>
            <p:cNvSpPr txBox="1">
              <a:spLocks noChangeArrowheads="1"/>
            </p:cNvSpPr>
            <p:nvPr/>
          </p:nvSpPr>
          <p:spPr bwMode="auto">
            <a:xfrm>
              <a:off x="2064" y="1767"/>
              <a:ext cx="81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600"/>
                <a:t>外部输出</a:t>
              </a:r>
              <a:r>
                <a:rPr lang="en-US" altLang="zh-CN" sz="1600"/>
                <a:t>EO</a:t>
              </a:r>
            </a:p>
          </p:txBody>
        </p:sp>
        <p:sp>
          <p:nvSpPr>
            <p:cNvPr id="21" name="Text Box 19"/>
            <p:cNvSpPr txBox="1">
              <a:spLocks noChangeArrowheads="1"/>
            </p:cNvSpPr>
            <p:nvPr/>
          </p:nvSpPr>
          <p:spPr bwMode="auto">
            <a:xfrm>
              <a:off x="2880" y="1767"/>
              <a:ext cx="86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600"/>
                <a:t>外部查询</a:t>
              </a:r>
              <a:r>
                <a:rPr lang="en-US" altLang="zh-CN" sz="1600"/>
                <a:t>EQ</a:t>
              </a:r>
            </a:p>
          </p:txBody>
        </p:sp>
        <p:sp>
          <p:nvSpPr>
            <p:cNvPr id="22" name="Text Box 20"/>
            <p:cNvSpPr txBox="1">
              <a:spLocks noChangeArrowheads="1"/>
            </p:cNvSpPr>
            <p:nvPr/>
          </p:nvSpPr>
          <p:spPr bwMode="auto">
            <a:xfrm>
              <a:off x="2154" y="1344"/>
              <a:ext cx="77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600"/>
                <a:t>事务功能</a:t>
              </a:r>
            </a:p>
          </p:txBody>
        </p:sp>
        <p:sp>
          <p:nvSpPr>
            <p:cNvPr id="23" name="Line 21"/>
            <p:cNvSpPr>
              <a:spLocks noChangeShapeType="1"/>
            </p:cNvSpPr>
            <p:nvPr/>
          </p:nvSpPr>
          <p:spPr bwMode="auto">
            <a:xfrm flipH="1" flipV="1">
              <a:off x="3288" y="2614"/>
              <a:ext cx="998" cy="3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AutoShape 22"/>
            <p:cNvSpPr>
              <a:spLocks/>
            </p:cNvSpPr>
            <p:nvPr/>
          </p:nvSpPr>
          <p:spPr bwMode="auto">
            <a:xfrm rot="16200000" flipV="1">
              <a:off x="3492" y="2909"/>
              <a:ext cx="91" cy="1678"/>
            </a:xfrm>
            <a:prstGeom prst="leftBrace">
              <a:avLst>
                <a:gd name="adj1" fmla="val 15366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5" name="Text Box 23"/>
            <p:cNvSpPr txBox="1">
              <a:spLocks noChangeArrowheads="1"/>
            </p:cNvSpPr>
            <p:nvPr/>
          </p:nvSpPr>
          <p:spPr bwMode="auto">
            <a:xfrm>
              <a:off x="2200" y="3475"/>
              <a:ext cx="108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600"/>
                <a:t>内部逻辑文件</a:t>
              </a:r>
              <a:r>
                <a:rPr lang="en-US" altLang="zh-CN" sz="1600"/>
                <a:t>ILF</a:t>
              </a:r>
            </a:p>
          </p:txBody>
        </p:sp>
        <p:sp>
          <p:nvSpPr>
            <p:cNvPr id="26" name="Text Box 24"/>
            <p:cNvSpPr txBox="1">
              <a:spLocks noChangeArrowheads="1"/>
            </p:cNvSpPr>
            <p:nvPr/>
          </p:nvSpPr>
          <p:spPr bwMode="auto">
            <a:xfrm>
              <a:off x="3878" y="3490"/>
              <a:ext cx="113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600"/>
                <a:t>外部接口文件</a:t>
              </a:r>
              <a:r>
                <a:rPr lang="en-US" altLang="zh-CN" sz="1600"/>
                <a:t>EIF</a:t>
              </a:r>
            </a:p>
          </p:txBody>
        </p:sp>
        <p:sp>
          <p:nvSpPr>
            <p:cNvPr id="27" name="Line 25"/>
            <p:cNvSpPr>
              <a:spLocks noChangeShapeType="1"/>
            </p:cNvSpPr>
            <p:nvPr/>
          </p:nvSpPr>
          <p:spPr bwMode="auto">
            <a:xfrm flipV="1">
              <a:off x="2608" y="3052"/>
              <a:ext cx="0" cy="45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Line 26"/>
            <p:cNvSpPr>
              <a:spLocks noChangeShapeType="1"/>
            </p:cNvSpPr>
            <p:nvPr/>
          </p:nvSpPr>
          <p:spPr bwMode="auto">
            <a:xfrm flipV="1">
              <a:off x="4558" y="3121"/>
              <a:ext cx="0" cy="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 name="Text Box 27"/>
            <p:cNvSpPr txBox="1">
              <a:spLocks noChangeArrowheads="1"/>
            </p:cNvSpPr>
            <p:nvPr/>
          </p:nvSpPr>
          <p:spPr bwMode="auto">
            <a:xfrm>
              <a:off x="3243" y="3808"/>
              <a:ext cx="6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600"/>
                <a:t>数据功能</a:t>
              </a:r>
            </a:p>
          </p:txBody>
        </p:sp>
      </p:grpSp>
    </p:spTree>
    <p:extLst>
      <p:ext uri="{BB962C8B-B14F-4D97-AF65-F5344CB8AC3E}">
        <p14:creationId xmlns:p14="http://schemas.microsoft.com/office/powerpoint/2010/main" val="2453699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b="1" dirty="0" smtClean="0"/>
              <a:t>ILF</a:t>
            </a:r>
            <a:r>
              <a:rPr lang="zh-CN" altLang="en-US" sz="4000" b="1" dirty="0" smtClean="0"/>
              <a:t>概念</a:t>
            </a:r>
            <a:endParaRPr lang="zh-CN" altLang="en-US" sz="4000" b="1" dirty="0"/>
          </a:p>
        </p:txBody>
      </p:sp>
      <p:sp>
        <p:nvSpPr>
          <p:cNvPr id="3" name="内容占位符 2"/>
          <p:cNvSpPr>
            <a:spLocks noGrp="1"/>
          </p:cNvSpPr>
          <p:nvPr>
            <p:ph sz="quarter" idx="1"/>
          </p:nvPr>
        </p:nvSpPr>
        <p:spPr/>
        <p:txBody>
          <a:bodyPr/>
          <a:lstStyle/>
          <a:p>
            <a:r>
              <a:rPr lang="en-US" altLang="zh-CN" b="1" dirty="0"/>
              <a:t>ILF</a:t>
            </a:r>
            <a:r>
              <a:rPr lang="zh-CN" altLang="en-US" b="1" dirty="0"/>
              <a:t>（</a:t>
            </a:r>
            <a:r>
              <a:rPr lang="en-US" altLang="zh-CN" b="1" dirty="0"/>
              <a:t>Internal Logical Files</a:t>
            </a:r>
            <a:r>
              <a:rPr lang="zh-CN" altLang="en-US" b="1" dirty="0"/>
              <a:t>）内部逻辑文件</a:t>
            </a:r>
          </a:p>
          <a:p>
            <a:pPr lvl="1"/>
            <a:r>
              <a:rPr lang="zh-CN" altLang="en-US" dirty="0"/>
              <a:t>概念：用户可识别的系统边界以内的一组逻辑关联的数据或者控制信息，</a:t>
            </a:r>
            <a:r>
              <a:rPr lang="en-US" altLang="zh-CN" dirty="0"/>
              <a:t>ILF</a:t>
            </a:r>
            <a:r>
              <a:rPr lang="zh-CN" altLang="en-US" dirty="0"/>
              <a:t>由系统的基本处理过程来</a:t>
            </a:r>
            <a:r>
              <a:rPr lang="zh-CN" altLang="en-US" dirty="0" smtClean="0"/>
              <a:t>维护</a:t>
            </a:r>
            <a:endParaRPr lang="en-US" altLang="zh-CN" dirty="0" smtClean="0"/>
          </a:p>
          <a:p>
            <a:pPr lvl="1">
              <a:buClr>
                <a:schemeClr val="folHlink"/>
              </a:buClr>
              <a:buSzPct val="60000"/>
            </a:pPr>
            <a:r>
              <a:rPr lang="en-US" altLang="zh-CN" sz="2000" b="1" dirty="0"/>
              <a:t>ILF</a:t>
            </a:r>
            <a:r>
              <a:rPr lang="zh-CN" altLang="en-US" dirty="0"/>
              <a:t>识别规则：须满足以下条件：</a:t>
            </a:r>
          </a:p>
          <a:p>
            <a:pPr lvl="1"/>
            <a:r>
              <a:rPr lang="zh-CN" altLang="en-US" dirty="0"/>
              <a:t>数据和控制信息集合是逻辑的并且是用户可识别的</a:t>
            </a:r>
          </a:p>
          <a:p>
            <a:pPr lvl="1"/>
            <a:r>
              <a:rPr lang="zh-CN" altLang="en-US" dirty="0"/>
              <a:t>数据集合在系统边界内部由基本处理过程维护</a:t>
            </a:r>
          </a:p>
          <a:p>
            <a:pPr lvl="1"/>
            <a:endParaRPr lang="en-US" altLang="zh-CN" dirty="0"/>
          </a:p>
          <a:p>
            <a:endParaRPr lang="zh-CN" altLang="en-US" dirty="0"/>
          </a:p>
        </p:txBody>
      </p:sp>
    </p:spTree>
    <p:extLst>
      <p:ext uri="{BB962C8B-B14F-4D97-AF65-F5344CB8AC3E}">
        <p14:creationId xmlns:p14="http://schemas.microsoft.com/office/powerpoint/2010/main" val="4911803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4"/>
          <p:cNvGrpSpPr>
            <a:grpSpLocks/>
          </p:cNvGrpSpPr>
          <p:nvPr/>
        </p:nvGrpSpPr>
        <p:grpSpPr bwMode="auto">
          <a:xfrm>
            <a:off x="1979712" y="1821010"/>
            <a:ext cx="5261130" cy="964981"/>
            <a:chOff x="1296" y="1824"/>
            <a:chExt cx="2976" cy="432"/>
          </a:xfrm>
          <a:effectLst>
            <a:outerShdw blurRad="50800" dist="88900" dir="3360000" algn="ctr" rotWithShape="0">
              <a:schemeClr val="bg1">
                <a:lumMod val="50000"/>
              </a:schemeClr>
            </a:outerShdw>
          </a:effectLst>
        </p:grpSpPr>
        <p:sp>
          <p:nvSpPr>
            <p:cNvPr id="5" name="AutoShape 15"/>
            <p:cNvSpPr>
              <a:spLocks noChangeArrowheads="1"/>
            </p:cNvSpPr>
            <p:nvPr/>
          </p:nvSpPr>
          <p:spPr bwMode="gray">
            <a:xfrm>
              <a:off x="1536" y="1899"/>
              <a:ext cx="2736" cy="288"/>
            </a:xfrm>
            <a:prstGeom prst="roundRect">
              <a:avLst>
                <a:gd name="adj" fmla="val 16667"/>
              </a:avLst>
            </a:prstGeom>
            <a:noFill/>
            <a:ln w="28575" algn="ctr">
              <a:solidFill>
                <a:srgbClr val="FF9900"/>
              </a:solidFill>
              <a:round/>
              <a:headEnd/>
              <a:tailEnd/>
            </a:ln>
            <a:effectLst>
              <a:outerShdw dist="99190" dir="2388334" algn="ctr" rotWithShape="0">
                <a:schemeClr val="bg1">
                  <a:lumMod val="75000"/>
                  <a:alpha val="50000"/>
                </a:schemeClr>
              </a:outerShdw>
            </a:effectLst>
          </p:spPr>
          <p:txBody>
            <a:bodyPr wrap="none" anchor="ctr"/>
            <a:lstStyle/>
            <a:p>
              <a:pPr eaLnBrk="0" hangingPunct="0">
                <a:defRPr/>
              </a:pPr>
              <a:r>
                <a:rPr lang="zh-CN" altLang="en-US" sz="2800" b="1" dirty="0" smtClean="0">
                  <a:ea typeface="宋体" pitchFamily="2" charset="-122"/>
                </a:rPr>
                <a:t>           功能点概述</a:t>
              </a:r>
              <a:endParaRPr lang="zh-CN" altLang="en-US" sz="2800" b="1" dirty="0">
                <a:ea typeface="宋体" pitchFamily="2" charset="-122"/>
              </a:endParaRPr>
            </a:p>
          </p:txBody>
        </p:sp>
        <p:sp>
          <p:nvSpPr>
            <p:cNvPr id="6" name="AutoShape 16"/>
            <p:cNvSpPr>
              <a:spLocks noChangeArrowheads="1"/>
            </p:cNvSpPr>
            <p:nvPr/>
          </p:nvSpPr>
          <p:spPr bwMode="gray">
            <a:xfrm>
              <a:off x="1296" y="1824"/>
              <a:ext cx="432" cy="432"/>
            </a:xfrm>
            <a:prstGeom prst="diamond">
              <a:avLst/>
            </a:prstGeom>
            <a:solidFill>
              <a:srgbClr val="FFCC00"/>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eaLnBrk="0" hangingPunct="0">
                <a:defRPr/>
              </a:pPr>
              <a:endParaRPr lang="zh-CN" altLang="en-US">
                <a:ea typeface="宋体" pitchFamily="2" charset="-122"/>
              </a:endParaRPr>
            </a:p>
          </p:txBody>
        </p:sp>
        <p:sp>
          <p:nvSpPr>
            <p:cNvPr id="8" name="Text Box 18"/>
            <p:cNvSpPr txBox="1">
              <a:spLocks noChangeArrowheads="1"/>
            </p:cNvSpPr>
            <p:nvPr/>
          </p:nvSpPr>
          <p:spPr bwMode="gray">
            <a:xfrm>
              <a:off x="1421" y="1947"/>
              <a:ext cx="209" cy="211"/>
            </a:xfrm>
            <a:prstGeom prst="rect">
              <a:avLst/>
            </a:prstGeom>
            <a:noFill/>
            <a:ln w="9525" algn="ctr">
              <a:noFill/>
              <a:miter lim="800000"/>
              <a:headEnd/>
              <a:tailEnd/>
            </a:ln>
            <a:effectLst>
              <a:outerShdw blurRad="50800" dist="50800" dir="5400000" sx="2000" sy="2000" algn="ctr" rotWithShape="0">
                <a:srgbClr val="000000">
                  <a:alpha val="43137"/>
                </a:srgbClr>
              </a:outerShdw>
            </a:effectLst>
          </p:spPr>
          <p:txBody>
            <a:bodyPr wrap="none">
              <a:spAutoFit/>
            </a:bodyPr>
            <a:lstStyle/>
            <a:p>
              <a:pPr eaLnBrk="0" hangingPunct="0">
                <a:defRPr/>
              </a:pPr>
              <a:r>
                <a:rPr lang="en-US" altLang="zh-CN" sz="2400" b="1" dirty="0">
                  <a:solidFill>
                    <a:schemeClr val="bg1"/>
                  </a:solidFill>
                </a:rPr>
                <a:t>1</a:t>
              </a:r>
            </a:p>
          </p:txBody>
        </p:sp>
      </p:grpSp>
      <p:grpSp>
        <p:nvGrpSpPr>
          <p:cNvPr id="14" name="Group 34"/>
          <p:cNvGrpSpPr>
            <a:grpSpLocks/>
          </p:cNvGrpSpPr>
          <p:nvPr/>
        </p:nvGrpSpPr>
        <p:grpSpPr bwMode="auto">
          <a:xfrm>
            <a:off x="1979712" y="3760163"/>
            <a:ext cx="5318864" cy="964981"/>
            <a:chOff x="1296" y="1824"/>
            <a:chExt cx="2976" cy="432"/>
          </a:xfrm>
          <a:effectLst>
            <a:outerShdw blurRad="50800" dist="88900" dir="3360000" algn="ctr" rotWithShape="0">
              <a:schemeClr val="bg1">
                <a:lumMod val="50000"/>
              </a:schemeClr>
            </a:outerShdw>
          </a:effectLst>
        </p:grpSpPr>
        <p:sp>
          <p:nvSpPr>
            <p:cNvPr id="15" name="AutoShape 35"/>
            <p:cNvSpPr>
              <a:spLocks noChangeArrowheads="1"/>
            </p:cNvSpPr>
            <p:nvPr/>
          </p:nvSpPr>
          <p:spPr bwMode="gray">
            <a:xfrm>
              <a:off x="1536" y="1899"/>
              <a:ext cx="2736" cy="288"/>
            </a:xfrm>
            <a:prstGeom prst="roundRect">
              <a:avLst>
                <a:gd name="adj" fmla="val 16667"/>
              </a:avLst>
            </a:prstGeom>
            <a:noFill/>
            <a:ln w="28575" algn="ctr">
              <a:solidFill>
                <a:srgbClr val="FF00FF"/>
              </a:solidFill>
              <a:round/>
              <a:headEnd/>
              <a:tailEnd/>
            </a:ln>
            <a:effectLst>
              <a:outerShdw dist="99190" dir="2388334" algn="ctr" rotWithShape="0">
                <a:schemeClr val="bg2">
                  <a:alpha val="50000"/>
                </a:schemeClr>
              </a:outerShdw>
            </a:effectLst>
          </p:spPr>
          <p:txBody>
            <a:bodyPr wrap="none" anchor="ctr"/>
            <a:lstStyle/>
            <a:p>
              <a:pPr eaLnBrk="0" hangingPunct="0">
                <a:defRPr/>
              </a:pPr>
              <a:r>
                <a:rPr lang="zh-CN" altLang="en-US" sz="2800" b="1" dirty="0" smtClean="0">
                  <a:ea typeface="宋体" pitchFamily="2" charset="-122"/>
                </a:rPr>
                <a:t>           </a:t>
              </a:r>
              <a:r>
                <a:rPr lang="zh-CN" altLang="en-US" sz="2800" b="1" dirty="0">
                  <a:ea typeface="宋体" pitchFamily="2" charset="-122"/>
                </a:rPr>
                <a:t>功能</a:t>
              </a:r>
              <a:r>
                <a:rPr lang="zh-CN" altLang="en-US" sz="2800" b="1" dirty="0" smtClean="0">
                  <a:ea typeface="宋体" pitchFamily="2" charset="-122"/>
                </a:rPr>
                <a:t>点计算</a:t>
              </a:r>
              <a:endParaRPr lang="zh-CN" altLang="en-US" sz="2800" b="1" dirty="0">
                <a:ea typeface="宋体" pitchFamily="2" charset="-122"/>
              </a:endParaRPr>
            </a:p>
          </p:txBody>
        </p:sp>
        <p:sp>
          <p:nvSpPr>
            <p:cNvPr id="16" name="AutoShape 36"/>
            <p:cNvSpPr>
              <a:spLocks noChangeArrowheads="1"/>
            </p:cNvSpPr>
            <p:nvPr/>
          </p:nvSpPr>
          <p:spPr bwMode="gray">
            <a:xfrm>
              <a:off x="1296" y="1824"/>
              <a:ext cx="432" cy="432"/>
            </a:xfrm>
            <a:prstGeom prst="diamond">
              <a:avLst/>
            </a:prstGeom>
            <a:solidFill>
              <a:srgbClr val="FF00FF"/>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eaLnBrk="0" hangingPunct="0">
                <a:defRPr/>
              </a:pPr>
              <a:endParaRPr lang="zh-CN" altLang="en-US">
                <a:ea typeface="宋体" pitchFamily="2" charset="-122"/>
              </a:endParaRPr>
            </a:p>
          </p:txBody>
        </p:sp>
        <p:sp>
          <p:nvSpPr>
            <p:cNvPr id="18" name="Text Box 38"/>
            <p:cNvSpPr txBox="1">
              <a:spLocks noChangeArrowheads="1"/>
            </p:cNvSpPr>
            <p:nvPr/>
          </p:nvSpPr>
          <p:spPr bwMode="gray">
            <a:xfrm>
              <a:off x="1415" y="1915"/>
              <a:ext cx="204" cy="211"/>
            </a:xfrm>
            <a:prstGeom prst="rect">
              <a:avLst/>
            </a:prstGeom>
            <a:noFill/>
            <a:ln w="9525" algn="ctr">
              <a:noFill/>
              <a:miter lim="800000"/>
              <a:headEnd/>
              <a:tailEnd/>
            </a:ln>
          </p:spPr>
          <p:txBody>
            <a:bodyPr wrap="none">
              <a:spAutoFit/>
            </a:bodyPr>
            <a:lstStyle/>
            <a:p>
              <a:pPr eaLnBrk="0" hangingPunct="0">
                <a:defRPr/>
              </a:pPr>
              <a:r>
                <a:rPr lang="en-US" altLang="zh-CN" sz="2400" b="1" dirty="0">
                  <a:solidFill>
                    <a:schemeClr val="bg1"/>
                  </a:solidFill>
                </a:rPr>
                <a:t>3</a:t>
              </a:r>
            </a:p>
          </p:txBody>
        </p:sp>
      </p:grpSp>
      <p:grpSp>
        <p:nvGrpSpPr>
          <p:cNvPr id="19" name="Group 34"/>
          <p:cNvGrpSpPr>
            <a:grpSpLocks/>
          </p:cNvGrpSpPr>
          <p:nvPr/>
        </p:nvGrpSpPr>
        <p:grpSpPr bwMode="auto">
          <a:xfrm>
            <a:off x="1994155" y="2797269"/>
            <a:ext cx="5276857" cy="964981"/>
            <a:chOff x="1296" y="1824"/>
            <a:chExt cx="2976" cy="432"/>
          </a:xfrm>
          <a:effectLst>
            <a:outerShdw blurRad="50800" dist="88900" dir="3360000" algn="ctr" rotWithShape="0">
              <a:schemeClr val="bg1">
                <a:lumMod val="50000"/>
              </a:schemeClr>
            </a:outerShdw>
          </a:effectLst>
        </p:grpSpPr>
        <p:sp>
          <p:nvSpPr>
            <p:cNvPr id="20" name="AutoShape 35"/>
            <p:cNvSpPr>
              <a:spLocks noChangeArrowheads="1"/>
            </p:cNvSpPr>
            <p:nvPr/>
          </p:nvSpPr>
          <p:spPr bwMode="gray">
            <a:xfrm>
              <a:off x="1536" y="1899"/>
              <a:ext cx="2736" cy="288"/>
            </a:xfrm>
            <a:prstGeom prst="roundRect">
              <a:avLst>
                <a:gd name="adj" fmla="val 16667"/>
              </a:avLst>
            </a:prstGeom>
            <a:noFill/>
            <a:ln w="28575" algn="ctr">
              <a:solidFill>
                <a:srgbClr val="00B050"/>
              </a:solidFill>
              <a:round/>
              <a:headEnd/>
              <a:tailEnd/>
            </a:ln>
            <a:effectLst>
              <a:outerShdw dist="99190" dir="2388334" algn="ctr" rotWithShape="0">
                <a:schemeClr val="bg2">
                  <a:alpha val="50000"/>
                </a:schemeClr>
              </a:outerShdw>
            </a:effectLst>
          </p:spPr>
          <p:txBody>
            <a:bodyPr wrap="none" anchor="ctr"/>
            <a:lstStyle/>
            <a:p>
              <a:pPr eaLnBrk="0" hangingPunct="0">
                <a:defRPr/>
              </a:pPr>
              <a:r>
                <a:rPr lang="zh-CN" altLang="en-US" sz="2800" b="1" dirty="0" smtClean="0">
                  <a:ea typeface="宋体" pitchFamily="2" charset="-122"/>
                </a:rPr>
                <a:t>           </a:t>
              </a:r>
              <a:r>
                <a:rPr lang="zh-CN" altLang="en-US" sz="2800" b="1" dirty="0">
                  <a:ea typeface="宋体" pitchFamily="2" charset="-122"/>
                </a:rPr>
                <a:t>功能</a:t>
              </a:r>
              <a:r>
                <a:rPr lang="zh-CN" altLang="en-US" sz="2800" b="1" dirty="0" smtClean="0">
                  <a:ea typeface="宋体" pitchFamily="2" charset="-122"/>
                </a:rPr>
                <a:t>点分析</a:t>
              </a:r>
              <a:endParaRPr lang="zh-CN" altLang="en-US" sz="2800" b="1" dirty="0">
                <a:ea typeface="宋体" pitchFamily="2" charset="-122"/>
              </a:endParaRPr>
            </a:p>
          </p:txBody>
        </p:sp>
        <p:sp>
          <p:nvSpPr>
            <p:cNvPr id="21" name="AutoShape 36"/>
            <p:cNvSpPr>
              <a:spLocks noChangeArrowheads="1"/>
            </p:cNvSpPr>
            <p:nvPr/>
          </p:nvSpPr>
          <p:spPr bwMode="gray">
            <a:xfrm>
              <a:off x="1296" y="1824"/>
              <a:ext cx="432" cy="432"/>
            </a:xfrm>
            <a:prstGeom prst="diamond">
              <a:avLst/>
            </a:prstGeom>
            <a:solidFill>
              <a:srgbClr val="00B050"/>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eaLnBrk="0" hangingPunct="0">
                <a:defRPr/>
              </a:pPr>
              <a:endParaRPr lang="zh-CN" altLang="en-US">
                <a:ea typeface="宋体" pitchFamily="2" charset="-122"/>
              </a:endParaRPr>
            </a:p>
          </p:txBody>
        </p:sp>
        <p:sp>
          <p:nvSpPr>
            <p:cNvPr id="23" name="Text Box 38"/>
            <p:cNvSpPr txBox="1">
              <a:spLocks noChangeArrowheads="1"/>
            </p:cNvSpPr>
            <p:nvPr/>
          </p:nvSpPr>
          <p:spPr bwMode="gray">
            <a:xfrm>
              <a:off x="1399" y="1915"/>
              <a:ext cx="202" cy="211"/>
            </a:xfrm>
            <a:prstGeom prst="rect">
              <a:avLst/>
            </a:prstGeom>
            <a:noFill/>
            <a:ln w="9525" algn="ctr">
              <a:noFill/>
              <a:miter lim="800000"/>
              <a:headEnd/>
              <a:tailEnd/>
            </a:ln>
          </p:spPr>
          <p:txBody>
            <a:bodyPr wrap="none">
              <a:spAutoFit/>
            </a:bodyPr>
            <a:lstStyle/>
            <a:p>
              <a:pPr eaLnBrk="0" hangingPunct="0">
                <a:defRPr/>
              </a:pPr>
              <a:r>
                <a:rPr lang="en-US" altLang="zh-CN" sz="2400" b="1" dirty="0" smtClean="0">
                  <a:solidFill>
                    <a:schemeClr val="bg1"/>
                  </a:solidFill>
                </a:rPr>
                <a:t>2</a:t>
              </a:r>
              <a:endParaRPr lang="en-US" altLang="zh-CN" sz="2400" b="1" dirty="0">
                <a:solidFill>
                  <a:schemeClr val="bg1"/>
                </a:solidFill>
              </a:endParaRPr>
            </a:p>
          </p:txBody>
        </p:sp>
      </p:gr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2490070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b="1" dirty="0" smtClean="0"/>
              <a:t>EIF</a:t>
            </a:r>
            <a:r>
              <a:rPr lang="zh-CN" altLang="en-US" sz="4000" b="1" dirty="0" smtClean="0"/>
              <a:t>概念</a:t>
            </a:r>
            <a:endParaRPr lang="zh-CN" altLang="en-US" sz="4000" b="1" dirty="0"/>
          </a:p>
        </p:txBody>
      </p:sp>
      <p:sp>
        <p:nvSpPr>
          <p:cNvPr id="3" name="内容占位符 2"/>
          <p:cNvSpPr>
            <a:spLocks noGrp="1"/>
          </p:cNvSpPr>
          <p:nvPr>
            <p:ph sz="quarter" idx="1"/>
          </p:nvPr>
        </p:nvSpPr>
        <p:spPr/>
        <p:txBody>
          <a:bodyPr/>
          <a:lstStyle/>
          <a:p>
            <a:pPr>
              <a:defRPr/>
            </a:pPr>
            <a:r>
              <a:rPr lang="en-US" altLang="zh-CN" b="1" dirty="0"/>
              <a:t>EIF</a:t>
            </a:r>
            <a:r>
              <a:rPr lang="zh-CN" altLang="zh-CN" b="1" dirty="0"/>
              <a:t>（</a:t>
            </a:r>
            <a:r>
              <a:rPr lang="en-US" altLang="zh-CN" b="1" dirty="0"/>
              <a:t>External Interface Files</a:t>
            </a:r>
            <a:r>
              <a:rPr lang="zh-CN" altLang="zh-CN" b="1" dirty="0"/>
              <a:t>）外部接口文件</a:t>
            </a:r>
          </a:p>
          <a:p>
            <a:pPr lvl="1">
              <a:defRPr/>
            </a:pPr>
            <a:r>
              <a:rPr lang="zh-CN" altLang="zh-CN" sz="2000" dirty="0"/>
              <a:t>用户可识别的，由其它系统维护，在本系统引用的一组逻辑相关数据或控制信息，由本系统的基本处理过程引用。是其它系统的内部逻辑文件</a:t>
            </a:r>
            <a:endParaRPr lang="en-US" altLang="zh-CN" sz="2000" dirty="0"/>
          </a:p>
          <a:p>
            <a:pPr>
              <a:defRPr/>
            </a:pPr>
            <a:r>
              <a:rPr lang="en-US" altLang="zh-CN" b="1" dirty="0"/>
              <a:t>EIF</a:t>
            </a:r>
            <a:r>
              <a:rPr lang="zh-CN" altLang="en-US" b="1" dirty="0"/>
              <a:t>识别规则</a:t>
            </a:r>
            <a:r>
              <a:rPr lang="en-US" altLang="zh-CN" b="1" dirty="0"/>
              <a:t>:</a:t>
            </a:r>
            <a:r>
              <a:rPr lang="zh-CN" altLang="zh-CN" dirty="0"/>
              <a:t>须满足以下条件</a:t>
            </a:r>
            <a:endParaRPr lang="en-US" altLang="zh-CN" b="1" dirty="0"/>
          </a:p>
          <a:p>
            <a:pPr lvl="1">
              <a:defRPr/>
            </a:pPr>
            <a:r>
              <a:rPr lang="zh-CN" altLang="zh-CN" sz="2000" dirty="0"/>
              <a:t>数据和控制信息集合是逻辑的并且是用户可识别的</a:t>
            </a:r>
          </a:p>
          <a:p>
            <a:pPr lvl="1">
              <a:defRPr/>
            </a:pPr>
            <a:r>
              <a:rPr lang="zh-CN" altLang="zh-CN" sz="2000" dirty="0"/>
              <a:t>数据组是从系统外部被引用的</a:t>
            </a:r>
          </a:p>
          <a:p>
            <a:pPr lvl="1">
              <a:defRPr/>
            </a:pPr>
            <a:r>
              <a:rPr lang="zh-CN" altLang="zh-CN" sz="2000" dirty="0"/>
              <a:t>数据组不被系统维护</a:t>
            </a:r>
          </a:p>
          <a:p>
            <a:pPr lvl="1">
              <a:defRPr/>
            </a:pPr>
            <a:r>
              <a:rPr lang="zh-CN" altLang="zh-CN" sz="2000" dirty="0"/>
              <a:t>数据组被另外一个系统作为</a:t>
            </a:r>
            <a:r>
              <a:rPr lang="en-US" altLang="zh-CN" sz="2000" dirty="0"/>
              <a:t>ILF</a:t>
            </a:r>
            <a:r>
              <a:rPr lang="zh-CN" altLang="zh-CN" sz="2000" dirty="0"/>
              <a:t>维</a:t>
            </a:r>
            <a:r>
              <a:rPr lang="zh-CN" altLang="zh-CN" dirty="0"/>
              <a:t>护</a:t>
            </a:r>
          </a:p>
          <a:p>
            <a:pPr lvl="1"/>
            <a:endParaRPr lang="en-US" altLang="zh-CN" dirty="0"/>
          </a:p>
          <a:p>
            <a:endParaRPr lang="zh-CN" altLang="en-US" dirty="0"/>
          </a:p>
        </p:txBody>
      </p:sp>
    </p:spTree>
    <p:extLst>
      <p:ext uri="{BB962C8B-B14F-4D97-AF65-F5344CB8AC3E}">
        <p14:creationId xmlns:p14="http://schemas.microsoft.com/office/powerpoint/2010/main" val="4911803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34"/>
          <p:cNvGrpSpPr>
            <a:grpSpLocks/>
          </p:cNvGrpSpPr>
          <p:nvPr/>
        </p:nvGrpSpPr>
        <p:grpSpPr bwMode="auto">
          <a:xfrm>
            <a:off x="1932053" y="2852936"/>
            <a:ext cx="5318864" cy="964981"/>
            <a:chOff x="1296" y="1824"/>
            <a:chExt cx="2976" cy="432"/>
          </a:xfrm>
          <a:effectLst>
            <a:outerShdw blurRad="50800" dist="88900" dir="3360000" algn="ctr" rotWithShape="0">
              <a:schemeClr val="bg1">
                <a:lumMod val="50000"/>
              </a:schemeClr>
            </a:outerShdw>
          </a:effectLst>
        </p:grpSpPr>
        <p:sp>
          <p:nvSpPr>
            <p:cNvPr id="15" name="AutoShape 35"/>
            <p:cNvSpPr>
              <a:spLocks noChangeArrowheads="1"/>
            </p:cNvSpPr>
            <p:nvPr/>
          </p:nvSpPr>
          <p:spPr bwMode="gray">
            <a:xfrm>
              <a:off x="1536" y="1899"/>
              <a:ext cx="2736" cy="288"/>
            </a:xfrm>
            <a:prstGeom prst="roundRect">
              <a:avLst>
                <a:gd name="adj" fmla="val 16667"/>
              </a:avLst>
            </a:prstGeom>
            <a:noFill/>
            <a:ln w="28575" algn="ctr">
              <a:solidFill>
                <a:srgbClr val="FF00FF"/>
              </a:solidFill>
              <a:round/>
              <a:headEnd/>
              <a:tailEnd/>
            </a:ln>
            <a:effectLst>
              <a:outerShdw dist="99190" dir="2388334" algn="ctr" rotWithShape="0">
                <a:schemeClr val="bg2">
                  <a:alpha val="50000"/>
                </a:schemeClr>
              </a:outerShdw>
            </a:effectLst>
          </p:spPr>
          <p:txBody>
            <a:bodyPr wrap="none" anchor="ctr"/>
            <a:lstStyle/>
            <a:p>
              <a:pPr eaLnBrk="0" hangingPunct="0">
                <a:defRPr/>
              </a:pPr>
              <a:r>
                <a:rPr lang="zh-CN" altLang="en-US" sz="2800" b="1" dirty="0" smtClean="0">
                  <a:ea typeface="宋体" pitchFamily="2" charset="-122"/>
                </a:rPr>
                <a:t>           </a:t>
              </a:r>
              <a:r>
                <a:rPr lang="zh-CN" altLang="en-US" sz="2800" b="1" dirty="0">
                  <a:ea typeface="宋体" pitchFamily="2" charset="-122"/>
                </a:rPr>
                <a:t>功能</a:t>
              </a:r>
              <a:r>
                <a:rPr lang="zh-CN" altLang="en-US" sz="2800" b="1" dirty="0" smtClean="0">
                  <a:ea typeface="宋体" pitchFamily="2" charset="-122"/>
                </a:rPr>
                <a:t>点计算</a:t>
              </a:r>
              <a:endParaRPr lang="zh-CN" altLang="en-US" sz="2800" b="1" dirty="0">
                <a:ea typeface="宋体" pitchFamily="2" charset="-122"/>
              </a:endParaRPr>
            </a:p>
          </p:txBody>
        </p:sp>
        <p:sp>
          <p:nvSpPr>
            <p:cNvPr id="16" name="AutoShape 36"/>
            <p:cNvSpPr>
              <a:spLocks noChangeArrowheads="1"/>
            </p:cNvSpPr>
            <p:nvPr/>
          </p:nvSpPr>
          <p:spPr bwMode="gray">
            <a:xfrm>
              <a:off x="1296" y="1824"/>
              <a:ext cx="432" cy="432"/>
            </a:xfrm>
            <a:prstGeom prst="diamond">
              <a:avLst/>
            </a:prstGeom>
            <a:solidFill>
              <a:srgbClr val="FF00FF"/>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eaLnBrk="0" hangingPunct="0">
                <a:defRPr/>
              </a:pPr>
              <a:endParaRPr lang="zh-CN" altLang="en-US">
                <a:ea typeface="宋体" pitchFamily="2" charset="-122"/>
              </a:endParaRPr>
            </a:p>
          </p:txBody>
        </p:sp>
        <p:sp>
          <p:nvSpPr>
            <p:cNvPr id="18" name="Text Box 38"/>
            <p:cNvSpPr txBox="1">
              <a:spLocks noChangeArrowheads="1"/>
            </p:cNvSpPr>
            <p:nvPr/>
          </p:nvSpPr>
          <p:spPr bwMode="gray">
            <a:xfrm>
              <a:off x="1415" y="1915"/>
              <a:ext cx="204" cy="211"/>
            </a:xfrm>
            <a:prstGeom prst="rect">
              <a:avLst/>
            </a:prstGeom>
            <a:noFill/>
            <a:ln w="9525" algn="ctr">
              <a:noFill/>
              <a:miter lim="800000"/>
              <a:headEnd/>
              <a:tailEnd/>
            </a:ln>
          </p:spPr>
          <p:txBody>
            <a:bodyPr wrap="none">
              <a:spAutoFit/>
            </a:bodyPr>
            <a:lstStyle/>
            <a:p>
              <a:pPr eaLnBrk="0" hangingPunct="0">
                <a:defRPr/>
              </a:pPr>
              <a:r>
                <a:rPr lang="en-US" altLang="zh-CN" sz="2400" b="1" dirty="0">
                  <a:solidFill>
                    <a:schemeClr val="bg1"/>
                  </a:solidFill>
                </a:rPr>
                <a:t>3</a:t>
              </a:r>
            </a:p>
          </p:txBody>
        </p:sp>
      </p:gr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4632037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b="1" dirty="0" smtClean="0"/>
              <a:t>快速功能点计算方法</a:t>
            </a:r>
            <a:endParaRPr lang="zh-CN" altLang="en-US" sz="4000" b="1" dirty="0"/>
          </a:p>
        </p:txBody>
      </p:sp>
      <p:sp>
        <p:nvSpPr>
          <p:cNvPr id="3" name="内容占位符 2"/>
          <p:cNvSpPr>
            <a:spLocks noGrp="1"/>
          </p:cNvSpPr>
          <p:nvPr>
            <p:ph sz="quarter" idx="1"/>
          </p:nvPr>
        </p:nvSpPr>
        <p:spPr/>
        <p:txBody>
          <a:bodyPr>
            <a:normAutofit/>
          </a:bodyPr>
          <a:lstStyle/>
          <a:p>
            <a:pPr>
              <a:defRPr/>
            </a:pPr>
            <a:r>
              <a:rPr lang="zh-CN" altLang="en-US" b="1" dirty="0" smtClean="0"/>
              <a:t>功能点计算：</a:t>
            </a:r>
            <a:endParaRPr lang="zh-CN" altLang="zh-CN" b="1" dirty="0" smtClean="0"/>
          </a:p>
          <a:p>
            <a:pPr lvl="1">
              <a:defRPr/>
            </a:pPr>
            <a:r>
              <a:rPr lang="zh-CN" altLang="zh-CN" sz="2000" dirty="0"/>
              <a:t>规模</a:t>
            </a:r>
            <a:r>
              <a:rPr lang="en-US" altLang="zh-CN" sz="2000" dirty="0" smtClean="0"/>
              <a:t>=</a:t>
            </a:r>
            <a:r>
              <a:rPr lang="en-US" altLang="zh-CN" sz="2000" dirty="0"/>
              <a:t>10*ILF</a:t>
            </a:r>
            <a:r>
              <a:rPr lang="zh-CN" altLang="zh-CN" sz="2000" dirty="0"/>
              <a:t>（内部逻辑文件）</a:t>
            </a:r>
            <a:r>
              <a:rPr lang="en-US" altLang="zh-CN" sz="2000" dirty="0"/>
              <a:t>+7*EIF</a:t>
            </a:r>
            <a:r>
              <a:rPr lang="zh-CN" altLang="zh-CN" sz="2000" dirty="0"/>
              <a:t>（外部逻辑文件）</a:t>
            </a:r>
            <a:r>
              <a:rPr lang="en-US" altLang="zh-CN" sz="2000" dirty="0"/>
              <a:t>+4*EL</a:t>
            </a:r>
            <a:r>
              <a:rPr lang="zh-CN" altLang="zh-CN" sz="2000" dirty="0"/>
              <a:t>（输入）</a:t>
            </a:r>
            <a:r>
              <a:rPr lang="en-US" altLang="zh-CN" sz="2000" dirty="0"/>
              <a:t>+5*EO</a:t>
            </a:r>
            <a:r>
              <a:rPr lang="zh-CN" altLang="zh-CN" sz="2000" dirty="0"/>
              <a:t>（输出）</a:t>
            </a:r>
            <a:r>
              <a:rPr lang="en-US" altLang="zh-CN" sz="2000" dirty="0"/>
              <a:t>+4*EQ</a:t>
            </a:r>
            <a:r>
              <a:rPr lang="zh-CN" altLang="zh-CN" sz="2000" dirty="0"/>
              <a:t>（查询）</a:t>
            </a:r>
            <a:endParaRPr lang="en-US" altLang="zh-CN" sz="2000" dirty="0" smtClean="0"/>
          </a:p>
          <a:p>
            <a:pPr lvl="1">
              <a:defRPr/>
            </a:pPr>
            <a:r>
              <a:rPr lang="zh-CN" altLang="en-US" sz="2000" dirty="0" smtClean="0"/>
              <a:t>标准功能点数偏差在</a:t>
            </a:r>
            <a:r>
              <a:rPr lang="en-US" altLang="zh-CN" sz="2000" dirty="0" smtClean="0"/>
              <a:t>10%</a:t>
            </a:r>
          </a:p>
          <a:p>
            <a:pPr lvl="1">
              <a:defRPr/>
            </a:pPr>
            <a:r>
              <a:rPr lang="zh-CN" altLang="en-US" sz="2000" dirty="0" smtClean="0"/>
              <a:t>需求文档和设计文档，可做功能点数计算</a:t>
            </a:r>
            <a:endParaRPr lang="en-US" altLang="zh-CN" sz="2000" dirty="0" smtClean="0"/>
          </a:p>
          <a:p>
            <a:pPr>
              <a:defRPr/>
            </a:pPr>
            <a:r>
              <a:rPr lang="zh-CN" altLang="en-US" b="1" dirty="0"/>
              <a:t>快速</a:t>
            </a:r>
            <a:r>
              <a:rPr lang="zh-CN" altLang="en-US" b="1" dirty="0" smtClean="0"/>
              <a:t>功能点的计算</a:t>
            </a:r>
            <a:r>
              <a:rPr lang="en-US" altLang="zh-CN" b="1" dirty="0" smtClean="0"/>
              <a:t>:</a:t>
            </a:r>
            <a:endParaRPr lang="zh-CN" altLang="zh-CN" sz="2000" dirty="0"/>
          </a:p>
          <a:p>
            <a:pPr lvl="1">
              <a:defRPr/>
            </a:pPr>
            <a:r>
              <a:rPr lang="zh-CN" altLang="zh-CN" dirty="0" smtClean="0"/>
              <a:t>规模</a:t>
            </a:r>
            <a:r>
              <a:rPr lang="en-US" altLang="zh-CN" dirty="0" smtClean="0"/>
              <a:t>=</a:t>
            </a:r>
            <a:r>
              <a:rPr lang="en-US" altLang="zh-CN" dirty="0"/>
              <a:t>35*ILF</a:t>
            </a:r>
            <a:r>
              <a:rPr lang="zh-CN" altLang="zh-CN" dirty="0"/>
              <a:t>（内部逻辑文件）</a:t>
            </a:r>
            <a:r>
              <a:rPr lang="en-US" altLang="zh-CN" dirty="0"/>
              <a:t>+15*EIF</a:t>
            </a:r>
            <a:r>
              <a:rPr lang="zh-CN" altLang="zh-CN" dirty="0"/>
              <a:t>（外部逻辑文件</a:t>
            </a:r>
            <a:r>
              <a:rPr lang="zh-CN" altLang="zh-CN" dirty="0" smtClean="0"/>
              <a:t>）</a:t>
            </a:r>
            <a:endParaRPr lang="en-US" altLang="zh-CN" dirty="0" smtClean="0"/>
          </a:p>
          <a:p>
            <a:pPr lvl="1">
              <a:defRPr/>
            </a:pPr>
            <a:r>
              <a:rPr lang="zh-CN" altLang="en-US" dirty="0" smtClean="0"/>
              <a:t>快速</a:t>
            </a:r>
            <a:r>
              <a:rPr lang="zh-CN" altLang="en-US" dirty="0" smtClean="0"/>
              <a:t>功能点方法偏差</a:t>
            </a:r>
            <a:r>
              <a:rPr lang="en-US" altLang="zh-CN" dirty="0" smtClean="0"/>
              <a:t>20%</a:t>
            </a:r>
          </a:p>
          <a:p>
            <a:pPr lvl="1">
              <a:defRPr/>
            </a:pPr>
            <a:r>
              <a:rPr lang="zh-CN" altLang="zh-CN" dirty="0" smtClean="0"/>
              <a:t>快速功能点方法：在招投标之前做估算</a:t>
            </a:r>
            <a:r>
              <a:rPr lang="zh-CN" altLang="en-US" dirty="0"/>
              <a:t>或是</a:t>
            </a:r>
            <a:r>
              <a:rPr lang="zh-CN" altLang="en-US" dirty="0" smtClean="0"/>
              <a:t>需求提出阶段时</a:t>
            </a:r>
            <a:endParaRPr lang="zh-CN" altLang="zh-CN" dirty="0" smtClean="0"/>
          </a:p>
          <a:p>
            <a:pPr lvl="1">
              <a:defRPr/>
            </a:pPr>
            <a:endParaRPr lang="zh-CN" altLang="zh-CN" dirty="0"/>
          </a:p>
          <a:p>
            <a:pPr lvl="1"/>
            <a:endParaRPr lang="en-US" altLang="zh-CN" dirty="0"/>
          </a:p>
          <a:p>
            <a:endParaRPr lang="zh-CN" altLang="en-US" dirty="0"/>
          </a:p>
        </p:txBody>
      </p:sp>
    </p:spTree>
    <p:extLst>
      <p:ext uri="{BB962C8B-B14F-4D97-AF65-F5344CB8AC3E}">
        <p14:creationId xmlns:p14="http://schemas.microsoft.com/office/powerpoint/2010/main" val="20148271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b="1" dirty="0" smtClean="0"/>
              <a:t>快速功能点计算方法</a:t>
            </a:r>
            <a:endParaRPr lang="zh-CN" altLang="en-US" sz="4000" b="1" dirty="0"/>
          </a:p>
        </p:txBody>
      </p:sp>
      <p:sp>
        <p:nvSpPr>
          <p:cNvPr id="3" name="内容占位符 2"/>
          <p:cNvSpPr>
            <a:spLocks noGrp="1"/>
          </p:cNvSpPr>
          <p:nvPr>
            <p:ph sz="quarter" idx="1"/>
          </p:nvPr>
        </p:nvSpPr>
        <p:spPr/>
        <p:txBody>
          <a:bodyPr/>
          <a:lstStyle/>
          <a:p>
            <a:r>
              <a:rPr lang="zh-CN" altLang="zh-CN" b="1" dirty="0"/>
              <a:t>逻辑文件计数次数：</a:t>
            </a:r>
            <a:endParaRPr lang="zh-CN" altLang="zh-CN" dirty="0"/>
          </a:p>
          <a:p>
            <a:r>
              <a:rPr lang="zh-CN" altLang="zh-CN" b="1" dirty="0"/>
              <a:t>任何逻辑文件仅被计数一次：</a:t>
            </a:r>
            <a:endParaRPr lang="zh-CN" altLang="zh-CN" dirty="0"/>
          </a:p>
          <a:p>
            <a:pPr lvl="0"/>
            <a:r>
              <a:rPr lang="zh-CN" altLang="zh-CN" b="1" dirty="0"/>
              <a:t>多个模块重复操作一个</a:t>
            </a:r>
            <a:r>
              <a:rPr lang="en-US" altLang="zh-CN" b="1" dirty="0"/>
              <a:t>ILF</a:t>
            </a:r>
            <a:r>
              <a:rPr lang="zh-CN" altLang="zh-CN" b="1" dirty="0"/>
              <a:t>只识别</a:t>
            </a:r>
            <a:r>
              <a:rPr lang="en-US" altLang="zh-CN" b="1" dirty="0"/>
              <a:t>1</a:t>
            </a:r>
            <a:r>
              <a:rPr lang="zh-CN" altLang="zh-CN" b="1" dirty="0"/>
              <a:t>次</a:t>
            </a:r>
            <a:endParaRPr lang="zh-CN" altLang="zh-CN" dirty="0"/>
          </a:p>
          <a:p>
            <a:pPr lvl="0"/>
            <a:r>
              <a:rPr lang="zh-CN" altLang="zh-CN" b="1" dirty="0"/>
              <a:t>多个模块重复操作一个</a:t>
            </a:r>
            <a:r>
              <a:rPr lang="en-US" altLang="zh-CN" b="1" dirty="0"/>
              <a:t>EIF</a:t>
            </a:r>
            <a:r>
              <a:rPr lang="zh-CN" altLang="zh-CN" b="1" dirty="0"/>
              <a:t>只识别</a:t>
            </a:r>
            <a:r>
              <a:rPr lang="en-US" altLang="zh-CN" b="1" dirty="0"/>
              <a:t>1</a:t>
            </a:r>
            <a:r>
              <a:rPr lang="zh-CN" altLang="zh-CN" b="1" dirty="0"/>
              <a:t>次</a:t>
            </a:r>
            <a:endParaRPr lang="zh-CN" altLang="zh-CN" dirty="0"/>
          </a:p>
          <a:p>
            <a:r>
              <a:rPr lang="zh-CN" altLang="zh-CN" b="1" dirty="0"/>
              <a:t>优先计算</a:t>
            </a:r>
            <a:r>
              <a:rPr lang="en-US" altLang="zh-CN" b="1" dirty="0"/>
              <a:t>ILF</a:t>
            </a:r>
            <a:r>
              <a:rPr lang="zh-CN" altLang="zh-CN" b="1" dirty="0"/>
              <a:t>，权值比较高</a:t>
            </a:r>
            <a:r>
              <a:rPr lang="en-US" altLang="zh-CN" b="1" dirty="0"/>
              <a:t>(</a:t>
            </a:r>
            <a:r>
              <a:rPr lang="zh-CN" altLang="zh-CN" b="1" dirty="0"/>
              <a:t>用模板操作的时候，正好是反过来</a:t>
            </a:r>
            <a:r>
              <a:rPr lang="en-US" altLang="zh-CN" b="1" dirty="0" smtClean="0"/>
              <a:t>)</a:t>
            </a:r>
          </a:p>
          <a:p>
            <a:r>
              <a:rPr lang="zh-CN" altLang="zh-CN" b="1" dirty="0"/>
              <a:t>配置信息（编码文件）：配置文件、配置菜单、配置表等不属于文件</a:t>
            </a:r>
            <a:endParaRPr lang="zh-CN" altLang="en-US" dirty="0"/>
          </a:p>
        </p:txBody>
      </p:sp>
    </p:spTree>
    <p:extLst>
      <p:ext uri="{BB962C8B-B14F-4D97-AF65-F5344CB8AC3E}">
        <p14:creationId xmlns:p14="http://schemas.microsoft.com/office/powerpoint/2010/main" val="40999814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b="1" dirty="0"/>
              <a:t>EI</a:t>
            </a:r>
            <a:endParaRPr lang="zh-CN" altLang="en-US" sz="4000" b="1" dirty="0"/>
          </a:p>
        </p:txBody>
      </p:sp>
      <p:sp>
        <p:nvSpPr>
          <p:cNvPr id="3" name="内容占位符 2"/>
          <p:cNvSpPr>
            <a:spLocks noGrp="1"/>
          </p:cNvSpPr>
          <p:nvPr>
            <p:ph sz="quarter" idx="1"/>
          </p:nvPr>
        </p:nvSpPr>
        <p:spPr/>
        <p:txBody>
          <a:bodyPr/>
          <a:lstStyle/>
          <a:p>
            <a:r>
              <a:rPr lang="en-US" altLang="zh-CN" b="1" dirty="0"/>
              <a:t>EI</a:t>
            </a:r>
            <a:r>
              <a:rPr lang="zh-CN" altLang="en-US" b="1" dirty="0"/>
              <a:t>（</a:t>
            </a:r>
            <a:r>
              <a:rPr lang="en-US" altLang="zh-CN" b="1" dirty="0"/>
              <a:t>External Inputs</a:t>
            </a:r>
            <a:r>
              <a:rPr lang="zh-CN" altLang="en-US" b="1" dirty="0"/>
              <a:t>）外部输入</a:t>
            </a:r>
          </a:p>
          <a:p>
            <a:pPr lvl="1"/>
            <a:r>
              <a:rPr lang="en-US" altLang="zh-CN" dirty="0"/>
              <a:t>EI</a:t>
            </a:r>
            <a:r>
              <a:rPr lang="zh-CN" altLang="en-US" dirty="0"/>
              <a:t>是指一个处理来自本应用边界之外的一组数据或者控制信息的基本处理过程。</a:t>
            </a:r>
          </a:p>
          <a:p>
            <a:pPr lvl="1"/>
            <a:r>
              <a:rPr lang="zh-CN" altLang="en-US" dirty="0"/>
              <a:t>外部输入的基本目的是为了维护（包括增加、修改及删除数据等）一个内部逻辑文件（</a:t>
            </a:r>
            <a:r>
              <a:rPr lang="en-US" altLang="zh-CN" dirty="0"/>
              <a:t>ILF</a:t>
            </a:r>
            <a:r>
              <a:rPr lang="zh-CN" altLang="en-US" dirty="0"/>
              <a:t>）或者改变系统的行为。</a:t>
            </a:r>
          </a:p>
        </p:txBody>
      </p:sp>
    </p:spTree>
    <p:extLst>
      <p:ext uri="{BB962C8B-B14F-4D97-AF65-F5344CB8AC3E}">
        <p14:creationId xmlns:p14="http://schemas.microsoft.com/office/powerpoint/2010/main" val="35168387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b="1" dirty="0" smtClean="0"/>
              <a:t>E</a:t>
            </a:r>
            <a:r>
              <a:rPr lang="en-US" altLang="zh-CN" sz="4000" b="1" dirty="0"/>
              <a:t>O</a:t>
            </a:r>
            <a:endParaRPr lang="zh-CN" altLang="en-US" sz="4000" b="1" dirty="0"/>
          </a:p>
        </p:txBody>
      </p:sp>
      <p:sp>
        <p:nvSpPr>
          <p:cNvPr id="3" name="内容占位符 2"/>
          <p:cNvSpPr>
            <a:spLocks noGrp="1"/>
          </p:cNvSpPr>
          <p:nvPr>
            <p:ph sz="quarter" idx="1"/>
          </p:nvPr>
        </p:nvSpPr>
        <p:spPr/>
        <p:txBody>
          <a:bodyPr/>
          <a:lstStyle/>
          <a:p>
            <a:r>
              <a:rPr lang="en-US" altLang="zh-CN" b="1" dirty="0"/>
              <a:t>EO</a:t>
            </a:r>
            <a:r>
              <a:rPr lang="zh-CN" altLang="en-US" b="1" dirty="0"/>
              <a:t>（</a:t>
            </a:r>
            <a:r>
              <a:rPr lang="en-US" altLang="zh-CN" b="1" dirty="0"/>
              <a:t>External Outputs</a:t>
            </a:r>
            <a:r>
              <a:rPr lang="zh-CN" altLang="en-US" b="1" dirty="0"/>
              <a:t>）外部输出</a:t>
            </a:r>
          </a:p>
          <a:p>
            <a:pPr lvl="1"/>
            <a:r>
              <a:rPr lang="en-US" altLang="zh-CN" dirty="0"/>
              <a:t>EO</a:t>
            </a:r>
            <a:r>
              <a:rPr lang="zh-CN" altLang="en-US" dirty="0"/>
              <a:t>是指一个向应用边界之外或用户提供经过加工处理的数据或者控制信息的基本处理过程。</a:t>
            </a:r>
          </a:p>
          <a:p>
            <a:pPr lvl="1"/>
            <a:r>
              <a:rPr lang="zh-CN" altLang="en-US" dirty="0"/>
              <a:t>外部输出的基本目的是为了向用户展示一组经过了除了提取之外的其它逻辑处理的数据或者控制信息。这里的其它处理包括至少一个数学演算或者对衍生数据的生成。</a:t>
            </a:r>
          </a:p>
          <a:p>
            <a:pPr lvl="1"/>
            <a:r>
              <a:rPr lang="en-US" altLang="zh-CN" dirty="0"/>
              <a:t>EO</a:t>
            </a:r>
            <a:r>
              <a:rPr lang="zh-CN" altLang="en-US" dirty="0"/>
              <a:t>输出可以有两种方式，提供给应用外的数据以及给用户展示的数据。比较典型的输出就是系统产生的各种报表</a:t>
            </a:r>
          </a:p>
        </p:txBody>
      </p:sp>
    </p:spTree>
    <p:extLst>
      <p:ext uri="{BB962C8B-B14F-4D97-AF65-F5344CB8AC3E}">
        <p14:creationId xmlns:p14="http://schemas.microsoft.com/office/powerpoint/2010/main" val="1848376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b="1" dirty="0" smtClean="0"/>
              <a:t>EQ</a:t>
            </a:r>
            <a:endParaRPr lang="zh-CN" altLang="en-US" sz="4000" b="1" dirty="0"/>
          </a:p>
        </p:txBody>
      </p:sp>
      <p:sp>
        <p:nvSpPr>
          <p:cNvPr id="3" name="内容占位符 2"/>
          <p:cNvSpPr>
            <a:spLocks noGrp="1"/>
          </p:cNvSpPr>
          <p:nvPr>
            <p:ph sz="quarter" idx="1"/>
          </p:nvPr>
        </p:nvSpPr>
        <p:spPr/>
        <p:txBody>
          <a:bodyPr/>
          <a:lstStyle/>
          <a:p>
            <a:r>
              <a:rPr lang="en-US" altLang="zh-CN" b="1" dirty="0"/>
              <a:t>EQ</a:t>
            </a:r>
            <a:r>
              <a:rPr lang="zh-CN" altLang="en-US" b="1" dirty="0"/>
              <a:t>（</a:t>
            </a:r>
            <a:r>
              <a:rPr lang="en-US" altLang="zh-CN" b="1" dirty="0"/>
              <a:t>External Inquiries</a:t>
            </a:r>
            <a:r>
              <a:rPr lang="zh-CN" altLang="en-US" b="1" dirty="0"/>
              <a:t>）外部查询</a:t>
            </a:r>
          </a:p>
          <a:p>
            <a:pPr lvl="1"/>
            <a:r>
              <a:rPr lang="en-US" altLang="zh-CN" dirty="0"/>
              <a:t>EQ</a:t>
            </a:r>
            <a:r>
              <a:rPr lang="zh-CN" altLang="en-US" dirty="0"/>
              <a:t>是指一个向应用边界之外发送数据或者控制信息的基本处理过程。</a:t>
            </a:r>
          </a:p>
          <a:p>
            <a:pPr lvl="1"/>
            <a:r>
              <a:rPr lang="zh-CN" altLang="en-US" dirty="0"/>
              <a:t>外部查询的基本目的是为了向用户展示提取的数据或者控制信息。</a:t>
            </a:r>
          </a:p>
          <a:p>
            <a:pPr lvl="1"/>
            <a:r>
              <a:rPr lang="zh-CN" altLang="en-US" dirty="0"/>
              <a:t>外部查询的逻辑处理里面</a:t>
            </a:r>
            <a:r>
              <a:rPr lang="zh-CN" altLang="en-US" b="1" dirty="0">
                <a:solidFill>
                  <a:srgbClr val="FF0000"/>
                </a:solidFill>
              </a:rPr>
              <a:t>不包含数学公式或者计算</a:t>
            </a:r>
            <a:r>
              <a:rPr lang="zh-CN" altLang="en-US" dirty="0">
                <a:solidFill>
                  <a:srgbClr val="FF0000"/>
                </a:solidFill>
              </a:rPr>
              <a:t>、</a:t>
            </a:r>
            <a:r>
              <a:rPr lang="zh-CN" altLang="en-US" b="1" dirty="0">
                <a:solidFill>
                  <a:srgbClr val="FF0000"/>
                </a:solidFill>
              </a:rPr>
              <a:t>不会修改</a:t>
            </a:r>
            <a:r>
              <a:rPr lang="en-US" altLang="zh-CN" b="1" dirty="0">
                <a:solidFill>
                  <a:srgbClr val="FF0000"/>
                </a:solidFill>
              </a:rPr>
              <a:t>ILF</a:t>
            </a:r>
            <a:r>
              <a:rPr lang="zh-CN" altLang="en-US" dirty="0">
                <a:solidFill>
                  <a:srgbClr val="FF0000"/>
                </a:solidFill>
              </a:rPr>
              <a:t>、</a:t>
            </a:r>
            <a:r>
              <a:rPr lang="zh-CN" altLang="en-US" b="1" dirty="0">
                <a:solidFill>
                  <a:srgbClr val="FF0000"/>
                </a:solidFill>
              </a:rPr>
              <a:t>也不改变系统行为</a:t>
            </a:r>
          </a:p>
        </p:txBody>
      </p:sp>
    </p:spTree>
    <p:extLst>
      <p:ext uri="{BB962C8B-B14F-4D97-AF65-F5344CB8AC3E}">
        <p14:creationId xmlns:p14="http://schemas.microsoft.com/office/powerpoint/2010/main" val="38734999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b="1" dirty="0" smtClean="0"/>
              <a:t>功能点标准概述</a:t>
            </a:r>
            <a:endParaRPr lang="zh-CN" altLang="en-US" sz="4000" b="1" dirty="0"/>
          </a:p>
        </p:txBody>
      </p:sp>
      <p:sp>
        <p:nvSpPr>
          <p:cNvPr id="5" name="Rectangle 3"/>
          <p:cNvSpPr txBox="1">
            <a:spLocks noChangeArrowheads="1"/>
          </p:cNvSpPr>
          <p:nvPr/>
        </p:nvSpPr>
        <p:spPr>
          <a:xfrm>
            <a:off x="457200" y="1600200"/>
            <a:ext cx="8362950" cy="4637088"/>
          </a:xfrm>
          <a:prstGeom prst="rect">
            <a:avLst/>
          </a:prstGeom>
        </p:spPr>
        <p:txBody>
          <a:bodyPr vert="horz">
            <a:norm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r>
              <a:rPr lang="zh-CN" altLang="en-US" b="1" dirty="0"/>
              <a:t>数据功能（</a:t>
            </a:r>
            <a:r>
              <a:rPr lang="en-US" altLang="zh-CN" b="1" dirty="0"/>
              <a:t>Data Function</a:t>
            </a:r>
            <a:r>
              <a:rPr lang="zh-CN" altLang="en-US" b="1" dirty="0"/>
              <a:t>）</a:t>
            </a:r>
          </a:p>
          <a:p>
            <a:pPr lvl="1"/>
            <a:r>
              <a:rPr lang="en-US" altLang="zh-CN" sz="2000" dirty="0"/>
              <a:t>ILF</a:t>
            </a:r>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r>
              <a:rPr lang="en-US" altLang="zh-CN" sz="2000" dirty="0" smtClean="0"/>
              <a:t>EIF</a:t>
            </a:r>
          </a:p>
          <a:p>
            <a:endParaRPr lang="en-US" altLang="zh-CN" dirty="0" smtClean="0"/>
          </a:p>
          <a:p>
            <a:endParaRPr lang="en-US" altLang="zh-CN" dirty="0"/>
          </a:p>
        </p:txBody>
      </p:sp>
      <p:graphicFrame>
        <p:nvGraphicFramePr>
          <p:cNvPr id="6" name="Group 185"/>
          <p:cNvGraphicFramePr>
            <a:graphicFrameLocks noGrp="1"/>
          </p:cNvGraphicFramePr>
          <p:nvPr>
            <p:ph sz="quarter" idx="4294967295"/>
            <p:extLst>
              <p:ext uri="{D42A27DB-BD31-4B8C-83A1-F6EECF244321}">
                <p14:modId xmlns:p14="http://schemas.microsoft.com/office/powerpoint/2010/main" val="1009252713"/>
              </p:ext>
            </p:extLst>
          </p:nvPr>
        </p:nvGraphicFramePr>
        <p:xfrm>
          <a:off x="889000" y="2420888"/>
          <a:ext cx="7499350" cy="1636713"/>
        </p:xfrm>
        <a:graphic>
          <a:graphicData uri="http://schemas.openxmlformats.org/drawingml/2006/table">
            <a:tbl>
              <a:tblPr/>
              <a:tblGrid>
                <a:gridCol w="1795462"/>
                <a:gridCol w="1847850"/>
                <a:gridCol w="1765300"/>
                <a:gridCol w="2090738"/>
              </a:tblGrid>
              <a:tr h="415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charset="0"/>
                        <a:ea typeface="宋体"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charset="-122"/>
                        </a:rPr>
                        <a:t>1 to 19 DET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charset="-122"/>
                        </a:rPr>
                        <a:t>20 to 50 DET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charset="-122"/>
                        </a:rPr>
                        <a:t>51 or more DET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06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charset="-122"/>
                        </a:rPr>
                        <a:t>1RET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Low</a:t>
                      </a:r>
                      <a:r>
                        <a:rPr kumimoji="0" lang="zh-CN" altLang="en-US" sz="1800" b="0" i="0" u="none" strike="noStrike" cap="none" normalizeH="0" baseline="0" smtClean="0">
                          <a:ln>
                            <a:noFill/>
                          </a:ln>
                          <a:solidFill>
                            <a:schemeClr val="tx1"/>
                          </a:solidFill>
                          <a:effectLst/>
                          <a:latin typeface="Arial" charset="0"/>
                          <a:ea typeface="宋体" charset="-122"/>
                        </a:rPr>
                        <a:t>（</a:t>
                      </a:r>
                      <a:r>
                        <a:rPr kumimoji="0" lang="en-US" altLang="zh-CN" sz="1800" b="0" i="0" u="none" strike="noStrike" cap="none" normalizeH="0" baseline="0" smtClean="0">
                          <a:ln>
                            <a:noFill/>
                          </a:ln>
                          <a:solidFill>
                            <a:schemeClr val="tx1"/>
                          </a:solidFill>
                          <a:effectLst/>
                          <a:latin typeface="Arial" charset="0"/>
                          <a:ea typeface="宋体" charset="-122"/>
                        </a:rPr>
                        <a:t>7</a:t>
                      </a:r>
                      <a:r>
                        <a:rPr kumimoji="0" lang="zh-CN" altLang="en-US" sz="1800" b="0" i="0" u="none" strike="noStrike" cap="none" normalizeH="0" baseline="0" smtClean="0">
                          <a:ln>
                            <a:noFill/>
                          </a:ln>
                          <a:solidFill>
                            <a:schemeClr val="tx1"/>
                          </a:solidFill>
                          <a:effectLst/>
                          <a:latin typeface="Arial" charset="0"/>
                          <a:ea typeface="宋体"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Low</a:t>
                      </a:r>
                      <a:r>
                        <a:rPr kumimoji="0" lang="zh-CN" altLang="en-US" sz="1800" b="0" i="0" u="none" strike="noStrike" cap="none" normalizeH="0" baseline="0" smtClean="0">
                          <a:ln>
                            <a:noFill/>
                          </a:ln>
                          <a:solidFill>
                            <a:schemeClr val="tx1"/>
                          </a:solidFill>
                          <a:effectLst/>
                          <a:latin typeface="Arial" charset="0"/>
                          <a:ea typeface="宋体" charset="-122"/>
                        </a:rPr>
                        <a:t>（</a:t>
                      </a:r>
                      <a:r>
                        <a:rPr kumimoji="0" lang="en-US" altLang="zh-CN" sz="1800" b="0" i="0" u="none" strike="noStrike" cap="none" normalizeH="0" baseline="0" smtClean="0">
                          <a:ln>
                            <a:noFill/>
                          </a:ln>
                          <a:solidFill>
                            <a:schemeClr val="tx1"/>
                          </a:solidFill>
                          <a:effectLst/>
                          <a:latin typeface="Arial" charset="0"/>
                          <a:ea typeface="宋体" charset="-122"/>
                        </a:rPr>
                        <a:t>7</a:t>
                      </a:r>
                      <a:r>
                        <a:rPr kumimoji="0" lang="zh-CN" altLang="en-US" sz="1800" b="0" i="0" u="none" strike="noStrike" cap="none" normalizeH="0" baseline="0" smtClean="0">
                          <a:ln>
                            <a:noFill/>
                          </a:ln>
                          <a:solidFill>
                            <a:schemeClr val="tx1"/>
                          </a:solidFill>
                          <a:effectLst/>
                          <a:latin typeface="Arial" charset="0"/>
                          <a:ea typeface="宋体"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Average</a:t>
                      </a:r>
                      <a:r>
                        <a:rPr kumimoji="0" lang="zh-CN" altLang="en-US" sz="1800" b="0" i="0" u="none" strike="noStrike" cap="none" normalizeH="0" baseline="0" smtClean="0">
                          <a:ln>
                            <a:noFill/>
                          </a:ln>
                          <a:solidFill>
                            <a:schemeClr val="tx1"/>
                          </a:solidFill>
                          <a:effectLst/>
                          <a:latin typeface="Arial" charset="0"/>
                          <a:ea typeface="宋体" charset="-122"/>
                        </a:rPr>
                        <a:t>（</a:t>
                      </a:r>
                      <a:r>
                        <a:rPr kumimoji="0" lang="en-US" altLang="zh-CN" sz="1800" b="0" i="0" u="none" strike="noStrike" cap="none" normalizeH="0" baseline="0" smtClean="0">
                          <a:ln>
                            <a:noFill/>
                          </a:ln>
                          <a:solidFill>
                            <a:schemeClr val="tx1"/>
                          </a:solidFill>
                          <a:effectLst/>
                          <a:latin typeface="Arial" charset="0"/>
                          <a:ea typeface="宋体" charset="-122"/>
                        </a:rPr>
                        <a:t>10</a:t>
                      </a:r>
                      <a:r>
                        <a:rPr kumimoji="0" lang="zh-CN" altLang="en-US" sz="1800" b="0" i="0" u="none" strike="noStrike" cap="none" normalizeH="0" baseline="0" smtClean="0">
                          <a:ln>
                            <a:noFill/>
                          </a:ln>
                          <a:solidFill>
                            <a:schemeClr val="tx1"/>
                          </a:solidFill>
                          <a:effectLst/>
                          <a:latin typeface="Arial" charset="0"/>
                          <a:ea typeface="宋体" charset="-122"/>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79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charset="-122"/>
                        </a:rPr>
                        <a:t>2 to 5 RET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Low</a:t>
                      </a:r>
                      <a:r>
                        <a:rPr kumimoji="0" lang="zh-CN" altLang="en-US" sz="1800" b="0" i="0" u="none" strike="noStrike" cap="none" normalizeH="0" baseline="0" smtClean="0">
                          <a:ln>
                            <a:noFill/>
                          </a:ln>
                          <a:solidFill>
                            <a:schemeClr val="tx1"/>
                          </a:solidFill>
                          <a:effectLst/>
                          <a:latin typeface="Arial" charset="0"/>
                          <a:ea typeface="宋体" charset="-122"/>
                        </a:rPr>
                        <a:t>（</a:t>
                      </a:r>
                      <a:r>
                        <a:rPr kumimoji="0" lang="en-US" altLang="zh-CN" sz="1800" b="0" i="0" u="none" strike="noStrike" cap="none" normalizeH="0" baseline="0" smtClean="0">
                          <a:ln>
                            <a:noFill/>
                          </a:ln>
                          <a:solidFill>
                            <a:schemeClr val="tx1"/>
                          </a:solidFill>
                          <a:effectLst/>
                          <a:latin typeface="Arial" charset="0"/>
                          <a:ea typeface="宋体" charset="-122"/>
                        </a:rPr>
                        <a:t>7</a:t>
                      </a:r>
                      <a:r>
                        <a:rPr kumimoji="0" lang="zh-CN" altLang="en-US" sz="1800" b="0" i="0" u="none" strike="noStrike" cap="none" normalizeH="0" baseline="0" smtClean="0">
                          <a:ln>
                            <a:noFill/>
                          </a:ln>
                          <a:solidFill>
                            <a:schemeClr val="tx1"/>
                          </a:solidFill>
                          <a:effectLst/>
                          <a:latin typeface="Arial" charset="0"/>
                          <a:ea typeface="宋体"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Average</a:t>
                      </a:r>
                      <a:r>
                        <a:rPr kumimoji="0" lang="zh-CN" altLang="en-US" sz="1800" b="0" i="0" u="none" strike="noStrike" cap="none" normalizeH="0" baseline="0" smtClean="0">
                          <a:ln>
                            <a:noFill/>
                          </a:ln>
                          <a:solidFill>
                            <a:schemeClr val="tx1"/>
                          </a:solidFill>
                          <a:effectLst/>
                          <a:latin typeface="Arial" charset="0"/>
                          <a:ea typeface="宋体" charset="-122"/>
                        </a:rPr>
                        <a:t>（</a:t>
                      </a:r>
                      <a:r>
                        <a:rPr kumimoji="0" lang="en-US" altLang="zh-CN" sz="1800" b="0" i="0" u="none" strike="noStrike" cap="none" normalizeH="0" baseline="0" smtClean="0">
                          <a:ln>
                            <a:noFill/>
                          </a:ln>
                          <a:solidFill>
                            <a:schemeClr val="tx1"/>
                          </a:solidFill>
                          <a:effectLst/>
                          <a:latin typeface="Arial" charset="0"/>
                          <a:ea typeface="宋体" charset="-122"/>
                        </a:rPr>
                        <a:t>10</a:t>
                      </a:r>
                      <a:r>
                        <a:rPr kumimoji="0" lang="zh-CN" altLang="en-US" sz="1800" b="0" i="0" u="none" strike="noStrike" cap="none" normalizeH="0" baseline="0" smtClean="0">
                          <a:ln>
                            <a:noFill/>
                          </a:ln>
                          <a:solidFill>
                            <a:schemeClr val="tx1"/>
                          </a:solidFill>
                          <a:effectLst/>
                          <a:latin typeface="Arial" charset="0"/>
                          <a:ea typeface="宋体"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High</a:t>
                      </a:r>
                      <a:r>
                        <a:rPr kumimoji="0" lang="zh-CN" altLang="en-US" sz="1800" b="0" i="0" u="none" strike="noStrike" cap="none" normalizeH="0" baseline="0" smtClean="0">
                          <a:ln>
                            <a:noFill/>
                          </a:ln>
                          <a:solidFill>
                            <a:schemeClr val="tx1"/>
                          </a:solidFill>
                          <a:effectLst/>
                          <a:latin typeface="Arial" charset="0"/>
                          <a:ea typeface="宋体" charset="-122"/>
                        </a:rPr>
                        <a:t>（</a:t>
                      </a:r>
                      <a:r>
                        <a:rPr kumimoji="0" lang="en-US" altLang="zh-CN" sz="1800" b="0" i="0" u="none" strike="noStrike" cap="none" normalizeH="0" baseline="0" smtClean="0">
                          <a:ln>
                            <a:noFill/>
                          </a:ln>
                          <a:solidFill>
                            <a:schemeClr val="tx1"/>
                          </a:solidFill>
                          <a:effectLst/>
                          <a:latin typeface="Arial" charset="0"/>
                          <a:ea typeface="宋体" charset="-122"/>
                        </a:rPr>
                        <a:t>15</a:t>
                      </a:r>
                      <a:r>
                        <a:rPr kumimoji="0" lang="zh-CN" altLang="en-US" sz="1800" b="0" i="0" u="none" strike="noStrike" cap="none" normalizeH="0" baseline="0" smtClean="0">
                          <a:ln>
                            <a:noFill/>
                          </a:ln>
                          <a:solidFill>
                            <a:schemeClr val="tx1"/>
                          </a:solidFill>
                          <a:effectLst/>
                          <a:latin typeface="Arial" charset="0"/>
                          <a:ea typeface="宋体" charset="-122"/>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charset="-122"/>
                        </a:rPr>
                        <a:t>6 or more RET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Average</a:t>
                      </a:r>
                      <a:r>
                        <a:rPr kumimoji="0" lang="zh-CN" altLang="en-US" sz="1800" b="0" i="0" u="none" strike="noStrike" cap="none" normalizeH="0" baseline="0" smtClean="0">
                          <a:ln>
                            <a:noFill/>
                          </a:ln>
                          <a:solidFill>
                            <a:schemeClr val="tx1"/>
                          </a:solidFill>
                          <a:effectLst/>
                          <a:latin typeface="Arial" charset="0"/>
                          <a:ea typeface="宋体" charset="-122"/>
                        </a:rPr>
                        <a:t>（</a:t>
                      </a:r>
                      <a:r>
                        <a:rPr kumimoji="0" lang="en-US" altLang="zh-CN" sz="1800" b="0" i="0" u="none" strike="noStrike" cap="none" normalizeH="0" baseline="0" smtClean="0">
                          <a:ln>
                            <a:noFill/>
                          </a:ln>
                          <a:solidFill>
                            <a:schemeClr val="tx1"/>
                          </a:solidFill>
                          <a:effectLst/>
                          <a:latin typeface="Arial" charset="0"/>
                          <a:ea typeface="宋体" charset="-122"/>
                        </a:rPr>
                        <a:t>10</a:t>
                      </a:r>
                      <a:r>
                        <a:rPr kumimoji="0" lang="zh-CN" altLang="en-US" sz="1800" b="0" i="0" u="none" strike="noStrike" cap="none" normalizeH="0" baseline="0" smtClean="0">
                          <a:ln>
                            <a:noFill/>
                          </a:ln>
                          <a:solidFill>
                            <a:schemeClr val="tx1"/>
                          </a:solidFill>
                          <a:effectLst/>
                          <a:latin typeface="Arial" charset="0"/>
                          <a:ea typeface="宋体"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High</a:t>
                      </a:r>
                      <a:r>
                        <a:rPr kumimoji="0" lang="zh-CN" altLang="en-US" sz="1800" b="0" i="0" u="none" strike="noStrike" cap="none" normalizeH="0" baseline="0" smtClean="0">
                          <a:ln>
                            <a:noFill/>
                          </a:ln>
                          <a:solidFill>
                            <a:schemeClr val="tx1"/>
                          </a:solidFill>
                          <a:effectLst/>
                          <a:latin typeface="Arial" charset="0"/>
                          <a:ea typeface="宋体" charset="-122"/>
                        </a:rPr>
                        <a:t>（</a:t>
                      </a:r>
                      <a:r>
                        <a:rPr kumimoji="0" lang="en-US" altLang="zh-CN" sz="1800" b="0" i="0" u="none" strike="noStrike" cap="none" normalizeH="0" baseline="0" smtClean="0">
                          <a:ln>
                            <a:noFill/>
                          </a:ln>
                          <a:solidFill>
                            <a:schemeClr val="tx1"/>
                          </a:solidFill>
                          <a:effectLst/>
                          <a:latin typeface="Arial" charset="0"/>
                          <a:ea typeface="宋体" charset="-122"/>
                        </a:rPr>
                        <a:t>15</a:t>
                      </a:r>
                      <a:r>
                        <a:rPr kumimoji="0" lang="zh-CN" altLang="en-US" sz="1800" b="0" i="0" u="none" strike="noStrike" cap="none" normalizeH="0" baseline="0" smtClean="0">
                          <a:ln>
                            <a:noFill/>
                          </a:ln>
                          <a:solidFill>
                            <a:schemeClr val="tx1"/>
                          </a:solidFill>
                          <a:effectLst/>
                          <a:latin typeface="Arial" charset="0"/>
                          <a:ea typeface="宋体"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charset="-122"/>
                        </a:rPr>
                        <a:t>High</a:t>
                      </a:r>
                      <a:r>
                        <a:rPr kumimoji="0" lang="zh-CN" altLang="en-US" sz="1800" b="0" i="0" u="none" strike="noStrike" cap="none" normalizeH="0" baseline="0" dirty="0" smtClean="0">
                          <a:ln>
                            <a:noFill/>
                          </a:ln>
                          <a:solidFill>
                            <a:schemeClr val="tx1"/>
                          </a:solidFill>
                          <a:effectLst/>
                          <a:latin typeface="Arial" charset="0"/>
                          <a:ea typeface="宋体" charset="-122"/>
                        </a:rPr>
                        <a:t>（</a:t>
                      </a:r>
                      <a:r>
                        <a:rPr kumimoji="0" lang="en-US" altLang="zh-CN" sz="1800" b="0" i="0" u="none" strike="noStrike" cap="none" normalizeH="0" baseline="0" dirty="0" smtClean="0">
                          <a:ln>
                            <a:noFill/>
                          </a:ln>
                          <a:solidFill>
                            <a:schemeClr val="tx1"/>
                          </a:solidFill>
                          <a:effectLst/>
                          <a:latin typeface="Arial" charset="0"/>
                          <a:ea typeface="宋体" charset="-122"/>
                        </a:rPr>
                        <a:t>15</a:t>
                      </a:r>
                      <a:r>
                        <a:rPr kumimoji="0" lang="zh-CN" altLang="en-US" sz="1800" b="0" i="0" u="none" strike="noStrike" cap="none" normalizeH="0" baseline="0" dirty="0" smtClean="0">
                          <a:ln>
                            <a:noFill/>
                          </a:ln>
                          <a:solidFill>
                            <a:schemeClr val="tx1"/>
                          </a:solidFill>
                          <a:effectLst/>
                          <a:latin typeface="Arial" charset="0"/>
                          <a:ea typeface="宋体" charset="-122"/>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 name="Group 196"/>
          <p:cNvGraphicFramePr>
            <a:graphicFrameLocks noGrp="1"/>
          </p:cNvGraphicFramePr>
          <p:nvPr>
            <p:ph sz="quarter" idx="4294967295"/>
            <p:extLst>
              <p:ext uri="{D42A27DB-BD31-4B8C-83A1-F6EECF244321}">
                <p14:modId xmlns:p14="http://schemas.microsoft.com/office/powerpoint/2010/main" val="3618421981"/>
              </p:ext>
            </p:extLst>
          </p:nvPr>
        </p:nvGraphicFramePr>
        <p:xfrm>
          <a:off x="858044" y="4708208"/>
          <a:ext cx="7561262" cy="1529080"/>
        </p:xfrm>
        <a:graphic>
          <a:graphicData uri="http://schemas.openxmlformats.org/drawingml/2006/table">
            <a:tbl>
              <a:tblPr/>
              <a:tblGrid>
                <a:gridCol w="1908175"/>
                <a:gridCol w="1831975"/>
                <a:gridCol w="1912937"/>
                <a:gridCol w="1908175"/>
              </a:tblGrid>
              <a:tr h="431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charset="0"/>
                        <a:ea typeface="宋体"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charset="-122"/>
                        </a:rPr>
                        <a:t>1 to 19 DET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charset="-122"/>
                        </a:rPr>
                        <a:t>20 to 50 DET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charset="-122"/>
                        </a:rPr>
                        <a:t>51 or more DET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746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charset="-122"/>
                        </a:rPr>
                        <a:t>1RET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Low</a:t>
                      </a:r>
                      <a:r>
                        <a:rPr kumimoji="0" lang="zh-CN" altLang="en-US" sz="1800" b="0" i="0" u="none" strike="noStrike" cap="none" normalizeH="0" baseline="0" smtClean="0">
                          <a:ln>
                            <a:noFill/>
                          </a:ln>
                          <a:solidFill>
                            <a:schemeClr val="tx1"/>
                          </a:solidFill>
                          <a:effectLst/>
                          <a:latin typeface="Arial" charset="0"/>
                          <a:ea typeface="宋体" charset="-122"/>
                        </a:rPr>
                        <a:t>（</a:t>
                      </a:r>
                      <a:r>
                        <a:rPr kumimoji="0" lang="en-US" altLang="zh-CN" sz="1800" b="0" i="0" u="none" strike="noStrike" cap="none" normalizeH="0" baseline="0" smtClean="0">
                          <a:ln>
                            <a:noFill/>
                          </a:ln>
                          <a:solidFill>
                            <a:schemeClr val="tx1"/>
                          </a:solidFill>
                          <a:effectLst/>
                          <a:latin typeface="Arial" charset="0"/>
                          <a:ea typeface="宋体" charset="-122"/>
                        </a:rPr>
                        <a:t>5</a:t>
                      </a:r>
                      <a:r>
                        <a:rPr kumimoji="0" lang="zh-CN" altLang="en-US" sz="1800" b="0" i="0" u="none" strike="noStrike" cap="none" normalizeH="0" baseline="0" smtClean="0">
                          <a:ln>
                            <a:noFill/>
                          </a:ln>
                          <a:solidFill>
                            <a:schemeClr val="tx1"/>
                          </a:solidFill>
                          <a:effectLst/>
                          <a:latin typeface="Arial" charset="0"/>
                          <a:ea typeface="宋体"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Low</a:t>
                      </a:r>
                      <a:r>
                        <a:rPr kumimoji="0" lang="zh-CN" altLang="en-US" sz="1800" b="0" i="0" u="none" strike="noStrike" cap="none" normalizeH="0" baseline="0" smtClean="0">
                          <a:ln>
                            <a:noFill/>
                          </a:ln>
                          <a:solidFill>
                            <a:schemeClr val="tx1"/>
                          </a:solidFill>
                          <a:effectLst/>
                          <a:latin typeface="Arial" charset="0"/>
                          <a:ea typeface="宋体" charset="-122"/>
                        </a:rPr>
                        <a:t>（</a:t>
                      </a:r>
                      <a:r>
                        <a:rPr kumimoji="0" lang="en-US" altLang="zh-CN" sz="1800" b="0" i="0" u="none" strike="noStrike" cap="none" normalizeH="0" baseline="0" smtClean="0">
                          <a:ln>
                            <a:noFill/>
                          </a:ln>
                          <a:solidFill>
                            <a:schemeClr val="tx1"/>
                          </a:solidFill>
                          <a:effectLst/>
                          <a:latin typeface="Arial" charset="0"/>
                          <a:ea typeface="宋体" charset="-122"/>
                        </a:rPr>
                        <a:t>5</a:t>
                      </a:r>
                      <a:r>
                        <a:rPr kumimoji="0" lang="zh-CN" altLang="en-US" sz="1800" b="0" i="0" u="none" strike="noStrike" cap="none" normalizeH="0" baseline="0" smtClean="0">
                          <a:ln>
                            <a:noFill/>
                          </a:ln>
                          <a:solidFill>
                            <a:schemeClr val="tx1"/>
                          </a:solidFill>
                          <a:effectLst/>
                          <a:latin typeface="Arial" charset="0"/>
                          <a:ea typeface="宋体"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Average</a:t>
                      </a:r>
                      <a:r>
                        <a:rPr kumimoji="0" lang="zh-CN" altLang="en-US" sz="1800" b="0" i="0" u="none" strike="noStrike" cap="none" normalizeH="0" baseline="0" smtClean="0">
                          <a:ln>
                            <a:noFill/>
                          </a:ln>
                          <a:solidFill>
                            <a:schemeClr val="tx1"/>
                          </a:solidFill>
                          <a:effectLst/>
                          <a:latin typeface="Arial" charset="0"/>
                          <a:ea typeface="宋体" charset="-122"/>
                        </a:rPr>
                        <a:t>（</a:t>
                      </a:r>
                      <a:r>
                        <a:rPr kumimoji="0" lang="en-US" altLang="zh-CN" sz="1800" b="0" i="0" u="none" strike="noStrike" cap="none" normalizeH="0" baseline="0" smtClean="0">
                          <a:ln>
                            <a:noFill/>
                          </a:ln>
                          <a:solidFill>
                            <a:schemeClr val="tx1"/>
                          </a:solidFill>
                          <a:effectLst/>
                          <a:latin typeface="Arial" charset="0"/>
                          <a:ea typeface="宋体" charset="-122"/>
                        </a:rPr>
                        <a:t>7</a:t>
                      </a:r>
                      <a:r>
                        <a:rPr kumimoji="0" lang="zh-CN" altLang="en-US" sz="1800" b="0" i="0" u="none" strike="noStrike" cap="none" normalizeH="0" baseline="0" smtClean="0">
                          <a:ln>
                            <a:noFill/>
                          </a:ln>
                          <a:solidFill>
                            <a:schemeClr val="tx1"/>
                          </a:solidFill>
                          <a:effectLst/>
                          <a:latin typeface="Arial" charset="0"/>
                          <a:ea typeface="宋体" charset="-122"/>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charset="-122"/>
                        </a:rPr>
                        <a:t>2 to 5 RET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Low</a:t>
                      </a:r>
                      <a:r>
                        <a:rPr kumimoji="0" lang="zh-CN" altLang="en-US" sz="1800" b="0" i="0" u="none" strike="noStrike" cap="none" normalizeH="0" baseline="0" smtClean="0">
                          <a:ln>
                            <a:noFill/>
                          </a:ln>
                          <a:solidFill>
                            <a:schemeClr val="tx1"/>
                          </a:solidFill>
                          <a:effectLst/>
                          <a:latin typeface="Arial" charset="0"/>
                          <a:ea typeface="宋体" charset="-122"/>
                        </a:rPr>
                        <a:t>（</a:t>
                      </a:r>
                      <a:r>
                        <a:rPr kumimoji="0" lang="en-US" altLang="zh-CN" sz="1800" b="0" i="0" u="none" strike="noStrike" cap="none" normalizeH="0" baseline="0" smtClean="0">
                          <a:ln>
                            <a:noFill/>
                          </a:ln>
                          <a:solidFill>
                            <a:schemeClr val="tx1"/>
                          </a:solidFill>
                          <a:effectLst/>
                          <a:latin typeface="Arial" charset="0"/>
                          <a:ea typeface="宋体" charset="-122"/>
                        </a:rPr>
                        <a:t>5</a:t>
                      </a:r>
                      <a:r>
                        <a:rPr kumimoji="0" lang="zh-CN" altLang="en-US" sz="1800" b="0" i="0" u="none" strike="noStrike" cap="none" normalizeH="0" baseline="0" smtClean="0">
                          <a:ln>
                            <a:noFill/>
                          </a:ln>
                          <a:solidFill>
                            <a:schemeClr val="tx1"/>
                          </a:solidFill>
                          <a:effectLst/>
                          <a:latin typeface="Arial" charset="0"/>
                          <a:ea typeface="宋体"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Average</a:t>
                      </a:r>
                      <a:r>
                        <a:rPr kumimoji="0" lang="zh-CN" altLang="en-US" sz="1800" b="0" i="0" u="none" strike="noStrike" cap="none" normalizeH="0" baseline="0" smtClean="0">
                          <a:ln>
                            <a:noFill/>
                          </a:ln>
                          <a:solidFill>
                            <a:schemeClr val="tx1"/>
                          </a:solidFill>
                          <a:effectLst/>
                          <a:latin typeface="Arial" charset="0"/>
                          <a:ea typeface="宋体" charset="-122"/>
                        </a:rPr>
                        <a:t>（</a:t>
                      </a:r>
                      <a:r>
                        <a:rPr kumimoji="0" lang="en-US" altLang="zh-CN" sz="1800" b="0" i="0" u="none" strike="noStrike" cap="none" normalizeH="0" baseline="0" smtClean="0">
                          <a:ln>
                            <a:noFill/>
                          </a:ln>
                          <a:solidFill>
                            <a:schemeClr val="tx1"/>
                          </a:solidFill>
                          <a:effectLst/>
                          <a:latin typeface="Arial" charset="0"/>
                          <a:ea typeface="宋体" charset="-122"/>
                        </a:rPr>
                        <a:t>7</a:t>
                      </a:r>
                      <a:r>
                        <a:rPr kumimoji="0" lang="zh-CN" altLang="en-US" sz="1800" b="0" i="0" u="none" strike="noStrike" cap="none" normalizeH="0" baseline="0" smtClean="0">
                          <a:ln>
                            <a:noFill/>
                          </a:ln>
                          <a:solidFill>
                            <a:schemeClr val="tx1"/>
                          </a:solidFill>
                          <a:effectLst/>
                          <a:latin typeface="Arial" charset="0"/>
                          <a:ea typeface="宋体"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High</a:t>
                      </a:r>
                      <a:r>
                        <a:rPr kumimoji="0" lang="zh-CN" altLang="en-US" sz="1800" b="0" i="0" u="none" strike="noStrike" cap="none" normalizeH="0" baseline="0" smtClean="0">
                          <a:ln>
                            <a:noFill/>
                          </a:ln>
                          <a:solidFill>
                            <a:schemeClr val="tx1"/>
                          </a:solidFill>
                          <a:effectLst/>
                          <a:latin typeface="Arial" charset="0"/>
                          <a:ea typeface="宋体" charset="-122"/>
                        </a:rPr>
                        <a:t>（</a:t>
                      </a:r>
                      <a:r>
                        <a:rPr kumimoji="0" lang="en-US" altLang="zh-CN" sz="1800" b="0" i="0" u="none" strike="noStrike" cap="none" normalizeH="0" baseline="0" smtClean="0">
                          <a:ln>
                            <a:noFill/>
                          </a:ln>
                          <a:solidFill>
                            <a:schemeClr val="tx1"/>
                          </a:solidFill>
                          <a:effectLst/>
                          <a:latin typeface="Arial" charset="0"/>
                          <a:ea typeface="宋体" charset="-122"/>
                        </a:rPr>
                        <a:t>10</a:t>
                      </a:r>
                      <a:r>
                        <a:rPr kumimoji="0" lang="zh-CN" altLang="en-US" sz="1800" b="0" i="0" u="none" strike="noStrike" cap="none" normalizeH="0" baseline="0" smtClean="0">
                          <a:ln>
                            <a:noFill/>
                          </a:ln>
                          <a:solidFill>
                            <a:schemeClr val="tx1"/>
                          </a:solidFill>
                          <a:effectLst/>
                          <a:latin typeface="Arial" charset="0"/>
                          <a:ea typeface="宋体" charset="-122"/>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charset="-122"/>
                        </a:rPr>
                        <a:t>6 or more RET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Average</a:t>
                      </a:r>
                      <a:r>
                        <a:rPr kumimoji="0" lang="zh-CN" altLang="en-US" sz="1800" b="0" i="0" u="none" strike="noStrike" cap="none" normalizeH="0" baseline="0" smtClean="0">
                          <a:ln>
                            <a:noFill/>
                          </a:ln>
                          <a:solidFill>
                            <a:schemeClr val="tx1"/>
                          </a:solidFill>
                          <a:effectLst/>
                          <a:latin typeface="Arial" charset="0"/>
                          <a:ea typeface="宋体" charset="-122"/>
                        </a:rPr>
                        <a:t>（</a:t>
                      </a:r>
                      <a:r>
                        <a:rPr kumimoji="0" lang="en-US" altLang="zh-CN" sz="1800" b="0" i="0" u="none" strike="noStrike" cap="none" normalizeH="0" baseline="0" smtClean="0">
                          <a:ln>
                            <a:noFill/>
                          </a:ln>
                          <a:solidFill>
                            <a:schemeClr val="tx1"/>
                          </a:solidFill>
                          <a:effectLst/>
                          <a:latin typeface="Arial" charset="0"/>
                          <a:ea typeface="宋体" charset="-122"/>
                        </a:rPr>
                        <a:t>7</a:t>
                      </a:r>
                      <a:r>
                        <a:rPr kumimoji="0" lang="zh-CN" altLang="en-US" sz="1800" b="0" i="0" u="none" strike="noStrike" cap="none" normalizeH="0" baseline="0" smtClean="0">
                          <a:ln>
                            <a:noFill/>
                          </a:ln>
                          <a:solidFill>
                            <a:schemeClr val="tx1"/>
                          </a:solidFill>
                          <a:effectLst/>
                          <a:latin typeface="Arial" charset="0"/>
                          <a:ea typeface="宋体"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High</a:t>
                      </a:r>
                      <a:r>
                        <a:rPr kumimoji="0" lang="zh-CN" altLang="en-US" sz="1800" b="0" i="0" u="none" strike="noStrike" cap="none" normalizeH="0" baseline="0" smtClean="0">
                          <a:ln>
                            <a:noFill/>
                          </a:ln>
                          <a:solidFill>
                            <a:schemeClr val="tx1"/>
                          </a:solidFill>
                          <a:effectLst/>
                          <a:latin typeface="Arial" charset="0"/>
                          <a:ea typeface="宋体" charset="-122"/>
                        </a:rPr>
                        <a:t>（</a:t>
                      </a:r>
                      <a:r>
                        <a:rPr kumimoji="0" lang="en-US" altLang="zh-CN" sz="1800" b="0" i="0" u="none" strike="noStrike" cap="none" normalizeH="0" baseline="0" smtClean="0">
                          <a:ln>
                            <a:noFill/>
                          </a:ln>
                          <a:solidFill>
                            <a:schemeClr val="tx1"/>
                          </a:solidFill>
                          <a:effectLst/>
                          <a:latin typeface="Arial" charset="0"/>
                          <a:ea typeface="宋体" charset="-122"/>
                        </a:rPr>
                        <a:t>10</a:t>
                      </a:r>
                      <a:r>
                        <a:rPr kumimoji="0" lang="zh-CN" altLang="en-US" sz="1800" b="0" i="0" u="none" strike="noStrike" cap="none" normalizeH="0" baseline="0" smtClean="0">
                          <a:ln>
                            <a:noFill/>
                          </a:ln>
                          <a:solidFill>
                            <a:schemeClr val="tx1"/>
                          </a:solidFill>
                          <a:effectLst/>
                          <a:latin typeface="Arial" charset="0"/>
                          <a:ea typeface="宋体"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charset="-122"/>
                        </a:rPr>
                        <a:t>High</a:t>
                      </a:r>
                      <a:r>
                        <a:rPr kumimoji="0" lang="zh-CN" altLang="en-US" sz="1800" b="0" i="0" u="none" strike="noStrike" cap="none" normalizeH="0" baseline="0" dirty="0" smtClean="0">
                          <a:ln>
                            <a:noFill/>
                          </a:ln>
                          <a:solidFill>
                            <a:schemeClr val="tx1"/>
                          </a:solidFill>
                          <a:effectLst/>
                          <a:latin typeface="Arial" charset="0"/>
                          <a:ea typeface="宋体" charset="-122"/>
                        </a:rPr>
                        <a:t>（</a:t>
                      </a:r>
                      <a:r>
                        <a:rPr kumimoji="0" lang="en-US" altLang="zh-CN" sz="1800" b="0" i="0" u="none" strike="noStrike" cap="none" normalizeH="0" baseline="0" dirty="0" smtClean="0">
                          <a:ln>
                            <a:noFill/>
                          </a:ln>
                          <a:solidFill>
                            <a:schemeClr val="tx1"/>
                          </a:solidFill>
                          <a:effectLst/>
                          <a:latin typeface="Arial" charset="0"/>
                          <a:ea typeface="宋体" charset="-122"/>
                        </a:rPr>
                        <a:t>10</a:t>
                      </a:r>
                      <a:r>
                        <a:rPr kumimoji="0" lang="zh-CN" altLang="en-US" sz="1800" b="0" i="0" u="none" strike="noStrike" cap="none" normalizeH="0" baseline="0" dirty="0" smtClean="0">
                          <a:ln>
                            <a:noFill/>
                          </a:ln>
                          <a:solidFill>
                            <a:schemeClr val="tx1"/>
                          </a:solidFill>
                          <a:effectLst/>
                          <a:latin typeface="Arial" charset="0"/>
                          <a:ea typeface="宋体" charset="-122"/>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507358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b="1" dirty="0" smtClean="0"/>
              <a:t>功能点标准概述</a:t>
            </a:r>
            <a:endParaRPr lang="zh-CN" altLang="en-US" sz="4000" b="1" dirty="0"/>
          </a:p>
        </p:txBody>
      </p:sp>
      <p:sp>
        <p:nvSpPr>
          <p:cNvPr id="3" name="内容占位符 2"/>
          <p:cNvSpPr>
            <a:spLocks noGrp="1"/>
          </p:cNvSpPr>
          <p:nvPr>
            <p:ph sz="quarter" idx="1"/>
          </p:nvPr>
        </p:nvSpPr>
        <p:spPr/>
        <p:txBody>
          <a:bodyPr/>
          <a:lstStyle/>
          <a:p>
            <a:r>
              <a:rPr lang="zh-CN" altLang="en-US" b="1" dirty="0"/>
              <a:t>事务功能（</a:t>
            </a:r>
            <a:r>
              <a:rPr lang="en-US" altLang="zh-CN" b="1" dirty="0"/>
              <a:t>Transaction Function</a:t>
            </a:r>
            <a:r>
              <a:rPr lang="zh-CN" altLang="en-US" b="1" dirty="0"/>
              <a:t>）</a:t>
            </a:r>
          </a:p>
          <a:p>
            <a:pPr lvl="1"/>
            <a:r>
              <a:rPr lang="en-US" altLang="zh-CN" sz="2000" dirty="0"/>
              <a:t>EI</a:t>
            </a:r>
          </a:p>
          <a:p>
            <a:pPr lvl="1"/>
            <a:endParaRPr lang="zh-CN" altLang="en-US" dirty="0"/>
          </a:p>
          <a:p>
            <a:pPr lvl="1"/>
            <a:endParaRPr lang="en-US" altLang="zh-CN" dirty="0"/>
          </a:p>
          <a:p>
            <a:endParaRPr lang="zh-CN" altLang="en-US" dirty="0"/>
          </a:p>
        </p:txBody>
      </p:sp>
      <p:graphicFrame>
        <p:nvGraphicFramePr>
          <p:cNvPr id="7" name="Group 32"/>
          <p:cNvGraphicFramePr>
            <a:graphicFrameLocks/>
          </p:cNvGraphicFramePr>
          <p:nvPr/>
        </p:nvGraphicFramePr>
        <p:xfrm>
          <a:off x="900113" y="2636838"/>
          <a:ext cx="7643812" cy="2447926"/>
        </p:xfrm>
        <a:graphic>
          <a:graphicData uri="http://schemas.openxmlformats.org/drawingml/2006/table">
            <a:tbl>
              <a:tblPr/>
              <a:tblGrid>
                <a:gridCol w="1876425"/>
                <a:gridCol w="1866900"/>
                <a:gridCol w="1787525"/>
                <a:gridCol w="2112962"/>
              </a:tblGrid>
              <a:tr h="6127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dirty="0" smtClean="0">
                        <a:ln>
                          <a:noFill/>
                        </a:ln>
                        <a:solidFill>
                          <a:schemeClr val="tx1"/>
                        </a:solidFill>
                        <a:effectLst/>
                        <a:latin typeface="Arial" charset="0"/>
                        <a:ea typeface="宋体"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Arial" charset="0"/>
                          <a:ea typeface="宋体" charset="-122"/>
                        </a:rPr>
                        <a:t>1 to 4 DET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charset="-122"/>
                        </a:rPr>
                        <a:t>5 to 15 DET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charset="-122"/>
                        </a:rPr>
                        <a:t>16 or more DET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6111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charset="-122"/>
                        </a:rPr>
                        <a:t>0 to 1 FTR</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Low(3)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Low(3)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Average(4)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127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charset="-122"/>
                        </a:rPr>
                        <a:t>2 FTR</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Low(3)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Average(4)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High(6)</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111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charset="-122"/>
                        </a:rPr>
                        <a:t>3 or more FTR</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Average(4)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High(6)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charset="-122"/>
                        </a:rPr>
                        <a:t>High(6)</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7972147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b="1" dirty="0" smtClean="0"/>
              <a:t>功能点标准概述</a:t>
            </a:r>
            <a:endParaRPr lang="zh-CN" altLang="en-US" sz="4000" b="1" dirty="0"/>
          </a:p>
        </p:txBody>
      </p:sp>
      <p:sp>
        <p:nvSpPr>
          <p:cNvPr id="3" name="内容占位符 2"/>
          <p:cNvSpPr>
            <a:spLocks noGrp="1"/>
          </p:cNvSpPr>
          <p:nvPr>
            <p:ph sz="quarter" idx="1"/>
          </p:nvPr>
        </p:nvSpPr>
        <p:spPr/>
        <p:txBody>
          <a:bodyPr/>
          <a:lstStyle/>
          <a:p>
            <a:r>
              <a:rPr lang="zh-CN" altLang="en-US" b="1" dirty="0"/>
              <a:t>事务功能（</a:t>
            </a:r>
            <a:r>
              <a:rPr lang="en-US" altLang="zh-CN" b="1" dirty="0"/>
              <a:t>Transaction Function</a:t>
            </a:r>
            <a:r>
              <a:rPr lang="zh-CN" altLang="en-US" dirty="0"/>
              <a:t>）</a:t>
            </a:r>
          </a:p>
          <a:p>
            <a:pPr lvl="1"/>
            <a:r>
              <a:rPr lang="en-US" altLang="zh-CN" sz="2000" dirty="0"/>
              <a:t>EO</a:t>
            </a:r>
          </a:p>
          <a:p>
            <a:pPr lvl="1"/>
            <a:endParaRPr lang="zh-CN" altLang="en-US" dirty="0"/>
          </a:p>
          <a:p>
            <a:pPr lvl="1"/>
            <a:endParaRPr lang="en-US" altLang="zh-CN" dirty="0"/>
          </a:p>
          <a:p>
            <a:endParaRPr lang="zh-CN" altLang="en-US" dirty="0"/>
          </a:p>
        </p:txBody>
      </p:sp>
      <p:graphicFrame>
        <p:nvGraphicFramePr>
          <p:cNvPr id="6" name="Group 4"/>
          <p:cNvGraphicFramePr>
            <a:graphicFrameLocks/>
          </p:cNvGraphicFramePr>
          <p:nvPr/>
        </p:nvGraphicFramePr>
        <p:xfrm>
          <a:off x="827088" y="2997200"/>
          <a:ext cx="7715250" cy="2016126"/>
        </p:xfrm>
        <a:graphic>
          <a:graphicData uri="http://schemas.openxmlformats.org/drawingml/2006/table">
            <a:tbl>
              <a:tblPr/>
              <a:tblGrid>
                <a:gridCol w="1947862"/>
                <a:gridCol w="1866900"/>
                <a:gridCol w="1787525"/>
                <a:gridCol w="2112963"/>
              </a:tblGrid>
              <a:tr h="5048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charset="0"/>
                        <a:ea typeface="宋体"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charset="-122"/>
                        </a:rPr>
                        <a:t>1 to 5 DET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charset="-122"/>
                        </a:rPr>
                        <a:t>6 to 19 DET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charset="-122"/>
                        </a:rPr>
                        <a:t>20 or more DET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503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charset="-122"/>
                        </a:rPr>
                        <a:t>0 to 1 FTR</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Low(4)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Low(4)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Average(5)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charset="-122"/>
                        </a:rPr>
                        <a:t>2 to 3 FTR</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Low(4)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Average(5)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High(7)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3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charset="-122"/>
                        </a:rPr>
                        <a:t>4 or more FTR</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Average(5)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High(7)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charset="-122"/>
                        </a:rPr>
                        <a:t>High(7)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5629184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4"/>
          <p:cNvGrpSpPr>
            <a:grpSpLocks/>
          </p:cNvGrpSpPr>
          <p:nvPr/>
        </p:nvGrpSpPr>
        <p:grpSpPr bwMode="auto">
          <a:xfrm>
            <a:off x="1979712" y="2924944"/>
            <a:ext cx="5261130" cy="964981"/>
            <a:chOff x="1296" y="1824"/>
            <a:chExt cx="2976" cy="432"/>
          </a:xfrm>
          <a:effectLst>
            <a:outerShdw blurRad="50800" dist="88900" dir="3360000" algn="ctr" rotWithShape="0">
              <a:schemeClr val="bg1">
                <a:lumMod val="50000"/>
              </a:schemeClr>
            </a:outerShdw>
          </a:effectLst>
        </p:grpSpPr>
        <p:sp>
          <p:nvSpPr>
            <p:cNvPr id="5" name="AutoShape 15"/>
            <p:cNvSpPr>
              <a:spLocks noChangeArrowheads="1"/>
            </p:cNvSpPr>
            <p:nvPr/>
          </p:nvSpPr>
          <p:spPr bwMode="gray">
            <a:xfrm>
              <a:off x="1536" y="1899"/>
              <a:ext cx="2736" cy="288"/>
            </a:xfrm>
            <a:prstGeom prst="roundRect">
              <a:avLst>
                <a:gd name="adj" fmla="val 16667"/>
              </a:avLst>
            </a:prstGeom>
            <a:noFill/>
            <a:ln w="28575" algn="ctr">
              <a:solidFill>
                <a:srgbClr val="FF9900"/>
              </a:solidFill>
              <a:round/>
              <a:headEnd/>
              <a:tailEnd/>
            </a:ln>
            <a:effectLst>
              <a:outerShdw dist="99190" dir="2388334" algn="ctr" rotWithShape="0">
                <a:schemeClr val="bg1">
                  <a:lumMod val="75000"/>
                  <a:alpha val="50000"/>
                </a:schemeClr>
              </a:outerShdw>
            </a:effectLst>
          </p:spPr>
          <p:txBody>
            <a:bodyPr wrap="none" anchor="ctr"/>
            <a:lstStyle/>
            <a:p>
              <a:pPr eaLnBrk="0" hangingPunct="0">
                <a:defRPr/>
              </a:pPr>
              <a:r>
                <a:rPr lang="zh-CN" altLang="en-US" sz="2800" b="1" dirty="0" smtClean="0">
                  <a:ea typeface="宋体" pitchFamily="2" charset="-122"/>
                </a:rPr>
                <a:t>            功能点概述</a:t>
              </a:r>
              <a:endParaRPr lang="zh-CN" altLang="en-US" sz="2800" b="1" dirty="0">
                <a:ea typeface="宋体" pitchFamily="2" charset="-122"/>
              </a:endParaRPr>
            </a:p>
          </p:txBody>
        </p:sp>
        <p:sp>
          <p:nvSpPr>
            <p:cNvPr id="6" name="AutoShape 16"/>
            <p:cNvSpPr>
              <a:spLocks noChangeArrowheads="1"/>
            </p:cNvSpPr>
            <p:nvPr/>
          </p:nvSpPr>
          <p:spPr bwMode="gray">
            <a:xfrm>
              <a:off x="1296" y="1824"/>
              <a:ext cx="432" cy="432"/>
            </a:xfrm>
            <a:prstGeom prst="diamond">
              <a:avLst/>
            </a:prstGeom>
            <a:solidFill>
              <a:srgbClr val="FFCC00"/>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eaLnBrk="0" hangingPunct="0">
                <a:defRPr/>
              </a:pPr>
              <a:endParaRPr lang="zh-CN" altLang="en-US">
                <a:ea typeface="宋体" pitchFamily="2" charset="-122"/>
              </a:endParaRPr>
            </a:p>
          </p:txBody>
        </p:sp>
        <p:sp>
          <p:nvSpPr>
            <p:cNvPr id="8" name="Text Box 18"/>
            <p:cNvSpPr txBox="1">
              <a:spLocks noChangeArrowheads="1"/>
            </p:cNvSpPr>
            <p:nvPr/>
          </p:nvSpPr>
          <p:spPr bwMode="gray">
            <a:xfrm>
              <a:off x="1421" y="1947"/>
              <a:ext cx="209" cy="211"/>
            </a:xfrm>
            <a:prstGeom prst="rect">
              <a:avLst/>
            </a:prstGeom>
            <a:noFill/>
            <a:ln w="9525" algn="ctr">
              <a:noFill/>
              <a:miter lim="800000"/>
              <a:headEnd/>
              <a:tailEnd/>
            </a:ln>
            <a:effectLst>
              <a:outerShdw blurRad="50800" dist="50800" dir="5400000" sx="2000" sy="2000" algn="ctr" rotWithShape="0">
                <a:srgbClr val="000000">
                  <a:alpha val="43137"/>
                </a:srgbClr>
              </a:outerShdw>
            </a:effectLst>
          </p:spPr>
          <p:txBody>
            <a:bodyPr wrap="none">
              <a:spAutoFit/>
            </a:bodyPr>
            <a:lstStyle/>
            <a:p>
              <a:pPr eaLnBrk="0" hangingPunct="0">
                <a:defRPr/>
              </a:pPr>
              <a:r>
                <a:rPr lang="en-US" altLang="zh-CN" sz="2400" b="1" dirty="0">
                  <a:solidFill>
                    <a:schemeClr val="bg1"/>
                  </a:solidFill>
                </a:rPr>
                <a:t>1</a:t>
              </a:r>
            </a:p>
          </p:txBody>
        </p:sp>
      </p:gr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0796026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b="1" dirty="0" smtClean="0"/>
              <a:t>功能点标准概述</a:t>
            </a:r>
            <a:endParaRPr lang="zh-CN" altLang="en-US" sz="4000" b="1" dirty="0"/>
          </a:p>
        </p:txBody>
      </p:sp>
      <p:sp>
        <p:nvSpPr>
          <p:cNvPr id="3" name="内容占位符 2"/>
          <p:cNvSpPr>
            <a:spLocks noGrp="1"/>
          </p:cNvSpPr>
          <p:nvPr>
            <p:ph sz="quarter" idx="1"/>
          </p:nvPr>
        </p:nvSpPr>
        <p:spPr/>
        <p:txBody>
          <a:bodyPr/>
          <a:lstStyle/>
          <a:p>
            <a:r>
              <a:rPr lang="zh-CN" altLang="en-US" b="1" dirty="0"/>
              <a:t>事务功能</a:t>
            </a:r>
          </a:p>
          <a:p>
            <a:pPr lvl="1"/>
            <a:r>
              <a:rPr lang="en-US" altLang="zh-CN" sz="2000" dirty="0"/>
              <a:t>EQ</a:t>
            </a:r>
          </a:p>
          <a:p>
            <a:pPr lvl="1"/>
            <a:endParaRPr lang="zh-CN" altLang="en-US" dirty="0"/>
          </a:p>
          <a:p>
            <a:pPr lvl="1"/>
            <a:endParaRPr lang="en-US" altLang="zh-CN" dirty="0"/>
          </a:p>
          <a:p>
            <a:endParaRPr lang="zh-CN" altLang="en-US" dirty="0"/>
          </a:p>
        </p:txBody>
      </p:sp>
      <p:graphicFrame>
        <p:nvGraphicFramePr>
          <p:cNvPr id="5" name="Group 32"/>
          <p:cNvGraphicFramePr>
            <a:graphicFrameLocks/>
          </p:cNvGraphicFramePr>
          <p:nvPr>
            <p:extLst>
              <p:ext uri="{D42A27DB-BD31-4B8C-83A1-F6EECF244321}">
                <p14:modId xmlns:p14="http://schemas.microsoft.com/office/powerpoint/2010/main" val="2757816264"/>
              </p:ext>
            </p:extLst>
          </p:nvPr>
        </p:nvGraphicFramePr>
        <p:xfrm>
          <a:off x="755576" y="2852936"/>
          <a:ext cx="7715250" cy="1871664"/>
        </p:xfrm>
        <a:graphic>
          <a:graphicData uri="http://schemas.openxmlformats.org/drawingml/2006/table">
            <a:tbl>
              <a:tblPr/>
              <a:tblGrid>
                <a:gridCol w="1893888"/>
                <a:gridCol w="1884362"/>
                <a:gridCol w="1804988"/>
                <a:gridCol w="2132012"/>
              </a:tblGrid>
              <a:tr h="4683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dirty="0" smtClean="0">
                        <a:ln>
                          <a:noFill/>
                        </a:ln>
                        <a:solidFill>
                          <a:schemeClr val="tx1"/>
                        </a:solidFill>
                        <a:effectLst/>
                        <a:latin typeface="Arial" charset="0"/>
                        <a:ea typeface="宋体"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charset="-122"/>
                        </a:rPr>
                        <a:t>1 to 5 DET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charset="-122"/>
                        </a:rPr>
                        <a:t>6 to 19 DET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Arial" charset="0"/>
                          <a:ea typeface="宋体" charset="-122"/>
                        </a:rPr>
                        <a:t>20 or more DET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683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charset="-122"/>
                        </a:rPr>
                        <a:t>0 to 1 FTR</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Low(3)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Low(3)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Average(4)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83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charset="-122"/>
                        </a:rPr>
                        <a:t>2 FTR</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Low(3)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Average(4)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High(6)</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67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charset="-122"/>
                        </a:rPr>
                        <a:t>3 or more FTR</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Average(4)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charset="-122"/>
                        </a:rPr>
                        <a:t>High(6)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charset="-122"/>
                        </a:rPr>
                        <a:t>High(6)</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7504580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b="1" dirty="0" smtClean="0"/>
              <a:t>功能点标准概述</a:t>
            </a:r>
            <a:endParaRPr lang="zh-CN" altLang="en-US" sz="4000" b="1" dirty="0"/>
          </a:p>
        </p:txBody>
      </p:sp>
      <p:sp>
        <p:nvSpPr>
          <p:cNvPr id="3" name="内容占位符 2"/>
          <p:cNvSpPr>
            <a:spLocks noGrp="1"/>
          </p:cNvSpPr>
          <p:nvPr>
            <p:ph sz="quarter" idx="1"/>
          </p:nvPr>
        </p:nvSpPr>
        <p:spPr/>
        <p:txBody>
          <a:bodyPr/>
          <a:lstStyle/>
          <a:p>
            <a:r>
              <a:rPr lang="zh-CN" altLang="en-US" b="1" dirty="0"/>
              <a:t>确定系统的</a:t>
            </a:r>
            <a:r>
              <a:rPr lang="en-US" altLang="zh-CN" b="1" dirty="0"/>
              <a:t>14</a:t>
            </a:r>
            <a:r>
              <a:rPr lang="zh-CN" altLang="en-US" b="1" dirty="0"/>
              <a:t>个特征值</a:t>
            </a:r>
          </a:p>
          <a:p>
            <a:pPr lvl="2"/>
            <a:r>
              <a:rPr lang="en-US" altLang="zh-CN" dirty="0"/>
              <a:t>FPA</a:t>
            </a:r>
            <a:r>
              <a:rPr lang="zh-CN" altLang="en-US" dirty="0"/>
              <a:t>方法认为有</a:t>
            </a:r>
            <a:r>
              <a:rPr lang="en-US" altLang="zh-CN" dirty="0"/>
              <a:t>14</a:t>
            </a:r>
            <a:r>
              <a:rPr lang="zh-CN" altLang="en-US" dirty="0"/>
              <a:t>个因素影响</a:t>
            </a:r>
            <a:r>
              <a:rPr lang="en-US" altLang="zh-CN" dirty="0"/>
              <a:t>FP</a:t>
            </a:r>
            <a:r>
              <a:rPr lang="zh-CN" altLang="en-US" dirty="0"/>
              <a:t>的个数</a:t>
            </a:r>
          </a:p>
          <a:p>
            <a:pPr lvl="2"/>
            <a:r>
              <a:rPr lang="zh-CN" altLang="en-US" dirty="0"/>
              <a:t>这</a:t>
            </a:r>
            <a:r>
              <a:rPr lang="en-US" altLang="zh-CN" dirty="0"/>
              <a:t>14</a:t>
            </a:r>
            <a:r>
              <a:rPr lang="zh-CN" altLang="en-US" dirty="0"/>
              <a:t>个特征值根据</a:t>
            </a:r>
            <a:r>
              <a:rPr lang="en-US" altLang="zh-CN" dirty="0"/>
              <a:t>SRS</a:t>
            </a:r>
            <a:r>
              <a:rPr lang="zh-CN" altLang="en-US" dirty="0"/>
              <a:t>的内容来判断</a:t>
            </a:r>
          </a:p>
          <a:p>
            <a:pPr lvl="3"/>
            <a:r>
              <a:rPr lang="zh-CN" altLang="en-US" dirty="0"/>
              <a:t>非功能需求</a:t>
            </a:r>
          </a:p>
          <a:p>
            <a:pPr lvl="3"/>
            <a:r>
              <a:rPr lang="zh-CN" altLang="en-US" dirty="0"/>
              <a:t>设计约束</a:t>
            </a:r>
          </a:p>
          <a:p>
            <a:pPr lvl="2"/>
            <a:r>
              <a:rPr lang="zh-CN" altLang="en-US" dirty="0"/>
              <a:t>根据每个特征值的特点，决定它的取值，取值范围介于</a:t>
            </a:r>
            <a:r>
              <a:rPr lang="en-US" altLang="zh-CN" dirty="0"/>
              <a:t>0</a:t>
            </a:r>
            <a:r>
              <a:rPr lang="zh-CN" altLang="en-US" dirty="0"/>
              <a:t>到</a:t>
            </a:r>
            <a:r>
              <a:rPr lang="en-US" altLang="zh-CN" dirty="0"/>
              <a:t>5</a:t>
            </a:r>
            <a:r>
              <a:rPr lang="zh-CN" altLang="en-US" dirty="0"/>
              <a:t>之间</a:t>
            </a:r>
          </a:p>
          <a:p>
            <a:pPr lvl="1"/>
            <a:endParaRPr lang="zh-CN" altLang="en-US" dirty="0"/>
          </a:p>
          <a:p>
            <a:pPr lvl="1"/>
            <a:endParaRPr lang="en-US" altLang="zh-CN" dirty="0"/>
          </a:p>
          <a:p>
            <a:endParaRPr lang="zh-CN" altLang="en-US" dirty="0"/>
          </a:p>
        </p:txBody>
      </p:sp>
    </p:spTree>
    <p:extLst>
      <p:ext uri="{BB962C8B-B14F-4D97-AF65-F5344CB8AC3E}">
        <p14:creationId xmlns:p14="http://schemas.microsoft.com/office/powerpoint/2010/main" val="330636432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b="1" dirty="0" smtClean="0"/>
              <a:t>功能点标准概述</a:t>
            </a:r>
            <a:endParaRPr lang="zh-CN" altLang="en-US" sz="4000" b="1" dirty="0"/>
          </a:p>
        </p:txBody>
      </p:sp>
      <p:sp>
        <p:nvSpPr>
          <p:cNvPr id="3" name="内容占位符 2"/>
          <p:cNvSpPr>
            <a:spLocks noGrp="1"/>
          </p:cNvSpPr>
          <p:nvPr>
            <p:ph sz="quarter" idx="1"/>
          </p:nvPr>
        </p:nvSpPr>
        <p:spPr/>
        <p:txBody>
          <a:bodyPr/>
          <a:lstStyle/>
          <a:p>
            <a:pPr lvl="1"/>
            <a:endParaRPr lang="zh-CN" altLang="en-US" dirty="0"/>
          </a:p>
          <a:p>
            <a:pPr lvl="1"/>
            <a:endParaRPr lang="en-US" altLang="zh-CN" dirty="0"/>
          </a:p>
          <a:p>
            <a:endParaRPr lang="zh-CN" altLang="en-US" dirty="0"/>
          </a:p>
        </p:txBody>
      </p:sp>
      <p:graphicFrame>
        <p:nvGraphicFramePr>
          <p:cNvPr id="4" name="对象 3"/>
          <p:cNvGraphicFramePr>
            <a:graphicFrameLocks noChangeAspect="1"/>
          </p:cNvGraphicFramePr>
          <p:nvPr/>
        </p:nvGraphicFramePr>
        <p:xfrm>
          <a:off x="971550" y="1700213"/>
          <a:ext cx="6848475" cy="4114800"/>
        </p:xfrm>
        <a:graphic>
          <a:graphicData uri="http://schemas.openxmlformats.org/presentationml/2006/ole">
            <mc:AlternateContent xmlns:mc="http://schemas.openxmlformats.org/markup-compatibility/2006">
              <mc:Choice xmlns:v="urn:schemas-microsoft-com:vml" Requires="v">
                <p:oleObj spid="_x0000_s4337" name="Worksheet" r:id="rId3" imgW="5067605" imgH="3105607" progId="Excel.Sheet.8">
                  <p:embed/>
                </p:oleObj>
              </mc:Choice>
              <mc:Fallback>
                <p:oleObj name="Worksheet" r:id="rId3" imgW="5067605" imgH="3105607" progId="Excel.Shee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1700213"/>
                        <a:ext cx="6848475"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34739198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b="1" dirty="0" smtClean="0"/>
              <a:t>调整因子</a:t>
            </a:r>
            <a:endParaRPr lang="zh-CN" altLang="en-US" sz="4000" b="1" dirty="0"/>
          </a:p>
        </p:txBody>
      </p:sp>
      <p:sp>
        <p:nvSpPr>
          <p:cNvPr id="3" name="内容占位符 2"/>
          <p:cNvSpPr>
            <a:spLocks noGrp="1"/>
          </p:cNvSpPr>
          <p:nvPr>
            <p:ph sz="quarter" idx="1"/>
          </p:nvPr>
        </p:nvSpPr>
        <p:spPr/>
        <p:txBody>
          <a:bodyPr/>
          <a:lstStyle/>
          <a:p>
            <a:pPr lvl="1"/>
            <a:r>
              <a:rPr lang="zh-CN" altLang="en-US" sz="2400" b="1" dirty="0" smtClean="0"/>
              <a:t>计算调整系数</a:t>
            </a:r>
          </a:p>
          <a:p>
            <a:pPr lvl="3"/>
            <a:r>
              <a:rPr lang="en-US" altLang="zh-CN" dirty="0" smtClean="0"/>
              <a:t>VAF=(TDI*0.01)+0.65</a:t>
            </a:r>
          </a:p>
          <a:p>
            <a:pPr lvl="3"/>
            <a:r>
              <a:rPr lang="en-US" altLang="zh-CN" dirty="0" smtClean="0"/>
              <a:t>TDI(TOTAL DEGREE OF INFLUENCE)</a:t>
            </a:r>
          </a:p>
          <a:p>
            <a:pPr lvl="3"/>
            <a:r>
              <a:rPr lang="en-US" altLang="zh-CN" dirty="0" smtClean="0"/>
              <a:t>0.65&lt;VAF&lt;1.35</a:t>
            </a:r>
          </a:p>
          <a:p>
            <a:pPr lvl="3"/>
            <a:r>
              <a:rPr lang="zh-CN" altLang="en-US" dirty="0" smtClean="0"/>
              <a:t>基本公式：</a:t>
            </a:r>
            <a:r>
              <a:rPr lang="en-US" altLang="zh-CN" dirty="0" smtClean="0"/>
              <a:t>FP=UFP*VAF</a:t>
            </a:r>
          </a:p>
          <a:p>
            <a:pPr lvl="3"/>
            <a:endParaRPr lang="en-US" altLang="zh-CN" dirty="0"/>
          </a:p>
          <a:p>
            <a:pPr lvl="1"/>
            <a:r>
              <a:rPr lang="zh-CN" altLang="en-US" sz="2400" b="1" dirty="0"/>
              <a:t>计算功能</a:t>
            </a:r>
            <a:r>
              <a:rPr lang="zh-CN" altLang="en-US" sz="2400" b="1" dirty="0" smtClean="0"/>
              <a:t>点</a:t>
            </a:r>
            <a:endParaRPr lang="zh-CN" altLang="en-US" sz="2400" b="1" dirty="0"/>
          </a:p>
          <a:p>
            <a:pPr lvl="3"/>
            <a:r>
              <a:rPr lang="en-US" altLang="zh-CN" dirty="0" smtClean="0"/>
              <a:t>FPC=UFP*VAF</a:t>
            </a:r>
          </a:p>
          <a:p>
            <a:pPr marL="1005840" lvl="3" indent="0">
              <a:buNone/>
            </a:pPr>
            <a:endParaRPr lang="en-US" altLang="zh-CN" dirty="0" smtClean="0"/>
          </a:p>
          <a:p>
            <a:pPr lvl="3"/>
            <a:endParaRPr lang="en-US" altLang="zh-CN" dirty="0"/>
          </a:p>
          <a:p>
            <a:pPr lvl="1"/>
            <a:endParaRPr lang="zh-CN" altLang="en-US" dirty="0"/>
          </a:p>
          <a:p>
            <a:pPr lvl="1"/>
            <a:endParaRPr lang="en-US" altLang="zh-CN" dirty="0"/>
          </a:p>
          <a:p>
            <a:endParaRPr lang="zh-CN" altLang="en-US" dirty="0"/>
          </a:p>
        </p:txBody>
      </p:sp>
    </p:spTree>
    <p:extLst>
      <p:ext uri="{BB962C8B-B14F-4D97-AF65-F5344CB8AC3E}">
        <p14:creationId xmlns:p14="http://schemas.microsoft.com/office/powerpoint/2010/main" val="3343160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395536" y="1628800"/>
            <a:ext cx="7467600" cy="4873752"/>
          </a:xfrm>
        </p:spPr>
        <p:txBody>
          <a:bodyPr/>
          <a:lstStyle/>
          <a:p>
            <a:pPr marL="1005840" lvl="3" indent="0">
              <a:buNone/>
            </a:pPr>
            <a:r>
              <a:rPr lang="zh-CN" altLang="en-US" sz="7200" dirty="0" smtClean="0"/>
              <a:t>        </a:t>
            </a:r>
            <a:endParaRPr lang="en-US" altLang="zh-CN" sz="7200" dirty="0" smtClean="0"/>
          </a:p>
          <a:p>
            <a:pPr marL="1005840" lvl="3" indent="0">
              <a:buNone/>
            </a:pPr>
            <a:r>
              <a:rPr lang="en-US" altLang="zh-CN" sz="7200" dirty="0"/>
              <a:t> </a:t>
            </a:r>
            <a:r>
              <a:rPr lang="en-US" altLang="zh-CN" sz="7200" dirty="0" smtClean="0"/>
              <a:t>     </a:t>
            </a:r>
            <a:r>
              <a:rPr lang="zh-CN" altLang="en-US" sz="7200" dirty="0" smtClean="0"/>
              <a:t>谢谢！</a:t>
            </a:r>
            <a:endParaRPr lang="en-US" altLang="zh-CN" sz="7200" dirty="0"/>
          </a:p>
          <a:p>
            <a:pPr lvl="1"/>
            <a:endParaRPr lang="zh-CN" altLang="en-US" dirty="0"/>
          </a:p>
          <a:p>
            <a:pPr lvl="1"/>
            <a:endParaRPr lang="en-US" altLang="zh-CN" dirty="0"/>
          </a:p>
          <a:p>
            <a:endParaRPr lang="zh-CN" altLang="en-US" dirty="0"/>
          </a:p>
        </p:txBody>
      </p:sp>
    </p:spTree>
    <p:extLst>
      <p:ext uri="{BB962C8B-B14F-4D97-AF65-F5344CB8AC3E}">
        <p14:creationId xmlns:p14="http://schemas.microsoft.com/office/powerpoint/2010/main" val="20539482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b="1" dirty="0">
                <a:latin typeface="+mj-ea"/>
              </a:rPr>
              <a:t>IFPUG</a:t>
            </a:r>
            <a:r>
              <a:rPr lang="zh-CN" altLang="en-US" sz="4000" b="1" dirty="0">
                <a:latin typeface="+mj-ea"/>
              </a:rPr>
              <a:t>起源</a:t>
            </a:r>
          </a:p>
        </p:txBody>
      </p:sp>
      <p:sp>
        <p:nvSpPr>
          <p:cNvPr id="3" name="内容占位符 2"/>
          <p:cNvSpPr>
            <a:spLocks noGrp="1"/>
          </p:cNvSpPr>
          <p:nvPr>
            <p:ph sz="quarter" idx="1"/>
          </p:nvPr>
        </p:nvSpPr>
        <p:spPr/>
        <p:txBody>
          <a:bodyPr>
            <a:normAutofit/>
          </a:bodyPr>
          <a:lstStyle/>
          <a:p>
            <a:r>
              <a:rPr lang="en-US" altLang="zh-CN" b="1" dirty="0" smtClean="0"/>
              <a:t>IFPUG</a:t>
            </a:r>
            <a:r>
              <a:rPr lang="zh-CN" altLang="en-US" b="1" dirty="0" smtClean="0"/>
              <a:t>起源</a:t>
            </a:r>
            <a:endParaRPr lang="zh-CN" altLang="en-US" b="1" dirty="0"/>
          </a:p>
          <a:p>
            <a:pPr lvl="1"/>
            <a:r>
              <a:rPr lang="en-US" altLang="zh-CN" dirty="0"/>
              <a:t>1979  </a:t>
            </a:r>
            <a:r>
              <a:rPr lang="en-US" altLang="zh-CN" dirty="0" smtClean="0"/>
              <a:t>IBM</a:t>
            </a:r>
            <a:r>
              <a:rPr lang="zh-CN" altLang="en-US" dirty="0"/>
              <a:t>提出需求：以一种独立于计算机语言的方法来评估软件开发成果</a:t>
            </a:r>
          </a:p>
          <a:p>
            <a:pPr lvl="1"/>
            <a:r>
              <a:rPr lang="en-US" altLang="zh-CN" dirty="0"/>
              <a:t>20</a:t>
            </a:r>
            <a:r>
              <a:rPr lang="zh-CN" altLang="en-US" dirty="0"/>
              <a:t>世纪</a:t>
            </a:r>
            <a:r>
              <a:rPr lang="en-US" altLang="zh-CN" dirty="0"/>
              <a:t>80</a:t>
            </a:r>
            <a:r>
              <a:rPr lang="zh-CN" altLang="en-US" dirty="0" smtClean="0"/>
              <a:t>年代初，正式</a:t>
            </a:r>
            <a:r>
              <a:rPr lang="zh-CN" altLang="en-US" dirty="0"/>
              <a:t>的</a:t>
            </a:r>
            <a:r>
              <a:rPr lang="en-US" altLang="zh-CN" dirty="0"/>
              <a:t>FP</a:t>
            </a:r>
            <a:r>
              <a:rPr lang="zh-CN" altLang="en-US" dirty="0"/>
              <a:t>使用</a:t>
            </a:r>
            <a:r>
              <a:rPr lang="zh-CN" altLang="en-US" dirty="0" smtClean="0"/>
              <a:t>指南</a:t>
            </a:r>
            <a:r>
              <a:rPr lang="zh-CN" altLang="en-US" dirty="0"/>
              <a:t>发布</a:t>
            </a:r>
            <a:endParaRPr lang="en-US" altLang="zh-CN" dirty="0" smtClean="0"/>
          </a:p>
          <a:p>
            <a:pPr lvl="1"/>
            <a:r>
              <a:rPr lang="en-US" altLang="zh-CN" dirty="0" smtClean="0"/>
              <a:t>20</a:t>
            </a:r>
            <a:r>
              <a:rPr lang="zh-CN" altLang="en-US" dirty="0"/>
              <a:t>世纪</a:t>
            </a:r>
            <a:r>
              <a:rPr lang="en-US" altLang="zh-CN" dirty="0"/>
              <a:t>80</a:t>
            </a:r>
            <a:r>
              <a:rPr lang="zh-CN" altLang="en-US" dirty="0"/>
              <a:t>年代末，</a:t>
            </a:r>
            <a:r>
              <a:rPr lang="en-US" altLang="zh-CN" dirty="0"/>
              <a:t>IFPUG</a:t>
            </a:r>
            <a:r>
              <a:rPr lang="zh-CN" altLang="en-US" dirty="0" smtClean="0"/>
              <a:t>成立</a:t>
            </a:r>
            <a:endParaRPr lang="en-US" altLang="zh-CN" dirty="0" smtClean="0"/>
          </a:p>
          <a:p>
            <a:pPr lvl="1"/>
            <a:r>
              <a:rPr lang="en-US" altLang="zh-CN" dirty="0"/>
              <a:t>1988  FP CPM release 2.0</a:t>
            </a:r>
          </a:p>
          <a:p>
            <a:pPr lvl="1"/>
            <a:r>
              <a:rPr lang="en-US" altLang="zh-CN" dirty="0"/>
              <a:t>1990  FP CPM release 3.0</a:t>
            </a:r>
          </a:p>
          <a:p>
            <a:pPr lvl="1"/>
            <a:r>
              <a:rPr lang="en-US" altLang="zh-CN" dirty="0"/>
              <a:t>1994  FP CPM release 4.0</a:t>
            </a:r>
          </a:p>
          <a:p>
            <a:pPr lvl="1"/>
            <a:r>
              <a:rPr lang="en-US" altLang="zh-CN" dirty="0"/>
              <a:t>1999  FP CPM release 4.1</a:t>
            </a:r>
          </a:p>
          <a:p>
            <a:pPr lvl="1"/>
            <a:r>
              <a:rPr lang="en-US" altLang="zh-CN" dirty="0"/>
              <a:t>2003  </a:t>
            </a:r>
            <a:r>
              <a:rPr lang="zh-CN" altLang="en-US" dirty="0"/>
              <a:t>加入</a:t>
            </a:r>
            <a:r>
              <a:rPr lang="en-US" altLang="zh-CN" dirty="0"/>
              <a:t>ISO/IEC</a:t>
            </a:r>
            <a:r>
              <a:rPr lang="zh-CN" altLang="en-US" dirty="0"/>
              <a:t>标准</a:t>
            </a:r>
          </a:p>
          <a:p>
            <a:pPr lvl="1"/>
            <a:r>
              <a:rPr lang="en-US" altLang="zh-CN" dirty="0"/>
              <a:t>2004  FP CPM release 4.2</a:t>
            </a:r>
          </a:p>
          <a:p>
            <a:pPr lvl="1"/>
            <a:endParaRPr lang="en-US" altLang="zh-CN" dirty="0" smtClean="0"/>
          </a:p>
          <a:p>
            <a:endParaRPr lang="zh-CN" altLang="en-US" dirty="0"/>
          </a:p>
        </p:txBody>
      </p:sp>
    </p:spTree>
    <p:extLst>
      <p:ext uri="{BB962C8B-B14F-4D97-AF65-F5344CB8AC3E}">
        <p14:creationId xmlns:p14="http://schemas.microsoft.com/office/powerpoint/2010/main" val="18630901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b="1" dirty="0" smtClean="0"/>
              <a:t>功能点标准概述</a:t>
            </a:r>
            <a:endParaRPr lang="zh-CN" altLang="en-US" sz="4000" b="1" dirty="0"/>
          </a:p>
        </p:txBody>
      </p:sp>
      <p:sp>
        <p:nvSpPr>
          <p:cNvPr id="3" name="内容占位符 2"/>
          <p:cNvSpPr>
            <a:spLocks noGrp="1"/>
          </p:cNvSpPr>
          <p:nvPr>
            <p:ph sz="quarter" idx="1"/>
          </p:nvPr>
        </p:nvSpPr>
        <p:spPr/>
        <p:txBody>
          <a:bodyPr/>
          <a:lstStyle/>
          <a:p>
            <a:r>
              <a:rPr lang="zh-CN" altLang="en-US" b="1" dirty="0"/>
              <a:t>什么是功能点</a:t>
            </a:r>
          </a:p>
          <a:p>
            <a:pPr lvl="1"/>
            <a:r>
              <a:rPr lang="zh-CN" altLang="en-US" dirty="0"/>
              <a:t>功能点（</a:t>
            </a:r>
            <a:r>
              <a:rPr lang="en-US" altLang="zh-CN" dirty="0"/>
              <a:t>Function Points</a:t>
            </a:r>
            <a:r>
              <a:rPr lang="zh-CN" altLang="en-US" dirty="0"/>
              <a:t>）是度量软件规模的一个标准度量单元</a:t>
            </a:r>
          </a:p>
          <a:p>
            <a:pPr lvl="1"/>
            <a:r>
              <a:rPr lang="zh-CN" altLang="en-US" dirty="0"/>
              <a:t>一个软件的大小可以通过交付给用户的功能点数来度量，成为一种</a:t>
            </a:r>
            <a:r>
              <a:rPr lang="zh-CN" altLang="en-US" dirty="0" smtClean="0"/>
              <a:t>国际标准。</a:t>
            </a:r>
            <a:endParaRPr lang="en-US" altLang="zh-CN" dirty="0" smtClean="0"/>
          </a:p>
          <a:p>
            <a:pPr lvl="1"/>
            <a:r>
              <a:rPr lang="zh-CN" altLang="en-US" dirty="0" smtClean="0"/>
              <a:t>在</a:t>
            </a:r>
            <a:r>
              <a:rPr lang="zh-CN" altLang="en-US" dirty="0"/>
              <a:t>软件度量中广泛应用，将系统分解成更小的模块，便于理解和分析</a:t>
            </a:r>
            <a:endParaRPr lang="en-US" altLang="zh-CN" dirty="0"/>
          </a:p>
          <a:p>
            <a:pPr lvl="1"/>
            <a:r>
              <a:rPr lang="zh-CN" altLang="en-US" dirty="0"/>
              <a:t>为项目范围、工作量、资源、时间等因素进行估算提供了依据</a:t>
            </a:r>
          </a:p>
          <a:p>
            <a:pPr lvl="1"/>
            <a:endParaRPr lang="zh-CN" altLang="en-US" dirty="0"/>
          </a:p>
          <a:p>
            <a:pPr lvl="1"/>
            <a:endParaRPr lang="en-US" altLang="zh-CN" dirty="0"/>
          </a:p>
          <a:p>
            <a:endParaRPr lang="zh-CN" altLang="en-US" dirty="0"/>
          </a:p>
        </p:txBody>
      </p:sp>
    </p:spTree>
    <p:extLst>
      <p:ext uri="{BB962C8B-B14F-4D97-AF65-F5344CB8AC3E}">
        <p14:creationId xmlns:p14="http://schemas.microsoft.com/office/powerpoint/2010/main" val="19512525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b="1" dirty="0" smtClean="0"/>
              <a:t>FP</a:t>
            </a:r>
            <a:r>
              <a:rPr lang="zh-CN" altLang="en-US" sz="4000" b="1" dirty="0" smtClean="0"/>
              <a:t>与</a:t>
            </a:r>
            <a:r>
              <a:rPr lang="en-US" altLang="zh-CN" sz="4000" b="1" dirty="0" smtClean="0"/>
              <a:t>LOC</a:t>
            </a:r>
            <a:r>
              <a:rPr lang="zh-CN" altLang="en-US" sz="4000" b="1" dirty="0" smtClean="0"/>
              <a:t>的区别</a:t>
            </a:r>
            <a:endParaRPr lang="zh-CN" altLang="en-US" sz="4000" b="1" dirty="0"/>
          </a:p>
        </p:txBody>
      </p:sp>
      <p:sp>
        <p:nvSpPr>
          <p:cNvPr id="3" name="内容占位符 2"/>
          <p:cNvSpPr>
            <a:spLocks noGrp="1"/>
          </p:cNvSpPr>
          <p:nvPr>
            <p:ph sz="quarter" idx="1"/>
          </p:nvPr>
        </p:nvSpPr>
        <p:spPr/>
        <p:txBody>
          <a:bodyPr>
            <a:normAutofit fontScale="92500" lnSpcReduction="10000"/>
          </a:bodyPr>
          <a:lstStyle/>
          <a:p>
            <a:r>
              <a:rPr lang="zh-CN" altLang="en-US" sz="2600" b="1" dirty="0"/>
              <a:t>常见的</a:t>
            </a:r>
            <a:r>
              <a:rPr lang="zh-CN" altLang="en-US" sz="2600" b="1" dirty="0" smtClean="0"/>
              <a:t>方法</a:t>
            </a:r>
            <a:endParaRPr lang="en-US" altLang="zh-CN" sz="2600" b="1" dirty="0" smtClean="0"/>
          </a:p>
          <a:p>
            <a:pPr lvl="1"/>
            <a:r>
              <a:rPr lang="en-US" altLang="zh-CN" sz="2300" dirty="0" smtClean="0"/>
              <a:t>FP</a:t>
            </a:r>
            <a:r>
              <a:rPr lang="zh-CN" altLang="en-US" sz="2300" dirty="0"/>
              <a:t>功能点法</a:t>
            </a:r>
          </a:p>
          <a:p>
            <a:pPr lvl="1"/>
            <a:r>
              <a:rPr lang="en-US" altLang="zh-CN" sz="2300" dirty="0"/>
              <a:t>LOC</a:t>
            </a:r>
            <a:r>
              <a:rPr lang="zh-CN" altLang="en-US" sz="2300" dirty="0"/>
              <a:t>代码</a:t>
            </a:r>
            <a:r>
              <a:rPr lang="zh-CN" altLang="en-US" sz="2300" dirty="0" smtClean="0"/>
              <a:t>行</a:t>
            </a:r>
            <a:endParaRPr lang="en-US" altLang="zh-CN" sz="2300" dirty="0" smtClean="0"/>
          </a:p>
          <a:p>
            <a:r>
              <a:rPr lang="zh-CN" altLang="en-US" sz="2600" b="1" dirty="0"/>
              <a:t>估算时间</a:t>
            </a:r>
          </a:p>
          <a:p>
            <a:pPr lvl="1"/>
            <a:r>
              <a:rPr lang="en-US" altLang="zh-CN" sz="2300" dirty="0"/>
              <a:t>FP</a:t>
            </a:r>
            <a:r>
              <a:rPr lang="zh-CN" altLang="en-US" sz="2300" dirty="0"/>
              <a:t>法常用在项目开始或项目需求基本</a:t>
            </a:r>
            <a:r>
              <a:rPr lang="zh-CN" altLang="en-US" sz="2300" dirty="0" smtClean="0"/>
              <a:t>明确时</a:t>
            </a:r>
            <a:r>
              <a:rPr lang="zh-CN" altLang="en-US" sz="2300" dirty="0"/>
              <a:t>使用</a:t>
            </a:r>
            <a:r>
              <a:rPr lang="zh-CN" altLang="en-US" sz="2300" dirty="0" smtClean="0"/>
              <a:t>，估算</a:t>
            </a:r>
            <a:r>
              <a:rPr lang="zh-CN" altLang="en-US" sz="2300" dirty="0"/>
              <a:t>的结果准确性较高</a:t>
            </a:r>
          </a:p>
          <a:p>
            <a:pPr lvl="1"/>
            <a:r>
              <a:rPr lang="zh-CN" altLang="en-US" sz="2300" dirty="0"/>
              <a:t>而使用</a:t>
            </a:r>
            <a:r>
              <a:rPr lang="en-US" altLang="zh-CN" sz="2300" dirty="0"/>
              <a:t>LOC</a:t>
            </a:r>
            <a:r>
              <a:rPr lang="zh-CN" altLang="en-US" sz="2300" dirty="0"/>
              <a:t>代码行估算法则误差较大</a:t>
            </a:r>
          </a:p>
          <a:p>
            <a:r>
              <a:rPr lang="zh-CN" altLang="en-US" sz="2600" b="1" dirty="0"/>
              <a:t>开发技术相关性</a:t>
            </a:r>
          </a:p>
          <a:p>
            <a:pPr lvl="1"/>
            <a:r>
              <a:rPr lang="zh-CN" altLang="en-US" sz="2300" dirty="0"/>
              <a:t>使用</a:t>
            </a:r>
            <a:r>
              <a:rPr lang="en-US" altLang="zh-CN" sz="2300" dirty="0"/>
              <a:t>FP</a:t>
            </a:r>
            <a:r>
              <a:rPr lang="zh-CN" altLang="en-US" sz="2300" dirty="0"/>
              <a:t>法无需懂得软件的开发技术</a:t>
            </a:r>
          </a:p>
          <a:p>
            <a:pPr lvl="1"/>
            <a:r>
              <a:rPr lang="en-US" altLang="zh-CN" sz="2300" dirty="0"/>
              <a:t>LOC</a:t>
            </a:r>
            <a:r>
              <a:rPr lang="zh-CN" altLang="en-US" sz="2300" dirty="0"/>
              <a:t>法则与开发技术密切相关</a:t>
            </a:r>
          </a:p>
          <a:p>
            <a:r>
              <a:rPr lang="zh-CN" altLang="en-US" sz="2600" b="1" dirty="0"/>
              <a:t>估算角度</a:t>
            </a:r>
          </a:p>
          <a:p>
            <a:pPr lvl="1"/>
            <a:r>
              <a:rPr lang="en-US" altLang="zh-CN" sz="2300" dirty="0"/>
              <a:t>FP</a:t>
            </a:r>
            <a:r>
              <a:rPr lang="zh-CN" altLang="en-US" sz="2300" dirty="0"/>
              <a:t>法以用户为角度进行估算</a:t>
            </a:r>
          </a:p>
          <a:p>
            <a:pPr lvl="1"/>
            <a:r>
              <a:rPr lang="en-US" altLang="zh-CN" sz="2300" dirty="0"/>
              <a:t>LOC</a:t>
            </a:r>
            <a:r>
              <a:rPr lang="zh-CN" altLang="en-US" sz="2300" dirty="0"/>
              <a:t>法则以技术为角度进行</a:t>
            </a:r>
            <a:r>
              <a:rPr lang="zh-CN" altLang="en-US" sz="2300" dirty="0" smtClean="0"/>
              <a:t>估算</a:t>
            </a:r>
          </a:p>
          <a:p>
            <a:pPr lvl="1"/>
            <a:endParaRPr lang="en-US" altLang="zh-CN" dirty="0" smtClean="0"/>
          </a:p>
          <a:p>
            <a:pPr lvl="1"/>
            <a:endParaRPr lang="zh-CN" altLang="en-US" dirty="0" smtClean="0"/>
          </a:p>
          <a:p>
            <a:pPr lvl="1"/>
            <a:endParaRPr lang="zh-CN" altLang="en-US" dirty="0"/>
          </a:p>
          <a:p>
            <a:pPr lvl="1"/>
            <a:endParaRPr lang="en-US" altLang="zh-CN" dirty="0"/>
          </a:p>
          <a:p>
            <a:endParaRPr lang="zh-CN" altLang="en-US" dirty="0"/>
          </a:p>
        </p:txBody>
      </p:sp>
    </p:spTree>
    <p:extLst>
      <p:ext uri="{BB962C8B-B14F-4D97-AF65-F5344CB8AC3E}">
        <p14:creationId xmlns:p14="http://schemas.microsoft.com/office/powerpoint/2010/main" val="20516838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b="1" dirty="0" smtClean="0"/>
              <a:t>FP</a:t>
            </a:r>
            <a:r>
              <a:rPr lang="zh-CN" altLang="en-US" sz="4000" b="1" dirty="0" smtClean="0"/>
              <a:t>的特点</a:t>
            </a:r>
            <a:endParaRPr lang="zh-CN" altLang="en-US" sz="4000" b="1" dirty="0"/>
          </a:p>
        </p:txBody>
      </p:sp>
      <p:sp>
        <p:nvSpPr>
          <p:cNvPr id="3" name="内容占位符 2"/>
          <p:cNvSpPr>
            <a:spLocks noGrp="1"/>
          </p:cNvSpPr>
          <p:nvPr>
            <p:ph sz="quarter" idx="1"/>
          </p:nvPr>
        </p:nvSpPr>
        <p:spPr/>
        <p:txBody>
          <a:bodyPr>
            <a:normAutofit/>
          </a:bodyPr>
          <a:lstStyle/>
          <a:p>
            <a:r>
              <a:rPr lang="zh-CN" altLang="zh-CN" b="1" dirty="0"/>
              <a:t>简单快速、甲方易理解</a:t>
            </a:r>
            <a:r>
              <a:rPr lang="zh-CN" altLang="zh-CN" b="1" dirty="0" smtClean="0"/>
              <a:t>、</a:t>
            </a:r>
            <a:endParaRPr lang="en-US" altLang="zh-CN" b="1" dirty="0" smtClean="0"/>
          </a:p>
          <a:p>
            <a:r>
              <a:rPr lang="zh-CN" altLang="zh-CN" b="1" dirty="0" smtClean="0"/>
              <a:t>可</a:t>
            </a:r>
            <a:r>
              <a:rPr lang="zh-CN" altLang="zh-CN" b="1" dirty="0"/>
              <a:t>开展行业比对、完整估算方案</a:t>
            </a:r>
            <a:r>
              <a:rPr lang="zh-CN" altLang="zh-CN" b="1" dirty="0" smtClean="0"/>
              <a:t>、</a:t>
            </a:r>
            <a:endParaRPr lang="en-US" altLang="zh-CN" b="1" dirty="0" smtClean="0"/>
          </a:p>
          <a:p>
            <a:r>
              <a:rPr lang="zh-CN" altLang="zh-CN" b="1" dirty="0" smtClean="0"/>
              <a:t>有</a:t>
            </a:r>
            <a:r>
              <a:rPr lang="zh-CN" altLang="zh-CN" b="1" dirty="0"/>
              <a:t>明确定义</a:t>
            </a:r>
            <a:r>
              <a:rPr lang="zh-CN" altLang="zh-CN" b="1" dirty="0" smtClean="0"/>
              <a:t>：</a:t>
            </a:r>
            <a:endParaRPr lang="en-US" altLang="zh-CN" b="1" dirty="0" smtClean="0"/>
          </a:p>
          <a:p>
            <a:r>
              <a:rPr lang="zh-CN" altLang="zh-CN" b="1" dirty="0" smtClean="0"/>
              <a:t>存在</a:t>
            </a:r>
            <a:r>
              <a:rPr lang="zh-CN" altLang="zh-CN" b="1" dirty="0"/>
              <a:t>多个兼容</a:t>
            </a:r>
            <a:r>
              <a:rPr lang="zh-CN" altLang="zh-CN" b="1" dirty="0" smtClean="0"/>
              <a:t>的国际标准、</a:t>
            </a:r>
            <a:endParaRPr lang="en-US" altLang="zh-CN" b="1" dirty="0" smtClean="0"/>
          </a:p>
          <a:p>
            <a:r>
              <a:rPr lang="zh-CN" altLang="zh-CN" b="1" dirty="0" smtClean="0"/>
              <a:t>不同</a:t>
            </a:r>
            <a:r>
              <a:rPr lang="zh-CN" altLang="zh-CN" b="1" dirty="0"/>
              <a:t>的估算者误差在</a:t>
            </a:r>
            <a:r>
              <a:rPr lang="en-US" altLang="zh-CN" b="1" dirty="0"/>
              <a:t>10%</a:t>
            </a:r>
            <a:r>
              <a:rPr lang="zh-CN" altLang="zh-CN" b="1" dirty="0"/>
              <a:t>以内</a:t>
            </a:r>
            <a:r>
              <a:rPr lang="zh-CN" altLang="zh-CN" b="1" dirty="0" smtClean="0"/>
              <a:t>，</a:t>
            </a:r>
            <a:endParaRPr lang="en-US" altLang="zh-CN" b="1" dirty="0" smtClean="0"/>
          </a:p>
          <a:p>
            <a:r>
              <a:rPr lang="zh-CN" altLang="zh-CN" b="1" dirty="0" smtClean="0"/>
              <a:t>有利于</a:t>
            </a:r>
            <a:r>
              <a:rPr lang="zh-CN" altLang="zh-CN" b="1" dirty="0"/>
              <a:t>：需求分析、需求管理、绩效评价</a:t>
            </a:r>
            <a:r>
              <a:rPr lang="zh-CN" altLang="zh-CN" b="1" dirty="0" smtClean="0"/>
              <a:t>。</a:t>
            </a:r>
            <a:endParaRPr lang="en-US" altLang="zh-CN" b="1" dirty="0" smtClean="0"/>
          </a:p>
          <a:p>
            <a:r>
              <a:rPr lang="zh-CN" altLang="zh-CN" b="1" dirty="0" smtClean="0"/>
              <a:t>给</a:t>
            </a:r>
            <a:r>
              <a:rPr lang="zh-CN" altLang="zh-CN" b="1" dirty="0"/>
              <a:t>我们一种视角来审视项目。</a:t>
            </a:r>
            <a:endParaRPr lang="en-US" altLang="zh-CN" b="1" dirty="0" smtClean="0"/>
          </a:p>
          <a:p>
            <a:pPr lvl="1"/>
            <a:endParaRPr lang="zh-CN" altLang="en-US" dirty="0" smtClean="0"/>
          </a:p>
          <a:p>
            <a:pPr lvl="1"/>
            <a:endParaRPr lang="zh-CN" altLang="en-US" dirty="0"/>
          </a:p>
          <a:p>
            <a:pPr lvl="1"/>
            <a:endParaRPr lang="en-US" altLang="zh-CN" dirty="0"/>
          </a:p>
          <a:p>
            <a:endParaRPr lang="zh-CN" altLang="en-US" dirty="0"/>
          </a:p>
        </p:txBody>
      </p:sp>
    </p:spTree>
    <p:extLst>
      <p:ext uri="{BB962C8B-B14F-4D97-AF65-F5344CB8AC3E}">
        <p14:creationId xmlns:p14="http://schemas.microsoft.com/office/powerpoint/2010/main" val="33283541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b="1" dirty="0" smtClean="0"/>
              <a:t>FP</a:t>
            </a:r>
            <a:r>
              <a:rPr lang="zh-CN" altLang="en-US" sz="4000" b="1" dirty="0" smtClean="0"/>
              <a:t>的适用范围</a:t>
            </a:r>
            <a:endParaRPr lang="zh-CN" altLang="en-US" sz="4000" b="1" dirty="0"/>
          </a:p>
        </p:txBody>
      </p:sp>
      <p:sp>
        <p:nvSpPr>
          <p:cNvPr id="3" name="内容占位符 2"/>
          <p:cNvSpPr>
            <a:spLocks noGrp="1"/>
          </p:cNvSpPr>
          <p:nvPr>
            <p:ph sz="quarter" idx="1"/>
          </p:nvPr>
        </p:nvSpPr>
        <p:spPr/>
        <p:txBody>
          <a:bodyPr>
            <a:normAutofit/>
          </a:bodyPr>
          <a:lstStyle/>
          <a:p>
            <a:r>
              <a:rPr lang="zh-CN" altLang="zh-CN" b="1" dirty="0"/>
              <a:t>功能点：国际最流行的规模度量</a:t>
            </a:r>
            <a:r>
              <a:rPr lang="zh-CN" altLang="zh-CN" b="1" dirty="0" smtClean="0"/>
              <a:t>方法</a:t>
            </a:r>
            <a:endParaRPr lang="en-US" altLang="zh-CN" b="1" dirty="0" smtClean="0"/>
          </a:p>
          <a:p>
            <a:r>
              <a:rPr lang="zh-CN" altLang="zh-CN" b="1" dirty="0" smtClean="0"/>
              <a:t>功能</a:t>
            </a:r>
            <a:r>
              <a:rPr lang="zh-CN" altLang="zh-CN" b="1" dirty="0"/>
              <a:t>点成功应用：从固定价格改为按功能点</a:t>
            </a:r>
            <a:r>
              <a:rPr lang="zh-CN" altLang="en-US" b="1" dirty="0"/>
              <a:t>付费</a:t>
            </a:r>
            <a:endParaRPr lang="en-US" altLang="zh-CN" b="1" dirty="0"/>
          </a:p>
          <a:p>
            <a:r>
              <a:rPr lang="zh-CN" altLang="zh-CN" b="1" dirty="0"/>
              <a:t>哪些软件适用</a:t>
            </a:r>
            <a:r>
              <a:rPr lang="zh-CN" altLang="zh-CN" b="1" dirty="0" smtClean="0"/>
              <a:t>：以数据和交互处理为中心的；以功能多少为主要</a:t>
            </a:r>
            <a:r>
              <a:rPr lang="zh-CN" altLang="zh-CN" b="1" dirty="0"/>
              <a:t>工作量和</a:t>
            </a:r>
            <a:r>
              <a:rPr lang="zh-CN" altLang="zh-CN" b="1" dirty="0" smtClean="0"/>
              <a:t>造价制约因素。</a:t>
            </a:r>
            <a:r>
              <a:rPr lang="zh-CN" altLang="zh-CN" b="1" dirty="0"/>
              <a:t>例如：电子政务、银行、电信、办公自动化等</a:t>
            </a:r>
            <a:r>
              <a:rPr lang="zh-CN" altLang="en-US" b="1" dirty="0"/>
              <a:t>开发技术相关性</a:t>
            </a:r>
          </a:p>
          <a:p>
            <a:r>
              <a:rPr lang="zh-CN" altLang="zh-CN" b="1" dirty="0" smtClean="0"/>
              <a:t>不合用的</a:t>
            </a:r>
            <a:r>
              <a:rPr lang="zh-CN" altLang="zh-CN" b="1" dirty="0"/>
              <a:t>软件：数据处理过程复杂、创意型软件、对性能或质量有特殊要求的，例如：杀毒软件、网络游戏、航空航天软件、视频和图形处理软件</a:t>
            </a:r>
            <a:endParaRPr lang="zh-CN" altLang="en-US" b="1" dirty="0"/>
          </a:p>
          <a:p>
            <a:pPr lvl="1"/>
            <a:endParaRPr lang="en-US" altLang="zh-CN" dirty="0" smtClean="0"/>
          </a:p>
          <a:p>
            <a:pPr lvl="1"/>
            <a:endParaRPr lang="zh-CN" altLang="en-US" dirty="0" smtClean="0"/>
          </a:p>
          <a:p>
            <a:pPr lvl="1"/>
            <a:endParaRPr lang="zh-CN" altLang="en-US" dirty="0"/>
          </a:p>
          <a:p>
            <a:pPr lvl="1"/>
            <a:endParaRPr lang="en-US" altLang="zh-CN" dirty="0"/>
          </a:p>
          <a:p>
            <a:endParaRPr lang="zh-CN" altLang="en-US" dirty="0"/>
          </a:p>
        </p:txBody>
      </p:sp>
    </p:spTree>
    <p:extLst>
      <p:ext uri="{BB962C8B-B14F-4D97-AF65-F5344CB8AC3E}">
        <p14:creationId xmlns:p14="http://schemas.microsoft.com/office/powerpoint/2010/main" val="27619198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b="1" dirty="0" smtClean="0"/>
              <a:t>功能点标准概述</a:t>
            </a:r>
            <a:endParaRPr lang="zh-CN" altLang="en-US" sz="4000" b="1" dirty="0"/>
          </a:p>
        </p:txBody>
      </p:sp>
      <p:pic>
        <p:nvPicPr>
          <p:cNvPr id="5" name="table"/>
          <p:cNvPicPr>
            <a:picLocks noChangeAspect="1"/>
          </p:cNvPicPr>
          <p:nvPr/>
        </p:nvPicPr>
        <p:blipFill>
          <a:blip r:embed="rId2"/>
          <a:stretch>
            <a:fillRect/>
          </a:stretch>
        </p:blipFill>
        <p:spPr>
          <a:xfrm>
            <a:off x="750095" y="1582739"/>
            <a:ext cx="7643811" cy="3692522"/>
          </a:xfrm>
          <a:prstGeom prst="rect">
            <a:avLst/>
          </a:prstGeom>
        </p:spPr>
      </p:pic>
    </p:spTree>
    <p:extLst>
      <p:ext uri="{BB962C8B-B14F-4D97-AF65-F5344CB8AC3E}">
        <p14:creationId xmlns:p14="http://schemas.microsoft.com/office/powerpoint/2010/main" val="113587246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凸显">
  <a:themeElements>
    <a:clrScheme name="凸显">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凸显">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凸显">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1212</TotalTime>
  <Words>1729</Words>
  <Application>Microsoft Office PowerPoint</Application>
  <PresentationFormat>全屏显示(4:3)</PresentationFormat>
  <Paragraphs>308</Paragraphs>
  <Slides>34</Slides>
  <Notes>18</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34</vt:i4>
      </vt:variant>
    </vt:vector>
  </HeadingPairs>
  <TitlesOfParts>
    <vt:vector size="36" baseType="lpstr">
      <vt:lpstr>凸显</vt:lpstr>
      <vt:lpstr>Worksheet</vt:lpstr>
      <vt:lpstr>功能点计算方法</vt:lpstr>
      <vt:lpstr>PowerPoint 演示文稿</vt:lpstr>
      <vt:lpstr>PowerPoint 演示文稿</vt:lpstr>
      <vt:lpstr>IFPUG起源</vt:lpstr>
      <vt:lpstr>功能点标准概述</vt:lpstr>
      <vt:lpstr>FP与LOC的区别</vt:lpstr>
      <vt:lpstr>FP的特点</vt:lpstr>
      <vt:lpstr>FP的适用范围</vt:lpstr>
      <vt:lpstr>功能点标准概述</vt:lpstr>
      <vt:lpstr>功能点标准概述</vt:lpstr>
      <vt:lpstr>PowerPoint 演示文稿</vt:lpstr>
      <vt:lpstr>功能点分析</vt:lpstr>
      <vt:lpstr>功能点计算步骤</vt:lpstr>
      <vt:lpstr>确定项目类型</vt:lpstr>
      <vt:lpstr>识别项目的范围和边界</vt:lpstr>
      <vt:lpstr>功能点分析方法</vt:lpstr>
      <vt:lpstr>确定功能点类型</vt:lpstr>
      <vt:lpstr>识别数据功能和识别事务功能</vt:lpstr>
      <vt:lpstr>ILF概念</vt:lpstr>
      <vt:lpstr>EIF概念</vt:lpstr>
      <vt:lpstr>PowerPoint 演示文稿</vt:lpstr>
      <vt:lpstr>快速功能点计算方法</vt:lpstr>
      <vt:lpstr>快速功能点计算方法</vt:lpstr>
      <vt:lpstr>EI</vt:lpstr>
      <vt:lpstr>EO</vt:lpstr>
      <vt:lpstr>EQ</vt:lpstr>
      <vt:lpstr>功能点标准概述</vt:lpstr>
      <vt:lpstr>功能点标准概述</vt:lpstr>
      <vt:lpstr>功能点标准概述</vt:lpstr>
      <vt:lpstr>功能点标准概述</vt:lpstr>
      <vt:lpstr>功能点标准概述</vt:lpstr>
      <vt:lpstr>功能点标准概述</vt:lpstr>
      <vt:lpstr>调整因子</vt:lpstr>
      <vt:lpstr>PowerPoint 演示文稿</vt:lpstr>
    </vt:vector>
  </TitlesOfParts>
  <Company>JUJUMAO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功能点培训</dc:title>
  <dc:creator>JUJUMAO</dc:creator>
  <cp:lastModifiedBy>Beautituy</cp:lastModifiedBy>
  <cp:revision>226</cp:revision>
  <dcterms:created xsi:type="dcterms:W3CDTF">2011-08-19T07:44:42Z</dcterms:created>
  <dcterms:modified xsi:type="dcterms:W3CDTF">2013-06-18T01:37:14Z</dcterms:modified>
</cp:coreProperties>
</file>