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96" y="6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A6EECA-C7F4-494E-8891-E9F3FD73F4E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A6EECA-C7F4-494E-8891-E9F3FD73F4E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A6EECA-C7F4-494E-8891-E9F3FD73F4E3}"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A6EECA-C7F4-494E-8891-E9F3FD73F4E3}"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7A6EECA-C7F4-494E-8891-E9F3FD73F4E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A6EECA-C7F4-494E-8891-E9F3FD73F4E3}"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7A6EECA-C7F4-494E-8891-E9F3FD73F4E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7A6EECA-C7F4-494E-8891-E9F3FD73F4E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7A6EECA-C7F4-494E-8891-E9F3FD73F4E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A6EECA-C7F4-494E-8891-E9F3FD73F4E3}"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3D7B8A9-0AC5-4954-BEC5-BE53AFCE7019}" type="datetimeFigureOut">
              <a:rPr lang="zh-CN" altLang="en-US" smtClean="0"/>
              <a:t>2014/10/22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7A6EECA-C7F4-494E-8891-E9F3FD73F4E3}"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3D7B8A9-0AC5-4954-BEC5-BE53AFCE7019}" type="datetimeFigureOut">
              <a:rPr lang="zh-CN" altLang="en-US" smtClean="0"/>
              <a:t>2014/10/22</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7A6EECA-C7F4-494E-8891-E9F3FD73F4E3}"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如何编制现金流量表</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8821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1.</a:t>
            </a:r>
            <a:r>
              <a:rPr lang="zh-CN" altLang="en-US" sz="2800" dirty="0"/>
              <a:t>销售商品、提供劳务收到的现金</a:t>
            </a:r>
          </a:p>
          <a:p>
            <a:pPr marL="0" indent="457200" algn="just">
              <a:buNone/>
            </a:pPr>
            <a:r>
              <a:rPr lang="zh-CN" altLang="en-US" sz="2800" dirty="0"/>
              <a:t>本项目反映企业销售商品、提供劳务实际收到的现金，包括销售收入和应向购买者收取的增值税销项税额，具体包括：本期销售商品、提供劳务收到的现金，以及前期销售商品、提供劳务本期收到的现金和本期预收的款项，减去本期销售本期退回的商品和前期销售本期退回的商品支付的现金。</a:t>
            </a:r>
            <a:r>
              <a:rPr lang="zh-CN" altLang="en-US" sz="2800" dirty="0">
                <a:solidFill>
                  <a:srgbClr val="FF0000"/>
                </a:solidFill>
              </a:rPr>
              <a:t>企业销售材料和代购代销业务收到的现金，也在本项目反映</a:t>
            </a:r>
            <a:r>
              <a:rPr lang="zh-CN" altLang="en-US" sz="2800" dirty="0" smtClean="0">
                <a:solidFill>
                  <a:srgbClr val="FF0000"/>
                </a:solidFill>
              </a:rPr>
              <a:t>。</a:t>
            </a:r>
            <a:endParaRPr lang="en-US" altLang="zh-CN" sz="2800" dirty="0" smtClean="0">
              <a:solidFill>
                <a:srgbClr val="FF0000"/>
              </a:solidFill>
            </a:endParaRPr>
          </a:p>
          <a:p>
            <a:pPr marL="0" indent="457200" algn="just">
              <a:buNone/>
            </a:pPr>
            <a:endParaRPr lang="zh-CN" altLang="en-US" sz="20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41624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2.</a:t>
            </a:r>
            <a:r>
              <a:rPr lang="zh-CN" altLang="en-US" sz="2800" dirty="0"/>
              <a:t>收到的税费返还</a:t>
            </a:r>
          </a:p>
          <a:p>
            <a:pPr marL="0" indent="457200" algn="just">
              <a:buNone/>
            </a:pPr>
            <a:r>
              <a:rPr lang="zh-CN" altLang="en-US" sz="2800" dirty="0"/>
              <a:t>本项目反映企业收到返还的各种税费，如收到的增值税、营业税、所得税、消费税、关税和教育费附加返还款等</a:t>
            </a:r>
            <a:r>
              <a:rPr lang="zh-CN" altLang="en-US" sz="2800" dirty="0" smtClean="0"/>
              <a:t>。</a:t>
            </a:r>
            <a:endParaRPr lang="en-US" altLang="zh-CN" sz="2800" dirty="0" smtClean="0"/>
          </a:p>
          <a:p>
            <a:pPr marL="0" indent="457200" algn="just">
              <a:buNone/>
            </a:pPr>
            <a:r>
              <a:rPr lang="zh-CN" altLang="en-US" dirty="0">
                <a:solidFill>
                  <a:srgbClr val="FF0000"/>
                </a:solidFill>
              </a:rPr>
              <a:t>出口退税指的是退还或免征出口货物在国内已缴或应缴的流转税款，具体是指增值税和消费税，不包括营业税。</a:t>
            </a: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348824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457200" algn="just">
              <a:buNone/>
            </a:pPr>
            <a:r>
              <a:rPr lang="zh-CN" altLang="en-US" sz="2800" dirty="0"/>
              <a:t> </a:t>
            </a:r>
            <a:r>
              <a:rPr lang="en-US" altLang="zh-CN" sz="2800" dirty="0"/>
              <a:t>3.</a:t>
            </a:r>
            <a:r>
              <a:rPr lang="zh-CN" altLang="en-US" sz="2800" dirty="0"/>
              <a:t>收到的其他与经营活动有关的现金</a:t>
            </a:r>
          </a:p>
          <a:p>
            <a:pPr algn="just">
              <a:buFont typeface="Wingdings" panose="05000000000000000000" pitchFamily="2" charset="2"/>
              <a:buChar char="Ø"/>
            </a:pPr>
            <a:r>
              <a:rPr lang="zh-CN" altLang="en-US" sz="2800" dirty="0" smtClean="0">
                <a:solidFill>
                  <a:srgbClr val="FF0000"/>
                </a:solidFill>
              </a:rPr>
              <a:t>罚款收入</a:t>
            </a:r>
            <a:endParaRPr lang="en-US" altLang="zh-CN" sz="2800" dirty="0" smtClean="0">
              <a:solidFill>
                <a:srgbClr val="FF0000"/>
              </a:solidFill>
            </a:endParaRPr>
          </a:p>
          <a:p>
            <a:pPr algn="just">
              <a:buFont typeface="Wingdings" panose="05000000000000000000" pitchFamily="2" charset="2"/>
              <a:buChar char="Ø"/>
            </a:pPr>
            <a:r>
              <a:rPr lang="zh-CN" altLang="en-US" sz="2800" dirty="0" smtClean="0">
                <a:solidFill>
                  <a:srgbClr val="FF0000"/>
                </a:solidFill>
              </a:rPr>
              <a:t>收到的捐赠</a:t>
            </a:r>
            <a:endParaRPr lang="en-US" altLang="zh-CN" sz="2800" dirty="0" smtClean="0">
              <a:solidFill>
                <a:srgbClr val="FF0000"/>
              </a:solidFill>
            </a:endParaRPr>
          </a:p>
          <a:p>
            <a:pPr algn="just">
              <a:buFont typeface="Wingdings" panose="05000000000000000000" pitchFamily="2" charset="2"/>
              <a:buChar char="Ø"/>
            </a:pPr>
            <a:r>
              <a:rPr lang="zh-CN" altLang="en-US" sz="2800" dirty="0" smtClean="0">
                <a:solidFill>
                  <a:srgbClr val="FF0000"/>
                </a:solidFill>
              </a:rPr>
              <a:t>经营</a:t>
            </a:r>
            <a:r>
              <a:rPr lang="zh-CN" altLang="en-US" sz="2800" dirty="0">
                <a:solidFill>
                  <a:srgbClr val="FF0000"/>
                </a:solidFill>
              </a:rPr>
              <a:t>租赁固定资产收到的</a:t>
            </a:r>
            <a:r>
              <a:rPr lang="zh-CN" altLang="en-US" sz="2800" dirty="0" smtClean="0">
                <a:solidFill>
                  <a:srgbClr val="FF0000"/>
                </a:solidFill>
              </a:rPr>
              <a:t>现金</a:t>
            </a:r>
            <a:endParaRPr lang="en-US" altLang="zh-CN" sz="2800" dirty="0" smtClean="0">
              <a:solidFill>
                <a:srgbClr val="FF0000"/>
              </a:solidFill>
            </a:endParaRPr>
          </a:p>
          <a:p>
            <a:pPr algn="just">
              <a:buFont typeface="Wingdings" panose="05000000000000000000" pitchFamily="2" charset="2"/>
              <a:buChar char="Ø"/>
            </a:pPr>
            <a:r>
              <a:rPr lang="zh-CN" altLang="en-US" sz="2800" dirty="0" smtClean="0">
                <a:solidFill>
                  <a:srgbClr val="FF0000"/>
                </a:solidFill>
              </a:rPr>
              <a:t>投资</a:t>
            </a:r>
            <a:r>
              <a:rPr lang="zh-CN" altLang="en-US" sz="2800" dirty="0">
                <a:solidFill>
                  <a:srgbClr val="FF0000"/>
                </a:solidFill>
              </a:rPr>
              <a:t>性房地产收到的租金</a:t>
            </a:r>
            <a:r>
              <a:rPr lang="zh-CN" altLang="en-US" sz="2800" dirty="0" smtClean="0">
                <a:solidFill>
                  <a:srgbClr val="FF0000"/>
                </a:solidFill>
              </a:rPr>
              <a:t>收入</a:t>
            </a:r>
            <a:endParaRPr lang="en-US" altLang="zh-CN" sz="2800" dirty="0" smtClean="0">
              <a:solidFill>
                <a:srgbClr val="FF0000"/>
              </a:solidFill>
            </a:endParaRPr>
          </a:p>
          <a:p>
            <a:pPr algn="just">
              <a:buFont typeface="Wingdings" panose="05000000000000000000" pitchFamily="2" charset="2"/>
              <a:buChar char="Ø"/>
            </a:pPr>
            <a:r>
              <a:rPr lang="zh-CN" altLang="en-US" sz="2800" dirty="0" smtClean="0">
                <a:solidFill>
                  <a:srgbClr val="FF0000"/>
                </a:solidFill>
              </a:rPr>
              <a:t>流动资产</a:t>
            </a:r>
            <a:r>
              <a:rPr lang="zh-CN" altLang="en-US" sz="2800" dirty="0">
                <a:solidFill>
                  <a:srgbClr val="FF0000"/>
                </a:solidFill>
              </a:rPr>
              <a:t>损失中</a:t>
            </a:r>
            <a:r>
              <a:rPr lang="zh-CN" altLang="en-US" sz="2800" dirty="0" smtClean="0">
                <a:solidFill>
                  <a:srgbClr val="FF0000"/>
                </a:solidFill>
              </a:rPr>
              <a:t>由保险公司或个人</a:t>
            </a:r>
            <a:r>
              <a:rPr lang="zh-CN" altLang="en-US" sz="2800" dirty="0">
                <a:solidFill>
                  <a:srgbClr val="FF0000"/>
                </a:solidFill>
              </a:rPr>
              <a:t>赔偿的</a:t>
            </a:r>
            <a:r>
              <a:rPr lang="zh-CN" altLang="en-US" sz="2800" dirty="0" smtClean="0">
                <a:solidFill>
                  <a:srgbClr val="FF0000"/>
                </a:solidFill>
              </a:rPr>
              <a:t>现金</a:t>
            </a:r>
            <a:endParaRPr lang="en-US" altLang="zh-CN" sz="2800" dirty="0" smtClean="0">
              <a:solidFill>
                <a:srgbClr val="FF0000"/>
              </a:solidFill>
            </a:endParaRPr>
          </a:p>
          <a:p>
            <a:pPr algn="just">
              <a:buFont typeface="Wingdings" panose="05000000000000000000" pitchFamily="2" charset="2"/>
              <a:buChar char="Ø"/>
            </a:pPr>
            <a:r>
              <a:rPr lang="zh-CN" altLang="en-US" sz="2800" dirty="0" smtClean="0">
                <a:solidFill>
                  <a:srgbClr val="FF0000"/>
                </a:solidFill>
              </a:rPr>
              <a:t>除</a:t>
            </a:r>
            <a:r>
              <a:rPr lang="zh-CN" altLang="en-US" sz="2800" dirty="0">
                <a:solidFill>
                  <a:srgbClr val="FF0000"/>
                </a:solidFill>
              </a:rPr>
              <a:t>税费返还外的其他政府补助</a:t>
            </a:r>
            <a:r>
              <a:rPr lang="zh-CN" altLang="en-US" sz="2800" dirty="0" smtClean="0">
                <a:solidFill>
                  <a:srgbClr val="FF0000"/>
                </a:solidFill>
              </a:rPr>
              <a:t>收入</a:t>
            </a:r>
            <a:endParaRPr lang="en-US" altLang="zh-CN" sz="2800" dirty="0" smtClean="0">
              <a:solidFill>
                <a:srgbClr val="FF0000"/>
              </a:solidFill>
            </a:endParaRPr>
          </a:p>
          <a:p>
            <a:pPr algn="just">
              <a:buFont typeface="Wingdings" panose="05000000000000000000" pitchFamily="2" charset="2"/>
              <a:buChar char="Ø"/>
            </a:pPr>
            <a:r>
              <a:rPr lang="zh-CN" altLang="en-US" sz="2800" dirty="0" smtClean="0">
                <a:solidFill>
                  <a:srgbClr val="FF0000"/>
                </a:solidFill>
              </a:rPr>
              <a:t>银行</a:t>
            </a:r>
            <a:r>
              <a:rPr lang="zh-CN" altLang="en-US" sz="2800" dirty="0">
                <a:solidFill>
                  <a:srgbClr val="FF0000"/>
                </a:solidFill>
              </a:rPr>
              <a:t>存款利息收入</a:t>
            </a:r>
            <a:r>
              <a:rPr lang="zh-CN" altLang="en-US" sz="2800" dirty="0" smtClean="0">
                <a:solidFill>
                  <a:srgbClr val="FF0000"/>
                </a:solidFill>
              </a:rPr>
              <a:t>（</a:t>
            </a:r>
            <a:r>
              <a:rPr lang="zh-CN" altLang="en-US" sz="2000" dirty="0" smtClean="0">
                <a:solidFill>
                  <a:srgbClr val="FF0000"/>
                </a:solidFill>
              </a:rPr>
              <a:t>基建户股东投资利息收入属于经营活动；借款利息收入属于筹资活动</a:t>
            </a:r>
            <a:r>
              <a:rPr lang="zh-CN" altLang="en-US" sz="2800" dirty="0" smtClean="0">
                <a:solidFill>
                  <a:srgbClr val="FF0000"/>
                </a:solidFill>
              </a:rPr>
              <a:t>）</a:t>
            </a:r>
            <a:r>
              <a:rPr lang="zh-CN" altLang="en-US" sz="2800" dirty="0">
                <a:solidFill>
                  <a:srgbClr val="FF0000"/>
                </a:solidFill>
              </a:rPr>
              <a:t>等</a:t>
            </a:r>
            <a:endParaRPr lang="zh-CN" altLang="en-US" sz="20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46660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457200" algn="just">
              <a:buNone/>
            </a:pPr>
            <a:r>
              <a:rPr lang="zh-CN" altLang="en-US" sz="2800" dirty="0"/>
              <a:t> </a:t>
            </a:r>
            <a:r>
              <a:rPr lang="en-US" altLang="zh-CN" sz="2800" dirty="0"/>
              <a:t>4.</a:t>
            </a:r>
            <a:r>
              <a:rPr lang="zh-CN" altLang="en-US" sz="2800" dirty="0"/>
              <a:t>购买商品、接受劳务支付的现金</a:t>
            </a:r>
          </a:p>
          <a:p>
            <a:pPr marL="0" indent="457200" algn="just">
              <a:buNone/>
            </a:pPr>
            <a:r>
              <a:rPr lang="zh-CN" altLang="en-US" sz="2800" dirty="0"/>
              <a:t>本项目反映企业购买材料、商品、接受劳务实际支付的现金，包括支付的货款以及与货款一并支付的增值税进项税额，具体包括：本期购买商品、接受劳务支付的现金，以及本期支付前期购买商品、接受劳务的未付款项和本期预付款项，减去本期发生的购货退回收到的现金</a:t>
            </a:r>
            <a:r>
              <a:rPr lang="zh-CN" altLang="en-US" sz="2800" dirty="0" smtClean="0"/>
              <a:t>。</a:t>
            </a:r>
            <a:endParaRPr lang="en-US" altLang="zh-CN" sz="2800" dirty="0" smtClean="0"/>
          </a:p>
          <a:p>
            <a:pPr marL="0" indent="457200" algn="just">
              <a:buNone/>
            </a:pPr>
            <a:r>
              <a:rPr lang="zh-CN" altLang="en-US" sz="2800" dirty="0" smtClean="0">
                <a:solidFill>
                  <a:srgbClr val="FF0000"/>
                </a:solidFill>
              </a:rPr>
              <a:t>为</a:t>
            </a:r>
            <a:r>
              <a:rPr lang="zh-CN" altLang="en-US" sz="2800" dirty="0">
                <a:solidFill>
                  <a:srgbClr val="FF0000"/>
                </a:solidFill>
              </a:rPr>
              <a:t>购置存货而发生的借款利息资本化部分，应在“分配股利、利润或偿付利息支付的现金”项目中反映</a:t>
            </a:r>
            <a:r>
              <a:rPr lang="zh-CN" altLang="en-US" sz="2800" dirty="0" smtClean="0">
                <a:solidFill>
                  <a:srgbClr val="FF0000"/>
                </a:solidFill>
              </a:rPr>
              <a:t>。</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21983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77500" lnSpcReduction="20000"/>
          </a:bodyPr>
          <a:lstStyle/>
          <a:p>
            <a:pPr marL="0" indent="457200" algn="just">
              <a:buNone/>
            </a:pPr>
            <a:r>
              <a:rPr lang="zh-CN" altLang="en-US" sz="2800" dirty="0"/>
              <a:t> </a:t>
            </a:r>
            <a:r>
              <a:rPr lang="en-US" altLang="zh-CN" sz="2800" dirty="0"/>
              <a:t>5.</a:t>
            </a:r>
            <a:r>
              <a:rPr lang="zh-CN" altLang="en-US" sz="2800" dirty="0"/>
              <a:t>支付给职工以及为职工支付的现金</a:t>
            </a:r>
          </a:p>
          <a:p>
            <a:pPr marL="0" indent="457200" algn="just">
              <a:buNone/>
            </a:pPr>
            <a:r>
              <a:rPr lang="zh-CN" altLang="en-US" sz="2800" dirty="0"/>
              <a:t>本项目反映企业实际支付给职工的现金以及为职工支付的现金，包括企业为获得职工提供的服务，本期实际给予各种形式的报酬以及其他相关支出，如支付给职工的工资、奖金、各种津贴和补贴等，以及为职工支付的其他费用，不包括支付给在建工程人员的工资</a:t>
            </a:r>
            <a:r>
              <a:rPr lang="zh-CN" altLang="en-US" sz="2800" dirty="0" smtClean="0"/>
              <a:t>。</a:t>
            </a:r>
            <a:endParaRPr lang="en-US" altLang="zh-CN" sz="2800" dirty="0" smtClean="0"/>
          </a:p>
          <a:p>
            <a:pPr marL="0" indent="457200" algn="just">
              <a:buNone/>
            </a:pPr>
            <a:r>
              <a:rPr lang="zh-CN" altLang="en-US" sz="2800" dirty="0" smtClean="0">
                <a:solidFill>
                  <a:srgbClr val="FF0000"/>
                </a:solidFill>
              </a:rPr>
              <a:t>支付</a:t>
            </a:r>
            <a:r>
              <a:rPr lang="zh-CN" altLang="en-US" sz="2800" dirty="0">
                <a:solidFill>
                  <a:srgbClr val="FF0000"/>
                </a:solidFill>
              </a:rPr>
              <a:t>的在建工程人员的工资，在”购建固定资产、无形资产和其他长期资产所支付的现金”项目中反映。</a:t>
            </a:r>
          </a:p>
          <a:p>
            <a:pPr marL="0" indent="457200" algn="just">
              <a:buNone/>
            </a:pPr>
            <a:r>
              <a:rPr lang="zh-CN" altLang="en-US" sz="2800" dirty="0"/>
              <a:t>企业为职工支付的医疗、养老、失业、工伤、生育等社会保险基金、补充养老保险、</a:t>
            </a:r>
            <a:r>
              <a:rPr lang="zh-CN" altLang="en-US" sz="2800" dirty="0" smtClean="0"/>
              <a:t>住房</a:t>
            </a:r>
            <a:r>
              <a:rPr lang="zh-CN" altLang="en-US" sz="2800" dirty="0"/>
              <a:t>公积金，企业为职工交纳的商业保险金，因解除与职工劳动关系给予的补偿，现金结算的股份支付，以及企业支付给职工或为职工支付的其他福利费用等，</a:t>
            </a:r>
            <a:r>
              <a:rPr lang="zh-CN" altLang="en-US" sz="2800" dirty="0">
                <a:solidFill>
                  <a:srgbClr val="FF0000"/>
                </a:solidFill>
              </a:rPr>
              <a:t>应根据职工的工作性质和服务对象，分别在”购建固定资产、无形资产和其他长期资产所支付的现金”和”支付给职工以及为职工支付的现金”项目中反映。</a:t>
            </a: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266100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smtClean="0"/>
              <a:t>【</a:t>
            </a:r>
            <a:r>
              <a:rPr lang="zh-CN" altLang="en-US" sz="2800" dirty="0" smtClean="0"/>
              <a:t>例</a:t>
            </a:r>
            <a:r>
              <a:rPr lang="en-US" altLang="zh-CN" sz="2800" dirty="0" smtClean="0"/>
              <a:t>】</a:t>
            </a:r>
            <a:r>
              <a:rPr lang="zh-CN" altLang="en-US" sz="2800" dirty="0" smtClean="0"/>
              <a:t>甲</a:t>
            </a:r>
            <a:r>
              <a:rPr lang="zh-CN" altLang="en-US" sz="2800" dirty="0"/>
              <a:t>企业本期实际支付工资</a:t>
            </a:r>
            <a:r>
              <a:rPr lang="en-US" altLang="zh-CN" sz="2800" dirty="0" smtClean="0"/>
              <a:t>500000</a:t>
            </a:r>
            <a:r>
              <a:rPr lang="zh-CN" altLang="en-US" sz="2800" dirty="0"/>
              <a:t>元，其中经营人员工资</a:t>
            </a:r>
            <a:r>
              <a:rPr lang="en-US" altLang="zh-CN" sz="2800" dirty="0" smtClean="0"/>
              <a:t>300000</a:t>
            </a:r>
            <a:r>
              <a:rPr lang="zh-CN" altLang="en-US" sz="2800" dirty="0"/>
              <a:t>元</a:t>
            </a:r>
            <a:r>
              <a:rPr lang="zh-CN" altLang="en-US" sz="2800" dirty="0" smtClean="0"/>
              <a:t>，在建</a:t>
            </a:r>
            <a:r>
              <a:rPr lang="zh-CN" altLang="en-US" sz="2800" dirty="0"/>
              <a:t>工程人员工资</a:t>
            </a:r>
            <a:r>
              <a:rPr lang="en-US" altLang="zh-CN" sz="2800" dirty="0" smtClean="0"/>
              <a:t>200000</a:t>
            </a:r>
            <a:r>
              <a:rPr lang="zh-CN" altLang="en-US" sz="2800" dirty="0"/>
              <a:t>元。</a:t>
            </a:r>
          </a:p>
          <a:p>
            <a:pPr marL="0" indent="457200" algn="just">
              <a:buNone/>
            </a:pPr>
            <a:r>
              <a:rPr lang="zh-CN" altLang="en-US" sz="2800" dirty="0">
                <a:latin typeface="华文新魏" panose="02010800040101010101" pitchFamily="2" charset="-122"/>
                <a:ea typeface="华文新魏" panose="02010800040101010101" pitchFamily="2" charset="-122"/>
              </a:rPr>
              <a:t>本期支付给职工以及为职工支付的现金为</a:t>
            </a:r>
            <a:r>
              <a:rPr lang="en-US" altLang="zh-CN" sz="2800" dirty="0" smtClean="0">
                <a:latin typeface="华文新魏" panose="02010800040101010101" pitchFamily="2" charset="-122"/>
                <a:ea typeface="华文新魏" panose="02010800040101010101" pitchFamily="2" charset="-122"/>
              </a:rPr>
              <a:t>300000</a:t>
            </a:r>
            <a:r>
              <a:rPr lang="zh-CN" altLang="en-US" sz="2800" dirty="0" smtClean="0">
                <a:latin typeface="华文新魏" panose="02010800040101010101" pitchFamily="2" charset="-122"/>
                <a:ea typeface="华文新魏" panose="02010800040101010101" pitchFamily="2" charset="-122"/>
              </a:rPr>
              <a:t>元。</a:t>
            </a:r>
            <a:endParaRPr lang="zh-CN" altLang="en-US" sz="2800" dirty="0">
              <a:latin typeface="华文新魏" panose="02010800040101010101" pitchFamily="2" charset="-122"/>
              <a:ea typeface="华文新魏" panose="02010800040101010101" pitchFamily="2" charset="-122"/>
            </a:endParaRPr>
          </a:p>
          <a:p>
            <a:pPr marL="0" indent="457200" algn="just">
              <a:buNone/>
            </a:pP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05028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6.</a:t>
            </a:r>
            <a:r>
              <a:rPr lang="zh-CN" altLang="en-US" sz="2800" dirty="0"/>
              <a:t>支付的各项税费</a:t>
            </a:r>
          </a:p>
          <a:p>
            <a:pPr marL="0" indent="457200" algn="just">
              <a:buNone/>
            </a:pPr>
            <a:r>
              <a:rPr lang="zh-CN" altLang="en-US" sz="2800" dirty="0"/>
              <a:t>本项目反映企业按规定支付的各项税费，包括本期发生并支付的税费，以及本期支付以前各期发生的税费和预交的税金，如支付的营业税、增值税、消费税、</a:t>
            </a:r>
            <a:r>
              <a:rPr lang="zh-CN" altLang="en-US" sz="2800" dirty="0" smtClean="0"/>
              <a:t>所得税、教育</a:t>
            </a:r>
            <a:r>
              <a:rPr lang="zh-CN" altLang="en-US" sz="2800" dirty="0"/>
              <a:t>费附加、印花税、房产税、土地增值税、车船使用税等。</a:t>
            </a:r>
            <a:r>
              <a:rPr lang="zh-CN" altLang="en-US" sz="2800" dirty="0">
                <a:solidFill>
                  <a:srgbClr val="FF0000"/>
                </a:solidFill>
              </a:rPr>
              <a:t>不包括本期退回的增值税、所得税。本期退回的增值税、所得税等，在“收到的税费返还”项目中反映</a:t>
            </a:r>
            <a:r>
              <a:rPr lang="zh-CN" altLang="en-US" sz="2800" dirty="0" smtClean="0">
                <a:solidFill>
                  <a:srgbClr val="FF0000"/>
                </a:solidFill>
              </a:rPr>
              <a:t>。</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28040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a:t>
            </a:r>
            <a:r>
              <a:rPr lang="zh-CN" altLang="en-US" sz="2800" dirty="0"/>
              <a:t>例</a:t>
            </a:r>
            <a:r>
              <a:rPr lang="en-US" altLang="zh-CN" sz="2800" dirty="0" smtClean="0"/>
              <a:t>】</a:t>
            </a:r>
            <a:r>
              <a:rPr lang="zh-CN" altLang="en-US" sz="2800" dirty="0" smtClean="0"/>
              <a:t>甲</a:t>
            </a:r>
            <a:r>
              <a:rPr lang="zh-CN" altLang="en-US" sz="2800" dirty="0"/>
              <a:t>企业本期向税务机关交纳增值税</a:t>
            </a:r>
            <a:r>
              <a:rPr lang="en-US" altLang="zh-CN" sz="2800" dirty="0" smtClean="0"/>
              <a:t>34000</a:t>
            </a:r>
            <a:r>
              <a:rPr lang="zh-CN" altLang="en-US" sz="2800" dirty="0"/>
              <a:t>元；本期发生的所得税</a:t>
            </a:r>
            <a:r>
              <a:rPr lang="en-US" altLang="zh-CN" sz="2800" dirty="0" smtClean="0"/>
              <a:t>3100000</a:t>
            </a:r>
            <a:r>
              <a:rPr lang="zh-CN" altLang="en-US" sz="2800" dirty="0"/>
              <a:t>元已全部交纳；企业期初未交所得税</a:t>
            </a:r>
            <a:r>
              <a:rPr lang="en-US" altLang="zh-CN" sz="2800" dirty="0" smtClean="0"/>
              <a:t>280000</a:t>
            </a:r>
            <a:r>
              <a:rPr lang="zh-CN" altLang="en-US" sz="2800" dirty="0"/>
              <a:t>元；期末未交所得税</a:t>
            </a:r>
            <a:r>
              <a:rPr lang="en-US" altLang="zh-CN" sz="2800" dirty="0" smtClean="0"/>
              <a:t>120000</a:t>
            </a:r>
            <a:r>
              <a:rPr lang="zh-CN" altLang="en-US" sz="2800" dirty="0"/>
              <a:t>元</a:t>
            </a:r>
            <a:r>
              <a:rPr lang="zh-CN" altLang="en-US" sz="2800" dirty="0" smtClean="0"/>
              <a:t>。</a:t>
            </a:r>
            <a:endParaRPr lang="en-US" altLang="zh-CN" sz="2800" dirty="0" smtClean="0"/>
          </a:p>
          <a:p>
            <a:pPr marL="0" indent="457200" algn="just">
              <a:buNone/>
            </a:pPr>
            <a:r>
              <a:rPr lang="zh-CN" altLang="en-US" sz="2200" dirty="0" smtClean="0">
                <a:latin typeface="华文新魏" panose="02010800040101010101" pitchFamily="2" charset="-122"/>
                <a:ea typeface="华文新魏" panose="02010800040101010101" pitchFamily="2" charset="-122"/>
              </a:rPr>
              <a:t>本期</a:t>
            </a:r>
            <a:r>
              <a:rPr lang="zh-CN" altLang="en-US" sz="2200" dirty="0">
                <a:latin typeface="华文新魏" panose="02010800040101010101" pitchFamily="2" charset="-122"/>
                <a:ea typeface="华文新魏" panose="02010800040101010101" pitchFamily="2" charset="-122"/>
              </a:rPr>
              <a:t>支付的各项税费计算如下：</a:t>
            </a:r>
          </a:p>
          <a:p>
            <a:pPr marL="0" indent="457200" algn="just">
              <a:buNone/>
            </a:pPr>
            <a:r>
              <a:rPr lang="zh-CN" altLang="en-US" sz="2200" dirty="0">
                <a:latin typeface="华文新魏" panose="02010800040101010101" pitchFamily="2" charset="-122"/>
                <a:ea typeface="华文新魏" panose="02010800040101010101" pitchFamily="2" charset="-122"/>
              </a:rPr>
              <a:t>本期支付的增值税额                                </a:t>
            </a:r>
            <a:r>
              <a:rPr lang="zh-CN" altLang="en-US" sz="2200" dirty="0" smtClean="0">
                <a:latin typeface="华文新魏" panose="02010800040101010101" pitchFamily="2" charset="-122"/>
                <a:ea typeface="华文新魏" panose="02010800040101010101" pitchFamily="2" charset="-122"/>
              </a:rPr>
              <a:t> </a:t>
            </a:r>
            <a:r>
              <a:rPr lang="en-US" altLang="zh-CN" sz="2200" dirty="0" smtClean="0">
                <a:latin typeface="华文新魏" panose="02010800040101010101" pitchFamily="2" charset="-122"/>
                <a:ea typeface="华文新魏" panose="02010800040101010101" pitchFamily="2" charset="-122"/>
              </a:rPr>
              <a:t>34000</a:t>
            </a:r>
            <a:endParaRPr lang="en-US" altLang="zh-CN" sz="2200" dirty="0">
              <a:latin typeface="华文新魏" panose="02010800040101010101" pitchFamily="2" charset="-122"/>
              <a:ea typeface="华文新魏" panose="02010800040101010101" pitchFamily="2" charset="-122"/>
            </a:endParaRPr>
          </a:p>
          <a:p>
            <a:pPr marL="0" indent="457200" algn="just">
              <a:buNone/>
            </a:pPr>
            <a:r>
              <a:rPr lang="zh-CN" altLang="en-US" sz="2200" dirty="0">
                <a:latin typeface="华文新魏" panose="02010800040101010101" pitchFamily="2" charset="-122"/>
                <a:ea typeface="华文新魏" panose="02010800040101010101" pitchFamily="2" charset="-122"/>
              </a:rPr>
              <a:t>加：本期发生并交纳的所得税额         </a:t>
            </a:r>
            <a:r>
              <a:rPr lang="zh-CN" altLang="en-US" sz="2200" dirty="0" smtClean="0">
                <a:latin typeface="华文新魏" panose="02010800040101010101" pitchFamily="2" charset="-122"/>
                <a:ea typeface="华文新魏" panose="02010800040101010101" pitchFamily="2" charset="-122"/>
              </a:rPr>
              <a:t>   </a:t>
            </a:r>
            <a:r>
              <a:rPr lang="en-US" altLang="zh-CN" sz="2200" dirty="0" smtClean="0">
                <a:latin typeface="华文新魏" panose="02010800040101010101" pitchFamily="2" charset="-122"/>
                <a:ea typeface="华文新魏" panose="02010800040101010101" pitchFamily="2" charset="-122"/>
              </a:rPr>
              <a:t>3100000</a:t>
            </a:r>
            <a:endParaRPr lang="en-US" altLang="zh-CN" sz="2200" dirty="0">
              <a:latin typeface="华文新魏" panose="02010800040101010101" pitchFamily="2" charset="-122"/>
              <a:ea typeface="华文新魏" panose="02010800040101010101" pitchFamily="2" charset="-122"/>
            </a:endParaRPr>
          </a:p>
          <a:p>
            <a:pPr marL="0" indent="457200" algn="just">
              <a:buNone/>
            </a:pPr>
            <a:r>
              <a:rPr lang="en-US" altLang="zh-CN" sz="2200" dirty="0">
                <a:latin typeface="华文新魏" panose="02010800040101010101" pitchFamily="2" charset="-122"/>
                <a:ea typeface="华文新魏" panose="02010800040101010101" pitchFamily="2" charset="-122"/>
              </a:rPr>
              <a:t>  </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前期</a:t>
            </a:r>
            <a:r>
              <a:rPr lang="zh-CN" altLang="en-US" sz="2200" dirty="0">
                <a:latin typeface="华文新魏" panose="02010800040101010101" pitchFamily="2" charset="-122"/>
                <a:ea typeface="华文新魏" panose="02010800040101010101" pitchFamily="2" charset="-122"/>
              </a:rPr>
              <a:t>发生本期交纳的所得税额</a:t>
            </a:r>
            <a:r>
              <a:rPr lang="en-US" altLang="zh-CN" sz="2200" dirty="0">
                <a:latin typeface="华文新魏" panose="02010800040101010101" pitchFamily="2" charset="-122"/>
                <a:ea typeface="华文新魏" panose="02010800040101010101" pitchFamily="2" charset="-122"/>
              </a:rPr>
              <a:t>(</a:t>
            </a:r>
            <a:r>
              <a:rPr lang="en-US" altLang="zh-CN" sz="2200" dirty="0" smtClean="0">
                <a:latin typeface="华文新魏" panose="02010800040101010101" pitchFamily="2" charset="-122"/>
                <a:ea typeface="华文新魏" panose="02010800040101010101" pitchFamily="2" charset="-122"/>
              </a:rPr>
              <a:t>280000-120000</a:t>
            </a:r>
            <a:r>
              <a:rPr lang="en-US" altLang="zh-CN" sz="2200" dirty="0">
                <a:latin typeface="华文新魏" panose="02010800040101010101" pitchFamily="2" charset="-122"/>
                <a:ea typeface="华文新魏" panose="02010800040101010101" pitchFamily="2" charset="-122"/>
              </a:rPr>
              <a:t>)     160000</a:t>
            </a:r>
          </a:p>
          <a:p>
            <a:pPr marL="0" indent="457200" algn="just">
              <a:buNone/>
            </a:pPr>
            <a:r>
              <a:rPr lang="zh-CN" altLang="en-US" sz="2200" dirty="0">
                <a:latin typeface="华文新魏" panose="02010800040101010101" pitchFamily="2" charset="-122"/>
                <a:ea typeface="华文新魏" panose="02010800040101010101" pitchFamily="2" charset="-122"/>
              </a:rPr>
              <a:t>本期支付的各项税费                                 </a:t>
            </a:r>
            <a:r>
              <a:rPr lang="en-US" altLang="zh-CN" sz="2200" dirty="0">
                <a:latin typeface="华文新魏" panose="02010800040101010101" pitchFamily="2" charset="-122"/>
                <a:ea typeface="华文新魏" panose="02010800040101010101" pitchFamily="2" charset="-122"/>
              </a:rPr>
              <a:t>3294000</a:t>
            </a:r>
          </a:p>
          <a:p>
            <a:pPr marL="0" indent="457200" algn="just">
              <a:buNone/>
            </a:pPr>
            <a:endParaRPr lang="zh-CN" altLang="en-US" sz="2800" dirty="0">
              <a:latin typeface="华文新魏" panose="02010800040101010101" pitchFamily="2" charset="-122"/>
              <a:ea typeface="华文新魏" panose="02010800040101010101" pitchFamily="2" charset="-122"/>
            </a:endParaRPr>
          </a:p>
          <a:p>
            <a:pPr marL="0" indent="457200" algn="just">
              <a:buNone/>
            </a:pP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424760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7.</a:t>
            </a:r>
            <a:r>
              <a:rPr lang="zh-CN" altLang="en-US" sz="2800" dirty="0"/>
              <a:t>支付的其他与经营活动有关的现金</a:t>
            </a:r>
          </a:p>
          <a:p>
            <a:pPr marL="0" indent="457200" algn="just">
              <a:buNone/>
            </a:pPr>
            <a:r>
              <a:rPr lang="zh-CN" altLang="en-US" sz="2800" dirty="0"/>
              <a:t>本项目反映企业除上述各项目外，支付的其他与经营活动有关的现金，如罚款支出、支付的差旅费、业务招待费、保险费、经营租赁支付的现金等</a:t>
            </a:r>
            <a:r>
              <a:rPr lang="zh-CN" altLang="en-US" sz="2800" dirty="0" smtClean="0"/>
              <a:t>。</a:t>
            </a:r>
            <a:endParaRPr lang="en-US" altLang="zh-CN" sz="2800" dirty="0" smtClean="0"/>
          </a:p>
          <a:p>
            <a:pPr marL="0" indent="457200" algn="just">
              <a:buNone/>
            </a:pPr>
            <a:r>
              <a:rPr lang="zh-CN" altLang="en-US" sz="2800" dirty="0" smtClean="0"/>
              <a:t>其他</a:t>
            </a:r>
            <a:r>
              <a:rPr lang="zh-CN" altLang="en-US" sz="2800" dirty="0"/>
              <a:t>与经营活动有关的现金，如果金额较大的，应单列项目反映</a:t>
            </a:r>
            <a:r>
              <a:rPr lang="zh-CN" altLang="en-US" sz="2800" dirty="0" smtClean="0"/>
              <a:t>。</a:t>
            </a:r>
            <a:endParaRPr lang="en-US" altLang="zh-CN" sz="2800" dirty="0" smtClean="0"/>
          </a:p>
          <a:p>
            <a:pPr marL="0" indent="457200" algn="just">
              <a:buNone/>
            </a:pPr>
            <a:r>
              <a:rPr lang="zh-CN" altLang="en-US" sz="2800" dirty="0" smtClean="0">
                <a:solidFill>
                  <a:srgbClr val="FF0000"/>
                </a:solidFill>
              </a:rPr>
              <a:t>捐赠支出列入本项目。</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经营活动产生的现金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12221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10000"/>
          </a:bodyPr>
          <a:lstStyle/>
          <a:p>
            <a:pPr marL="0" indent="457200" algn="just">
              <a:buNone/>
            </a:pPr>
            <a:r>
              <a:rPr lang="en-US" altLang="zh-CN" sz="2800" dirty="0"/>
              <a:t>1.</a:t>
            </a:r>
            <a:r>
              <a:rPr lang="zh-CN" altLang="en-US" sz="2800" dirty="0"/>
              <a:t>收回投资收到的现金</a:t>
            </a:r>
          </a:p>
          <a:p>
            <a:pPr marL="0" indent="457200" algn="just">
              <a:buNone/>
            </a:pPr>
            <a:r>
              <a:rPr lang="zh-CN" altLang="en-US" sz="2800" dirty="0"/>
              <a:t>本项目反映企业出售、转让或到期收回除现金等价物以外的交易性金融资产、持有至到期投资、可供出售金融资产、长期股权投资等而收到的现金</a:t>
            </a:r>
            <a:r>
              <a:rPr lang="zh-CN" altLang="en-US" sz="2800" dirty="0" smtClean="0"/>
              <a:t>。</a:t>
            </a:r>
            <a:endParaRPr lang="en-US" altLang="zh-CN" sz="2800" dirty="0" smtClean="0"/>
          </a:p>
          <a:p>
            <a:pPr marL="0" indent="457200" algn="just">
              <a:buNone/>
            </a:pPr>
            <a:r>
              <a:rPr lang="zh-CN" altLang="en-US" sz="2800" dirty="0" smtClean="0">
                <a:solidFill>
                  <a:srgbClr val="FF0000"/>
                </a:solidFill>
              </a:rPr>
              <a:t>不</a:t>
            </a:r>
            <a:r>
              <a:rPr lang="zh-CN" altLang="en-US" sz="2800" dirty="0">
                <a:solidFill>
                  <a:srgbClr val="FF0000"/>
                </a:solidFill>
              </a:rPr>
              <a:t>包括债权性投资收回的利息、收回的非现金资产，以及处置子公司及其他营业单位收到的现金净额</a:t>
            </a:r>
            <a:r>
              <a:rPr lang="zh-CN" altLang="en-US" sz="2800" dirty="0" smtClean="0">
                <a:solidFill>
                  <a:srgbClr val="FF0000"/>
                </a:solidFill>
              </a:rPr>
              <a:t>。</a:t>
            </a:r>
            <a:endParaRPr lang="en-US" altLang="zh-CN" sz="2800" dirty="0" smtClean="0">
              <a:solidFill>
                <a:srgbClr val="FF0000"/>
              </a:solidFill>
            </a:endParaRPr>
          </a:p>
          <a:p>
            <a:pPr marL="0" indent="457200" algn="just">
              <a:buNone/>
            </a:pPr>
            <a:r>
              <a:rPr lang="zh-CN" altLang="en-US" sz="2800" dirty="0" smtClean="0"/>
              <a:t>债权</a:t>
            </a:r>
            <a:r>
              <a:rPr lang="zh-CN" altLang="en-US" sz="2800" dirty="0"/>
              <a:t>性投资收回的本金，在本项目反映，债权性投资收回的利息，不在本项目中反映，而在“取得投资收益所收到的现金”项目中反映</a:t>
            </a:r>
            <a:r>
              <a:rPr lang="zh-CN" altLang="en-US" sz="2800" dirty="0" smtClean="0"/>
              <a:t>。</a:t>
            </a:r>
            <a:endParaRPr lang="en-US" altLang="zh-CN" sz="2800" dirty="0" smtClean="0"/>
          </a:p>
          <a:p>
            <a:pPr marL="0" indent="457200" algn="just">
              <a:buNone/>
            </a:pPr>
            <a:r>
              <a:rPr lang="zh-CN" altLang="en-US" sz="2800" dirty="0" smtClean="0"/>
              <a:t>处置</a:t>
            </a:r>
            <a:r>
              <a:rPr lang="zh-CN" altLang="en-US" sz="2800" dirty="0"/>
              <a:t>子公司及其他营业单位收到的现金净额单设项目反映</a:t>
            </a:r>
            <a:r>
              <a:rPr lang="zh-CN" altLang="en-US" sz="2800" dirty="0" smtClean="0"/>
              <a:t>。</a:t>
            </a: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81287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2060848"/>
            <a:ext cx="8208912" cy="4065315"/>
          </a:xfrm>
        </p:spPr>
        <p:txBody>
          <a:bodyPr>
            <a:normAutofit/>
          </a:bodyPr>
          <a:lstStyle/>
          <a:p>
            <a:r>
              <a:rPr lang="zh-CN" altLang="en-US" sz="3200" dirty="0"/>
              <a:t>现金流量表，是反映企业一定会计期间现金和现金等价物流入和流出的报表</a:t>
            </a:r>
            <a:r>
              <a:rPr lang="zh-CN" altLang="en-US" sz="3200" dirty="0" smtClean="0"/>
              <a:t>。</a:t>
            </a:r>
            <a:endParaRPr lang="en-US" altLang="zh-CN" sz="3200" dirty="0" smtClean="0"/>
          </a:p>
          <a:p>
            <a:r>
              <a:rPr lang="zh-CN" altLang="en-US" sz="3200" dirty="0" smtClean="0"/>
              <a:t>编制</a:t>
            </a:r>
            <a:r>
              <a:rPr lang="zh-CN" altLang="en-US" sz="3200" dirty="0"/>
              <a:t>现金流量表的主要目的，是为财务报表使用者提供企业一定会计期间内现金和现金等价物流入和流出的信息，以便于财务报表使用者了解和评价企业获取现金和现金等价物的能力，并据以预测企业未来现金流量。</a:t>
            </a:r>
          </a:p>
        </p:txBody>
      </p:sp>
      <p:sp>
        <p:nvSpPr>
          <p:cNvPr id="2" name="标题 1"/>
          <p:cNvSpPr>
            <a:spLocks noGrp="1"/>
          </p:cNvSpPr>
          <p:nvPr>
            <p:ph type="title"/>
          </p:nvPr>
        </p:nvSpPr>
        <p:spPr/>
        <p:txBody>
          <a:bodyPr/>
          <a:lstStyle/>
          <a:p>
            <a:pPr algn="l"/>
            <a:r>
              <a:rPr lang="zh-CN" altLang="en-US" dirty="0" smtClean="0"/>
              <a:t>现金流量表</a:t>
            </a:r>
            <a:endParaRPr lang="zh-CN" altLang="en-US" dirty="0"/>
          </a:p>
        </p:txBody>
      </p:sp>
    </p:spTree>
    <p:extLst>
      <p:ext uri="{BB962C8B-B14F-4D97-AF65-F5344CB8AC3E}">
        <p14:creationId xmlns:p14="http://schemas.microsoft.com/office/powerpoint/2010/main" val="1808772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2.</a:t>
            </a:r>
            <a:r>
              <a:rPr lang="zh-CN" altLang="en-US" sz="2800" dirty="0"/>
              <a:t>取得投资收益收到的现金   </a:t>
            </a:r>
          </a:p>
          <a:p>
            <a:pPr marL="0" indent="457200" algn="just">
              <a:buNone/>
            </a:pPr>
            <a:r>
              <a:rPr lang="zh-CN" altLang="en-US" sz="2800" dirty="0"/>
              <a:t>本项目反映企业因股权性投资而分得的现金股利，因债权性投资而取得的现金利息收入</a:t>
            </a:r>
            <a:r>
              <a:rPr lang="zh-CN" altLang="en-US" sz="2800" dirty="0" smtClean="0"/>
              <a:t>。</a:t>
            </a:r>
            <a:endParaRPr lang="en-US" altLang="zh-CN" sz="2800" dirty="0" smtClean="0"/>
          </a:p>
          <a:p>
            <a:pPr marL="0" indent="457200" algn="just">
              <a:buNone/>
            </a:pPr>
            <a:r>
              <a:rPr lang="zh-CN" altLang="en-US" sz="2800" dirty="0" smtClean="0">
                <a:solidFill>
                  <a:srgbClr val="FF0000"/>
                </a:solidFill>
              </a:rPr>
              <a:t>股票</a:t>
            </a:r>
            <a:r>
              <a:rPr lang="zh-CN" altLang="en-US" sz="2800" dirty="0">
                <a:solidFill>
                  <a:srgbClr val="FF0000"/>
                </a:solidFill>
              </a:rPr>
              <a:t>股利由于不产生现金流量，不在本项目中反映。包括在现金等价物范围内的债券性投资，其利息收入在本项目中反映</a:t>
            </a:r>
            <a:r>
              <a:rPr lang="zh-CN" altLang="en-US" sz="2800" dirty="0" smtClean="0">
                <a:solidFill>
                  <a:srgbClr val="FF0000"/>
                </a:solidFill>
              </a:rPr>
              <a:t>。</a:t>
            </a:r>
            <a:r>
              <a:rPr lang="zh-CN" altLang="zh-CN" sz="2800" dirty="0">
                <a:solidFill>
                  <a:srgbClr val="FF0000"/>
                </a:solidFill>
              </a:rPr>
              <a:t>收回债权性投资</a:t>
            </a:r>
            <a:r>
              <a:rPr lang="zh-CN" altLang="en-US" sz="2800" dirty="0">
                <a:solidFill>
                  <a:srgbClr val="FF0000"/>
                </a:solidFill>
              </a:rPr>
              <a:t>包含的</a:t>
            </a:r>
            <a:r>
              <a:rPr lang="zh-CN" altLang="zh-CN" sz="2800" dirty="0">
                <a:solidFill>
                  <a:srgbClr val="FF0000"/>
                </a:solidFill>
              </a:rPr>
              <a:t>利息</a:t>
            </a:r>
            <a:r>
              <a:rPr lang="zh-CN" altLang="en-US" sz="2800" dirty="0">
                <a:solidFill>
                  <a:srgbClr val="FF0000"/>
                </a:solidFill>
              </a:rPr>
              <a:t>在本项目中反映。</a:t>
            </a:r>
            <a:endParaRPr lang="en-US" altLang="zh-CN"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83788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a:bodyPr>
          <a:lstStyle/>
          <a:p>
            <a:pPr marL="0" indent="457200" algn="just">
              <a:buNone/>
            </a:pPr>
            <a:r>
              <a:rPr lang="en-US" altLang="zh-CN" sz="2800" dirty="0"/>
              <a:t>【</a:t>
            </a:r>
            <a:r>
              <a:rPr lang="zh-CN" altLang="en-US" sz="2800" dirty="0"/>
              <a:t>例</a:t>
            </a:r>
            <a:r>
              <a:rPr lang="en-US" altLang="zh-CN" sz="2800" dirty="0" smtClean="0"/>
              <a:t>】</a:t>
            </a:r>
            <a:r>
              <a:rPr lang="zh-CN" altLang="en-US" sz="2600" dirty="0"/>
              <a:t>甲企业期初长期股权投资余额</a:t>
            </a:r>
            <a:r>
              <a:rPr lang="en-US" altLang="zh-CN" sz="2600" dirty="0" smtClean="0"/>
              <a:t>2000000</a:t>
            </a:r>
            <a:r>
              <a:rPr lang="zh-CN" altLang="en-US" sz="2600" dirty="0"/>
              <a:t>元，其中</a:t>
            </a:r>
            <a:r>
              <a:rPr lang="en-US" altLang="zh-CN" sz="2600" dirty="0" smtClean="0"/>
              <a:t>1500000</a:t>
            </a:r>
            <a:r>
              <a:rPr lang="zh-CN" altLang="en-US" sz="2600" dirty="0"/>
              <a:t>万元投资于联营企业</a:t>
            </a:r>
            <a:r>
              <a:rPr lang="en-US" altLang="zh-CN" sz="2600" dirty="0"/>
              <a:t>A</a:t>
            </a:r>
            <a:r>
              <a:rPr lang="zh-CN" altLang="en-US" sz="2600" dirty="0"/>
              <a:t>企业，占其股本的</a:t>
            </a:r>
            <a:r>
              <a:rPr lang="en-US" altLang="zh-CN" sz="2600" dirty="0"/>
              <a:t>25%</a:t>
            </a:r>
            <a:r>
              <a:rPr lang="zh-CN" altLang="en-US" sz="2600" dirty="0"/>
              <a:t>，采用权益法核算，另外</a:t>
            </a:r>
            <a:r>
              <a:rPr lang="en-US" altLang="zh-CN" sz="2600" dirty="0"/>
              <a:t>200000</a:t>
            </a:r>
            <a:r>
              <a:rPr lang="zh-CN" altLang="en-US" sz="2600" dirty="0"/>
              <a:t>元和</a:t>
            </a:r>
            <a:r>
              <a:rPr lang="en-US" altLang="zh-CN" sz="2600" dirty="0"/>
              <a:t>300000</a:t>
            </a:r>
            <a:r>
              <a:rPr lang="zh-CN" altLang="en-US" sz="2600" dirty="0"/>
              <a:t>元分别投资于</a:t>
            </a:r>
            <a:r>
              <a:rPr lang="en-US" altLang="zh-CN" sz="2600" dirty="0"/>
              <a:t>B</a:t>
            </a:r>
            <a:r>
              <a:rPr lang="zh-CN" altLang="en-US" sz="2600" dirty="0"/>
              <a:t>企业和</a:t>
            </a:r>
            <a:r>
              <a:rPr lang="en-US" altLang="zh-CN" sz="2600" dirty="0"/>
              <a:t>C</a:t>
            </a:r>
            <a:r>
              <a:rPr lang="zh-CN" altLang="en-US" sz="2600" dirty="0"/>
              <a:t>企业，各占接受投资企业总股本的</a:t>
            </a:r>
            <a:r>
              <a:rPr lang="en-US" altLang="zh-CN" sz="2600" dirty="0"/>
              <a:t>5%</a:t>
            </a:r>
            <a:r>
              <a:rPr lang="zh-CN" altLang="en-US" sz="2600" dirty="0"/>
              <a:t>和</a:t>
            </a:r>
            <a:r>
              <a:rPr lang="en-US" altLang="zh-CN" sz="2600" dirty="0"/>
              <a:t>10%</a:t>
            </a:r>
            <a:r>
              <a:rPr lang="zh-CN" altLang="en-US" sz="2600" dirty="0"/>
              <a:t>，采用成本法核算；当年</a:t>
            </a:r>
            <a:r>
              <a:rPr lang="en-US" altLang="zh-CN" sz="2600" dirty="0"/>
              <a:t>A</a:t>
            </a:r>
            <a:r>
              <a:rPr lang="zh-CN" altLang="en-US" sz="2600" dirty="0"/>
              <a:t>企业盈利</a:t>
            </a:r>
            <a:r>
              <a:rPr lang="en-US" altLang="zh-CN" sz="2600" dirty="0" smtClean="0"/>
              <a:t>2000000</a:t>
            </a:r>
            <a:r>
              <a:rPr lang="zh-CN" altLang="en-US" sz="2600" dirty="0"/>
              <a:t>元，分配现金股利</a:t>
            </a:r>
            <a:r>
              <a:rPr lang="en-US" altLang="zh-CN" sz="2600" dirty="0"/>
              <a:t>800000</a:t>
            </a:r>
            <a:r>
              <a:rPr lang="zh-CN" altLang="en-US" sz="2600" dirty="0"/>
              <a:t>元，</a:t>
            </a:r>
            <a:r>
              <a:rPr lang="en-US" altLang="zh-CN" sz="2600" dirty="0"/>
              <a:t>B</a:t>
            </a:r>
            <a:r>
              <a:rPr lang="zh-CN" altLang="en-US" sz="2600" dirty="0"/>
              <a:t>企业亏损没有分配股利，</a:t>
            </a:r>
            <a:r>
              <a:rPr lang="en-US" altLang="zh-CN" sz="2600" dirty="0"/>
              <a:t>C</a:t>
            </a:r>
            <a:r>
              <a:rPr lang="zh-CN" altLang="en-US" sz="2600" dirty="0"/>
              <a:t>企业盈利</a:t>
            </a:r>
            <a:r>
              <a:rPr lang="en-US" altLang="zh-CN" sz="2600" dirty="0" smtClean="0"/>
              <a:t>600000</a:t>
            </a:r>
            <a:r>
              <a:rPr lang="zh-CN" altLang="en-US" sz="2600" dirty="0"/>
              <a:t>元，分配现金股利</a:t>
            </a:r>
            <a:r>
              <a:rPr lang="en-US" altLang="zh-CN" sz="2600" dirty="0"/>
              <a:t>200 000</a:t>
            </a:r>
            <a:r>
              <a:rPr lang="zh-CN" altLang="en-US" sz="2600" dirty="0"/>
              <a:t>元。企业已如数收到现金股利。</a:t>
            </a:r>
          </a:p>
          <a:p>
            <a:pPr marL="0" indent="457200" algn="just">
              <a:buNone/>
            </a:pPr>
            <a:r>
              <a:rPr lang="zh-CN" altLang="en-US" dirty="0">
                <a:latin typeface="+mj-ea"/>
                <a:ea typeface="+mj-ea"/>
              </a:rPr>
              <a:t>本期取得投资收益收到的现金计算如下：</a:t>
            </a:r>
          </a:p>
          <a:p>
            <a:pPr marL="0" indent="457200" algn="just">
              <a:buNone/>
            </a:pPr>
            <a:r>
              <a:rPr lang="zh-CN" altLang="en-US" dirty="0">
                <a:latin typeface="+mj-ea"/>
                <a:ea typeface="+mj-ea"/>
              </a:rPr>
              <a:t>取得</a:t>
            </a:r>
            <a:r>
              <a:rPr lang="en-US" altLang="zh-CN" dirty="0">
                <a:latin typeface="+mj-ea"/>
                <a:ea typeface="+mj-ea"/>
              </a:rPr>
              <a:t>A</a:t>
            </a:r>
            <a:r>
              <a:rPr lang="zh-CN" altLang="en-US" dirty="0">
                <a:latin typeface="+mj-ea"/>
                <a:ea typeface="+mj-ea"/>
              </a:rPr>
              <a:t>企业实际分回的投资收益</a:t>
            </a:r>
            <a:r>
              <a:rPr lang="en-US" altLang="zh-CN" dirty="0">
                <a:latin typeface="+mj-ea"/>
                <a:ea typeface="+mj-ea"/>
              </a:rPr>
              <a:t>(</a:t>
            </a:r>
            <a:r>
              <a:rPr lang="en-US" altLang="zh-CN" dirty="0" smtClean="0">
                <a:latin typeface="+mj-ea"/>
                <a:ea typeface="+mj-ea"/>
              </a:rPr>
              <a:t>800000×25</a:t>
            </a:r>
            <a:r>
              <a:rPr lang="en-US" altLang="zh-CN" dirty="0">
                <a:latin typeface="+mj-ea"/>
                <a:ea typeface="+mj-ea"/>
              </a:rPr>
              <a:t>%)       200000</a:t>
            </a:r>
          </a:p>
          <a:p>
            <a:pPr marL="0" indent="457200" algn="just">
              <a:buNone/>
            </a:pPr>
            <a:r>
              <a:rPr lang="en-US" altLang="zh-CN" dirty="0" smtClean="0">
                <a:latin typeface="+mj-ea"/>
                <a:ea typeface="+mj-ea"/>
              </a:rPr>
              <a:t>+</a:t>
            </a:r>
            <a:r>
              <a:rPr lang="zh-CN" altLang="en-US" dirty="0" smtClean="0">
                <a:latin typeface="+mj-ea"/>
                <a:ea typeface="+mj-ea"/>
              </a:rPr>
              <a:t>取得</a:t>
            </a:r>
            <a:r>
              <a:rPr lang="en-US" altLang="zh-CN" dirty="0">
                <a:latin typeface="+mj-ea"/>
                <a:ea typeface="+mj-ea"/>
              </a:rPr>
              <a:t>C</a:t>
            </a:r>
            <a:r>
              <a:rPr lang="zh-CN" altLang="en-US" dirty="0">
                <a:latin typeface="+mj-ea"/>
                <a:ea typeface="+mj-ea"/>
              </a:rPr>
              <a:t>企业实际分回的投资收益</a:t>
            </a:r>
            <a:r>
              <a:rPr lang="en-US" altLang="zh-CN" dirty="0">
                <a:latin typeface="+mj-ea"/>
                <a:ea typeface="+mj-ea"/>
              </a:rPr>
              <a:t>(200000×l0%)      20000</a:t>
            </a:r>
          </a:p>
          <a:p>
            <a:pPr marL="0" indent="457200" algn="just">
              <a:buNone/>
            </a:pPr>
            <a:r>
              <a:rPr lang="zh-CN" altLang="en-US" dirty="0">
                <a:latin typeface="+mj-ea"/>
                <a:ea typeface="+mj-ea"/>
              </a:rPr>
              <a:t>本期取得投资收益收到的现金                        </a:t>
            </a:r>
            <a:r>
              <a:rPr lang="en-US" altLang="zh-CN" dirty="0">
                <a:latin typeface="+mj-ea"/>
                <a:ea typeface="+mj-ea"/>
              </a:rPr>
              <a:t>220000</a:t>
            </a:r>
          </a:p>
          <a:p>
            <a:pPr marL="0" indent="457200" algn="just">
              <a:buNone/>
            </a:pP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21398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85000" lnSpcReduction="20000"/>
          </a:bodyPr>
          <a:lstStyle/>
          <a:p>
            <a:pPr marL="0" indent="457200" algn="just">
              <a:buNone/>
            </a:pPr>
            <a:r>
              <a:rPr lang="en-US" altLang="zh-CN" sz="2800" dirty="0"/>
              <a:t>3.</a:t>
            </a:r>
            <a:r>
              <a:rPr lang="zh-CN" altLang="en-US" sz="2800" dirty="0"/>
              <a:t>处置固定资产、无形资产和其他长期资产收回的现金净额</a:t>
            </a:r>
          </a:p>
          <a:p>
            <a:pPr marL="0" indent="457200" algn="just">
              <a:buNone/>
            </a:pPr>
            <a:r>
              <a:rPr lang="zh-CN" altLang="en-US" sz="2800" dirty="0"/>
              <a:t>本项目反映企业出售固定资产、无形资产和其他长期资产（如投资性房地产）所取得的现金，减去为处置这些资产而支付的有关税费用后的净额</a:t>
            </a:r>
            <a:r>
              <a:rPr lang="zh-CN" altLang="en-US" sz="2800" dirty="0" smtClean="0"/>
              <a:t>。</a:t>
            </a:r>
            <a:endParaRPr lang="en-US" altLang="zh-CN" sz="2800" dirty="0" smtClean="0"/>
          </a:p>
          <a:p>
            <a:pPr marL="0" indent="457200" algn="just">
              <a:buNone/>
            </a:pPr>
            <a:r>
              <a:rPr lang="zh-CN" altLang="en-US" sz="2800" dirty="0" smtClean="0"/>
              <a:t>处置</a:t>
            </a:r>
            <a:r>
              <a:rPr lang="zh-CN" altLang="en-US" sz="2800" dirty="0"/>
              <a:t>固定资产、无形资产和其他长期资产所收到的现金，与处置活动支付的现金，两者在时间上比较接近，以净额反映更能准确反映处置活动对现金流量的影响</a:t>
            </a:r>
            <a:r>
              <a:rPr lang="zh-CN" altLang="en-US" sz="2800" dirty="0" smtClean="0"/>
              <a:t>。</a:t>
            </a:r>
            <a:endParaRPr lang="en-US" altLang="zh-CN" sz="2800" dirty="0" smtClean="0"/>
          </a:p>
          <a:p>
            <a:pPr marL="0" indent="457200" algn="just">
              <a:buNone/>
            </a:pPr>
            <a:r>
              <a:rPr lang="zh-CN" altLang="en-US" sz="2800" dirty="0" smtClean="0"/>
              <a:t>由于</a:t>
            </a:r>
            <a:r>
              <a:rPr lang="zh-CN" altLang="en-US" sz="2800" dirty="0"/>
              <a:t>自然灾害等原因所造成的固定资产等长期资产报废、毁损而收到的保险赔偿收入，在本项目中反映</a:t>
            </a:r>
            <a:r>
              <a:rPr lang="zh-CN" altLang="en-US" sz="2800" dirty="0" smtClean="0"/>
              <a:t>。</a:t>
            </a:r>
            <a:endParaRPr lang="en-US" altLang="zh-CN" sz="2800" dirty="0" smtClean="0"/>
          </a:p>
          <a:p>
            <a:pPr marL="0" indent="457200" algn="just">
              <a:buNone/>
            </a:pPr>
            <a:r>
              <a:rPr lang="zh-CN" altLang="en-US" sz="2800" dirty="0" smtClean="0">
                <a:solidFill>
                  <a:srgbClr val="FF0000"/>
                </a:solidFill>
              </a:rPr>
              <a:t>如</a:t>
            </a:r>
            <a:r>
              <a:rPr lang="zh-CN" altLang="en-US" sz="2800" dirty="0">
                <a:solidFill>
                  <a:srgbClr val="FF0000"/>
                </a:solidFill>
              </a:rPr>
              <a:t>处置固定资产、无形资产和其他长期资产所收回的现金净额为负数，则应作为投资活动产生的现金流量，在“支付的其他与投资活动有关的现金”项目中反映</a:t>
            </a:r>
            <a:r>
              <a:rPr lang="zh-CN" altLang="en-US" sz="2800" dirty="0" smtClean="0">
                <a:solidFill>
                  <a:srgbClr val="FF0000"/>
                </a:solidFill>
              </a:rPr>
              <a:t>。</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60729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a:t>
            </a:r>
            <a:r>
              <a:rPr lang="zh-CN" altLang="en-US" sz="2800" dirty="0"/>
              <a:t>例</a:t>
            </a:r>
            <a:r>
              <a:rPr lang="en-US" altLang="zh-CN" sz="2800" dirty="0" smtClean="0"/>
              <a:t>】</a:t>
            </a:r>
            <a:r>
              <a:rPr lang="zh-CN" altLang="en-US" sz="2600" dirty="0"/>
              <a:t>乙公司出售一台不需用设备，收到价款</a:t>
            </a:r>
            <a:r>
              <a:rPr lang="en-US" altLang="zh-CN" sz="2600" dirty="0" smtClean="0"/>
              <a:t>30000</a:t>
            </a:r>
            <a:r>
              <a:rPr lang="zh-CN" altLang="en-US" sz="2600" dirty="0"/>
              <a:t>元，该设备原价</a:t>
            </a:r>
            <a:r>
              <a:rPr lang="en-US" altLang="zh-CN" sz="2600" dirty="0" smtClean="0"/>
              <a:t>40000</a:t>
            </a:r>
            <a:r>
              <a:rPr lang="zh-CN" altLang="en-US" sz="2600" dirty="0"/>
              <a:t>元，已提折旧</a:t>
            </a:r>
            <a:r>
              <a:rPr lang="en-US" altLang="zh-CN" sz="2600" dirty="0" smtClean="0"/>
              <a:t>15000</a:t>
            </a:r>
            <a:r>
              <a:rPr lang="zh-CN" altLang="en-US" sz="2600" dirty="0"/>
              <a:t>元。支付该项设备拆卸费用</a:t>
            </a:r>
            <a:r>
              <a:rPr lang="en-US" altLang="zh-CN" sz="2600" dirty="0"/>
              <a:t>200</a:t>
            </a:r>
            <a:r>
              <a:rPr lang="zh-CN" altLang="en-US" sz="2600" dirty="0"/>
              <a:t>元，运输费用</a:t>
            </a:r>
            <a:r>
              <a:rPr lang="en-US" altLang="zh-CN" sz="2600" dirty="0"/>
              <a:t>80</a:t>
            </a:r>
            <a:r>
              <a:rPr lang="zh-CN" altLang="en-US" sz="2600" dirty="0"/>
              <a:t>元，设备已由购入单位运走。</a:t>
            </a:r>
          </a:p>
          <a:p>
            <a:pPr marL="0" indent="457200" algn="just">
              <a:buNone/>
            </a:pPr>
            <a:r>
              <a:rPr lang="zh-CN" altLang="en-US" dirty="0">
                <a:latin typeface="+mj-ea"/>
                <a:ea typeface="+mj-ea"/>
              </a:rPr>
              <a:t>本期处置固定资产、无形资产和其他长期资产所收回的现金净额计算如下：</a:t>
            </a:r>
          </a:p>
          <a:p>
            <a:pPr marL="0" indent="457200" algn="just">
              <a:buNone/>
            </a:pPr>
            <a:r>
              <a:rPr lang="zh-CN" altLang="en-US" dirty="0">
                <a:latin typeface="+mj-ea"/>
                <a:ea typeface="+mj-ea"/>
              </a:rPr>
              <a:t>本期出售固定资产收到的现金                       </a:t>
            </a:r>
            <a:r>
              <a:rPr lang="zh-CN" altLang="en-US" dirty="0" smtClean="0">
                <a:latin typeface="+mj-ea"/>
                <a:ea typeface="+mj-ea"/>
              </a:rPr>
              <a:t>       </a:t>
            </a:r>
            <a:r>
              <a:rPr lang="en-US" altLang="zh-CN" dirty="0" smtClean="0">
                <a:latin typeface="+mj-ea"/>
                <a:ea typeface="+mj-ea"/>
              </a:rPr>
              <a:t>30000</a:t>
            </a:r>
            <a:endParaRPr lang="en-US" altLang="zh-CN" dirty="0">
              <a:latin typeface="+mj-ea"/>
              <a:ea typeface="+mj-ea"/>
            </a:endParaRPr>
          </a:p>
          <a:p>
            <a:pPr marL="0" indent="457200" algn="just">
              <a:buNone/>
            </a:pPr>
            <a:r>
              <a:rPr lang="zh-CN" altLang="en-US" dirty="0">
                <a:latin typeface="+mj-ea"/>
                <a:ea typeface="+mj-ea"/>
              </a:rPr>
              <a:t>减：支付出售固定资产的清理费用                     </a:t>
            </a:r>
            <a:r>
              <a:rPr lang="zh-CN" altLang="en-US" dirty="0" smtClean="0">
                <a:latin typeface="+mj-ea"/>
                <a:ea typeface="+mj-ea"/>
              </a:rPr>
              <a:t>     </a:t>
            </a:r>
            <a:r>
              <a:rPr lang="en-US" altLang="zh-CN" dirty="0">
                <a:latin typeface="+mj-ea"/>
                <a:ea typeface="+mj-ea"/>
              </a:rPr>
              <a:t>280</a:t>
            </a:r>
          </a:p>
          <a:p>
            <a:pPr marL="0" indent="457200" algn="just">
              <a:buNone/>
            </a:pPr>
            <a:r>
              <a:rPr lang="zh-CN" altLang="en-US" dirty="0">
                <a:latin typeface="+mj-ea"/>
                <a:ea typeface="+mj-ea"/>
              </a:rPr>
              <a:t>本期处置固定资产、无形资产和其他长期资产所收回的现金净额  </a:t>
            </a:r>
            <a:r>
              <a:rPr lang="en-US" altLang="zh-CN" dirty="0" smtClean="0">
                <a:latin typeface="+mj-ea"/>
                <a:ea typeface="+mj-ea"/>
              </a:rPr>
              <a:t>29720</a:t>
            </a:r>
            <a:endParaRPr lang="en-US" altLang="zh-CN" dirty="0">
              <a:latin typeface="+mj-ea"/>
              <a:ea typeface="+mj-ea"/>
            </a:endParaRPr>
          </a:p>
          <a:p>
            <a:pPr marL="0" indent="457200" algn="just">
              <a:buNone/>
            </a:pP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249167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85000" lnSpcReduction="20000"/>
          </a:bodyPr>
          <a:lstStyle/>
          <a:p>
            <a:pPr marL="0" indent="457200" algn="just">
              <a:buNone/>
            </a:pPr>
            <a:r>
              <a:rPr lang="en-US" altLang="zh-CN" sz="2800" dirty="0"/>
              <a:t>4.</a:t>
            </a:r>
            <a:r>
              <a:rPr lang="zh-CN" altLang="en-US" sz="2800" dirty="0"/>
              <a:t>处置子公司及其他营业单位收到的现金净额</a:t>
            </a:r>
          </a:p>
          <a:p>
            <a:pPr marL="0" indent="457200" algn="just">
              <a:buNone/>
            </a:pPr>
            <a:r>
              <a:rPr lang="zh-CN" altLang="en-US" sz="2800" dirty="0"/>
              <a:t>本项目反映企业处置子公司及其他营业单位所取得的现金减去子公司或其他营业单位持有的现金和现金等价物以及相关处置费用后的净额。本项目可以根据有关科目的记录分析填列。</a:t>
            </a:r>
          </a:p>
          <a:p>
            <a:pPr marL="0" indent="457200" algn="just">
              <a:buNone/>
            </a:pPr>
            <a:r>
              <a:rPr lang="zh-CN" altLang="en-US" sz="2800" dirty="0"/>
              <a:t>  企业处置子公司及其他营业单位是整体交易，子公司和其他营业单位可能持有现金和现金等价物。这样，整体处置子公司或其他营业单位的现金流量，就应以处置价款中收到现金的部分，减去子公司或其他营业单位持有的现金和现金等价物以及相关处置费用后的净额反映。</a:t>
            </a:r>
          </a:p>
          <a:p>
            <a:pPr marL="0" indent="457200" algn="just">
              <a:buNone/>
            </a:pPr>
            <a:r>
              <a:rPr lang="zh-CN" altLang="en-US" sz="2800" dirty="0"/>
              <a:t> </a:t>
            </a:r>
            <a:r>
              <a:rPr lang="zh-CN" altLang="en-US" sz="2800" dirty="0">
                <a:solidFill>
                  <a:srgbClr val="FF0000"/>
                </a:solidFill>
              </a:rPr>
              <a:t>处置子公司及其他营业单位收到的现金净额如为负数，应将该金额填列至“支付其他与投资活动有关的现金”项目中。</a:t>
            </a:r>
            <a:r>
              <a:rPr lang="zh-CN" altLang="en-US" sz="2800" dirty="0"/>
              <a:t> </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346937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5.</a:t>
            </a:r>
            <a:r>
              <a:rPr lang="zh-CN" altLang="en-US" sz="2800" dirty="0"/>
              <a:t>收到的其他与投资活动有关的现金</a:t>
            </a:r>
          </a:p>
          <a:p>
            <a:pPr marL="0" indent="457200" algn="just">
              <a:buNone/>
            </a:pPr>
            <a:r>
              <a:rPr lang="zh-CN" altLang="en-US" sz="2800" dirty="0"/>
              <a:t>本项目反映企业除上述各项目外，收到的其他与投资活动有关的现金。其他与投资活动有关的现金，如果价值较大的，应单列项目反映</a:t>
            </a:r>
            <a:r>
              <a:rPr lang="zh-CN" altLang="en-US" sz="2800" dirty="0" smtClean="0"/>
              <a:t>。</a:t>
            </a:r>
            <a:endParaRPr lang="en-US" altLang="zh-CN" sz="2800" dirty="0" smtClean="0"/>
          </a:p>
          <a:p>
            <a:pPr marL="0" marR="0" indent="457200" algn="just" defTabSz="914400" rtl="0" eaLnBrk="1" fontAlgn="auto" latinLnBrk="0" hangingPunct="1">
              <a:lnSpc>
                <a:spcPct val="100000"/>
              </a:lnSpc>
              <a:spcBef>
                <a:spcPct val="20000"/>
              </a:spcBef>
              <a:spcAft>
                <a:spcPts val="0"/>
              </a:spcAft>
              <a:buClr>
                <a:schemeClr val="accent1"/>
              </a:buClr>
              <a:buSzPct val="100000"/>
              <a:buFont typeface="Symbol" pitchFamily="18" charset="2"/>
              <a:buNone/>
              <a:tabLst/>
              <a:defRPr/>
            </a:pPr>
            <a:r>
              <a:rPr lang="zh-CN" altLang="en-US" dirty="0" smtClean="0">
                <a:solidFill>
                  <a:srgbClr val="FF0000"/>
                </a:solidFill>
              </a:rPr>
              <a:t>含</a:t>
            </a:r>
            <a:r>
              <a:rPr lang="zh-CN" altLang="en-US" kern="1200" dirty="0" smtClean="0">
                <a:solidFill>
                  <a:srgbClr val="FF0000"/>
                </a:solidFill>
                <a:effectLst/>
              </a:rPr>
              <a:t>实际收到的“</a:t>
            </a:r>
            <a:r>
              <a:rPr lang="zh-CN" altLang="zh-CN" kern="1200" dirty="0" smtClean="0">
                <a:solidFill>
                  <a:srgbClr val="FF0000"/>
                </a:solidFill>
                <a:effectLst/>
              </a:rPr>
              <a:t>购买股票和债券时支付的已宣告但尚未领取的现金股利或已到付息期但尚未领取的债券利息</a:t>
            </a:r>
            <a:r>
              <a:rPr lang="zh-CN" altLang="en-US" kern="1200" dirty="0" smtClean="0">
                <a:solidFill>
                  <a:srgbClr val="FF0000"/>
                </a:solidFill>
                <a:effectLst/>
              </a:rPr>
              <a:t>”；</a:t>
            </a:r>
            <a:r>
              <a:rPr lang="zh-CN" altLang="zh-CN" kern="1200" dirty="0" smtClean="0">
                <a:solidFill>
                  <a:srgbClr val="FF0000"/>
                </a:solidFill>
                <a:effectLst/>
              </a:rPr>
              <a:t>取得子公司及其他营业单位支付的现金净额</a:t>
            </a:r>
            <a:r>
              <a:rPr lang="zh-CN" altLang="en-US" kern="1200" dirty="0" smtClean="0">
                <a:solidFill>
                  <a:srgbClr val="FF0000"/>
                </a:solidFill>
                <a:effectLst/>
              </a:rPr>
              <a:t>为负数。</a:t>
            </a:r>
            <a:endParaRPr lang="zh-CN" altLang="en-US" dirty="0">
              <a:solidFill>
                <a:srgbClr val="FF0000"/>
              </a:solidFill>
            </a:endParaRPr>
          </a:p>
          <a:p>
            <a:pPr marL="0" indent="457200" algn="just">
              <a:buNone/>
            </a:pPr>
            <a:r>
              <a:rPr lang="zh-CN" altLang="en-US" sz="2800" dirty="0" smtClean="0"/>
              <a:t> </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359545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20000"/>
          </a:bodyPr>
          <a:lstStyle/>
          <a:p>
            <a:pPr marL="0" indent="457200" algn="just">
              <a:buNone/>
            </a:pPr>
            <a:r>
              <a:rPr lang="en-US" altLang="zh-CN" sz="2800" dirty="0"/>
              <a:t>6.</a:t>
            </a:r>
            <a:r>
              <a:rPr lang="zh-CN" altLang="en-US" sz="2800" dirty="0"/>
              <a:t>购建固定资产、无形资产和其他长期资产支付的现金</a:t>
            </a:r>
          </a:p>
          <a:p>
            <a:pPr marL="0" indent="457200" algn="just">
              <a:buNone/>
            </a:pPr>
            <a:r>
              <a:rPr lang="zh-CN" altLang="en-US" sz="2800" dirty="0"/>
              <a:t>本项目反映企业购买、建造固定资产，取得无形资产和其他长期资产</a:t>
            </a:r>
            <a:r>
              <a:rPr lang="en-US" altLang="zh-CN" sz="2800" dirty="0"/>
              <a:t>(</a:t>
            </a:r>
            <a:r>
              <a:rPr lang="zh-CN" altLang="en-US" sz="2800" dirty="0"/>
              <a:t>如投资性房地产</a:t>
            </a:r>
            <a:r>
              <a:rPr lang="en-US" altLang="zh-CN" sz="2800" dirty="0"/>
              <a:t>)</a:t>
            </a:r>
            <a:r>
              <a:rPr lang="zh-CN" altLang="en-US" sz="2800" dirty="0"/>
              <a:t>支付的现金，包括购买机器设备所支付的现金、建造工程支付的现金、支付在建工程人员</a:t>
            </a:r>
            <a:r>
              <a:rPr lang="zh-CN" altLang="en-US" sz="2800" dirty="0" smtClean="0"/>
              <a:t>的职工薪酬等</a:t>
            </a:r>
            <a:r>
              <a:rPr lang="zh-CN" altLang="en-US" sz="2800" dirty="0"/>
              <a:t>现金支出，不包括为购建固定资产、无形资产和其他长期资产而发生的借款利息资本化部分，以及融资租入固定资产所支付的租赁费</a:t>
            </a:r>
            <a:r>
              <a:rPr lang="zh-CN" altLang="en-US" sz="2800" dirty="0" smtClean="0"/>
              <a:t>。</a:t>
            </a:r>
            <a:endParaRPr lang="en-US" altLang="zh-CN" sz="2800" dirty="0" smtClean="0"/>
          </a:p>
          <a:p>
            <a:pPr marL="0" indent="457200" algn="just">
              <a:buNone/>
            </a:pPr>
            <a:r>
              <a:rPr lang="zh-CN" altLang="en-US" sz="2800" dirty="0" smtClean="0">
                <a:solidFill>
                  <a:srgbClr val="FF0000"/>
                </a:solidFill>
              </a:rPr>
              <a:t>为</a:t>
            </a:r>
            <a:r>
              <a:rPr lang="zh-CN" altLang="en-US" sz="2800" dirty="0">
                <a:solidFill>
                  <a:srgbClr val="FF0000"/>
                </a:solidFill>
              </a:rPr>
              <a:t>购建固定资产、无形资产和其他长期资产而发生的借款利息资本化部分，在“分配股利、利润或偿付利息支付的现金”项目中反映；融资租入固定资产所支付的租赁费，在“支付的其他与筹资活动有关的现金”项目中反映，不在本项目中反映</a:t>
            </a:r>
            <a:r>
              <a:rPr lang="zh-CN" altLang="en-US" sz="2800" dirty="0" smtClean="0">
                <a:solidFill>
                  <a:srgbClr val="FF0000"/>
                </a:solidFill>
              </a:rPr>
              <a:t>。</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48168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a:t>
            </a:r>
            <a:r>
              <a:rPr lang="zh-CN" altLang="en-US" sz="2800" dirty="0"/>
              <a:t>例</a:t>
            </a:r>
            <a:r>
              <a:rPr lang="en-US" altLang="zh-CN" sz="2800" dirty="0" smtClean="0"/>
              <a:t>】</a:t>
            </a:r>
            <a:r>
              <a:rPr lang="zh-CN" altLang="en-US" sz="2600" dirty="0"/>
              <a:t>乙公司购入房屋一幢，价款</a:t>
            </a:r>
            <a:r>
              <a:rPr lang="en-US" altLang="zh-CN" sz="2600" dirty="0" smtClean="0"/>
              <a:t>1850000</a:t>
            </a:r>
            <a:r>
              <a:rPr lang="zh-CN" altLang="en-US" sz="2600" dirty="0"/>
              <a:t>元，通过银行转账</a:t>
            </a:r>
            <a:r>
              <a:rPr lang="en-US" altLang="zh-CN" sz="2600" dirty="0"/>
              <a:t>1800000</a:t>
            </a:r>
            <a:r>
              <a:rPr lang="zh-CN" altLang="en-US" sz="2600" dirty="0"/>
              <a:t>元，其他价款用公司产品抵偿。为在建厂房购进建筑材料一批，价值为</a:t>
            </a:r>
            <a:r>
              <a:rPr lang="en-US" altLang="zh-CN" sz="2600" dirty="0" smtClean="0"/>
              <a:t>160000</a:t>
            </a:r>
            <a:r>
              <a:rPr lang="zh-CN" altLang="en-US" sz="2600" dirty="0"/>
              <a:t>元</a:t>
            </a:r>
            <a:r>
              <a:rPr lang="zh-CN" altLang="en-US" sz="2600" dirty="0" smtClean="0"/>
              <a:t>，</a:t>
            </a:r>
            <a:r>
              <a:rPr lang="zh-CN" altLang="en-US" sz="2600" dirty="0"/>
              <a:t>价款已通过银行转账支付</a:t>
            </a:r>
            <a:r>
              <a:rPr lang="zh-CN" altLang="en-US" sz="2600" dirty="0" smtClean="0"/>
              <a:t>。</a:t>
            </a:r>
            <a:endParaRPr lang="en-US" altLang="zh-CN" sz="2600" dirty="0" smtClean="0"/>
          </a:p>
          <a:p>
            <a:pPr marL="0" indent="457200" algn="just">
              <a:buNone/>
            </a:pPr>
            <a:r>
              <a:rPr lang="zh-CN" altLang="en-US" dirty="0">
                <a:latin typeface="+mj-ea"/>
                <a:ea typeface="+mj-ea"/>
              </a:rPr>
              <a:t>本期购建固定资产、无形资产和其他长期资产支付的现金计算如下：</a:t>
            </a:r>
          </a:p>
          <a:p>
            <a:pPr marL="0" indent="457200" algn="just">
              <a:buNone/>
            </a:pPr>
            <a:r>
              <a:rPr lang="zh-CN" altLang="en-US" dirty="0">
                <a:latin typeface="+mj-ea"/>
                <a:ea typeface="+mj-ea"/>
              </a:rPr>
              <a:t>购买房屋支付的现金                                     </a:t>
            </a:r>
            <a:r>
              <a:rPr lang="en-US" altLang="zh-CN" dirty="0">
                <a:latin typeface="+mj-ea"/>
                <a:ea typeface="+mj-ea"/>
              </a:rPr>
              <a:t>1800000</a:t>
            </a:r>
          </a:p>
          <a:p>
            <a:pPr marL="0" indent="457200" algn="just">
              <a:buNone/>
            </a:pPr>
            <a:r>
              <a:rPr lang="zh-CN" altLang="en-US" dirty="0">
                <a:latin typeface="+mj-ea"/>
                <a:ea typeface="+mj-ea"/>
              </a:rPr>
              <a:t>加：为在建工程购买材料支付的现金  </a:t>
            </a:r>
            <a:r>
              <a:rPr lang="zh-CN" altLang="en-US" dirty="0" smtClean="0">
                <a:latin typeface="+mj-ea"/>
                <a:ea typeface="+mj-ea"/>
              </a:rPr>
              <a:t>         </a:t>
            </a:r>
            <a:r>
              <a:rPr lang="en-US" altLang="zh-CN" dirty="0" smtClean="0">
                <a:latin typeface="+mj-ea"/>
                <a:ea typeface="+mj-ea"/>
              </a:rPr>
              <a:t>160000</a:t>
            </a:r>
            <a:endParaRPr lang="en-US" altLang="zh-CN" dirty="0">
              <a:latin typeface="+mj-ea"/>
              <a:ea typeface="+mj-ea"/>
            </a:endParaRPr>
          </a:p>
          <a:p>
            <a:pPr marL="0" indent="457200" algn="just">
              <a:buNone/>
            </a:pPr>
            <a:r>
              <a:rPr lang="zh-CN" altLang="en-US" dirty="0">
                <a:latin typeface="+mj-ea"/>
                <a:ea typeface="+mj-ea"/>
              </a:rPr>
              <a:t>本期购建固定资产、无形资产和其他长期资产支付的现金     </a:t>
            </a:r>
            <a:r>
              <a:rPr lang="en-US" altLang="zh-CN" dirty="0">
                <a:latin typeface="+mj-ea"/>
                <a:ea typeface="+mj-ea"/>
              </a:rPr>
              <a:t>1960000</a:t>
            </a:r>
          </a:p>
          <a:p>
            <a:pPr marL="0" indent="457200" algn="just">
              <a:buNone/>
            </a:pP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637753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10000"/>
          </a:bodyPr>
          <a:lstStyle/>
          <a:p>
            <a:pPr marL="0" indent="457200" algn="just">
              <a:buNone/>
            </a:pPr>
            <a:r>
              <a:rPr lang="en-US" altLang="zh-CN" sz="2800" dirty="0" smtClean="0"/>
              <a:t>7.</a:t>
            </a:r>
            <a:r>
              <a:rPr lang="zh-CN" altLang="en-US" sz="2800" dirty="0" smtClean="0"/>
              <a:t>投资</a:t>
            </a:r>
            <a:r>
              <a:rPr lang="zh-CN" altLang="en-US" sz="2800" dirty="0"/>
              <a:t>支付的现金</a:t>
            </a:r>
          </a:p>
          <a:p>
            <a:pPr marL="0" indent="457200" algn="just">
              <a:buNone/>
            </a:pPr>
            <a:r>
              <a:rPr lang="zh-CN" altLang="en-US" sz="2800" dirty="0"/>
              <a:t>本项目反映企业进行权益性投资和债权性投资所支付的现金，包括企业取得的除现金等价物以外的交易性金融资产、持有至到期投资、可供出售金融资产而支付的现金，以及支付的佣金、手续费等交易费用。</a:t>
            </a:r>
          </a:p>
          <a:p>
            <a:pPr marL="0" indent="457200" algn="just">
              <a:buNone/>
            </a:pPr>
            <a:r>
              <a:rPr lang="zh-CN" altLang="en-US" sz="2800" dirty="0">
                <a:solidFill>
                  <a:srgbClr val="FF0000"/>
                </a:solidFill>
              </a:rPr>
              <a:t>企业购买股票和债券时，实际支付的价款中包含的已宣告但尚未领取的现金股利或已到付息期但尚未领取的债券利息，应在“支付的其他与投资活动有关的现金”项目中反映；收回购买股票和债券时支付的已宣告但尚未领取的现金股利或已到付息期但尚未领取的债券利息，应在“收到的其他与投资活动有关的现金”项目中反映。</a:t>
            </a: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788516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85000" lnSpcReduction="20000"/>
          </a:bodyPr>
          <a:lstStyle/>
          <a:p>
            <a:pPr marL="0" indent="457200" algn="just">
              <a:buNone/>
            </a:pPr>
            <a:r>
              <a:rPr lang="en-US" altLang="zh-CN" sz="2800" dirty="0"/>
              <a:t>8.</a:t>
            </a:r>
            <a:r>
              <a:rPr lang="zh-CN" altLang="en-US" sz="2800" dirty="0"/>
              <a:t>取得子公司及其他营业单位支付的现金净额</a:t>
            </a:r>
          </a:p>
          <a:p>
            <a:pPr marL="0" indent="457200" algn="just">
              <a:buNone/>
            </a:pPr>
            <a:r>
              <a:rPr lang="zh-CN" altLang="en-US" sz="2800" dirty="0"/>
              <a:t>本项目反映企业取得子公司及其他营业单位购买出价中以现金支付的部分，减去子公司或其他营业单位持有的现金和现金等价物后的净额</a:t>
            </a:r>
            <a:r>
              <a:rPr lang="zh-CN" altLang="en-US" sz="2800" dirty="0" smtClean="0"/>
              <a:t>。</a:t>
            </a:r>
            <a:endParaRPr lang="zh-CN" altLang="en-US" sz="2800" dirty="0"/>
          </a:p>
          <a:p>
            <a:pPr marL="0" indent="457200" algn="just">
              <a:buNone/>
            </a:pPr>
            <a:r>
              <a:rPr lang="zh-CN" altLang="en-US" sz="2800" dirty="0"/>
              <a:t>整体购买一个单位，其结算方式是多种多样的，如购买方全部以现金支付或一部分以现金支付而另一部分以实物清偿。同时，企业购买子公司及其他营业单位是整体交易，子公司和其他营业单位除有固定资产和存货外，还可能持有现金和现金等价物。这样，整体购买子公司或其他营业单位的现金流量，就应以购买出价中以现金支付的部分减去子公司或其他营业单位持有的现金和现金等价物后的净额反映，</a:t>
            </a:r>
            <a:r>
              <a:rPr lang="zh-CN" altLang="en-US" sz="2800" dirty="0">
                <a:solidFill>
                  <a:srgbClr val="FF0000"/>
                </a:solidFill>
              </a:rPr>
              <a:t>如为负数，应在“收到其他与投资活动有关的现金”项目中反映</a:t>
            </a:r>
            <a:r>
              <a:rPr lang="zh-CN" altLang="en-US" sz="2800" dirty="0" smtClean="0">
                <a:solidFill>
                  <a:srgbClr val="FF0000"/>
                </a:solidFill>
              </a:rPr>
              <a:t>。</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88845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77500" lnSpcReduction="20000"/>
          </a:bodyPr>
          <a:lstStyle/>
          <a:p>
            <a:pPr marL="0" indent="457200" algn="just">
              <a:buNone/>
            </a:pPr>
            <a:r>
              <a:rPr lang="zh-CN" altLang="en-US" sz="3200" dirty="0"/>
              <a:t>“现金为王”一直以来都被视为企业资金管理的中心理念。市场经济环境下已有越来越多的案例表明</a:t>
            </a:r>
            <a:r>
              <a:rPr lang="en-US" altLang="zh-CN" sz="3200" dirty="0"/>
              <a:t>,</a:t>
            </a:r>
            <a:r>
              <a:rPr lang="zh-CN" altLang="en-US" sz="3200" dirty="0"/>
              <a:t>企业现金流量管理水平往往是决定企业存亡的关键所在。面对激烈的市场竞争</a:t>
            </a:r>
            <a:r>
              <a:rPr lang="en-US" altLang="zh-CN" sz="3200" dirty="0"/>
              <a:t>,</a:t>
            </a:r>
            <a:r>
              <a:rPr lang="zh-CN" altLang="en-US" sz="3200" dirty="0"/>
              <a:t>企业面临的生存环境复杂多变</a:t>
            </a:r>
            <a:r>
              <a:rPr lang="en-US" altLang="zh-CN" sz="3200" dirty="0"/>
              <a:t>,</a:t>
            </a:r>
            <a:r>
              <a:rPr lang="zh-CN" altLang="en-US" sz="3200" dirty="0"/>
              <a:t>通过提升企业现金流的管理水平</a:t>
            </a:r>
            <a:r>
              <a:rPr lang="en-US" altLang="zh-CN" sz="3200" dirty="0"/>
              <a:t>,</a:t>
            </a:r>
            <a:r>
              <a:rPr lang="zh-CN" altLang="en-US" sz="3200" dirty="0"/>
              <a:t>可以合理控制营运风险</a:t>
            </a:r>
            <a:r>
              <a:rPr lang="en-US" altLang="zh-CN" sz="3200" dirty="0"/>
              <a:t>,</a:t>
            </a:r>
            <a:r>
              <a:rPr lang="zh-CN" altLang="en-US" sz="3200" dirty="0"/>
              <a:t>从而保证企业的可持续发展</a:t>
            </a:r>
            <a:r>
              <a:rPr lang="en-US" altLang="zh-CN" sz="3200" dirty="0"/>
              <a:t>,</a:t>
            </a:r>
            <a:r>
              <a:rPr lang="zh-CN" altLang="en-US" sz="3200" dirty="0"/>
              <a:t>并提升企业资金的整体利用效率</a:t>
            </a:r>
            <a:r>
              <a:rPr lang="zh-CN" altLang="en-US" sz="3200" dirty="0" smtClean="0"/>
              <a:t>。</a:t>
            </a:r>
            <a:endParaRPr lang="en-US" altLang="zh-CN" sz="3200" dirty="0" smtClean="0"/>
          </a:p>
          <a:p>
            <a:pPr marL="0" indent="457200" algn="just">
              <a:buNone/>
            </a:pPr>
            <a:r>
              <a:rPr lang="zh-CN" altLang="en-US" sz="3200" dirty="0" smtClean="0"/>
              <a:t>企业</a:t>
            </a:r>
            <a:r>
              <a:rPr lang="zh-CN" altLang="en-US" sz="3200" dirty="0"/>
              <a:t>以盈利为目的</a:t>
            </a:r>
            <a:r>
              <a:rPr lang="en-US" altLang="zh-CN" sz="3200" dirty="0"/>
              <a:t>,</a:t>
            </a:r>
            <a:r>
              <a:rPr lang="zh-CN" altLang="en-US" sz="3200" dirty="0"/>
              <a:t>这一点尽人皆知。不乏有企业刻意追求高收益、高利润</a:t>
            </a:r>
            <a:r>
              <a:rPr lang="en-US" altLang="zh-CN" sz="3200" dirty="0"/>
              <a:t>,</a:t>
            </a:r>
            <a:r>
              <a:rPr lang="zh-CN" altLang="en-US" sz="3200" dirty="0"/>
              <a:t>大都来自这样一种思想</a:t>
            </a:r>
            <a:r>
              <a:rPr lang="en-US" altLang="zh-CN" sz="3200" dirty="0"/>
              <a:t>,</a:t>
            </a:r>
            <a:r>
              <a:rPr lang="zh-CN" altLang="en-US" sz="3200" dirty="0"/>
              <a:t>认为企业利润数值显示高</a:t>
            </a:r>
            <a:r>
              <a:rPr lang="en-US" altLang="zh-CN" sz="3200" dirty="0"/>
              <a:t>,</a:t>
            </a:r>
            <a:r>
              <a:rPr lang="zh-CN" altLang="en-US" sz="3200" dirty="0"/>
              <a:t>就是经营有成效的表现。这里的误区在于忽略了实现利润的同时所需保持的流动性。作为企业的管理者</a:t>
            </a:r>
            <a:r>
              <a:rPr lang="en-US" altLang="zh-CN" sz="3200" dirty="0"/>
              <a:t>,</a:t>
            </a:r>
            <a:r>
              <a:rPr lang="zh-CN" altLang="en-US" sz="3200" dirty="0"/>
              <a:t>应当能够正确地界定现金与利润之间的差异。利润并不代表企业自身有充裕的流动资金。流动资金可形成我们俗称的现金流</a:t>
            </a:r>
            <a:r>
              <a:rPr lang="en-US" altLang="zh-CN" sz="3200" dirty="0"/>
              <a:t>,</a:t>
            </a:r>
            <a:r>
              <a:rPr lang="zh-CN" altLang="en-US" sz="3200" dirty="0"/>
              <a:t>对于企业的健康发展有重要的作用。</a:t>
            </a:r>
          </a:p>
        </p:txBody>
      </p:sp>
      <p:sp>
        <p:nvSpPr>
          <p:cNvPr id="2" name="标题 1"/>
          <p:cNvSpPr>
            <a:spLocks noGrp="1"/>
          </p:cNvSpPr>
          <p:nvPr>
            <p:ph type="title"/>
          </p:nvPr>
        </p:nvSpPr>
        <p:spPr>
          <a:xfrm>
            <a:off x="457200" y="548680"/>
            <a:ext cx="8229600" cy="864096"/>
          </a:xfrm>
        </p:spPr>
        <p:txBody>
          <a:bodyPr>
            <a:normAutofit/>
          </a:bodyPr>
          <a:lstStyle/>
          <a:p>
            <a:pPr algn="l"/>
            <a:r>
              <a:rPr lang="zh-CN" altLang="en-US" dirty="0" smtClean="0"/>
              <a:t>现金流的重要性</a:t>
            </a:r>
            <a:endParaRPr lang="zh-CN" altLang="en-US" dirty="0"/>
          </a:p>
        </p:txBody>
      </p:sp>
    </p:spTree>
    <p:extLst>
      <p:ext uri="{BB962C8B-B14F-4D97-AF65-F5344CB8AC3E}">
        <p14:creationId xmlns:p14="http://schemas.microsoft.com/office/powerpoint/2010/main" val="967351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9.</a:t>
            </a:r>
            <a:r>
              <a:rPr lang="zh-CN" altLang="en-US" sz="2800" dirty="0"/>
              <a:t>支付的其他与投资活动有关的现金</a:t>
            </a:r>
          </a:p>
          <a:p>
            <a:pPr marL="0" indent="457200" algn="just">
              <a:buNone/>
            </a:pPr>
            <a:r>
              <a:rPr lang="zh-CN" altLang="en-US" sz="2800" dirty="0" smtClean="0"/>
              <a:t>本</a:t>
            </a:r>
            <a:r>
              <a:rPr lang="zh-CN" altLang="en-US" sz="2800" dirty="0"/>
              <a:t>项目反映企业除上述各项目外，支付的其他与投资活动有关的现金。其他与投资活动有关的现金，如果价值较大的，应单列项目反映</a:t>
            </a:r>
            <a:r>
              <a:rPr lang="zh-CN" altLang="en-US" sz="2800" dirty="0" smtClean="0"/>
              <a:t>。</a:t>
            </a:r>
            <a:endParaRPr lang="en-US" altLang="zh-CN" sz="2800" dirty="0" smtClean="0"/>
          </a:p>
          <a:p>
            <a:pPr marL="0" indent="457200" algn="just">
              <a:buNone/>
            </a:pPr>
            <a:r>
              <a:rPr lang="zh-CN" altLang="en-US" sz="2400" kern="1200" dirty="0" smtClean="0">
                <a:solidFill>
                  <a:schemeClr val="tx2"/>
                </a:solidFill>
                <a:effectLst/>
                <a:latin typeface="+mn-lt"/>
                <a:ea typeface="+mn-ea"/>
                <a:cs typeface="+mn-cs"/>
              </a:rPr>
              <a:t>含“</a:t>
            </a:r>
            <a:r>
              <a:rPr lang="zh-CN" altLang="zh-CN" sz="2400" kern="1200" dirty="0" smtClean="0">
                <a:solidFill>
                  <a:schemeClr val="tx2"/>
                </a:solidFill>
                <a:effectLst/>
                <a:latin typeface="+mn-lt"/>
                <a:ea typeface="+mn-ea"/>
                <a:cs typeface="+mn-cs"/>
              </a:rPr>
              <a:t>处置固定资产、无形资产和其他长期资产所收回的现金净额为负数</a:t>
            </a:r>
            <a:r>
              <a:rPr lang="zh-CN" altLang="en-US" sz="2400" kern="1200" dirty="0" smtClean="0">
                <a:solidFill>
                  <a:schemeClr val="tx2"/>
                </a:solidFill>
                <a:effectLst/>
                <a:latin typeface="+mn-lt"/>
                <a:ea typeface="+mn-ea"/>
                <a:cs typeface="+mn-cs"/>
              </a:rPr>
              <a:t>”、“</a:t>
            </a:r>
            <a:r>
              <a:rPr lang="zh-CN" altLang="zh-CN" sz="2400" kern="1200" dirty="0" smtClean="0">
                <a:solidFill>
                  <a:schemeClr val="tx2"/>
                </a:solidFill>
                <a:effectLst/>
                <a:latin typeface="+mn-lt"/>
                <a:ea typeface="+mn-ea"/>
                <a:cs typeface="+mn-cs"/>
              </a:rPr>
              <a:t>处置子公司及其他营业单位收到的现金净额为负数</a:t>
            </a:r>
            <a:r>
              <a:rPr lang="zh-CN" altLang="en-US" sz="2400" kern="1200" dirty="0" smtClean="0">
                <a:solidFill>
                  <a:schemeClr val="tx2"/>
                </a:solidFill>
                <a:effectLst/>
                <a:latin typeface="+mn-lt"/>
                <a:ea typeface="+mn-ea"/>
                <a:cs typeface="+mn-cs"/>
              </a:rPr>
              <a:t>”、“</a:t>
            </a:r>
            <a:r>
              <a:rPr lang="zh-CN" altLang="zh-CN" sz="2400" kern="1200" dirty="0" smtClean="0">
                <a:solidFill>
                  <a:schemeClr val="tx2"/>
                </a:solidFill>
                <a:effectLst/>
                <a:latin typeface="+mn-lt"/>
                <a:ea typeface="+mn-ea"/>
                <a:cs typeface="+mn-cs"/>
              </a:rPr>
              <a:t>企业购买股票和债券时，实际支付的价款中包含的已宣告但尚未领取的现金股利或已到付息期但尚未领取的债券利息</a:t>
            </a:r>
            <a:r>
              <a:rPr lang="zh-CN" altLang="en-US" sz="2400" kern="1200" dirty="0" smtClean="0">
                <a:solidFill>
                  <a:schemeClr val="tx2"/>
                </a:solidFill>
                <a:effectLst/>
                <a:latin typeface="+mn-lt"/>
                <a:ea typeface="+mn-ea"/>
                <a:cs typeface="+mn-cs"/>
              </a:rPr>
              <a:t>”</a:t>
            </a: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投资活动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3354546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1.</a:t>
            </a:r>
            <a:r>
              <a:rPr lang="zh-CN" altLang="en-US" sz="2800" dirty="0"/>
              <a:t>吸收投资收到的现金</a:t>
            </a:r>
          </a:p>
          <a:p>
            <a:pPr marL="0" indent="457200" algn="just">
              <a:buNone/>
            </a:pPr>
            <a:r>
              <a:rPr lang="zh-CN" altLang="en-US" sz="2800" dirty="0"/>
              <a:t>本项目反映企业以发行股票等方式筹集资金实际收到的款项净额</a:t>
            </a:r>
            <a:r>
              <a:rPr lang="en-US" altLang="zh-CN" sz="2800" dirty="0"/>
              <a:t>(</a:t>
            </a:r>
            <a:r>
              <a:rPr lang="zh-CN" altLang="en-US" sz="2800" dirty="0"/>
              <a:t>发行收入减去支付的佣金等发行费用后的净额</a:t>
            </a:r>
            <a:r>
              <a:rPr lang="en-US" altLang="zh-CN" sz="2800" dirty="0"/>
              <a:t>)</a:t>
            </a:r>
            <a:r>
              <a:rPr lang="zh-CN" altLang="en-US" sz="2800" dirty="0" smtClean="0"/>
              <a:t>。</a:t>
            </a:r>
            <a:endParaRPr lang="en-US" altLang="zh-CN" sz="2800" dirty="0" smtClean="0"/>
          </a:p>
          <a:p>
            <a:pPr marL="0" indent="457200" algn="just">
              <a:buNone/>
            </a:pPr>
            <a:r>
              <a:rPr lang="zh-CN" altLang="en-US" sz="2800" dirty="0" smtClean="0">
                <a:solidFill>
                  <a:srgbClr val="FF0000"/>
                </a:solidFill>
              </a:rPr>
              <a:t>以</a:t>
            </a:r>
            <a:r>
              <a:rPr lang="zh-CN" altLang="en-US" sz="2800" dirty="0">
                <a:solidFill>
                  <a:srgbClr val="FF0000"/>
                </a:solidFill>
              </a:rPr>
              <a:t>发行股票等方式筹集资金而由企业直接支付的审计、咨询等费用等，在“支付的其他与筹资活动有关的现金”项目中</a:t>
            </a:r>
            <a:r>
              <a:rPr lang="zh-CN" altLang="en-US" sz="2800" dirty="0" smtClean="0">
                <a:solidFill>
                  <a:srgbClr val="FF0000"/>
                </a:solidFill>
              </a:rPr>
              <a:t>反映。</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筹资活动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185706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a:t>
            </a:r>
            <a:r>
              <a:rPr lang="zh-CN" altLang="en-US" sz="2800" dirty="0"/>
              <a:t>例</a:t>
            </a:r>
            <a:r>
              <a:rPr lang="en-US" altLang="zh-CN" sz="2800" dirty="0" smtClean="0"/>
              <a:t>】</a:t>
            </a:r>
            <a:r>
              <a:rPr lang="zh-CN" altLang="en-US" dirty="0"/>
              <a:t>甲企业对外公开募集股份</a:t>
            </a:r>
            <a:r>
              <a:rPr lang="en-US" altLang="zh-CN" dirty="0"/>
              <a:t>1 000000</a:t>
            </a:r>
            <a:r>
              <a:rPr lang="zh-CN" altLang="en-US" dirty="0"/>
              <a:t>股，每股</a:t>
            </a:r>
            <a:r>
              <a:rPr lang="en-US" altLang="zh-CN" dirty="0"/>
              <a:t>1</a:t>
            </a:r>
            <a:r>
              <a:rPr lang="zh-CN" altLang="en-US" dirty="0"/>
              <a:t>元，发行价每股</a:t>
            </a:r>
            <a:r>
              <a:rPr lang="en-US" altLang="zh-CN" dirty="0"/>
              <a:t>1.1</a:t>
            </a:r>
            <a:r>
              <a:rPr lang="zh-CN" altLang="en-US" dirty="0"/>
              <a:t>元，代理发行的证券公司为其支付的各种费用，共计</a:t>
            </a:r>
            <a:r>
              <a:rPr lang="en-US" altLang="zh-CN" dirty="0"/>
              <a:t>15 000</a:t>
            </a:r>
            <a:r>
              <a:rPr lang="zh-CN" altLang="en-US" dirty="0"/>
              <a:t>元。甲企业已收到全部发行价款。</a:t>
            </a:r>
          </a:p>
          <a:p>
            <a:pPr marL="0" indent="457200" algn="just">
              <a:buNone/>
            </a:pPr>
            <a:r>
              <a:rPr lang="zh-CN" altLang="en-US" dirty="0">
                <a:latin typeface="+mj-ea"/>
                <a:ea typeface="+mj-ea"/>
              </a:rPr>
              <a:t>本期吸收投资收到的现金计算如下：</a:t>
            </a:r>
          </a:p>
          <a:p>
            <a:pPr marL="0" indent="457200" algn="just">
              <a:buNone/>
            </a:pPr>
            <a:r>
              <a:rPr lang="zh-CN" altLang="en-US" dirty="0">
                <a:latin typeface="+mj-ea"/>
                <a:ea typeface="+mj-ea"/>
              </a:rPr>
              <a:t>发行股票取得的现金                         </a:t>
            </a:r>
            <a:r>
              <a:rPr lang="en-US" altLang="zh-CN" dirty="0">
                <a:latin typeface="+mj-ea"/>
                <a:ea typeface="+mj-ea"/>
              </a:rPr>
              <a:t>1085000</a:t>
            </a:r>
          </a:p>
          <a:p>
            <a:pPr marL="0" indent="457200" algn="just">
              <a:buNone/>
            </a:pPr>
            <a:r>
              <a:rPr lang="en-US" altLang="zh-CN" dirty="0">
                <a:latin typeface="+mj-ea"/>
                <a:ea typeface="+mj-ea"/>
              </a:rPr>
              <a:t>  </a:t>
            </a:r>
            <a:r>
              <a:rPr lang="zh-CN" altLang="en-US" dirty="0">
                <a:latin typeface="+mj-ea"/>
                <a:ea typeface="+mj-ea"/>
              </a:rPr>
              <a:t>其中：发行总额（</a:t>
            </a:r>
            <a:r>
              <a:rPr lang="en-US" altLang="zh-CN" dirty="0">
                <a:latin typeface="+mj-ea"/>
                <a:ea typeface="+mj-ea"/>
              </a:rPr>
              <a:t>1000000×1.1</a:t>
            </a:r>
            <a:r>
              <a:rPr lang="zh-CN" altLang="en-US" dirty="0">
                <a:latin typeface="+mj-ea"/>
                <a:ea typeface="+mj-ea"/>
              </a:rPr>
              <a:t>）   </a:t>
            </a:r>
            <a:r>
              <a:rPr lang="en-US" altLang="zh-CN" dirty="0" smtClean="0">
                <a:latin typeface="+mj-ea"/>
                <a:ea typeface="+mj-ea"/>
              </a:rPr>
              <a:t>1100000</a:t>
            </a:r>
            <a:endParaRPr lang="en-US" altLang="zh-CN" dirty="0">
              <a:latin typeface="+mj-ea"/>
              <a:ea typeface="+mj-ea"/>
            </a:endParaRPr>
          </a:p>
          <a:p>
            <a:pPr marL="0" indent="457200" algn="just">
              <a:buNone/>
            </a:pPr>
            <a:r>
              <a:rPr lang="en-US" altLang="zh-CN" dirty="0">
                <a:latin typeface="+mj-ea"/>
                <a:ea typeface="+mj-ea"/>
              </a:rPr>
              <a:t>      </a:t>
            </a:r>
            <a:r>
              <a:rPr lang="en-US" altLang="zh-CN" dirty="0" smtClean="0">
                <a:latin typeface="+mj-ea"/>
                <a:ea typeface="+mj-ea"/>
              </a:rPr>
              <a:t>        </a:t>
            </a:r>
            <a:r>
              <a:rPr lang="zh-CN" altLang="en-US" dirty="0" smtClean="0">
                <a:latin typeface="+mj-ea"/>
                <a:ea typeface="+mj-ea"/>
              </a:rPr>
              <a:t>减</a:t>
            </a:r>
            <a:r>
              <a:rPr lang="zh-CN" altLang="en-US" dirty="0">
                <a:latin typeface="+mj-ea"/>
                <a:ea typeface="+mj-ea"/>
              </a:rPr>
              <a:t>：发行费用                            </a:t>
            </a:r>
            <a:r>
              <a:rPr lang="en-US" altLang="zh-CN" dirty="0">
                <a:latin typeface="+mj-ea"/>
                <a:ea typeface="+mj-ea"/>
              </a:rPr>
              <a:t>15000</a:t>
            </a:r>
          </a:p>
          <a:p>
            <a:pPr marL="0" indent="457200" algn="just">
              <a:buNone/>
            </a:pPr>
            <a:r>
              <a:rPr lang="en-US" altLang="zh-CN" dirty="0">
                <a:latin typeface="+mj-ea"/>
                <a:ea typeface="+mj-ea"/>
              </a:rPr>
              <a:t> </a:t>
            </a:r>
            <a:r>
              <a:rPr lang="zh-CN" altLang="en-US" dirty="0">
                <a:latin typeface="+mj-ea"/>
                <a:ea typeface="+mj-ea"/>
              </a:rPr>
              <a:t>本期吸收投资收到的现金                     </a:t>
            </a:r>
            <a:r>
              <a:rPr lang="en-US" altLang="zh-CN" dirty="0">
                <a:latin typeface="+mj-ea"/>
                <a:ea typeface="+mj-ea"/>
              </a:rPr>
              <a:t>1085000</a:t>
            </a: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筹资活动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2723302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2.</a:t>
            </a:r>
            <a:r>
              <a:rPr lang="zh-CN" altLang="en-US" sz="2800" dirty="0"/>
              <a:t>借款收到的现金</a:t>
            </a:r>
          </a:p>
          <a:p>
            <a:pPr marL="0" indent="457200" algn="just">
              <a:buNone/>
            </a:pPr>
            <a:r>
              <a:rPr lang="zh-CN" altLang="en-US" sz="2800" dirty="0"/>
              <a:t>本项目反映企业举借各种短期、长期借款而收到的现金，以及发行债券实际收到的款项净额（发行收入减去直接支付的佣金等发行费用后的净额）</a:t>
            </a:r>
            <a:r>
              <a:rPr lang="zh-CN" altLang="en-US" sz="2800" dirty="0" smtClean="0"/>
              <a:t>。</a:t>
            </a: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筹资活动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387778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3.</a:t>
            </a:r>
            <a:r>
              <a:rPr lang="zh-CN" altLang="en-US" sz="2800" dirty="0"/>
              <a:t>收到的其他与筹资活动有关的现金</a:t>
            </a:r>
          </a:p>
          <a:p>
            <a:pPr marL="0" indent="457200" algn="just">
              <a:buNone/>
            </a:pPr>
            <a:r>
              <a:rPr lang="zh-CN" altLang="en-US" sz="2800" dirty="0"/>
              <a:t>本项目反映企业除上述各项目外，收到的其他与筹资活动有关的现金。其他与筹资活动有关的现金，如果价值较大的，应单列项目反映</a:t>
            </a:r>
            <a:r>
              <a:rPr lang="zh-CN" altLang="en-US" sz="2800" dirty="0" smtClean="0"/>
              <a:t>。</a:t>
            </a:r>
            <a:endParaRPr lang="en-US" altLang="zh-CN" sz="2800" dirty="0" smtClean="0"/>
          </a:p>
          <a:p>
            <a:pPr marL="0" indent="457200" algn="just">
              <a:buNone/>
            </a:pPr>
            <a:r>
              <a:rPr lang="zh-CN" altLang="en-US" sz="2800" dirty="0">
                <a:solidFill>
                  <a:srgbClr val="FF0000"/>
                </a:solidFill>
              </a:rPr>
              <a:t>如投资人未按期缴纳股权的罚款现金收入</a:t>
            </a:r>
            <a:r>
              <a:rPr lang="zh-CN" altLang="en-US" sz="2800" dirty="0" smtClean="0">
                <a:solidFill>
                  <a:srgbClr val="FF0000"/>
                </a:solidFill>
              </a:rPr>
              <a:t>等。</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筹资活动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2254571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4.</a:t>
            </a:r>
            <a:r>
              <a:rPr lang="zh-CN" altLang="en-US" sz="2800" dirty="0"/>
              <a:t>偿还债务所支付的现金</a:t>
            </a:r>
          </a:p>
          <a:p>
            <a:pPr marL="0" indent="457200" algn="just">
              <a:buNone/>
            </a:pPr>
            <a:r>
              <a:rPr lang="zh-CN" altLang="en-US" sz="2800" dirty="0"/>
              <a:t>本项目反映企业以现金偿还债务的本金，包括：归还金融企业的借款本金、偿付企业到期的债券本金等</a:t>
            </a:r>
            <a:r>
              <a:rPr lang="zh-CN" altLang="en-US" sz="2800" dirty="0" smtClean="0"/>
              <a:t>。</a:t>
            </a:r>
            <a:endParaRPr lang="en-US" altLang="zh-CN" sz="2800" dirty="0" smtClean="0"/>
          </a:p>
          <a:p>
            <a:pPr marL="0" indent="457200" algn="just">
              <a:buNone/>
            </a:pPr>
            <a:r>
              <a:rPr lang="zh-CN" altLang="en-US" sz="2800" dirty="0" smtClean="0">
                <a:solidFill>
                  <a:srgbClr val="FF0000"/>
                </a:solidFill>
              </a:rPr>
              <a:t>企业</a:t>
            </a:r>
            <a:r>
              <a:rPr lang="zh-CN" altLang="en-US" sz="2800" dirty="0">
                <a:solidFill>
                  <a:srgbClr val="FF0000"/>
                </a:solidFill>
              </a:rPr>
              <a:t>偿还的借款利息、债券利息，在“分配股利、利润或偿付利息所支付的现金”项目中反映</a:t>
            </a:r>
            <a:r>
              <a:rPr lang="zh-CN" altLang="en-US" sz="2800" dirty="0" smtClean="0">
                <a:solidFill>
                  <a:srgbClr val="FF0000"/>
                </a:solidFill>
              </a:rPr>
              <a:t>。</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筹资活动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4206460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5.</a:t>
            </a:r>
            <a:r>
              <a:rPr lang="zh-CN" altLang="en-US" sz="2800" dirty="0"/>
              <a:t>分配股利、利润或偿付利息支付的现金</a:t>
            </a:r>
          </a:p>
          <a:p>
            <a:pPr marL="0" indent="457200" algn="just">
              <a:buNone/>
            </a:pPr>
            <a:r>
              <a:rPr lang="zh-CN" altLang="en-US" sz="2800" dirty="0"/>
              <a:t>本项目反映企业实际支付的现金股利、支付给其他投资单位的利润或用现金支付的借款利息、债券利息。不同用途的借款，其利息的开支渠道不一样，如在建工程、财务费用等，均在本项目中反映</a:t>
            </a:r>
            <a:r>
              <a:rPr lang="zh-CN" altLang="en-US" sz="2800" dirty="0" smtClean="0"/>
              <a:t>。含“</a:t>
            </a:r>
            <a:r>
              <a:rPr lang="zh-CN" altLang="zh-CN" sz="2400" kern="1200" dirty="0" smtClean="0">
                <a:solidFill>
                  <a:schemeClr val="tx2"/>
                </a:solidFill>
                <a:effectLst/>
                <a:latin typeface="+mn-lt"/>
                <a:ea typeface="+mn-ea"/>
                <a:cs typeface="+mn-cs"/>
              </a:rPr>
              <a:t>为购置存货而发生的借款利息资本化部分</a:t>
            </a:r>
            <a:r>
              <a:rPr lang="zh-CN" altLang="en-US" sz="2400" kern="1200" dirty="0" smtClean="0">
                <a:solidFill>
                  <a:schemeClr val="tx2"/>
                </a:solidFill>
                <a:effectLst/>
                <a:latin typeface="+mn-lt"/>
                <a:ea typeface="+mn-ea"/>
                <a:cs typeface="+mn-cs"/>
              </a:rPr>
              <a:t>”、“</a:t>
            </a:r>
            <a:r>
              <a:rPr lang="zh-CN" altLang="zh-CN" sz="2400" kern="1200" dirty="0" smtClean="0">
                <a:solidFill>
                  <a:schemeClr val="tx2"/>
                </a:solidFill>
                <a:effectLst/>
                <a:latin typeface="+mn-lt"/>
                <a:ea typeface="+mn-ea"/>
                <a:cs typeface="+mn-cs"/>
              </a:rPr>
              <a:t>为购建固定资产、无形资产和其他长期资产而发生的借款利息资本化部分</a:t>
            </a:r>
            <a:r>
              <a:rPr lang="zh-CN" altLang="en-US" sz="2400" kern="1200" dirty="0" smtClean="0">
                <a:solidFill>
                  <a:schemeClr val="tx2"/>
                </a:solidFill>
                <a:effectLst/>
                <a:latin typeface="+mn-lt"/>
                <a:ea typeface="+mn-ea"/>
                <a:cs typeface="+mn-cs"/>
              </a:rPr>
              <a:t>”。</a:t>
            </a:r>
            <a:endParaRPr lang="zh-CN" altLang="en-US" sz="2800" dirty="0"/>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筹资活动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1603014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457200" algn="just">
              <a:buNone/>
            </a:pPr>
            <a:r>
              <a:rPr lang="en-US" altLang="zh-CN" sz="2800" dirty="0" smtClean="0"/>
              <a:t>6.</a:t>
            </a:r>
            <a:r>
              <a:rPr lang="zh-CN" altLang="zh-CN" sz="2800" kern="1200" dirty="0" smtClean="0">
                <a:solidFill>
                  <a:schemeClr val="tx2"/>
                </a:solidFill>
                <a:effectLst/>
              </a:rPr>
              <a:t>支付的其他与筹资活动有关的现金</a:t>
            </a:r>
            <a:endParaRPr lang="en-US" altLang="zh-CN" sz="2800" dirty="0" smtClean="0"/>
          </a:p>
          <a:p>
            <a:pPr marL="0" indent="457200" algn="just">
              <a:buNone/>
            </a:pPr>
            <a:r>
              <a:rPr lang="zh-CN" altLang="en-US" sz="2800" dirty="0" smtClean="0"/>
              <a:t>本</a:t>
            </a:r>
            <a:r>
              <a:rPr lang="zh-CN" altLang="en-US" sz="2800" dirty="0"/>
              <a:t>项目反映企业除上述各项目外，支付的其他与筹资活动有关的现金，其他与筹资活动有关的现金，如果价值较大的，应单列项目反映。</a:t>
            </a:r>
          </a:p>
          <a:p>
            <a:pPr marL="0" indent="457200" algn="just">
              <a:buNone/>
            </a:pPr>
            <a:r>
              <a:rPr lang="zh-CN" altLang="en-US" dirty="0" smtClean="0">
                <a:solidFill>
                  <a:srgbClr val="FF0000"/>
                </a:solidFill>
              </a:rPr>
              <a:t>如：</a:t>
            </a:r>
            <a:endParaRPr lang="en-US" altLang="zh-CN" dirty="0" smtClean="0">
              <a:solidFill>
                <a:srgbClr val="FF0000"/>
              </a:solidFill>
            </a:endParaRPr>
          </a:p>
          <a:p>
            <a:pPr algn="just"/>
            <a:r>
              <a:rPr lang="zh-CN" altLang="en-US" dirty="0" smtClean="0">
                <a:solidFill>
                  <a:srgbClr val="FF0000"/>
                </a:solidFill>
              </a:rPr>
              <a:t>以</a:t>
            </a:r>
            <a:r>
              <a:rPr lang="zh-CN" altLang="en-US" dirty="0">
                <a:solidFill>
                  <a:srgbClr val="FF0000"/>
                </a:solidFill>
              </a:rPr>
              <a:t>发行股票、债券等方式筹集资金而由企业直接支付的审计、咨询等</a:t>
            </a:r>
            <a:r>
              <a:rPr lang="zh-CN" altLang="en-US" dirty="0" smtClean="0">
                <a:solidFill>
                  <a:srgbClr val="FF0000"/>
                </a:solidFill>
              </a:rPr>
              <a:t>费用；</a:t>
            </a:r>
            <a:endParaRPr lang="en-US" altLang="zh-CN" dirty="0" smtClean="0">
              <a:solidFill>
                <a:srgbClr val="FF0000"/>
              </a:solidFill>
            </a:endParaRPr>
          </a:p>
          <a:p>
            <a:pPr algn="just"/>
            <a:r>
              <a:rPr lang="zh-CN" altLang="en-US" dirty="0" smtClean="0">
                <a:solidFill>
                  <a:srgbClr val="FF0000"/>
                </a:solidFill>
              </a:rPr>
              <a:t>融资租赁</a:t>
            </a:r>
            <a:r>
              <a:rPr lang="zh-CN" altLang="en-US" dirty="0">
                <a:solidFill>
                  <a:srgbClr val="FF0000"/>
                </a:solidFill>
              </a:rPr>
              <a:t>各期支付的</a:t>
            </a:r>
            <a:r>
              <a:rPr lang="zh-CN" altLang="en-US" dirty="0" smtClean="0">
                <a:solidFill>
                  <a:srgbClr val="FF0000"/>
                </a:solidFill>
              </a:rPr>
              <a:t>现金；</a:t>
            </a:r>
            <a:endParaRPr lang="en-US" altLang="zh-CN" dirty="0" smtClean="0">
              <a:solidFill>
                <a:srgbClr val="FF0000"/>
              </a:solidFill>
            </a:endParaRPr>
          </a:p>
          <a:p>
            <a:pPr algn="just"/>
            <a:r>
              <a:rPr lang="zh-CN" altLang="en-US" dirty="0" smtClean="0">
                <a:solidFill>
                  <a:srgbClr val="FF0000"/>
                </a:solidFill>
              </a:rPr>
              <a:t>以</a:t>
            </a:r>
            <a:r>
              <a:rPr lang="zh-CN" altLang="en-US" dirty="0">
                <a:solidFill>
                  <a:srgbClr val="FF0000"/>
                </a:solidFill>
              </a:rPr>
              <a:t>分期付款方式构建固定资产、无形资产等各期支付的</a:t>
            </a:r>
            <a:r>
              <a:rPr lang="zh-CN" altLang="en-US" dirty="0" smtClean="0">
                <a:solidFill>
                  <a:srgbClr val="FF0000"/>
                </a:solidFill>
              </a:rPr>
              <a:t>现金；</a:t>
            </a:r>
            <a:endParaRPr lang="en-US" altLang="zh-CN" dirty="0" smtClean="0">
              <a:solidFill>
                <a:srgbClr val="FF0000"/>
              </a:solidFill>
            </a:endParaRPr>
          </a:p>
          <a:p>
            <a:pPr algn="just"/>
            <a:r>
              <a:rPr lang="zh-CN" altLang="zh-CN" dirty="0">
                <a:solidFill>
                  <a:srgbClr val="FF0000"/>
                </a:solidFill>
              </a:rPr>
              <a:t>减</a:t>
            </a:r>
            <a:r>
              <a:rPr lang="zh-CN" altLang="zh-CN" dirty="0" smtClean="0">
                <a:solidFill>
                  <a:srgbClr val="FF0000"/>
                </a:solidFill>
              </a:rPr>
              <a:t>少</a:t>
            </a:r>
            <a:r>
              <a:rPr lang="zh-CN" altLang="zh-CN" dirty="0">
                <a:solidFill>
                  <a:srgbClr val="FF0000"/>
                </a:solidFill>
              </a:rPr>
              <a:t>注册资本所支付的</a:t>
            </a:r>
            <a:r>
              <a:rPr lang="zh-CN" altLang="zh-CN" dirty="0" smtClean="0">
                <a:solidFill>
                  <a:srgbClr val="FF0000"/>
                </a:solidFill>
              </a:rPr>
              <a:t>现金</a:t>
            </a:r>
            <a:r>
              <a:rPr lang="zh-CN" altLang="en-US" dirty="0" smtClean="0">
                <a:solidFill>
                  <a:srgbClr val="FF0000"/>
                </a:solidFill>
              </a:rPr>
              <a:t>等。</a:t>
            </a:r>
            <a:endParaRPr lang="zh-CN" altLang="en-US"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筹资活动</a:t>
            </a:r>
            <a:r>
              <a:rPr lang="zh-CN" altLang="en-US" sz="3600" dirty="0"/>
              <a:t>产生的现金</a:t>
            </a:r>
            <a:r>
              <a:rPr lang="zh-CN" altLang="en-US" sz="3600" dirty="0" smtClean="0"/>
              <a:t>流量</a:t>
            </a:r>
            <a:endParaRPr lang="zh-CN" altLang="en-US" sz="3600" dirty="0"/>
          </a:p>
        </p:txBody>
      </p:sp>
    </p:spTree>
    <p:extLst>
      <p:ext uri="{BB962C8B-B14F-4D97-AF65-F5344CB8AC3E}">
        <p14:creationId xmlns:p14="http://schemas.microsoft.com/office/powerpoint/2010/main" val="2208607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10000"/>
          </a:bodyPr>
          <a:lstStyle/>
          <a:p>
            <a:pPr marL="0" indent="457200" algn="just">
              <a:buNone/>
            </a:pPr>
            <a:r>
              <a:rPr lang="zh-CN" altLang="en-US" sz="2800" dirty="0"/>
              <a:t>汇率变动对现金的影响，指企业外币现金流量及境外子公司的现金流量折算成记账本位币时，所采用的是现金流量发生日的汇率或即期汇率的近似汇率，而现金流量表“现金及现金等价物净增加额”项目中外币现金净增加额是按资产负债表日的即期汇率折算。这两者的差额即为汇率变动对现金的影响</a:t>
            </a:r>
            <a:r>
              <a:rPr lang="zh-CN" altLang="en-US" sz="2800" dirty="0" smtClean="0"/>
              <a:t>。</a:t>
            </a:r>
            <a:endParaRPr lang="en-US" altLang="zh-CN" sz="2800" dirty="0" smtClean="0"/>
          </a:p>
          <a:p>
            <a:pPr marL="0" indent="457200" algn="just">
              <a:buNone/>
            </a:pPr>
            <a:r>
              <a:rPr lang="zh-CN" altLang="en-US" sz="2800" dirty="0"/>
              <a:t>在编制现金流量表时</a:t>
            </a:r>
            <a:r>
              <a:rPr lang="zh-CN" altLang="en-US" sz="2800" dirty="0" smtClean="0"/>
              <a:t>，可以</a:t>
            </a:r>
            <a:r>
              <a:rPr lang="zh-CN" altLang="en-US" sz="2800" dirty="0"/>
              <a:t>通过现金流量表补充资料中“现金及现金等价物净增加额”数额与现金流量表中“经营活动产生的现金流量净额”、“投资活动产生的现金流量净额”、“筹资活动产生的现金流量净额”三项之和比较，其差额即为”汇率变动对现金的影响额”。</a:t>
            </a: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汇率变动对现金的影响</a:t>
            </a:r>
          </a:p>
        </p:txBody>
      </p:sp>
    </p:spTree>
    <p:extLst>
      <p:ext uri="{BB962C8B-B14F-4D97-AF65-F5344CB8AC3E}">
        <p14:creationId xmlns:p14="http://schemas.microsoft.com/office/powerpoint/2010/main" val="3992502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10000"/>
          </a:bodyPr>
          <a:lstStyle/>
          <a:p>
            <a:pPr marL="0" indent="457200" algn="just">
              <a:buNone/>
            </a:pPr>
            <a:r>
              <a:rPr lang="en-US" altLang="zh-CN" sz="2800" dirty="0"/>
              <a:t>1.</a:t>
            </a:r>
            <a:r>
              <a:rPr lang="zh-CN" altLang="en-US" sz="2800" dirty="0"/>
              <a:t>资产减值准备</a:t>
            </a:r>
          </a:p>
          <a:p>
            <a:pPr marL="0" indent="457200" algn="just">
              <a:buNone/>
            </a:pPr>
            <a:r>
              <a:rPr lang="zh-CN" altLang="en-US" sz="2800" dirty="0"/>
              <a:t>这里所指的资产减值准备是指当期计提扣除转回的减值准备，包括：坏账准备、存货跌价准备、投资性房地产减值准备、长期股权投资减值准备、持有至到期投资减值准备、固定资产减值准备、在建工程减值准备、工程物资减值准备、生物性资产减值准备、无形资产减值准备、商誉减值准备等。企业当期计提和按规定转回的各项资产减值准备，包括在利润表中，属于利润的减除项目，但没有发生现金流出。所以，在将净利润调节为经营活动现金流量时，需要加回。本项目可根据“资产减值损失”科目的记录分析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净利润减项，但没有现金流出</a:t>
            </a:r>
            <a:endParaRPr lang="zh-CN" altLang="en-US" sz="2700" dirty="0"/>
          </a:p>
        </p:txBody>
      </p:sp>
    </p:spTree>
    <p:extLst>
      <p:ext uri="{BB962C8B-B14F-4D97-AF65-F5344CB8AC3E}">
        <p14:creationId xmlns:p14="http://schemas.microsoft.com/office/powerpoint/2010/main" val="328056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0" algn="just">
              <a:buNone/>
            </a:pPr>
            <a:r>
              <a:rPr lang="zh-CN" altLang="en-US" sz="3200" dirty="0"/>
              <a:t>现金流量表的现金指的是现金及现金</a:t>
            </a:r>
            <a:r>
              <a:rPr lang="zh-CN" altLang="en-US" sz="3200" dirty="0" smtClean="0"/>
              <a:t>等价物。</a:t>
            </a:r>
            <a:endParaRPr lang="en-US" altLang="zh-CN" sz="3200" dirty="0" smtClean="0"/>
          </a:p>
          <a:p>
            <a:pPr marL="0" indent="0" algn="just">
              <a:buNone/>
            </a:pPr>
            <a:r>
              <a:rPr lang="zh-CN" altLang="en-US" sz="3200" dirty="0"/>
              <a:t>现金主要包括：</a:t>
            </a:r>
          </a:p>
          <a:p>
            <a:pPr algn="just"/>
            <a:r>
              <a:rPr lang="en-US" altLang="zh-CN" sz="3200" dirty="0"/>
              <a:t>1.</a:t>
            </a:r>
            <a:r>
              <a:rPr lang="zh-CN" altLang="en-US" sz="3200" dirty="0"/>
              <a:t>库存现金</a:t>
            </a:r>
            <a:r>
              <a:rPr lang="zh-CN" altLang="en-US" sz="3200" dirty="0" smtClean="0"/>
              <a:t>。</a:t>
            </a:r>
            <a:endParaRPr lang="en-US" altLang="zh-CN" sz="3200" dirty="0" smtClean="0"/>
          </a:p>
          <a:p>
            <a:pPr algn="just"/>
            <a:r>
              <a:rPr lang="en-US" altLang="zh-CN" sz="3200" dirty="0" smtClean="0"/>
              <a:t>2</a:t>
            </a:r>
            <a:r>
              <a:rPr lang="en-US" altLang="zh-CN" sz="3200" dirty="0"/>
              <a:t>.</a:t>
            </a:r>
            <a:r>
              <a:rPr lang="zh-CN" altLang="en-US" sz="3200" dirty="0"/>
              <a:t>银行存款</a:t>
            </a:r>
            <a:r>
              <a:rPr lang="zh-CN" altLang="en-US" sz="3200" dirty="0" smtClean="0"/>
              <a:t>。不</a:t>
            </a:r>
            <a:r>
              <a:rPr lang="zh-CN" altLang="en-US" sz="3200" dirty="0"/>
              <a:t>包括不能随时用于支付的存款。例如，不能随时支取的定期存款等不应作为现金；提前通知金融机构便可支取的定期存款则应包括在现金范围内</a:t>
            </a:r>
            <a:r>
              <a:rPr lang="zh-CN" altLang="en-US" sz="3200" dirty="0" smtClean="0"/>
              <a:t>。</a:t>
            </a:r>
            <a:endParaRPr lang="en-US" altLang="zh-CN" sz="3200" dirty="0" smtClean="0"/>
          </a:p>
          <a:p>
            <a:pPr algn="just"/>
            <a:r>
              <a:rPr lang="en-US" altLang="zh-CN" sz="3200" dirty="0" smtClean="0"/>
              <a:t>3</a:t>
            </a:r>
            <a:r>
              <a:rPr lang="en-US" altLang="zh-CN" sz="3200" dirty="0"/>
              <a:t>.</a:t>
            </a:r>
            <a:r>
              <a:rPr lang="zh-CN" altLang="en-US" sz="3200" dirty="0"/>
              <a:t>其他货币资金</a:t>
            </a:r>
            <a:r>
              <a:rPr lang="zh-CN" altLang="en-US" sz="3200" dirty="0" smtClean="0"/>
              <a:t>。</a:t>
            </a:r>
            <a:endParaRPr lang="en-US" altLang="zh-CN" sz="3200" dirty="0" smtClean="0"/>
          </a:p>
          <a:p>
            <a:pPr marL="0" indent="457200" algn="just">
              <a:buNone/>
            </a:pPr>
            <a:endParaRPr lang="zh-CN" altLang="en-US" sz="3200" dirty="0"/>
          </a:p>
        </p:txBody>
      </p:sp>
      <p:sp>
        <p:nvSpPr>
          <p:cNvPr id="2" name="标题 1"/>
          <p:cNvSpPr>
            <a:spLocks noGrp="1"/>
          </p:cNvSpPr>
          <p:nvPr>
            <p:ph type="title"/>
          </p:nvPr>
        </p:nvSpPr>
        <p:spPr>
          <a:xfrm>
            <a:off x="457200" y="548680"/>
            <a:ext cx="8229600" cy="864096"/>
          </a:xfrm>
        </p:spPr>
        <p:txBody>
          <a:bodyPr>
            <a:normAutofit/>
          </a:bodyPr>
          <a:lstStyle/>
          <a:p>
            <a:pPr algn="l"/>
            <a:r>
              <a:rPr lang="zh-CN" altLang="en-US" dirty="0" smtClean="0"/>
              <a:t>什么是现金</a:t>
            </a:r>
            <a:endParaRPr lang="zh-CN" altLang="en-US" dirty="0"/>
          </a:p>
        </p:txBody>
      </p:sp>
    </p:spTree>
    <p:extLst>
      <p:ext uri="{BB962C8B-B14F-4D97-AF65-F5344CB8AC3E}">
        <p14:creationId xmlns:p14="http://schemas.microsoft.com/office/powerpoint/2010/main" val="1806541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85000" lnSpcReduction="10000"/>
          </a:bodyPr>
          <a:lstStyle/>
          <a:p>
            <a:pPr marL="0" indent="457200" algn="just">
              <a:buNone/>
            </a:pPr>
            <a:r>
              <a:rPr lang="zh-CN" altLang="en-US" sz="2800" dirty="0"/>
              <a:t> </a:t>
            </a:r>
            <a:r>
              <a:rPr lang="en-US" altLang="zh-CN" sz="2800" dirty="0"/>
              <a:t>2.</a:t>
            </a:r>
            <a:r>
              <a:rPr lang="zh-CN" altLang="en-US" sz="2800" dirty="0"/>
              <a:t>固定资产折旧、油气资产折耗、生产性生物资产折旧</a:t>
            </a:r>
          </a:p>
          <a:p>
            <a:pPr marL="0" indent="457200" algn="just">
              <a:buNone/>
            </a:pPr>
            <a:r>
              <a:rPr lang="zh-CN" altLang="en-US" sz="2800" dirty="0"/>
              <a:t>企业计提的固定资产折旧，有的包括在管理费用中，有的包括在制造费用中。计入管理费用中的部分，作为期间费用在计算净利润时从中扣除，但没有发生现金流出，在将净利润调节为经营活动现金流量时，需要予以加回。计入制造费用中的已经变现的部分，在计算净利润时通过销售成本予以扣除，但没有发生现金流出；计入制造费用中的没有变现的部分，既不涉及现金收支，也不影响企业当期净利润。由于在调节存货时，已经从中扣除，在此处将净利润调节为经营活动现金流量时，需要予以加回。同理，企业计提的油气资产折耗、生产性生物资产折旧，也需要予以加回。本项目可根据“累计折旧”、“累计折耗”、“生产性生物资产折旧”科目的贷方发生额分析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净利润减项，但没有现金流出</a:t>
            </a:r>
            <a:endParaRPr lang="zh-CN" altLang="en-US" sz="2700" dirty="0"/>
          </a:p>
        </p:txBody>
      </p:sp>
    </p:spTree>
    <p:extLst>
      <p:ext uri="{BB962C8B-B14F-4D97-AF65-F5344CB8AC3E}">
        <p14:creationId xmlns:p14="http://schemas.microsoft.com/office/powerpoint/2010/main" val="46947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10000"/>
          </a:bodyPr>
          <a:lstStyle/>
          <a:p>
            <a:pPr marL="0" indent="457200" algn="just">
              <a:buNone/>
            </a:pPr>
            <a:r>
              <a:rPr lang="zh-CN" altLang="en-US" sz="2800" dirty="0"/>
              <a:t>  </a:t>
            </a:r>
            <a:r>
              <a:rPr lang="en-US" altLang="zh-CN" sz="2800" dirty="0"/>
              <a:t>3.</a:t>
            </a:r>
            <a:r>
              <a:rPr lang="zh-CN" altLang="en-US" sz="2800" dirty="0"/>
              <a:t>无形资产摊销和长期待摊费用摊销</a:t>
            </a:r>
          </a:p>
          <a:p>
            <a:pPr marL="0" indent="457200" algn="just">
              <a:buNone/>
            </a:pPr>
            <a:r>
              <a:rPr lang="zh-CN" altLang="en-US" sz="2800" dirty="0"/>
              <a:t>企业对使用寿命有限的无形资产计提摊销时，计入管理费用或制造费用。长期待摊费摊销时，有的计入管理费用，有的计入销售费用，有的计入制造费用。计入管理费用等期间费用和计入制造费用中的巳变现的部分，在计算净利润时已从中扣除，但没有发生现金流出；计入制造费用中的没有变现的部分，在调节存货时已经从中扣除，但不涉及现金收支，所以，在此处将净利润调节为经营活动现金流量时，需要予以加回。这个项目可根据”累计摊销”、”长期待摊费用”科目的贷方发生额分析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净利润减项，但没有现金流出</a:t>
            </a:r>
            <a:endParaRPr lang="zh-CN" altLang="en-US" sz="2700" dirty="0"/>
          </a:p>
        </p:txBody>
      </p:sp>
    </p:spTree>
    <p:extLst>
      <p:ext uri="{BB962C8B-B14F-4D97-AF65-F5344CB8AC3E}">
        <p14:creationId xmlns:p14="http://schemas.microsoft.com/office/powerpoint/2010/main" val="3885937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457200" algn="just">
              <a:buNone/>
            </a:pPr>
            <a:r>
              <a:rPr lang="zh-CN" altLang="en-US" sz="2800" dirty="0"/>
              <a:t>  </a:t>
            </a:r>
            <a:r>
              <a:rPr lang="en-US" altLang="zh-CN" sz="2800" dirty="0"/>
              <a:t>4</a:t>
            </a:r>
            <a:r>
              <a:rPr lang="zh-CN" altLang="en-US" sz="2800" dirty="0"/>
              <a:t>、处置固定资产、无形资产和其他长期资产的损失</a:t>
            </a:r>
            <a:r>
              <a:rPr lang="en-US" altLang="zh-CN" sz="2800" dirty="0"/>
              <a:t>(</a:t>
            </a:r>
            <a:r>
              <a:rPr lang="zh-CN" altLang="en-US" sz="2800" dirty="0"/>
              <a:t>减：收益</a:t>
            </a:r>
            <a:r>
              <a:rPr lang="en-US" altLang="zh-CN" sz="2800" dirty="0"/>
              <a:t>)</a:t>
            </a:r>
          </a:p>
          <a:p>
            <a:pPr marL="0" indent="457200" algn="just">
              <a:buNone/>
            </a:pPr>
            <a:r>
              <a:rPr lang="zh-CN" altLang="en-US" sz="2800" dirty="0"/>
              <a:t>企业处置固定资产、无形资产和其他长期资产发生的损益，属于投资活动产生的损益，不属于经营活动产生的损益，所以，在将净利润调节为经营活动现金流量时，需要予以剔除。如为损失，在将净利润调节为经营活动现金流量时，应当加回；如为收益，在将净利润调节为经营活动现金流量时，应当扣除。本项目可根据“营业外收入”、“营业外支出”等科目所属有关明细科目的记录分析填列，净收益以“－”号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影响净利润，但不属于经营活动</a:t>
            </a:r>
            <a:endParaRPr lang="zh-CN" altLang="en-US" sz="2700" dirty="0"/>
          </a:p>
        </p:txBody>
      </p:sp>
    </p:spTree>
    <p:extLst>
      <p:ext uri="{BB962C8B-B14F-4D97-AF65-F5344CB8AC3E}">
        <p14:creationId xmlns:p14="http://schemas.microsoft.com/office/powerpoint/2010/main" val="1646109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zh-CN" altLang="en-US" sz="2800" dirty="0"/>
              <a:t>  </a:t>
            </a:r>
            <a:r>
              <a:rPr lang="en-US" altLang="zh-CN" sz="2800" dirty="0"/>
              <a:t>5.</a:t>
            </a:r>
            <a:r>
              <a:rPr lang="zh-CN" altLang="en-US" sz="2800" dirty="0"/>
              <a:t>固定资产报废损失</a:t>
            </a:r>
          </a:p>
          <a:p>
            <a:pPr marL="0" indent="457200" algn="just">
              <a:buNone/>
            </a:pPr>
            <a:r>
              <a:rPr lang="zh-CN" altLang="en-US" sz="2800" dirty="0"/>
              <a:t>企业发生的固定资产报废损益，属于投资活动产生的损益，不属于经营活动产生的损益，所以，在将净利润调节为经营活动现金流量时，需要予以剔除。如为净损失，在将净利润调节为经营活动现金流量时，应当加回；如为净收益，在将净利润调节为经营活动现金流量时，应当扣除。本项目可根据“营业外支出”、“营业外收入”等科目所属有关明细科目的记录分析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影响净利润，但不属于经营活动</a:t>
            </a:r>
            <a:endParaRPr lang="zh-CN" altLang="en-US" sz="2700" dirty="0"/>
          </a:p>
        </p:txBody>
      </p:sp>
    </p:spTree>
    <p:extLst>
      <p:ext uri="{BB962C8B-B14F-4D97-AF65-F5344CB8AC3E}">
        <p14:creationId xmlns:p14="http://schemas.microsoft.com/office/powerpoint/2010/main" val="2583083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457200" algn="just">
              <a:buNone/>
            </a:pPr>
            <a:r>
              <a:rPr lang="en-US" altLang="zh-CN" sz="2800" dirty="0"/>
              <a:t>6.</a:t>
            </a:r>
            <a:r>
              <a:rPr lang="zh-CN" altLang="en-US" sz="2800" dirty="0"/>
              <a:t>公允价值变动损失</a:t>
            </a:r>
          </a:p>
          <a:p>
            <a:pPr marL="0" indent="457200" algn="just">
              <a:buNone/>
            </a:pPr>
            <a:r>
              <a:rPr lang="zh-CN" altLang="en-US" sz="2800" dirty="0"/>
              <a:t>公允价值变动损失反映企业交易性金融资产、投资性房地产等公允价值变动形成的应计入当期损益的利得或损失。企业发生的公允价值变动损益，通常与企业的投资活动或筹资活动有关，而且并不影响企业当期的现金流量。为此，应当将其从净利润中剔除。本项目可以根据“公允价值变动损益”科目的发生额分析填列。如为持有损失，在将净利润调节为经营活动现金流量时，应当加回；如为持有利得，在将净利润调节为经营活动现金流量时，应当扣除。</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影响净利润，但不属于经营活动</a:t>
            </a:r>
            <a:endParaRPr lang="zh-CN" altLang="en-US" sz="2700" dirty="0"/>
          </a:p>
        </p:txBody>
      </p:sp>
    </p:spTree>
    <p:extLst>
      <p:ext uri="{BB962C8B-B14F-4D97-AF65-F5344CB8AC3E}">
        <p14:creationId xmlns:p14="http://schemas.microsoft.com/office/powerpoint/2010/main" val="4130056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7.</a:t>
            </a:r>
            <a:r>
              <a:rPr lang="zh-CN" altLang="en-US" sz="2800" dirty="0"/>
              <a:t>财务费用</a:t>
            </a:r>
          </a:p>
          <a:p>
            <a:pPr marL="0" indent="457200" algn="just">
              <a:buNone/>
            </a:pPr>
            <a:r>
              <a:rPr lang="zh-CN" altLang="en-US" sz="2800" dirty="0"/>
              <a:t>企业发生的财务费用中不属于经营活动的部分，应当在将净利润调节为经营活动现金流量时将其加回。本项目可根据“财务费用”科目的本期借方发生额分析填列；如为收益，以“－”号填列。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影响净利润，但不属于经营活动</a:t>
            </a:r>
            <a:endParaRPr lang="zh-CN" altLang="en-US" sz="2700" dirty="0"/>
          </a:p>
        </p:txBody>
      </p:sp>
    </p:spTree>
    <p:extLst>
      <p:ext uri="{BB962C8B-B14F-4D97-AF65-F5344CB8AC3E}">
        <p14:creationId xmlns:p14="http://schemas.microsoft.com/office/powerpoint/2010/main" val="1549691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en-US" altLang="zh-CN" sz="2800" dirty="0"/>
              <a:t>8.</a:t>
            </a:r>
            <a:r>
              <a:rPr lang="zh-CN" altLang="en-US" sz="2800" dirty="0"/>
              <a:t>投资损失</a:t>
            </a:r>
            <a:r>
              <a:rPr lang="en-US" altLang="zh-CN" sz="2800" dirty="0"/>
              <a:t>(</a:t>
            </a:r>
            <a:r>
              <a:rPr lang="zh-CN" altLang="en-US" sz="2800" dirty="0"/>
              <a:t>减：收益</a:t>
            </a:r>
            <a:r>
              <a:rPr lang="en-US" altLang="zh-CN" sz="2800" dirty="0"/>
              <a:t>)</a:t>
            </a:r>
          </a:p>
          <a:p>
            <a:pPr marL="0" indent="457200" algn="just">
              <a:buNone/>
            </a:pPr>
            <a:r>
              <a:rPr lang="zh-CN" altLang="en-US" sz="2800" dirty="0"/>
              <a:t>企业发生的投资损益，属于投资活动产生的损益，不属于经营活动产生的损益，所以，在将净利润调节为经营活动现金流量时，需要予以剔除。如为净损失，在将净利润调节为经营活动现金流量时，应当加回：如为净收益，在将净利润调节为经营活动现金流量时，应当扣除。本项目可根据利润表中“投资收益”项目的数字填列；如为投资收益，以“－”号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影响净利润，但不属于经营活动</a:t>
            </a:r>
            <a:endParaRPr lang="zh-CN" altLang="en-US" sz="2700" dirty="0"/>
          </a:p>
        </p:txBody>
      </p:sp>
    </p:spTree>
    <p:extLst>
      <p:ext uri="{BB962C8B-B14F-4D97-AF65-F5344CB8AC3E}">
        <p14:creationId xmlns:p14="http://schemas.microsoft.com/office/powerpoint/2010/main" val="2115804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457200" algn="just">
              <a:buNone/>
            </a:pPr>
            <a:r>
              <a:rPr lang="en-US" altLang="zh-CN" sz="2800" dirty="0"/>
              <a:t>9.</a:t>
            </a:r>
            <a:r>
              <a:rPr lang="zh-CN" altLang="en-US" sz="2800" dirty="0"/>
              <a:t>递延所得税资产减少</a:t>
            </a:r>
            <a:r>
              <a:rPr lang="en-US" altLang="zh-CN" sz="2800" dirty="0"/>
              <a:t>(</a:t>
            </a:r>
            <a:r>
              <a:rPr lang="zh-CN" altLang="en-US" sz="2800" dirty="0"/>
              <a:t>减：增加</a:t>
            </a:r>
            <a:r>
              <a:rPr lang="en-US" altLang="zh-CN" sz="2800" dirty="0"/>
              <a:t>)</a:t>
            </a:r>
          </a:p>
          <a:p>
            <a:pPr marL="0" indent="457200" algn="just">
              <a:buNone/>
            </a:pPr>
            <a:r>
              <a:rPr lang="zh-CN" altLang="en-US" sz="2800" dirty="0"/>
              <a:t>递延所得税资产减少使计入所得税费用的金额大于当期应交的所得税金额，其差额没有发生现金流出，但在计算净利润时已经扣除，在将净利润调节为经营活动现金流量时，应当加回。递延所得税资产增加使计入所得税费用的金额小于当期应交的所得税金额，二者之间的差额并没有发生现金流入，但在计算净利润时已经包括在内，在将净利润调节为经营活动现金流量时，应当扣除。本项目可以根据资产负债表“递延所得税资产”项目期初、期末余额分析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影响净利润，但没有现金收支</a:t>
            </a:r>
            <a:endParaRPr lang="zh-CN" altLang="en-US" sz="2700" dirty="0"/>
          </a:p>
        </p:txBody>
      </p:sp>
    </p:spTree>
    <p:extLst>
      <p:ext uri="{BB962C8B-B14F-4D97-AF65-F5344CB8AC3E}">
        <p14:creationId xmlns:p14="http://schemas.microsoft.com/office/powerpoint/2010/main" val="276190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457200" algn="just">
              <a:buNone/>
            </a:pPr>
            <a:r>
              <a:rPr lang="en-US" altLang="zh-CN" sz="2800" dirty="0"/>
              <a:t>10.</a:t>
            </a:r>
            <a:r>
              <a:rPr lang="zh-CN" altLang="en-US" sz="2800" dirty="0"/>
              <a:t>递延所得税负债增加</a:t>
            </a:r>
            <a:r>
              <a:rPr lang="en-US" altLang="zh-CN" sz="2800" dirty="0"/>
              <a:t>(</a:t>
            </a:r>
            <a:r>
              <a:rPr lang="zh-CN" altLang="en-US" sz="2800" dirty="0"/>
              <a:t>减：减少</a:t>
            </a:r>
            <a:r>
              <a:rPr lang="en-US" altLang="zh-CN" sz="2800" dirty="0"/>
              <a:t>)</a:t>
            </a:r>
          </a:p>
          <a:p>
            <a:pPr marL="0" indent="457200" algn="just">
              <a:buNone/>
            </a:pPr>
            <a:r>
              <a:rPr lang="zh-CN" altLang="en-US" sz="2800" dirty="0"/>
              <a:t>递延所得税负债增加使计入所得税费用的金额大于当期应交的所得税金额，其差额没有发生现金流出，但在计算净利润时已经扣除，在将净利润调节为经营活动现金流量时，应当加回。如果递延所得税负债减少使计入当期所得税费用的金额小于当期应交的所得税金额，其差额并没有发生现金流入，但在计算净利润时已经包括在内，在将净利润调节为经营活动现金流量时，应当扣除。本项目可以根据资产负债表”递延所得税负债”项目期初、期末余额分析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2700" dirty="0" smtClean="0"/>
              <a:t>                                                     - -</a:t>
            </a:r>
            <a:r>
              <a:rPr lang="zh-CN" altLang="en-US" sz="2700" dirty="0" smtClean="0"/>
              <a:t>影响净利润，但没有现金收支</a:t>
            </a:r>
            <a:endParaRPr lang="zh-CN" altLang="en-US" sz="2700" dirty="0"/>
          </a:p>
        </p:txBody>
      </p:sp>
    </p:spTree>
    <p:extLst>
      <p:ext uri="{BB962C8B-B14F-4D97-AF65-F5344CB8AC3E}">
        <p14:creationId xmlns:p14="http://schemas.microsoft.com/office/powerpoint/2010/main" val="2691634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85000" lnSpcReduction="20000"/>
          </a:bodyPr>
          <a:lstStyle/>
          <a:p>
            <a:pPr marL="0" indent="457200" algn="just">
              <a:buNone/>
            </a:pPr>
            <a:r>
              <a:rPr lang="en-US" altLang="zh-CN" sz="2800" dirty="0"/>
              <a:t>11.</a:t>
            </a:r>
            <a:r>
              <a:rPr lang="zh-CN" altLang="en-US" sz="2800" dirty="0"/>
              <a:t>存货的减少</a:t>
            </a:r>
            <a:r>
              <a:rPr lang="en-US" altLang="zh-CN" sz="2800" dirty="0"/>
              <a:t>(</a:t>
            </a:r>
            <a:r>
              <a:rPr lang="zh-CN" altLang="en-US" sz="2800" dirty="0"/>
              <a:t>减：增加</a:t>
            </a:r>
            <a:r>
              <a:rPr lang="en-US" altLang="zh-CN" sz="2800" dirty="0"/>
              <a:t>)</a:t>
            </a:r>
          </a:p>
          <a:p>
            <a:pPr marL="0" indent="457200" algn="just">
              <a:buNone/>
            </a:pPr>
            <a:r>
              <a:rPr lang="zh-CN" altLang="en-US" sz="2800" dirty="0"/>
              <a:t>期末存货比期初存货减少，说明本期生产经营过程耗用的存货有一部分是期初的存货，耗用这部分存货并没有发生现金流出，但在计算净利润时已经扣除，所以，在将净利润调节为经营活动现金流量时，应当加回。期末存货比期初存货增加，说明当期购入的存货除耗用外，还剩余了一部分，这部分存货也发生了现金流出，但在计算净利润时没有包括在内，所以，在将净利润调节为经营活动现金流量时，需要扣除。当然，存货的增减变化过程还涉及应付项目，这一因素在“经营性应付项目的增加</a:t>
            </a:r>
            <a:r>
              <a:rPr lang="en-US" altLang="zh-CN" sz="2800" dirty="0"/>
              <a:t>(</a:t>
            </a:r>
            <a:r>
              <a:rPr lang="zh-CN" altLang="en-US" sz="2800" dirty="0"/>
              <a:t>减：减少</a:t>
            </a:r>
            <a:r>
              <a:rPr lang="en-US" altLang="zh-CN" sz="2800" dirty="0"/>
              <a:t>)”</a:t>
            </a:r>
            <a:r>
              <a:rPr lang="zh-CN" altLang="en-US" sz="2800" dirty="0"/>
              <a:t>中考虑。本项目可根据资产负债表中“存货”项目的期初数、期末数之间的差额填列；期末数大于期初数的差额，以“一”号填列。如果存货的增减变化过程属于投资活动，如在建工程领用存货，应当将这一因素剔除。</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3600" dirty="0" smtClean="0"/>
              <a:t>       </a:t>
            </a:r>
            <a:r>
              <a:rPr lang="en-US" altLang="zh-CN" sz="2200" dirty="0" smtClean="0"/>
              <a:t>- -</a:t>
            </a:r>
            <a:r>
              <a:rPr lang="zh-CN" altLang="en-US" sz="2200" dirty="0" smtClean="0"/>
              <a:t>净利润减项，没有现金流出；不影响净利润，但发生现金</a:t>
            </a:r>
            <a:r>
              <a:rPr lang="zh-CN" altLang="en-US" sz="2200" dirty="0"/>
              <a:t>流出；</a:t>
            </a:r>
          </a:p>
        </p:txBody>
      </p:sp>
    </p:spTree>
    <p:extLst>
      <p:ext uri="{BB962C8B-B14F-4D97-AF65-F5344CB8AC3E}">
        <p14:creationId xmlns:p14="http://schemas.microsoft.com/office/powerpoint/2010/main" val="33367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lnSpcReduction="10000"/>
          </a:bodyPr>
          <a:lstStyle/>
          <a:p>
            <a:pPr marL="0" indent="0" algn="just">
              <a:buNone/>
            </a:pPr>
            <a:r>
              <a:rPr lang="zh-CN" altLang="en-US" sz="3200" dirty="0"/>
              <a:t>现金</a:t>
            </a:r>
            <a:r>
              <a:rPr lang="zh-CN" altLang="en-US" sz="3200" dirty="0" smtClean="0"/>
              <a:t>等价物：</a:t>
            </a:r>
            <a:endParaRPr lang="en-US" altLang="zh-CN" sz="3200" dirty="0" smtClean="0"/>
          </a:p>
          <a:p>
            <a:pPr marL="0" indent="0" algn="just">
              <a:buNone/>
            </a:pPr>
            <a:r>
              <a:rPr lang="zh-CN" altLang="en-US" sz="3200" dirty="0" smtClean="0"/>
              <a:t>①</a:t>
            </a:r>
            <a:r>
              <a:rPr lang="zh-CN" altLang="en-US" sz="3200" dirty="0"/>
              <a:t>期限短；②流动性强；③易于转换为已知金额的现金；④价值变动风险很小。其中，期限短、流动性强，强调了变现能力，而易于转换为已知金额的现金、价值变动风险很小，则强调了支付能力的大小</a:t>
            </a:r>
            <a:r>
              <a:rPr lang="zh-CN" altLang="en-US" sz="3200" dirty="0" smtClean="0"/>
              <a:t>。</a:t>
            </a:r>
            <a:endParaRPr lang="en-US" altLang="zh-CN" sz="3200" dirty="0" smtClean="0"/>
          </a:p>
          <a:p>
            <a:pPr marL="0" indent="0" algn="just">
              <a:buNone/>
            </a:pPr>
            <a:r>
              <a:rPr lang="zh-CN" altLang="en-US" sz="3200" dirty="0" smtClean="0"/>
              <a:t>现金</a:t>
            </a:r>
            <a:r>
              <a:rPr lang="zh-CN" altLang="en-US" sz="3200" dirty="0"/>
              <a:t>等价物通常包括</a:t>
            </a:r>
            <a:r>
              <a:rPr lang="en-US" altLang="zh-CN" sz="3200" dirty="0"/>
              <a:t>3</a:t>
            </a:r>
            <a:r>
              <a:rPr lang="zh-CN" altLang="en-US" sz="3200" dirty="0"/>
              <a:t>个月内到期的短期债券投资。权益性投资变现的金额通常不确定，因而不属于现金等价物。</a:t>
            </a:r>
          </a:p>
        </p:txBody>
      </p:sp>
      <p:sp>
        <p:nvSpPr>
          <p:cNvPr id="2" name="标题 1"/>
          <p:cNvSpPr>
            <a:spLocks noGrp="1"/>
          </p:cNvSpPr>
          <p:nvPr>
            <p:ph type="title"/>
          </p:nvPr>
        </p:nvSpPr>
        <p:spPr>
          <a:xfrm>
            <a:off x="457200" y="548680"/>
            <a:ext cx="8229600" cy="864096"/>
          </a:xfrm>
        </p:spPr>
        <p:txBody>
          <a:bodyPr>
            <a:normAutofit/>
          </a:bodyPr>
          <a:lstStyle/>
          <a:p>
            <a:pPr algn="l"/>
            <a:r>
              <a:rPr lang="zh-CN" altLang="en-US" dirty="0" smtClean="0"/>
              <a:t>什么是现金</a:t>
            </a:r>
            <a:endParaRPr lang="zh-CN" altLang="en-US" dirty="0"/>
          </a:p>
        </p:txBody>
      </p:sp>
    </p:spTree>
    <p:extLst>
      <p:ext uri="{BB962C8B-B14F-4D97-AF65-F5344CB8AC3E}">
        <p14:creationId xmlns:p14="http://schemas.microsoft.com/office/powerpoint/2010/main" val="4027319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20000"/>
          </a:bodyPr>
          <a:lstStyle/>
          <a:p>
            <a:pPr marL="0" indent="457200" algn="just">
              <a:buNone/>
            </a:pPr>
            <a:r>
              <a:rPr lang="en-US" altLang="zh-CN" sz="2800" dirty="0"/>
              <a:t>12.</a:t>
            </a:r>
            <a:r>
              <a:rPr lang="zh-CN" altLang="en-US" sz="2800" dirty="0"/>
              <a:t>经营性应收项目的减少</a:t>
            </a:r>
            <a:r>
              <a:rPr lang="en-US" altLang="zh-CN" sz="2800" dirty="0"/>
              <a:t>(</a:t>
            </a:r>
            <a:r>
              <a:rPr lang="zh-CN" altLang="en-US" sz="2800" dirty="0"/>
              <a:t>减：增加</a:t>
            </a:r>
            <a:r>
              <a:rPr lang="en-US" altLang="zh-CN" sz="2800" dirty="0"/>
              <a:t>)</a:t>
            </a:r>
          </a:p>
          <a:p>
            <a:pPr marL="0" indent="457200" algn="just">
              <a:buNone/>
            </a:pPr>
            <a:r>
              <a:rPr lang="zh-CN" altLang="en-US" sz="2800" dirty="0"/>
              <a:t>经营性应收项目包括应收票据、应收账款、预付账款、长期应收款和其他应收款中，与经营活动有关的部分，以及应收的增值税销项税额等。经营性应收项目期末余额小于经营性应收项目期初余额，说明本期收回的现金大于利润表中所确认的销售收入，所以，在将净利润调节为经营活动现金流量时，需要加回。经营性应收项目期末余额大于经营性应收项目期初余额，说明本期销售收入中有一部分没有收回现金，但是，在计算净利润时这部分销售收入已包括在内，所以，在将净利润调节为经营活动现金流量时，需要扣除。本项目应当根据有关科目的期初、期末余额分析填列；如为增加，以“－”号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3600" dirty="0" smtClean="0"/>
              <a:t>                                </a:t>
            </a:r>
            <a:r>
              <a:rPr lang="en-US" altLang="zh-CN" sz="2200" dirty="0" smtClean="0"/>
              <a:t>- -</a:t>
            </a:r>
            <a:r>
              <a:rPr lang="zh-CN" altLang="en-US" sz="2200" dirty="0" smtClean="0"/>
              <a:t>不影响净利润，但与经营活动现金收支有关；</a:t>
            </a:r>
            <a:endParaRPr lang="zh-CN" altLang="en-US" sz="2200" dirty="0"/>
          </a:p>
        </p:txBody>
      </p:sp>
    </p:spTree>
    <p:extLst>
      <p:ext uri="{BB962C8B-B14F-4D97-AF65-F5344CB8AC3E}">
        <p14:creationId xmlns:p14="http://schemas.microsoft.com/office/powerpoint/2010/main" val="2877024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20000"/>
          </a:bodyPr>
          <a:lstStyle/>
          <a:p>
            <a:pPr marL="0" indent="457200" algn="just">
              <a:buNone/>
            </a:pPr>
            <a:r>
              <a:rPr lang="en-US" altLang="zh-CN" sz="2800" dirty="0"/>
              <a:t>13.</a:t>
            </a:r>
            <a:r>
              <a:rPr lang="zh-CN" altLang="en-US" sz="2800" dirty="0"/>
              <a:t>经营性应付项目的增加</a:t>
            </a:r>
            <a:r>
              <a:rPr lang="en-US" altLang="zh-CN" sz="2800" dirty="0"/>
              <a:t>(</a:t>
            </a:r>
            <a:r>
              <a:rPr lang="zh-CN" altLang="en-US" sz="2800" dirty="0"/>
              <a:t>减：减少</a:t>
            </a:r>
            <a:r>
              <a:rPr lang="en-US" altLang="zh-CN" sz="2800" dirty="0"/>
              <a:t>)</a:t>
            </a:r>
          </a:p>
          <a:p>
            <a:pPr marL="0" indent="457200" algn="just">
              <a:buNone/>
            </a:pPr>
            <a:r>
              <a:rPr lang="zh-CN" altLang="en-US" sz="2800" dirty="0"/>
              <a:t>经营性应付项目包括应付票据、应付账款、预收账款、应付职工薪酬、应交税费、应付利息、长期应付款、其他应付款中与经营活动有关的部分，以及应付的增值税进项税额等。经营性应付项目期末余额大于经营性应付项目期初余额，说明本期购入的存货中有一部分没有支付现金，但是，在计算净利润时却通过销售成本包括在内，在将净利润调节为经营活动现金流量时，需要加回；经营性应付项目期末余额小于经营性应付项目期初余额，说明本期支付的现金大于利润表中所确认的销售成本，在将净利润调节为经营活动产生的现金流量时，需要扣除。本项目应当根据有关科目的期初、期末余额分析填列；如为减少，以“－”号填列。</a:t>
            </a:r>
          </a:p>
        </p:txBody>
      </p:sp>
      <p:sp>
        <p:nvSpPr>
          <p:cNvPr id="2" name="标题 1"/>
          <p:cNvSpPr>
            <a:spLocks noGrp="1"/>
          </p:cNvSpPr>
          <p:nvPr>
            <p:ph type="title"/>
          </p:nvPr>
        </p:nvSpPr>
        <p:spPr>
          <a:xfrm>
            <a:off x="457200" y="548680"/>
            <a:ext cx="8229600" cy="864096"/>
          </a:xfrm>
        </p:spPr>
        <p:txBody>
          <a:bodyPr wrap="square">
            <a:normAutofit fontScale="90000"/>
          </a:bodyPr>
          <a:lstStyle/>
          <a:p>
            <a:pPr algn="l"/>
            <a:r>
              <a:rPr lang="zh-CN" altLang="en-US" sz="3600" dirty="0"/>
              <a:t>将净利润调节为经营活动现金</a:t>
            </a:r>
            <a:r>
              <a:rPr lang="zh-CN" altLang="en-US" sz="3600" dirty="0" smtClean="0"/>
              <a:t>流量</a:t>
            </a:r>
            <a:r>
              <a:rPr lang="en-US" altLang="zh-CN" sz="3600" dirty="0" smtClean="0"/>
              <a:t/>
            </a:r>
            <a:br>
              <a:rPr lang="en-US" altLang="zh-CN" sz="3600" dirty="0" smtClean="0"/>
            </a:br>
            <a:r>
              <a:rPr lang="en-US" altLang="zh-CN" sz="3600" dirty="0" smtClean="0"/>
              <a:t>                                </a:t>
            </a:r>
            <a:r>
              <a:rPr lang="en-US" altLang="zh-CN" sz="2200" dirty="0" smtClean="0"/>
              <a:t>- -</a:t>
            </a:r>
            <a:r>
              <a:rPr lang="zh-CN" altLang="en-US" sz="2200" dirty="0" smtClean="0"/>
              <a:t>不影响净利润，但与经营活动现金收支有关；</a:t>
            </a:r>
            <a:endParaRPr lang="zh-CN" altLang="en-US" sz="2200" dirty="0"/>
          </a:p>
        </p:txBody>
      </p:sp>
    </p:spTree>
    <p:extLst>
      <p:ext uri="{BB962C8B-B14F-4D97-AF65-F5344CB8AC3E}">
        <p14:creationId xmlns:p14="http://schemas.microsoft.com/office/powerpoint/2010/main" val="2564871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457200" algn="just">
              <a:buNone/>
            </a:pPr>
            <a:r>
              <a:rPr lang="zh-CN" altLang="en-US" sz="2800" dirty="0"/>
              <a:t>不涉及现金收支的重大投资和筹资活动，反映企业一定期间内影响资产或负债但不形成该期现金收支的所有投资和筹资活动的信息。</a:t>
            </a:r>
            <a:r>
              <a:rPr lang="zh-CN" altLang="en-US" sz="2800" dirty="0">
                <a:solidFill>
                  <a:srgbClr val="FF0000"/>
                </a:solidFill>
              </a:rPr>
              <a:t>这些投资和筹资活动虽然不涉当期现金收支，但对以后各期的现金流量有重大影响。</a:t>
            </a:r>
            <a:r>
              <a:rPr lang="zh-CN" altLang="en-US" sz="2800" dirty="0"/>
              <a:t>例如，企业融资租入设备，将形成的负债计入”长期应付款”账户，当期并不支付设备款及租金，但以后各期必须为此支付现金，从而在一定期间内形成了一项固定的现金支出。</a:t>
            </a: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不涉及现金收支的重大投资和筹资</a:t>
            </a:r>
            <a:r>
              <a:rPr lang="zh-CN" altLang="en-US" sz="3600" dirty="0" smtClean="0"/>
              <a:t>活动</a:t>
            </a:r>
            <a:endParaRPr lang="zh-CN" altLang="en-US" sz="2200" dirty="0"/>
          </a:p>
        </p:txBody>
      </p:sp>
    </p:spTree>
    <p:extLst>
      <p:ext uri="{BB962C8B-B14F-4D97-AF65-F5344CB8AC3E}">
        <p14:creationId xmlns:p14="http://schemas.microsoft.com/office/powerpoint/2010/main" val="2128880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algn="just">
              <a:buFont typeface="Wingdings" panose="05000000000000000000" pitchFamily="2" charset="2"/>
              <a:buChar char="Ø"/>
            </a:pPr>
            <a:r>
              <a:rPr lang="zh-CN" altLang="en-US" sz="2800" dirty="0" smtClean="0"/>
              <a:t>债务</a:t>
            </a:r>
            <a:r>
              <a:rPr lang="zh-CN" altLang="en-US" sz="2800" dirty="0"/>
              <a:t>转为资本，反映企业本期转为资本的债务金额</a:t>
            </a:r>
            <a:r>
              <a:rPr lang="zh-CN" altLang="en-US" sz="2800" dirty="0" smtClean="0"/>
              <a:t>；</a:t>
            </a:r>
            <a:endParaRPr lang="en-US" altLang="zh-CN" sz="2800" dirty="0" smtClean="0"/>
          </a:p>
          <a:p>
            <a:pPr algn="just">
              <a:buFont typeface="Wingdings" panose="05000000000000000000" pitchFamily="2" charset="2"/>
              <a:buChar char="Ø"/>
            </a:pPr>
            <a:r>
              <a:rPr lang="zh-CN" altLang="en-US" sz="2800" dirty="0" smtClean="0"/>
              <a:t>一年内</a:t>
            </a:r>
            <a:r>
              <a:rPr lang="zh-CN" altLang="en-US" sz="2800" dirty="0"/>
              <a:t>到期的可转换公司债券，反映企业一年内到期的可转换公司债券的本息</a:t>
            </a:r>
            <a:r>
              <a:rPr lang="zh-CN" altLang="en-US" sz="2800" dirty="0" smtClean="0"/>
              <a:t>；</a:t>
            </a:r>
            <a:endParaRPr lang="en-US" altLang="zh-CN" sz="2800" dirty="0" smtClean="0"/>
          </a:p>
          <a:p>
            <a:pPr algn="just">
              <a:buFont typeface="Wingdings" panose="05000000000000000000" pitchFamily="2" charset="2"/>
              <a:buChar char="Ø"/>
            </a:pPr>
            <a:r>
              <a:rPr lang="zh-CN" altLang="en-US" sz="2800" dirty="0" smtClean="0"/>
              <a:t>融资</a:t>
            </a:r>
            <a:r>
              <a:rPr lang="zh-CN" altLang="en-US" sz="2800" dirty="0"/>
              <a:t>租入</a:t>
            </a:r>
            <a:r>
              <a:rPr lang="zh-CN" altLang="en-US" sz="2800" dirty="0" smtClean="0"/>
              <a:t>固定资产，反映</a:t>
            </a:r>
            <a:r>
              <a:rPr lang="zh-CN" altLang="en-US" sz="2800" dirty="0"/>
              <a:t>企业本期融资租入的固定资产。</a:t>
            </a: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a:t>不涉及现金收支的重大投资和筹资</a:t>
            </a:r>
            <a:r>
              <a:rPr lang="zh-CN" altLang="en-US" sz="3600" dirty="0" smtClean="0"/>
              <a:t>活动</a:t>
            </a:r>
            <a:endParaRPr lang="zh-CN" altLang="en-US" sz="2200" dirty="0"/>
          </a:p>
        </p:txBody>
      </p:sp>
    </p:spTree>
    <p:extLst>
      <p:ext uri="{BB962C8B-B14F-4D97-AF65-F5344CB8AC3E}">
        <p14:creationId xmlns:p14="http://schemas.microsoft.com/office/powerpoint/2010/main" val="2935578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92500" lnSpcReduction="20000"/>
          </a:bodyPr>
          <a:lstStyle/>
          <a:p>
            <a:pPr marL="0" indent="0" algn="just">
              <a:buNone/>
            </a:pPr>
            <a:r>
              <a:rPr lang="zh-CN" altLang="en-US" sz="2800" dirty="0" smtClean="0">
                <a:solidFill>
                  <a:srgbClr val="FF0000"/>
                </a:solidFill>
              </a:rPr>
              <a:t>银行存款利息收入的分类：</a:t>
            </a:r>
            <a:endParaRPr lang="en-US" altLang="zh-CN" sz="2800" dirty="0" smtClean="0">
              <a:solidFill>
                <a:srgbClr val="FF0000"/>
              </a:solidFill>
            </a:endParaRPr>
          </a:p>
          <a:p>
            <a:pPr marL="0" indent="0" algn="just">
              <a:buNone/>
            </a:pPr>
            <a:r>
              <a:rPr lang="en-US" altLang="zh-CN" sz="2800" dirty="0"/>
              <a:t>1</a:t>
            </a:r>
            <a:r>
              <a:rPr lang="zh-CN" altLang="en-US" sz="2800" dirty="0" smtClean="0"/>
              <a:t>、存款利息收入（含基建帐户）一般</a:t>
            </a:r>
            <a:r>
              <a:rPr lang="zh-CN" altLang="en-US" sz="2800" dirty="0"/>
              <a:t>作为收到的其他与经营活动有关的现金。</a:t>
            </a:r>
          </a:p>
          <a:p>
            <a:pPr marL="0" indent="0" algn="just">
              <a:buNone/>
            </a:pPr>
            <a:r>
              <a:rPr lang="en-US" altLang="zh-CN" sz="2800" dirty="0"/>
              <a:t>2</a:t>
            </a:r>
            <a:r>
              <a:rPr lang="zh-CN" altLang="en-US" sz="2800" dirty="0"/>
              <a:t>、专门借款帐户利息收入，尽管可以在符合借款费用准则规定条件的前提下冲减资本化利息，但同样是列报为“收到的其他与经营活动有关的现金”，这与资本化利息同样是计入“偿付利息支付的现金”而不是“购建固定资产、无形资产和其他长期资产支付的现金”道理是一样的</a:t>
            </a:r>
            <a:r>
              <a:rPr lang="zh-CN" altLang="en-US" sz="2800" dirty="0" smtClean="0"/>
              <a:t>。</a:t>
            </a:r>
            <a:endParaRPr lang="en-US" altLang="zh-CN" sz="2800" dirty="0" smtClean="0"/>
          </a:p>
          <a:p>
            <a:pPr marL="0" indent="0" algn="just">
              <a:buNone/>
            </a:pPr>
            <a:r>
              <a:rPr lang="zh-CN" altLang="en-US" sz="2600" dirty="0" smtClean="0">
                <a:solidFill>
                  <a:srgbClr val="FF0000"/>
                </a:solidFill>
              </a:rPr>
              <a:t>同理，银行手续费支出列入“支付</a:t>
            </a:r>
            <a:r>
              <a:rPr lang="zh-CN" altLang="en-US" sz="2600" dirty="0">
                <a:solidFill>
                  <a:srgbClr val="FF0000"/>
                </a:solidFill>
              </a:rPr>
              <a:t>的其他与经营活动有关的</a:t>
            </a:r>
            <a:r>
              <a:rPr lang="zh-CN" altLang="en-US" sz="2600" dirty="0" smtClean="0">
                <a:solidFill>
                  <a:srgbClr val="FF0000"/>
                </a:solidFill>
              </a:rPr>
              <a:t>现金”。</a:t>
            </a:r>
            <a:r>
              <a:rPr lang="zh-CN" altLang="en-US" sz="2600" dirty="0">
                <a:solidFill>
                  <a:srgbClr val="FF0000"/>
                </a:solidFill>
              </a:rPr>
              <a:t>将净利润调节为经营活动现金流量</a:t>
            </a:r>
            <a:r>
              <a:rPr lang="en-US" altLang="zh-CN" sz="2600" dirty="0">
                <a:solidFill>
                  <a:srgbClr val="FF0000"/>
                </a:solidFill>
              </a:rPr>
              <a:t/>
            </a:r>
            <a:br>
              <a:rPr lang="en-US" altLang="zh-CN" sz="2600" dirty="0">
                <a:solidFill>
                  <a:srgbClr val="FF0000"/>
                </a:solidFill>
              </a:rPr>
            </a:br>
            <a:r>
              <a:rPr lang="zh-CN" altLang="en-US" sz="2600" dirty="0" smtClean="0">
                <a:solidFill>
                  <a:srgbClr val="FF0000"/>
                </a:solidFill>
              </a:rPr>
              <a:t>中的财务费用一般企业应该为空。</a:t>
            </a:r>
            <a:endParaRPr lang="en-US" altLang="zh-CN" sz="2600" dirty="0" smtClean="0">
              <a:solidFill>
                <a:srgbClr val="FF0000"/>
              </a:solidFill>
            </a:endParaRPr>
          </a:p>
          <a:p>
            <a:pPr marL="0" indent="0" algn="just">
              <a:buNone/>
            </a:pP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实务中需要关注的事项</a:t>
            </a:r>
            <a:endParaRPr lang="zh-CN" altLang="en-US" sz="3600" dirty="0"/>
          </a:p>
        </p:txBody>
      </p:sp>
    </p:spTree>
    <p:extLst>
      <p:ext uri="{BB962C8B-B14F-4D97-AF65-F5344CB8AC3E}">
        <p14:creationId xmlns:p14="http://schemas.microsoft.com/office/powerpoint/2010/main" val="1515514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0" algn="just">
              <a:buNone/>
            </a:pPr>
            <a:r>
              <a:rPr lang="en-US" altLang="zh-CN" sz="2800" dirty="0" smtClean="0">
                <a:solidFill>
                  <a:srgbClr val="FF0000"/>
                </a:solidFill>
              </a:rPr>
              <a:t>1</a:t>
            </a:r>
            <a:r>
              <a:rPr lang="zh-CN" altLang="en-US" sz="2800" dirty="0" smtClean="0">
                <a:solidFill>
                  <a:srgbClr val="FF0000"/>
                </a:solidFill>
              </a:rPr>
              <a:t>、工作底稿</a:t>
            </a:r>
            <a:endParaRPr lang="zh-CN" altLang="en-US" sz="2800" dirty="0">
              <a:solidFill>
                <a:srgbClr val="FF0000"/>
              </a:solidFill>
            </a:endParaRPr>
          </a:p>
        </p:txBody>
      </p:sp>
      <p:sp>
        <p:nvSpPr>
          <p:cNvPr id="2" name="标题 1"/>
          <p:cNvSpPr>
            <a:spLocks noGrp="1"/>
          </p:cNvSpPr>
          <p:nvPr>
            <p:ph type="title"/>
          </p:nvPr>
        </p:nvSpPr>
        <p:spPr>
          <a:xfrm>
            <a:off x="457200" y="548680"/>
            <a:ext cx="8229600" cy="864096"/>
          </a:xfrm>
        </p:spPr>
        <p:txBody>
          <a:bodyPr wrap="square">
            <a:normAutofit/>
          </a:bodyPr>
          <a:lstStyle/>
          <a:p>
            <a:pPr algn="l"/>
            <a:r>
              <a:rPr lang="zh-CN" altLang="en-US" sz="3600" dirty="0" smtClean="0"/>
              <a:t>实务中需要关注的事项</a:t>
            </a:r>
            <a:endParaRPr lang="zh-CN" altLang="en-US" sz="3600" dirty="0"/>
          </a:p>
        </p:txBody>
      </p:sp>
    </p:spTree>
    <p:extLst>
      <p:ext uri="{BB962C8B-B14F-4D97-AF65-F5344CB8AC3E}">
        <p14:creationId xmlns:p14="http://schemas.microsoft.com/office/powerpoint/2010/main" val="2730787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marL="0" indent="0" algn="just">
              <a:buNone/>
            </a:pPr>
            <a:r>
              <a:rPr lang="zh-CN" altLang="en-US" sz="3200" dirty="0"/>
              <a:t>根据现金流量表准则及其指南的规定，企业应当根据具体情况，确定现金及现金等价物的范围，一经确定不得随意变更。如果发生变更，应当按照会计政策变更处理。</a:t>
            </a:r>
          </a:p>
        </p:txBody>
      </p:sp>
      <p:sp>
        <p:nvSpPr>
          <p:cNvPr id="2" name="标题 1"/>
          <p:cNvSpPr>
            <a:spLocks noGrp="1"/>
          </p:cNvSpPr>
          <p:nvPr>
            <p:ph type="title"/>
          </p:nvPr>
        </p:nvSpPr>
        <p:spPr>
          <a:xfrm>
            <a:off x="457200" y="548680"/>
            <a:ext cx="8229600" cy="864096"/>
          </a:xfrm>
        </p:spPr>
        <p:txBody>
          <a:bodyPr>
            <a:normAutofit/>
          </a:bodyPr>
          <a:lstStyle/>
          <a:p>
            <a:pPr algn="l"/>
            <a:r>
              <a:rPr lang="zh-CN" altLang="en-US" dirty="0" smtClean="0"/>
              <a:t>现金及现金等价物</a:t>
            </a:r>
            <a:endParaRPr lang="zh-CN" altLang="en-US" dirty="0"/>
          </a:p>
        </p:txBody>
      </p:sp>
    </p:spTree>
    <p:extLst>
      <p:ext uri="{BB962C8B-B14F-4D97-AF65-F5344CB8AC3E}">
        <p14:creationId xmlns:p14="http://schemas.microsoft.com/office/powerpoint/2010/main" val="227243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70000" lnSpcReduction="20000"/>
          </a:bodyPr>
          <a:lstStyle/>
          <a:p>
            <a:pPr marL="0" indent="457200" algn="just">
              <a:buNone/>
            </a:pPr>
            <a:r>
              <a:rPr lang="en-US" altLang="zh-CN" sz="3200" dirty="0"/>
              <a:t>1.</a:t>
            </a:r>
            <a:r>
              <a:rPr lang="zh-CN" altLang="zh-CN" sz="3200" dirty="0"/>
              <a:t>经营活动。经营活动是指企业投资活动和筹资活动以外的所有交易和事项。各类企业由于行业特点不同，对经营活动的认定存在一定差异。对于工商企业而言，经营活动主要包括销售商品、提供劳务、购买商品、接受劳务、支付税费等</a:t>
            </a:r>
            <a:r>
              <a:rPr lang="zh-CN" altLang="zh-CN" sz="3200" dirty="0" smtClean="0"/>
              <a:t>。</a:t>
            </a:r>
            <a:endParaRPr lang="en-US" altLang="zh-CN" sz="3200" dirty="0" smtClean="0"/>
          </a:p>
          <a:p>
            <a:pPr marL="0" indent="457200" algn="just">
              <a:buNone/>
            </a:pPr>
            <a:r>
              <a:rPr lang="en-US" altLang="zh-CN" sz="3200" dirty="0" smtClean="0"/>
              <a:t>2</a:t>
            </a:r>
            <a:r>
              <a:rPr lang="en-US" altLang="zh-CN" sz="3200" dirty="0"/>
              <a:t>.</a:t>
            </a:r>
            <a:r>
              <a:rPr lang="zh-CN" altLang="zh-CN" sz="3200" dirty="0"/>
              <a:t>投资活动。投资活动是指企业长期资产的购建和不包括在现金等价物范围内的投资及其处置活动。长期资产是指固定资产、无形资产、在建工程、其他资产等持有期限在一年或一个营业周期以上的资产。这里所讲的投资活动，既包括实物资产投资，也包括非实物资产投资</a:t>
            </a:r>
            <a:r>
              <a:rPr lang="zh-CN" altLang="zh-CN" sz="3200" dirty="0" smtClean="0"/>
              <a:t>。</a:t>
            </a:r>
            <a:endParaRPr lang="en-US" altLang="zh-CN" sz="3200" dirty="0" smtClean="0"/>
          </a:p>
          <a:p>
            <a:pPr marL="0" indent="457200" algn="just">
              <a:buNone/>
            </a:pPr>
            <a:r>
              <a:rPr lang="en-US" altLang="zh-CN" sz="3200" dirty="0" smtClean="0"/>
              <a:t>3</a:t>
            </a:r>
            <a:r>
              <a:rPr lang="en-US" altLang="zh-CN" sz="3200" dirty="0"/>
              <a:t>.</a:t>
            </a:r>
            <a:r>
              <a:rPr lang="zh-CN" altLang="zh-CN" sz="3200" dirty="0"/>
              <a:t>筹资活动。筹资活动是指导致企业资本及债务规模和构成发生变化的活动。这里所说的资本，既包括实收资本</a:t>
            </a:r>
            <a:r>
              <a:rPr lang="en-US" altLang="zh-CN" sz="3200" dirty="0"/>
              <a:t>(</a:t>
            </a:r>
            <a:r>
              <a:rPr lang="zh-CN" altLang="zh-CN" sz="3200" dirty="0"/>
              <a:t>股本</a:t>
            </a:r>
            <a:r>
              <a:rPr lang="en-US" altLang="zh-CN" sz="3200" dirty="0"/>
              <a:t>)</a:t>
            </a:r>
            <a:r>
              <a:rPr lang="zh-CN" altLang="zh-CN" sz="3200" dirty="0"/>
              <a:t>，也包括资本溢价</a:t>
            </a:r>
            <a:r>
              <a:rPr lang="en-US" altLang="zh-CN" sz="3200" dirty="0"/>
              <a:t>(</a:t>
            </a:r>
            <a:r>
              <a:rPr lang="zh-CN" altLang="zh-CN" sz="3200" dirty="0"/>
              <a:t>股本溢价</a:t>
            </a:r>
            <a:r>
              <a:rPr lang="en-US" altLang="zh-CN" sz="3200" dirty="0"/>
              <a:t>)</a:t>
            </a:r>
            <a:r>
              <a:rPr lang="zh-CN" altLang="zh-CN" sz="3200" dirty="0"/>
              <a:t>；这里所说的债务，指对外举债，包括向银行借款、发行债券以及偿还债务等</a:t>
            </a:r>
            <a:r>
              <a:rPr lang="zh-CN" altLang="zh-CN" sz="3200" dirty="0" smtClean="0"/>
              <a:t>。</a:t>
            </a:r>
            <a:r>
              <a:rPr lang="zh-CN" altLang="en-US" sz="3200" dirty="0">
                <a:solidFill>
                  <a:srgbClr val="FF0000"/>
                </a:solidFill>
              </a:rPr>
              <a:t>不包括应付账款、应付票据等。</a:t>
            </a:r>
            <a:endParaRPr lang="zh-CN" altLang="en-US" sz="3200" dirty="0">
              <a:solidFill>
                <a:srgbClr val="FF0000"/>
              </a:solidFill>
            </a:endParaRPr>
          </a:p>
        </p:txBody>
      </p:sp>
      <p:sp>
        <p:nvSpPr>
          <p:cNvPr id="2" name="标题 1"/>
          <p:cNvSpPr>
            <a:spLocks noGrp="1"/>
          </p:cNvSpPr>
          <p:nvPr>
            <p:ph type="title"/>
          </p:nvPr>
        </p:nvSpPr>
        <p:spPr>
          <a:xfrm>
            <a:off x="457200" y="548680"/>
            <a:ext cx="8229600" cy="864096"/>
          </a:xfrm>
        </p:spPr>
        <p:txBody>
          <a:bodyPr>
            <a:normAutofit/>
          </a:bodyPr>
          <a:lstStyle/>
          <a:p>
            <a:pPr algn="l"/>
            <a:r>
              <a:rPr lang="zh-CN" altLang="en-US" dirty="0" smtClean="0"/>
              <a:t>现金流量的分类</a:t>
            </a:r>
            <a:endParaRPr lang="zh-CN" altLang="en-US" dirty="0"/>
          </a:p>
        </p:txBody>
      </p:sp>
    </p:spTree>
    <p:extLst>
      <p:ext uri="{BB962C8B-B14F-4D97-AF65-F5344CB8AC3E}">
        <p14:creationId xmlns:p14="http://schemas.microsoft.com/office/powerpoint/2010/main" val="34598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fontScale="85000" lnSpcReduction="10000"/>
          </a:bodyPr>
          <a:lstStyle/>
          <a:p>
            <a:pPr marL="0" indent="457200" algn="just">
              <a:buNone/>
            </a:pPr>
            <a:r>
              <a:rPr lang="zh-CN" altLang="en-US" sz="3200" dirty="0"/>
              <a:t>对于企业日常活动之外特殊的、不经常发生的特殊项目，如自然灾害损失、保险赔款、捐赠等，应当归并到相关类别中，并单独反映</a:t>
            </a:r>
            <a:r>
              <a:rPr lang="zh-CN" altLang="en-US" sz="3200" dirty="0" smtClean="0"/>
              <a:t>。</a:t>
            </a:r>
            <a:endParaRPr lang="en-US" altLang="zh-CN" sz="3200" dirty="0" smtClean="0"/>
          </a:p>
          <a:p>
            <a:pPr marL="0" indent="457200" algn="just">
              <a:buNone/>
            </a:pPr>
            <a:r>
              <a:rPr lang="zh-CN" altLang="en-US" sz="3200" dirty="0" smtClean="0"/>
              <a:t>比如</a:t>
            </a:r>
            <a:r>
              <a:rPr lang="zh-CN" altLang="en-US" sz="3200" dirty="0"/>
              <a:t>，对于自然灾害损失和保险赔款，如果能够确指属于流动资产损失，应当列入经营活动产生的现金流量；属于固定资产损失，应当列入投资活动产生的现金流量。如果不能确指，则可以列入经营活动产生的现金流量。捐赠收入和支出，可以列入经营活动</a:t>
            </a:r>
            <a:r>
              <a:rPr lang="zh-CN" altLang="en-US" sz="3200" dirty="0" smtClean="0"/>
              <a:t>。</a:t>
            </a:r>
            <a:endParaRPr lang="en-US" altLang="zh-CN" sz="3200" dirty="0" smtClean="0"/>
          </a:p>
          <a:p>
            <a:pPr marL="0" indent="457200" algn="just">
              <a:buNone/>
            </a:pPr>
            <a:r>
              <a:rPr lang="zh-CN" altLang="en-US" sz="3200" dirty="0" smtClean="0"/>
              <a:t>如果</a:t>
            </a:r>
            <a:r>
              <a:rPr lang="zh-CN" altLang="en-US" sz="3200" dirty="0"/>
              <a:t>特殊项目的现金流量金额不大，则可以列入现金流量类别下的“其他”项目，不单列项目。</a:t>
            </a:r>
          </a:p>
        </p:txBody>
      </p:sp>
      <p:sp>
        <p:nvSpPr>
          <p:cNvPr id="2" name="标题 1"/>
          <p:cNvSpPr>
            <a:spLocks noGrp="1"/>
          </p:cNvSpPr>
          <p:nvPr>
            <p:ph type="title"/>
          </p:nvPr>
        </p:nvSpPr>
        <p:spPr>
          <a:xfrm>
            <a:off x="457200" y="548680"/>
            <a:ext cx="8229600" cy="864096"/>
          </a:xfrm>
        </p:spPr>
        <p:txBody>
          <a:bodyPr>
            <a:normAutofit/>
          </a:bodyPr>
          <a:lstStyle/>
          <a:p>
            <a:pPr algn="l"/>
            <a:r>
              <a:rPr lang="zh-CN" altLang="en-US" dirty="0" smtClean="0"/>
              <a:t>现金流量的分类</a:t>
            </a:r>
            <a:endParaRPr lang="zh-CN" altLang="en-US" dirty="0"/>
          </a:p>
        </p:txBody>
      </p:sp>
    </p:spTree>
    <p:extLst>
      <p:ext uri="{BB962C8B-B14F-4D97-AF65-F5344CB8AC3E}">
        <p14:creationId xmlns:p14="http://schemas.microsoft.com/office/powerpoint/2010/main" val="138181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5" y="1916832"/>
            <a:ext cx="8208912" cy="4464496"/>
          </a:xfrm>
        </p:spPr>
        <p:txBody>
          <a:bodyPr>
            <a:normAutofit/>
          </a:bodyPr>
          <a:lstStyle/>
          <a:p>
            <a:pPr algn="just">
              <a:buFont typeface="Wingdings" panose="05000000000000000000" pitchFamily="2" charset="2"/>
              <a:buChar char="Ø"/>
            </a:pPr>
            <a:r>
              <a:rPr lang="zh-CN" altLang="en-US" sz="2000" dirty="0"/>
              <a:t>通常情况下</a:t>
            </a:r>
            <a:r>
              <a:rPr lang="zh-CN" altLang="en-US" sz="2000" dirty="0" smtClean="0"/>
              <a:t>，分别</a:t>
            </a:r>
            <a:r>
              <a:rPr lang="zh-CN" altLang="en-US" sz="2000" dirty="0"/>
              <a:t>按照现金流入和现金流出总额列</a:t>
            </a:r>
            <a:r>
              <a:rPr lang="zh-CN" altLang="en-US" sz="2000" dirty="0" smtClean="0"/>
              <a:t>报。</a:t>
            </a:r>
            <a:endParaRPr lang="en-US" altLang="zh-CN" sz="2000" dirty="0" smtClean="0"/>
          </a:p>
          <a:p>
            <a:pPr marL="0" indent="457200" algn="just">
              <a:buNone/>
            </a:pPr>
            <a:r>
              <a:rPr lang="zh-CN" altLang="en-US" sz="2000" dirty="0" smtClean="0"/>
              <a:t>特殊情况下，按照</a:t>
            </a:r>
            <a:r>
              <a:rPr lang="zh-CN" altLang="en-US" sz="2000" dirty="0"/>
              <a:t>净额列报：</a:t>
            </a:r>
          </a:p>
          <a:p>
            <a:pPr marL="0" indent="457200" algn="just">
              <a:buNone/>
            </a:pPr>
            <a:r>
              <a:rPr lang="en-US" altLang="zh-CN" sz="2000" dirty="0"/>
              <a:t>1.</a:t>
            </a:r>
            <a:r>
              <a:rPr lang="zh-CN" altLang="en-US" sz="2000" dirty="0"/>
              <a:t>代客户收取或支付的现金以及周转快、金额大、期限短项目的现金流入和现金流出。例如</a:t>
            </a:r>
            <a:r>
              <a:rPr lang="zh-CN" altLang="en-US" sz="2000" dirty="0" smtClean="0"/>
              <a:t>，旅游</a:t>
            </a:r>
            <a:r>
              <a:rPr lang="zh-CN" altLang="en-US" sz="2000" dirty="0"/>
              <a:t>公司代游客支付的房费、餐费、交通费、文娱费、行李托运费、门票费、票务费、签证费等费用</a:t>
            </a:r>
            <a:r>
              <a:rPr lang="zh-CN" altLang="en-US" sz="2000" dirty="0" smtClean="0"/>
              <a:t>。</a:t>
            </a:r>
            <a:endParaRPr lang="en-US" altLang="zh-CN" sz="2000" dirty="0" smtClean="0"/>
          </a:p>
          <a:p>
            <a:pPr marL="0" indent="457200" algn="just">
              <a:buNone/>
            </a:pPr>
            <a:r>
              <a:rPr lang="en-US" altLang="zh-CN" sz="2000" dirty="0" smtClean="0"/>
              <a:t>2</a:t>
            </a:r>
            <a:r>
              <a:rPr lang="en-US" altLang="zh-CN" sz="2000" dirty="0"/>
              <a:t>.</a:t>
            </a:r>
            <a:r>
              <a:rPr lang="zh-CN" altLang="en-US" sz="2000" dirty="0"/>
              <a:t>金融企业的有关项目，主要指期限较短、流动性强的项目</a:t>
            </a:r>
            <a:r>
              <a:rPr lang="zh-CN" altLang="en-US" sz="2000" dirty="0" smtClean="0"/>
              <a:t>。</a:t>
            </a:r>
            <a:endParaRPr lang="zh-CN" altLang="en-US" sz="2000" dirty="0"/>
          </a:p>
          <a:p>
            <a:pPr marL="0" indent="457200" algn="just">
              <a:buNone/>
            </a:pPr>
            <a:r>
              <a:rPr lang="zh-CN" altLang="en-US" sz="2000" dirty="0"/>
              <a:t>上述这些项目由于周转快，在企业停留的时间短，企业加以利用的余地比较小，净额更能说明其对企业支付能力、偿债能力的影响；反之，如果以总额反映，反而会对评价企业的支付能力和偿债能力、分析企业的未来现金流量产生误导</a:t>
            </a:r>
            <a:r>
              <a:rPr lang="zh-CN" altLang="en-US" sz="2000" dirty="0" smtClean="0"/>
              <a:t>。</a:t>
            </a:r>
            <a:endParaRPr lang="en-US" altLang="zh-CN" sz="2000" dirty="0" smtClean="0"/>
          </a:p>
          <a:p>
            <a:pPr marL="0" indent="457200" algn="just">
              <a:buNone/>
            </a:pPr>
            <a:r>
              <a:rPr lang="zh-CN" altLang="en-US" sz="2000" dirty="0" smtClean="0">
                <a:solidFill>
                  <a:srgbClr val="FF0000"/>
                </a:solidFill>
              </a:rPr>
              <a:t>一般的投资和筹资活动应当按总额分流入流出列报。</a:t>
            </a:r>
            <a:endParaRPr lang="en-US" altLang="zh-CN" sz="2000" dirty="0" smtClean="0">
              <a:solidFill>
                <a:srgbClr val="FF0000"/>
              </a:solidFill>
            </a:endParaRPr>
          </a:p>
          <a:p>
            <a:pPr algn="just">
              <a:buFont typeface="Wingdings" panose="05000000000000000000" pitchFamily="2" charset="2"/>
              <a:buChar char="Ø"/>
            </a:pPr>
            <a:r>
              <a:rPr lang="zh-CN" altLang="en-US" sz="2000" dirty="0"/>
              <a:t>现金流量表准则规定企业应当采用直接法编报现金流量表，同时要求在附注中提供以净利润为基础调节到经营活动现金流量的信息。</a:t>
            </a:r>
          </a:p>
        </p:txBody>
      </p:sp>
      <p:sp>
        <p:nvSpPr>
          <p:cNvPr id="2" name="标题 1"/>
          <p:cNvSpPr>
            <a:spLocks noGrp="1"/>
          </p:cNvSpPr>
          <p:nvPr>
            <p:ph type="title"/>
          </p:nvPr>
        </p:nvSpPr>
        <p:spPr>
          <a:xfrm>
            <a:off x="457200" y="548680"/>
            <a:ext cx="8229600" cy="864096"/>
          </a:xfrm>
        </p:spPr>
        <p:txBody>
          <a:bodyPr>
            <a:normAutofit/>
          </a:bodyPr>
          <a:lstStyle/>
          <a:p>
            <a:pPr algn="l"/>
            <a:r>
              <a:rPr lang="zh-CN" altLang="en-US" dirty="0" smtClean="0"/>
              <a:t>现金流量的列示</a:t>
            </a:r>
            <a:endParaRPr lang="zh-CN" altLang="en-US" dirty="0"/>
          </a:p>
        </p:txBody>
      </p:sp>
    </p:spTree>
    <p:extLst>
      <p:ext uri="{BB962C8B-B14F-4D97-AF65-F5344CB8AC3E}">
        <p14:creationId xmlns:p14="http://schemas.microsoft.com/office/powerpoint/2010/main" val="1743838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510</TotalTime>
  <Words>6792</Words>
  <Application>Microsoft Office PowerPoint</Application>
  <PresentationFormat>全屏显示(4:3)</PresentationFormat>
  <Paragraphs>226</Paragraphs>
  <Slides>55</Slides>
  <Notes>0</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波形</vt:lpstr>
      <vt:lpstr>如何编制现金流量表</vt:lpstr>
      <vt:lpstr>现金流量表</vt:lpstr>
      <vt:lpstr>现金流的重要性</vt:lpstr>
      <vt:lpstr>什么是现金</vt:lpstr>
      <vt:lpstr>什么是现金</vt:lpstr>
      <vt:lpstr>现金及现金等价物</vt:lpstr>
      <vt:lpstr>现金流量的分类</vt:lpstr>
      <vt:lpstr>现金流量的分类</vt:lpstr>
      <vt:lpstr>现金流量的列示</vt:lpstr>
      <vt:lpstr>经营活动产生的现金流量</vt:lpstr>
      <vt:lpstr>经营活动产生的现金流量</vt:lpstr>
      <vt:lpstr>经营活动产生的现金流量</vt:lpstr>
      <vt:lpstr>经营活动产生的现金流量</vt:lpstr>
      <vt:lpstr>经营活动产生的现金流量</vt:lpstr>
      <vt:lpstr>经营活动产生的现金流量</vt:lpstr>
      <vt:lpstr>经营活动产生的现金流量</vt:lpstr>
      <vt:lpstr>经营活动产生的现金流量</vt:lpstr>
      <vt:lpstr>经营活动产生的现金流量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投资活动产生的现金流量</vt:lpstr>
      <vt:lpstr>筹资活动产生的现金流量</vt:lpstr>
      <vt:lpstr>筹资活动产生的现金流量</vt:lpstr>
      <vt:lpstr>筹资活动产生的现金流量</vt:lpstr>
      <vt:lpstr>筹资活动产生的现金流量</vt:lpstr>
      <vt:lpstr>筹资活动产生的现金流量</vt:lpstr>
      <vt:lpstr>筹资活动产生的现金流量</vt:lpstr>
      <vt:lpstr>筹资活动产生的现金流量</vt:lpstr>
      <vt:lpstr>汇率变动对现金的影响</vt:lpstr>
      <vt:lpstr>将净利润调节为经营活动现金流量                                                          - -净利润减项，但没有现金流出</vt:lpstr>
      <vt:lpstr>将净利润调节为经营活动现金流量                                                          - -净利润减项，但没有现金流出</vt:lpstr>
      <vt:lpstr>将净利润调节为经营活动现金流量                                                          - -净利润减项，但没有现金流出</vt:lpstr>
      <vt:lpstr>将净利润调节为经营活动现金流量                                                      - -影响净利润，但不属于经营活动</vt:lpstr>
      <vt:lpstr>将净利润调节为经营活动现金流量                                                      - -影响净利润，但不属于经营活动</vt:lpstr>
      <vt:lpstr>将净利润调节为经营活动现金流量                                                      - -影响净利润，但不属于经营活动</vt:lpstr>
      <vt:lpstr>将净利润调节为经营活动现金流量                                                      - -影响净利润，但不属于经营活动</vt:lpstr>
      <vt:lpstr>将净利润调节为经营活动现金流量                                                      - -影响净利润，但不属于经营活动</vt:lpstr>
      <vt:lpstr>将净利润调节为经营活动现金流量                                                      - -影响净利润，但没有现金收支</vt:lpstr>
      <vt:lpstr>将净利润调节为经营活动现金流量                                                      - -影响净利润，但没有现金收支</vt:lpstr>
      <vt:lpstr>将净利润调节为经营活动现金流量        - -净利润减项，没有现金流出；不影响净利润，但发生现金流出；</vt:lpstr>
      <vt:lpstr>将净利润调节为经营活动现金流量                                 - -不影响净利润，但与经营活动现金收支有关；</vt:lpstr>
      <vt:lpstr>将净利润调节为经营活动现金流量                                 - -不影响净利润，但与经营活动现金收支有关；</vt:lpstr>
      <vt:lpstr>不涉及现金收支的重大投资和筹资活动</vt:lpstr>
      <vt:lpstr>不涉及现金收支的重大投资和筹资活动</vt:lpstr>
      <vt:lpstr>实务中需要关注的事项</vt:lpstr>
      <vt:lpstr>实务中需要关注的事项</vt:lpstr>
    </vt:vector>
  </TitlesOfParts>
  <Company>WIN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如何编制现金流量表</dc:title>
  <dc:creator>john</dc:creator>
  <cp:lastModifiedBy>john</cp:lastModifiedBy>
  <cp:revision>45</cp:revision>
  <dcterms:created xsi:type="dcterms:W3CDTF">2014-10-21T02:10:01Z</dcterms:created>
  <dcterms:modified xsi:type="dcterms:W3CDTF">2014-10-22T07:11:57Z</dcterms:modified>
</cp:coreProperties>
</file>